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05" r:id="rId3"/>
    <p:sldId id="258" r:id="rId4"/>
    <p:sldId id="279" r:id="rId5"/>
    <p:sldId id="280" r:id="rId6"/>
    <p:sldId id="278" r:id="rId7"/>
    <p:sldId id="259" r:id="rId8"/>
    <p:sldId id="281" r:id="rId9"/>
    <p:sldId id="304" r:id="rId10"/>
    <p:sldId id="257" r:id="rId11"/>
    <p:sldId id="260" r:id="rId12"/>
    <p:sldId id="283" r:id="rId13"/>
    <p:sldId id="284" r:id="rId14"/>
    <p:sldId id="282" r:id="rId15"/>
    <p:sldId id="261" r:id="rId16"/>
    <p:sldId id="262" r:id="rId17"/>
    <p:sldId id="264" r:id="rId18"/>
    <p:sldId id="285" r:id="rId19"/>
    <p:sldId id="286" r:id="rId20"/>
    <p:sldId id="290" r:id="rId21"/>
    <p:sldId id="311" r:id="rId22"/>
    <p:sldId id="291" r:id="rId23"/>
    <p:sldId id="292" r:id="rId24"/>
    <p:sldId id="263" r:id="rId25"/>
    <p:sldId id="266" r:id="rId26"/>
    <p:sldId id="267" r:id="rId27"/>
    <p:sldId id="265" r:id="rId28"/>
    <p:sldId id="269" r:id="rId29"/>
    <p:sldId id="268" r:id="rId30"/>
    <p:sldId id="287" r:id="rId31"/>
    <p:sldId id="310" r:id="rId32"/>
    <p:sldId id="307" r:id="rId33"/>
    <p:sldId id="308" r:id="rId34"/>
    <p:sldId id="306" r:id="rId35"/>
    <p:sldId id="288" r:id="rId36"/>
    <p:sldId id="270" r:id="rId37"/>
    <p:sldId id="271" r:id="rId38"/>
    <p:sldId id="272" r:id="rId39"/>
    <p:sldId id="295" r:id="rId40"/>
    <p:sldId id="296" r:id="rId41"/>
    <p:sldId id="289" r:id="rId42"/>
    <p:sldId id="273" r:id="rId43"/>
    <p:sldId id="299" r:id="rId44"/>
    <p:sldId id="274" r:id="rId45"/>
    <p:sldId id="300" r:id="rId46"/>
    <p:sldId id="297" r:id="rId47"/>
    <p:sldId id="275" r:id="rId48"/>
    <p:sldId id="301" r:id="rId49"/>
    <p:sldId id="302" r:id="rId50"/>
    <p:sldId id="276" r:id="rId51"/>
    <p:sldId id="27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EFAEEA3C-1CE3-4258-8E2B-66E48FF262BB}">
          <p14:sldIdLst>
            <p14:sldId id="256"/>
            <p14:sldId id="305"/>
          </p14:sldIdLst>
        </p14:section>
        <p14:section name="Section A" id="{D3586D62-BDFC-4621-B2F9-8750E989CB6D}">
          <p14:sldIdLst>
            <p14:sldId id="258"/>
            <p14:sldId id="279"/>
            <p14:sldId id="280"/>
            <p14:sldId id="278"/>
            <p14:sldId id="259"/>
            <p14:sldId id="281"/>
            <p14:sldId id="304"/>
            <p14:sldId id="257"/>
          </p14:sldIdLst>
        </p14:section>
        <p14:section name="Section B" id="{1D575D9D-9065-4EE8-B212-BABEE8C22E8F}">
          <p14:sldIdLst>
            <p14:sldId id="260"/>
            <p14:sldId id="283"/>
            <p14:sldId id="284"/>
            <p14:sldId id="282"/>
            <p14:sldId id="261"/>
            <p14:sldId id="262"/>
            <p14:sldId id="264"/>
          </p14:sldIdLst>
        </p14:section>
        <p14:section name="Section C" id="{5BEC0E0E-7D34-4FF4-A968-BADF2870B414}">
          <p14:sldIdLst>
            <p14:sldId id="285"/>
            <p14:sldId id="286"/>
            <p14:sldId id="290"/>
            <p14:sldId id="311"/>
            <p14:sldId id="291"/>
            <p14:sldId id="292"/>
            <p14:sldId id="263"/>
            <p14:sldId id="266"/>
            <p14:sldId id="267"/>
            <p14:sldId id="265"/>
            <p14:sldId id="269"/>
            <p14:sldId id="268"/>
          </p14:sldIdLst>
        </p14:section>
        <p14:section name="Section D" id="{61009CEC-9A11-4005-8E8D-23123BF2B009}">
          <p14:sldIdLst>
            <p14:sldId id="287"/>
            <p14:sldId id="310"/>
            <p14:sldId id="307"/>
            <p14:sldId id="308"/>
            <p14:sldId id="306"/>
            <p14:sldId id="288"/>
            <p14:sldId id="270"/>
            <p14:sldId id="271"/>
          </p14:sldIdLst>
        </p14:section>
        <p14:section name="Section E" id="{A8CBDC63-8AEE-471A-AB2B-637CE6854A31}">
          <p14:sldIdLst>
            <p14:sldId id="272"/>
            <p14:sldId id="295"/>
            <p14:sldId id="296"/>
            <p14:sldId id="289"/>
            <p14:sldId id="273"/>
          </p14:sldIdLst>
        </p14:section>
        <p14:section name="Section F" id="{C32A88B7-BA42-44CA-AC5A-84A0AEAEE58D}">
          <p14:sldIdLst>
            <p14:sldId id="299"/>
            <p14:sldId id="274"/>
            <p14:sldId id="300"/>
            <p14:sldId id="297"/>
            <p14:sldId id="275"/>
            <p14:sldId id="301"/>
          </p14:sldIdLst>
        </p14:section>
        <p14:section name="Section G" id="{961535A1-6B55-4758-A32D-83AEDD377B98}">
          <p14:sldIdLst>
            <p14:sldId id="302"/>
            <p14:sldId id="276"/>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DCC33"/>
    <a:srgbClr val="990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68" autoAdjust="0"/>
    <p:restoredTop sz="94660"/>
  </p:normalViewPr>
  <p:slideViewPr>
    <p:cSldViewPr>
      <p:cViewPr>
        <p:scale>
          <a:sx n="60" d="100"/>
          <a:sy n="60" d="100"/>
        </p:scale>
        <p:origin x="-348" y="-2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0B1938-6A1A-4BB3-9268-1ED934813F61}" type="datetimeFigureOut">
              <a:rPr lang="en-IE" smtClean="0"/>
              <a:pPr/>
              <a:t>23/11/2012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F0F447-777B-498C-91E1-4FE636181E52}" type="slidenum">
              <a:rPr lang="en-IE" smtClean="0"/>
              <a:pPr/>
              <a:t>‹#›</a:t>
            </a:fld>
            <a:endParaRPr lang="en-IE"/>
          </a:p>
        </p:txBody>
      </p:sp>
    </p:spTree>
    <p:extLst>
      <p:ext uri="{BB962C8B-B14F-4D97-AF65-F5344CB8AC3E}">
        <p14:creationId xmlns:p14="http://schemas.microsoft.com/office/powerpoint/2010/main" xmlns="" val="210248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Ask if they have heard of the guide number method </a:t>
            </a:r>
          </a:p>
          <a:p>
            <a:r>
              <a:rPr lang="en-IE" dirty="0" smtClean="0"/>
              <a:t>Certainly would not go through all this </a:t>
            </a:r>
            <a:r>
              <a:rPr lang="en-IE" dirty="0" err="1" smtClean="0"/>
              <a:t>powerpoint</a:t>
            </a:r>
            <a:r>
              <a:rPr lang="en-IE" dirty="0" smtClean="0"/>
              <a:t> just at the flip chart doing it this way and then move on to </a:t>
            </a:r>
            <a:r>
              <a:rPr lang="en-IE" dirty="0" err="1" smtClean="0"/>
              <a:t>ilusstare</a:t>
            </a:r>
            <a:r>
              <a:rPr lang="en-IE" dirty="0" smtClean="0"/>
              <a:t> guide method</a:t>
            </a:r>
          </a:p>
          <a:p>
            <a:r>
              <a:rPr lang="en-IE" dirty="0" smtClean="0"/>
              <a:t>Reports</a:t>
            </a:r>
            <a:r>
              <a:rPr lang="en-IE" baseline="0" dirty="0" smtClean="0"/>
              <a:t> from exams all point out it is the most effective method especially when the </a:t>
            </a:r>
            <a:r>
              <a:rPr lang="en-IE" baseline="0" dirty="0" err="1" smtClean="0"/>
              <a:t>coeffivient</a:t>
            </a:r>
            <a:r>
              <a:rPr lang="en-IE" baseline="0" dirty="0" smtClean="0"/>
              <a:t> of x squared is not 1. In addition you are </a:t>
            </a:r>
            <a:r>
              <a:rPr lang="en-IE" baseline="0" dirty="0" err="1" smtClean="0"/>
              <a:t>builing</a:t>
            </a:r>
            <a:r>
              <a:rPr lang="en-IE" baseline="0" dirty="0" smtClean="0"/>
              <a:t> on he grouping </a:t>
            </a:r>
            <a:r>
              <a:rPr lang="en-IE" baseline="0" dirty="0" err="1" smtClean="0"/>
              <a:t>methood</a:t>
            </a:r>
            <a:endParaRPr lang="en-IE" dirty="0"/>
          </a:p>
        </p:txBody>
      </p:sp>
      <p:sp>
        <p:nvSpPr>
          <p:cNvPr id="4" name="Slide Number Placeholder 3"/>
          <p:cNvSpPr>
            <a:spLocks noGrp="1"/>
          </p:cNvSpPr>
          <p:nvPr>
            <p:ph type="sldNum" sz="quarter" idx="10"/>
          </p:nvPr>
        </p:nvSpPr>
        <p:spPr/>
        <p:txBody>
          <a:bodyPr/>
          <a:lstStyle/>
          <a:p>
            <a:fld id="{21EEAF78-3F80-4D4A-A654-345F3F3D2D00}" type="slidenum">
              <a:rPr lang="en-IE" smtClean="0"/>
              <a:pPr/>
              <a:t>20</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Explain how +6 came from multiplying the coefficient of x squared and the constant</a:t>
            </a:r>
          </a:p>
          <a:p>
            <a:r>
              <a:rPr lang="en-IE" dirty="0" smtClean="0"/>
              <a:t>Mention that it is advisable (and maths</a:t>
            </a:r>
            <a:r>
              <a:rPr lang="en-IE" baseline="0" dirty="0" smtClean="0"/>
              <a:t> inspectors advise as well) that a common method be adopted within school departments. If a student moved from one class to another and was taught a different method then at the very least teachers should be aware of </a:t>
            </a:r>
            <a:r>
              <a:rPr lang="en-IE" baseline="0" dirty="0" err="1" smtClean="0"/>
              <a:t>diferent</a:t>
            </a:r>
            <a:r>
              <a:rPr lang="en-IE" baseline="0" dirty="0" smtClean="0"/>
              <a:t> methods for the student’s sake.</a:t>
            </a:r>
            <a:endParaRPr lang="en-IE" dirty="0"/>
          </a:p>
        </p:txBody>
      </p:sp>
      <p:sp>
        <p:nvSpPr>
          <p:cNvPr id="4" name="Slide Number Placeholder 3"/>
          <p:cNvSpPr>
            <a:spLocks noGrp="1"/>
          </p:cNvSpPr>
          <p:nvPr>
            <p:ph type="sldNum" sz="quarter" idx="10"/>
          </p:nvPr>
        </p:nvSpPr>
        <p:spPr/>
        <p:txBody>
          <a:bodyPr/>
          <a:lstStyle/>
          <a:p>
            <a:fld id="{21EEAF78-3F80-4D4A-A654-345F3F3D2D00}" type="slidenum">
              <a:rPr lang="en-IE" smtClean="0"/>
              <a:pPr/>
              <a:t>22</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Explain how +6 came from multiplying the coefficient of x squared and the constant</a:t>
            </a:r>
          </a:p>
          <a:p>
            <a:r>
              <a:rPr lang="en-IE" dirty="0" smtClean="0"/>
              <a:t>Mention that it is advisable (and maths</a:t>
            </a:r>
            <a:r>
              <a:rPr lang="en-IE" baseline="0" dirty="0" smtClean="0"/>
              <a:t> inspectors advise as well) that a common method be adopted within school departments. If a student moved from one class to another and was taught a different method then at the very least teachers should be aware of </a:t>
            </a:r>
            <a:r>
              <a:rPr lang="en-IE" baseline="0" dirty="0" err="1" smtClean="0"/>
              <a:t>diferent</a:t>
            </a:r>
            <a:r>
              <a:rPr lang="en-IE" baseline="0" dirty="0" smtClean="0"/>
              <a:t> methods for the student’s sake.</a:t>
            </a:r>
            <a:endParaRPr lang="en-IE" dirty="0"/>
          </a:p>
        </p:txBody>
      </p:sp>
      <p:sp>
        <p:nvSpPr>
          <p:cNvPr id="4" name="Slide Number Placeholder 3"/>
          <p:cNvSpPr>
            <a:spLocks noGrp="1"/>
          </p:cNvSpPr>
          <p:nvPr>
            <p:ph type="sldNum" sz="quarter" idx="10"/>
          </p:nvPr>
        </p:nvSpPr>
        <p:spPr/>
        <p:txBody>
          <a:bodyPr/>
          <a:lstStyle/>
          <a:p>
            <a:fld id="{21EEAF78-3F80-4D4A-A654-345F3F3D2D00}" type="slidenum">
              <a:rPr lang="en-IE" smtClean="0"/>
              <a:pPr/>
              <a:t>23</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Explain how +6 came from multiplying the coefficient of x squared and the constant</a:t>
            </a:r>
          </a:p>
          <a:p>
            <a:r>
              <a:rPr lang="en-IE" dirty="0" smtClean="0"/>
              <a:t>Mention that it is advisable (and maths</a:t>
            </a:r>
            <a:r>
              <a:rPr lang="en-IE" baseline="0" dirty="0" smtClean="0"/>
              <a:t> inspectors advise as well) that a common method be adopted within school departments. If a student moved from one class to another and was taught a different method then at the very least teachers should be aware of </a:t>
            </a:r>
            <a:r>
              <a:rPr lang="en-IE" baseline="0" dirty="0" err="1" smtClean="0"/>
              <a:t>diferent</a:t>
            </a:r>
            <a:r>
              <a:rPr lang="en-IE" baseline="0" dirty="0" smtClean="0"/>
              <a:t> methods for the student’s sake.</a:t>
            </a:r>
            <a:endParaRPr lang="en-IE" dirty="0"/>
          </a:p>
        </p:txBody>
      </p:sp>
      <p:sp>
        <p:nvSpPr>
          <p:cNvPr id="4" name="Slide Number Placeholder 3"/>
          <p:cNvSpPr>
            <a:spLocks noGrp="1"/>
          </p:cNvSpPr>
          <p:nvPr>
            <p:ph type="sldNum" sz="quarter" idx="10"/>
          </p:nvPr>
        </p:nvSpPr>
        <p:spPr/>
        <p:txBody>
          <a:bodyPr/>
          <a:lstStyle/>
          <a:p>
            <a:fld id="{21EEAF78-3F80-4D4A-A654-345F3F3D2D00}" type="slidenum">
              <a:rPr lang="en-IE" smtClean="0"/>
              <a:pPr/>
              <a:t>32</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Explain how +6 came from multiplying the coefficient of x squared and the constant</a:t>
            </a:r>
          </a:p>
          <a:p>
            <a:r>
              <a:rPr lang="en-IE" dirty="0" smtClean="0"/>
              <a:t>Mention that it is advisable (and maths</a:t>
            </a:r>
            <a:r>
              <a:rPr lang="en-IE" baseline="0" dirty="0" smtClean="0"/>
              <a:t> inspectors advise as well) that a common method be adopted within school departments. If a student moved from one class to another and was taught a different method then at the very least teachers should be aware of </a:t>
            </a:r>
            <a:r>
              <a:rPr lang="en-IE" baseline="0" dirty="0" err="1" smtClean="0"/>
              <a:t>diferent</a:t>
            </a:r>
            <a:r>
              <a:rPr lang="en-IE" baseline="0" dirty="0" smtClean="0"/>
              <a:t> methods for the student’s sake.</a:t>
            </a:r>
            <a:endParaRPr lang="en-IE" dirty="0"/>
          </a:p>
        </p:txBody>
      </p:sp>
      <p:sp>
        <p:nvSpPr>
          <p:cNvPr id="4" name="Slide Number Placeholder 3"/>
          <p:cNvSpPr>
            <a:spLocks noGrp="1"/>
          </p:cNvSpPr>
          <p:nvPr>
            <p:ph type="sldNum" sz="quarter" idx="10"/>
          </p:nvPr>
        </p:nvSpPr>
        <p:spPr/>
        <p:txBody>
          <a:bodyPr/>
          <a:lstStyle/>
          <a:p>
            <a:fld id="{21EEAF78-3F80-4D4A-A654-345F3F3D2D00}" type="slidenum">
              <a:rPr lang="en-IE" smtClean="0"/>
              <a:pPr/>
              <a:t>33</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2.xml"/><Relationship Id="rId3" Type="http://schemas.openxmlformats.org/officeDocument/2006/relationships/slide" Target="../slides/slide11.xml"/><Relationship Id="rId7" Type="http://schemas.openxmlformats.org/officeDocument/2006/relationships/slide" Target="../slides/slide4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38.xml"/><Relationship Id="rId5" Type="http://schemas.openxmlformats.org/officeDocument/2006/relationships/slide" Target="../slides/slide30.xml"/><Relationship Id="rId4" Type="http://schemas.openxmlformats.org/officeDocument/2006/relationships/slide" Target="../slides/slide18.xml"/><Relationship Id="rId9" Type="http://schemas.openxmlformats.org/officeDocument/2006/relationships/slide" Target="../slides/slide4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A4AF2165-A8F0-4D72-830C-53405BACDD49}" type="datetimeFigureOut">
              <a:rPr lang="en-IE" smtClean="0"/>
              <a:pPr/>
              <a:t>23/11/2012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EA2881E-F670-4069-9549-A2A277858EB7}" type="slidenum">
              <a:rPr lang="en-IE" smtClean="0"/>
              <a:pPr/>
              <a:t>‹#›</a:t>
            </a:fld>
            <a:endParaRPr lang="en-IE"/>
          </a:p>
        </p:txBody>
      </p:sp>
      <p:grpSp>
        <p:nvGrpSpPr>
          <p:cNvPr id="7" name="Group 6"/>
          <p:cNvGrpSpPr/>
          <p:nvPr userDrawn="1"/>
        </p:nvGrpSpPr>
        <p:grpSpPr>
          <a:xfrm rot="5400000">
            <a:off x="4429674" y="-4515328"/>
            <a:ext cx="382999" cy="9322593"/>
            <a:chOff x="-36511" y="13447"/>
            <a:chExt cx="396000" cy="6858000"/>
          </a:xfrm>
        </p:grpSpPr>
        <p:sp>
          <p:nvSpPr>
            <p:cNvPr id="8" name="Rectangle 7"/>
            <p:cNvSpPr/>
            <p:nvPr userDrawn="1"/>
          </p:nvSpPr>
          <p:spPr>
            <a:xfrm>
              <a:off x="-36511" y="89204"/>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reeform 8"/>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 name="Group 9"/>
          <p:cNvGrpSpPr/>
          <p:nvPr userDrawn="1"/>
        </p:nvGrpSpPr>
        <p:grpSpPr>
          <a:xfrm rot="16200000">
            <a:off x="4320452" y="2038281"/>
            <a:ext cx="382999" cy="9337121"/>
            <a:chOff x="-36512" y="13447"/>
            <a:chExt cx="396000" cy="6868687"/>
          </a:xfrm>
        </p:grpSpPr>
        <p:sp>
          <p:nvSpPr>
            <p:cNvPr id="11" name="Rectangle 10"/>
            <p:cNvSpPr/>
            <p:nvPr userDrawn="1"/>
          </p:nvSpPr>
          <p:spPr>
            <a:xfrm>
              <a:off x="-36512" y="102547"/>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xmlns="" val="220049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4AF2165-A8F0-4D72-830C-53405BACDD49}" type="datetimeFigureOut">
              <a:rPr lang="en-IE" smtClean="0"/>
              <a:pPr/>
              <a:t>23/11/2012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EA2881E-F670-4069-9549-A2A277858EB7}" type="slidenum">
              <a:rPr lang="en-IE" smtClean="0"/>
              <a:pPr/>
              <a:t>‹#›</a:t>
            </a:fld>
            <a:endParaRPr lang="en-IE"/>
          </a:p>
        </p:txBody>
      </p:sp>
    </p:spTree>
    <p:extLst>
      <p:ext uri="{BB962C8B-B14F-4D97-AF65-F5344CB8AC3E}">
        <p14:creationId xmlns:p14="http://schemas.microsoft.com/office/powerpoint/2010/main" xmlns="" val="380343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4AF2165-A8F0-4D72-830C-53405BACDD49}" type="datetimeFigureOut">
              <a:rPr lang="en-IE" smtClean="0"/>
              <a:pPr/>
              <a:t>23/11/2012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EA2881E-F670-4069-9549-A2A277858EB7}" type="slidenum">
              <a:rPr lang="en-IE" smtClean="0"/>
              <a:pPr/>
              <a:t>‹#›</a:t>
            </a:fld>
            <a:endParaRPr lang="en-IE"/>
          </a:p>
        </p:txBody>
      </p:sp>
    </p:spTree>
    <p:extLst>
      <p:ext uri="{BB962C8B-B14F-4D97-AF65-F5344CB8AC3E}">
        <p14:creationId xmlns:p14="http://schemas.microsoft.com/office/powerpoint/2010/main" xmlns="" val="396391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4AF2165-A8F0-4D72-830C-53405BACDD49}" type="datetimeFigureOut">
              <a:rPr lang="en-IE" smtClean="0"/>
              <a:pPr/>
              <a:t>23/11/2012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EA2881E-F670-4069-9549-A2A277858EB7}" type="slidenum">
              <a:rPr lang="en-IE" smtClean="0"/>
              <a:pPr/>
              <a:t>‹#›</a:t>
            </a:fld>
            <a:endParaRPr lang="en-IE"/>
          </a:p>
        </p:txBody>
      </p:sp>
    </p:spTree>
    <p:extLst>
      <p:ext uri="{BB962C8B-B14F-4D97-AF65-F5344CB8AC3E}">
        <p14:creationId xmlns:p14="http://schemas.microsoft.com/office/powerpoint/2010/main" xmlns="" val="319716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F2165-A8F0-4D72-830C-53405BACDD49}" type="datetimeFigureOut">
              <a:rPr lang="en-IE" smtClean="0"/>
              <a:pPr/>
              <a:t>23/11/2012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EA2881E-F670-4069-9549-A2A277858EB7}" type="slidenum">
              <a:rPr lang="en-IE" smtClean="0"/>
              <a:pPr/>
              <a:t>‹#›</a:t>
            </a:fld>
            <a:endParaRPr lang="en-IE"/>
          </a:p>
        </p:txBody>
      </p:sp>
    </p:spTree>
    <p:extLst>
      <p:ext uri="{BB962C8B-B14F-4D97-AF65-F5344CB8AC3E}">
        <p14:creationId xmlns:p14="http://schemas.microsoft.com/office/powerpoint/2010/main" xmlns="" val="234398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A4AF2165-A8F0-4D72-830C-53405BACDD49}" type="datetimeFigureOut">
              <a:rPr lang="en-IE" smtClean="0"/>
              <a:pPr/>
              <a:t>23/11/2012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EA2881E-F670-4069-9549-A2A277858EB7}" type="slidenum">
              <a:rPr lang="en-IE" smtClean="0"/>
              <a:pPr/>
              <a:t>‹#›</a:t>
            </a:fld>
            <a:endParaRPr lang="en-IE"/>
          </a:p>
        </p:txBody>
      </p:sp>
    </p:spTree>
    <p:extLst>
      <p:ext uri="{BB962C8B-B14F-4D97-AF65-F5344CB8AC3E}">
        <p14:creationId xmlns:p14="http://schemas.microsoft.com/office/powerpoint/2010/main" xmlns="" val="79927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A4AF2165-A8F0-4D72-830C-53405BACDD49}" type="datetimeFigureOut">
              <a:rPr lang="en-IE" smtClean="0"/>
              <a:pPr/>
              <a:t>23/11/2012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EA2881E-F670-4069-9549-A2A277858EB7}" type="slidenum">
              <a:rPr lang="en-IE" smtClean="0"/>
              <a:pPr/>
              <a:t>‹#›</a:t>
            </a:fld>
            <a:endParaRPr lang="en-IE"/>
          </a:p>
        </p:txBody>
      </p:sp>
    </p:spTree>
    <p:extLst>
      <p:ext uri="{BB962C8B-B14F-4D97-AF65-F5344CB8AC3E}">
        <p14:creationId xmlns:p14="http://schemas.microsoft.com/office/powerpoint/2010/main" xmlns="" val="356912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lvl1pPr>
              <a:defRPr sz="4000">
                <a:latin typeface="Tahoma" pitchFamily="34" charset="0"/>
                <a:ea typeface="Tahoma" pitchFamily="34" charset="0"/>
                <a:cs typeface="Tahoma" pitchFamily="34" charset="0"/>
              </a:defRPr>
            </a:lvl1p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A4AF2165-A8F0-4D72-830C-53405BACDD49}" type="datetimeFigureOut">
              <a:rPr lang="en-IE" smtClean="0"/>
              <a:pPr/>
              <a:t>23/11/2012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EA2881E-F670-4069-9549-A2A277858EB7}" type="slidenum">
              <a:rPr lang="en-IE" smtClean="0"/>
              <a:pPr/>
              <a:t>‹#›</a:t>
            </a:fld>
            <a:endParaRPr lang="en-IE"/>
          </a:p>
        </p:txBody>
      </p:sp>
      <p:grpSp>
        <p:nvGrpSpPr>
          <p:cNvPr id="6" name="Group 5"/>
          <p:cNvGrpSpPr/>
          <p:nvPr userDrawn="1"/>
        </p:nvGrpSpPr>
        <p:grpSpPr>
          <a:xfrm rot="5400000">
            <a:off x="4353396" y="-4461887"/>
            <a:ext cx="382996" cy="9252000"/>
            <a:chOff x="-17743" y="69045"/>
            <a:chExt cx="395999" cy="6806070"/>
          </a:xfrm>
        </p:grpSpPr>
        <p:sp>
          <p:nvSpPr>
            <p:cNvPr id="7" name="Rectangle 6"/>
            <p:cNvSpPr/>
            <p:nvPr userDrawn="1"/>
          </p:nvSpPr>
          <p:spPr>
            <a:xfrm>
              <a:off x="-17743" y="69045"/>
              <a:ext cx="395999" cy="6806070"/>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Freeform 7"/>
            <p:cNvSpPr/>
            <p:nvPr userDrawn="1"/>
          </p:nvSpPr>
          <p:spPr>
            <a:xfrm>
              <a:off x="8603" y="99096"/>
              <a:ext cx="335000" cy="6753105"/>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9" name="Group 8"/>
          <p:cNvGrpSpPr/>
          <p:nvPr userDrawn="1"/>
        </p:nvGrpSpPr>
        <p:grpSpPr>
          <a:xfrm rot="16200000">
            <a:off x="4320452" y="2038281"/>
            <a:ext cx="382999" cy="9337121"/>
            <a:chOff x="-36512" y="13447"/>
            <a:chExt cx="396000" cy="6868687"/>
          </a:xfrm>
        </p:grpSpPr>
        <p:sp>
          <p:nvSpPr>
            <p:cNvPr id="10" name="Rectangle 9"/>
            <p:cNvSpPr/>
            <p:nvPr userDrawn="1"/>
          </p:nvSpPr>
          <p:spPr>
            <a:xfrm>
              <a:off x="-36512" y="102547"/>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Freeform 10"/>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2" name="Rounded Rectangle 11">
            <a:hlinkClick r:id="rId2" action="ppaction://hlinksldjump"/>
          </p:cNvPr>
          <p:cNvSpPr/>
          <p:nvPr userDrawn="1"/>
        </p:nvSpPr>
        <p:spPr>
          <a:xfrm rot="16200000">
            <a:off x="-365417" y="871620"/>
            <a:ext cx="86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300" dirty="0" smtClean="0"/>
              <a:t>Section</a:t>
            </a:r>
            <a:r>
              <a:rPr lang="en-IE" sz="1300" baseline="0" dirty="0" smtClean="0"/>
              <a:t> A</a:t>
            </a:r>
            <a:endParaRPr lang="en-IE" sz="1300" dirty="0"/>
          </a:p>
        </p:txBody>
      </p:sp>
      <p:sp>
        <p:nvSpPr>
          <p:cNvPr id="13" name="Rounded Rectangle 12">
            <a:hlinkClick r:id="rId3" action="ppaction://hlinksldjump"/>
          </p:cNvPr>
          <p:cNvSpPr/>
          <p:nvPr userDrawn="1"/>
        </p:nvSpPr>
        <p:spPr>
          <a:xfrm rot="16200000">
            <a:off x="-365417" y="1744030"/>
            <a:ext cx="86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300" dirty="0" smtClean="0"/>
              <a:t>Section</a:t>
            </a:r>
            <a:r>
              <a:rPr lang="en-IE" sz="1300" baseline="0" dirty="0" smtClean="0"/>
              <a:t> B</a:t>
            </a:r>
            <a:endParaRPr lang="en-IE" sz="1300" dirty="0"/>
          </a:p>
        </p:txBody>
      </p:sp>
      <p:sp>
        <p:nvSpPr>
          <p:cNvPr id="14" name="Rounded Rectangle 13">
            <a:hlinkClick r:id="rId4" action="ppaction://hlinksldjump"/>
          </p:cNvPr>
          <p:cNvSpPr/>
          <p:nvPr userDrawn="1"/>
        </p:nvSpPr>
        <p:spPr>
          <a:xfrm rot="16200000">
            <a:off x="-365417" y="2614304"/>
            <a:ext cx="86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300" dirty="0" smtClean="0"/>
              <a:t>Section</a:t>
            </a:r>
            <a:r>
              <a:rPr lang="en-IE" sz="1300" baseline="0" dirty="0" smtClean="0"/>
              <a:t> C</a:t>
            </a:r>
            <a:endParaRPr lang="en-IE" sz="1300" dirty="0"/>
          </a:p>
        </p:txBody>
      </p:sp>
      <p:sp>
        <p:nvSpPr>
          <p:cNvPr id="15" name="Rounded Rectangle 14">
            <a:hlinkClick r:id="rId5" action="ppaction://hlinksldjump"/>
          </p:cNvPr>
          <p:cNvSpPr/>
          <p:nvPr userDrawn="1"/>
        </p:nvSpPr>
        <p:spPr>
          <a:xfrm rot="16200000">
            <a:off x="-365417" y="3482450"/>
            <a:ext cx="86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300" dirty="0" smtClean="0"/>
              <a:t>Section</a:t>
            </a:r>
            <a:r>
              <a:rPr lang="en-IE" sz="1300" baseline="0" dirty="0" smtClean="0"/>
              <a:t> D</a:t>
            </a:r>
            <a:endParaRPr lang="en-IE" sz="1300" dirty="0"/>
          </a:p>
        </p:txBody>
      </p:sp>
      <p:sp>
        <p:nvSpPr>
          <p:cNvPr id="16" name="Rounded Rectangle 15">
            <a:hlinkClick r:id="rId6" action="ppaction://hlinksldjump"/>
          </p:cNvPr>
          <p:cNvSpPr/>
          <p:nvPr userDrawn="1"/>
        </p:nvSpPr>
        <p:spPr>
          <a:xfrm rot="16200000">
            <a:off x="-365417" y="4352724"/>
            <a:ext cx="86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300" baseline="0" dirty="0" smtClean="0"/>
              <a:t>Section E</a:t>
            </a:r>
            <a:endParaRPr lang="en-IE" sz="1300" dirty="0"/>
          </a:p>
        </p:txBody>
      </p:sp>
      <p:sp>
        <p:nvSpPr>
          <p:cNvPr id="17" name="Rounded Rectangle 16">
            <a:hlinkClick r:id="rId7" action="ppaction://hlinksldjump"/>
          </p:cNvPr>
          <p:cNvSpPr/>
          <p:nvPr userDrawn="1"/>
        </p:nvSpPr>
        <p:spPr>
          <a:xfrm rot="16200000">
            <a:off x="-365417" y="5216820"/>
            <a:ext cx="86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300" dirty="0" smtClean="0"/>
              <a:t>Section F</a:t>
            </a:r>
            <a:endParaRPr lang="en-IE" sz="1300" dirty="0"/>
          </a:p>
        </p:txBody>
      </p:sp>
      <p:sp>
        <p:nvSpPr>
          <p:cNvPr id="18" name="Rounded Rectangle 17">
            <a:hlinkClick r:id="rId8" action="ppaction://hlinksldjump"/>
          </p:cNvPr>
          <p:cNvSpPr/>
          <p:nvPr userDrawn="1"/>
        </p:nvSpPr>
        <p:spPr>
          <a:xfrm rot="16200000">
            <a:off x="-257418" y="108001"/>
            <a:ext cx="64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300" baseline="0" dirty="0" smtClean="0"/>
              <a:t>Index</a:t>
            </a:r>
            <a:endParaRPr lang="en-IE" sz="1300" dirty="0"/>
          </a:p>
        </p:txBody>
      </p:sp>
      <p:sp>
        <p:nvSpPr>
          <p:cNvPr id="19" name="Rounded Rectangle 18">
            <a:hlinkClick r:id="rId9" action="ppaction://hlinksldjump"/>
          </p:cNvPr>
          <p:cNvSpPr/>
          <p:nvPr userDrawn="1"/>
        </p:nvSpPr>
        <p:spPr>
          <a:xfrm rot="16200000">
            <a:off x="-383417" y="6105094"/>
            <a:ext cx="900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300" dirty="0" smtClean="0"/>
              <a:t>Section G</a:t>
            </a:r>
            <a:endParaRPr lang="en-IE" sz="1300" dirty="0"/>
          </a:p>
        </p:txBody>
      </p:sp>
    </p:spTree>
    <p:extLst>
      <p:ext uri="{BB962C8B-B14F-4D97-AF65-F5344CB8AC3E}">
        <p14:creationId xmlns:p14="http://schemas.microsoft.com/office/powerpoint/2010/main" xmlns="" val="18614268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F2165-A8F0-4D72-830C-53405BACDD49}" type="datetimeFigureOut">
              <a:rPr lang="en-IE" smtClean="0"/>
              <a:pPr/>
              <a:t>23/11/2012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EA2881E-F670-4069-9549-A2A277858EB7}" type="slidenum">
              <a:rPr lang="en-IE" smtClean="0"/>
              <a:pPr/>
              <a:t>‹#›</a:t>
            </a:fld>
            <a:endParaRPr lang="en-IE"/>
          </a:p>
        </p:txBody>
      </p:sp>
    </p:spTree>
    <p:extLst>
      <p:ext uri="{BB962C8B-B14F-4D97-AF65-F5344CB8AC3E}">
        <p14:creationId xmlns:p14="http://schemas.microsoft.com/office/powerpoint/2010/main" xmlns="" val="221308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F2165-A8F0-4D72-830C-53405BACDD49}" type="datetimeFigureOut">
              <a:rPr lang="en-IE" smtClean="0"/>
              <a:pPr/>
              <a:t>23/11/2012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EA2881E-F670-4069-9549-A2A277858EB7}" type="slidenum">
              <a:rPr lang="en-IE" smtClean="0"/>
              <a:pPr/>
              <a:t>‹#›</a:t>
            </a:fld>
            <a:endParaRPr lang="en-IE"/>
          </a:p>
        </p:txBody>
      </p:sp>
    </p:spTree>
    <p:extLst>
      <p:ext uri="{BB962C8B-B14F-4D97-AF65-F5344CB8AC3E}">
        <p14:creationId xmlns:p14="http://schemas.microsoft.com/office/powerpoint/2010/main" xmlns="" val="30989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F2165-A8F0-4D72-830C-53405BACDD49}" type="datetimeFigureOut">
              <a:rPr lang="en-IE" smtClean="0"/>
              <a:pPr/>
              <a:t>23/11/2012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EA2881E-F670-4069-9549-A2A277858EB7}" type="slidenum">
              <a:rPr lang="en-IE" smtClean="0"/>
              <a:pPr/>
              <a:t>‹#›</a:t>
            </a:fld>
            <a:endParaRPr lang="en-IE"/>
          </a:p>
        </p:txBody>
      </p:sp>
    </p:spTree>
    <p:extLst>
      <p:ext uri="{BB962C8B-B14F-4D97-AF65-F5344CB8AC3E}">
        <p14:creationId xmlns:p14="http://schemas.microsoft.com/office/powerpoint/2010/main" xmlns="" val="2179962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F2165-A8F0-4D72-830C-53405BACDD49}" type="datetimeFigureOut">
              <a:rPr lang="en-IE" smtClean="0"/>
              <a:pPr/>
              <a:t>23/11/2012</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2881E-F670-4069-9549-A2A277858EB7}" type="slidenum">
              <a:rPr lang="en-IE" smtClean="0"/>
              <a:pPr/>
              <a:t>‹#›</a:t>
            </a:fld>
            <a:endParaRPr lang="en-IE"/>
          </a:p>
        </p:txBody>
      </p:sp>
    </p:spTree>
    <p:extLst>
      <p:ext uri="{BB962C8B-B14F-4D97-AF65-F5344CB8AC3E}">
        <p14:creationId xmlns:p14="http://schemas.microsoft.com/office/powerpoint/2010/main" xmlns="" val="2790421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44.png"/><Relationship Id="rId16"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3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6.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4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6.xml"/><Relationship Id="rId4" Type="http://schemas.openxmlformats.org/officeDocument/2006/relationships/image" Target="../media/image104.png"/></Relationships>
</file>

<file path=ppt/slides/_rels/slide45.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97.png"/><Relationship Id="rId7" Type="http://schemas.openxmlformats.org/officeDocument/2006/relationships/image" Target="../media/image110.png"/><Relationship Id="rId2" Type="http://schemas.openxmlformats.org/officeDocument/2006/relationships/image" Target="../media/image107.png"/><Relationship Id="rId1" Type="http://schemas.openxmlformats.org/officeDocument/2006/relationships/slideLayout" Target="../slideLayouts/slideLayout6.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98.png"/><Relationship Id="rId9" Type="http://schemas.openxmlformats.org/officeDocument/2006/relationships/image" Target="../media/image112.png"/></Relationships>
</file>

<file path=ppt/slides/_rels/slide4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6.xml"/><Relationship Id="rId5" Type="http://schemas.openxmlformats.org/officeDocument/2006/relationships/image" Target="../media/image119.png"/><Relationship Id="rId4" Type="http://schemas.openxmlformats.org/officeDocument/2006/relationships/image" Target="../media/image118.png"/></Relationships>
</file>

<file path=ppt/slides/_rels/slide4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6.xml"/><Relationship Id="rId5" Type="http://schemas.openxmlformats.org/officeDocument/2006/relationships/image" Target="../media/image119.png"/><Relationship Id="rId4" Type="http://schemas.openxmlformats.org/officeDocument/2006/relationships/image" Target="../media/image122.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E"/>
          </a:p>
        </p:txBody>
      </p:sp>
      <p:sp>
        <p:nvSpPr>
          <p:cNvPr id="3" name="Subtitle 2"/>
          <p:cNvSpPr>
            <a:spLocks noGrp="1"/>
          </p:cNvSpPr>
          <p:nvPr>
            <p:ph type="subTitle" idx="1"/>
          </p:nvPr>
        </p:nvSpPr>
        <p:spPr/>
        <p:txBody>
          <a:bodyPr/>
          <a:lstStyle/>
          <a:p>
            <a:endParaRPr lang="en-IE"/>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5187" y="494014"/>
            <a:ext cx="4133626" cy="5869973"/>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92790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6692" y="908720"/>
            <a:ext cx="7920880" cy="5170646"/>
          </a:xfrm>
          <a:prstGeom prst="rect">
            <a:avLst/>
          </a:prstGeom>
        </p:spPr>
        <p:txBody>
          <a:bodyPr wrap="square">
            <a:spAutoFit/>
          </a:bodyPr>
          <a:lstStyle/>
          <a:p>
            <a:pPr>
              <a:lnSpc>
                <a:spcPct val="150000"/>
              </a:lnSpc>
            </a:pPr>
            <a:r>
              <a:rPr lang="en-IE" sz="2000" dirty="0" smtClean="0">
                <a:solidFill>
                  <a:srgbClr val="990033"/>
                </a:solidFill>
                <a:latin typeface="Tahoma" pitchFamily="34" charset="0"/>
                <a:ea typeface="Tahoma" pitchFamily="34" charset="0"/>
                <a:cs typeface="Tahoma" pitchFamily="34" charset="0"/>
              </a:rPr>
              <a:t>9. a. These students each made at least one error, explain the error(s) in each case:</a:t>
            </a:r>
          </a:p>
          <a:p>
            <a:pPr>
              <a:lnSpc>
                <a:spcPct val="150000"/>
              </a:lnSpc>
            </a:pPr>
            <a:endParaRPr lang="en-IE" sz="2000" dirty="0" smtClean="0">
              <a:solidFill>
                <a:srgbClr val="990033"/>
              </a:solidFill>
              <a:latin typeface="Tahoma" pitchFamily="34" charset="0"/>
              <a:ea typeface="Tahoma" pitchFamily="34" charset="0"/>
              <a:cs typeface="Tahoma" pitchFamily="34" charset="0"/>
            </a:endParaRPr>
          </a:p>
          <a:p>
            <a:pPr>
              <a:lnSpc>
                <a:spcPct val="150000"/>
              </a:lnSpc>
            </a:pPr>
            <a:endParaRPr lang="en-IE" sz="2000" dirty="0">
              <a:solidFill>
                <a:srgbClr val="990033"/>
              </a:solidFill>
              <a:latin typeface="Tahoma" pitchFamily="34" charset="0"/>
              <a:ea typeface="Tahoma" pitchFamily="34" charset="0"/>
              <a:cs typeface="Tahoma" pitchFamily="34" charset="0"/>
            </a:endParaRPr>
          </a:p>
          <a:p>
            <a:pPr>
              <a:lnSpc>
                <a:spcPct val="150000"/>
              </a:lnSpc>
            </a:pPr>
            <a:endParaRPr lang="en-IE" sz="2000" dirty="0" smtClean="0">
              <a:solidFill>
                <a:srgbClr val="990033"/>
              </a:solidFill>
              <a:latin typeface="Tahoma" pitchFamily="34" charset="0"/>
              <a:ea typeface="Tahoma" pitchFamily="34" charset="0"/>
              <a:cs typeface="Tahoma" pitchFamily="34" charset="0"/>
            </a:endParaRPr>
          </a:p>
          <a:p>
            <a:pPr>
              <a:lnSpc>
                <a:spcPct val="150000"/>
              </a:lnSpc>
            </a:pPr>
            <a:endParaRPr lang="en-IE" sz="2000" dirty="0" smtClean="0">
              <a:solidFill>
                <a:srgbClr val="990033"/>
              </a:solidFill>
              <a:latin typeface="Tahoma" pitchFamily="34" charset="0"/>
              <a:ea typeface="Tahoma" pitchFamily="34" charset="0"/>
              <a:cs typeface="Tahoma" pitchFamily="34" charset="0"/>
            </a:endParaRPr>
          </a:p>
          <a:p>
            <a:pPr>
              <a:lnSpc>
                <a:spcPct val="150000"/>
              </a:lnSpc>
            </a:pPr>
            <a:r>
              <a:rPr lang="en-IE" sz="2000" dirty="0" smtClean="0">
                <a:solidFill>
                  <a:srgbClr val="990033"/>
                </a:solidFill>
                <a:latin typeface="Tahoma" pitchFamily="34" charset="0"/>
                <a:ea typeface="Tahoma" pitchFamily="34" charset="0"/>
                <a:cs typeface="Tahoma" pitchFamily="34" charset="0"/>
              </a:rPr>
              <a:t>b</a:t>
            </a:r>
            <a:r>
              <a:rPr lang="en-IE" sz="2000" dirty="0">
                <a:solidFill>
                  <a:srgbClr val="990033"/>
                </a:solidFill>
                <a:latin typeface="Tahoma" pitchFamily="34" charset="0"/>
                <a:ea typeface="Tahoma" pitchFamily="34" charset="0"/>
                <a:cs typeface="Tahoma" pitchFamily="34" charset="0"/>
              </a:rPr>
              <a:t>. Solve each equation correctly showing all the </a:t>
            </a:r>
            <a:r>
              <a:rPr lang="en-IE" sz="2000" dirty="0" smtClean="0">
                <a:solidFill>
                  <a:srgbClr val="990033"/>
                </a:solidFill>
                <a:latin typeface="Tahoma" pitchFamily="34" charset="0"/>
                <a:ea typeface="Tahoma" pitchFamily="34" charset="0"/>
                <a:cs typeface="Tahoma" pitchFamily="34" charset="0"/>
              </a:rPr>
              <a:t>steps clearly</a:t>
            </a:r>
          </a:p>
          <a:p>
            <a:pPr>
              <a:lnSpc>
                <a:spcPct val="150000"/>
              </a:lnSpc>
            </a:pPr>
            <a:r>
              <a:rPr lang="en-IE" sz="2000" dirty="0" smtClean="0">
                <a:solidFill>
                  <a:srgbClr val="990033"/>
                </a:solidFill>
                <a:latin typeface="Tahoma" pitchFamily="34" charset="0"/>
                <a:ea typeface="Tahoma" pitchFamily="34" charset="0"/>
                <a:cs typeface="Tahoma" pitchFamily="34" charset="0"/>
              </a:rPr>
              <a:t>10</a:t>
            </a:r>
            <a:r>
              <a:rPr lang="en-IE" sz="2000" dirty="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If x </a:t>
            </a:r>
            <a:r>
              <a:rPr lang="en-IE" sz="2000" dirty="0">
                <a:solidFill>
                  <a:srgbClr val="990033"/>
                </a:solidFill>
                <a:latin typeface="Tahoma" pitchFamily="34" charset="0"/>
                <a:ea typeface="Tahoma" pitchFamily="34" charset="0"/>
                <a:cs typeface="Tahoma" pitchFamily="34" charset="0"/>
              </a:rPr>
              <a:t>= 5 is a solution to the equation (x - 4) (x </a:t>
            </a:r>
            <a:r>
              <a:rPr lang="en-IE" sz="2000" dirty="0" smtClean="0">
                <a:solidFill>
                  <a:srgbClr val="990033"/>
                </a:solidFill>
                <a:latin typeface="Tahoma" pitchFamily="34" charset="0"/>
                <a:ea typeface="Tahoma" pitchFamily="34" charset="0"/>
                <a:cs typeface="Tahoma" pitchFamily="34" charset="0"/>
              </a:rPr>
              <a:t>– b) =0what </a:t>
            </a:r>
            <a:r>
              <a:rPr lang="en-IE" sz="2000" dirty="0">
                <a:solidFill>
                  <a:srgbClr val="990033"/>
                </a:solidFill>
                <a:latin typeface="Tahoma" pitchFamily="34" charset="0"/>
                <a:ea typeface="Tahoma" pitchFamily="34" charset="0"/>
                <a:cs typeface="Tahoma" pitchFamily="34" charset="0"/>
              </a:rPr>
              <a:t>is the value of b?</a:t>
            </a:r>
          </a:p>
          <a:p>
            <a:pPr>
              <a:lnSpc>
                <a:spcPct val="150000"/>
              </a:lnSpc>
            </a:pPr>
            <a:r>
              <a:rPr lang="en-IE" sz="2000" dirty="0">
                <a:solidFill>
                  <a:srgbClr val="990033"/>
                </a:solidFill>
                <a:latin typeface="Tahoma" pitchFamily="34" charset="0"/>
                <a:ea typeface="Tahoma" pitchFamily="34" charset="0"/>
                <a:cs typeface="Tahoma" pitchFamily="34" charset="0"/>
              </a:rPr>
              <a:t>11. </a:t>
            </a:r>
            <a:r>
              <a:rPr lang="en-IE" sz="2000" dirty="0" smtClean="0">
                <a:solidFill>
                  <a:srgbClr val="990033"/>
                </a:solidFill>
                <a:latin typeface="Tahoma" pitchFamily="34" charset="0"/>
                <a:ea typeface="Tahoma" pitchFamily="34" charset="0"/>
                <a:cs typeface="Tahoma" pitchFamily="34" charset="0"/>
              </a:rPr>
              <a:t>Is x </a:t>
            </a:r>
            <a:r>
              <a:rPr lang="en-IE" sz="2000" dirty="0">
                <a:solidFill>
                  <a:srgbClr val="990033"/>
                </a:solidFill>
                <a:latin typeface="Tahoma" pitchFamily="34" charset="0"/>
                <a:ea typeface="Tahoma" pitchFamily="34" charset="0"/>
                <a:cs typeface="Tahoma" pitchFamily="34" charset="0"/>
              </a:rPr>
              <a:t>= 3 a solution to the equation (x - 3) (x - 2) Explain your reasoning. Solve this equation.</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9163" y="1905000"/>
            <a:ext cx="7305675"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itle 7"/>
          <p:cNvSpPr>
            <a:spLocks noGrp="1"/>
          </p:cNvSpPr>
          <p:nvPr>
            <p:ph type="title"/>
          </p:nvPr>
        </p:nvSpPr>
        <p:spPr>
          <a:xfrm>
            <a:off x="457200" y="53752"/>
            <a:ext cx="8229600" cy="1143000"/>
          </a:xfrm>
        </p:spPr>
        <p:txBody>
          <a:bodyPr/>
          <a:lstStyle/>
          <a:p>
            <a:r>
              <a:rPr lang="en-IE" b="1" dirty="0">
                <a:solidFill>
                  <a:srgbClr val="990033"/>
                </a:solidFill>
              </a:rPr>
              <a:t>Section A: Student Activity 1</a:t>
            </a:r>
          </a:p>
        </p:txBody>
      </p:sp>
    </p:spTree>
    <p:extLst>
      <p:ext uri="{BB962C8B-B14F-4D97-AF65-F5344CB8AC3E}">
        <p14:creationId xmlns:p14="http://schemas.microsoft.com/office/powerpoint/2010/main" xmlns="" val="2628427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b="1" dirty="0">
                <a:solidFill>
                  <a:srgbClr val="990033"/>
                </a:solidFill>
                <a:latin typeface="Tahoma" pitchFamily="34" charset="0"/>
                <a:ea typeface="Tahoma" pitchFamily="34" charset="0"/>
                <a:cs typeface="Tahoma" pitchFamily="34" charset="0"/>
              </a:rPr>
              <a:t>Section B: </a:t>
            </a:r>
            <a:r>
              <a:rPr lang="en-IE" b="1" dirty="0">
                <a:solidFill>
                  <a:srgbClr val="990033"/>
                </a:solidFill>
              </a:rPr>
              <a:t>I</a:t>
            </a:r>
            <a:r>
              <a:rPr lang="en-IE" sz="4000" b="1" dirty="0" smtClean="0">
                <a:solidFill>
                  <a:srgbClr val="990033"/>
                </a:solidFill>
                <a:latin typeface="Tahoma" pitchFamily="34" charset="0"/>
                <a:ea typeface="Tahoma" pitchFamily="34" charset="0"/>
                <a:cs typeface="Tahoma" pitchFamily="34" charset="0"/>
              </a:rPr>
              <a:t>ntroduction</a:t>
            </a:r>
            <a:endParaRPr lang="en-IE" sz="4000" b="1" dirty="0">
              <a:solidFill>
                <a:srgbClr val="990033"/>
              </a:solidFill>
              <a:latin typeface="Tahoma" pitchFamily="34" charset="0"/>
              <a:ea typeface="Tahoma" pitchFamily="34" charset="0"/>
              <a:cs typeface="Tahoma" pitchFamily="34" charset="0"/>
            </a:endParaRPr>
          </a:p>
        </p:txBody>
      </p:sp>
      <mc:AlternateContent xmlns:mc="http://schemas.openxmlformats.org/markup-compatibility/2006">
        <mc:Choice xmlns:a14="http://schemas.microsoft.com/office/drawing/2010/main" xmlns="" Requires="a14">
          <p:sp>
            <p:nvSpPr>
              <p:cNvPr id="5" name="Rectangle 4"/>
              <p:cNvSpPr/>
              <p:nvPr/>
            </p:nvSpPr>
            <p:spPr>
              <a:xfrm>
                <a:off x="611560" y="836712"/>
                <a:ext cx="7920880" cy="5170646"/>
              </a:xfrm>
              <a:prstGeom prst="rect">
                <a:avLst/>
              </a:prstGeom>
            </p:spPr>
            <p:txBody>
              <a:bodyPr wrap="square">
                <a:spAutoFit/>
              </a:bodyPr>
              <a:lstStyle/>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Equations of the form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𝑎𝑥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m:t>
                    </m:r>
                    <m:r>
                      <a:rPr lang="en-IE" sz="2000" i="1">
                        <a:solidFill>
                          <a:srgbClr val="990033"/>
                        </a:solidFill>
                        <a:latin typeface="Cambria Math"/>
                        <a:ea typeface="Tahoma" pitchFamily="34" charset="0"/>
                        <a:cs typeface="Tahoma" pitchFamily="34" charset="0"/>
                      </a:rPr>
                      <m:t>𝑏𝑥</m:t>
                    </m:r>
                    <m:r>
                      <a:rPr lang="en-IE" sz="2000" i="1">
                        <a:solidFill>
                          <a:srgbClr val="990033"/>
                        </a:solidFill>
                        <a:latin typeface="Cambria Math"/>
                        <a:ea typeface="Tahoma" pitchFamily="34" charset="0"/>
                        <a:cs typeface="Tahoma" pitchFamily="34" charset="0"/>
                      </a:rPr>
                      <m:t>+</m:t>
                    </m:r>
                    <m:r>
                      <m:rPr>
                        <m:sty m:val="p"/>
                      </m:rPr>
                      <a:rPr lang="en-IE" sz="2000">
                        <a:solidFill>
                          <a:srgbClr val="990033"/>
                        </a:solidFill>
                        <a:latin typeface="Cambria Math"/>
                        <a:ea typeface="Tahoma" pitchFamily="34" charset="0"/>
                        <a:cs typeface="Tahoma" pitchFamily="34" charset="0"/>
                      </a:rPr>
                      <m:t>c</m:t>
                    </m:r>
                    <m:r>
                      <a:rPr lang="en-IE" sz="2000">
                        <a:solidFill>
                          <a:srgbClr val="990033"/>
                        </a:solidFill>
                        <a:latin typeface="Cambria Math"/>
                        <a:ea typeface="Tahoma" pitchFamily="34" charset="0"/>
                        <a:cs typeface="Tahoma" pitchFamily="34" charset="0"/>
                      </a:rPr>
                      <m:t>=0 </m:t>
                    </m:r>
                  </m:oMath>
                </a14:m>
                <a:r>
                  <a:rPr lang="en-IE" sz="2000" dirty="0" smtClean="0">
                    <a:solidFill>
                      <a:srgbClr val="990033"/>
                    </a:solidFill>
                    <a:latin typeface="Tahoma" pitchFamily="34" charset="0"/>
                    <a:ea typeface="Tahoma" pitchFamily="34" charset="0"/>
                    <a:cs typeface="Tahoma" pitchFamily="34" charset="0"/>
                  </a:rPr>
                  <a:t>are given a special name, they are called </a:t>
                </a:r>
                <a:r>
                  <a:rPr lang="en-IE" sz="2000" dirty="0" smtClean="0">
                    <a:solidFill>
                      <a:srgbClr val="990033"/>
                    </a:solidFill>
                    <a:latin typeface="Tahoma" pitchFamily="34" charset="0"/>
                    <a:ea typeface="Tahoma" pitchFamily="34" charset="0"/>
                    <a:cs typeface="Tahoma" pitchFamily="34" charset="0"/>
                  </a:rPr>
                  <a:t>quadratic </a:t>
                </a:r>
                <a:r>
                  <a:rPr lang="en-IE" sz="2000" dirty="0" smtClean="0">
                    <a:solidFill>
                      <a:srgbClr val="990033"/>
                    </a:solidFill>
                    <a:latin typeface="Tahoma" pitchFamily="34" charset="0"/>
                    <a:ea typeface="Tahoma" pitchFamily="34" charset="0"/>
                    <a:cs typeface="Tahoma" pitchFamily="34" charset="0"/>
                  </a:rPr>
                  <a:t>Equations.</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Give me an </a:t>
                </a:r>
                <a:r>
                  <a:rPr lang="en-IE" sz="2000" dirty="0" smtClean="0">
                    <a:solidFill>
                      <a:srgbClr val="990033"/>
                    </a:solidFill>
                    <a:latin typeface="Tahoma" pitchFamily="34" charset="0"/>
                    <a:ea typeface="Tahoma" pitchFamily="34" charset="0"/>
                    <a:cs typeface="Tahoma" pitchFamily="34" charset="0"/>
                  </a:rPr>
                  <a:t>example </a:t>
                </a:r>
                <a:r>
                  <a:rPr lang="en-IE" sz="2000" dirty="0" smtClean="0">
                    <a:solidFill>
                      <a:srgbClr val="990033"/>
                    </a:solidFill>
                    <a:latin typeface="Tahoma" pitchFamily="34" charset="0"/>
                    <a:ea typeface="Tahoma" pitchFamily="34" charset="0"/>
                    <a:cs typeface="Tahoma" pitchFamily="34" charset="0"/>
                  </a:rPr>
                  <a:t>of a </a:t>
                </a:r>
                <a:r>
                  <a:rPr lang="en-IE" sz="2000" dirty="0" smtClean="0">
                    <a:solidFill>
                      <a:srgbClr val="990033"/>
                    </a:solidFill>
                    <a:latin typeface="Tahoma" pitchFamily="34" charset="0"/>
                    <a:ea typeface="Tahoma" pitchFamily="34" charset="0"/>
                    <a:cs typeface="Tahoma" pitchFamily="34" charset="0"/>
                  </a:rPr>
                  <a:t>quadratic </a:t>
                </a:r>
                <a:r>
                  <a:rPr lang="en-IE" sz="2000" dirty="0" smtClean="0">
                    <a:solidFill>
                      <a:srgbClr val="990033"/>
                    </a:solidFill>
                    <a:latin typeface="Tahoma" pitchFamily="34" charset="0"/>
                    <a:ea typeface="Tahoma" pitchFamily="34" charset="0"/>
                    <a:cs typeface="Tahoma" pitchFamily="34" charset="0"/>
                  </a:rPr>
                  <a:t>Equation.</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Is (</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- 1) (</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- 2) = 0 a </a:t>
                </a:r>
                <a:r>
                  <a:rPr lang="en-IE" sz="2000" dirty="0" smtClean="0">
                    <a:solidFill>
                      <a:srgbClr val="990033"/>
                    </a:solidFill>
                    <a:latin typeface="Tahoma" pitchFamily="34" charset="0"/>
                    <a:ea typeface="Tahoma" pitchFamily="34" charset="0"/>
                    <a:cs typeface="Tahoma" pitchFamily="34" charset="0"/>
                  </a:rPr>
                  <a:t>quadratic </a:t>
                </a:r>
                <a:r>
                  <a:rPr lang="en-IE" sz="2000" dirty="0" smtClean="0">
                    <a:solidFill>
                      <a:srgbClr val="990033"/>
                    </a:solidFill>
                    <a:latin typeface="Tahoma" pitchFamily="34" charset="0"/>
                    <a:ea typeface="Tahoma" pitchFamily="34" charset="0"/>
                    <a:cs typeface="Tahoma" pitchFamily="34" charset="0"/>
                  </a:rPr>
                  <a:t>Equation</a:t>
                </a:r>
                <a:r>
                  <a:rPr lang="en-IE" sz="2000" dirty="0">
                    <a:solidFill>
                      <a:srgbClr val="990033"/>
                    </a:solidFill>
                    <a:latin typeface="Tahoma" pitchFamily="34" charset="0"/>
                    <a:ea typeface="Tahoma" pitchFamily="34" charset="0"/>
                    <a:cs typeface="Tahoma" pitchFamily="34" charset="0"/>
                  </a:rPr>
                  <a:t>?</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Why is (</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- 1) (</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- 2) = 0 a </a:t>
                </a:r>
                <a:r>
                  <a:rPr lang="en-IE" sz="2000" dirty="0" smtClean="0">
                    <a:solidFill>
                      <a:srgbClr val="990033"/>
                    </a:solidFill>
                    <a:latin typeface="Tahoma" pitchFamily="34" charset="0"/>
                    <a:ea typeface="Tahoma" pitchFamily="34" charset="0"/>
                    <a:cs typeface="Tahoma" pitchFamily="34" charset="0"/>
                  </a:rPr>
                  <a:t>quadratic </a:t>
                </a:r>
                <a:r>
                  <a:rPr lang="en-IE" sz="2000" dirty="0" smtClean="0">
                    <a:solidFill>
                      <a:srgbClr val="990033"/>
                    </a:solidFill>
                    <a:latin typeface="Tahoma" pitchFamily="34" charset="0"/>
                    <a:ea typeface="Tahoma" pitchFamily="34" charset="0"/>
                    <a:cs typeface="Tahoma" pitchFamily="34" charset="0"/>
                  </a:rPr>
                  <a:t>Equation?</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What does it mean to solve the equation (</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- 1) (</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- 2) = 0</a:t>
                </a:r>
                <a:r>
                  <a:rPr lang="en-IE" sz="2000" dirty="0">
                    <a:solidFill>
                      <a:srgbClr val="990033"/>
                    </a:solidFill>
                    <a:latin typeface="Tahoma" pitchFamily="34" charset="0"/>
                    <a:ea typeface="Tahoma" pitchFamily="34" charset="0"/>
                    <a:cs typeface="Tahoma" pitchFamily="34" charset="0"/>
                  </a:rPr>
                  <a:t>?</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What is meant by the roots of an equation? </a:t>
                </a:r>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It is true that finding the roots of an equation and solving the equation mean the same thing? </a:t>
                </a:r>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Solve the equation (</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- 1) (</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- 2) = 0 using algebra. </a:t>
                </a:r>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So what are the roots of  (x - 1) (x - 2) = 0</a:t>
                </a:r>
              </a:p>
            </p:txBody>
          </p:sp>
        </mc:Choice>
        <mc:Fallback>
          <p:sp>
            <p:nvSpPr>
              <p:cNvPr id="5" name="Rectangle 4"/>
              <p:cNvSpPr>
                <a:spLocks noRot="1" noChangeAspect="1" noMove="1" noResize="1" noEditPoints="1" noAdjustHandles="1" noChangeArrowheads="1" noChangeShapeType="1" noTextEdit="1"/>
              </p:cNvSpPr>
              <p:nvPr/>
            </p:nvSpPr>
            <p:spPr>
              <a:xfrm>
                <a:off x="611560" y="836712"/>
                <a:ext cx="7920880" cy="5170646"/>
              </a:xfrm>
              <a:prstGeom prst="rect">
                <a:avLst/>
              </a:prstGeom>
              <a:blipFill rotWithShape="1">
                <a:blip r:embed="rId2" cstate="print"/>
                <a:stretch>
                  <a:fillRect l="-615" r="-692"/>
                </a:stretch>
              </a:blipFill>
            </p:spPr>
            <p:txBody>
              <a:bodyPr/>
              <a:lstStyle/>
              <a:p>
                <a:r>
                  <a:rPr lang="en-IE">
                    <a:noFill/>
                  </a:rPr>
                  <a:t> </a:t>
                </a:r>
              </a:p>
            </p:txBody>
          </p:sp>
        </mc:Fallback>
      </mc:AlternateContent>
      <p:grpSp>
        <p:nvGrpSpPr>
          <p:cNvPr id="4" name="Group 3"/>
          <p:cNvGrpSpPr/>
          <p:nvPr/>
        </p:nvGrpSpPr>
        <p:grpSpPr>
          <a:xfrm>
            <a:off x="8784000" y="620689"/>
            <a:ext cx="8208872" cy="5544615"/>
            <a:chOff x="8784000" y="620689"/>
            <a:chExt cx="8208872" cy="5544615"/>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0" y="620689"/>
              <a:ext cx="7848872" cy="55446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ounded Rectangle 5"/>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xmlns="" val="411044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35" presetClass="path" presetSubtype="0" accel="50000" decel="50000" fill="hold" nodeType="clickEffect">
                                  <p:stCondLst>
                                    <p:cond delay="0"/>
                                  </p:stCondLst>
                                  <p:childTnLst>
                                    <p:animMotion origin="layout" path="M -0.00018 7.40741E-7 L -0.93038 7.40741E-7 " pathEditMode="relative" rAng="0" ptsTypes="AA">
                                      <p:cBhvr>
                                        <p:cTn id="47" dur="2000" fill="hold"/>
                                        <p:tgtEl>
                                          <p:spTgt spid="4"/>
                                        </p:tgtEl>
                                        <p:attrNameLst>
                                          <p:attrName>ppt_x</p:attrName>
                                          <p:attrName>ppt_y</p:attrName>
                                        </p:attrNameLst>
                                      </p:cBhvr>
                                      <p:rCtr x="-46510" y="0"/>
                                    </p:animMotion>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nodeType="clickEffect">
                                  <p:stCondLst>
                                    <p:cond delay="0"/>
                                  </p:stCondLst>
                                  <p:childTnLst>
                                    <p:animMotion origin="layout" path="M -0.93038 7.40741E-7 L -0.00018 0.00347 " pathEditMode="relative" rAng="0" ptsTypes="AA">
                                      <p:cBhvr>
                                        <p:cTn id="51"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384" y="3861288"/>
            <a:ext cx="2808000" cy="2160000"/>
          </a:xfrm>
          <a:prstGeom prst="rect">
            <a:avLst/>
          </a:prstGeom>
          <a:noFill/>
          <a:ln w="38100">
            <a:solidFill>
              <a:srgbClr val="990033"/>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IE" sz="4000" b="1" dirty="0">
                <a:solidFill>
                  <a:srgbClr val="990033"/>
                </a:solidFill>
                <a:latin typeface="Tahoma" pitchFamily="34" charset="0"/>
                <a:ea typeface="Tahoma" pitchFamily="34" charset="0"/>
                <a:cs typeface="Tahoma" pitchFamily="34" charset="0"/>
              </a:rPr>
              <a:t>Section B: </a:t>
            </a:r>
            <a:r>
              <a:rPr lang="en-IE" b="1" dirty="0">
                <a:solidFill>
                  <a:srgbClr val="990033"/>
                </a:solidFill>
              </a:rPr>
              <a:t>I</a:t>
            </a:r>
            <a:r>
              <a:rPr lang="en-IE" sz="4000" b="1" dirty="0" smtClean="0">
                <a:solidFill>
                  <a:srgbClr val="990033"/>
                </a:solidFill>
                <a:latin typeface="Tahoma" pitchFamily="34" charset="0"/>
                <a:ea typeface="Tahoma" pitchFamily="34" charset="0"/>
                <a:cs typeface="Tahoma" pitchFamily="34" charset="0"/>
              </a:rPr>
              <a:t>ntroduction</a:t>
            </a:r>
            <a:endParaRPr lang="en-IE" sz="4000" b="1" dirty="0">
              <a:solidFill>
                <a:srgbClr val="990033"/>
              </a:solidFill>
              <a:latin typeface="Tahoma" pitchFamily="34" charset="0"/>
              <a:ea typeface="Tahoma" pitchFamily="34" charset="0"/>
              <a:cs typeface="Tahoma" pitchFamily="34" charset="0"/>
            </a:endParaRPr>
          </a:p>
        </p:txBody>
      </p:sp>
      <p:sp>
        <p:nvSpPr>
          <p:cNvPr id="5" name="Rectangle 4"/>
          <p:cNvSpPr/>
          <p:nvPr/>
        </p:nvSpPr>
        <p:spPr>
          <a:xfrm>
            <a:off x="611560" y="782091"/>
            <a:ext cx="7920880" cy="4893647"/>
          </a:xfrm>
          <a:prstGeom prst="rect">
            <a:avLst/>
          </a:prstGeom>
        </p:spPr>
        <p:txBody>
          <a:bodyPr wrap="square">
            <a:spAutoFit/>
          </a:bodyPr>
          <a:lstStyle/>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Copy the table on the board into</a:t>
            </a:r>
          </a:p>
          <a:p>
            <a:pPr>
              <a:lnSpc>
                <a:spcPct val="150000"/>
              </a:lnSpc>
            </a:pPr>
            <a:r>
              <a:rPr lang="en-IE" sz="2000" dirty="0" smtClean="0">
                <a:solidFill>
                  <a:srgbClr val="990033"/>
                </a:solidFill>
                <a:latin typeface="Tahoma" pitchFamily="34" charset="0"/>
                <a:ea typeface="Tahoma" pitchFamily="34" charset="0"/>
                <a:cs typeface="Tahoma" pitchFamily="34" charset="0"/>
              </a:rPr>
              <a:t> your exercise book and complete it. </a:t>
            </a:r>
            <a:endParaRPr lang="en-IE" sz="2000" dirty="0">
              <a:solidFill>
                <a:srgbClr val="990033"/>
              </a:solidFill>
              <a:latin typeface="Tahoma" pitchFamily="34" charset="0"/>
              <a:ea typeface="Tahoma" pitchFamily="34" charset="0"/>
              <a:cs typeface="Tahoma" pitchFamily="34" charset="0"/>
            </a:endParaRPr>
          </a:p>
          <a:p>
            <a:pPr>
              <a:lnSpc>
                <a:spcPct val="150000"/>
              </a:lnSpc>
            </a:pPr>
            <a:endParaRPr lang="en-IE" sz="2000" dirty="0" smtClean="0">
              <a:solidFill>
                <a:srgbClr val="990033"/>
              </a:solidFill>
              <a:latin typeface="Tahoma" pitchFamily="34" charset="0"/>
              <a:ea typeface="Tahoma" pitchFamily="34" charset="0"/>
              <a:cs typeface="Tahoma" pitchFamily="34" charset="0"/>
            </a:endParaRPr>
          </a:p>
          <a:p>
            <a:pPr>
              <a:lnSpc>
                <a:spcPct val="150000"/>
              </a:lnSpc>
            </a:pPr>
            <a:endParaRPr lang="en-IE" sz="28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For what values of x did (</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- 1</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- 2) = 0</a:t>
            </a:r>
            <a:r>
              <a:rPr lang="en-IE" sz="2000" dirty="0">
                <a:solidFill>
                  <a:srgbClr val="990033"/>
                </a:solidFill>
                <a:latin typeface="Tahoma" pitchFamily="34" charset="0"/>
                <a:ea typeface="Tahoma" pitchFamily="34" charset="0"/>
                <a:cs typeface="Tahoma" pitchFamily="34" charset="0"/>
              </a:rPr>
              <a:t>?</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What name is given to the value(s) of x that make(s) an equation true?</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Draw a graph of the information in </a:t>
            </a:r>
          </a:p>
          <a:p>
            <a:pPr>
              <a:lnSpc>
                <a:spcPct val="150000"/>
              </a:lnSpc>
            </a:pPr>
            <a:r>
              <a:rPr lang="en-IE" sz="2000" dirty="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   the table, letting y = (</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- 1) (</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- 2</a:t>
            </a:r>
            <a:r>
              <a:rPr lang="en-IE" sz="2000" dirty="0">
                <a:solidFill>
                  <a:srgbClr val="990033"/>
                </a:solidFill>
                <a:latin typeface="Tahoma" pitchFamily="34" charset="0"/>
                <a:ea typeface="Tahoma" pitchFamily="34" charset="0"/>
                <a:cs typeface="Tahoma" pitchFamily="34" charset="0"/>
              </a:rPr>
              <a:t>).</a:t>
            </a:r>
          </a:p>
          <a:p>
            <a:pPr marL="342900" indent="-342900">
              <a:lnSpc>
                <a:spcPct val="150000"/>
              </a:lnSpc>
              <a:buFont typeface="Arial" pitchFamily="34" charset="0"/>
              <a:buChar char="•"/>
            </a:pPr>
            <a:endParaRPr lang="en-IE" sz="2000" dirty="0">
              <a:solidFill>
                <a:srgbClr val="990033"/>
              </a:solidFill>
              <a:latin typeface="Tahoma" pitchFamily="34" charset="0"/>
              <a:ea typeface="Tahoma" pitchFamily="34" charset="0"/>
              <a:cs typeface="Tahoma" pitchFamily="34" charset="0"/>
            </a:endParaRPr>
          </a:p>
        </p:txBody>
      </p:sp>
      <mc:AlternateContent xmlns:mc="http://schemas.openxmlformats.org/markup-compatibility/2006">
        <mc:Choice xmlns:a14="http://schemas.microsoft.com/office/drawing/2010/main" xmlns="" Requires="a14">
          <p:graphicFrame>
            <p:nvGraphicFramePr>
              <p:cNvPr id="8" name="Table 7"/>
              <p:cNvGraphicFramePr>
                <a:graphicFrameLocks noGrp="1"/>
              </p:cNvGraphicFramePr>
              <p:nvPr>
                <p:extLst>
                  <p:ext uri="{D42A27DB-BD31-4B8C-83A1-F6EECF244321}">
                    <p14:modId xmlns:p14="http://schemas.microsoft.com/office/powerpoint/2010/main" val="3113003936"/>
                  </p:ext>
                </p:extLst>
              </p:nvPr>
            </p:nvGraphicFramePr>
            <p:xfrm>
              <a:off x="5238194" y="829992"/>
              <a:ext cx="2790190" cy="2016000"/>
            </p:xfrm>
            <a:graphic>
              <a:graphicData uri="http://schemas.openxmlformats.org/drawingml/2006/table">
                <a:tbl>
                  <a:tblPr firstRow="1" firstCol="1" bandRow="1">
                    <a:tableStyleId>{5DA37D80-6434-44D0-A028-1B22A696006F}</a:tableStyleId>
                  </a:tblPr>
                  <a:tblGrid>
                    <a:gridCol w="1155065"/>
                    <a:gridCol w="1635125"/>
                  </a:tblGrid>
                  <a:tr h="28800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IE" sz="1600" smtClean="0">
                                    <a:solidFill>
                                      <a:schemeClr val="bg1"/>
                                    </a:solidFill>
                                    <a:effectLst/>
                                    <a:latin typeface="Cambria Math"/>
                                  </a:rPr>
                                  <m:t>𝒙</m:t>
                                </m:r>
                              </m:oMath>
                            </m:oMathPara>
                          </a14:m>
                          <a:endParaRPr lang="en-IE" sz="1600" dirty="0">
                            <a:solidFill>
                              <a:schemeClr val="bg1"/>
                            </a:solidFill>
                            <a:effectLst/>
                            <a:latin typeface="Calibri"/>
                            <a:ea typeface="Calibri"/>
                            <a:cs typeface="Times New Roman"/>
                          </a:endParaRPr>
                        </a:p>
                      </a:txBody>
                      <a:tcPr marL="68580" marR="68580" marT="0" marB="0">
                        <a:solidFill>
                          <a:srgbClr val="990033"/>
                        </a:solidFill>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IE" sz="1600" smtClean="0">
                                    <a:solidFill>
                                      <a:schemeClr val="bg1"/>
                                    </a:solidFill>
                                    <a:effectLst/>
                                    <a:latin typeface="Cambria Math"/>
                                  </a:rPr>
                                  <m:t>(</m:t>
                                </m:r>
                                <m:r>
                                  <a:rPr lang="en-IE" sz="1600" smtClean="0">
                                    <a:solidFill>
                                      <a:schemeClr val="bg1"/>
                                    </a:solidFill>
                                    <a:effectLst/>
                                    <a:latin typeface="Cambria Math"/>
                                  </a:rPr>
                                  <m:t>𝒙</m:t>
                                </m:r>
                                <m:r>
                                  <a:rPr lang="en-IE" sz="1600" smtClean="0">
                                    <a:solidFill>
                                      <a:schemeClr val="bg1"/>
                                    </a:solidFill>
                                    <a:effectLst/>
                                    <a:latin typeface="Cambria Math"/>
                                  </a:rPr>
                                  <m:t>−</m:t>
                                </m:r>
                                <m:r>
                                  <a:rPr lang="en-IE" sz="1600" smtClean="0">
                                    <a:solidFill>
                                      <a:schemeClr val="bg1"/>
                                    </a:solidFill>
                                    <a:effectLst/>
                                    <a:latin typeface="Cambria Math"/>
                                  </a:rPr>
                                  <m:t>𝟏</m:t>
                                </m:r>
                                <m:r>
                                  <a:rPr lang="en-IE" sz="1600" smtClean="0">
                                    <a:solidFill>
                                      <a:schemeClr val="bg1"/>
                                    </a:solidFill>
                                    <a:effectLst/>
                                    <a:latin typeface="Cambria Math"/>
                                  </a:rPr>
                                  <m:t>)(</m:t>
                                </m:r>
                                <m:r>
                                  <a:rPr lang="en-IE" sz="1600" smtClean="0">
                                    <a:solidFill>
                                      <a:schemeClr val="bg1"/>
                                    </a:solidFill>
                                    <a:effectLst/>
                                    <a:latin typeface="Cambria Math"/>
                                  </a:rPr>
                                  <m:t>𝒙</m:t>
                                </m:r>
                                <m:r>
                                  <a:rPr lang="en-IE" sz="1600" smtClean="0">
                                    <a:solidFill>
                                      <a:schemeClr val="bg1"/>
                                    </a:solidFill>
                                    <a:effectLst/>
                                    <a:latin typeface="Cambria Math"/>
                                  </a:rPr>
                                  <m:t>−</m:t>
                                </m:r>
                                <m:r>
                                  <a:rPr lang="en-IE" sz="1600" smtClean="0">
                                    <a:solidFill>
                                      <a:schemeClr val="bg1"/>
                                    </a:solidFill>
                                    <a:effectLst/>
                                    <a:latin typeface="Cambria Math"/>
                                  </a:rPr>
                                  <m:t>𝟐</m:t>
                                </m:r>
                                <m:r>
                                  <a:rPr lang="en-IE" sz="1600" smtClean="0">
                                    <a:solidFill>
                                      <a:schemeClr val="bg1"/>
                                    </a:solidFill>
                                    <a:effectLst/>
                                    <a:latin typeface="Cambria Math"/>
                                  </a:rPr>
                                  <m:t>)</m:t>
                                </m:r>
                              </m:oMath>
                            </m:oMathPara>
                          </a14:m>
                          <a:endParaRPr lang="en-IE" sz="1600" dirty="0">
                            <a:solidFill>
                              <a:schemeClr val="bg1"/>
                            </a:solidFill>
                            <a:effectLst/>
                            <a:latin typeface="Calibri"/>
                            <a:ea typeface="Calibri"/>
                            <a:cs typeface="Times New Roman"/>
                          </a:endParaRPr>
                        </a:p>
                      </a:txBody>
                      <a:tcPr marL="68580" marR="68580" marT="0" marB="0">
                        <a:solidFill>
                          <a:srgbClr val="990033"/>
                        </a:solidFill>
                      </a:tcPr>
                    </a:tc>
                  </a:tr>
                  <a:tr h="288000">
                    <a:tc>
                      <a:txBody>
                        <a:bodyPr/>
                        <a:lstStyle/>
                        <a:p>
                          <a:pPr algn="ctr">
                            <a:lnSpc>
                              <a:spcPct val="115000"/>
                            </a:lnSpc>
                            <a:spcAft>
                              <a:spcPts val="0"/>
                            </a:spcAft>
                          </a:pPr>
                          <a:r>
                            <a:rPr lang="en-IE" sz="1600" dirty="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IE" sz="1600" dirty="0">
                              <a:effectLst/>
                            </a:rPr>
                            <a:t> </a:t>
                          </a:r>
                          <a:endParaRPr lang="en-IE" sz="1600" dirty="0">
                            <a:effectLst/>
                            <a:latin typeface="Calibri"/>
                            <a:ea typeface="Calibri"/>
                            <a:cs typeface="Times New Roman"/>
                          </a:endParaRPr>
                        </a:p>
                      </a:txBody>
                      <a:tcPr marL="68580" marR="68580" marT="0" marB="0">
                        <a:noFill/>
                      </a:tcPr>
                    </a:tc>
                  </a:tr>
                  <a:tr h="288000">
                    <a:tc>
                      <a:txBody>
                        <a:bodyPr/>
                        <a:lstStyle/>
                        <a:p>
                          <a:pPr algn="ctr">
                            <a:lnSpc>
                              <a:spcPct val="115000"/>
                            </a:lnSpc>
                            <a:spcAft>
                              <a:spcPts val="0"/>
                            </a:spcAft>
                          </a:pPr>
                          <a:r>
                            <a:rPr lang="en-IE" sz="1600" dirty="0">
                              <a:solidFill>
                                <a:srgbClr val="990033"/>
                              </a:solidFill>
                              <a:effectLst/>
                            </a:rPr>
                            <a:t>-1</a:t>
                          </a:r>
                          <a:endParaRPr lang="en-IE" sz="1600" dirty="0">
                            <a:solidFill>
                              <a:srgbClr val="9900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80" marR="68580" marT="0" marB="0"/>
                    </a:tc>
                  </a:tr>
                  <a:tr h="288000">
                    <a:tc>
                      <a:txBody>
                        <a:bodyPr/>
                        <a:lstStyle/>
                        <a:p>
                          <a:pPr algn="ctr">
                            <a:lnSpc>
                              <a:spcPct val="115000"/>
                            </a:lnSpc>
                            <a:spcAft>
                              <a:spcPts val="0"/>
                            </a:spcAft>
                          </a:pPr>
                          <a:r>
                            <a:rPr lang="en-IE" sz="1600" dirty="0">
                              <a:solidFill>
                                <a:srgbClr val="990033"/>
                              </a:solidFill>
                              <a:effectLst/>
                            </a:rPr>
                            <a:t>0</a:t>
                          </a:r>
                          <a:endParaRPr lang="en-IE" sz="1600" dirty="0">
                            <a:solidFill>
                              <a:srgbClr val="990033"/>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80" marR="68580" marT="0" marB="0">
                        <a:noFill/>
                      </a:tcPr>
                    </a:tc>
                  </a:tr>
                  <a:tr h="288000">
                    <a:tc>
                      <a:txBody>
                        <a:bodyPr/>
                        <a:lstStyle/>
                        <a:p>
                          <a:pPr algn="ctr">
                            <a:lnSpc>
                              <a:spcPct val="115000"/>
                            </a:lnSpc>
                            <a:spcAft>
                              <a:spcPts val="0"/>
                            </a:spcAft>
                          </a:pPr>
                          <a:r>
                            <a:rPr lang="en-IE" sz="1600" dirty="0">
                              <a:solidFill>
                                <a:srgbClr val="990033"/>
                              </a:solidFill>
                              <a:effectLst/>
                            </a:rPr>
                            <a:t>1</a:t>
                          </a:r>
                          <a:endParaRPr lang="en-IE" sz="1600" dirty="0">
                            <a:solidFill>
                              <a:srgbClr val="9900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80" marR="68580" marT="0" marB="0"/>
                    </a:tc>
                  </a:tr>
                  <a:tr h="288000">
                    <a:tc>
                      <a:txBody>
                        <a:bodyPr/>
                        <a:lstStyle/>
                        <a:p>
                          <a:pPr algn="ctr">
                            <a:lnSpc>
                              <a:spcPct val="115000"/>
                            </a:lnSpc>
                            <a:spcAft>
                              <a:spcPts val="0"/>
                            </a:spcAft>
                          </a:pPr>
                          <a:r>
                            <a:rPr lang="en-IE" sz="1600" dirty="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IE" sz="1600" dirty="0">
                              <a:effectLst/>
                            </a:rPr>
                            <a:t> </a:t>
                          </a:r>
                          <a:endParaRPr lang="en-IE" sz="1600" dirty="0">
                            <a:effectLst/>
                            <a:latin typeface="Calibri"/>
                            <a:ea typeface="Calibri"/>
                            <a:cs typeface="Times New Roman"/>
                          </a:endParaRPr>
                        </a:p>
                      </a:txBody>
                      <a:tcPr marL="68580" marR="68580" marT="0" marB="0">
                        <a:noFill/>
                      </a:tcPr>
                    </a:tc>
                  </a:tr>
                  <a:tr h="288000">
                    <a:tc>
                      <a:txBody>
                        <a:bodyPr/>
                        <a:lstStyle/>
                        <a:p>
                          <a:pPr algn="ctr">
                            <a:lnSpc>
                              <a:spcPct val="115000"/>
                            </a:lnSpc>
                            <a:spcAft>
                              <a:spcPts val="0"/>
                            </a:spcAft>
                          </a:pPr>
                          <a:r>
                            <a:rPr lang="en-IE" sz="1600" dirty="0">
                              <a:solidFill>
                                <a:srgbClr val="990033"/>
                              </a:solidFill>
                              <a:effectLst/>
                            </a:rPr>
                            <a:t>3</a:t>
                          </a:r>
                          <a:endParaRPr lang="en-IE" sz="1600" dirty="0">
                            <a:solidFill>
                              <a:srgbClr val="9900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600" dirty="0">
                              <a:effectLst/>
                            </a:rPr>
                            <a:t> </a:t>
                          </a:r>
                          <a:endParaRPr lang="en-IE" sz="1600" dirty="0">
                            <a:effectLst/>
                            <a:latin typeface="Calibri"/>
                            <a:ea typeface="Calibri"/>
                            <a:cs typeface="Times New Roman"/>
                          </a:endParaRPr>
                        </a:p>
                      </a:txBody>
                      <a:tcPr marL="68580" marR="68580" marT="0" marB="0"/>
                    </a:tc>
                  </a:tr>
                </a:tbl>
              </a:graphicData>
            </a:graphic>
          </p:graphicFrame>
        </mc:Choice>
        <mc:Fallback>
          <p:graphicFrame>
            <p:nvGraphicFramePr>
              <p:cNvPr id="8" name="Table 7"/>
              <p:cNvGraphicFramePr>
                <a:graphicFrameLocks noGrp="1"/>
              </p:cNvGraphicFramePr>
              <p:nvPr>
                <p:extLst>
                  <p:ext uri="{D42A27DB-BD31-4B8C-83A1-F6EECF244321}">
                    <p14:modId xmlns:p14="http://schemas.microsoft.com/office/powerpoint/2010/main" xmlns="" xmlns:a14="http://schemas.microsoft.com/office/drawing/2010/main" val="3113003936"/>
                  </p:ext>
                </p:extLst>
              </p:nvPr>
            </p:nvGraphicFramePr>
            <p:xfrm>
              <a:off x="5238194" y="829992"/>
              <a:ext cx="2790190" cy="2016000"/>
            </p:xfrm>
            <a:graphic>
              <a:graphicData uri="http://schemas.openxmlformats.org/drawingml/2006/table">
                <a:tbl>
                  <a:tblPr firstRow="1" firstCol="1" bandRow="1">
                    <a:tableStyleId>{5DA37D80-6434-44D0-A028-1B22A696006F}</a:tableStyleId>
                  </a:tblPr>
                  <a:tblGrid>
                    <a:gridCol w="1155065"/>
                    <a:gridCol w="1635125"/>
                  </a:tblGrid>
                  <a:tr h="288000">
                    <a:tc>
                      <a:txBody>
                        <a:bodyPr/>
                        <a:lstStyle/>
                        <a:p>
                          <a:endParaRPr lang="en-US"/>
                        </a:p>
                      </a:txBody>
                      <a:tcPr marL="68580" marR="68580" marT="0" marB="0">
                        <a:blipFill rotWithShape="1">
                          <a:blip r:embed="rId3"/>
                          <a:stretch>
                            <a:fillRect r="-141053" b="-640426"/>
                          </a:stretch>
                        </a:blipFill>
                      </a:tcPr>
                    </a:tc>
                    <a:tc>
                      <a:txBody>
                        <a:bodyPr/>
                        <a:lstStyle/>
                        <a:p>
                          <a:endParaRPr lang="en-US"/>
                        </a:p>
                      </a:txBody>
                      <a:tcPr marL="68580" marR="68580" marT="0" marB="0">
                        <a:blipFill rotWithShape="1">
                          <a:blip r:embed="rId3"/>
                          <a:stretch>
                            <a:fillRect l="-70896" b="-640426"/>
                          </a:stretch>
                        </a:blipFill>
                      </a:tcPr>
                    </a:tc>
                  </a:tr>
                  <a:tr h="288000">
                    <a:tc>
                      <a:txBody>
                        <a:bodyPr/>
                        <a:lstStyle/>
                        <a:p>
                          <a:pPr algn="ctr">
                            <a:lnSpc>
                              <a:spcPct val="115000"/>
                            </a:lnSpc>
                            <a:spcAft>
                              <a:spcPts val="0"/>
                            </a:spcAft>
                          </a:pPr>
                          <a:r>
                            <a:rPr lang="en-IE" sz="1600" dirty="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IE" sz="1600" dirty="0">
                              <a:effectLst/>
                            </a:rPr>
                            <a:t> </a:t>
                          </a:r>
                          <a:endParaRPr lang="en-IE" sz="1600" dirty="0">
                            <a:effectLst/>
                            <a:latin typeface="Calibri"/>
                            <a:ea typeface="Calibri"/>
                            <a:cs typeface="Times New Roman"/>
                          </a:endParaRPr>
                        </a:p>
                      </a:txBody>
                      <a:tcPr marL="68580" marR="68580" marT="0" marB="0">
                        <a:noFill/>
                      </a:tcPr>
                    </a:tc>
                  </a:tr>
                  <a:tr h="288000">
                    <a:tc>
                      <a:txBody>
                        <a:bodyPr/>
                        <a:lstStyle/>
                        <a:p>
                          <a:pPr algn="ctr">
                            <a:lnSpc>
                              <a:spcPct val="115000"/>
                            </a:lnSpc>
                            <a:spcAft>
                              <a:spcPts val="0"/>
                            </a:spcAft>
                          </a:pPr>
                          <a:r>
                            <a:rPr lang="en-IE" sz="1600" dirty="0">
                              <a:solidFill>
                                <a:srgbClr val="990033"/>
                              </a:solidFill>
                              <a:effectLst/>
                            </a:rPr>
                            <a:t>-1</a:t>
                          </a:r>
                          <a:endParaRPr lang="en-IE" sz="1600" dirty="0">
                            <a:solidFill>
                              <a:srgbClr val="9900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80" marR="68580" marT="0" marB="0"/>
                    </a:tc>
                  </a:tr>
                  <a:tr h="288000">
                    <a:tc>
                      <a:txBody>
                        <a:bodyPr/>
                        <a:lstStyle/>
                        <a:p>
                          <a:pPr algn="ctr">
                            <a:lnSpc>
                              <a:spcPct val="115000"/>
                            </a:lnSpc>
                            <a:spcAft>
                              <a:spcPts val="0"/>
                            </a:spcAft>
                          </a:pPr>
                          <a:r>
                            <a:rPr lang="en-IE" sz="1600" dirty="0">
                              <a:solidFill>
                                <a:srgbClr val="990033"/>
                              </a:solidFill>
                              <a:effectLst/>
                            </a:rPr>
                            <a:t>0</a:t>
                          </a:r>
                          <a:endParaRPr lang="en-IE" sz="1600" dirty="0">
                            <a:solidFill>
                              <a:srgbClr val="990033"/>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80" marR="68580" marT="0" marB="0">
                        <a:noFill/>
                      </a:tcPr>
                    </a:tc>
                  </a:tr>
                  <a:tr h="288000">
                    <a:tc>
                      <a:txBody>
                        <a:bodyPr/>
                        <a:lstStyle/>
                        <a:p>
                          <a:pPr algn="ctr">
                            <a:lnSpc>
                              <a:spcPct val="115000"/>
                            </a:lnSpc>
                            <a:spcAft>
                              <a:spcPts val="0"/>
                            </a:spcAft>
                          </a:pPr>
                          <a:r>
                            <a:rPr lang="en-IE" sz="1600" dirty="0">
                              <a:solidFill>
                                <a:srgbClr val="990033"/>
                              </a:solidFill>
                              <a:effectLst/>
                            </a:rPr>
                            <a:t>1</a:t>
                          </a:r>
                          <a:endParaRPr lang="en-IE" sz="1600" dirty="0">
                            <a:solidFill>
                              <a:srgbClr val="9900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80" marR="68580" marT="0" marB="0"/>
                    </a:tc>
                  </a:tr>
                  <a:tr h="288000">
                    <a:tc>
                      <a:txBody>
                        <a:bodyPr/>
                        <a:lstStyle/>
                        <a:p>
                          <a:pPr algn="ctr">
                            <a:lnSpc>
                              <a:spcPct val="115000"/>
                            </a:lnSpc>
                            <a:spcAft>
                              <a:spcPts val="0"/>
                            </a:spcAft>
                          </a:pPr>
                          <a:r>
                            <a:rPr lang="en-IE" sz="1600" dirty="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IE" sz="1600" dirty="0">
                              <a:effectLst/>
                            </a:rPr>
                            <a:t> </a:t>
                          </a:r>
                          <a:endParaRPr lang="en-IE" sz="1600" dirty="0">
                            <a:effectLst/>
                            <a:latin typeface="Calibri"/>
                            <a:ea typeface="Calibri"/>
                            <a:cs typeface="Times New Roman"/>
                          </a:endParaRPr>
                        </a:p>
                      </a:txBody>
                      <a:tcPr marL="68580" marR="68580" marT="0" marB="0">
                        <a:noFill/>
                      </a:tcPr>
                    </a:tc>
                  </a:tr>
                  <a:tr h="288000">
                    <a:tc>
                      <a:txBody>
                        <a:bodyPr/>
                        <a:lstStyle/>
                        <a:p>
                          <a:pPr algn="ctr">
                            <a:lnSpc>
                              <a:spcPct val="115000"/>
                            </a:lnSpc>
                            <a:spcAft>
                              <a:spcPts val="0"/>
                            </a:spcAft>
                          </a:pPr>
                          <a:r>
                            <a:rPr lang="en-IE" sz="1600" dirty="0">
                              <a:solidFill>
                                <a:srgbClr val="990033"/>
                              </a:solidFill>
                              <a:effectLst/>
                            </a:rPr>
                            <a:t>3</a:t>
                          </a:r>
                          <a:endParaRPr lang="en-IE" sz="1600" dirty="0">
                            <a:solidFill>
                              <a:srgbClr val="9900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600" dirty="0">
                              <a:effectLst/>
                            </a:rPr>
                            <a:t> </a:t>
                          </a:r>
                          <a:endParaRPr lang="en-IE" sz="1600" dirty="0">
                            <a:effectLst/>
                            <a:latin typeface="Calibri"/>
                            <a:ea typeface="Calibri"/>
                            <a:cs typeface="Times New Roman"/>
                          </a:endParaRPr>
                        </a:p>
                      </a:txBody>
                      <a:tcPr marL="68580" marR="68580" marT="0" marB="0"/>
                    </a:tc>
                  </a:tr>
                </a:tbl>
              </a:graphicData>
            </a:graphic>
          </p:graphicFrame>
        </mc:Fallback>
      </mc:AlternateContent>
      <p:graphicFrame>
        <p:nvGraphicFramePr>
          <p:cNvPr id="9" name="Table 8"/>
          <p:cNvGraphicFramePr>
            <a:graphicFrameLocks noGrp="1"/>
          </p:cNvGraphicFramePr>
          <p:nvPr/>
        </p:nvGraphicFramePr>
        <p:xfrm>
          <a:off x="5094514" y="6255657"/>
          <a:ext cx="208280" cy="365760"/>
        </p:xfrm>
        <a:graphic>
          <a:graphicData uri="http://schemas.openxmlformats.org/drawingml/2006/table">
            <a:tbl>
              <a:tblPr/>
              <a:tblGrid>
                <a:gridCol w="208280"/>
              </a:tblGrid>
              <a:tr h="0">
                <a:tc>
                  <a:txBody>
                    <a:bodyPr/>
                    <a:lstStyle/>
                    <a:p>
                      <a:endParaRPr lang="en-IE" dirty="0"/>
                    </a:p>
                  </a:txBody>
                  <a:tcPr>
                    <a:lnL>
                      <a:noFill/>
                    </a:lnL>
                    <a:lnR>
                      <a:noFill/>
                    </a:lnR>
                    <a:lnT>
                      <a:noFill/>
                    </a:lnT>
                    <a:lnB>
                      <a:noFill/>
                    </a:lnB>
                  </a:tcPr>
                </a:tc>
              </a:tr>
            </a:tbl>
          </a:graphicData>
        </a:graphic>
      </p:graphicFrame>
      <mc:AlternateContent xmlns:mc="http://schemas.openxmlformats.org/markup-compatibility/2006">
        <mc:Choice xmlns:a14="http://schemas.microsoft.com/office/drawing/2010/main" xmlns="" Requires="a14">
          <p:graphicFrame>
            <p:nvGraphicFramePr>
              <p:cNvPr id="12" name="Table 11"/>
              <p:cNvGraphicFramePr>
                <a:graphicFrameLocks noGrp="1"/>
              </p:cNvGraphicFramePr>
              <p:nvPr>
                <p:extLst>
                  <p:ext uri="{D42A27DB-BD31-4B8C-83A1-F6EECF244321}">
                    <p14:modId xmlns:p14="http://schemas.microsoft.com/office/powerpoint/2010/main" val="2970037644"/>
                  </p:ext>
                </p:extLst>
              </p:nvPr>
            </p:nvGraphicFramePr>
            <p:xfrm>
              <a:off x="5238194" y="829992"/>
              <a:ext cx="2790190" cy="2016000"/>
            </p:xfrm>
            <a:graphic>
              <a:graphicData uri="http://schemas.openxmlformats.org/drawingml/2006/table">
                <a:tbl>
                  <a:tblPr firstRow="1" firstCol="1" bandRow="1">
                    <a:tableStyleId>{5DA37D80-6434-44D0-A028-1B22A696006F}</a:tableStyleId>
                  </a:tblPr>
                  <a:tblGrid>
                    <a:gridCol w="1155065"/>
                    <a:gridCol w="1635125"/>
                  </a:tblGrid>
                  <a:tr h="28800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IE" sz="1600" smtClean="0">
                                    <a:solidFill>
                                      <a:schemeClr val="bg1"/>
                                    </a:solidFill>
                                    <a:effectLst/>
                                    <a:latin typeface="Cambria Math"/>
                                  </a:rPr>
                                  <m:t>𝒙</m:t>
                                </m:r>
                              </m:oMath>
                            </m:oMathPara>
                          </a14:m>
                          <a:endParaRPr lang="en-IE" sz="1600" dirty="0">
                            <a:solidFill>
                              <a:schemeClr val="bg1"/>
                            </a:solidFill>
                            <a:effectLst/>
                            <a:latin typeface="Calibri"/>
                            <a:ea typeface="Calibri"/>
                            <a:cs typeface="Times New Roman"/>
                          </a:endParaRPr>
                        </a:p>
                      </a:txBody>
                      <a:tcPr marL="68580" marR="68580" marT="0" marB="0">
                        <a:solidFill>
                          <a:srgbClr val="990033"/>
                        </a:solidFill>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IE" sz="1600" smtClean="0">
                                    <a:solidFill>
                                      <a:schemeClr val="bg1"/>
                                    </a:solidFill>
                                    <a:effectLst/>
                                    <a:latin typeface="Cambria Math"/>
                                  </a:rPr>
                                  <m:t>(</m:t>
                                </m:r>
                                <m:r>
                                  <a:rPr lang="en-IE" sz="1600" smtClean="0">
                                    <a:solidFill>
                                      <a:schemeClr val="bg1"/>
                                    </a:solidFill>
                                    <a:effectLst/>
                                    <a:latin typeface="Cambria Math"/>
                                  </a:rPr>
                                  <m:t>𝒙</m:t>
                                </m:r>
                                <m:r>
                                  <a:rPr lang="en-IE" sz="1600" smtClean="0">
                                    <a:solidFill>
                                      <a:schemeClr val="bg1"/>
                                    </a:solidFill>
                                    <a:effectLst/>
                                    <a:latin typeface="Cambria Math"/>
                                  </a:rPr>
                                  <m:t>−</m:t>
                                </m:r>
                                <m:r>
                                  <a:rPr lang="en-IE" sz="1600" smtClean="0">
                                    <a:solidFill>
                                      <a:schemeClr val="bg1"/>
                                    </a:solidFill>
                                    <a:effectLst/>
                                    <a:latin typeface="Cambria Math"/>
                                  </a:rPr>
                                  <m:t>𝟏</m:t>
                                </m:r>
                                <m:r>
                                  <a:rPr lang="en-IE" sz="1600" smtClean="0">
                                    <a:solidFill>
                                      <a:schemeClr val="bg1"/>
                                    </a:solidFill>
                                    <a:effectLst/>
                                    <a:latin typeface="Cambria Math"/>
                                  </a:rPr>
                                  <m:t>)(</m:t>
                                </m:r>
                                <m:r>
                                  <a:rPr lang="en-IE" sz="1600" smtClean="0">
                                    <a:solidFill>
                                      <a:schemeClr val="bg1"/>
                                    </a:solidFill>
                                    <a:effectLst/>
                                    <a:latin typeface="Cambria Math"/>
                                  </a:rPr>
                                  <m:t>𝒙</m:t>
                                </m:r>
                                <m:r>
                                  <a:rPr lang="en-IE" sz="1600" smtClean="0">
                                    <a:solidFill>
                                      <a:schemeClr val="bg1"/>
                                    </a:solidFill>
                                    <a:effectLst/>
                                    <a:latin typeface="Cambria Math"/>
                                  </a:rPr>
                                  <m:t>−</m:t>
                                </m:r>
                                <m:r>
                                  <a:rPr lang="en-IE" sz="1600" smtClean="0">
                                    <a:solidFill>
                                      <a:schemeClr val="bg1"/>
                                    </a:solidFill>
                                    <a:effectLst/>
                                    <a:latin typeface="Cambria Math"/>
                                  </a:rPr>
                                  <m:t>𝟐</m:t>
                                </m:r>
                                <m:r>
                                  <a:rPr lang="en-IE" sz="1600" smtClean="0">
                                    <a:solidFill>
                                      <a:schemeClr val="bg1"/>
                                    </a:solidFill>
                                    <a:effectLst/>
                                    <a:latin typeface="Cambria Math"/>
                                  </a:rPr>
                                  <m:t>)</m:t>
                                </m:r>
                              </m:oMath>
                            </m:oMathPara>
                          </a14:m>
                          <a:endParaRPr lang="en-IE" sz="1600" dirty="0">
                            <a:solidFill>
                              <a:schemeClr val="bg1"/>
                            </a:solidFill>
                            <a:effectLst/>
                            <a:latin typeface="Calibri"/>
                            <a:ea typeface="Calibri"/>
                            <a:cs typeface="Times New Roman"/>
                          </a:endParaRPr>
                        </a:p>
                      </a:txBody>
                      <a:tcPr marL="68580" marR="68580" marT="0" marB="0">
                        <a:solidFill>
                          <a:srgbClr val="990033"/>
                        </a:solidFill>
                      </a:tcPr>
                    </a:tc>
                  </a:tr>
                  <a:tr h="288000">
                    <a:tc>
                      <a:txBody>
                        <a:bodyPr/>
                        <a:lstStyle/>
                        <a:p>
                          <a:pPr algn="ctr">
                            <a:lnSpc>
                              <a:spcPct val="115000"/>
                            </a:lnSpc>
                            <a:spcAft>
                              <a:spcPts val="0"/>
                            </a:spcAft>
                          </a:pPr>
                          <a:r>
                            <a:rPr lang="en-IE" sz="1600" dirty="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IE" sz="1600" dirty="0" smtClean="0">
                              <a:solidFill>
                                <a:srgbClr val="990033"/>
                              </a:solidFill>
                              <a:effectLst/>
                            </a:rPr>
                            <a:t>12</a:t>
                          </a:r>
                          <a:r>
                            <a:rPr lang="en-IE" sz="1600" dirty="0">
                              <a:solidFill>
                                <a:srgbClr val="990033"/>
                              </a:solidFill>
                              <a:effectLst/>
                            </a:rPr>
                            <a:t> </a:t>
                          </a:r>
                          <a:endParaRPr lang="en-IE" sz="1600" dirty="0">
                            <a:solidFill>
                              <a:srgbClr val="990033"/>
                            </a:solidFill>
                            <a:effectLst/>
                            <a:latin typeface="Calibri"/>
                            <a:ea typeface="Calibri"/>
                            <a:cs typeface="Times New Roman"/>
                          </a:endParaRPr>
                        </a:p>
                      </a:txBody>
                      <a:tcPr marL="68580" marR="68580" marT="0" marB="0">
                        <a:noFill/>
                      </a:tcPr>
                    </a:tc>
                  </a:tr>
                  <a:tr h="288000">
                    <a:tc>
                      <a:txBody>
                        <a:bodyPr/>
                        <a:lstStyle/>
                        <a:p>
                          <a:pPr algn="ctr">
                            <a:lnSpc>
                              <a:spcPct val="115000"/>
                            </a:lnSpc>
                            <a:spcAft>
                              <a:spcPts val="0"/>
                            </a:spcAft>
                          </a:pPr>
                          <a:r>
                            <a:rPr lang="en-IE" sz="1600" dirty="0">
                              <a:solidFill>
                                <a:srgbClr val="990033"/>
                              </a:solidFill>
                              <a:effectLst/>
                            </a:rPr>
                            <a:t>-1</a:t>
                          </a:r>
                          <a:endParaRPr lang="en-IE" sz="1600" dirty="0">
                            <a:solidFill>
                              <a:srgbClr val="9900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6</a:t>
                          </a:r>
                          <a:endParaRPr lang="en-IE" sz="1600" dirty="0">
                            <a:solidFill>
                              <a:srgbClr val="990033"/>
                            </a:solidFill>
                            <a:effectLst/>
                            <a:latin typeface="Calibri"/>
                            <a:ea typeface="Calibri"/>
                            <a:cs typeface="Times New Roman"/>
                          </a:endParaRPr>
                        </a:p>
                      </a:txBody>
                      <a:tcPr marL="68580" marR="68580" marT="0" marB="0"/>
                    </a:tc>
                  </a:tr>
                  <a:tr h="288000">
                    <a:tc>
                      <a:txBody>
                        <a:bodyPr/>
                        <a:lstStyle/>
                        <a:p>
                          <a:pPr algn="ctr">
                            <a:lnSpc>
                              <a:spcPct val="115000"/>
                            </a:lnSpc>
                            <a:spcAft>
                              <a:spcPts val="0"/>
                            </a:spcAft>
                          </a:pPr>
                          <a:r>
                            <a:rPr lang="en-IE" sz="1600" dirty="0">
                              <a:solidFill>
                                <a:srgbClr val="990033"/>
                              </a:solidFill>
                              <a:effectLst/>
                            </a:rPr>
                            <a:t>0</a:t>
                          </a:r>
                          <a:endParaRPr lang="en-IE" sz="1600" dirty="0">
                            <a:solidFill>
                              <a:srgbClr val="990033"/>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noFill/>
                      </a:tcPr>
                    </a:tc>
                  </a:tr>
                  <a:tr h="288000">
                    <a:tc>
                      <a:txBody>
                        <a:bodyPr/>
                        <a:lstStyle/>
                        <a:p>
                          <a:pPr algn="ctr">
                            <a:lnSpc>
                              <a:spcPct val="115000"/>
                            </a:lnSpc>
                            <a:spcAft>
                              <a:spcPts val="0"/>
                            </a:spcAft>
                          </a:pPr>
                          <a:r>
                            <a:rPr lang="en-IE" sz="1600" dirty="0">
                              <a:solidFill>
                                <a:srgbClr val="990033"/>
                              </a:solidFill>
                              <a:effectLst/>
                            </a:rPr>
                            <a:t>1</a:t>
                          </a:r>
                          <a:endParaRPr lang="en-IE" sz="1600" dirty="0">
                            <a:solidFill>
                              <a:srgbClr val="9900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0</a:t>
                          </a:r>
                          <a:endParaRPr lang="en-IE" sz="1600" dirty="0">
                            <a:solidFill>
                              <a:srgbClr val="990033"/>
                            </a:solidFill>
                            <a:effectLst/>
                            <a:latin typeface="Calibri"/>
                            <a:ea typeface="Calibri"/>
                            <a:cs typeface="Times New Roman"/>
                          </a:endParaRPr>
                        </a:p>
                      </a:txBody>
                      <a:tcPr marL="68580" marR="68580" marT="0" marB="0"/>
                    </a:tc>
                  </a:tr>
                  <a:tr h="288000">
                    <a:tc>
                      <a:txBody>
                        <a:bodyPr/>
                        <a:lstStyle/>
                        <a:p>
                          <a:pPr algn="ctr">
                            <a:lnSpc>
                              <a:spcPct val="115000"/>
                            </a:lnSpc>
                            <a:spcAft>
                              <a:spcPts val="0"/>
                            </a:spcAft>
                          </a:pPr>
                          <a:r>
                            <a:rPr lang="en-IE" sz="1600" dirty="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0</a:t>
                          </a:r>
                          <a:endParaRPr lang="en-IE" sz="1600" dirty="0">
                            <a:solidFill>
                              <a:srgbClr val="990033"/>
                            </a:solidFill>
                            <a:effectLst/>
                            <a:latin typeface="Calibri"/>
                            <a:ea typeface="Calibri"/>
                            <a:cs typeface="Times New Roman"/>
                          </a:endParaRPr>
                        </a:p>
                      </a:txBody>
                      <a:tcPr marL="68580" marR="68580" marT="0" marB="0">
                        <a:noFill/>
                      </a:tcPr>
                    </a:tc>
                  </a:tr>
                  <a:tr h="288000">
                    <a:tc>
                      <a:txBody>
                        <a:bodyPr/>
                        <a:lstStyle/>
                        <a:p>
                          <a:pPr algn="ctr">
                            <a:lnSpc>
                              <a:spcPct val="115000"/>
                            </a:lnSpc>
                            <a:spcAft>
                              <a:spcPts val="0"/>
                            </a:spcAft>
                          </a:pPr>
                          <a:r>
                            <a:rPr lang="en-IE" sz="1600" dirty="0">
                              <a:solidFill>
                                <a:srgbClr val="990033"/>
                              </a:solidFill>
                              <a:effectLst/>
                            </a:rPr>
                            <a:t>3</a:t>
                          </a:r>
                          <a:endParaRPr lang="en-IE" sz="1600" dirty="0">
                            <a:solidFill>
                              <a:srgbClr val="9900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tc>
                  </a:tr>
                </a:tbl>
              </a:graphicData>
            </a:graphic>
          </p:graphicFrame>
        </mc:Choice>
        <mc:Fallback>
          <p:graphicFrame>
            <p:nvGraphicFramePr>
              <p:cNvPr id="12" name="Table 11"/>
              <p:cNvGraphicFramePr>
                <a:graphicFrameLocks noGrp="1"/>
              </p:cNvGraphicFramePr>
              <p:nvPr>
                <p:extLst>
                  <p:ext uri="{D42A27DB-BD31-4B8C-83A1-F6EECF244321}">
                    <p14:modId xmlns:p14="http://schemas.microsoft.com/office/powerpoint/2010/main" xmlns="" xmlns:a14="http://schemas.microsoft.com/office/drawing/2010/main" val="2970037644"/>
                  </p:ext>
                </p:extLst>
              </p:nvPr>
            </p:nvGraphicFramePr>
            <p:xfrm>
              <a:off x="5238194" y="829992"/>
              <a:ext cx="2790190" cy="2016000"/>
            </p:xfrm>
            <a:graphic>
              <a:graphicData uri="http://schemas.openxmlformats.org/drawingml/2006/table">
                <a:tbl>
                  <a:tblPr firstRow="1" firstCol="1" bandRow="1">
                    <a:tableStyleId>{5DA37D80-6434-44D0-A028-1B22A696006F}</a:tableStyleId>
                  </a:tblPr>
                  <a:tblGrid>
                    <a:gridCol w="1155065"/>
                    <a:gridCol w="1635125"/>
                  </a:tblGrid>
                  <a:tr h="288000">
                    <a:tc>
                      <a:txBody>
                        <a:bodyPr/>
                        <a:lstStyle/>
                        <a:p>
                          <a:endParaRPr lang="en-US"/>
                        </a:p>
                      </a:txBody>
                      <a:tcPr marL="68580" marR="68580" marT="0" marB="0">
                        <a:blipFill rotWithShape="1">
                          <a:blip r:embed="rId4"/>
                          <a:stretch>
                            <a:fillRect r="-141053" b="-640426"/>
                          </a:stretch>
                        </a:blipFill>
                      </a:tcPr>
                    </a:tc>
                    <a:tc>
                      <a:txBody>
                        <a:bodyPr/>
                        <a:lstStyle/>
                        <a:p>
                          <a:endParaRPr lang="en-US"/>
                        </a:p>
                      </a:txBody>
                      <a:tcPr marL="68580" marR="68580" marT="0" marB="0">
                        <a:blipFill rotWithShape="1">
                          <a:blip r:embed="rId4"/>
                          <a:stretch>
                            <a:fillRect l="-70896" b="-640426"/>
                          </a:stretch>
                        </a:blipFill>
                      </a:tcPr>
                    </a:tc>
                  </a:tr>
                  <a:tr h="288000">
                    <a:tc>
                      <a:txBody>
                        <a:bodyPr/>
                        <a:lstStyle/>
                        <a:p>
                          <a:pPr algn="ctr">
                            <a:lnSpc>
                              <a:spcPct val="115000"/>
                            </a:lnSpc>
                            <a:spcAft>
                              <a:spcPts val="0"/>
                            </a:spcAft>
                          </a:pPr>
                          <a:r>
                            <a:rPr lang="en-IE" sz="1600" dirty="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IE" sz="1600" dirty="0" smtClean="0">
                              <a:solidFill>
                                <a:srgbClr val="990033"/>
                              </a:solidFill>
                              <a:effectLst/>
                            </a:rPr>
                            <a:t>12</a:t>
                          </a:r>
                          <a:r>
                            <a:rPr lang="en-IE" sz="1600" dirty="0">
                              <a:solidFill>
                                <a:srgbClr val="990033"/>
                              </a:solidFill>
                              <a:effectLst/>
                            </a:rPr>
                            <a:t> </a:t>
                          </a:r>
                          <a:endParaRPr lang="en-IE" sz="1600" dirty="0">
                            <a:solidFill>
                              <a:srgbClr val="990033"/>
                            </a:solidFill>
                            <a:effectLst/>
                            <a:latin typeface="Calibri"/>
                            <a:ea typeface="Calibri"/>
                            <a:cs typeface="Times New Roman"/>
                          </a:endParaRPr>
                        </a:p>
                      </a:txBody>
                      <a:tcPr marL="68580" marR="68580" marT="0" marB="0">
                        <a:noFill/>
                      </a:tcPr>
                    </a:tc>
                  </a:tr>
                  <a:tr h="288000">
                    <a:tc>
                      <a:txBody>
                        <a:bodyPr/>
                        <a:lstStyle/>
                        <a:p>
                          <a:pPr algn="ctr">
                            <a:lnSpc>
                              <a:spcPct val="115000"/>
                            </a:lnSpc>
                            <a:spcAft>
                              <a:spcPts val="0"/>
                            </a:spcAft>
                          </a:pPr>
                          <a:r>
                            <a:rPr lang="en-IE" sz="1600" dirty="0">
                              <a:solidFill>
                                <a:srgbClr val="990033"/>
                              </a:solidFill>
                              <a:effectLst/>
                            </a:rPr>
                            <a:t>-1</a:t>
                          </a:r>
                          <a:endParaRPr lang="en-IE" sz="1600" dirty="0">
                            <a:solidFill>
                              <a:srgbClr val="9900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6</a:t>
                          </a:r>
                          <a:endParaRPr lang="en-IE" sz="1600" dirty="0">
                            <a:solidFill>
                              <a:srgbClr val="990033"/>
                            </a:solidFill>
                            <a:effectLst/>
                            <a:latin typeface="Calibri"/>
                            <a:ea typeface="Calibri"/>
                            <a:cs typeface="Times New Roman"/>
                          </a:endParaRPr>
                        </a:p>
                      </a:txBody>
                      <a:tcPr marL="68580" marR="68580" marT="0" marB="0"/>
                    </a:tc>
                  </a:tr>
                  <a:tr h="288000">
                    <a:tc>
                      <a:txBody>
                        <a:bodyPr/>
                        <a:lstStyle/>
                        <a:p>
                          <a:pPr algn="ctr">
                            <a:lnSpc>
                              <a:spcPct val="115000"/>
                            </a:lnSpc>
                            <a:spcAft>
                              <a:spcPts val="0"/>
                            </a:spcAft>
                          </a:pPr>
                          <a:r>
                            <a:rPr lang="en-IE" sz="1600" dirty="0">
                              <a:solidFill>
                                <a:srgbClr val="990033"/>
                              </a:solidFill>
                              <a:effectLst/>
                            </a:rPr>
                            <a:t>0</a:t>
                          </a:r>
                          <a:endParaRPr lang="en-IE" sz="1600" dirty="0">
                            <a:solidFill>
                              <a:srgbClr val="990033"/>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noFill/>
                      </a:tcPr>
                    </a:tc>
                  </a:tr>
                  <a:tr h="288000">
                    <a:tc>
                      <a:txBody>
                        <a:bodyPr/>
                        <a:lstStyle/>
                        <a:p>
                          <a:pPr algn="ctr">
                            <a:lnSpc>
                              <a:spcPct val="115000"/>
                            </a:lnSpc>
                            <a:spcAft>
                              <a:spcPts val="0"/>
                            </a:spcAft>
                          </a:pPr>
                          <a:r>
                            <a:rPr lang="en-IE" sz="1600" dirty="0">
                              <a:solidFill>
                                <a:srgbClr val="990033"/>
                              </a:solidFill>
                              <a:effectLst/>
                            </a:rPr>
                            <a:t>1</a:t>
                          </a:r>
                          <a:endParaRPr lang="en-IE" sz="1600" dirty="0">
                            <a:solidFill>
                              <a:srgbClr val="9900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0</a:t>
                          </a:r>
                          <a:endParaRPr lang="en-IE" sz="1600" dirty="0">
                            <a:solidFill>
                              <a:srgbClr val="990033"/>
                            </a:solidFill>
                            <a:effectLst/>
                            <a:latin typeface="Calibri"/>
                            <a:ea typeface="Calibri"/>
                            <a:cs typeface="Times New Roman"/>
                          </a:endParaRPr>
                        </a:p>
                      </a:txBody>
                      <a:tcPr marL="68580" marR="68580" marT="0" marB="0"/>
                    </a:tc>
                  </a:tr>
                  <a:tr h="288000">
                    <a:tc>
                      <a:txBody>
                        <a:bodyPr/>
                        <a:lstStyle/>
                        <a:p>
                          <a:pPr algn="ctr">
                            <a:lnSpc>
                              <a:spcPct val="115000"/>
                            </a:lnSpc>
                            <a:spcAft>
                              <a:spcPts val="0"/>
                            </a:spcAft>
                          </a:pPr>
                          <a:r>
                            <a:rPr lang="en-IE" sz="1600" dirty="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0</a:t>
                          </a:r>
                          <a:endParaRPr lang="en-IE" sz="1600" dirty="0">
                            <a:solidFill>
                              <a:srgbClr val="990033"/>
                            </a:solidFill>
                            <a:effectLst/>
                            <a:latin typeface="Calibri"/>
                            <a:ea typeface="Calibri"/>
                            <a:cs typeface="Times New Roman"/>
                          </a:endParaRPr>
                        </a:p>
                      </a:txBody>
                      <a:tcPr marL="68580" marR="68580" marT="0" marB="0">
                        <a:noFill/>
                      </a:tcPr>
                    </a:tc>
                  </a:tr>
                  <a:tr h="288000">
                    <a:tc>
                      <a:txBody>
                        <a:bodyPr/>
                        <a:lstStyle/>
                        <a:p>
                          <a:pPr algn="ctr">
                            <a:lnSpc>
                              <a:spcPct val="115000"/>
                            </a:lnSpc>
                            <a:spcAft>
                              <a:spcPts val="0"/>
                            </a:spcAft>
                          </a:pPr>
                          <a:r>
                            <a:rPr lang="en-IE" sz="1600" dirty="0">
                              <a:solidFill>
                                <a:srgbClr val="990033"/>
                              </a:solidFill>
                              <a:effectLst/>
                            </a:rPr>
                            <a:t>3</a:t>
                          </a:r>
                          <a:endParaRPr lang="en-IE" sz="1600" dirty="0">
                            <a:solidFill>
                              <a:srgbClr val="9900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tc>
                  </a:tr>
                </a:tbl>
              </a:graphicData>
            </a:graphic>
          </p:graphicFrame>
        </mc:Fallback>
      </mc:AlternateContent>
      <p:pic>
        <p:nvPicPr>
          <p:cNvPr id="4102" name="Picture 6"/>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20384" y="3861288"/>
            <a:ext cx="2808000" cy="2160000"/>
          </a:xfrm>
          <a:prstGeom prst="rect">
            <a:avLst/>
          </a:prstGeom>
          <a:noFill/>
          <a:ln w="38100">
            <a:solidFill>
              <a:srgbClr val="990033"/>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oup 3"/>
          <p:cNvGrpSpPr/>
          <p:nvPr/>
        </p:nvGrpSpPr>
        <p:grpSpPr>
          <a:xfrm>
            <a:off x="8784000" y="613247"/>
            <a:ext cx="8130376" cy="5751419"/>
            <a:chOff x="8784000" y="613247"/>
            <a:chExt cx="8130376" cy="5751419"/>
          </a:xfrm>
        </p:grpSpPr>
        <p:sp>
          <p:nvSpPr>
            <p:cNvPr id="6" name="Rounded Rectangle 5"/>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1741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144000" y="613247"/>
              <a:ext cx="7770376" cy="5751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276328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500"/>
                                        <p:tgtEl>
                                          <p:spTgt spid="5">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101"/>
                                        </p:tgtEl>
                                        <p:attrNameLst>
                                          <p:attrName>style.visibility</p:attrName>
                                        </p:attrNameLst>
                                      </p:cBhvr>
                                      <p:to>
                                        <p:strVal val="visible"/>
                                      </p:to>
                                    </p:set>
                                    <p:animEffect transition="in" filter="fade">
                                      <p:cBhvr>
                                        <p:cTn id="30" dur="500"/>
                                        <p:tgtEl>
                                          <p:spTgt spid="410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102"/>
                                        </p:tgtEl>
                                        <p:attrNameLst>
                                          <p:attrName>style.visibility</p:attrName>
                                        </p:attrNameLst>
                                      </p:cBhvr>
                                      <p:to>
                                        <p:strVal val="visible"/>
                                      </p:to>
                                    </p:set>
                                    <p:animEffect transition="in" filter="wipe(left)">
                                      <p:cBhvr>
                                        <p:cTn id="35"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35" presetClass="path" presetSubtype="0" accel="50000" decel="50000" fill="hold" nodeType="clickEffect">
                                  <p:stCondLst>
                                    <p:cond delay="0"/>
                                  </p:stCondLst>
                                  <p:childTnLst>
                                    <p:animMotion origin="layout" path="M -0.00018 7.40741E-7 L -0.93038 7.40741E-7 " pathEditMode="relative" rAng="0" ptsTypes="AA">
                                      <p:cBhvr>
                                        <p:cTn id="40" dur="2000" fill="hold"/>
                                        <p:tgtEl>
                                          <p:spTgt spid="4"/>
                                        </p:tgtEl>
                                        <p:attrNameLst>
                                          <p:attrName>ppt_x</p:attrName>
                                          <p:attrName>ppt_y</p:attrName>
                                        </p:attrNameLst>
                                      </p:cBhvr>
                                      <p:rCtr x="-46510" y="0"/>
                                    </p:animMotion>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nodeType="clickEffect">
                                  <p:stCondLst>
                                    <p:cond delay="0"/>
                                  </p:stCondLst>
                                  <p:childTnLst>
                                    <p:animMotion origin="layout" path="M -0.93038 7.40741E-7 L -0.00018 0.00347 " pathEditMode="relative" rAng="0" ptsTypes="AA">
                                      <p:cBhvr>
                                        <p:cTn id="44"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b="1" dirty="0">
                <a:solidFill>
                  <a:srgbClr val="990033"/>
                </a:solidFill>
                <a:latin typeface="Tahoma" pitchFamily="34" charset="0"/>
                <a:ea typeface="Tahoma" pitchFamily="34" charset="0"/>
                <a:cs typeface="Tahoma" pitchFamily="34" charset="0"/>
              </a:rPr>
              <a:t>Section B: </a:t>
            </a:r>
            <a:r>
              <a:rPr lang="en-IE" b="1" dirty="0">
                <a:solidFill>
                  <a:srgbClr val="990033"/>
                </a:solidFill>
              </a:rPr>
              <a:t>I</a:t>
            </a:r>
            <a:r>
              <a:rPr lang="en-IE" sz="4000" b="1" dirty="0" smtClean="0">
                <a:solidFill>
                  <a:srgbClr val="990033"/>
                </a:solidFill>
                <a:latin typeface="Tahoma" pitchFamily="34" charset="0"/>
                <a:ea typeface="Tahoma" pitchFamily="34" charset="0"/>
                <a:cs typeface="Tahoma" pitchFamily="34" charset="0"/>
              </a:rPr>
              <a:t>ntroduction</a:t>
            </a:r>
            <a:endParaRPr lang="en-IE" sz="4000" b="1" dirty="0">
              <a:solidFill>
                <a:srgbClr val="990033"/>
              </a:solidFill>
              <a:latin typeface="Tahoma" pitchFamily="34" charset="0"/>
              <a:ea typeface="Tahoma" pitchFamily="34" charset="0"/>
              <a:cs typeface="Tahoma" pitchFamily="34" charset="0"/>
            </a:endParaRPr>
          </a:p>
        </p:txBody>
      </p:sp>
      <p:sp>
        <p:nvSpPr>
          <p:cNvPr id="5" name="Rectangle 4"/>
          <p:cNvSpPr/>
          <p:nvPr/>
        </p:nvSpPr>
        <p:spPr>
          <a:xfrm>
            <a:off x="611560" y="734950"/>
            <a:ext cx="7920880" cy="5386090"/>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For what values of x did the graph cut </a:t>
            </a:r>
            <a:endParaRPr lang="en-IE" sz="2000" dirty="0">
              <a:solidFill>
                <a:srgbClr val="990033"/>
              </a:solidFill>
              <a:latin typeface="Tahoma" pitchFamily="34" charset="0"/>
              <a:ea typeface="Tahoma" pitchFamily="34" charset="0"/>
              <a:cs typeface="Tahoma" pitchFamily="34" charset="0"/>
            </a:endParaRPr>
          </a:p>
          <a:p>
            <a:r>
              <a:rPr lang="en-IE" sz="2000" dirty="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   the x axis</a:t>
            </a:r>
            <a:r>
              <a:rPr lang="en-IE" sz="2000" dirty="0">
                <a:solidFill>
                  <a:srgbClr val="990033"/>
                </a:solidFill>
                <a:latin typeface="Tahoma" pitchFamily="34" charset="0"/>
                <a:ea typeface="Tahoma" pitchFamily="34" charset="0"/>
                <a:cs typeface="Tahoma" pitchFamily="34" charset="0"/>
              </a:rPr>
              <a:t>?</a:t>
            </a:r>
          </a:p>
          <a:p>
            <a:pPr marL="342900" indent="-342900">
              <a:spcBef>
                <a:spcPts val="1200"/>
              </a:spcBef>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What is meant by the solution of an </a:t>
            </a:r>
          </a:p>
          <a:p>
            <a:r>
              <a:rPr lang="en-IE" sz="2000" dirty="0" smtClean="0">
                <a:solidFill>
                  <a:srgbClr val="990033"/>
                </a:solidFill>
                <a:latin typeface="Tahoma" pitchFamily="34" charset="0"/>
                <a:ea typeface="Tahoma" pitchFamily="34" charset="0"/>
                <a:cs typeface="Tahoma" pitchFamily="34" charset="0"/>
              </a:rPr>
              <a:t>    equation? </a:t>
            </a:r>
            <a:endParaRPr lang="en-IE" sz="2000" dirty="0">
              <a:solidFill>
                <a:srgbClr val="990033"/>
              </a:solidFill>
              <a:latin typeface="Tahoma" pitchFamily="34" charset="0"/>
              <a:ea typeface="Tahoma" pitchFamily="34" charset="0"/>
              <a:cs typeface="Tahoma" pitchFamily="34" charset="0"/>
            </a:endParaRPr>
          </a:p>
          <a:p>
            <a:pPr marL="342900" indent="-342900">
              <a:spcBef>
                <a:spcPts val="1200"/>
              </a:spcBef>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What was the value of y =(</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- 1</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- 2) </a:t>
            </a:r>
          </a:p>
          <a:p>
            <a:r>
              <a:rPr lang="en-IE" sz="2000" dirty="0" smtClean="0">
                <a:solidFill>
                  <a:srgbClr val="990033"/>
                </a:solidFill>
                <a:latin typeface="Tahoma" pitchFamily="34" charset="0"/>
                <a:ea typeface="Tahoma" pitchFamily="34" charset="0"/>
                <a:cs typeface="Tahoma" pitchFamily="34" charset="0"/>
              </a:rPr>
              <a:t>     when x = 1 and x = 2?</a:t>
            </a:r>
          </a:p>
          <a:p>
            <a:pPr marL="342900" indent="-342900">
              <a:buFont typeface="Arial" pitchFamily="34" charset="0"/>
              <a:buChar char="•"/>
            </a:pPr>
            <a:endParaRPr lang="en-IE" sz="1200" dirty="0" smtClean="0">
              <a:solidFill>
                <a:srgbClr val="990033"/>
              </a:solidFill>
              <a:latin typeface="Tahoma" pitchFamily="34" charset="0"/>
              <a:ea typeface="Tahoma" pitchFamily="34" charset="0"/>
              <a:cs typeface="Tahoma" pitchFamily="34" charset="0"/>
            </a:endParaRPr>
          </a:p>
          <a:p>
            <a:pPr marL="342900" indent="-342900">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When using algebra to solve,  what were the </a:t>
            </a:r>
          </a:p>
          <a:p>
            <a:r>
              <a:rPr lang="en-IE" sz="2000" dirty="0" smtClean="0">
                <a:solidFill>
                  <a:srgbClr val="990033"/>
                </a:solidFill>
                <a:latin typeface="Tahoma" pitchFamily="34" charset="0"/>
                <a:ea typeface="Tahoma" pitchFamily="34" charset="0"/>
                <a:cs typeface="Tahoma" pitchFamily="34" charset="0"/>
              </a:rPr>
              <a:t>    values of x for which   (x - 1) (x - 2) = 0 called?</a:t>
            </a:r>
          </a:p>
          <a:p>
            <a:endParaRPr lang="en-IE" sz="1200" dirty="0" smtClean="0">
              <a:solidFill>
                <a:srgbClr val="990033"/>
              </a:solidFill>
              <a:latin typeface="Tahoma" pitchFamily="34" charset="0"/>
              <a:ea typeface="Tahoma" pitchFamily="34" charset="0"/>
              <a:cs typeface="Tahoma" pitchFamily="34" charset="0"/>
            </a:endParaRPr>
          </a:p>
          <a:p>
            <a:pPr marL="342900" indent="-342900">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How can we get the solution by looking at the table? </a:t>
            </a:r>
            <a:endParaRPr lang="en-IE" sz="2000" dirty="0">
              <a:solidFill>
                <a:srgbClr val="990033"/>
              </a:solidFill>
              <a:latin typeface="Tahoma" pitchFamily="34" charset="0"/>
              <a:ea typeface="Tahoma" pitchFamily="34" charset="0"/>
              <a:cs typeface="Tahoma" pitchFamily="34" charset="0"/>
            </a:endParaRPr>
          </a:p>
          <a:p>
            <a:pPr marL="342900" indent="-342900">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How can we get the solution by looking at the graph?</a:t>
            </a:r>
          </a:p>
          <a:p>
            <a:pPr marL="342900" indent="-342900">
              <a:buFont typeface="Arial" pitchFamily="34" charset="0"/>
              <a:buChar char="•"/>
            </a:pPr>
            <a:endParaRPr lang="en-IE" sz="2000" dirty="0">
              <a:solidFill>
                <a:srgbClr val="990033"/>
              </a:solidFill>
              <a:latin typeface="Tahoma" pitchFamily="34" charset="0"/>
              <a:ea typeface="Tahoma" pitchFamily="34" charset="0"/>
              <a:cs typeface="Tahoma" pitchFamily="34" charset="0"/>
            </a:endParaRPr>
          </a:p>
          <a:p>
            <a:pPr marL="342900" indent="-342900">
              <a:buFont typeface="Arial" pitchFamily="34" charset="0"/>
              <a:buChar char="•"/>
            </a:pPr>
            <a:endParaRPr lang="en-IE" sz="2000" dirty="0" smtClean="0">
              <a:solidFill>
                <a:srgbClr val="990033"/>
              </a:solidFill>
              <a:latin typeface="Tahoma" pitchFamily="34" charset="0"/>
              <a:ea typeface="Tahoma" pitchFamily="34" charset="0"/>
              <a:cs typeface="Tahoma" pitchFamily="34" charset="0"/>
            </a:endParaRPr>
          </a:p>
          <a:p>
            <a:r>
              <a:rPr lang="en-IE" sz="2000" i="1" dirty="0" smtClean="0">
                <a:solidFill>
                  <a:srgbClr val="990033"/>
                </a:solidFill>
                <a:latin typeface="Tahoma" pitchFamily="34" charset="0"/>
                <a:ea typeface="Tahoma" pitchFamily="34" charset="0"/>
                <a:cs typeface="Tahoma" pitchFamily="34" charset="0"/>
              </a:rPr>
              <a:t>Complete the exercises in </a:t>
            </a:r>
            <a:endParaRPr lang="en-IE" sz="2000" i="1" dirty="0">
              <a:solidFill>
                <a:srgbClr val="990033"/>
              </a:solidFill>
              <a:latin typeface="Tahoma" pitchFamily="34" charset="0"/>
              <a:ea typeface="Tahoma" pitchFamily="34" charset="0"/>
              <a:cs typeface="Tahoma" pitchFamily="34" charset="0"/>
            </a:endParaRPr>
          </a:p>
          <a:p>
            <a:r>
              <a:rPr lang="en-IE" sz="2000" i="1" dirty="0">
                <a:solidFill>
                  <a:srgbClr val="990033"/>
                </a:solidFill>
                <a:latin typeface="Tahoma" pitchFamily="34" charset="0"/>
                <a:ea typeface="Tahoma" pitchFamily="34" charset="0"/>
                <a:cs typeface="Tahoma" pitchFamily="34" charset="0"/>
              </a:rPr>
              <a:t>Section B: Student Activity 2.</a:t>
            </a:r>
          </a:p>
          <a:p>
            <a:pPr marL="342900" indent="-342900">
              <a:buFont typeface="Arial" pitchFamily="34" charset="0"/>
              <a:buChar char="•"/>
            </a:pPr>
            <a:endParaRPr lang="en-IE" sz="2000" dirty="0">
              <a:solidFill>
                <a:srgbClr val="990033"/>
              </a:solidFill>
              <a:latin typeface="Tahoma" pitchFamily="34" charset="0"/>
              <a:ea typeface="Tahoma" pitchFamily="34" charset="0"/>
              <a:cs typeface="Tahoma" pitchFamily="34" charset="0"/>
            </a:endParaRPr>
          </a:p>
        </p:txBody>
      </p:sp>
      <p:graphicFrame>
        <p:nvGraphicFramePr>
          <p:cNvPr id="9" name="Table 8"/>
          <p:cNvGraphicFramePr>
            <a:graphicFrameLocks noGrp="1"/>
          </p:cNvGraphicFramePr>
          <p:nvPr/>
        </p:nvGraphicFramePr>
        <p:xfrm>
          <a:off x="5094514" y="6255657"/>
          <a:ext cx="208280" cy="365760"/>
        </p:xfrm>
        <a:graphic>
          <a:graphicData uri="http://schemas.openxmlformats.org/drawingml/2006/table">
            <a:tbl>
              <a:tblPr/>
              <a:tblGrid>
                <a:gridCol w="208280"/>
              </a:tblGrid>
              <a:tr h="0">
                <a:tc>
                  <a:txBody>
                    <a:bodyPr/>
                    <a:lstStyle/>
                    <a:p>
                      <a:endParaRPr lang="en-IE" dirty="0"/>
                    </a:p>
                  </a:txBody>
                  <a:tcPr>
                    <a:lnL>
                      <a:noFill/>
                    </a:lnL>
                    <a:lnR>
                      <a:noFill/>
                    </a:lnR>
                    <a:lnT>
                      <a:noFill/>
                    </a:lnT>
                    <a:lnB>
                      <a:noFill/>
                    </a:lnB>
                  </a:tcPr>
                </a:tc>
              </a:tr>
            </a:tbl>
          </a:graphicData>
        </a:graphic>
      </p:graphicFrame>
      <p:pic>
        <p:nvPicPr>
          <p:cNvPr id="4102" name="Picture 6"/>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4560" y="836712"/>
            <a:ext cx="2808000" cy="2160000"/>
          </a:xfrm>
          <a:prstGeom prst="rect">
            <a:avLst/>
          </a:prstGeom>
          <a:noFill/>
          <a:ln w="38100">
            <a:solidFill>
              <a:srgbClr val="990033"/>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xmlns="" Requires="a14">
          <p:graphicFrame>
            <p:nvGraphicFramePr>
              <p:cNvPr id="13" name="Table 12"/>
              <p:cNvGraphicFramePr>
                <a:graphicFrameLocks noGrp="1"/>
              </p:cNvGraphicFramePr>
              <p:nvPr>
                <p:extLst>
                  <p:ext uri="{D42A27DB-BD31-4B8C-83A1-F6EECF244321}">
                    <p14:modId xmlns:p14="http://schemas.microsoft.com/office/powerpoint/2010/main" val="1856547882"/>
                  </p:ext>
                </p:extLst>
              </p:nvPr>
            </p:nvGraphicFramePr>
            <p:xfrm>
              <a:off x="6228184" y="4589484"/>
              <a:ext cx="2627784" cy="1962912"/>
            </p:xfrm>
            <a:graphic>
              <a:graphicData uri="http://schemas.openxmlformats.org/drawingml/2006/table">
                <a:tbl>
                  <a:tblPr firstRow="1" firstCol="1" bandRow="1">
                    <a:tableStyleId>{5DA37D80-6434-44D0-A028-1B22A696006F}</a:tableStyleId>
                  </a:tblPr>
                  <a:tblGrid>
                    <a:gridCol w="992659"/>
                    <a:gridCol w="1635125"/>
                  </a:tblGrid>
                  <a:tr h="252000">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IE" sz="1600" smtClean="0">
                                    <a:solidFill>
                                      <a:schemeClr val="bg1"/>
                                    </a:solidFill>
                                    <a:effectLst/>
                                    <a:latin typeface="Cambria Math"/>
                                  </a:rPr>
                                  <m:t>𝒙</m:t>
                                </m:r>
                              </m:oMath>
                            </m:oMathPara>
                          </a14:m>
                          <a:endParaRPr lang="en-IE" sz="1600" dirty="0">
                            <a:solidFill>
                              <a:schemeClr val="bg1"/>
                            </a:solidFill>
                            <a:effectLst/>
                            <a:latin typeface="Calibri"/>
                            <a:ea typeface="Calibri"/>
                            <a:cs typeface="Times New Roman"/>
                          </a:endParaRPr>
                        </a:p>
                      </a:txBody>
                      <a:tcPr marL="68580" marR="68580" marT="0" marB="0">
                        <a:solidFill>
                          <a:srgbClr val="990033"/>
                        </a:solidFill>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IE" sz="1600" smtClean="0">
                                    <a:solidFill>
                                      <a:schemeClr val="bg1"/>
                                    </a:solidFill>
                                    <a:effectLst/>
                                    <a:latin typeface="Cambria Math"/>
                                  </a:rPr>
                                  <m:t>(</m:t>
                                </m:r>
                                <m:r>
                                  <a:rPr lang="en-IE" sz="1600" smtClean="0">
                                    <a:solidFill>
                                      <a:schemeClr val="bg1"/>
                                    </a:solidFill>
                                    <a:effectLst/>
                                    <a:latin typeface="Cambria Math"/>
                                  </a:rPr>
                                  <m:t>𝒙</m:t>
                                </m:r>
                                <m:r>
                                  <a:rPr lang="en-IE" sz="1600" smtClean="0">
                                    <a:solidFill>
                                      <a:schemeClr val="bg1"/>
                                    </a:solidFill>
                                    <a:effectLst/>
                                    <a:latin typeface="Cambria Math"/>
                                  </a:rPr>
                                  <m:t>−</m:t>
                                </m:r>
                                <m:r>
                                  <a:rPr lang="en-IE" sz="1600" smtClean="0">
                                    <a:solidFill>
                                      <a:schemeClr val="bg1"/>
                                    </a:solidFill>
                                    <a:effectLst/>
                                    <a:latin typeface="Cambria Math"/>
                                  </a:rPr>
                                  <m:t>𝟏</m:t>
                                </m:r>
                                <m:r>
                                  <a:rPr lang="en-IE" sz="1600" smtClean="0">
                                    <a:solidFill>
                                      <a:schemeClr val="bg1"/>
                                    </a:solidFill>
                                    <a:effectLst/>
                                    <a:latin typeface="Cambria Math"/>
                                  </a:rPr>
                                  <m:t>)(</m:t>
                                </m:r>
                                <m:r>
                                  <a:rPr lang="en-IE" sz="1600" smtClean="0">
                                    <a:solidFill>
                                      <a:schemeClr val="bg1"/>
                                    </a:solidFill>
                                    <a:effectLst/>
                                    <a:latin typeface="Cambria Math"/>
                                  </a:rPr>
                                  <m:t>𝒙</m:t>
                                </m:r>
                                <m:r>
                                  <a:rPr lang="en-IE" sz="1600" smtClean="0">
                                    <a:solidFill>
                                      <a:schemeClr val="bg1"/>
                                    </a:solidFill>
                                    <a:effectLst/>
                                    <a:latin typeface="Cambria Math"/>
                                  </a:rPr>
                                  <m:t>−</m:t>
                                </m:r>
                                <m:r>
                                  <a:rPr lang="en-IE" sz="1600" smtClean="0">
                                    <a:solidFill>
                                      <a:schemeClr val="bg1"/>
                                    </a:solidFill>
                                    <a:effectLst/>
                                    <a:latin typeface="Cambria Math"/>
                                  </a:rPr>
                                  <m:t>𝟐</m:t>
                                </m:r>
                                <m:r>
                                  <a:rPr lang="en-IE" sz="1600" smtClean="0">
                                    <a:solidFill>
                                      <a:schemeClr val="bg1"/>
                                    </a:solidFill>
                                    <a:effectLst/>
                                    <a:latin typeface="Cambria Math"/>
                                  </a:rPr>
                                  <m:t>)</m:t>
                                </m:r>
                              </m:oMath>
                            </m:oMathPara>
                          </a14:m>
                          <a:endParaRPr lang="en-IE" sz="1600" dirty="0">
                            <a:solidFill>
                              <a:schemeClr val="bg1"/>
                            </a:solidFill>
                            <a:effectLst/>
                            <a:latin typeface="Calibri"/>
                            <a:ea typeface="Calibri"/>
                            <a:cs typeface="Times New Roman"/>
                          </a:endParaRPr>
                        </a:p>
                      </a:txBody>
                      <a:tcPr marL="68580" marR="68580" marT="0" marB="0">
                        <a:solidFill>
                          <a:srgbClr val="990033"/>
                        </a:solidFill>
                      </a:tcPr>
                    </a:tc>
                  </a:tr>
                  <a:tr h="252000">
                    <a:tc>
                      <a:txBody>
                        <a:bodyPr/>
                        <a:lstStyle/>
                        <a:p>
                          <a:pPr algn="ctr">
                            <a:lnSpc>
                              <a:spcPct val="115000"/>
                            </a:lnSpc>
                            <a:spcAft>
                              <a:spcPts val="0"/>
                            </a:spcAft>
                          </a:pPr>
                          <a:r>
                            <a:rPr lang="en-IE" sz="1600" dirty="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IE" sz="1600" dirty="0" smtClean="0">
                              <a:solidFill>
                                <a:srgbClr val="990033"/>
                              </a:solidFill>
                              <a:effectLst/>
                            </a:rPr>
                            <a:t>12</a:t>
                          </a:r>
                          <a:r>
                            <a:rPr lang="en-IE" sz="1600" dirty="0">
                              <a:solidFill>
                                <a:srgbClr val="990033"/>
                              </a:solidFill>
                              <a:effectLst/>
                            </a:rPr>
                            <a:t> </a:t>
                          </a:r>
                          <a:endParaRPr lang="en-IE" sz="1600" dirty="0">
                            <a:solidFill>
                              <a:srgbClr val="990033"/>
                            </a:solidFill>
                            <a:effectLst/>
                            <a:latin typeface="Calibri"/>
                            <a:ea typeface="Calibri"/>
                            <a:cs typeface="Times New Roman"/>
                          </a:endParaRPr>
                        </a:p>
                      </a:txBody>
                      <a:tcPr marL="68580" marR="68580" marT="0" marB="0">
                        <a:noFill/>
                      </a:tcPr>
                    </a:tc>
                  </a:tr>
                  <a:tr h="252000">
                    <a:tc>
                      <a:txBody>
                        <a:bodyPr/>
                        <a:lstStyle/>
                        <a:p>
                          <a:pPr algn="ctr">
                            <a:lnSpc>
                              <a:spcPct val="115000"/>
                            </a:lnSpc>
                            <a:spcAft>
                              <a:spcPts val="0"/>
                            </a:spcAft>
                          </a:pPr>
                          <a:r>
                            <a:rPr lang="en-IE" sz="1600" dirty="0">
                              <a:solidFill>
                                <a:srgbClr val="990033"/>
                              </a:solidFill>
                              <a:effectLst/>
                            </a:rPr>
                            <a:t>-1</a:t>
                          </a:r>
                          <a:endParaRPr lang="en-IE" sz="1600" dirty="0">
                            <a:solidFill>
                              <a:srgbClr val="9900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6</a:t>
                          </a:r>
                          <a:endParaRPr lang="en-IE" sz="1600" dirty="0">
                            <a:solidFill>
                              <a:srgbClr val="990033"/>
                            </a:solidFill>
                            <a:effectLst/>
                            <a:latin typeface="Calibri"/>
                            <a:ea typeface="Calibri"/>
                            <a:cs typeface="Times New Roman"/>
                          </a:endParaRPr>
                        </a:p>
                      </a:txBody>
                      <a:tcPr marL="68580" marR="68580" marT="0" marB="0"/>
                    </a:tc>
                  </a:tr>
                  <a:tr h="252000">
                    <a:tc>
                      <a:txBody>
                        <a:bodyPr/>
                        <a:lstStyle/>
                        <a:p>
                          <a:pPr algn="ctr">
                            <a:lnSpc>
                              <a:spcPct val="115000"/>
                            </a:lnSpc>
                            <a:spcAft>
                              <a:spcPts val="0"/>
                            </a:spcAft>
                          </a:pPr>
                          <a:r>
                            <a:rPr lang="en-IE" sz="1600" dirty="0">
                              <a:solidFill>
                                <a:srgbClr val="990033"/>
                              </a:solidFill>
                              <a:effectLst/>
                            </a:rPr>
                            <a:t>0</a:t>
                          </a:r>
                          <a:endParaRPr lang="en-IE" sz="1600" dirty="0">
                            <a:solidFill>
                              <a:srgbClr val="990033"/>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noFill/>
                      </a:tcPr>
                    </a:tc>
                  </a:tr>
                  <a:tr h="252000">
                    <a:tc>
                      <a:txBody>
                        <a:bodyPr/>
                        <a:lstStyle/>
                        <a:p>
                          <a:pPr algn="ctr">
                            <a:lnSpc>
                              <a:spcPct val="115000"/>
                            </a:lnSpc>
                            <a:spcAft>
                              <a:spcPts val="0"/>
                            </a:spcAft>
                          </a:pPr>
                          <a:r>
                            <a:rPr lang="en-IE" sz="1600" dirty="0">
                              <a:solidFill>
                                <a:srgbClr val="990033"/>
                              </a:solidFill>
                              <a:effectLst/>
                            </a:rPr>
                            <a:t>1</a:t>
                          </a:r>
                          <a:endParaRPr lang="en-IE" sz="1600" dirty="0">
                            <a:solidFill>
                              <a:srgbClr val="9900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0</a:t>
                          </a:r>
                          <a:endParaRPr lang="en-IE" sz="1600" dirty="0">
                            <a:solidFill>
                              <a:srgbClr val="990033"/>
                            </a:solidFill>
                            <a:effectLst/>
                            <a:latin typeface="Calibri"/>
                            <a:ea typeface="Calibri"/>
                            <a:cs typeface="Times New Roman"/>
                          </a:endParaRPr>
                        </a:p>
                      </a:txBody>
                      <a:tcPr marL="68580" marR="68580" marT="0" marB="0"/>
                    </a:tc>
                  </a:tr>
                  <a:tr h="252000">
                    <a:tc>
                      <a:txBody>
                        <a:bodyPr/>
                        <a:lstStyle/>
                        <a:p>
                          <a:pPr algn="ctr">
                            <a:lnSpc>
                              <a:spcPct val="115000"/>
                            </a:lnSpc>
                            <a:spcAft>
                              <a:spcPts val="0"/>
                            </a:spcAft>
                          </a:pPr>
                          <a:r>
                            <a:rPr lang="en-IE" sz="1600" dirty="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0</a:t>
                          </a:r>
                          <a:endParaRPr lang="en-IE" sz="1600" dirty="0">
                            <a:solidFill>
                              <a:srgbClr val="990033"/>
                            </a:solidFill>
                            <a:effectLst/>
                            <a:latin typeface="Calibri"/>
                            <a:ea typeface="Calibri"/>
                            <a:cs typeface="Times New Roman"/>
                          </a:endParaRPr>
                        </a:p>
                      </a:txBody>
                      <a:tcPr marL="68580" marR="68580" marT="0" marB="0">
                        <a:noFill/>
                      </a:tcPr>
                    </a:tc>
                  </a:tr>
                  <a:tr h="252000">
                    <a:tc>
                      <a:txBody>
                        <a:bodyPr/>
                        <a:lstStyle/>
                        <a:p>
                          <a:pPr algn="ctr">
                            <a:lnSpc>
                              <a:spcPct val="115000"/>
                            </a:lnSpc>
                            <a:spcAft>
                              <a:spcPts val="0"/>
                            </a:spcAft>
                          </a:pPr>
                          <a:r>
                            <a:rPr lang="en-IE" sz="1600" dirty="0">
                              <a:solidFill>
                                <a:srgbClr val="990033"/>
                              </a:solidFill>
                              <a:effectLst/>
                            </a:rPr>
                            <a:t>3</a:t>
                          </a:r>
                          <a:endParaRPr lang="en-IE" sz="1600" dirty="0">
                            <a:solidFill>
                              <a:srgbClr val="9900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tc>
                  </a:tr>
                </a:tbl>
              </a:graphicData>
            </a:graphic>
          </p:graphicFrame>
        </mc:Choice>
        <mc:Fallback>
          <p:graphicFrame>
            <p:nvGraphicFramePr>
              <p:cNvPr id="13" name="Table 12"/>
              <p:cNvGraphicFramePr>
                <a:graphicFrameLocks noGrp="1"/>
              </p:cNvGraphicFramePr>
              <p:nvPr>
                <p:extLst>
                  <p:ext uri="{D42A27DB-BD31-4B8C-83A1-F6EECF244321}">
                    <p14:modId xmlns:p14="http://schemas.microsoft.com/office/powerpoint/2010/main" xmlns="" xmlns:a14="http://schemas.microsoft.com/office/drawing/2010/main" val="1856547882"/>
                  </p:ext>
                </p:extLst>
              </p:nvPr>
            </p:nvGraphicFramePr>
            <p:xfrm>
              <a:off x="6228184" y="4589484"/>
              <a:ext cx="2627784" cy="1863852"/>
            </p:xfrm>
            <a:graphic>
              <a:graphicData uri="http://schemas.openxmlformats.org/drawingml/2006/table">
                <a:tbl>
                  <a:tblPr firstRow="1" firstCol="1" bandRow="1">
                    <a:tableStyleId>{5DA37D80-6434-44D0-A028-1B22A696006F}</a:tableStyleId>
                  </a:tblPr>
                  <a:tblGrid>
                    <a:gridCol w="992659"/>
                    <a:gridCol w="1635125"/>
                  </a:tblGrid>
                  <a:tr h="280416">
                    <a:tc>
                      <a:txBody>
                        <a:bodyPr/>
                        <a:lstStyle/>
                        <a:p>
                          <a:endParaRPr lang="en-US"/>
                        </a:p>
                      </a:txBody>
                      <a:tcPr marL="68580" marR="68580" marT="0" marB="0">
                        <a:blipFill rotWithShape="1">
                          <a:blip r:embed="rId3"/>
                          <a:stretch>
                            <a:fillRect l="-613" t="-2174" r="-164417" b="-610870"/>
                          </a:stretch>
                        </a:blipFill>
                      </a:tcPr>
                    </a:tc>
                    <a:tc>
                      <a:txBody>
                        <a:bodyPr/>
                        <a:lstStyle/>
                        <a:p>
                          <a:endParaRPr lang="en-US"/>
                        </a:p>
                      </a:txBody>
                      <a:tcPr marL="68580" marR="68580" marT="0" marB="0">
                        <a:blipFill rotWithShape="1">
                          <a:blip r:embed="rId3"/>
                          <a:stretch>
                            <a:fillRect l="-61194" t="-2174" b="-610870"/>
                          </a:stretch>
                        </a:blipFill>
                      </a:tcPr>
                    </a:tc>
                  </a:tr>
                  <a:tr h="263906">
                    <a:tc>
                      <a:txBody>
                        <a:bodyPr/>
                        <a:lstStyle/>
                        <a:p>
                          <a:pPr algn="ctr">
                            <a:lnSpc>
                              <a:spcPct val="115000"/>
                            </a:lnSpc>
                            <a:spcAft>
                              <a:spcPts val="0"/>
                            </a:spcAft>
                          </a:pPr>
                          <a:r>
                            <a:rPr lang="en-IE" sz="1600" dirty="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IE" sz="1600" dirty="0" smtClean="0">
                              <a:solidFill>
                                <a:srgbClr val="990033"/>
                              </a:solidFill>
                              <a:effectLst/>
                            </a:rPr>
                            <a:t>12</a:t>
                          </a:r>
                          <a:r>
                            <a:rPr lang="en-IE" sz="1600" dirty="0">
                              <a:solidFill>
                                <a:srgbClr val="990033"/>
                              </a:solidFill>
                              <a:effectLst/>
                            </a:rPr>
                            <a:t> </a:t>
                          </a:r>
                          <a:endParaRPr lang="en-IE" sz="1600" dirty="0">
                            <a:solidFill>
                              <a:srgbClr val="990033"/>
                            </a:solidFill>
                            <a:effectLst/>
                            <a:latin typeface="Calibri"/>
                            <a:ea typeface="Calibri"/>
                            <a:cs typeface="Times New Roman"/>
                          </a:endParaRPr>
                        </a:p>
                      </a:txBody>
                      <a:tcPr marL="68580" marR="68580" marT="0" marB="0">
                        <a:noFill/>
                      </a:tcPr>
                    </a:tc>
                  </a:tr>
                  <a:tr h="263906">
                    <a:tc>
                      <a:txBody>
                        <a:bodyPr/>
                        <a:lstStyle/>
                        <a:p>
                          <a:pPr algn="ctr">
                            <a:lnSpc>
                              <a:spcPct val="115000"/>
                            </a:lnSpc>
                            <a:spcAft>
                              <a:spcPts val="0"/>
                            </a:spcAft>
                          </a:pPr>
                          <a:r>
                            <a:rPr lang="en-IE" sz="1600" dirty="0">
                              <a:solidFill>
                                <a:srgbClr val="990033"/>
                              </a:solidFill>
                              <a:effectLst/>
                            </a:rPr>
                            <a:t>-1</a:t>
                          </a:r>
                          <a:endParaRPr lang="en-IE" sz="1600" dirty="0">
                            <a:solidFill>
                              <a:srgbClr val="9900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6</a:t>
                          </a:r>
                          <a:endParaRPr lang="en-IE" sz="1600" dirty="0">
                            <a:solidFill>
                              <a:srgbClr val="990033"/>
                            </a:solidFill>
                            <a:effectLst/>
                            <a:latin typeface="Calibri"/>
                            <a:ea typeface="Calibri"/>
                            <a:cs typeface="Times New Roman"/>
                          </a:endParaRPr>
                        </a:p>
                      </a:txBody>
                      <a:tcPr marL="68580" marR="68580" marT="0" marB="0"/>
                    </a:tc>
                  </a:tr>
                  <a:tr h="263906">
                    <a:tc>
                      <a:txBody>
                        <a:bodyPr/>
                        <a:lstStyle/>
                        <a:p>
                          <a:pPr algn="ctr">
                            <a:lnSpc>
                              <a:spcPct val="115000"/>
                            </a:lnSpc>
                            <a:spcAft>
                              <a:spcPts val="0"/>
                            </a:spcAft>
                          </a:pPr>
                          <a:r>
                            <a:rPr lang="en-IE" sz="1600" dirty="0">
                              <a:solidFill>
                                <a:srgbClr val="990033"/>
                              </a:solidFill>
                              <a:effectLst/>
                            </a:rPr>
                            <a:t>0</a:t>
                          </a:r>
                          <a:endParaRPr lang="en-IE" sz="1600" dirty="0">
                            <a:solidFill>
                              <a:srgbClr val="990033"/>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noFill/>
                      </a:tcPr>
                    </a:tc>
                  </a:tr>
                  <a:tr h="263906">
                    <a:tc>
                      <a:txBody>
                        <a:bodyPr/>
                        <a:lstStyle/>
                        <a:p>
                          <a:pPr algn="ctr">
                            <a:lnSpc>
                              <a:spcPct val="115000"/>
                            </a:lnSpc>
                            <a:spcAft>
                              <a:spcPts val="0"/>
                            </a:spcAft>
                          </a:pPr>
                          <a:r>
                            <a:rPr lang="en-IE" sz="1600" dirty="0">
                              <a:solidFill>
                                <a:srgbClr val="990033"/>
                              </a:solidFill>
                              <a:effectLst/>
                            </a:rPr>
                            <a:t>1</a:t>
                          </a:r>
                          <a:endParaRPr lang="en-IE" sz="1600" dirty="0">
                            <a:solidFill>
                              <a:srgbClr val="9900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0</a:t>
                          </a:r>
                          <a:endParaRPr lang="en-IE" sz="1600" dirty="0">
                            <a:solidFill>
                              <a:srgbClr val="990033"/>
                            </a:solidFill>
                            <a:effectLst/>
                            <a:latin typeface="Calibri"/>
                            <a:ea typeface="Calibri"/>
                            <a:cs typeface="Times New Roman"/>
                          </a:endParaRPr>
                        </a:p>
                      </a:txBody>
                      <a:tcPr marL="68580" marR="68580" marT="0" marB="0"/>
                    </a:tc>
                  </a:tr>
                  <a:tr h="263906">
                    <a:tc>
                      <a:txBody>
                        <a:bodyPr/>
                        <a:lstStyle/>
                        <a:p>
                          <a:pPr algn="ctr">
                            <a:lnSpc>
                              <a:spcPct val="115000"/>
                            </a:lnSpc>
                            <a:spcAft>
                              <a:spcPts val="0"/>
                            </a:spcAft>
                          </a:pPr>
                          <a:r>
                            <a:rPr lang="en-IE" sz="1600" dirty="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0</a:t>
                          </a:r>
                          <a:endParaRPr lang="en-IE" sz="1600" dirty="0">
                            <a:solidFill>
                              <a:srgbClr val="990033"/>
                            </a:solidFill>
                            <a:effectLst/>
                            <a:latin typeface="Calibri"/>
                            <a:ea typeface="Calibri"/>
                            <a:cs typeface="Times New Roman"/>
                          </a:endParaRPr>
                        </a:p>
                      </a:txBody>
                      <a:tcPr marL="68580" marR="68580" marT="0" marB="0">
                        <a:noFill/>
                      </a:tcPr>
                    </a:tc>
                  </a:tr>
                  <a:tr h="263906">
                    <a:tc>
                      <a:txBody>
                        <a:bodyPr/>
                        <a:lstStyle/>
                        <a:p>
                          <a:pPr algn="ctr">
                            <a:lnSpc>
                              <a:spcPct val="115000"/>
                            </a:lnSpc>
                            <a:spcAft>
                              <a:spcPts val="0"/>
                            </a:spcAft>
                          </a:pPr>
                          <a:r>
                            <a:rPr lang="en-IE" sz="1600" dirty="0">
                              <a:solidFill>
                                <a:srgbClr val="990033"/>
                              </a:solidFill>
                              <a:effectLst/>
                            </a:rPr>
                            <a:t>3</a:t>
                          </a:r>
                          <a:endParaRPr lang="en-IE" sz="1600" dirty="0">
                            <a:solidFill>
                              <a:srgbClr val="9900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600" dirty="0">
                              <a:solidFill>
                                <a:srgbClr val="990033"/>
                              </a:solidFill>
                              <a:effectLst/>
                            </a:rPr>
                            <a:t> </a:t>
                          </a:r>
                          <a:r>
                            <a:rPr lang="en-IE" sz="1600" dirty="0" smtClean="0">
                              <a:solidFill>
                                <a:srgbClr val="990033"/>
                              </a:solidFill>
                              <a:effectLst/>
                            </a:rPr>
                            <a:t>2</a:t>
                          </a:r>
                          <a:endParaRPr lang="en-IE" sz="1600" dirty="0">
                            <a:solidFill>
                              <a:srgbClr val="990033"/>
                            </a:solidFill>
                            <a:effectLst/>
                            <a:latin typeface="Calibri"/>
                            <a:ea typeface="Calibri"/>
                            <a:cs typeface="Times New Roman"/>
                          </a:endParaRPr>
                        </a:p>
                      </a:txBody>
                      <a:tcPr marL="68580" marR="68580" marT="0" marB="0"/>
                    </a:tc>
                  </a:tr>
                </a:tbl>
              </a:graphicData>
            </a:graphic>
          </p:graphicFrame>
        </mc:Fallback>
      </mc:AlternateContent>
      <p:grpSp>
        <p:nvGrpSpPr>
          <p:cNvPr id="3" name="Group 2"/>
          <p:cNvGrpSpPr/>
          <p:nvPr/>
        </p:nvGrpSpPr>
        <p:grpSpPr>
          <a:xfrm>
            <a:off x="8784000" y="620689"/>
            <a:ext cx="8136864" cy="5760887"/>
            <a:chOff x="8784000" y="620689"/>
            <a:chExt cx="8136864" cy="5760887"/>
          </a:xfrm>
        </p:grpSpPr>
        <p:sp>
          <p:nvSpPr>
            <p:cNvPr id="6" name="Rounded Rectangle 5"/>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44000" y="620937"/>
              <a:ext cx="7776864" cy="5760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4" name="Group 3"/>
          <p:cNvGrpSpPr/>
          <p:nvPr/>
        </p:nvGrpSpPr>
        <p:grpSpPr>
          <a:xfrm>
            <a:off x="8784000" y="1255638"/>
            <a:ext cx="8288587" cy="3625146"/>
            <a:chOff x="8784000" y="1255638"/>
            <a:chExt cx="8288587" cy="3625146"/>
          </a:xfrm>
        </p:grpSpPr>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151707" y="1255638"/>
              <a:ext cx="7920880" cy="36251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ounded Rectangle 14"/>
            <p:cNvSpPr/>
            <p:nvPr/>
          </p:nvSpPr>
          <p:spPr>
            <a:xfrm rot="16200000">
              <a:off x="8154000" y="2888211"/>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xmlns="" val="349504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fade">
                                      <p:cBhvr>
                                        <p:cTn id="23" dur="500"/>
                                        <p:tgtEl>
                                          <p:spTgt spid="5">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8" end="8"/>
                                            </p:txEl>
                                          </p:spTgt>
                                        </p:tgtEl>
                                        <p:attrNameLst>
                                          <p:attrName>style.visibility</p:attrName>
                                        </p:attrNameLst>
                                      </p:cBhvr>
                                      <p:to>
                                        <p:strVal val="visible"/>
                                      </p:to>
                                    </p:set>
                                    <p:animEffect transition="in" filter="fade">
                                      <p:cBhvr>
                                        <p:cTn id="26" dur="500"/>
                                        <p:tgtEl>
                                          <p:spTgt spid="5">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animEffect transition="in" filter="fade">
                                      <p:cBhvr>
                                        <p:cTn id="31" dur="500"/>
                                        <p:tgtEl>
                                          <p:spTgt spid="5">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animEffect transition="in" filter="fade">
                                      <p:cBhvr>
                                        <p:cTn id="39" dur="500"/>
                                        <p:tgtEl>
                                          <p:spTgt spid="5">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xEl>
                                              <p:pRg st="14" end="14"/>
                                            </p:txEl>
                                          </p:spTgt>
                                        </p:tgtEl>
                                        <p:attrNameLst>
                                          <p:attrName>style.visibility</p:attrName>
                                        </p:attrNameLst>
                                      </p:cBhvr>
                                      <p:to>
                                        <p:strVal val="visible"/>
                                      </p:to>
                                    </p:set>
                                    <p:animEffect transition="in" filter="fade">
                                      <p:cBhvr>
                                        <p:cTn id="44" dur="500"/>
                                        <p:tgtEl>
                                          <p:spTgt spid="5">
                                            <p:txEl>
                                              <p:pRg st="14" end="1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xEl>
                                              <p:pRg st="15" end="15"/>
                                            </p:txEl>
                                          </p:spTgt>
                                        </p:tgtEl>
                                        <p:attrNameLst>
                                          <p:attrName>style.visibility</p:attrName>
                                        </p:attrNameLst>
                                      </p:cBhvr>
                                      <p:to>
                                        <p:strVal val="visible"/>
                                      </p:to>
                                    </p:set>
                                    <p:animEffect transition="in" filter="fade">
                                      <p:cBhvr>
                                        <p:cTn id="49"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3"/>
                    </p:tgtEl>
                  </p:cond>
                </p:stCondLst>
                <p:endSync evt="end" delay="0">
                  <p:rtn val="all"/>
                </p:endSync>
                <p:childTnLst>
                  <p:par>
                    <p:cTn id="51" fill="hold">
                      <p:stCondLst>
                        <p:cond delay="0"/>
                      </p:stCondLst>
                      <p:childTnLst>
                        <p:par>
                          <p:cTn id="52" fill="hold">
                            <p:stCondLst>
                              <p:cond delay="0"/>
                            </p:stCondLst>
                            <p:childTnLst>
                              <p:par>
                                <p:cTn id="53" presetID="35" presetClass="path" presetSubtype="0" accel="50000" decel="50000" fill="hold" nodeType="clickEffect">
                                  <p:stCondLst>
                                    <p:cond delay="0"/>
                                  </p:stCondLst>
                                  <p:childTnLst>
                                    <p:animMotion origin="layout" path="M -0.00018 7.40741E-7 L -0.93038 7.40741E-7 " pathEditMode="relative" rAng="0" ptsTypes="AA">
                                      <p:cBhvr>
                                        <p:cTn id="54" dur="2000" fill="hold"/>
                                        <p:tgtEl>
                                          <p:spTgt spid="3"/>
                                        </p:tgtEl>
                                        <p:attrNameLst>
                                          <p:attrName>ppt_x</p:attrName>
                                          <p:attrName>ppt_y</p:attrName>
                                        </p:attrNameLst>
                                      </p:cBhvr>
                                      <p:rCtr x="-46510" y="0"/>
                                    </p:animMotion>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nodeType="clickEffect">
                                  <p:stCondLst>
                                    <p:cond delay="0"/>
                                  </p:stCondLst>
                                  <p:childTnLst>
                                    <p:animMotion origin="layout" path="M -0.93038 7.40741E-7 L -0.00018 0.00347 " pathEditMode="relative" rAng="0" ptsTypes="AA">
                                      <p:cBhvr>
                                        <p:cTn id="58"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seq concurrent="1" nextAc="seek">
              <p:cTn id="59" restart="whenNotActive" fill="hold" evtFilter="cancelBubble" nodeType="interactiveSeq">
                <p:stCondLst>
                  <p:cond evt="onClick" delay="0">
                    <p:tgtEl>
                      <p:spTgt spid="4"/>
                    </p:tgtEl>
                  </p:cond>
                </p:stCondLst>
                <p:endSync evt="end" delay="0">
                  <p:rtn val="all"/>
                </p:endSync>
                <p:childTnLst>
                  <p:par>
                    <p:cTn id="60" fill="hold">
                      <p:stCondLst>
                        <p:cond delay="0"/>
                      </p:stCondLst>
                      <p:childTnLst>
                        <p:par>
                          <p:cTn id="61" fill="hold">
                            <p:stCondLst>
                              <p:cond delay="0"/>
                            </p:stCondLst>
                            <p:childTnLst>
                              <p:par>
                                <p:cTn id="62" presetID="35" presetClass="path" presetSubtype="0" accel="50000" decel="50000" fill="hold" nodeType="clickEffect">
                                  <p:stCondLst>
                                    <p:cond delay="0"/>
                                  </p:stCondLst>
                                  <p:childTnLst>
                                    <p:animMotion origin="layout" path="M -0.00018 7.40741E-7 L -0.93038 7.40741E-7 " pathEditMode="relative" rAng="0" ptsTypes="AA">
                                      <p:cBhvr>
                                        <p:cTn id="63" dur="2000" fill="hold"/>
                                        <p:tgtEl>
                                          <p:spTgt spid="4"/>
                                        </p:tgtEl>
                                        <p:attrNameLst>
                                          <p:attrName>ppt_x</p:attrName>
                                          <p:attrName>ppt_y</p:attrName>
                                        </p:attrNameLst>
                                      </p:cBhvr>
                                      <p:rCtr x="-46510" y="0"/>
                                    </p:animMotion>
                                  </p:childTnLst>
                                </p:cTn>
                              </p:par>
                            </p:childTnLst>
                          </p:cTn>
                        </p:par>
                      </p:childTnLst>
                    </p:cTn>
                  </p:par>
                  <p:par>
                    <p:cTn id="64" fill="hold">
                      <p:stCondLst>
                        <p:cond delay="indefinite"/>
                      </p:stCondLst>
                      <p:childTnLst>
                        <p:par>
                          <p:cTn id="65" fill="hold">
                            <p:stCondLst>
                              <p:cond delay="0"/>
                            </p:stCondLst>
                            <p:childTnLst>
                              <p:par>
                                <p:cTn id="66" presetID="63" presetClass="path" presetSubtype="0" accel="50000" decel="50000" fill="hold" nodeType="clickEffect">
                                  <p:stCondLst>
                                    <p:cond delay="0"/>
                                  </p:stCondLst>
                                  <p:childTnLst>
                                    <p:animMotion origin="layout" path="M -0.93038 7.40741E-7 L -0.00018 0.00347 " pathEditMode="relative" rAng="0" ptsTypes="AA">
                                      <p:cBhvr>
                                        <p:cTn id="67"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b="1" dirty="0">
                <a:solidFill>
                  <a:srgbClr val="990033"/>
                </a:solidFill>
                <a:latin typeface="Tahoma" pitchFamily="34" charset="0"/>
                <a:ea typeface="Tahoma" pitchFamily="34" charset="0"/>
                <a:cs typeface="Tahoma" pitchFamily="34" charset="0"/>
              </a:rPr>
              <a:t>Section B: Student Activity 2 </a:t>
            </a:r>
          </a:p>
        </p:txBody>
      </p:sp>
      <p:sp>
        <p:nvSpPr>
          <p:cNvPr id="3" name="Rectangle 2"/>
          <p:cNvSpPr/>
          <p:nvPr/>
        </p:nvSpPr>
        <p:spPr>
          <a:xfrm>
            <a:off x="467544" y="764704"/>
            <a:ext cx="8424936" cy="5940088"/>
          </a:xfrm>
          <a:prstGeom prst="rect">
            <a:avLst/>
          </a:prstGeom>
        </p:spPr>
        <p:txBody>
          <a:bodyPr wrap="square">
            <a:spAutoFit/>
          </a:bodyPr>
          <a:lstStyle/>
          <a:p>
            <a:pPr marL="342900" indent="-342900">
              <a:buAutoNum type="arabicPeriod"/>
            </a:pPr>
            <a:r>
              <a:rPr lang="en-IE" sz="2000" dirty="0" smtClean="0">
                <a:solidFill>
                  <a:srgbClr val="990033"/>
                </a:solidFill>
                <a:latin typeface="Tahoma" pitchFamily="34" charset="0"/>
                <a:ea typeface="Tahoma" pitchFamily="34" charset="0"/>
                <a:cs typeface="Tahoma" pitchFamily="34" charset="0"/>
              </a:rPr>
              <a:t> a. Complete the following table:</a:t>
            </a:r>
          </a:p>
          <a:p>
            <a:pPr marL="342900" indent="-342900">
              <a:buAutoNum type="arabicPeriod"/>
            </a:pPr>
            <a:endParaRPr lang="en-IE" sz="2000" dirty="0">
              <a:solidFill>
                <a:srgbClr val="990033"/>
              </a:solidFill>
              <a:latin typeface="Tahoma" pitchFamily="34" charset="0"/>
              <a:ea typeface="Tahoma" pitchFamily="34" charset="0"/>
              <a:cs typeface="Tahoma" pitchFamily="34" charset="0"/>
            </a:endParaRPr>
          </a:p>
          <a:p>
            <a:pPr marL="342900" indent="-342900">
              <a:buAutoNum type="arabicPeriod"/>
            </a:pPr>
            <a:endParaRPr lang="en-IE" sz="2000" dirty="0" smtClean="0">
              <a:solidFill>
                <a:srgbClr val="990033"/>
              </a:solidFill>
              <a:latin typeface="Tahoma" pitchFamily="34" charset="0"/>
              <a:ea typeface="Tahoma" pitchFamily="34" charset="0"/>
              <a:cs typeface="Tahoma" pitchFamily="34" charset="0"/>
            </a:endParaRPr>
          </a:p>
          <a:p>
            <a:endParaRPr lang="en-IE" sz="2000" dirty="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a:p>
            <a:endParaRPr lang="en-IE" sz="2000" dirty="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a:p>
            <a:pPr marL="457200" indent="-457200">
              <a:buAutoNum type="alphaLcPeriod" startAt="2"/>
            </a:pPr>
            <a:r>
              <a:rPr lang="en-IE" sz="2000" dirty="0" smtClean="0">
                <a:solidFill>
                  <a:srgbClr val="990033"/>
                </a:solidFill>
                <a:latin typeface="Tahoma" pitchFamily="34" charset="0"/>
                <a:ea typeface="Tahoma" pitchFamily="34" charset="0"/>
                <a:cs typeface="Tahoma" pitchFamily="34" charset="0"/>
              </a:rPr>
              <a:t>From the table above determine the values of x for which the      </a:t>
            </a:r>
          </a:p>
          <a:p>
            <a:r>
              <a:rPr lang="en-IE" sz="2000" dirty="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     equation is equal to 0.</a:t>
            </a:r>
          </a:p>
          <a:p>
            <a:r>
              <a:rPr lang="en-IE" sz="2000" dirty="0" smtClean="0">
                <a:solidFill>
                  <a:srgbClr val="990033"/>
                </a:solidFill>
                <a:latin typeface="Tahoma" pitchFamily="34" charset="0"/>
                <a:ea typeface="Tahoma" pitchFamily="34" charset="0"/>
                <a:cs typeface="Tahoma" pitchFamily="34" charset="0"/>
              </a:rPr>
              <a:t>c.    Solve the equation (x + 2) (x + 1) = 0 by algebra.</a:t>
            </a:r>
          </a:p>
          <a:p>
            <a:pPr marL="457200" indent="-457200">
              <a:buAutoNum type="alphaLcPeriod" startAt="4"/>
            </a:pPr>
            <a:r>
              <a:rPr lang="en-IE" sz="2000" dirty="0" smtClean="0">
                <a:solidFill>
                  <a:srgbClr val="990033"/>
                </a:solidFill>
                <a:latin typeface="Tahoma" pitchFamily="34" charset="0"/>
                <a:ea typeface="Tahoma" pitchFamily="34" charset="0"/>
                <a:cs typeface="Tahoma" pitchFamily="34" charset="0"/>
              </a:rPr>
              <a:t>What do you notice about the answer you got to parts b. and c. in  </a:t>
            </a:r>
          </a:p>
          <a:p>
            <a:r>
              <a:rPr lang="en-IE" sz="2000" dirty="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     this question?</a:t>
            </a:r>
          </a:p>
          <a:p>
            <a:r>
              <a:rPr lang="en-IE" sz="2000" dirty="0" smtClean="0">
                <a:solidFill>
                  <a:srgbClr val="990033"/>
                </a:solidFill>
                <a:latin typeface="Tahoma" pitchFamily="34" charset="0"/>
                <a:ea typeface="Tahoma" pitchFamily="34" charset="0"/>
                <a:cs typeface="Tahoma" pitchFamily="34" charset="0"/>
              </a:rPr>
              <a:t>e.   Draw a graph of the data represented in the above table.</a:t>
            </a:r>
          </a:p>
          <a:p>
            <a:r>
              <a:rPr lang="en-IE" sz="2000" dirty="0" smtClean="0">
                <a:solidFill>
                  <a:srgbClr val="990033"/>
                </a:solidFill>
                <a:latin typeface="Tahoma" pitchFamily="34" charset="0"/>
                <a:ea typeface="Tahoma" pitchFamily="34" charset="0"/>
                <a:cs typeface="Tahoma" pitchFamily="34" charset="0"/>
              </a:rPr>
              <a:t>f.    Where does the graph cut the x axis? What is the value of</a:t>
            </a:r>
          </a:p>
          <a:p>
            <a:r>
              <a:rPr lang="en-IE" sz="2000" dirty="0" smtClean="0">
                <a:solidFill>
                  <a:srgbClr val="990033"/>
                </a:solidFill>
                <a:latin typeface="Tahoma" pitchFamily="34" charset="0"/>
                <a:ea typeface="Tahoma" pitchFamily="34" charset="0"/>
                <a:cs typeface="Tahoma" pitchFamily="34" charset="0"/>
              </a:rPr>
              <a:t>      f (x) = (x + 2)(x + 1) at the points where the graph cuts the x axis?</a:t>
            </a:r>
          </a:p>
          <a:p>
            <a:r>
              <a:rPr lang="en-IE" sz="2000" dirty="0" smtClean="0">
                <a:solidFill>
                  <a:srgbClr val="990033"/>
                </a:solidFill>
                <a:latin typeface="Tahoma" pitchFamily="34" charset="0"/>
                <a:ea typeface="Tahoma" pitchFamily="34" charset="0"/>
                <a:cs typeface="Tahoma" pitchFamily="34" charset="0"/>
              </a:rPr>
              <a:t>g.   Can you describe three methods of finding the solution to</a:t>
            </a:r>
          </a:p>
          <a:p>
            <a:r>
              <a:rPr lang="en-IE" sz="2000" dirty="0" smtClean="0">
                <a:solidFill>
                  <a:srgbClr val="990033"/>
                </a:solidFill>
                <a:latin typeface="Tahoma" pitchFamily="34" charset="0"/>
                <a:ea typeface="Tahoma" pitchFamily="34" charset="0"/>
                <a:cs typeface="Tahoma" pitchFamily="34" charset="0"/>
              </a:rPr>
              <a:t>      (x + 2) (x + 1) = 0.</a:t>
            </a:r>
          </a:p>
          <a:p>
            <a:endParaRPr lang="en-IE" sz="2000" dirty="0">
              <a:solidFill>
                <a:srgbClr val="990033"/>
              </a:solidFill>
              <a:latin typeface="Tahoma" pitchFamily="34" charset="0"/>
              <a:ea typeface="Tahoma" pitchFamily="34" charset="0"/>
              <a:cs typeface="Tahoma"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559" y="1124744"/>
            <a:ext cx="7200900"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9959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IE" sz="4000" b="1" dirty="0">
                <a:solidFill>
                  <a:srgbClr val="990033"/>
                </a:solidFill>
                <a:latin typeface="Tahoma" pitchFamily="34" charset="0"/>
                <a:ea typeface="Tahoma" pitchFamily="34" charset="0"/>
                <a:cs typeface="Tahoma" pitchFamily="34" charset="0"/>
              </a:rPr>
              <a:t>Section B: Student Activity 2 </a:t>
            </a:r>
          </a:p>
        </p:txBody>
      </p:sp>
      <p:sp>
        <p:nvSpPr>
          <p:cNvPr id="4" name="Rectangle 3"/>
          <p:cNvSpPr/>
          <p:nvPr/>
        </p:nvSpPr>
        <p:spPr>
          <a:xfrm>
            <a:off x="611560" y="908720"/>
            <a:ext cx="7920880" cy="1631216"/>
          </a:xfrm>
          <a:prstGeom prst="rect">
            <a:avLst/>
          </a:prstGeom>
        </p:spPr>
        <p:txBody>
          <a:bodyPr wrap="square">
            <a:spAutoFit/>
          </a:bodyPr>
          <a:lstStyle/>
          <a:p>
            <a:r>
              <a:rPr lang="en-IE" sz="2000" dirty="0" smtClean="0">
                <a:solidFill>
                  <a:srgbClr val="990033"/>
                </a:solidFill>
                <a:latin typeface="Tahoma" pitchFamily="34" charset="0"/>
                <a:ea typeface="Tahoma" pitchFamily="34" charset="0"/>
                <a:cs typeface="Tahoma" pitchFamily="34" charset="0"/>
              </a:rPr>
              <a:t>2. Solve the equation (x - 1) (x - 4) = 0 </a:t>
            </a:r>
          </a:p>
          <a:p>
            <a:r>
              <a:rPr lang="en-IE" sz="2000" dirty="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a) by table, 	b) by graph and 	c) algebraically.</a:t>
            </a:r>
          </a:p>
          <a:p>
            <a:endParaRPr lang="en-IE" sz="2000" dirty="0" smtClean="0">
              <a:solidFill>
                <a:srgbClr val="990033"/>
              </a:solidFill>
              <a:latin typeface="Tahoma" pitchFamily="34" charset="0"/>
              <a:ea typeface="Tahoma" pitchFamily="34" charset="0"/>
              <a:cs typeface="Tahoma" pitchFamily="34" charset="0"/>
            </a:endParaRPr>
          </a:p>
          <a:p>
            <a:pPr marL="265113" indent="-265113"/>
            <a:r>
              <a:rPr lang="en-IE" sz="2000" dirty="0" smtClean="0">
                <a:solidFill>
                  <a:srgbClr val="990033"/>
                </a:solidFill>
                <a:latin typeface="Tahoma" pitchFamily="34" charset="0"/>
                <a:ea typeface="Tahoma" pitchFamily="34" charset="0"/>
                <a:cs typeface="Tahoma" pitchFamily="34" charset="0"/>
              </a:rPr>
              <a:t>3. Write the equation represented in this table in the form (x−a)(x−b)=0.</a:t>
            </a:r>
            <a:endParaRPr lang="en-IE" sz="2000" dirty="0">
              <a:solidFill>
                <a:srgbClr val="990033"/>
              </a:solidFill>
              <a:latin typeface="Tahoma" pitchFamily="34" charset="0"/>
              <a:ea typeface="Tahoma" pitchFamily="34" charset="0"/>
              <a:cs typeface="Tahoma"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6257" y="2708920"/>
            <a:ext cx="7229475" cy="2162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6582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836712"/>
            <a:ext cx="4691822" cy="4401205"/>
          </a:xfrm>
          <a:prstGeom prst="rect">
            <a:avLst/>
          </a:prstGeom>
        </p:spPr>
        <p:txBody>
          <a:bodyPr wrap="square">
            <a:spAutoFit/>
          </a:bodyPr>
          <a:lstStyle/>
          <a:p>
            <a:r>
              <a:rPr lang="en-IE" sz="2000" dirty="0">
                <a:solidFill>
                  <a:srgbClr val="990033"/>
                </a:solidFill>
                <a:latin typeface="Tahoma" pitchFamily="34" charset="0"/>
                <a:ea typeface="Tahoma" pitchFamily="34" charset="0"/>
                <a:cs typeface="Tahoma" pitchFamily="34" charset="0"/>
              </a:rPr>
              <a:t>4. The graph of a quadratic </a:t>
            </a:r>
            <a:r>
              <a:rPr lang="en-IE" sz="2000" dirty="0" smtClean="0">
                <a:solidFill>
                  <a:srgbClr val="990033"/>
                </a:solidFill>
                <a:latin typeface="Tahoma" pitchFamily="34" charset="0"/>
                <a:ea typeface="Tahoma" pitchFamily="34" charset="0"/>
                <a:cs typeface="Tahoma" pitchFamily="34" charset="0"/>
              </a:rPr>
              <a:t>function </a:t>
            </a:r>
          </a:p>
          <a:p>
            <a:r>
              <a:rPr lang="en-IE" sz="2000" dirty="0" smtClean="0">
                <a:solidFill>
                  <a:srgbClr val="990033"/>
                </a:solidFill>
                <a:latin typeface="Tahoma" pitchFamily="34" charset="0"/>
                <a:ea typeface="Tahoma" pitchFamily="34" charset="0"/>
                <a:cs typeface="Tahoma" pitchFamily="34" charset="0"/>
              </a:rPr>
              <a:t>f(x</a:t>
            </a:r>
            <a:r>
              <a:rPr lang="en-IE" sz="2000" dirty="0">
                <a:solidFill>
                  <a:srgbClr val="990033"/>
                </a:solidFill>
                <a:latin typeface="Tahoma" pitchFamily="34" charset="0"/>
                <a:ea typeface="Tahoma" pitchFamily="34" charset="0"/>
                <a:cs typeface="Tahoma" pitchFamily="34" charset="0"/>
              </a:rPr>
              <a:t>) = </a:t>
            </a:r>
            <a:r>
              <a:rPr lang="en-IE" sz="2000" dirty="0" err="1" smtClean="0">
                <a:solidFill>
                  <a:srgbClr val="990033"/>
                </a:solidFill>
                <a:latin typeface="Tahoma" pitchFamily="34" charset="0"/>
                <a:ea typeface="Tahoma" pitchFamily="34" charset="0"/>
                <a:cs typeface="Tahoma" pitchFamily="34" charset="0"/>
              </a:rPr>
              <a:t>ax</a:t>
            </a:r>
            <a:r>
              <a:rPr lang="x-none" sz="2000" baseline="30000" smtClean="0">
                <a:solidFill>
                  <a:srgbClr val="990033"/>
                </a:solidFill>
                <a:latin typeface="Tahoma" pitchFamily="34" charset="0"/>
                <a:ea typeface="Tahoma" pitchFamily="34" charset="0"/>
                <a:cs typeface="Tahoma" pitchFamily="34" charset="0"/>
              </a:rPr>
              <a:t>2</a:t>
            </a:r>
            <a:r>
              <a:rPr lang="en-IE" sz="2000" baseline="30000" dirty="0" smtClean="0">
                <a:solidFill>
                  <a:srgbClr val="990033"/>
                </a:solidFill>
                <a:latin typeface="Tahoma" pitchFamily="34" charset="0"/>
                <a:ea typeface="Tahoma" pitchFamily="34" charset="0"/>
                <a:cs typeface="Tahoma" pitchFamily="34" charset="0"/>
              </a:rPr>
              <a:t> </a:t>
            </a:r>
            <a:r>
              <a:rPr lang="x-none" sz="2000" smtClean="0">
                <a:solidFill>
                  <a:srgbClr val="990033"/>
                </a:solidFill>
                <a:latin typeface="Tahoma" pitchFamily="34" charset="0"/>
                <a:ea typeface="Tahoma" pitchFamily="34" charset="0"/>
                <a:cs typeface="Tahoma" pitchFamily="34" charset="0"/>
              </a:rPr>
              <a:t>+</a:t>
            </a:r>
            <a:r>
              <a:rPr lang="en-IE" sz="2000" dirty="0" smtClean="0">
                <a:solidFill>
                  <a:srgbClr val="990033"/>
                </a:solidFill>
                <a:latin typeface="Tahoma" pitchFamily="34" charset="0"/>
                <a:ea typeface="Tahoma" pitchFamily="34" charset="0"/>
                <a:cs typeface="Tahoma" pitchFamily="34" charset="0"/>
              </a:rPr>
              <a:t> </a:t>
            </a:r>
            <a:r>
              <a:rPr lang="en-IE" sz="2000" dirty="0" err="1" smtClean="0">
                <a:solidFill>
                  <a:srgbClr val="990033"/>
                </a:solidFill>
                <a:latin typeface="Tahoma" pitchFamily="34" charset="0"/>
                <a:ea typeface="Tahoma" pitchFamily="34" charset="0"/>
                <a:cs typeface="Tahoma" pitchFamily="34" charset="0"/>
              </a:rPr>
              <a:t>bx</a:t>
            </a:r>
            <a:r>
              <a:rPr lang="en-IE" sz="2000" dirty="0" smtClean="0">
                <a:solidFill>
                  <a:srgbClr val="990033"/>
                </a:solidFill>
                <a:latin typeface="Tahoma" pitchFamily="34" charset="0"/>
                <a:ea typeface="Tahoma" pitchFamily="34" charset="0"/>
                <a:cs typeface="Tahoma" pitchFamily="34" charset="0"/>
              </a:rPr>
              <a:t> +c is represented </a:t>
            </a:r>
            <a:r>
              <a:rPr lang="en-IE" sz="2000" dirty="0">
                <a:solidFill>
                  <a:srgbClr val="990033"/>
                </a:solidFill>
                <a:latin typeface="Tahoma" pitchFamily="34" charset="0"/>
                <a:ea typeface="Tahoma" pitchFamily="34" charset="0"/>
                <a:cs typeface="Tahoma" pitchFamily="34" charset="0"/>
              </a:rPr>
              <a:t>by </a:t>
            </a:r>
            <a:r>
              <a:rPr lang="en-IE" sz="2000" dirty="0" smtClean="0">
                <a:solidFill>
                  <a:srgbClr val="990033"/>
                </a:solidFill>
                <a:latin typeface="Tahoma" pitchFamily="34" charset="0"/>
                <a:ea typeface="Tahoma" pitchFamily="34" charset="0"/>
                <a:cs typeface="Tahoma" pitchFamily="34" charset="0"/>
              </a:rPr>
              <a:t>the </a:t>
            </a:r>
          </a:p>
          <a:p>
            <a:r>
              <a:rPr lang="en-IE" sz="2000" dirty="0" smtClean="0">
                <a:solidFill>
                  <a:srgbClr val="990033"/>
                </a:solidFill>
                <a:latin typeface="Tahoma" pitchFamily="34" charset="0"/>
                <a:ea typeface="Tahoma" pitchFamily="34" charset="0"/>
                <a:cs typeface="Tahoma" pitchFamily="34" charset="0"/>
              </a:rPr>
              <a:t>curve </a:t>
            </a:r>
            <a:r>
              <a:rPr lang="en-IE" sz="2000" dirty="0">
                <a:solidFill>
                  <a:srgbClr val="990033"/>
                </a:solidFill>
                <a:latin typeface="Tahoma" pitchFamily="34" charset="0"/>
                <a:ea typeface="Tahoma" pitchFamily="34" charset="0"/>
                <a:cs typeface="Tahoma" pitchFamily="34" charset="0"/>
              </a:rPr>
              <a:t>in the </a:t>
            </a:r>
            <a:r>
              <a:rPr lang="en-IE" sz="2000" dirty="0" smtClean="0">
                <a:solidFill>
                  <a:srgbClr val="990033"/>
                </a:solidFill>
                <a:latin typeface="Tahoma" pitchFamily="34" charset="0"/>
                <a:ea typeface="Tahoma" pitchFamily="34" charset="0"/>
                <a:cs typeface="Tahoma" pitchFamily="34" charset="0"/>
              </a:rPr>
              <a:t>diagram. </a:t>
            </a:r>
          </a:p>
          <a:p>
            <a:r>
              <a:rPr lang="en-IE" sz="2000" dirty="0" smtClean="0">
                <a:solidFill>
                  <a:srgbClr val="990033"/>
                </a:solidFill>
                <a:latin typeface="Tahoma" pitchFamily="34" charset="0"/>
                <a:ea typeface="Tahoma" pitchFamily="34" charset="0"/>
                <a:cs typeface="Tahoma" pitchFamily="34" charset="0"/>
              </a:rPr>
              <a:t>Find </a:t>
            </a:r>
            <a:r>
              <a:rPr lang="en-IE" sz="2000" dirty="0">
                <a:solidFill>
                  <a:srgbClr val="990033"/>
                </a:solidFill>
                <a:latin typeface="Tahoma" pitchFamily="34" charset="0"/>
                <a:ea typeface="Tahoma" pitchFamily="34" charset="0"/>
                <a:cs typeface="Tahoma" pitchFamily="34" charset="0"/>
              </a:rPr>
              <a:t>the roots of the </a:t>
            </a:r>
            <a:r>
              <a:rPr lang="en-IE" sz="2000" dirty="0" smtClean="0">
                <a:solidFill>
                  <a:srgbClr val="990033"/>
                </a:solidFill>
                <a:latin typeface="Tahoma" pitchFamily="34" charset="0"/>
                <a:ea typeface="Tahoma" pitchFamily="34" charset="0"/>
                <a:cs typeface="Tahoma" pitchFamily="34" charset="0"/>
              </a:rPr>
              <a:t>equation f(x</a:t>
            </a:r>
            <a:r>
              <a:rPr lang="en-IE" sz="2000" dirty="0">
                <a:solidFill>
                  <a:srgbClr val="990033"/>
                </a:solidFill>
                <a:latin typeface="Tahoma" pitchFamily="34" charset="0"/>
                <a:ea typeface="Tahoma" pitchFamily="34" charset="0"/>
                <a:cs typeface="Tahoma" pitchFamily="34" charset="0"/>
              </a:rPr>
              <a:t>) = 0 </a:t>
            </a:r>
            <a:endParaRPr lang="en-IE" sz="2000" dirty="0" smtClean="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and so </a:t>
            </a:r>
            <a:r>
              <a:rPr lang="en-IE" sz="2000" dirty="0">
                <a:solidFill>
                  <a:srgbClr val="990033"/>
                </a:solidFill>
                <a:latin typeface="Tahoma" pitchFamily="34" charset="0"/>
                <a:ea typeface="Tahoma" pitchFamily="34" charset="0"/>
                <a:cs typeface="Tahoma" pitchFamily="34" charset="0"/>
              </a:rPr>
              <a:t>identify the function</a:t>
            </a:r>
            <a:r>
              <a:rPr lang="en-IE" sz="2000" dirty="0" smtClean="0">
                <a:solidFill>
                  <a:srgbClr val="990033"/>
                </a:solidFill>
                <a:latin typeface="Tahoma" pitchFamily="34" charset="0"/>
                <a:ea typeface="Tahoma" pitchFamily="34" charset="0"/>
                <a:cs typeface="Tahoma" pitchFamily="34" charset="0"/>
              </a:rPr>
              <a:t>.</a:t>
            </a:r>
          </a:p>
          <a:p>
            <a:endParaRPr lang="en-IE" sz="2000" dirty="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a:p>
            <a:endParaRPr lang="en-IE" sz="2000" dirty="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5. The graph of a quadratic function </a:t>
            </a:r>
          </a:p>
          <a:p>
            <a:r>
              <a:rPr lang="en-IE" sz="2000" dirty="0" smtClean="0">
                <a:solidFill>
                  <a:srgbClr val="990033"/>
                </a:solidFill>
                <a:latin typeface="Tahoma" pitchFamily="34" charset="0"/>
                <a:ea typeface="Tahoma" pitchFamily="34" charset="0"/>
                <a:cs typeface="Tahoma" pitchFamily="34" charset="0"/>
              </a:rPr>
              <a:t>f(x) = </a:t>
            </a:r>
            <a:r>
              <a:rPr lang="en-IE" sz="2000" dirty="0" err="1" smtClean="0">
                <a:solidFill>
                  <a:srgbClr val="990033"/>
                </a:solidFill>
                <a:latin typeface="Tahoma" pitchFamily="34" charset="0"/>
                <a:ea typeface="Tahoma" pitchFamily="34" charset="0"/>
                <a:cs typeface="Tahoma" pitchFamily="34" charset="0"/>
              </a:rPr>
              <a:t>ax</a:t>
            </a:r>
            <a:r>
              <a:rPr lang="x-none" sz="2000" baseline="30000" smtClean="0">
                <a:solidFill>
                  <a:srgbClr val="990033"/>
                </a:solidFill>
                <a:latin typeface="Tahoma" pitchFamily="34" charset="0"/>
                <a:ea typeface="Tahoma" pitchFamily="34" charset="0"/>
                <a:cs typeface="Tahoma" pitchFamily="34" charset="0"/>
              </a:rPr>
              <a:t>2</a:t>
            </a:r>
            <a:r>
              <a:rPr lang="en-IE" sz="2000" baseline="30000" dirty="0" smtClean="0">
                <a:solidFill>
                  <a:srgbClr val="990033"/>
                </a:solidFill>
                <a:latin typeface="Tahoma" pitchFamily="34" charset="0"/>
                <a:ea typeface="Tahoma" pitchFamily="34" charset="0"/>
                <a:cs typeface="Tahoma" pitchFamily="34" charset="0"/>
              </a:rPr>
              <a:t> </a:t>
            </a:r>
            <a:r>
              <a:rPr lang="x-none" sz="2000" smtClean="0">
                <a:solidFill>
                  <a:srgbClr val="990033"/>
                </a:solidFill>
                <a:latin typeface="Tahoma" pitchFamily="34" charset="0"/>
                <a:ea typeface="Tahoma" pitchFamily="34" charset="0"/>
                <a:cs typeface="Tahoma" pitchFamily="34" charset="0"/>
              </a:rPr>
              <a:t>+</a:t>
            </a:r>
            <a:r>
              <a:rPr lang="en-IE" sz="2000" dirty="0" smtClean="0">
                <a:solidFill>
                  <a:srgbClr val="990033"/>
                </a:solidFill>
                <a:latin typeface="Tahoma" pitchFamily="34" charset="0"/>
                <a:ea typeface="Tahoma" pitchFamily="34" charset="0"/>
                <a:cs typeface="Tahoma" pitchFamily="34" charset="0"/>
              </a:rPr>
              <a:t> </a:t>
            </a:r>
            <a:r>
              <a:rPr lang="en-IE" sz="2000" dirty="0" err="1" smtClean="0">
                <a:solidFill>
                  <a:srgbClr val="990033"/>
                </a:solidFill>
                <a:latin typeface="Tahoma" pitchFamily="34" charset="0"/>
                <a:ea typeface="Tahoma" pitchFamily="34" charset="0"/>
                <a:cs typeface="Tahoma" pitchFamily="34" charset="0"/>
              </a:rPr>
              <a:t>bx</a:t>
            </a:r>
            <a:r>
              <a:rPr lang="en-IE" sz="2000" dirty="0" smtClean="0">
                <a:solidFill>
                  <a:srgbClr val="990033"/>
                </a:solidFill>
                <a:latin typeface="Tahoma" pitchFamily="34" charset="0"/>
                <a:ea typeface="Tahoma" pitchFamily="34" charset="0"/>
                <a:cs typeface="Tahoma" pitchFamily="34" charset="0"/>
              </a:rPr>
              <a:t> +c is represented by the </a:t>
            </a:r>
          </a:p>
          <a:p>
            <a:r>
              <a:rPr lang="en-IE" sz="2000" dirty="0" smtClean="0">
                <a:solidFill>
                  <a:srgbClr val="990033"/>
                </a:solidFill>
                <a:latin typeface="Tahoma" pitchFamily="34" charset="0"/>
                <a:ea typeface="Tahoma" pitchFamily="34" charset="0"/>
                <a:cs typeface="Tahoma" pitchFamily="34" charset="0"/>
              </a:rPr>
              <a:t>curve in the diagram. </a:t>
            </a:r>
          </a:p>
          <a:p>
            <a:r>
              <a:rPr lang="en-IE" sz="2000" dirty="0" smtClean="0">
                <a:solidFill>
                  <a:srgbClr val="990033"/>
                </a:solidFill>
                <a:latin typeface="Tahoma" pitchFamily="34" charset="0"/>
                <a:ea typeface="Tahoma" pitchFamily="34" charset="0"/>
                <a:cs typeface="Tahoma" pitchFamily="34" charset="0"/>
              </a:rPr>
              <a:t>Find the roots of the equation f(x) = 0 </a:t>
            </a:r>
          </a:p>
          <a:p>
            <a:r>
              <a:rPr lang="en-IE" sz="2000" dirty="0" smtClean="0">
                <a:solidFill>
                  <a:srgbClr val="990033"/>
                </a:solidFill>
                <a:latin typeface="Tahoma" pitchFamily="34" charset="0"/>
                <a:ea typeface="Tahoma" pitchFamily="34" charset="0"/>
                <a:cs typeface="Tahoma" pitchFamily="34" charset="0"/>
              </a:rPr>
              <a:t>and so identify the function.</a:t>
            </a:r>
          </a:p>
          <a:p>
            <a:endParaRPr lang="en-IE" sz="2000" dirty="0">
              <a:solidFill>
                <a:srgbClr val="990033"/>
              </a:solidFill>
              <a:latin typeface="Tahoma" pitchFamily="34" charset="0"/>
              <a:ea typeface="Tahoma" pitchFamily="34" charset="0"/>
              <a:cs typeface="Tahoma" pitchFamily="34" charset="0"/>
            </a:endParaRPr>
          </a:p>
        </p:txBody>
      </p:sp>
      <p:pic>
        <p:nvPicPr>
          <p:cNvPr id="6148"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001"/>
          <a:stretch/>
        </p:blipFill>
        <p:spPr bwMode="auto">
          <a:xfrm>
            <a:off x="5299934" y="785286"/>
            <a:ext cx="3708000" cy="2384616"/>
          </a:xfrm>
          <a:prstGeom prst="rect">
            <a:avLst/>
          </a:prstGeom>
          <a:noFill/>
          <a:ln w="38100">
            <a:solidFill>
              <a:srgbClr val="990033"/>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0" name="Picture 6"/>
          <p:cNvPicPr>
            <a:picLocks noChangeArrowheads="1"/>
          </p:cNvPicPr>
          <p:nvPr/>
        </p:nvPicPr>
        <p:blipFill rotWithShape="1">
          <a:blip r:embed="rId3" cstate="print">
            <a:extLst>
              <a:ext uri="{28A0092B-C50C-407E-A947-70E740481C1C}">
                <a14:useLocalDpi xmlns:a14="http://schemas.microsoft.com/office/drawing/2010/main" xmlns="" val="0"/>
              </a:ext>
            </a:extLst>
          </a:blip>
          <a:srcRect l="5485" r="8470"/>
          <a:stretch/>
        </p:blipFill>
        <p:spPr bwMode="auto">
          <a:xfrm>
            <a:off x="5299934" y="3328811"/>
            <a:ext cx="3708000" cy="2412000"/>
          </a:xfrm>
          <a:prstGeom prst="rect">
            <a:avLst/>
          </a:prstGeom>
          <a:noFill/>
          <a:ln w="38100">
            <a:solidFill>
              <a:srgbClr val="990033"/>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a:bodyPr>
          <a:lstStyle/>
          <a:p>
            <a:r>
              <a:rPr lang="en-IE" b="1" dirty="0">
                <a:solidFill>
                  <a:srgbClr val="990033"/>
                </a:solidFill>
              </a:rPr>
              <a:t>Section B: Student Activity 2 </a:t>
            </a:r>
            <a:endParaRPr lang="en-IE" dirty="0"/>
          </a:p>
        </p:txBody>
      </p:sp>
    </p:spTree>
    <p:extLst>
      <p:ext uri="{BB962C8B-B14F-4D97-AF65-F5344CB8AC3E}">
        <p14:creationId xmlns:p14="http://schemas.microsoft.com/office/powerpoint/2010/main" xmlns="" val="3616414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5556" y="980599"/>
            <a:ext cx="7992888" cy="3323987"/>
          </a:xfrm>
          <a:prstGeom prst="rect">
            <a:avLst/>
          </a:prstGeom>
        </p:spPr>
        <p:txBody>
          <a:bodyPr wrap="square">
            <a:spAutoFit/>
          </a:bodyPr>
          <a:lstStyle/>
          <a:p>
            <a:pPr>
              <a:lnSpc>
                <a:spcPct val="150000"/>
              </a:lnSpc>
            </a:pPr>
            <a:r>
              <a:rPr lang="en-IE" sz="2000" dirty="0" smtClean="0">
                <a:solidFill>
                  <a:srgbClr val="990033"/>
                </a:solidFill>
                <a:latin typeface="Tahoma" pitchFamily="34" charset="0"/>
                <a:ea typeface="Tahoma" pitchFamily="34" charset="0"/>
                <a:cs typeface="Tahoma" pitchFamily="34" charset="0"/>
              </a:rPr>
              <a:t>6</a:t>
            </a:r>
            <a:r>
              <a:rPr lang="en-IE" sz="2000" dirty="0">
                <a:solidFill>
                  <a:srgbClr val="990033"/>
                </a:solidFill>
                <a:latin typeface="Tahoma" pitchFamily="34" charset="0"/>
                <a:ea typeface="Tahoma" pitchFamily="34" charset="0"/>
                <a:cs typeface="Tahoma" pitchFamily="34" charset="0"/>
              </a:rPr>
              <a:t>. Where will the graphs of the following functions cut </a:t>
            </a:r>
            <a:r>
              <a:rPr lang="en-IE" sz="2000" dirty="0" smtClean="0">
                <a:solidFill>
                  <a:srgbClr val="990033"/>
                </a:solidFill>
                <a:latin typeface="Tahoma" pitchFamily="34" charset="0"/>
                <a:ea typeface="Tahoma" pitchFamily="34" charset="0"/>
                <a:cs typeface="Tahoma" pitchFamily="34" charset="0"/>
              </a:rPr>
              <a:t>the x </a:t>
            </a:r>
            <a:r>
              <a:rPr lang="en-IE" sz="2000" dirty="0">
                <a:solidFill>
                  <a:srgbClr val="990033"/>
                </a:solidFill>
                <a:latin typeface="Tahoma" pitchFamily="34" charset="0"/>
                <a:ea typeface="Tahoma" pitchFamily="34" charset="0"/>
                <a:cs typeface="Tahoma" pitchFamily="34" charset="0"/>
              </a:rPr>
              <a:t>axis?</a:t>
            </a:r>
          </a:p>
          <a:p>
            <a:pPr>
              <a:lnSpc>
                <a:spcPct val="150000"/>
              </a:lnSpc>
            </a:pPr>
            <a:r>
              <a:rPr lang="en-IE" sz="2000" dirty="0">
                <a:solidFill>
                  <a:srgbClr val="990033"/>
                </a:solidFill>
                <a:latin typeface="Tahoma" pitchFamily="34" charset="0"/>
                <a:ea typeface="Tahoma" pitchFamily="34" charset="0"/>
                <a:cs typeface="Tahoma" pitchFamily="34" charset="0"/>
              </a:rPr>
              <a:t>a. f (x) = (x - 7) (x - 8)</a:t>
            </a:r>
          </a:p>
          <a:p>
            <a:pPr>
              <a:lnSpc>
                <a:spcPct val="150000"/>
              </a:lnSpc>
            </a:pPr>
            <a:r>
              <a:rPr lang="en-IE" sz="2000" dirty="0">
                <a:solidFill>
                  <a:srgbClr val="990033"/>
                </a:solidFill>
                <a:latin typeface="Tahoma" pitchFamily="34" charset="0"/>
                <a:ea typeface="Tahoma" pitchFamily="34" charset="0"/>
                <a:cs typeface="Tahoma" pitchFamily="34" charset="0"/>
              </a:rPr>
              <a:t>b. f (x) = (x + 7) (x + 8)</a:t>
            </a:r>
          </a:p>
          <a:p>
            <a:pPr>
              <a:lnSpc>
                <a:spcPct val="150000"/>
              </a:lnSpc>
            </a:pPr>
            <a:r>
              <a:rPr lang="en-IE" sz="2000" dirty="0">
                <a:solidFill>
                  <a:srgbClr val="990033"/>
                </a:solidFill>
                <a:latin typeface="Tahoma" pitchFamily="34" charset="0"/>
                <a:ea typeface="Tahoma" pitchFamily="34" charset="0"/>
                <a:cs typeface="Tahoma" pitchFamily="34" charset="0"/>
              </a:rPr>
              <a:t>c. f (x) = (x - 7) (x + 8)</a:t>
            </a:r>
          </a:p>
          <a:p>
            <a:pPr>
              <a:lnSpc>
                <a:spcPct val="150000"/>
              </a:lnSpc>
            </a:pPr>
            <a:r>
              <a:rPr lang="en-IE" sz="2000" dirty="0">
                <a:solidFill>
                  <a:srgbClr val="990033"/>
                </a:solidFill>
                <a:latin typeface="Tahoma" pitchFamily="34" charset="0"/>
                <a:ea typeface="Tahoma" pitchFamily="34" charset="0"/>
                <a:cs typeface="Tahoma" pitchFamily="34" charset="0"/>
              </a:rPr>
              <a:t>d. f (x) = (x + 7) (x - 8)</a:t>
            </a:r>
          </a:p>
          <a:p>
            <a:endParaRPr lang="en-IE" sz="2000" dirty="0" smtClean="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7</a:t>
            </a:r>
            <a:r>
              <a:rPr lang="en-IE" sz="2000" dirty="0">
                <a:solidFill>
                  <a:srgbClr val="990033"/>
                </a:solidFill>
                <a:latin typeface="Tahoma" pitchFamily="34" charset="0"/>
                <a:ea typeface="Tahoma" pitchFamily="34" charset="0"/>
                <a:cs typeface="Tahoma" pitchFamily="34" charset="0"/>
              </a:rPr>
              <a:t>. For what values </a:t>
            </a:r>
            <a:r>
              <a:rPr lang="en-IE" sz="2000" dirty="0" smtClean="0">
                <a:solidFill>
                  <a:srgbClr val="990033"/>
                </a:solidFill>
                <a:latin typeface="Tahoma" pitchFamily="34" charset="0"/>
                <a:ea typeface="Tahoma" pitchFamily="34" charset="0"/>
                <a:cs typeface="Tahoma" pitchFamily="34" charset="0"/>
              </a:rPr>
              <a:t>of x </a:t>
            </a:r>
            <a:r>
              <a:rPr lang="en-IE" sz="2000" dirty="0">
                <a:solidFill>
                  <a:srgbClr val="990033"/>
                </a:solidFill>
                <a:latin typeface="Tahoma" pitchFamily="34" charset="0"/>
                <a:ea typeface="Tahoma" pitchFamily="34" charset="0"/>
                <a:cs typeface="Tahoma" pitchFamily="34" charset="0"/>
              </a:rPr>
              <a:t>does (x - 7) (x - 8) = 0?</a:t>
            </a:r>
          </a:p>
          <a:p>
            <a:endParaRPr lang="en-IE" sz="2000" dirty="0">
              <a:solidFill>
                <a:srgbClr val="990033"/>
              </a:solidFill>
              <a:latin typeface="Tahoma" pitchFamily="34" charset="0"/>
              <a:ea typeface="Tahoma" pitchFamily="34" charset="0"/>
              <a:cs typeface="Tahoma" pitchFamily="34" charset="0"/>
            </a:endParaRPr>
          </a:p>
        </p:txBody>
      </p:sp>
      <p:sp>
        <p:nvSpPr>
          <p:cNvPr id="4" name="Title 1"/>
          <p:cNvSpPr txBox="1">
            <a:spLocks/>
          </p:cNvSpPr>
          <p:nvPr/>
        </p:nvSpPr>
        <p:spPr>
          <a:xfrm>
            <a:off x="-684584" y="126876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E" sz="4000" b="1" dirty="0">
              <a:solidFill>
                <a:srgbClr val="990033"/>
              </a:solidFill>
              <a:latin typeface="Tahoma" pitchFamily="34" charset="0"/>
              <a:ea typeface="Tahoma" pitchFamily="34" charset="0"/>
              <a:cs typeface="Tahoma" pitchFamily="34" charset="0"/>
            </a:endParaRPr>
          </a:p>
        </p:txBody>
      </p:sp>
      <p:sp>
        <p:nvSpPr>
          <p:cNvPr id="2" name="Title 1"/>
          <p:cNvSpPr>
            <a:spLocks noGrp="1"/>
          </p:cNvSpPr>
          <p:nvPr>
            <p:ph type="title"/>
          </p:nvPr>
        </p:nvSpPr>
        <p:spPr/>
        <p:txBody>
          <a:bodyPr>
            <a:normAutofit/>
          </a:bodyPr>
          <a:lstStyle/>
          <a:p>
            <a:r>
              <a:rPr lang="en-IE" b="1" dirty="0">
                <a:solidFill>
                  <a:srgbClr val="990033"/>
                </a:solidFill>
              </a:rPr>
              <a:t>Section B: Student Activity 2 </a:t>
            </a:r>
            <a:endParaRPr lang="en-IE" dirty="0"/>
          </a:p>
        </p:txBody>
      </p:sp>
    </p:spTree>
    <p:extLst>
      <p:ext uri="{BB962C8B-B14F-4D97-AF65-F5344CB8AC3E}">
        <p14:creationId xmlns:p14="http://schemas.microsoft.com/office/powerpoint/2010/main" xmlns="" val="1857741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Rectangle 2"/>
              <p:cNvSpPr/>
              <p:nvPr/>
            </p:nvSpPr>
            <p:spPr>
              <a:xfrm>
                <a:off x="575556" y="980599"/>
                <a:ext cx="7992888" cy="5170646"/>
              </a:xfrm>
              <a:prstGeom prst="rect">
                <a:avLst/>
              </a:prstGeom>
            </p:spPr>
            <p:txBody>
              <a:bodyPr wrap="square">
                <a:spAutoFit/>
              </a:bodyPr>
              <a:lstStyle/>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What does it mean to find the factors of a number? </a:t>
                </a:r>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What does it mean to find the factors of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3</m:t>
                    </m:r>
                    <m:r>
                      <a:rPr lang="en-IE" sz="2000" i="1">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m:t>
                    </m:r>
                    <m:r>
                      <a:rPr lang="en-IE" sz="2000" b="0" i="0" smtClean="0">
                        <a:solidFill>
                          <a:srgbClr val="990033"/>
                        </a:solidFill>
                        <a:latin typeface="Cambria Math"/>
                        <a:ea typeface="Tahoma" pitchFamily="34" charset="0"/>
                        <a:cs typeface="Tahoma" pitchFamily="34" charset="0"/>
                      </a:rPr>
                      <m:t>2?</m:t>
                    </m:r>
                  </m:oMath>
                </a14:m>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What is the </a:t>
                </a:r>
                <a:r>
                  <a:rPr lang="en-IE" sz="2000" dirty="0" smtClean="0">
                    <a:solidFill>
                      <a:srgbClr val="990033"/>
                    </a:solidFill>
                    <a:latin typeface="Tahoma" pitchFamily="34" charset="0"/>
                    <a:ea typeface="Tahoma" pitchFamily="34" charset="0"/>
                    <a:cs typeface="Tahoma" pitchFamily="34" charset="0"/>
                  </a:rPr>
                  <a:t>guide </a:t>
                </a:r>
                <a:r>
                  <a:rPr lang="en-IE" sz="2000" dirty="0" smtClean="0">
                    <a:solidFill>
                      <a:srgbClr val="990033"/>
                    </a:solidFill>
                    <a:latin typeface="Tahoma" pitchFamily="34" charset="0"/>
                    <a:ea typeface="Tahoma" pitchFamily="34" charset="0"/>
                    <a:cs typeface="Tahoma" pitchFamily="34" charset="0"/>
                  </a:rPr>
                  <a:t>number of this equation? </a:t>
                </a:r>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How did you get this </a:t>
                </a:r>
                <a:r>
                  <a:rPr lang="en-IE" sz="2000" dirty="0" smtClean="0">
                    <a:solidFill>
                      <a:srgbClr val="990033"/>
                    </a:solidFill>
                    <a:latin typeface="Tahoma" pitchFamily="34" charset="0"/>
                    <a:ea typeface="Tahoma" pitchFamily="34" charset="0"/>
                    <a:cs typeface="Tahoma" pitchFamily="34" charset="0"/>
                  </a:rPr>
                  <a:t>guide </a:t>
                </a:r>
                <a:r>
                  <a:rPr lang="en-IE" sz="2000" dirty="0" smtClean="0">
                    <a:solidFill>
                      <a:srgbClr val="990033"/>
                    </a:solidFill>
                    <a:latin typeface="Tahoma" pitchFamily="34" charset="0"/>
                    <a:ea typeface="Tahoma" pitchFamily="34" charset="0"/>
                    <a:cs typeface="Tahoma" pitchFamily="34" charset="0"/>
                  </a:rPr>
                  <a:t>number? </a:t>
                </a:r>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What are the factors of 2? </a:t>
                </a:r>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Which pair shall we use? </a:t>
                </a:r>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Why would I not use the pair -1 and -</a:t>
                </a:r>
                <a:r>
                  <a:rPr lang="en-IE" sz="2000" dirty="0">
                    <a:solidFill>
                      <a:srgbClr val="990033"/>
                    </a:solidFill>
                    <a:latin typeface="Tahoma" pitchFamily="34" charset="0"/>
                    <a:ea typeface="Tahoma" pitchFamily="34" charset="0"/>
                    <a:cs typeface="Tahoma" pitchFamily="34" charset="0"/>
                  </a:rPr>
                  <a:t>2</a:t>
                </a:r>
                <a:r>
                  <a:rPr lang="en-IE" sz="2000" dirty="0" smtClean="0">
                    <a:solidFill>
                      <a:srgbClr val="990033"/>
                    </a:solidFill>
                    <a:latin typeface="Tahoma" pitchFamily="34" charset="0"/>
                    <a:ea typeface="Tahoma" pitchFamily="34" charset="0"/>
                    <a:cs typeface="Tahoma" pitchFamily="34" charset="0"/>
                  </a:rPr>
                  <a:t>? </a:t>
                </a:r>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Ask students if this looks familiar to any other type of factorising they have done before? </a:t>
                </a:r>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Could I have written </a:t>
                </a:r>
                <a14:m>
                  <m:oMath xmlns:m="http://schemas.openxmlformats.org/officeDocument/2006/math">
                    <m:r>
                      <a:rPr lang="en-IE" sz="2000" i="1" dirty="0" smtClean="0">
                        <a:solidFill>
                          <a:srgbClr val="990033"/>
                        </a:solidFill>
                        <a:latin typeface="Cambria Math"/>
                        <a:ea typeface="Tahoma" pitchFamily="34" charset="0"/>
                        <a:cs typeface="Tahoma" pitchFamily="34" charset="0"/>
                      </a:rPr>
                      <m:t>1</m:t>
                    </m:r>
                    <m:r>
                      <a:rPr lang="en-IE" sz="2000" i="1" dirty="0" smtClean="0">
                        <a:solidFill>
                          <a:srgbClr val="990033"/>
                        </a:solidFill>
                        <a:latin typeface="Cambria Math"/>
                        <a:ea typeface="Tahoma" pitchFamily="34" charset="0"/>
                        <a:cs typeface="Tahoma" pitchFamily="34" charset="0"/>
                      </a:rPr>
                      <m:t>𝑥</m:t>
                    </m:r>
                  </m:oMath>
                </a14:m>
                <a:r>
                  <a:rPr lang="en-IE" sz="2000" dirty="0" smtClean="0">
                    <a:solidFill>
                      <a:srgbClr val="990033"/>
                    </a:solidFill>
                    <a:latin typeface="Tahoma" pitchFamily="34" charset="0"/>
                    <a:ea typeface="Tahoma" pitchFamily="34" charset="0"/>
                    <a:cs typeface="Tahoma" pitchFamily="34" charset="0"/>
                  </a:rPr>
                  <a:t> plus </a:t>
                </a:r>
                <a14:m>
                  <m:oMath xmlns:m="http://schemas.openxmlformats.org/officeDocument/2006/math">
                    <m:r>
                      <a:rPr lang="en-IE" sz="2000" i="1" dirty="0" smtClean="0">
                        <a:solidFill>
                          <a:srgbClr val="990033"/>
                        </a:solidFill>
                        <a:latin typeface="Cambria Math"/>
                        <a:ea typeface="Tahoma" pitchFamily="34" charset="0"/>
                        <a:cs typeface="Tahoma" pitchFamily="34" charset="0"/>
                      </a:rPr>
                      <m:t>2</m:t>
                    </m:r>
                    <m:r>
                      <a:rPr lang="en-IE" sz="2000" i="1" dirty="0" smtClean="0">
                        <a:solidFill>
                          <a:srgbClr val="990033"/>
                        </a:solidFill>
                        <a:latin typeface="Cambria Math"/>
                        <a:ea typeface="Tahoma" pitchFamily="34" charset="0"/>
                        <a:cs typeface="Tahoma" pitchFamily="34" charset="0"/>
                      </a:rPr>
                      <m:t>𝑥</m:t>
                    </m:r>
                  </m:oMath>
                </a14:m>
                <a:r>
                  <a:rPr lang="en-IE" sz="2000" dirty="0" smtClean="0">
                    <a:solidFill>
                      <a:srgbClr val="990033"/>
                    </a:solidFill>
                    <a:latin typeface="Tahoma" pitchFamily="34" charset="0"/>
                    <a:ea typeface="Tahoma" pitchFamily="34" charset="0"/>
                    <a:cs typeface="Tahoma" pitchFamily="34" charset="0"/>
                  </a:rPr>
                  <a:t> instead of </a:t>
                </a:r>
                <a14:m>
                  <m:oMath xmlns:m="http://schemas.openxmlformats.org/officeDocument/2006/math">
                    <m:r>
                      <a:rPr lang="en-IE" sz="2000" i="1" dirty="0" smtClean="0">
                        <a:solidFill>
                          <a:srgbClr val="990033"/>
                        </a:solidFill>
                        <a:latin typeface="Cambria Math"/>
                        <a:ea typeface="Tahoma" pitchFamily="34" charset="0"/>
                        <a:cs typeface="Tahoma" pitchFamily="34" charset="0"/>
                      </a:rPr>
                      <m:t>2</m:t>
                    </m:r>
                    <m:r>
                      <a:rPr lang="en-IE" sz="2000" i="1" dirty="0" smtClean="0">
                        <a:solidFill>
                          <a:srgbClr val="990033"/>
                        </a:solidFill>
                        <a:latin typeface="Cambria Math"/>
                        <a:ea typeface="Tahoma" pitchFamily="34" charset="0"/>
                        <a:cs typeface="Tahoma" pitchFamily="34" charset="0"/>
                      </a:rPr>
                      <m:t>𝑥</m:t>
                    </m:r>
                  </m:oMath>
                </a14:m>
                <a:r>
                  <a:rPr lang="en-IE" sz="2000" dirty="0" smtClean="0">
                    <a:solidFill>
                      <a:srgbClr val="990033"/>
                    </a:solidFill>
                    <a:latin typeface="Tahoma" pitchFamily="34" charset="0"/>
                    <a:ea typeface="Tahoma" pitchFamily="34" charset="0"/>
                    <a:cs typeface="Tahoma" pitchFamily="34" charset="0"/>
                  </a:rPr>
                  <a:t> and </a:t>
                </a:r>
                <a14:m>
                  <m:oMath xmlns:m="http://schemas.openxmlformats.org/officeDocument/2006/math">
                    <m:r>
                      <a:rPr lang="en-IE" sz="2000" i="1" dirty="0" smtClean="0">
                        <a:solidFill>
                          <a:srgbClr val="990033"/>
                        </a:solidFill>
                        <a:latin typeface="Cambria Math"/>
                        <a:ea typeface="Tahoma" pitchFamily="34" charset="0"/>
                        <a:cs typeface="Tahoma" pitchFamily="34" charset="0"/>
                      </a:rPr>
                      <m:t>1</m:t>
                    </m:r>
                    <m:r>
                      <a:rPr lang="en-IE" sz="2000" i="1" dirty="0" smtClean="0">
                        <a:solidFill>
                          <a:srgbClr val="990033"/>
                        </a:solidFill>
                        <a:latin typeface="Cambria Math"/>
                        <a:ea typeface="Tahoma" pitchFamily="34" charset="0"/>
                        <a:cs typeface="Tahoma" pitchFamily="34" charset="0"/>
                      </a:rPr>
                      <m:t>𝑥</m:t>
                    </m:r>
                  </m:oMath>
                </a14:m>
                <a:r>
                  <a:rPr lang="en-IE" sz="2000" dirty="0">
                    <a:solidFill>
                      <a:srgbClr val="990033"/>
                    </a:solidFill>
                    <a:latin typeface="Tahoma" pitchFamily="34" charset="0"/>
                    <a:ea typeface="Tahoma" pitchFamily="34" charset="0"/>
                    <a:cs typeface="Tahoma" pitchFamily="34" charset="0"/>
                  </a:rPr>
                  <a:t>?</a:t>
                </a:r>
              </a:p>
              <a:p>
                <a:pPr marL="342900" indent="-342900">
                  <a:lnSpc>
                    <a:spcPct val="150000"/>
                  </a:lnSpc>
                  <a:buFont typeface="Arial" pitchFamily="34" charset="0"/>
                  <a:buChar char="•"/>
                </a:pPr>
                <a:endParaRPr lang="en-IE" sz="2000" dirty="0">
                  <a:solidFill>
                    <a:srgbClr val="990033"/>
                  </a:solidFill>
                  <a:latin typeface="Tahoma" pitchFamily="34" charset="0"/>
                  <a:ea typeface="Tahoma" pitchFamily="34" charset="0"/>
                  <a:cs typeface="Tahoma"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575556" y="980599"/>
                <a:ext cx="7992888" cy="5170646"/>
              </a:xfrm>
              <a:prstGeom prst="rect">
                <a:avLst/>
              </a:prstGeom>
              <a:blipFill rotWithShape="1">
                <a:blip r:embed="rId2" cstate="print"/>
                <a:stretch>
                  <a:fillRect l="-610"/>
                </a:stretch>
              </a:blipFill>
            </p:spPr>
            <p:txBody>
              <a:bodyPr/>
              <a:lstStyle/>
              <a:p>
                <a:r>
                  <a:rPr lang="en-IE">
                    <a:noFill/>
                  </a:rPr>
                  <a:t> </a:t>
                </a:r>
              </a:p>
            </p:txBody>
          </p:sp>
        </mc:Fallback>
      </mc:AlternateContent>
      <p:sp>
        <p:nvSpPr>
          <p:cNvPr id="4" name="Title 1"/>
          <p:cNvSpPr txBox="1">
            <a:spLocks/>
          </p:cNvSpPr>
          <p:nvPr/>
        </p:nvSpPr>
        <p:spPr>
          <a:xfrm>
            <a:off x="-684584" y="126876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E" sz="4000" b="1" dirty="0">
              <a:solidFill>
                <a:srgbClr val="990033"/>
              </a:solidFill>
              <a:latin typeface="Tahoma" pitchFamily="34" charset="0"/>
              <a:ea typeface="Tahoma" pitchFamily="34" charset="0"/>
              <a:cs typeface="Tahoma" pitchFamily="34" charset="0"/>
            </a:endParaRPr>
          </a:p>
        </p:txBody>
      </p:sp>
      <p:sp>
        <p:nvSpPr>
          <p:cNvPr id="2" name="Title 1"/>
          <p:cNvSpPr>
            <a:spLocks noGrp="1"/>
          </p:cNvSpPr>
          <p:nvPr>
            <p:ph type="title"/>
          </p:nvPr>
        </p:nvSpPr>
        <p:spPr/>
        <p:txBody>
          <a:bodyPr>
            <a:normAutofit/>
          </a:bodyPr>
          <a:lstStyle/>
          <a:p>
            <a:r>
              <a:rPr lang="en-IE" b="1" dirty="0">
                <a:solidFill>
                  <a:srgbClr val="990033"/>
                </a:solidFill>
              </a:rPr>
              <a:t>Section </a:t>
            </a:r>
            <a:r>
              <a:rPr lang="en-IE" b="1" dirty="0" smtClean="0">
                <a:solidFill>
                  <a:srgbClr val="990033"/>
                </a:solidFill>
              </a:rPr>
              <a:t>C: Introduction</a:t>
            </a:r>
            <a:endParaRPr lang="en-IE" dirty="0"/>
          </a:p>
        </p:txBody>
      </p:sp>
      <p:grpSp>
        <p:nvGrpSpPr>
          <p:cNvPr id="8" name="Group 7"/>
          <p:cNvGrpSpPr/>
          <p:nvPr/>
        </p:nvGrpSpPr>
        <p:grpSpPr>
          <a:xfrm>
            <a:off x="8784000" y="607910"/>
            <a:ext cx="7853294" cy="5701410"/>
            <a:chOff x="8784000" y="607910"/>
            <a:chExt cx="7853294" cy="5701410"/>
          </a:xfrm>
        </p:grpSpPr>
        <p:sp>
          <p:nvSpPr>
            <p:cNvPr id="5" name="Rounded Rectangle 4"/>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8462" y="607910"/>
              <a:ext cx="7488832" cy="57014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281705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35" presetClass="path" presetSubtype="0" accel="50000" decel="50000" fill="hold" nodeType="clickEffect">
                                  <p:stCondLst>
                                    <p:cond delay="0"/>
                                  </p:stCondLst>
                                  <p:childTnLst>
                                    <p:animMotion origin="layout" path="M -0.00018 7.40741E-7 L -0.93038 7.40741E-7 " pathEditMode="relative" rAng="0" ptsTypes="AA">
                                      <p:cBhvr>
                                        <p:cTn id="47" dur="2000" fill="hold"/>
                                        <p:tgtEl>
                                          <p:spTgt spid="8"/>
                                        </p:tgtEl>
                                        <p:attrNameLst>
                                          <p:attrName>ppt_x</p:attrName>
                                          <p:attrName>ppt_y</p:attrName>
                                        </p:attrNameLst>
                                      </p:cBhvr>
                                      <p:rCtr x="-46510" y="0"/>
                                    </p:animMotion>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nodeType="clickEffect">
                                  <p:stCondLst>
                                    <p:cond delay="0"/>
                                  </p:stCondLst>
                                  <p:childTnLst>
                                    <p:animMotion origin="layout" path="M -0.93038 7.40741E-7 L -0.00018 0.00347 " pathEditMode="relative" rAng="0" ptsTypes="AA">
                                      <p:cBhvr>
                                        <p:cTn id="51" dur="2000" fill="hold"/>
                                        <p:tgtEl>
                                          <p:spTgt spid="8"/>
                                        </p:tgtEl>
                                        <p:attrNameLst>
                                          <p:attrName>ppt_x</p:attrName>
                                          <p:attrName>ppt_y</p:attrName>
                                        </p:attrNameLst>
                                      </p:cBhvr>
                                      <p:rCtr x="46510" y="162"/>
                                    </p:animMotion>
                                  </p:childTnLst>
                                </p:cTn>
                              </p:par>
                            </p:childTnLst>
                          </p:cTn>
                        </p:par>
                      </p:childTnLst>
                    </p:cTn>
                  </p:par>
                </p:childTnLst>
              </p:cTn>
              <p:nextCondLst>
                <p:cond evt="onClick" delay="0">
                  <p:tgtEl>
                    <p:spTgt spid="8"/>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Rectangle 2"/>
              <p:cNvSpPr/>
              <p:nvPr/>
            </p:nvSpPr>
            <p:spPr>
              <a:xfrm>
                <a:off x="575556" y="980599"/>
                <a:ext cx="7992888" cy="5170646"/>
              </a:xfrm>
              <a:prstGeom prst="rect">
                <a:avLst/>
              </a:prstGeom>
            </p:spPr>
            <p:txBody>
              <a:bodyPr wrap="square">
                <a:spAutoFit/>
              </a:bodyPr>
              <a:lstStyle/>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I want you to investigate this for yourselves by </a:t>
                </a:r>
                <a:r>
                  <a:rPr lang="en-IE" sz="2000" dirty="0" smtClean="0">
                    <a:solidFill>
                      <a:srgbClr val="990033"/>
                    </a:solidFill>
                    <a:latin typeface="Tahoma" pitchFamily="34" charset="0"/>
                    <a:ea typeface="Tahoma" pitchFamily="34" charset="0"/>
                    <a:cs typeface="Tahoma" pitchFamily="34" charset="0"/>
                  </a:rPr>
                  <a:t>factorising </a:t>
                </a:r>
                <a:r>
                  <a:rPr lang="en-IE" sz="2000" dirty="0" smtClean="0">
                    <a:solidFill>
                      <a:srgbClr val="990033"/>
                    </a:solidFill>
                    <a:latin typeface="Tahoma" pitchFamily="34" charset="0"/>
                    <a:ea typeface="Tahoma" pitchFamily="34" charset="0"/>
                    <a:cs typeface="Tahoma" pitchFamily="34" charset="0"/>
                  </a:rPr>
                  <a:t>by grouping each of these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+2</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+2=0</m:t>
                    </m:r>
                  </m:oMath>
                </a14:m>
                <a:r>
                  <a:rPr lang="en-IE" sz="2000" dirty="0" smtClean="0">
                    <a:solidFill>
                      <a:srgbClr val="990033"/>
                    </a:solidFill>
                    <a:latin typeface="Tahoma" pitchFamily="34" charset="0"/>
                    <a:ea typeface="Tahoma" pitchFamily="34" charset="0"/>
                    <a:cs typeface="Tahoma" pitchFamily="34" charset="0"/>
                  </a:rPr>
                  <a:t> </a:t>
                </a:r>
                <a:endParaRPr lang="en-IE" sz="2000" dirty="0">
                  <a:solidFill>
                    <a:srgbClr val="990033"/>
                  </a:solidFill>
                  <a:latin typeface="Tahoma" pitchFamily="34" charset="0"/>
                  <a:ea typeface="Tahoma" pitchFamily="34" charset="0"/>
                  <a:cs typeface="Tahoma" pitchFamily="34" charset="0"/>
                </a:endParaRPr>
              </a:p>
              <a:p>
                <a:pPr>
                  <a:lnSpc>
                    <a:spcPct val="150000"/>
                  </a:lnSpc>
                </a:pPr>
                <a:r>
                  <a:rPr lang="en-IE" sz="2000" dirty="0" smtClean="0">
                    <a:solidFill>
                      <a:srgbClr val="990033"/>
                    </a:solidFill>
                    <a:ea typeface="Tahoma" pitchFamily="34" charset="0"/>
                    <a:cs typeface="Tahoma" pitchFamily="34" charset="0"/>
                  </a:rPr>
                  <a:t>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1</m:t>
                    </m:r>
                    <m:r>
                      <a:rPr lang="en-IE" sz="2000" i="1">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+2</m:t>
                    </m:r>
                    <m:r>
                      <a:rPr lang="en-IE" sz="2000" i="1">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+2=0</m:t>
                    </m:r>
                  </m:oMath>
                </a14:m>
                <a:endParaRPr lang="en-IE" sz="2000" dirty="0" smtClean="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Why does the first solution have (</a:t>
                </a:r>
                <a:r>
                  <a:rPr lang="en-IE" sz="2000" dirty="0">
                    <a:solidFill>
                      <a:srgbClr val="990033"/>
                    </a:solidFill>
                    <a:latin typeface="Tahoma" pitchFamily="34" charset="0"/>
                    <a:ea typeface="Tahoma" pitchFamily="34" charset="0"/>
                    <a:cs typeface="Tahoma" pitchFamily="34" charset="0"/>
                  </a:rPr>
                  <a:t>x+2</a:t>
                </a:r>
                <a:r>
                  <a:rPr lang="en-IE" sz="2000" dirty="0" smtClean="0">
                    <a:solidFill>
                      <a:srgbClr val="990033"/>
                    </a:solidFill>
                    <a:latin typeface="Tahoma" pitchFamily="34" charset="0"/>
                    <a:ea typeface="Tahoma" pitchFamily="34" charset="0"/>
                    <a:cs typeface="Tahoma" pitchFamily="34" charset="0"/>
                  </a:rPr>
                  <a:t>) in each bracket and the second solution have (</a:t>
                </a:r>
                <a:r>
                  <a:rPr lang="en-IE" sz="2000" dirty="0">
                    <a:solidFill>
                      <a:srgbClr val="990033"/>
                    </a:solidFill>
                    <a:latin typeface="Tahoma" pitchFamily="34" charset="0"/>
                    <a:ea typeface="Tahoma" pitchFamily="34" charset="0"/>
                    <a:cs typeface="Tahoma" pitchFamily="34" charset="0"/>
                  </a:rPr>
                  <a:t>x+1</a:t>
                </a:r>
                <a:r>
                  <a:rPr lang="en-IE" sz="2000" dirty="0" smtClean="0">
                    <a:solidFill>
                      <a:srgbClr val="990033"/>
                    </a:solidFill>
                    <a:latin typeface="Tahoma" pitchFamily="34" charset="0"/>
                    <a:ea typeface="Tahoma" pitchFamily="34" charset="0"/>
                    <a:cs typeface="Tahoma" pitchFamily="34" charset="0"/>
                  </a:rPr>
                  <a:t>) in each bracket? </a:t>
                </a:r>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How would you check that both are correct</a:t>
                </a:r>
                <a:r>
                  <a:rPr lang="en-IE" sz="2000" dirty="0">
                    <a:solidFill>
                      <a:srgbClr val="990033"/>
                    </a:solidFill>
                    <a:latin typeface="Tahoma" pitchFamily="34" charset="0"/>
                    <a:ea typeface="Tahoma" pitchFamily="34" charset="0"/>
                    <a:cs typeface="Tahoma" pitchFamily="34" charset="0"/>
                  </a:rPr>
                  <a:t>?</a:t>
                </a:r>
              </a:p>
              <a:p>
                <a:pPr marL="342900" indent="-342900">
                  <a:lnSpc>
                    <a:spcPct val="150000"/>
                  </a:lnSpc>
                  <a:buFont typeface="Arial" pitchFamily="34" charset="0"/>
                  <a:buChar char="•"/>
                </a:pPr>
                <a:endParaRPr lang="en-IE" sz="2000" dirty="0" smtClean="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Solve the equation: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4</m:t>
                    </m:r>
                    <m:r>
                      <a:rPr lang="en-IE" sz="2000" b="0" i="1" smtClean="0">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3</m:t>
                    </m:r>
                    <m:r>
                      <a:rPr lang="en-IE" sz="2000" i="1">
                        <a:solidFill>
                          <a:srgbClr val="990033"/>
                        </a:solidFill>
                        <a:latin typeface="Cambria Math"/>
                        <a:ea typeface="Tahoma" pitchFamily="34" charset="0"/>
                        <a:cs typeface="Tahoma" pitchFamily="34" charset="0"/>
                      </a:rPr>
                      <m:t>=0</m:t>
                    </m:r>
                  </m:oMath>
                </a14:m>
                <a:endParaRPr lang="en-IE" sz="2000" dirty="0" smtClean="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endParaRPr lang="en-IE" sz="2000" dirty="0" smtClean="0">
                  <a:solidFill>
                    <a:srgbClr val="990033"/>
                  </a:solidFill>
                  <a:latin typeface="Tahoma" pitchFamily="34" charset="0"/>
                  <a:ea typeface="Tahoma" pitchFamily="34" charset="0"/>
                  <a:cs typeface="Tahoma" pitchFamily="34" charset="0"/>
                </a:endParaRPr>
              </a:p>
              <a:p>
                <a:pPr>
                  <a:lnSpc>
                    <a:spcPct val="150000"/>
                  </a:lnSpc>
                </a:pPr>
                <a:r>
                  <a:rPr lang="en-IE" sz="2000" i="1" dirty="0" smtClean="0">
                    <a:solidFill>
                      <a:srgbClr val="990033"/>
                    </a:solidFill>
                    <a:latin typeface="Tahoma" pitchFamily="34" charset="0"/>
                    <a:ea typeface="Tahoma" pitchFamily="34" charset="0"/>
                    <a:cs typeface="Tahoma" pitchFamily="34" charset="0"/>
                  </a:rPr>
                  <a:t>Answer questions 1 - 8 on Section </a:t>
                </a:r>
                <a:r>
                  <a:rPr lang="en-IE" sz="2000" i="1" dirty="0">
                    <a:solidFill>
                      <a:srgbClr val="990033"/>
                    </a:solidFill>
                    <a:latin typeface="Tahoma" pitchFamily="34" charset="0"/>
                    <a:ea typeface="Tahoma" pitchFamily="34" charset="0"/>
                    <a:cs typeface="Tahoma" pitchFamily="34" charset="0"/>
                  </a:rPr>
                  <a:t>C: Student Activity 3.</a:t>
                </a:r>
              </a:p>
              <a:p>
                <a:pPr marL="342900" indent="-342900">
                  <a:lnSpc>
                    <a:spcPct val="150000"/>
                  </a:lnSpc>
                  <a:buFont typeface="Arial" pitchFamily="34" charset="0"/>
                  <a:buChar char="•"/>
                </a:pPr>
                <a:endParaRPr lang="en-IE" sz="2000" dirty="0">
                  <a:solidFill>
                    <a:srgbClr val="990033"/>
                  </a:solidFill>
                  <a:latin typeface="Tahoma" pitchFamily="34" charset="0"/>
                  <a:ea typeface="Tahoma" pitchFamily="34" charset="0"/>
                  <a:cs typeface="Tahoma"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575556" y="980599"/>
                <a:ext cx="7992888" cy="5170646"/>
              </a:xfrm>
              <a:prstGeom prst="rect">
                <a:avLst/>
              </a:prstGeom>
              <a:blipFill rotWithShape="1">
                <a:blip r:embed="rId2" cstate="print"/>
                <a:stretch>
                  <a:fillRect l="-762"/>
                </a:stretch>
              </a:blipFill>
            </p:spPr>
            <p:txBody>
              <a:bodyPr/>
              <a:lstStyle/>
              <a:p>
                <a:r>
                  <a:rPr lang="en-IE">
                    <a:noFill/>
                  </a:rPr>
                  <a:t> </a:t>
                </a:r>
              </a:p>
            </p:txBody>
          </p:sp>
        </mc:Fallback>
      </mc:AlternateContent>
      <p:sp>
        <p:nvSpPr>
          <p:cNvPr id="2" name="Title 1"/>
          <p:cNvSpPr>
            <a:spLocks noGrp="1"/>
          </p:cNvSpPr>
          <p:nvPr>
            <p:ph type="title"/>
          </p:nvPr>
        </p:nvSpPr>
        <p:spPr/>
        <p:txBody>
          <a:bodyPr>
            <a:normAutofit/>
          </a:bodyPr>
          <a:lstStyle/>
          <a:p>
            <a:r>
              <a:rPr lang="en-IE" b="1" dirty="0">
                <a:solidFill>
                  <a:srgbClr val="990033"/>
                </a:solidFill>
              </a:rPr>
              <a:t>Section </a:t>
            </a:r>
            <a:r>
              <a:rPr lang="en-IE" b="1" dirty="0" smtClean="0">
                <a:solidFill>
                  <a:srgbClr val="990033"/>
                </a:solidFill>
              </a:rPr>
              <a:t>C: Introduction</a:t>
            </a:r>
            <a:endParaRPr lang="en-IE" dirty="0"/>
          </a:p>
        </p:txBody>
      </p:sp>
      <p:grpSp>
        <p:nvGrpSpPr>
          <p:cNvPr id="6" name="Group 5"/>
          <p:cNvGrpSpPr/>
          <p:nvPr/>
        </p:nvGrpSpPr>
        <p:grpSpPr>
          <a:xfrm>
            <a:off x="8784000" y="620689"/>
            <a:ext cx="8100454" cy="5530556"/>
            <a:chOff x="8784000" y="620689"/>
            <a:chExt cx="8100454" cy="5530556"/>
          </a:xfrm>
        </p:grpSpPr>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47"/>
            <a:stretch/>
          </p:blipFill>
          <p:spPr bwMode="auto">
            <a:xfrm>
              <a:off x="9122152" y="620689"/>
              <a:ext cx="7762302" cy="5530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xmlns="" val="385446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0.00018 7.40741E-7 L -0.93038 7.40741E-7 " pathEditMode="relative" rAng="0" ptsTypes="AA">
                                      <p:cBhvr>
                                        <p:cTn id="27" dur="2000" fill="hold"/>
                                        <p:tgtEl>
                                          <p:spTgt spid="6"/>
                                        </p:tgtEl>
                                        <p:attrNameLst>
                                          <p:attrName>ppt_x</p:attrName>
                                          <p:attrName>ppt_y</p:attrName>
                                        </p:attrNameLst>
                                      </p:cBhvr>
                                      <p:rCtr x="-46510" y="0"/>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0.93038 7.40741E-7 L -0.00018 0.00347 " pathEditMode="relative" rAng="0" ptsTypes="AA">
                                      <p:cBhvr>
                                        <p:cTn id="31"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smtClean="0">
                <a:solidFill>
                  <a:srgbClr val="990033"/>
                </a:solidFill>
              </a:rPr>
              <a:t>Index</a:t>
            </a:r>
            <a:endParaRPr lang="en-IE" b="1" dirty="0">
              <a:solidFill>
                <a:srgbClr val="990033"/>
              </a:solidFill>
            </a:endParaRPr>
          </a:p>
        </p:txBody>
      </p:sp>
      <mc:AlternateContent xmlns:mc="http://schemas.openxmlformats.org/markup-compatibility/2006">
        <mc:Choice xmlns:a14="http://schemas.microsoft.com/office/drawing/2010/main" xmlns="" Requires="a14">
          <p:graphicFrame>
            <p:nvGraphicFramePr>
              <p:cNvPr id="5" name="Table 4"/>
              <p:cNvGraphicFramePr>
                <a:graphicFrameLocks noGrp="1"/>
              </p:cNvGraphicFramePr>
              <p:nvPr>
                <p:extLst>
                  <p:ext uri="{D42A27DB-BD31-4B8C-83A1-F6EECF244321}">
                    <p14:modId xmlns:p14="http://schemas.microsoft.com/office/powerpoint/2010/main" val="3523077192"/>
                  </p:ext>
                </p:extLst>
              </p:nvPr>
            </p:nvGraphicFramePr>
            <p:xfrm>
              <a:off x="467544" y="959688"/>
              <a:ext cx="8676456" cy="4693920"/>
            </p:xfrm>
            <a:graphic>
              <a:graphicData uri="http://schemas.openxmlformats.org/drawingml/2006/table">
                <a:tbl>
                  <a:tblPr firstRow="1" bandRow="1">
                    <a:tableStyleId>{2D5ABB26-0587-4C30-8999-92F81FD0307C}</a:tableStyleId>
                  </a:tblPr>
                  <a:tblGrid>
                    <a:gridCol w="1292116"/>
                    <a:gridCol w="7384340"/>
                  </a:tblGrid>
                  <a:tr h="370840">
                    <a:tc>
                      <a:txBody>
                        <a:bodyPr/>
                        <a:lstStyle/>
                        <a:p>
                          <a:r>
                            <a:rPr lang="en-IE" sz="2000" dirty="0" smtClean="0">
                              <a:solidFill>
                                <a:srgbClr val="990033"/>
                              </a:solidFill>
                            </a:rPr>
                            <a:t>Section A: </a:t>
                          </a:r>
                          <a:endParaRPr lang="en-IE" sz="20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To solve quadratic equations of the form </a:t>
                          </a:r>
                          <a14:m>
                            <m:oMath xmlns:m="http://schemas.openxmlformats.org/officeDocument/2006/math">
                              <m:d>
                                <m:dPr>
                                  <m:ctrlPr>
                                    <a:rPr lang="en-IE" sz="2000" b="0" i="1" u="none" strike="noStrike" kern="1200" baseline="0" dirty="0" smtClean="0">
                                      <a:solidFill>
                                        <a:srgbClr val="990033"/>
                                      </a:solidFill>
                                      <a:latin typeface="Cambria Math"/>
                                      <a:ea typeface="+mn-ea"/>
                                      <a:cs typeface="+mn-cs"/>
                                    </a:rPr>
                                  </m:ctrlPr>
                                </m:dPr>
                                <m:e>
                                  <m:r>
                                    <a:rPr lang="en-IE" sz="2000" b="0" i="1" u="none" strike="noStrike" kern="1200" baseline="0" dirty="0" smtClean="0">
                                      <a:solidFill>
                                        <a:srgbClr val="990033"/>
                                      </a:solidFill>
                                      <a:latin typeface="Cambria Math"/>
                                      <a:ea typeface="+mn-ea"/>
                                      <a:cs typeface="+mn-cs"/>
                                    </a:rPr>
                                    <m:t>𝑥</m:t>
                                  </m:r>
                                  <m:r>
                                    <a:rPr lang="en-IE" sz="2000" b="0" i="1" u="none" strike="noStrike" kern="1200" baseline="0" dirty="0" smtClean="0">
                                      <a:solidFill>
                                        <a:srgbClr val="990033"/>
                                      </a:solidFill>
                                      <a:latin typeface="Cambria Math"/>
                                      <a:ea typeface="+mn-ea"/>
                                      <a:cs typeface="+mn-cs"/>
                                    </a:rPr>
                                    <m:t>−</m:t>
                                  </m:r>
                                  <m:r>
                                    <a:rPr lang="en-IE" sz="2000" b="0" i="1" u="none" strike="noStrike" kern="1200" baseline="0" dirty="0" smtClean="0">
                                      <a:solidFill>
                                        <a:srgbClr val="990033"/>
                                      </a:solidFill>
                                      <a:latin typeface="Cambria Math"/>
                                      <a:ea typeface="+mn-ea"/>
                                      <a:cs typeface="+mn-cs"/>
                                    </a:rPr>
                                    <m:t>𝑎</m:t>
                                  </m:r>
                                </m:e>
                              </m:d>
                              <m:d>
                                <m:dPr>
                                  <m:ctrlPr>
                                    <a:rPr lang="en-IE" sz="2000" b="0" i="1" u="none" strike="noStrike" kern="1200" baseline="0" dirty="0" smtClean="0">
                                      <a:solidFill>
                                        <a:srgbClr val="990033"/>
                                      </a:solidFill>
                                      <a:latin typeface="Cambria Math"/>
                                      <a:ea typeface="+mn-ea"/>
                                      <a:cs typeface="+mn-cs"/>
                                    </a:rPr>
                                  </m:ctrlPr>
                                </m:dPr>
                                <m:e>
                                  <m:r>
                                    <a:rPr lang="en-IE" sz="2000" b="0" i="1" u="none" strike="noStrike" kern="1200" baseline="0" dirty="0" smtClean="0">
                                      <a:solidFill>
                                        <a:srgbClr val="990033"/>
                                      </a:solidFill>
                                      <a:latin typeface="Cambria Math"/>
                                      <a:ea typeface="+mn-ea"/>
                                      <a:cs typeface="+mn-cs"/>
                                    </a:rPr>
                                    <m:t>𝑥</m:t>
                                  </m:r>
                                  <m:r>
                                    <a:rPr lang="en-IE" sz="2000" b="0" i="1" u="none" strike="noStrike" kern="1200" baseline="0" dirty="0" smtClean="0">
                                      <a:solidFill>
                                        <a:srgbClr val="990033"/>
                                      </a:solidFill>
                                      <a:latin typeface="Cambria Math"/>
                                      <a:ea typeface="+mn-ea"/>
                                      <a:cs typeface="+mn-cs"/>
                                    </a:rPr>
                                    <m:t>−</m:t>
                                  </m:r>
                                  <m:r>
                                    <a:rPr lang="en-IE" sz="2000" b="0" i="1" u="none" strike="noStrike" kern="1200" baseline="0" dirty="0" smtClean="0">
                                      <a:solidFill>
                                        <a:srgbClr val="990033"/>
                                      </a:solidFill>
                                      <a:latin typeface="Cambria Math"/>
                                      <a:ea typeface="+mn-ea"/>
                                      <a:cs typeface="+mn-cs"/>
                                    </a:rPr>
                                    <m:t>𝑏</m:t>
                                  </m:r>
                                </m:e>
                              </m:d>
                              <m:r>
                                <a:rPr lang="en-IE" sz="2000" b="0" i="1" u="none" strike="noStrike" kern="1200" baseline="0" dirty="0" smtClean="0">
                                  <a:solidFill>
                                    <a:srgbClr val="990033"/>
                                  </a:solidFill>
                                  <a:latin typeface="Cambria Math"/>
                                  <a:ea typeface="+mn-ea"/>
                                  <a:cs typeface="+mn-cs"/>
                                </a:rPr>
                                <m:t>=0</m:t>
                              </m:r>
                            </m:oMath>
                          </a14:m>
                          <a:r>
                            <a:rPr lang="en-IE" sz="2000" b="0" i="0" u="none" strike="noStrike" kern="1200" baseline="0" dirty="0" smtClean="0">
                              <a:solidFill>
                                <a:srgbClr val="990033"/>
                              </a:solidFill>
                              <a:latin typeface="+mn-lt"/>
                              <a:ea typeface="+mn-ea"/>
                              <a:cs typeface="+mn-cs"/>
                            </a:rPr>
                            <a:t> algebraically</a:t>
                          </a:r>
                        </a:p>
                      </a:txBody>
                      <a:tcPr/>
                    </a:tc>
                  </a:tr>
                  <a:tr h="370840">
                    <a:tc>
                      <a:txBody>
                        <a:bodyPr/>
                        <a:lstStyle/>
                        <a:p>
                          <a:r>
                            <a:rPr lang="en-IE" sz="2000" dirty="0" smtClean="0">
                              <a:solidFill>
                                <a:srgbClr val="990033"/>
                              </a:solidFill>
                            </a:rPr>
                            <a:t>Section B: </a:t>
                          </a:r>
                          <a:endParaRPr lang="en-IE" sz="20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To solve quadratic equations of the form</a:t>
                          </a:r>
                          <a14:m>
                            <m:oMath xmlns:m="http://schemas.openxmlformats.org/officeDocument/2006/math">
                              <m:r>
                                <a:rPr lang="pt-BR" sz="2000" b="0" i="1" u="none" strike="noStrike" kern="1200" baseline="0" dirty="0" smtClean="0">
                                  <a:solidFill>
                                    <a:srgbClr val="990033"/>
                                  </a:solidFill>
                                  <a:latin typeface="Cambria Math"/>
                                  <a:ea typeface="+mn-ea"/>
                                  <a:cs typeface="+mn-cs"/>
                                </a:rPr>
                                <m:t>(</m:t>
                              </m:r>
                              <m:r>
                                <a:rPr lang="pt-BR" sz="2000" b="0" i="1" u="none" strike="noStrike" kern="1200" baseline="0" dirty="0" smtClean="0">
                                  <a:solidFill>
                                    <a:srgbClr val="990033"/>
                                  </a:solidFill>
                                  <a:latin typeface="Cambria Math"/>
                                  <a:ea typeface="+mn-ea"/>
                                  <a:cs typeface="+mn-cs"/>
                                </a:rPr>
                                <m:t>𝑥</m:t>
                              </m:r>
                              <m:r>
                                <a:rPr lang="pt-BR" sz="2000" b="0" i="1" u="none" strike="noStrike" kern="1200" baseline="0" dirty="0" smtClean="0">
                                  <a:solidFill>
                                    <a:srgbClr val="990033"/>
                                  </a:solidFill>
                                  <a:latin typeface="Cambria Math"/>
                                  <a:ea typeface="+mn-ea"/>
                                  <a:cs typeface="+mn-cs"/>
                                </a:rPr>
                                <m:t> − </m:t>
                              </m:r>
                              <m:r>
                                <a:rPr lang="pt-BR" sz="2000" b="0" i="1" u="none" strike="noStrike" kern="1200" baseline="0" dirty="0" smtClean="0">
                                  <a:solidFill>
                                    <a:srgbClr val="990033"/>
                                  </a:solidFill>
                                  <a:latin typeface="Cambria Math"/>
                                  <a:ea typeface="+mn-ea"/>
                                  <a:cs typeface="+mn-cs"/>
                                </a:rPr>
                                <m:t>𝑎</m:t>
                              </m:r>
                              <m:r>
                                <a:rPr lang="pt-BR" sz="2000" b="0" i="1" u="none" strike="noStrike" kern="1200" baseline="0" dirty="0" smtClean="0">
                                  <a:solidFill>
                                    <a:srgbClr val="990033"/>
                                  </a:solidFill>
                                  <a:latin typeface="Cambria Math"/>
                                  <a:ea typeface="+mn-ea"/>
                                  <a:cs typeface="+mn-cs"/>
                                </a:rPr>
                                <m:t>) (</m:t>
                              </m:r>
                              <m:r>
                                <a:rPr lang="pt-BR" sz="2000" b="0" i="1" u="none" strike="noStrike" kern="1200" baseline="0" dirty="0" smtClean="0">
                                  <a:solidFill>
                                    <a:srgbClr val="990033"/>
                                  </a:solidFill>
                                  <a:latin typeface="Cambria Math"/>
                                  <a:ea typeface="+mn-ea"/>
                                  <a:cs typeface="+mn-cs"/>
                                </a:rPr>
                                <m:t>𝑥</m:t>
                              </m:r>
                              <m:r>
                                <a:rPr lang="pt-BR" sz="2000" b="0" i="1" u="none" strike="noStrike" kern="1200" baseline="0" dirty="0" smtClean="0">
                                  <a:solidFill>
                                    <a:srgbClr val="990033"/>
                                  </a:solidFill>
                                  <a:latin typeface="Cambria Math"/>
                                  <a:ea typeface="+mn-ea"/>
                                  <a:cs typeface="+mn-cs"/>
                                </a:rPr>
                                <m:t> − </m:t>
                              </m:r>
                              <m:r>
                                <a:rPr lang="pt-BR" sz="2000" b="0" i="1" u="none" strike="noStrike" kern="1200" baseline="0" dirty="0" smtClean="0">
                                  <a:solidFill>
                                    <a:srgbClr val="990033"/>
                                  </a:solidFill>
                                  <a:latin typeface="Cambria Math"/>
                                  <a:ea typeface="+mn-ea"/>
                                  <a:cs typeface="+mn-cs"/>
                                </a:rPr>
                                <m:t>𝑏</m:t>
                              </m:r>
                              <m:r>
                                <a:rPr lang="pt-BR" sz="2000" b="0" i="1" u="none" strike="noStrike" kern="1200" baseline="0" dirty="0" smtClean="0">
                                  <a:solidFill>
                                    <a:srgbClr val="990033"/>
                                  </a:solidFill>
                                  <a:latin typeface="Cambria Math"/>
                                  <a:ea typeface="+mn-ea"/>
                                  <a:cs typeface="+mn-cs"/>
                                </a:rPr>
                                <m:t>) = 0</m:t>
                              </m:r>
                            </m:oMath>
                          </a14:m>
                          <a:endParaRPr lang="pt-BR" sz="2000" b="0" i="0" u="none" strike="noStrike" kern="1200" baseline="0" dirty="0" smtClean="0">
                            <a:solidFill>
                              <a:srgbClr val="990033"/>
                            </a:solidFill>
                            <a:latin typeface="+mn-lt"/>
                            <a:ea typeface="+mn-ea"/>
                            <a:cs typeface="+mn-cs"/>
                          </a:endParaRPr>
                        </a:p>
                        <a:p>
                          <a:r>
                            <a:rPr lang="en-IE" sz="2000" b="0" i="0" u="none" strike="noStrike" kern="1200" baseline="0" dirty="0" smtClean="0">
                              <a:solidFill>
                                <a:srgbClr val="990033"/>
                              </a:solidFill>
                              <a:latin typeface="+mn-lt"/>
                              <a:ea typeface="+mn-ea"/>
                              <a:cs typeface="+mn-cs"/>
                            </a:rPr>
                            <a:t>making use of tables and graphs</a:t>
                          </a:r>
                        </a:p>
                      </a:txBody>
                      <a:tcPr/>
                    </a:tc>
                  </a:tr>
                  <a:tr h="370840">
                    <a:tc>
                      <a:txBody>
                        <a:bodyPr/>
                        <a:lstStyle/>
                        <a:p>
                          <a:r>
                            <a:rPr lang="en-IE" sz="2000" dirty="0" smtClean="0">
                              <a:solidFill>
                                <a:srgbClr val="990033"/>
                              </a:solidFill>
                            </a:rPr>
                            <a:t>Section C: </a:t>
                          </a:r>
                          <a:endParaRPr lang="en-IE" sz="20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To solve quadratic equations of the form </a:t>
                          </a:r>
                          <a14:m>
                            <m:oMath xmlns:m="http://schemas.openxmlformats.org/officeDocument/2006/math">
                              <m:sSup>
                                <m:sSupPr>
                                  <m:ctrlPr>
                                    <a:rPr lang="en-IE" sz="2000" b="0" i="1" u="none" strike="noStrike" kern="1200" baseline="0" dirty="0" smtClean="0">
                                      <a:solidFill>
                                        <a:srgbClr val="990033"/>
                                      </a:solidFill>
                                      <a:latin typeface="Cambria Math"/>
                                      <a:ea typeface="+mn-ea"/>
                                      <a:cs typeface="+mn-cs"/>
                                    </a:rPr>
                                  </m:ctrlPr>
                                </m:sSupPr>
                                <m:e>
                                  <m:r>
                                    <a:rPr lang="en-IE" sz="2000" b="0" i="1" u="none" strike="noStrike" kern="1200" baseline="0" dirty="0" smtClean="0">
                                      <a:solidFill>
                                        <a:srgbClr val="990033"/>
                                      </a:solidFill>
                                      <a:latin typeface="Cambria Math"/>
                                      <a:ea typeface="+mn-ea"/>
                                      <a:cs typeface="+mn-cs"/>
                                    </a:rPr>
                                    <m:t>𝑥</m:t>
                                  </m:r>
                                </m:e>
                                <m:sup>
                                  <m:r>
                                    <a:rPr lang="en-IE" sz="2000" b="0" i="1" u="none" strike="noStrike" kern="1200" baseline="0" dirty="0" smtClean="0">
                                      <a:solidFill>
                                        <a:srgbClr val="990033"/>
                                      </a:solidFill>
                                      <a:latin typeface="Cambria Math"/>
                                      <a:ea typeface="+mn-ea"/>
                                      <a:cs typeface="+mn-cs"/>
                                    </a:rPr>
                                    <m:t>2</m:t>
                                  </m:r>
                                </m:sup>
                              </m:sSup>
                              <m:r>
                                <a:rPr lang="en-IE" sz="2000" b="0" i="1" u="none" strike="noStrike" kern="1200" baseline="0" dirty="0" smtClean="0">
                                  <a:solidFill>
                                    <a:srgbClr val="990033"/>
                                  </a:solidFill>
                                  <a:latin typeface="Cambria Math"/>
                                  <a:ea typeface="+mn-ea"/>
                                  <a:cs typeface="+mn-cs"/>
                                </a:rPr>
                                <m:t>+ </m:t>
                              </m:r>
                              <m:r>
                                <a:rPr lang="en-IE" sz="2000" b="0" i="1" u="none" strike="noStrike" kern="1200" baseline="0" dirty="0" err="1" smtClean="0">
                                  <a:solidFill>
                                    <a:srgbClr val="990033"/>
                                  </a:solidFill>
                                  <a:latin typeface="Cambria Math"/>
                                  <a:ea typeface="+mn-ea"/>
                                  <a:cs typeface="+mn-cs"/>
                                </a:rPr>
                                <m:t>𝑏𝑥</m:t>
                              </m:r>
                              <m:r>
                                <a:rPr lang="en-IE" sz="2000" b="0" i="1" u="none" strike="noStrike" kern="1200" baseline="0" dirty="0" smtClean="0">
                                  <a:solidFill>
                                    <a:srgbClr val="990033"/>
                                  </a:solidFill>
                                  <a:latin typeface="Cambria Math"/>
                                  <a:ea typeface="+mn-ea"/>
                                  <a:cs typeface="+mn-cs"/>
                                </a:rPr>
                                <m:t> + </m:t>
                              </m:r>
                              <m:r>
                                <a:rPr lang="en-IE" sz="2000" b="0" i="1" u="none" strike="noStrike" kern="1200" baseline="0" dirty="0" smtClean="0">
                                  <a:solidFill>
                                    <a:srgbClr val="990033"/>
                                  </a:solidFill>
                                  <a:latin typeface="Cambria Math"/>
                                  <a:ea typeface="+mn-ea"/>
                                  <a:cs typeface="+mn-cs"/>
                                </a:rPr>
                                <m:t>𝑐</m:t>
                              </m:r>
                              <m:r>
                                <a:rPr lang="en-IE" sz="2000" b="0" i="1" u="none" strike="noStrike" kern="1200" baseline="0" dirty="0" smtClean="0">
                                  <a:solidFill>
                                    <a:srgbClr val="990033"/>
                                  </a:solidFill>
                                  <a:latin typeface="Cambria Math"/>
                                  <a:ea typeface="+mn-ea"/>
                                  <a:cs typeface="+mn-cs"/>
                                </a:rPr>
                                <m:t> = 0</m:t>
                              </m:r>
                            </m:oMath>
                          </a14:m>
                          <a:endParaRPr lang="en-IE" sz="2000" b="0" i="0" u="none" strike="noStrike" kern="1200" baseline="0" dirty="0" smtClean="0">
                            <a:solidFill>
                              <a:srgbClr val="990033"/>
                            </a:solidFill>
                            <a:latin typeface="+mn-lt"/>
                            <a:ea typeface="+mn-ea"/>
                            <a:cs typeface="+mn-cs"/>
                          </a:endParaRPr>
                        </a:p>
                        <a:p>
                          <a:r>
                            <a:rPr lang="en-IE" sz="2000" b="0" i="0" u="none" strike="noStrike" kern="1200" baseline="0" dirty="0" smtClean="0">
                              <a:solidFill>
                                <a:srgbClr val="990033"/>
                              </a:solidFill>
                              <a:latin typeface="+mn-lt"/>
                              <a:ea typeface="+mn-ea"/>
                              <a:cs typeface="+mn-cs"/>
                            </a:rPr>
                            <a:t>that are factorable</a:t>
                          </a:r>
                        </a:p>
                      </a:txBody>
                      <a:tcPr/>
                    </a:tc>
                  </a:tr>
                  <a:tr h="370840">
                    <a:tc>
                      <a:txBody>
                        <a:bodyPr/>
                        <a:lstStyle/>
                        <a:p>
                          <a:r>
                            <a:rPr lang="en-IE" sz="2000" dirty="0" smtClean="0">
                              <a:solidFill>
                                <a:srgbClr val="990033"/>
                              </a:solidFill>
                            </a:rPr>
                            <a:t>Section D: </a:t>
                          </a:r>
                          <a:endParaRPr lang="en-IE" sz="2000" dirty="0">
                            <a:solidFill>
                              <a:srgbClr val="990033"/>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b="0" i="0" u="none" strike="noStrike" kern="1200" baseline="0" dirty="0" smtClean="0">
                              <a:solidFill>
                                <a:srgbClr val="990033"/>
                              </a:solidFill>
                              <a:latin typeface="+mn-lt"/>
                              <a:ea typeface="+mn-ea"/>
                              <a:cs typeface="+mn-cs"/>
                            </a:rPr>
                            <a:t>To solve quadratic equations of the form</a:t>
                          </a:r>
                          <a14:m>
                            <m:oMath xmlns:m="http://schemas.openxmlformats.org/officeDocument/2006/math">
                              <m:sSup>
                                <m:sSupPr>
                                  <m:ctrlPr>
                                    <a:rPr lang="en-IE" sz="2000" b="0" i="1" u="none" strike="noStrike" kern="1200" baseline="0" dirty="0" smtClean="0">
                                      <a:solidFill>
                                        <a:srgbClr val="990033"/>
                                      </a:solidFill>
                                      <a:latin typeface="Cambria Math"/>
                                      <a:ea typeface="+mn-ea"/>
                                      <a:cs typeface="+mn-cs"/>
                                    </a:rPr>
                                  </m:ctrlPr>
                                </m:sSupPr>
                                <m:e>
                                  <m:r>
                                    <a:rPr lang="en-IE" sz="2000" b="0" i="1" u="none" strike="noStrike" kern="1200" baseline="0" dirty="0" smtClean="0">
                                      <a:solidFill>
                                        <a:srgbClr val="990033"/>
                                      </a:solidFill>
                                      <a:latin typeface="Cambria Math"/>
                                      <a:ea typeface="+mn-ea"/>
                                      <a:cs typeface="+mn-cs"/>
                                    </a:rPr>
                                    <m:t>   </m:t>
                                  </m:r>
                                  <m:r>
                                    <a:rPr lang="en-IE" sz="2000" b="0" i="1" u="none" strike="noStrike" kern="1200" baseline="0" dirty="0" smtClean="0">
                                      <a:solidFill>
                                        <a:srgbClr val="990033"/>
                                      </a:solidFill>
                                      <a:latin typeface="Cambria Math"/>
                                      <a:ea typeface="+mn-ea"/>
                                      <a:cs typeface="+mn-cs"/>
                                    </a:rPr>
                                    <m:t>𝑎𝑥</m:t>
                                  </m:r>
                                </m:e>
                                <m:sup>
                                  <m:r>
                                    <a:rPr lang="en-IE" sz="2000" b="0" i="1" u="none" strike="noStrike" kern="1200" baseline="0" dirty="0" smtClean="0">
                                      <a:solidFill>
                                        <a:srgbClr val="990033"/>
                                      </a:solidFill>
                                      <a:latin typeface="Cambria Math"/>
                                      <a:ea typeface="+mn-ea"/>
                                      <a:cs typeface="+mn-cs"/>
                                    </a:rPr>
                                    <m:t>2</m:t>
                                  </m:r>
                                </m:sup>
                              </m:sSup>
                              <m:r>
                                <a:rPr lang="en-IE" sz="2000" b="0" i="1" u="none" strike="noStrike" kern="1200" baseline="0" dirty="0" smtClean="0">
                                  <a:solidFill>
                                    <a:srgbClr val="990033"/>
                                  </a:solidFill>
                                  <a:latin typeface="Cambria Math"/>
                                  <a:ea typeface="+mn-ea"/>
                                  <a:cs typeface="+mn-cs"/>
                                </a:rPr>
                                <m:t>+ </m:t>
                              </m:r>
                              <m:r>
                                <a:rPr lang="en-IE" sz="2000" b="0" i="1" u="none" strike="noStrike" kern="1200" baseline="0" dirty="0" err="1" smtClean="0">
                                  <a:solidFill>
                                    <a:srgbClr val="990033"/>
                                  </a:solidFill>
                                  <a:latin typeface="Cambria Math"/>
                                  <a:ea typeface="+mn-ea"/>
                                  <a:cs typeface="+mn-cs"/>
                                </a:rPr>
                                <m:t>𝑏𝑥</m:t>
                              </m:r>
                              <m:r>
                                <a:rPr lang="en-IE" sz="2000" b="0" i="1" u="none" strike="noStrike" kern="1200" baseline="0" dirty="0" smtClean="0">
                                  <a:solidFill>
                                    <a:srgbClr val="990033"/>
                                  </a:solidFill>
                                  <a:latin typeface="Cambria Math"/>
                                  <a:ea typeface="+mn-ea"/>
                                  <a:cs typeface="+mn-cs"/>
                                </a:rPr>
                                <m:t> + </m:t>
                              </m:r>
                              <m:r>
                                <a:rPr lang="en-IE" sz="2000" b="0" i="1" u="none" strike="noStrike" kern="1200" baseline="0" dirty="0" smtClean="0">
                                  <a:solidFill>
                                    <a:srgbClr val="990033"/>
                                  </a:solidFill>
                                  <a:latin typeface="Cambria Math"/>
                                  <a:ea typeface="+mn-ea"/>
                                  <a:cs typeface="+mn-cs"/>
                                </a:rPr>
                                <m:t>𝑐</m:t>
                              </m:r>
                              <m:r>
                                <a:rPr lang="en-IE" sz="2000" b="0" i="1" u="none" strike="noStrike" kern="1200" baseline="0" dirty="0" smtClean="0">
                                  <a:solidFill>
                                    <a:srgbClr val="990033"/>
                                  </a:solidFill>
                                  <a:latin typeface="Cambria Math"/>
                                  <a:ea typeface="+mn-ea"/>
                                  <a:cs typeface="+mn-cs"/>
                                </a:rPr>
                                <m:t> = 0</m:t>
                              </m:r>
                            </m:oMath>
                          </a14:m>
                          <a:endParaRPr lang="en-IE" sz="2000" b="0" i="0" u="none" strike="noStrike" kern="1200" baseline="0" dirty="0" smtClean="0">
                            <a:solidFill>
                              <a:srgbClr val="990033"/>
                            </a:solidFill>
                            <a:latin typeface="+mn-lt"/>
                            <a:ea typeface="+mn-ea"/>
                            <a:cs typeface="+mn-cs"/>
                          </a:endParaRPr>
                        </a:p>
                        <a:p>
                          <a:r>
                            <a:rPr lang="en-IE" sz="2000" b="0" i="0" u="none" strike="noStrike" kern="1200" baseline="0" dirty="0" smtClean="0">
                              <a:solidFill>
                                <a:srgbClr val="990033"/>
                              </a:solidFill>
                              <a:latin typeface="+mn-lt"/>
                              <a:ea typeface="+mn-ea"/>
                              <a:cs typeface="+mn-cs"/>
                            </a:rPr>
                            <a:t>that are factorable (Higher Level only)</a:t>
                          </a:r>
                        </a:p>
                      </a:txBody>
                      <a:tcPr/>
                    </a:tc>
                  </a:tr>
                  <a:tr h="370840">
                    <a:tc>
                      <a:txBody>
                        <a:bodyPr/>
                        <a:lstStyle/>
                        <a:p>
                          <a:r>
                            <a:rPr lang="en-IE" sz="2000" dirty="0" smtClean="0">
                              <a:solidFill>
                                <a:srgbClr val="990033"/>
                              </a:solidFill>
                            </a:rPr>
                            <a:t>Section E: </a:t>
                          </a:r>
                          <a:endParaRPr lang="en-IE" sz="20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To solve quadratic equations of the form </a:t>
                          </a:r>
                          <a14:m>
                            <m:oMath xmlns:m="http://schemas.openxmlformats.org/officeDocument/2006/math">
                              <m:sSup>
                                <m:sSupPr>
                                  <m:ctrlPr>
                                    <a:rPr lang="en-IE" sz="2000" b="0" i="1" u="none" strike="noStrike" kern="1200" baseline="0" smtClean="0">
                                      <a:solidFill>
                                        <a:srgbClr val="990033"/>
                                      </a:solidFill>
                                      <a:latin typeface="Cambria Math"/>
                                      <a:ea typeface="+mn-ea"/>
                                      <a:cs typeface="+mn-cs"/>
                                    </a:rPr>
                                  </m:ctrlPr>
                                </m:sSupPr>
                                <m:e>
                                  <m:r>
                                    <a:rPr lang="en-IE" sz="2000" b="0" i="1" u="none" strike="noStrike" kern="1200" baseline="0" smtClean="0">
                                      <a:solidFill>
                                        <a:srgbClr val="990033"/>
                                      </a:solidFill>
                                      <a:latin typeface="Cambria Math"/>
                                      <a:ea typeface="+mn-ea"/>
                                      <a:cs typeface="+mn-cs"/>
                                    </a:rPr>
                                    <m:t>𝑥</m:t>
                                  </m:r>
                                </m:e>
                                <m:sup>
                                  <m:r>
                                    <a:rPr lang="en-IE" sz="2000" b="0" i="1" u="none" strike="noStrike" kern="1200" baseline="0" smtClean="0">
                                      <a:solidFill>
                                        <a:srgbClr val="990033"/>
                                      </a:solidFill>
                                      <a:latin typeface="Cambria Math"/>
                                      <a:ea typeface="+mn-ea"/>
                                      <a:cs typeface="+mn-cs"/>
                                    </a:rPr>
                                    <m:t>2</m:t>
                                  </m:r>
                                </m:sup>
                              </m:sSup>
                              <m:r>
                                <a:rPr lang="en-IE" sz="2000" b="0" i="1" u="none" strike="noStrike" kern="1200" baseline="0" smtClean="0">
                                  <a:solidFill>
                                    <a:srgbClr val="990033"/>
                                  </a:solidFill>
                                  <a:latin typeface="Cambria Math"/>
                                  <a:ea typeface="+mn-ea"/>
                                  <a:cs typeface="+mn-cs"/>
                                </a:rPr>
                                <m:t>−</m:t>
                              </m:r>
                              <m:sSup>
                                <m:sSupPr>
                                  <m:ctrlPr>
                                    <a:rPr lang="en-IE" sz="2000" b="0" i="1" u="none" strike="noStrike" kern="1200" baseline="0" smtClean="0">
                                      <a:solidFill>
                                        <a:srgbClr val="990033"/>
                                      </a:solidFill>
                                      <a:latin typeface="Cambria Math"/>
                                      <a:ea typeface="+mn-ea"/>
                                      <a:cs typeface="+mn-cs"/>
                                    </a:rPr>
                                  </m:ctrlPr>
                                </m:sSupPr>
                                <m:e>
                                  <m:r>
                                    <a:rPr lang="en-IE" sz="2000" b="0" i="1" u="none" strike="noStrike" kern="1200" baseline="0" smtClean="0">
                                      <a:solidFill>
                                        <a:srgbClr val="990033"/>
                                      </a:solidFill>
                                      <a:latin typeface="Cambria Math"/>
                                      <a:ea typeface="+mn-ea"/>
                                      <a:cs typeface="+mn-cs"/>
                                    </a:rPr>
                                    <m:t>𝑎</m:t>
                                  </m:r>
                                </m:e>
                                <m:sup>
                                  <m:r>
                                    <a:rPr lang="en-IE" sz="2000" b="0" i="1" u="none" strike="noStrike" kern="1200" baseline="0" smtClean="0">
                                      <a:solidFill>
                                        <a:srgbClr val="990033"/>
                                      </a:solidFill>
                                      <a:latin typeface="Cambria Math"/>
                                      <a:ea typeface="+mn-ea"/>
                                      <a:cs typeface="+mn-cs"/>
                                    </a:rPr>
                                    <m:t>2</m:t>
                                  </m:r>
                                </m:sup>
                              </m:sSup>
                              <m:r>
                                <a:rPr lang="en-IE" sz="2000" b="0" i="1" u="none" strike="noStrike" kern="1200" baseline="0" smtClean="0">
                                  <a:solidFill>
                                    <a:srgbClr val="990033"/>
                                  </a:solidFill>
                                  <a:latin typeface="Cambria Math"/>
                                  <a:ea typeface="+mn-ea"/>
                                  <a:cs typeface="+mn-cs"/>
                                </a:rPr>
                                <m:t>=0</m:t>
                              </m:r>
                            </m:oMath>
                          </a14:m>
                          <a:endParaRPr lang="en-IE" sz="2000" b="0" i="0" u="none" strike="noStrike" kern="1200" baseline="0" dirty="0" smtClean="0">
                            <a:solidFill>
                              <a:srgbClr val="990033"/>
                            </a:solidFill>
                            <a:latin typeface="+mn-lt"/>
                            <a:ea typeface="+mn-ea"/>
                            <a:cs typeface="+mn-cs"/>
                          </a:endParaRPr>
                        </a:p>
                      </a:txBody>
                      <a:tcPr/>
                    </a:tc>
                  </a:tr>
                  <a:tr h="370840">
                    <a:tc>
                      <a:txBody>
                        <a:bodyPr/>
                        <a:lstStyle/>
                        <a:p>
                          <a:r>
                            <a:rPr lang="en-IE" sz="2000" dirty="0" smtClean="0">
                              <a:solidFill>
                                <a:srgbClr val="990033"/>
                              </a:solidFill>
                            </a:rPr>
                            <a:t>Section F: </a:t>
                          </a:r>
                          <a:endParaRPr lang="en-IE" sz="20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To solve quadratic equations using the formula</a:t>
                          </a:r>
                        </a:p>
                        <a:p>
                          <a:r>
                            <a:rPr lang="en-IE" sz="2000" b="0" i="0" u="none" strike="noStrike" kern="1200" baseline="0" dirty="0" smtClean="0">
                              <a:solidFill>
                                <a:srgbClr val="990033"/>
                              </a:solidFill>
                              <a:latin typeface="+mn-lt"/>
                              <a:ea typeface="+mn-ea"/>
                              <a:cs typeface="+mn-cs"/>
                            </a:rPr>
                            <a:t>(Higher Level only)</a:t>
                          </a:r>
                        </a:p>
                      </a:txBody>
                      <a:tcPr/>
                    </a:tc>
                  </a:tr>
                  <a:tr h="370840">
                    <a:tc>
                      <a:txBody>
                        <a:bodyPr/>
                        <a:lstStyle/>
                        <a:p>
                          <a:r>
                            <a:rPr lang="en-IE" sz="2000" dirty="0" smtClean="0">
                              <a:solidFill>
                                <a:srgbClr val="990033"/>
                              </a:solidFill>
                            </a:rPr>
                            <a:t>Section G: </a:t>
                          </a:r>
                          <a:endParaRPr lang="en-IE" sz="20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To solve quadratic equations given in rational form</a:t>
                          </a:r>
                        </a:p>
                      </a:txBody>
                      <a:tcPr/>
                    </a:tc>
                  </a:tr>
                  <a:tr h="276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2000" dirty="0">
                            <a:solidFill>
                              <a:srgbClr val="990033"/>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2000" b="0" i="0" u="none" strike="noStrike" kern="1200" baseline="0" dirty="0" smtClean="0">
                            <a:solidFill>
                              <a:srgbClr val="990033"/>
                            </a:solidFill>
                            <a:latin typeface="+mn-lt"/>
                            <a:ea typeface="+mn-ea"/>
                            <a:cs typeface="+mn-cs"/>
                          </a:endParaRPr>
                        </a:p>
                      </a:txBody>
                      <a:tcPr/>
                    </a:tc>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xmlns="" xmlns:a14="http://schemas.microsoft.com/office/drawing/2010/main" val="3523077192"/>
                  </p:ext>
                </p:extLst>
              </p:nvPr>
            </p:nvGraphicFramePr>
            <p:xfrm>
              <a:off x="467544" y="959688"/>
              <a:ext cx="8676456" cy="4693920"/>
            </p:xfrm>
            <a:graphic>
              <a:graphicData uri="http://schemas.openxmlformats.org/drawingml/2006/table">
                <a:tbl>
                  <a:tblPr firstRow="1" bandRow="1">
                    <a:tableStyleId>{2D5ABB26-0587-4C30-8999-92F81FD0307C}</a:tableStyleId>
                  </a:tblPr>
                  <a:tblGrid>
                    <a:gridCol w="1292116"/>
                    <a:gridCol w="7384340"/>
                  </a:tblGrid>
                  <a:tr h="701040">
                    <a:tc>
                      <a:txBody>
                        <a:bodyPr/>
                        <a:lstStyle/>
                        <a:p>
                          <a:r>
                            <a:rPr lang="en-IE" sz="2000" dirty="0" smtClean="0">
                              <a:solidFill>
                                <a:srgbClr val="990033"/>
                              </a:solidFill>
                            </a:rPr>
                            <a:t>Section A: </a:t>
                          </a:r>
                          <a:endParaRPr lang="en-IE" sz="2000" dirty="0">
                            <a:solidFill>
                              <a:srgbClr val="990033"/>
                            </a:solidFill>
                          </a:endParaRPr>
                        </a:p>
                      </a:txBody>
                      <a:tcPr/>
                    </a:tc>
                    <a:tc>
                      <a:txBody>
                        <a:bodyPr/>
                        <a:lstStyle/>
                        <a:p>
                          <a:endParaRPr lang="en-US"/>
                        </a:p>
                      </a:txBody>
                      <a:tcPr>
                        <a:blipFill rotWithShape="1">
                          <a:blip r:embed="rId2"/>
                          <a:stretch>
                            <a:fillRect l="-17589" t="-4348" b="-570435"/>
                          </a:stretch>
                        </a:blipFill>
                      </a:tcPr>
                    </a:tc>
                  </a:tr>
                  <a:tr h="701040">
                    <a:tc>
                      <a:txBody>
                        <a:bodyPr/>
                        <a:lstStyle/>
                        <a:p>
                          <a:r>
                            <a:rPr lang="en-IE" sz="2000" dirty="0" smtClean="0">
                              <a:solidFill>
                                <a:srgbClr val="990033"/>
                              </a:solidFill>
                            </a:rPr>
                            <a:t>Section B: </a:t>
                          </a:r>
                          <a:endParaRPr lang="en-IE" sz="2000" dirty="0">
                            <a:solidFill>
                              <a:srgbClr val="990033"/>
                            </a:solidFill>
                          </a:endParaRPr>
                        </a:p>
                      </a:txBody>
                      <a:tcPr/>
                    </a:tc>
                    <a:tc>
                      <a:txBody>
                        <a:bodyPr/>
                        <a:lstStyle/>
                        <a:p>
                          <a:endParaRPr lang="en-US"/>
                        </a:p>
                      </a:txBody>
                      <a:tcPr>
                        <a:blipFill rotWithShape="1">
                          <a:blip r:embed="rId2"/>
                          <a:stretch>
                            <a:fillRect l="-17589" t="-104348" b="-470435"/>
                          </a:stretch>
                        </a:blipFill>
                      </a:tcPr>
                    </a:tc>
                  </a:tr>
                  <a:tr h="701040">
                    <a:tc>
                      <a:txBody>
                        <a:bodyPr/>
                        <a:lstStyle/>
                        <a:p>
                          <a:r>
                            <a:rPr lang="en-IE" sz="2000" dirty="0" smtClean="0">
                              <a:solidFill>
                                <a:srgbClr val="990033"/>
                              </a:solidFill>
                            </a:rPr>
                            <a:t>Section C: </a:t>
                          </a:r>
                          <a:endParaRPr lang="en-IE" sz="2000" dirty="0">
                            <a:solidFill>
                              <a:srgbClr val="990033"/>
                            </a:solidFill>
                          </a:endParaRPr>
                        </a:p>
                      </a:txBody>
                      <a:tcPr/>
                    </a:tc>
                    <a:tc>
                      <a:txBody>
                        <a:bodyPr/>
                        <a:lstStyle/>
                        <a:p>
                          <a:endParaRPr lang="en-US"/>
                        </a:p>
                      </a:txBody>
                      <a:tcPr>
                        <a:blipFill rotWithShape="1">
                          <a:blip r:embed="rId2"/>
                          <a:stretch>
                            <a:fillRect l="-17589" t="-204348" b="-370435"/>
                          </a:stretch>
                        </a:blipFill>
                      </a:tcPr>
                    </a:tc>
                  </a:tr>
                  <a:tr h="701040">
                    <a:tc>
                      <a:txBody>
                        <a:bodyPr/>
                        <a:lstStyle/>
                        <a:p>
                          <a:r>
                            <a:rPr lang="en-IE" sz="2000" dirty="0" smtClean="0">
                              <a:solidFill>
                                <a:srgbClr val="990033"/>
                              </a:solidFill>
                            </a:rPr>
                            <a:t>Section D: </a:t>
                          </a:r>
                          <a:endParaRPr lang="en-IE" sz="2000" dirty="0">
                            <a:solidFill>
                              <a:srgbClr val="990033"/>
                            </a:solidFill>
                          </a:endParaRPr>
                        </a:p>
                      </a:txBody>
                      <a:tcPr/>
                    </a:tc>
                    <a:tc>
                      <a:txBody>
                        <a:bodyPr/>
                        <a:lstStyle/>
                        <a:p>
                          <a:endParaRPr lang="en-US"/>
                        </a:p>
                      </a:txBody>
                      <a:tcPr>
                        <a:blipFill rotWithShape="1">
                          <a:blip r:embed="rId2"/>
                          <a:stretch>
                            <a:fillRect l="-17589" t="-304348" b="-270435"/>
                          </a:stretch>
                        </a:blipFill>
                      </a:tcPr>
                    </a:tc>
                  </a:tr>
                  <a:tr h="396240">
                    <a:tc>
                      <a:txBody>
                        <a:bodyPr/>
                        <a:lstStyle/>
                        <a:p>
                          <a:r>
                            <a:rPr lang="en-IE" sz="2000" dirty="0" smtClean="0">
                              <a:solidFill>
                                <a:srgbClr val="990033"/>
                              </a:solidFill>
                            </a:rPr>
                            <a:t>Section E: </a:t>
                          </a:r>
                          <a:endParaRPr lang="en-IE" sz="2000" dirty="0">
                            <a:solidFill>
                              <a:srgbClr val="990033"/>
                            </a:solidFill>
                          </a:endParaRPr>
                        </a:p>
                      </a:txBody>
                      <a:tcPr/>
                    </a:tc>
                    <a:tc>
                      <a:txBody>
                        <a:bodyPr/>
                        <a:lstStyle/>
                        <a:p>
                          <a:endParaRPr lang="en-US"/>
                        </a:p>
                      </a:txBody>
                      <a:tcPr>
                        <a:blipFill rotWithShape="1">
                          <a:blip r:embed="rId2"/>
                          <a:stretch>
                            <a:fillRect l="-17589" t="-715385" b="-378462"/>
                          </a:stretch>
                        </a:blipFill>
                      </a:tcPr>
                    </a:tc>
                  </a:tr>
                  <a:tr h="701040">
                    <a:tc>
                      <a:txBody>
                        <a:bodyPr/>
                        <a:lstStyle/>
                        <a:p>
                          <a:r>
                            <a:rPr lang="en-IE" sz="2000" dirty="0" smtClean="0">
                              <a:solidFill>
                                <a:srgbClr val="990033"/>
                              </a:solidFill>
                            </a:rPr>
                            <a:t>Section F: </a:t>
                          </a:r>
                          <a:endParaRPr lang="en-IE" sz="20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To solve quadratic equations using the formula</a:t>
                          </a:r>
                        </a:p>
                        <a:p>
                          <a:r>
                            <a:rPr lang="en-IE" sz="2000" b="0" i="0" u="none" strike="noStrike" kern="1200" baseline="0" dirty="0" smtClean="0">
                              <a:solidFill>
                                <a:srgbClr val="990033"/>
                              </a:solidFill>
                              <a:latin typeface="+mn-lt"/>
                              <a:ea typeface="+mn-ea"/>
                              <a:cs typeface="+mn-cs"/>
                            </a:rPr>
                            <a:t>(Higher Level only)</a:t>
                          </a:r>
                        </a:p>
                      </a:txBody>
                      <a:tcPr/>
                    </a:tc>
                  </a:tr>
                  <a:tr h="396240">
                    <a:tc>
                      <a:txBody>
                        <a:bodyPr/>
                        <a:lstStyle/>
                        <a:p>
                          <a:r>
                            <a:rPr lang="en-IE" sz="2000" dirty="0" smtClean="0">
                              <a:solidFill>
                                <a:srgbClr val="990033"/>
                              </a:solidFill>
                            </a:rPr>
                            <a:t>Section G: </a:t>
                          </a:r>
                          <a:endParaRPr lang="en-IE" sz="20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To solve quadratic equations given in rational form</a:t>
                          </a:r>
                        </a:p>
                      </a:txBody>
                      <a:tcPr/>
                    </a:tc>
                  </a:tr>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2000" dirty="0">
                            <a:solidFill>
                              <a:srgbClr val="990033"/>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2000" b="0" i="0" u="none" strike="noStrike" kern="1200" baseline="0" dirty="0" smtClean="0">
                            <a:solidFill>
                              <a:srgbClr val="990033"/>
                            </a:solidFill>
                            <a:latin typeface="+mn-lt"/>
                            <a:ea typeface="+mn-ea"/>
                            <a:cs typeface="+mn-cs"/>
                          </a:endParaRPr>
                        </a:p>
                      </a:txBody>
                      <a:tcPr/>
                    </a:tc>
                  </a:tr>
                </a:tbl>
              </a:graphicData>
            </a:graphic>
          </p:graphicFrame>
        </mc:Fallback>
      </mc:AlternateContent>
    </p:spTree>
    <p:extLst>
      <p:ext uri="{BB962C8B-B14F-4D97-AF65-F5344CB8AC3E}">
        <p14:creationId xmlns:p14="http://schemas.microsoft.com/office/powerpoint/2010/main" xmlns="" val="2385381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795963" y="1916113"/>
            <a:ext cx="1285875" cy="895350"/>
          </a:xfrm>
          <a:prstGeom prst="rect">
            <a:avLst/>
          </a:prstGeom>
          <a:solidFill>
            <a:srgbClr val="FFFFFF"/>
          </a:solidFill>
          <a:ln w="9525">
            <a:solidFill>
              <a:srgbClr val="000000"/>
            </a:solidFill>
            <a:miter lim="800000"/>
            <a:headEnd/>
            <a:tailEnd/>
          </a:ln>
        </p:spPr>
        <p:txBody>
          <a:bodyPr/>
          <a:lstStyle/>
          <a:p>
            <a:r>
              <a:rPr lang="en-IE" sz="1200">
                <a:latin typeface="Times New Roman" pitchFamily="18" charset="0"/>
              </a:rPr>
              <a:t>Guide number</a:t>
            </a:r>
          </a:p>
          <a:p>
            <a:r>
              <a:rPr lang="en-IE" sz="1200" u="sng">
                <a:latin typeface="Times New Roman" pitchFamily="18" charset="0"/>
              </a:rPr>
              <a:t>14 </a:t>
            </a:r>
          </a:p>
          <a:p>
            <a:r>
              <a:rPr lang="en-IE" sz="1200">
                <a:latin typeface="Times New Roman" pitchFamily="18" charset="0"/>
              </a:rPr>
              <a:t>1x14</a:t>
            </a:r>
          </a:p>
          <a:p>
            <a:r>
              <a:rPr lang="en-IE" sz="1200">
                <a:latin typeface="Times New Roman" pitchFamily="18" charset="0"/>
              </a:rPr>
              <a:t>2x7</a:t>
            </a:r>
            <a:endParaRPr lang="en-US"/>
          </a:p>
        </p:txBody>
      </p:sp>
      <p:sp>
        <p:nvSpPr>
          <p:cNvPr id="13315" name="Rectangle 3"/>
          <p:cNvSpPr>
            <a:spLocks noGrp="1" noChangeArrowheads="1"/>
          </p:cNvSpPr>
          <p:nvPr>
            <p:ph type="ctrTitle"/>
          </p:nvPr>
        </p:nvSpPr>
        <p:spPr>
          <a:xfrm>
            <a:off x="1031081" y="211224"/>
            <a:ext cx="7081838" cy="1052736"/>
          </a:xfrm>
        </p:spPr>
        <p:txBody>
          <a:bodyPr>
            <a:noAutofit/>
          </a:bodyPr>
          <a:lstStyle/>
          <a:p>
            <a:r>
              <a:rPr lang="en-IE" sz="3200" dirty="0" smtClean="0">
                <a:effectLst>
                  <a:outerShdw blurRad="38100" dist="38100" dir="2700000" algn="tl">
                    <a:srgbClr val="000000">
                      <a:alpha val="43137"/>
                    </a:srgbClr>
                  </a:outerShdw>
                </a:effectLst>
              </a:rPr>
              <a:t>Solving </a:t>
            </a:r>
            <a:r>
              <a:rPr lang="en-IE" sz="3200" dirty="0">
                <a:effectLst>
                  <a:outerShdw blurRad="38100" dist="38100" dir="2700000" algn="tl">
                    <a:srgbClr val="000000">
                      <a:alpha val="43137"/>
                    </a:srgbClr>
                  </a:outerShdw>
                </a:effectLst>
              </a:rPr>
              <a:t>q</a:t>
            </a:r>
            <a:r>
              <a:rPr lang="en-IE" sz="3200" dirty="0" smtClean="0">
                <a:effectLst>
                  <a:outerShdw blurRad="38100" dist="38100" dir="2700000" algn="tl">
                    <a:srgbClr val="000000">
                      <a:alpha val="43137"/>
                    </a:srgbClr>
                  </a:outerShdw>
                </a:effectLst>
              </a:rPr>
              <a:t>uadratic </a:t>
            </a:r>
            <a:r>
              <a:rPr lang="en-IE" sz="3200" dirty="0">
                <a:effectLst>
                  <a:outerShdw blurRad="38100" dist="38100" dir="2700000" algn="tl">
                    <a:srgbClr val="000000">
                      <a:alpha val="43137"/>
                    </a:srgbClr>
                  </a:outerShdw>
                </a:effectLst>
              </a:rPr>
              <a:t>e</a:t>
            </a:r>
            <a:r>
              <a:rPr lang="en-IE" sz="3200" dirty="0" smtClean="0">
                <a:effectLst>
                  <a:outerShdw blurRad="38100" dist="38100" dir="2700000" algn="tl">
                    <a:srgbClr val="000000">
                      <a:alpha val="43137"/>
                    </a:srgbClr>
                  </a:outerShdw>
                </a:effectLst>
              </a:rPr>
              <a:t>quations</a:t>
            </a:r>
            <a:br>
              <a:rPr lang="en-IE" sz="3200" dirty="0" smtClean="0">
                <a:effectLst>
                  <a:outerShdw blurRad="38100" dist="38100" dir="2700000" algn="tl">
                    <a:srgbClr val="000000">
                      <a:alpha val="43137"/>
                    </a:srgbClr>
                  </a:outerShdw>
                </a:effectLst>
              </a:rPr>
            </a:br>
            <a:r>
              <a:rPr lang="en-IE" sz="3200" i="1" dirty="0" smtClean="0">
                <a:effectLst>
                  <a:outerShdw blurRad="38100" dist="38100" dir="2700000" algn="tl">
                    <a:srgbClr val="000000">
                      <a:alpha val="43137"/>
                    </a:srgbClr>
                  </a:outerShdw>
                </a:effectLst>
              </a:rPr>
              <a:t>x</a:t>
            </a:r>
            <a:r>
              <a:rPr lang="en-IE" sz="3200" dirty="0" smtClean="0">
                <a:effectLst>
                  <a:outerShdw blurRad="38100" dist="38100" dir="2700000" algn="tl">
                    <a:srgbClr val="000000">
                      <a:alpha val="43137"/>
                    </a:srgbClr>
                  </a:outerShdw>
                </a:effectLst>
              </a:rPr>
              <a:t> squared, </a:t>
            </a:r>
            <a:r>
              <a:rPr lang="en-IE" sz="3200" i="1" dirty="0" smtClean="0">
                <a:effectLst>
                  <a:outerShdw blurRad="38100" dist="38100" dir="2700000" algn="tl">
                    <a:srgbClr val="000000">
                      <a:alpha val="43137"/>
                    </a:srgbClr>
                  </a:outerShdw>
                </a:effectLst>
              </a:rPr>
              <a:t>x</a:t>
            </a:r>
            <a:r>
              <a:rPr lang="en-IE" sz="3200" dirty="0" smtClean="0">
                <a:effectLst>
                  <a:outerShdw blurRad="38100" dist="38100" dir="2700000" algn="tl">
                    <a:srgbClr val="000000">
                      <a:alpha val="43137"/>
                    </a:srgbClr>
                  </a:outerShdw>
                </a:effectLst>
              </a:rPr>
              <a:t>’s, number equals zero</a:t>
            </a:r>
            <a:endParaRPr lang="en-US" sz="3200" dirty="0">
              <a:effectLst>
                <a:outerShdw blurRad="38100" dist="38100" dir="2700000" algn="tl">
                  <a:srgbClr val="000000">
                    <a:alpha val="43137"/>
                  </a:srgbClr>
                </a:outerShdw>
              </a:effectLst>
            </a:endParaRPr>
          </a:p>
        </p:txBody>
      </p:sp>
      <p:sp>
        <p:nvSpPr>
          <p:cNvPr id="13316" name="Rectangle 4"/>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IE"/>
          </a:p>
        </p:txBody>
      </p:sp>
      <p:graphicFrame>
        <p:nvGraphicFramePr>
          <p:cNvPr id="13317" name="Object 5"/>
          <p:cNvGraphicFramePr>
            <a:graphicFrameLocks noChangeAspect="1"/>
          </p:cNvGraphicFramePr>
          <p:nvPr/>
        </p:nvGraphicFramePr>
        <p:xfrm>
          <a:off x="2771775" y="1296988"/>
          <a:ext cx="2852738" cy="327025"/>
        </p:xfrm>
        <a:graphic>
          <a:graphicData uri="http://schemas.openxmlformats.org/presentationml/2006/ole">
            <p:oleObj spid="_x0000_s14430" name="Equation" r:id="rId4" imgW="2082800" imgH="241300" progId="Equation.DSMT4">
              <p:embed/>
            </p:oleObj>
          </a:graphicData>
        </a:graphic>
      </p:graphicFrame>
      <p:sp>
        <p:nvSpPr>
          <p:cNvPr id="13318" name="Rectangle 6"/>
          <p:cNvSpPr>
            <a:spLocks noChangeArrowheads="1"/>
          </p:cNvSpPr>
          <p:nvPr/>
        </p:nvSpPr>
        <p:spPr bwMode="auto">
          <a:xfrm>
            <a:off x="179388" y="1628775"/>
            <a:ext cx="25209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l"/>
            <a:r>
              <a:rPr lang="en-US" dirty="0"/>
              <a:t>Can we FACTORISE ?	 </a:t>
            </a:r>
          </a:p>
        </p:txBody>
      </p:sp>
      <p:graphicFrame>
        <p:nvGraphicFramePr>
          <p:cNvPr id="13319" name="Object 7"/>
          <p:cNvGraphicFramePr>
            <a:graphicFrameLocks noChangeAspect="1"/>
          </p:cNvGraphicFramePr>
          <p:nvPr/>
        </p:nvGraphicFramePr>
        <p:xfrm>
          <a:off x="2889250" y="2165350"/>
          <a:ext cx="2570163" cy="390525"/>
        </p:xfrm>
        <a:graphic>
          <a:graphicData uri="http://schemas.openxmlformats.org/presentationml/2006/ole">
            <p:oleObj spid="_x0000_s14431" name="Equation" r:id="rId5" imgW="1562100" imgH="241300" progId="Equation.DSMT4">
              <p:embed/>
            </p:oleObj>
          </a:graphicData>
        </a:graphic>
      </p:graphicFrame>
      <p:sp>
        <p:nvSpPr>
          <p:cNvPr id="13320" name="Oval 8"/>
          <p:cNvSpPr>
            <a:spLocks noChangeArrowheads="1"/>
          </p:cNvSpPr>
          <p:nvPr/>
        </p:nvSpPr>
        <p:spPr bwMode="auto">
          <a:xfrm>
            <a:off x="4933950" y="1322388"/>
            <a:ext cx="307975" cy="290512"/>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IE"/>
          </a:p>
        </p:txBody>
      </p:sp>
      <p:sp>
        <p:nvSpPr>
          <p:cNvPr id="13321" name="Line 9"/>
          <p:cNvSpPr>
            <a:spLocks noChangeShapeType="1"/>
          </p:cNvSpPr>
          <p:nvPr/>
        </p:nvSpPr>
        <p:spPr bwMode="auto">
          <a:xfrm>
            <a:off x="5076825" y="1557338"/>
            <a:ext cx="1247775" cy="59055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IE"/>
          </a:p>
        </p:txBody>
      </p:sp>
      <p:sp>
        <p:nvSpPr>
          <p:cNvPr id="13322" name="Oval 10"/>
          <p:cNvSpPr>
            <a:spLocks noChangeArrowheads="1"/>
          </p:cNvSpPr>
          <p:nvPr/>
        </p:nvSpPr>
        <p:spPr bwMode="auto">
          <a:xfrm>
            <a:off x="6280150" y="2290763"/>
            <a:ext cx="333375" cy="238125"/>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IE"/>
          </a:p>
        </p:txBody>
      </p:sp>
      <p:sp>
        <p:nvSpPr>
          <p:cNvPr id="13323" name="Text Box 11"/>
          <p:cNvSpPr txBox="1">
            <a:spLocks noChangeArrowheads="1"/>
          </p:cNvSpPr>
          <p:nvPr/>
        </p:nvSpPr>
        <p:spPr bwMode="auto">
          <a:xfrm>
            <a:off x="7308850" y="1989138"/>
            <a:ext cx="1139825" cy="542925"/>
          </a:xfrm>
          <a:prstGeom prst="rect">
            <a:avLst/>
          </a:prstGeom>
          <a:solidFill>
            <a:srgbClr val="FFFFFF"/>
          </a:solidFill>
          <a:ln w="9525">
            <a:solidFill>
              <a:srgbClr val="000000"/>
            </a:solidFill>
            <a:miter lim="800000"/>
            <a:headEnd/>
            <a:tailEnd/>
          </a:ln>
        </p:spPr>
        <p:txBody>
          <a:bodyPr/>
          <a:lstStyle/>
          <a:p>
            <a:pPr algn="l"/>
            <a:r>
              <a:rPr lang="en-IE" sz="1200">
                <a:latin typeface="Times New Roman" pitchFamily="18" charset="0"/>
              </a:rPr>
              <a:t>Subtract to 13</a:t>
            </a:r>
          </a:p>
          <a:p>
            <a:pPr algn="l"/>
            <a:r>
              <a:rPr lang="en-IE" sz="1200">
                <a:latin typeface="Times New Roman" pitchFamily="18" charset="0"/>
              </a:rPr>
              <a:t>No Good</a:t>
            </a:r>
            <a:endParaRPr lang="en-US"/>
          </a:p>
        </p:txBody>
      </p:sp>
      <p:sp>
        <p:nvSpPr>
          <p:cNvPr id="13324" name="Text Box 12"/>
          <p:cNvSpPr txBox="1">
            <a:spLocks noChangeArrowheads="1"/>
          </p:cNvSpPr>
          <p:nvPr/>
        </p:nvSpPr>
        <p:spPr bwMode="auto">
          <a:xfrm>
            <a:off x="7235825" y="2349500"/>
            <a:ext cx="1230313" cy="542925"/>
          </a:xfrm>
          <a:prstGeom prst="rect">
            <a:avLst/>
          </a:prstGeom>
          <a:solidFill>
            <a:srgbClr val="FFFFFF"/>
          </a:solidFill>
          <a:ln w="9525">
            <a:solidFill>
              <a:srgbClr val="000000"/>
            </a:solidFill>
            <a:miter lim="800000"/>
            <a:headEnd/>
            <a:tailEnd/>
          </a:ln>
        </p:spPr>
        <p:txBody>
          <a:bodyPr/>
          <a:lstStyle/>
          <a:p>
            <a:pPr algn="l"/>
            <a:r>
              <a:rPr lang="en-IE" sz="1200">
                <a:latin typeface="Times New Roman" pitchFamily="18" charset="0"/>
              </a:rPr>
              <a:t>Subtract to 5</a:t>
            </a:r>
          </a:p>
          <a:p>
            <a:pPr algn="l"/>
            <a:r>
              <a:rPr lang="en-IE" sz="1200">
                <a:latin typeface="Times New Roman" pitchFamily="18" charset="0"/>
              </a:rPr>
              <a:t>Yes! Perfect</a:t>
            </a:r>
            <a:endParaRPr lang="en-US"/>
          </a:p>
        </p:txBody>
      </p:sp>
      <p:sp>
        <p:nvSpPr>
          <p:cNvPr id="13325" name="Oval 13"/>
          <p:cNvSpPr>
            <a:spLocks noChangeArrowheads="1"/>
          </p:cNvSpPr>
          <p:nvPr/>
        </p:nvSpPr>
        <p:spPr bwMode="auto">
          <a:xfrm>
            <a:off x="6254750" y="2482850"/>
            <a:ext cx="333375" cy="238125"/>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IE"/>
          </a:p>
        </p:txBody>
      </p:sp>
      <p:sp>
        <p:nvSpPr>
          <p:cNvPr id="13326" name="Line 14"/>
          <p:cNvSpPr>
            <a:spLocks noChangeShapeType="1"/>
          </p:cNvSpPr>
          <p:nvPr/>
        </p:nvSpPr>
        <p:spPr bwMode="auto">
          <a:xfrm rot="-11490411">
            <a:off x="3940175" y="2608263"/>
            <a:ext cx="2376488" cy="22701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IE"/>
          </a:p>
        </p:txBody>
      </p:sp>
      <p:sp>
        <p:nvSpPr>
          <p:cNvPr id="13327" name="Line 15"/>
          <p:cNvSpPr>
            <a:spLocks noChangeShapeType="1"/>
          </p:cNvSpPr>
          <p:nvPr/>
        </p:nvSpPr>
        <p:spPr bwMode="auto">
          <a:xfrm flipH="1">
            <a:off x="3238500" y="1636713"/>
            <a:ext cx="738188" cy="519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E"/>
          </a:p>
        </p:txBody>
      </p:sp>
      <p:sp>
        <p:nvSpPr>
          <p:cNvPr id="13328" name="Line 16"/>
          <p:cNvSpPr>
            <a:spLocks noChangeShapeType="1"/>
          </p:cNvSpPr>
          <p:nvPr/>
        </p:nvSpPr>
        <p:spPr bwMode="auto">
          <a:xfrm>
            <a:off x="4006850" y="1641475"/>
            <a:ext cx="84138" cy="538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E"/>
          </a:p>
        </p:txBody>
      </p:sp>
      <p:sp>
        <p:nvSpPr>
          <p:cNvPr id="13329" name="Oval 17"/>
          <p:cNvSpPr>
            <a:spLocks noChangeArrowheads="1"/>
          </p:cNvSpPr>
          <p:nvPr/>
        </p:nvSpPr>
        <p:spPr bwMode="auto">
          <a:xfrm>
            <a:off x="4749800" y="1368425"/>
            <a:ext cx="180975" cy="238125"/>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IE"/>
          </a:p>
        </p:txBody>
      </p:sp>
      <p:sp>
        <p:nvSpPr>
          <p:cNvPr id="13330" name="Text Box 18"/>
          <p:cNvSpPr txBox="1">
            <a:spLocks noChangeArrowheads="1"/>
          </p:cNvSpPr>
          <p:nvPr/>
        </p:nvSpPr>
        <p:spPr bwMode="auto">
          <a:xfrm>
            <a:off x="4711700" y="1292225"/>
            <a:ext cx="3603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IE"/>
              <a:t>-</a:t>
            </a:r>
            <a:endParaRPr lang="en-US"/>
          </a:p>
        </p:txBody>
      </p:sp>
      <p:graphicFrame>
        <p:nvGraphicFramePr>
          <p:cNvPr id="13331" name="Object 19"/>
          <p:cNvGraphicFramePr>
            <a:graphicFrameLocks noChangeAspect="1"/>
          </p:cNvGraphicFramePr>
          <p:nvPr/>
        </p:nvGraphicFramePr>
        <p:xfrm>
          <a:off x="3076575" y="3898900"/>
          <a:ext cx="2876550" cy="762000"/>
        </p:xfrm>
        <a:graphic>
          <a:graphicData uri="http://schemas.openxmlformats.org/presentationml/2006/ole">
            <p:oleObj spid="_x0000_s14432" name="Equation" r:id="rId6" imgW="2019300" imgH="533400" progId="Equation.DSMT4">
              <p:embed/>
            </p:oleObj>
          </a:graphicData>
        </a:graphic>
      </p:graphicFrame>
      <p:sp>
        <p:nvSpPr>
          <p:cNvPr id="13332" name="Line 20"/>
          <p:cNvSpPr>
            <a:spLocks noChangeShapeType="1"/>
          </p:cNvSpPr>
          <p:nvPr/>
        </p:nvSpPr>
        <p:spPr bwMode="auto">
          <a:xfrm flipH="1">
            <a:off x="3538538" y="3197225"/>
            <a:ext cx="53975" cy="581025"/>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IE"/>
          </a:p>
        </p:txBody>
      </p:sp>
      <p:sp>
        <p:nvSpPr>
          <p:cNvPr id="13333" name="Line 21"/>
          <p:cNvSpPr>
            <a:spLocks noChangeShapeType="1"/>
          </p:cNvSpPr>
          <p:nvPr/>
        </p:nvSpPr>
        <p:spPr bwMode="auto">
          <a:xfrm>
            <a:off x="4813300" y="3171825"/>
            <a:ext cx="263525" cy="62230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IE"/>
          </a:p>
        </p:txBody>
      </p:sp>
      <p:sp>
        <p:nvSpPr>
          <p:cNvPr id="13334" name="Rectangle 22"/>
          <p:cNvSpPr>
            <a:spLocks noChangeArrowheads="1"/>
          </p:cNvSpPr>
          <p:nvPr/>
        </p:nvSpPr>
        <p:spPr bwMode="auto">
          <a:xfrm>
            <a:off x="234950" y="2728913"/>
            <a:ext cx="24495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l"/>
            <a:r>
              <a:rPr lang="en-US" sz="2400"/>
              <a:t>Factorised </a:t>
            </a:r>
            <a:r>
              <a:rPr lang="en-US"/>
              <a:t>	 </a:t>
            </a:r>
          </a:p>
        </p:txBody>
      </p:sp>
      <p:sp>
        <p:nvSpPr>
          <p:cNvPr id="13335" name="Rectangle 23"/>
          <p:cNvSpPr>
            <a:spLocks noChangeArrowheads="1"/>
          </p:cNvSpPr>
          <p:nvPr/>
        </p:nvSpPr>
        <p:spPr bwMode="auto">
          <a:xfrm>
            <a:off x="230188" y="4308475"/>
            <a:ext cx="24495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l"/>
            <a:r>
              <a:rPr lang="en-US" sz="2400"/>
              <a:t>Solved </a:t>
            </a:r>
            <a:r>
              <a:rPr lang="en-US"/>
              <a:t>	 </a:t>
            </a:r>
          </a:p>
        </p:txBody>
      </p:sp>
      <p:graphicFrame>
        <p:nvGraphicFramePr>
          <p:cNvPr id="13337" name="Object 25"/>
          <p:cNvGraphicFramePr>
            <a:graphicFrameLocks noChangeAspect="1"/>
          </p:cNvGraphicFramePr>
          <p:nvPr/>
        </p:nvGraphicFramePr>
        <p:xfrm>
          <a:off x="2878138" y="2794000"/>
          <a:ext cx="2819400" cy="390525"/>
        </p:xfrm>
        <a:graphic>
          <a:graphicData uri="http://schemas.openxmlformats.org/presentationml/2006/ole">
            <p:oleObj spid="_x0000_s14433" name="Equation" r:id="rId7" imgW="1714500" imgH="241300" progId="Equation.DSMT4">
              <p:embed/>
            </p:oleObj>
          </a:graphicData>
        </a:graphic>
      </p:graphicFrame>
      <p:sp>
        <p:nvSpPr>
          <p:cNvPr id="13338" name="Line 26"/>
          <p:cNvSpPr>
            <a:spLocks noChangeShapeType="1"/>
          </p:cNvSpPr>
          <p:nvPr/>
        </p:nvSpPr>
        <p:spPr bwMode="auto">
          <a:xfrm rot="-11490411">
            <a:off x="5038725" y="2679700"/>
            <a:ext cx="1465263" cy="150813"/>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IE"/>
          </a:p>
        </p:txBody>
      </p:sp>
      <p:sp>
        <p:nvSpPr>
          <p:cNvPr id="2" name="Date Placeholder 1"/>
          <p:cNvSpPr>
            <a:spLocks noGrp="1"/>
          </p:cNvSpPr>
          <p:nvPr>
            <p:ph type="dt" sz="half" idx="10"/>
          </p:nvPr>
        </p:nvSpPr>
        <p:spPr/>
        <p:txBody>
          <a:bodyPr/>
          <a:lstStyle/>
          <a:p>
            <a:fld id="{B951B73F-489D-4269-A1C4-A191E38E5600}" type="datetime10">
              <a:rPr lang="en-IE" smtClean="0"/>
              <a:pPr/>
              <a:t>20:57</a:t>
            </a:fld>
            <a:endParaRPr lang="en-IE" dirty="0"/>
          </a:p>
        </p:txBody>
      </p:sp>
    </p:spTree>
    <p:extLst>
      <p:ext uri="{BB962C8B-B14F-4D97-AF65-F5344CB8AC3E}">
        <p14:creationId xmlns:p14="http://schemas.microsoft.com/office/powerpoint/2010/main" xmlns="" val="391091334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84"/>
            <a:ext cx="8229600" cy="5544616"/>
          </a:xfrm>
        </p:spPr>
        <p:txBody>
          <a:bodyPr>
            <a:normAutofit/>
          </a:bodyPr>
          <a:lstStyle/>
          <a:p>
            <a:r>
              <a:rPr lang="en-IE" dirty="0" smtClean="0"/>
              <a:t>Choose an appropriate method for factorising from the two below, you can hide the slide you do not want.  Create more examples by duplicating the slide you wish and editing the numbers.</a:t>
            </a:r>
            <a:endParaRPr lang="en-IE" dirty="0"/>
          </a:p>
        </p:txBody>
      </p:sp>
    </p:spTree>
    <p:extLst>
      <p:ext uri="{BB962C8B-B14F-4D97-AF65-F5344CB8AC3E}">
        <p14:creationId xmlns:p14="http://schemas.microsoft.com/office/powerpoint/2010/main" xmlns="" val="14271172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graphicFrame>
            <p:nvGraphicFramePr>
              <p:cNvPr id="3" name="Table 2"/>
              <p:cNvGraphicFramePr>
                <a:graphicFrameLocks noGrp="1"/>
              </p:cNvGraphicFramePr>
              <p:nvPr>
                <p:extLst>
                  <p:ext uri="{D42A27DB-BD31-4B8C-83A1-F6EECF244321}">
                    <p14:modId xmlns:p14="http://schemas.microsoft.com/office/powerpoint/2010/main" val="3055402431"/>
                  </p:ext>
                </p:extLst>
              </p:nvPr>
            </p:nvGraphicFramePr>
            <p:xfrm>
              <a:off x="481192" y="3328392"/>
              <a:ext cx="4320480" cy="1872000"/>
            </p:xfrm>
            <a:graphic>
              <a:graphicData uri="http://schemas.openxmlformats.org/drawingml/2006/table">
                <a:tbl>
                  <a:tblPr firstRow="1" bandRow="1">
                    <a:tableStyleId>{5940675A-B579-460E-94D1-54222C63F5DA}</a:tableStyleId>
                  </a:tblPr>
                  <a:tblGrid>
                    <a:gridCol w="4320480"/>
                  </a:tblGrid>
                  <a:tr h="468000">
                    <a:tc>
                      <a:txBody>
                        <a:bodyPr/>
                        <a:lstStyle/>
                        <a:p>
                          <a:pPr algn="ctr"/>
                          <a14:m>
                            <m:oMathPara xmlns:m="http://schemas.openxmlformats.org/officeDocument/2006/math">
                              <m:oMathParaPr>
                                <m:jc m:val="centerGroup"/>
                              </m:oMathParaPr>
                              <m:oMath xmlns:m="http://schemas.openxmlformats.org/officeDocument/2006/math">
                                <m:r>
                                  <a:rPr lang="en-IE" sz="2400" i="1" dirty="0" smtClean="0">
                                    <a:solidFill>
                                      <a:schemeClr val="bg1"/>
                                    </a:solidFill>
                                    <a:latin typeface="Cambria Math"/>
                                  </a:rPr>
                                  <m:t>𝑥</m:t>
                                </m:r>
                                <m:r>
                                  <a:rPr lang="en-IE" sz="2400" i="1" baseline="30000" dirty="0" smtClean="0">
                                    <a:solidFill>
                                      <a:schemeClr val="bg1"/>
                                    </a:solidFill>
                                    <a:latin typeface="Cambria Math"/>
                                  </a:rPr>
                                  <m:t>2</m:t>
                                </m:r>
                                <m:r>
                                  <a:rPr lang="en-IE" sz="2400" i="1" dirty="0" smtClean="0">
                                    <a:solidFill>
                                      <a:schemeClr val="bg1"/>
                                    </a:solidFill>
                                    <a:latin typeface="Cambria Math"/>
                                  </a:rPr>
                                  <m:t> – 5</m:t>
                                </m:r>
                                <m:r>
                                  <a:rPr lang="en-IE" sz="2400" i="1" dirty="0" smtClean="0">
                                    <a:solidFill>
                                      <a:schemeClr val="bg1"/>
                                    </a:solidFill>
                                    <a:latin typeface="Cambria Math"/>
                                  </a:rPr>
                                  <m:t>𝑥</m:t>
                                </m:r>
                                <m:r>
                                  <a:rPr lang="en-IE" sz="2400" i="1" dirty="0" smtClean="0">
                                    <a:solidFill>
                                      <a:schemeClr val="bg1"/>
                                    </a:solidFill>
                                    <a:latin typeface="Cambria Math"/>
                                  </a:rPr>
                                  <m:t> + 6</m:t>
                                </m:r>
                              </m:oMath>
                            </m:oMathPara>
                          </a14:m>
                          <a:endParaRPr lang="en-IE" sz="2400" dirty="0">
                            <a:solidFill>
                              <a:schemeClr val="bg1"/>
                            </a:solidFill>
                          </a:endParaRPr>
                        </a:p>
                      </a:txBody>
                      <a:tcPr>
                        <a:solidFill>
                          <a:srgbClr val="990033"/>
                        </a:solidFill>
                      </a:tcPr>
                    </a:tc>
                  </a:tr>
                  <a:tr h="468000">
                    <a:tc>
                      <a:txBody>
                        <a:bodyPr/>
                        <a:lstStyle/>
                        <a:p>
                          <a:pPr algn="ctr"/>
                          <a:endParaRPr lang="en-IE" sz="2400" b="1" dirty="0"/>
                        </a:p>
                      </a:txBody>
                      <a:tcPr/>
                    </a:tc>
                  </a:tr>
                  <a:tr h="468000">
                    <a:tc>
                      <a:txBody>
                        <a:bodyPr/>
                        <a:lstStyle/>
                        <a:p>
                          <a:pPr algn="ctr"/>
                          <a:endParaRPr lang="en-IE" sz="2400" b="1" dirty="0"/>
                        </a:p>
                      </a:txBody>
                      <a:tcPr/>
                    </a:tc>
                  </a:tr>
                  <a:tr h="468000">
                    <a:tc>
                      <a:txBody>
                        <a:bodyPr/>
                        <a:lstStyle/>
                        <a:p>
                          <a:pPr algn="ctr"/>
                          <a:endParaRPr lang="en-IE" sz="2400" b="1" dirty="0"/>
                        </a:p>
                      </a:txBody>
                      <a:tcPr/>
                    </a:tc>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xmlns="" xmlns:a14="http://schemas.microsoft.com/office/drawing/2010/main" val="3055402431"/>
                  </p:ext>
                </p:extLst>
              </p:nvPr>
            </p:nvGraphicFramePr>
            <p:xfrm>
              <a:off x="481192" y="3328392"/>
              <a:ext cx="4320480" cy="1872000"/>
            </p:xfrm>
            <a:graphic>
              <a:graphicData uri="http://schemas.openxmlformats.org/drawingml/2006/table">
                <a:tbl>
                  <a:tblPr firstRow="1" bandRow="1">
                    <a:tableStyleId>{5940675A-B579-460E-94D1-54222C63F5DA}</a:tableStyleId>
                  </a:tblPr>
                  <a:tblGrid>
                    <a:gridCol w="4320480"/>
                  </a:tblGrid>
                  <a:tr h="468000">
                    <a:tc>
                      <a:txBody>
                        <a:bodyPr/>
                        <a:lstStyle/>
                        <a:p>
                          <a:endParaRPr lang="en-US"/>
                        </a:p>
                      </a:txBody>
                      <a:tcPr>
                        <a:blipFill rotWithShape="1">
                          <a:blip r:embed="rId3"/>
                          <a:stretch>
                            <a:fillRect l="-141" t="-1299" b="-300000"/>
                          </a:stretch>
                        </a:blipFill>
                      </a:tcPr>
                    </a:tc>
                  </a:tr>
                  <a:tr h="468000">
                    <a:tc>
                      <a:txBody>
                        <a:bodyPr/>
                        <a:lstStyle/>
                        <a:p>
                          <a:pPr algn="ctr"/>
                          <a:endParaRPr lang="en-IE" sz="2400" b="1" dirty="0"/>
                        </a:p>
                      </a:txBody>
                      <a:tcPr/>
                    </a:tc>
                  </a:tr>
                  <a:tr h="468000">
                    <a:tc>
                      <a:txBody>
                        <a:bodyPr/>
                        <a:lstStyle/>
                        <a:p>
                          <a:pPr algn="ctr"/>
                          <a:endParaRPr lang="en-IE" sz="2400" b="1" dirty="0"/>
                        </a:p>
                      </a:txBody>
                      <a:tcPr/>
                    </a:tc>
                  </a:tr>
                  <a:tr h="468000">
                    <a:tc>
                      <a:txBody>
                        <a:bodyPr/>
                        <a:lstStyle/>
                        <a:p>
                          <a:pPr algn="ctr"/>
                          <a:endParaRPr lang="en-IE" sz="2400" b="1" dirty="0"/>
                        </a:p>
                      </a:txBody>
                      <a:tcPr/>
                    </a:tc>
                  </a:tr>
                </a:tbl>
              </a:graphicData>
            </a:graphic>
          </p:graphicFrame>
        </mc:Fallback>
      </mc:AlternateContent>
      <mc:AlternateContent xmlns:mc="http://schemas.openxmlformats.org/markup-compatibility/2006">
        <mc:Choice xmlns:a14="http://schemas.microsoft.com/office/drawing/2010/main" xmlns="" Requires="a14">
          <p:sp>
            <p:nvSpPr>
              <p:cNvPr id="2" name="Title 1"/>
              <p:cNvSpPr>
                <a:spLocks noGrp="1"/>
              </p:cNvSpPr>
              <p:nvPr>
                <p:ph type="title"/>
              </p:nvPr>
            </p:nvSpPr>
            <p:spPr>
              <a:xfrm>
                <a:off x="485800" y="-58360"/>
                <a:ext cx="8172400" cy="1124744"/>
              </a:xfrm>
            </p:spPr>
            <p:txBody>
              <a:bodyPr>
                <a:normAutofit/>
              </a:bodyPr>
              <a:lstStyle/>
              <a:p>
                <a:r>
                  <a:rPr lang="en-GB" sz="3600" dirty="0" smtClean="0">
                    <a:solidFill>
                      <a:srgbClr val="990033"/>
                    </a:solidFill>
                    <a:effectLst>
                      <a:outerShdw blurRad="38100" dist="38100" dir="2700000" algn="tl">
                        <a:srgbClr val="000000">
                          <a:alpha val="43137"/>
                        </a:srgbClr>
                      </a:outerShdw>
                    </a:effectLst>
                  </a:rPr>
                  <a:t>Factoring </a:t>
                </a:r>
                <a14:m>
                  <m:oMath xmlns:m="http://schemas.openxmlformats.org/officeDocument/2006/math">
                    <m:sSup>
                      <m:sSupPr>
                        <m:ctrlPr>
                          <a:rPr lang="en-IE" sz="3600" i="1" dirty="0">
                            <a:solidFill>
                              <a:srgbClr val="990033"/>
                            </a:solidFill>
                            <a:latin typeface="Cambria Math"/>
                          </a:rPr>
                        </m:ctrlPr>
                      </m:sSupPr>
                      <m:e>
                        <m:r>
                          <a:rPr lang="en-IE" sz="3600" i="1" dirty="0">
                            <a:solidFill>
                              <a:srgbClr val="990033"/>
                            </a:solidFill>
                            <a:latin typeface="Cambria Math"/>
                          </a:rPr>
                          <m:t>   </m:t>
                        </m:r>
                        <m:r>
                          <a:rPr lang="en-IE" sz="3600" i="1" dirty="0">
                            <a:solidFill>
                              <a:srgbClr val="990033"/>
                            </a:solidFill>
                            <a:latin typeface="Cambria Math"/>
                          </a:rPr>
                          <m:t>𝑥</m:t>
                        </m:r>
                      </m:e>
                      <m:sup>
                        <m:r>
                          <a:rPr lang="en-IE" sz="3600" i="1" dirty="0">
                            <a:solidFill>
                              <a:srgbClr val="990033"/>
                            </a:solidFill>
                            <a:latin typeface="Cambria Math"/>
                          </a:rPr>
                          <m:t>2</m:t>
                        </m:r>
                      </m:sup>
                    </m:sSup>
                    <m:r>
                      <a:rPr lang="en-IE" sz="3600" i="1" dirty="0">
                        <a:solidFill>
                          <a:srgbClr val="990033"/>
                        </a:solidFill>
                        <a:latin typeface="Cambria Math"/>
                      </a:rPr>
                      <m:t>+ </m:t>
                    </m:r>
                    <m:r>
                      <a:rPr lang="en-IE" sz="3600" i="1" dirty="0" err="1">
                        <a:solidFill>
                          <a:srgbClr val="990033"/>
                        </a:solidFill>
                        <a:latin typeface="Cambria Math"/>
                      </a:rPr>
                      <m:t>𝑏𝑥</m:t>
                    </m:r>
                    <m:r>
                      <a:rPr lang="en-IE" sz="3600" i="1" dirty="0">
                        <a:solidFill>
                          <a:srgbClr val="990033"/>
                        </a:solidFill>
                        <a:latin typeface="Cambria Math"/>
                      </a:rPr>
                      <m:t> + </m:t>
                    </m:r>
                    <m:r>
                      <a:rPr lang="en-IE" sz="3600" i="1" dirty="0">
                        <a:solidFill>
                          <a:srgbClr val="990033"/>
                        </a:solidFill>
                        <a:latin typeface="Cambria Math"/>
                      </a:rPr>
                      <m:t>𝑐</m:t>
                    </m:r>
                    <m:r>
                      <a:rPr lang="en-IE" sz="3600" i="1" dirty="0">
                        <a:solidFill>
                          <a:srgbClr val="990033"/>
                        </a:solidFill>
                        <a:latin typeface="Cambria Math"/>
                      </a:rPr>
                      <m:t> </m:t>
                    </m:r>
                  </m:oMath>
                </a14:m>
                <a:endParaRPr lang="en-IE" sz="3600" dirty="0">
                  <a:solidFill>
                    <a:srgbClr val="990033"/>
                  </a:solidFill>
                  <a:effectLst>
                    <a:outerShdw blurRad="38100" dist="38100" dir="2700000" algn="tl">
                      <a:srgbClr val="000000">
                        <a:alpha val="43137"/>
                      </a:srgbClr>
                    </a:outerShdw>
                  </a:effectLst>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485800" y="-58360"/>
                <a:ext cx="8172400" cy="1124744"/>
              </a:xfrm>
              <a:blipFill rotWithShape="1">
                <a:blip r:embed="rId4" cstate="print"/>
                <a:stretch>
                  <a:fillRect b="-2162"/>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8" name="Rectangle 7"/>
              <p:cNvSpPr/>
              <p:nvPr/>
            </p:nvSpPr>
            <p:spPr>
              <a:xfrm>
                <a:off x="314584" y="819296"/>
                <a:ext cx="8820000" cy="2654573"/>
              </a:xfrm>
              <a:prstGeom prst="rect">
                <a:avLst/>
              </a:prstGeom>
              <a:solidFill>
                <a:srgbClr val="FFFF00"/>
              </a:solidFill>
            </p:spPr>
            <p:txBody>
              <a:bodyPr wrap="square">
                <a:spAutoFit/>
              </a:bodyPr>
              <a:lstStyle/>
              <a:p>
                <a:pPr marL="342900" indent="-342900">
                  <a:lnSpc>
                    <a:spcPct val="150000"/>
                  </a:lnSpc>
                  <a:buFont typeface="Arial" pitchFamily="34" charset="0"/>
                  <a:buChar char="•"/>
                </a:pPr>
                <a:r>
                  <a:rPr lang="en-GB" sz="2000" dirty="0" smtClean="0">
                    <a:solidFill>
                      <a:prstClr val="black"/>
                    </a:solidFill>
                    <a:latin typeface="Century Gothic" pitchFamily="34" charset="0"/>
                    <a:ea typeface="+mj-ea"/>
                    <a:cs typeface="+mj-cs"/>
                  </a:rPr>
                  <a:t>Multiply coefficient of </a:t>
                </a:r>
                <a14:m>
                  <m:oMath xmlns:m="http://schemas.openxmlformats.org/officeDocument/2006/math">
                    <m:r>
                      <a:rPr lang="en-GB" sz="2000" i="1" dirty="0" smtClean="0">
                        <a:solidFill>
                          <a:prstClr val="black"/>
                        </a:solidFill>
                        <a:latin typeface="Cambria Math"/>
                        <a:ea typeface="+mj-ea"/>
                        <a:cs typeface="+mj-cs"/>
                      </a:rPr>
                      <m:t>𝑥</m:t>
                    </m:r>
                    <m:r>
                      <a:rPr lang="en-GB" sz="2000" i="1" baseline="30000" dirty="0" smtClean="0">
                        <a:solidFill>
                          <a:prstClr val="black"/>
                        </a:solidFill>
                        <a:latin typeface="Cambria Math"/>
                        <a:ea typeface="+mj-ea"/>
                        <a:cs typeface="+mj-cs"/>
                      </a:rPr>
                      <m:t>2</m:t>
                    </m:r>
                  </m:oMath>
                </a14:m>
                <a:r>
                  <a:rPr lang="en-GB" sz="2000" dirty="0" smtClean="0">
                    <a:solidFill>
                      <a:prstClr val="black"/>
                    </a:solidFill>
                    <a:latin typeface="Century Gothic" pitchFamily="34" charset="0"/>
                    <a:ea typeface="+mj-ea"/>
                    <a:cs typeface="+mj-cs"/>
                  </a:rPr>
                  <a:t> and the constant to get the guide number</a:t>
                </a:r>
              </a:p>
              <a:p>
                <a:pPr marL="342900" indent="-342900">
                  <a:lnSpc>
                    <a:spcPct val="150000"/>
                  </a:lnSpc>
                  <a:buFont typeface="Arial" pitchFamily="34" charset="0"/>
                  <a:buChar char="•"/>
                </a:pPr>
                <a:r>
                  <a:rPr lang="en-GB" sz="2000" dirty="0" smtClean="0">
                    <a:solidFill>
                      <a:prstClr val="black"/>
                    </a:solidFill>
                    <a:latin typeface="Century Gothic" pitchFamily="34" charset="0"/>
                    <a:ea typeface="+mj-ea"/>
                    <a:cs typeface="+mj-cs"/>
                  </a:rPr>
                  <a:t>Find the </a:t>
                </a:r>
                <a:r>
                  <a:rPr lang="en-GB" sz="2000" dirty="0" smtClean="0">
                    <a:solidFill>
                      <a:prstClr val="black"/>
                    </a:solidFill>
                    <a:latin typeface="Century Gothic" pitchFamily="34" charset="0"/>
                    <a:ea typeface="+mj-ea"/>
                    <a:cs typeface="+mj-cs"/>
                  </a:rPr>
                  <a:t>factor </a:t>
                </a:r>
                <a:r>
                  <a:rPr lang="en-GB" sz="2000" dirty="0" smtClean="0">
                    <a:solidFill>
                      <a:prstClr val="black"/>
                    </a:solidFill>
                    <a:latin typeface="Century Gothic" pitchFamily="34" charset="0"/>
                    <a:ea typeface="+mj-ea"/>
                    <a:cs typeface="+mj-cs"/>
                  </a:rPr>
                  <a:t>pairs of this number</a:t>
                </a:r>
              </a:p>
              <a:p>
                <a:pPr marL="342900" indent="-342900">
                  <a:lnSpc>
                    <a:spcPct val="150000"/>
                  </a:lnSpc>
                  <a:buFont typeface="Arial" pitchFamily="34" charset="0"/>
                  <a:buChar char="•"/>
                </a:pPr>
                <a:r>
                  <a:rPr lang="en-GB" sz="2000" dirty="0" smtClean="0">
                    <a:solidFill>
                      <a:prstClr val="black"/>
                    </a:solidFill>
                    <a:latin typeface="Century Gothic" pitchFamily="34" charset="0"/>
                    <a:ea typeface="+mj-ea"/>
                    <a:cs typeface="+mj-cs"/>
                  </a:rPr>
                  <a:t>We want the factor pair that sums to give the middle term</a:t>
                </a:r>
              </a:p>
              <a:p>
                <a:pPr marL="342900" indent="-342900">
                  <a:lnSpc>
                    <a:spcPct val="150000"/>
                  </a:lnSpc>
                  <a:buFont typeface="Arial" pitchFamily="34" charset="0"/>
                  <a:buChar char="•"/>
                </a:pPr>
                <a:r>
                  <a:rPr lang="en-GB" sz="2000" dirty="0" smtClean="0">
                    <a:solidFill>
                      <a:prstClr val="black"/>
                    </a:solidFill>
                    <a:latin typeface="Century Gothic" pitchFamily="34" charset="0"/>
                    <a:ea typeface="+mj-ea"/>
                    <a:cs typeface="+mj-cs"/>
                  </a:rPr>
                  <a:t>Split the middle term up using these two terms</a:t>
                </a:r>
              </a:p>
              <a:p>
                <a:pPr marL="342900" indent="-342900">
                  <a:lnSpc>
                    <a:spcPct val="150000"/>
                  </a:lnSpc>
                  <a:buFont typeface="Arial" pitchFamily="34" charset="0"/>
                  <a:buChar char="•"/>
                </a:pPr>
                <a:r>
                  <a:rPr lang="en-GB" sz="2000" dirty="0" smtClean="0">
                    <a:solidFill>
                      <a:prstClr val="black"/>
                    </a:solidFill>
                    <a:latin typeface="Century Gothic" pitchFamily="34" charset="0"/>
                    <a:ea typeface="+mj-ea"/>
                    <a:cs typeface="+mj-cs"/>
                  </a:rPr>
                  <a:t>Factorise the four terms by </a:t>
                </a:r>
                <a:r>
                  <a:rPr lang="en-GB" sz="2000" dirty="0" smtClean="0">
                    <a:solidFill>
                      <a:prstClr val="black"/>
                    </a:solidFill>
                    <a:latin typeface="Century Gothic" pitchFamily="34" charset="0"/>
                    <a:ea typeface="+mj-ea"/>
                    <a:cs typeface="+mj-cs"/>
                  </a:rPr>
                  <a:t>grouping</a:t>
                </a:r>
                <a:endParaRPr lang="en-GB" sz="2000" dirty="0" smtClean="0">
                  <a:solidFill>
                    <a:prstClr val="black"/>
                  </a:solidFill>
                  <a:latin typeface="Century Gothic" pitchFamily="34" charset="0"/>
                  <a:ea typeface="+mj-ea"/>
                  <a:cs typeface="+mj-cs"/>
                </a:endParaRPr>
              </a:p>
              <a:p>
                <a:pPr marL="171450" indent="-171450">
                  <a:lnSpc>
                    <a:spcPct val="150000"/>
                  </a:lnSpc>
                  <a:buFont typeface="Arial" pitchFamily="34" charset="0"/>
                  <a:buChar char="•"/>
                </a:pPr>
                <a:endParaRPr lang="en-IE" sz="1100" dirty="0"/>
              </a:p>
            </p:txBody>
          </p:sp>
        </mc:Choice>
        <mc:Fallback>
          <p:sp>
            <p:nvSpPr>
              <p:cNvPr id="8" name="Rectangle 7"/>
              <p:cNvSpPr>
                <a:spLocks noRot="1" noChangeAspect="1" noMove="1" noResize="1" noEditPoints="1" noAdjustHandles="1" noChangeArrowheads="1" noChangeShapeType="1" noTextEdit="1"/>
              </p:cNvSpPr>
              <p:nvPr/>
            </p:nvSpPr>
            <p:spPr>
              <a:xfrm>
                <a:off x="314584" y="819296"/>
                <a:ext cx="8820000" cy="2654573"/>
              </a:xfrm>
              <a:prstGeom prst="rect">
                <a:avLst/>
              </a:prstGeom>
              <a:blipFill rotWithShape="1">
                <a:blip r:embed="rId5" cstate="print"/>
                <a:stretch>
                  <a:fillRect l="-622" r="-553"/>
                </a:stretch>
              </a:blipFill>
            </p:spPr>
            <p:txBody>
              <a:bodyPr/>
              <a:lstStyle/>
              <a:p>
                <a:r>
                  <a:rPr lang="en-IE">
                    <a:noFill/>
                  </a:rPr>
                  <a:t> </a:t>
                </a:r>
              </a:p>
            </p:txBody>
          </p:sp>
        </mc:Fallback>
      </mc:AlternateContent>
      <p:sp>
        <p:nvSpPr>
          <p:cNvPr id="9" name="Date Placeholder 8"/>
          <p:cNvSpPr>
            <a:spLocks noGrp="1"/>
          </p:cNvSpPr>
          <p:nvPr>
            <p:ph type="dt" sz="half" idx="10"/>
          </p:nvPr>
        </p:nvSpPr>
        <p:spPr/>
        <p:txBody>
          <a:bodyPr/>
          <a:lstStyle/>
          <a:p>
            <a:fld id="{A5A92C59-5ED3-4AF1-B818-61963DFD5424}" type="datetime10">
              <a:rPr lang="en-IE" smtClean="0"/>
              <a:pPr/>
              <a:t>20:58</a:t>
            </a:fld>
            <a:endParaRPr lang="en-IE"/>
          </a:p>
        </p:txBody>
      </p:sp>
      <mc:AlternateContent xmlns:mc="http://schemas.openxmlformats.org/markup-compatibility/2006">
        <mc:Choice xmlns:a14="http://schemas.microsoft.com/office/drawing/2010/main" xmlns="" Requires="a14">
          <p:graphicFrame>
            <p:nvGraphicFramePr>
              <p:cNvPr id="22" name="Table 21"/>
              <p:cNvGraphicFramePr>
                <a:graphicFrameLocks noGrp="1"/>
              </p:cNvGraphicFramePr>
              <p:nvPr>
                <p:extLst>
                  <p:ext uri="{D42A27DB-BD31-4B8C-83A1-F6EECF244321}">
                    <p14:modId xmlns:p14="http://schemas.microsoft.com/office/powerpoint/2010/main" val="3040393686"/>
                  </p:ext>
                </p:extLst>
              </p:nvPr>
            </p:nvGraphicFramePr>
            <p:xfrm>
              <a:off x="481192" y="3328392"/>
              <a:ext cx="4320480" cy="1872000"/>
            </p:xfrm>
            <a:graphic>
              <a:graphicData uri="http://schemas.openxmlformats.org/drawingml/2006/table">
                <a:tbl>
                  <a:tblPr firstRow="1" bandRow="1">
                    <a:tableStyleId>{5940675A-B579-460E-94D1-54222C63F5DA}</a:tableStyleId>
                  </a:tblPr>
                  <a:tblGrid>
                    <a:gridCol w="4320480"/>
                  </a:tblGrid>
                  <a:tr h="468000">
                    <a:tc>
                      <a:txBody>
                        <a:bodyPr/>
                        <a:lstStyle/>
                        <a:p>
                          <a:pPr algn="ctr"/>
                          <a14:m>
                            <m:oMathPara xmlns:m="http://schemas.openxmlformats.org/officeDocument/2006/math">
                              <m:oMathParaPr>
                                <m:jc m:val="centerGroup"/>
                              </m:oMathParaPr>
                              <m:oMath xmlns:m="http://schemas.openxmlformats.org/officeDocument/2006/math">
                                <m:r>
                                  <a:rPr lang="en-IE" sz="2400" i="1" dirty="0" smtClean="0">
                                    <a:solidFill>
                                      <a:schemeClr val="bg1"/>
                                    </a:solidFill>
                                    <a:latin typeface="Cambria Math"/>
                                  </a:rPr>
                                  <m:t>𝑥</m:t>
                                </m:r>
                                <m:r>
                                  <a:rPr lang="en-IE" sz="2400" i="1" baseline="30000" dirty="0" smtClean="0">
                                    <a:solidFill>
                                      <a:schemeClr val="bg1"/>
                                    </a:solidFill>
                                    <a:latin typeface="Cambria Math"/>
                                  </a:rPr>
                                  <m:t>2</m:t>
                                </m:r>
                                <m:r>
                                  <a:rPr lang="en-IE" sz="2400" i="1" dirty="0" smtClean="0">
                                    <a:solidFill>
                                      <a:schemeClr val="bg1"/>
                                    </a:solidFill>
                                    <a:latin typeface="Cambria Math"/>
                                  </a:rPr>
                                  <m:t> – 5</m:t>
                                </m:r>
                                <m:r>
                                  <a:rPr lang="en-IE" sz="2400" i="1" dirty="0" smtClean="0">
                                    <a:solidFill>
                                      <a:schemeClr val="bg1"/>
                                    </a:solidFill>
                                    <a:latin typeface="Cambria Math"/>
                                  </a:rPr>
                                  <m:t>𝑥</m:t>
                                </m:r>
                                <m:r>
                                  <a:rPr lang="en-IE" sz="2400" i="1" dirty="0" smtClean="0">
                                    <a:solidFill>
                                      <a:schemeClr val="bg1"/>
                                    </a:solidFill>
                                    <a:latin typeface="Cambria Math"/>
                                  </a:rPr>
                                  <m:t> + 6</m:t>
                                </m:r>
                              </m:oMath>
                            </m:oMathPara>
                          </a14:m>
                          <a:endParaRPr lang="en-IE" sz="2400" dirty="0">
                            <a:solidFill>
                              <a:schemeClr val="bg1"/>
                            </a:solidFill>
                          </a:endParaRPr>
                        </a:p>
                      </a:txBody>
                      <a:tcPr>
                        <a:solidFill>
                          <a:srgbClr val="990033"/>
                        </a:solidFill>
                      </a:tcPr>
                    </a:tc>
                  </a:tr>
                  <a:tr h="468000">
                    <a:tc>
                      <a:txBody>
                        <a:bodyPr/>
                        <a:lstStyle/>
                        <a:p>
                          <a:pPr algn="ctr"/>
                          <a14:m>
                            <m:oMathPara xmlns:m="http://schemas.openxmlformats.org/officeDocument/2006/math">
                              <m:oMathParaPr>
                                <m:jc m:val="centerGroup"/>
                              </m:oMathParaPr>
                              <m:oMath xmlns:m="http://schemas.openxmlformats.org/officeDocument/2006/math">
                                <m:sSup>
                                  <m:sSupPr>
                                    <m:ctrlPr>
                                      <a:rPr lang="en-IE" sz="2400" b="1" i="1" smtClean="0">
                                        <a:latin typeface="Cambria Math"/>
                                      </a:rPr>
                                    </m:ctrlPr>
                                  </m:sSupPr>
                                  <m:e>
                                    <m:r>
                                      <a:rPr lang="en-IE" sz="2400" b="1" i="1" smtClean="0">
                                        <a:latin typeface="Cambria Math"/>
                                      </a:rPr>
                                      <m:t>𝒙</m:t>
                                    </m:r>
                                  </m:e>
                                  <m:sup>
                                    <m:r>
                                      <a:rPr lang="en-IE" sz="2400" b="1" i="1" smtClean="0">
                                        <a:latin typeface="Cambria Math"/>
                                      </a:rPr>
                                      <m:t>𝟐</m:t>
                                    </m:r>
                                  </m:sup>
                                </m:sSup>
                                <m:r>
                                  <a:rPr lang="en-IE" sz="2400" b="1" i="1" smtClean="0">
                                    <a:latin typeface="Cambria Math"/>
                                  </a:rPr>
                                  <m:t>−</m:t>
                                </m:r>
                                <m:r>
                                  <a:rPr lang="en-IE" sz="2400" b="1" i="1" smtClean="0">
                                    <a:latin typeface="Cambria Math"/>
                                  </a:rPr>
                                  <m:t>𝟑</m:t>
                                </m:r>
                                <m:r>
                                  <a:rPr lang="en-IE" sz="2400" b="1" i="1" smtClean="0">
                                    <a:latin typeface="Cambria Math"/>
                                  </a:rPr>
                                  <m:t>𝒙</m:t>
                                </m:r>
                                <m:r>
                                  <a:rPr lang="en-IE" sz="2400" b="1" i="1" smtClean="0">
                                    <a:latin typeface="Cambria Math"/>
                                  </a:rPr>
                                  <m:t>−</m:t>
                                </m:r>
                                <m:r>
                                  <a:rPr lang="en-IE" sz="2400" b="1" i="1" smtClean="0">
                                    <a:latin typeface="Cambria Math"/>
                                  </a:rPr>
                                  <m:t>𝟐</m:t>
                                </m:r>
                                <m:r>
                                  <a:rPr lang="en-IE" sz="2400" b="1" i="1" smtClean="0">
                                    <a:latin typeface="Cambria Math"/>
                                  </a:rPr>
                                  <m:t>𝒙</m:t>
                                </m:r>
                                <m:r>
                                  <a:rPr lang="en-IE" sz="2400" b="1" i="1" smtClean="0">
                                    <a:latin typeface="Cambria Math"/>
                                  </a:rPr>
                                  <m:t>+</m:t>
                                </m:r>
                                <m:r>
                                  <a:rPr lang="en-IE" sz="2400" b="1" i="1" smtClean="0">
                                    <a:latin typeface="Cambria Math"/>
                                  </a:rPr>
                                  <m:t>𝟔</m:t>
                                </m:r>
                              </m:oMath>
                            </m:oMathPara>
                          </a14:m>
                          <a:endParaRPr lang="en-IE" sz="2400" b="1" dirty="0"/>
                        </a:p>
                      </a:txBody>
                      <a:tcPr/>
                    </a:tc>
                  </a:tr>
                  <a:tr h="468000">
                    <a:tc>
                      <a:txBody>
                        <a:bodyPr/>
                        <a:lstStyle/>
                        <a:p>
                          <a:pPr algn="ctr"/>
                          <a:endParaRPr lang="en-IE" sz="2400" b="1" dirty="0"/>
                        </a:p>
                      </a:txBody>
                      <a:tcPr/>
                    </a:tc>
                  </a:tr>
                  <a:tr h="468000">
                    <a:tc>
                      <a:txBody>
                        <a:bodyPr/>
                        <a:lstStyle/>
                        <a:p>
                          <a:pPr algn="ctr"/>
                          <a:endParaRPr lang="en-IE" sz="2400" b="1" dirty="0"/>
                        </a:p>
                      </a:txBody>
                      <a:tcPr/>
                    </a:tc>
                  </a:tr>
                </a:tbl>
              </a:graphicData>
            </a:graphic>
          </p:graphicFrame>
        </mc:Choice>
        <mc:Fallback>
          <p:graphicFrame>
            <p:nvGraphicFramePr>
              <p:cNvPr id="22" name="Table 21"/>
              <p:cNvGraphicFramePr>
                <a:graphicFrameLocks noGrp="1"/>
              </p:cNvGraphicFramePr>
              <p:nvPr>
                <p:extLst>
                  <p:ext uri="{D42A27DB-BD31-4B8C-83A1-F6EECF244321}">
                    <p14:modId xmlns:p14="http://schemas.microsoft.com/office/powerpoint/2010/main" xmlns="" xmlns:a14="http://schemas.microsoft.com/office/drawing/2010/main" val="3040393686"/>
                  </p:ext>
                </p:extLst>
              </p:nvPr>
            </p:nvGraphicFramePr>
            <p:xfrm>
              <a:off x="481192" y="3328392"/>
              <a:ext cx="4320480" cy="1872000"/>
            </p:xfrm>
            <a:graphic>
              <a:graphicData uri="http://schemas.openxmlformats.org/drawingml/2006/table">
                <a:tbl>
                  <a:tblPr firstRow="1" bandRow="1">
                    <a:tableStyleId>{5940675A-B579-460E-94D1-54222C63F5DA}</a:tableStyleId>
                  </a:tblPr>
                  <a:tblGrid>
                    <a:gridCol w="4320480"/>
                  </a:tblGrid>
                  <a:tr h="468000">
                    <a:tc>
                      <a:txBody>
                        <a:bodyPr/>
                        <a:lstStyle/>
                        <a:p>
                          <a:endParaRPr lang="en-US"/>
                        </a:p>
                      </a:txBody>
                      <a:tcPr>
                        <a:blipFill rotWithShape="1">
                          <a:blip r:embed="rId6"/>
                          <a:stretch>
                            <a:fillRect l="-141" t="-1299" b="-300000"/>
                          </a:stretch>
                        </a:blipFill>
                      </a:tcPr>
                    </a:tc>
                  </a:tr>
                  <a:tr h="468000">
                    <a:tc>
                      <a:txBody>
                        <a:bodyPr/>
                        <a:lstStyle/>
                        <a:p>
                          <a:endParaRPr lang="en-US"/>
                        </a:p>
                      </a:txBody>
                      <a:tcPr>
                        <a:blipFill rotWithShape="1">
                          <a:blip r:embed="rId6"/>
                          <a:stretch>
                            <a:fillRect l="-141" t="-101299" b="-200000"/>
                          </a:stretch>
                        </a:blipFill>
                      </a:tcPr>
                    </a:tc>
                  </a:tr>
                  <a:tr h="468000">
                    <a:tc>
                      <a:txBody>
                        <a:bodyPr/>
                        <a:lstStyle/>
                        <a:p>
                          <a:pPr algn="ctr"/>
                          <a:endParaRPr lang="en-IE" sz="2400" b="1" dirty="0"/>
                        </a:p>
                      </a:txBody>
                      <a:tcPr/>
                    </a:tc>
                  </a:tr>
                  <a:tr h="468000">
                    <a:tc>
                      <a:txBody>
                        <a:bodyPr/>
                        <a:lstStyle/>
                        <a:p>
                          <a:pPr algn="ctr"/>
                          <a:endParaRPr lang="en-IE" sz="2400" b="1" dirty="0"/>
                        </a:p>
                      </a:txBody>
                      <a:tcPr/>
                    </a:tc>
                  </a:tr>
                </a:tbl>
              </a:graphicData>
            </a:graphic>
          </p:graphicFrame>
        </mc:Fallback>
      </mc:AlternateContent>
      <mc:AlternateContent xmlns:mc="http://schemas.openxmlformats.org/markup-compatibility/2006">
        <mc:Choice xmlns:a14="http://schemas.microsoft.com/office/drawing/2010/main" xmlns="" Requires="a14">
          <p:graphicFrame>
            <p:nvGraphicFramePr>
              <p:cNvPr id="23" name="Table 22"/>
              <p:cNvGraphicFramePr>
                <a:graphicFrameLocks noGrp="1"/>
              </p:cNvGraphicFramePr>
              <p:nvPr>
                <p:extLst>
                  <p:ext uri="{D42A27DB-BD31-4B8C-83A1-F6EECF244321}">
                    <p14:modId xmlns:p14="http://schemas.microsoft.com/office/powerpoint/2010/main" val="2947433878"/>
                  </p:ext>
                </p:extLst>
              </p:nvPr>
            </p:nvGraphicFramePr>
            <p:xfrm>
              <a:off x="481192" y="3328392"/>
              <a:ext cx="4320480" cy="1872000"/>
            </p:xfrm>
            <a:graphic>
              <a:graphicData uri="http://schemas.openxmlformats.org/drawingml/2006/table">
                <a:tbl>
                  <a:tblPr firstRow="1" bandRow="1">
                    <a:tableStyleId>{5940675A-B579-460E-94D1-54222C63F5DA}</a:tableStyleId>
                  </a:tblPr>
                  <a:tblGrid>
                    <a:gridCol w="4320480"/>
                  </a:tblGrid>
                  <a:tr h="468000">
                    <a:tc>
                      <a:txBody>
                        <a:bodyPr/>
                        <a:lstStyle/>
                        <a:p>
                          <a:pPr algn="ctr"/>
                          <a14:m>
                            <m:oMathPara xmlns:m="http://schemas.openxmlformats.org/officeDocument/2006/math">
                              <m:oMathParaPr>
                                <m:jc m:val="centerGroup"/>
                              </m:oMathParaPr>
                              <m:oMath xmlns:m="http://schemas.openxmlformats.org/officeDocument/2006/math">
                                <m:r>
                                  <a:rPr lang="en-IE" sz="2400" i="1" dirty="0" smtClean="0">
                                    <a:solidFill>
                                      <a:schemeClr val="bg1"/>
                                    </a:solidFill>
                                    <a:latin typeface="Cambria Math"/>
                                  </a:rPr>
                                  <m:t>𝑥</m:t>
                                </m:r>
                                <m:r>
                                  <a:rPr lang="en-IE" sz="2400" i="1" baseline="30000" dirty="0" smtClean="0">
                                    <a:solidFill>
                                      <a:schemeClr val="bg1"/>
                                    </a:solidFill>
                                    <a:latin typeface="Cambria Math"/>
                                  </a:rPr>
                                  <m:t>2</m:t>
                                </m:r>
                                <m:r>
                                  <a:rPr lang="en-IE" sz="2400" i="1" dirty="0" smtClean="0">
                                    <a:solidFill>
                                      <a:schemeClr val="bg1"/>
                                    </a:solidFill>
                                    <a:latin typeface="Cambria Math"/>
                                  </a:rPr>
                                  <m:t> – 5</m:t>
                                </m:r>
                                <m:r>
                                  <a:rPr lang="en-IE" sz="2400" i="1" dirty="0" smtClean="0">
                                    <a:solidFill>
                                      <a:schemeClr val="bg1"/>
                                    </a:solidFill>
                                    <a:latin typeface="Cambria Math"/>
                                  </a:rPr>
                                  <m:t>𝑥</m:t>
                                </m:r>
                                <m:r>
                                  <a:rPr lang="en-IE" sz="2400" i="1" dirty="0" smtClean="0">
                                    <a:solidFill>
                                      <a:schemeClr val="bg1"/>
                                    </a:solidFill>
                                    <a:latin typeface="Cambria Math"/>
                                  </a:rPr>
                                  <m:t> + 6</m:t>
                                </m:r>
                              </m:oMath>
                            </m:oMathPara>
                          </a14:m>
                          <a:endParaRPr lang="en-IE" sz="2400" dirty="0">
                            <a:solidFill>
                              <a:schemeClr val="bg1"/>
                            </a:solidFill>
                          </a:endParaRPr>
                        </a:p>
                      </a:txBody>
                      <a:tcPr>
                        <a:solidFill>
                          <a:srgbClr val="990033"/>
                        </a:solidFill>
                      </a:tcPr>
                    </a:tc>
                  </a:tr>
                  <a:tr h="468000">
                    <a:tc>
                      <a:txBody>
                        <a:bodyPr/>
                        <a:lstStyle/>
                        <a:p>
                          <a:pPr algn="ctr"/>
                          <a14:m>
                            <m:oMathPara xmlns:m="http://schemas.openxmlformats.org/officeDocument/2006/math">
                              <m:oMathParaPr>
                                <m:jc m:val="centerGroup"/>
                              </m:oMathParaPr>
                              <m:oMath xmlns:m="http://schemas.openxmlformats.org/officeDocument/2006/math">
                                <m:sSup>
                                  <m:sSupPr>
                                    <m:ctrlPr>
                                      <a:rPr lang="en-IE" sz="2400" b="1" i="1" smtClean="0">
                                        <a:latin typeface="Cambria Math"/>
                                      </a:rPr>
                                    </m:ctrlPr>
                                  </m:sSupPr>
                                  <m:e>
                                    <m:r>
                                      <a:rPr lang="en-IE" sz="2400" b="1" i="1" smtClean="0">
                                        <a:latin typeface="Cambria Math"/>
                                      </a:rPr>
                                      <m:t>𝒙</m:t>
                                    </m:r>
                                  </m:e>
                                  <m:sup>
                                    <m:r>
                                      <a:rPr lang="en-IE" sz="2400" b="1" i="1" smtClean="0">
                                        <a:latin typeface="Cambria Math"/>
                                      </a:rPr>
                                      <m:t>𝟐</m:t>
                                    </m:r>
                                  </m:sup>
                                </m:sSup>
                                <m:r>
                                  <a:rPr lang="en-IE" sz="2400" b="1" i="1" smtClean="0">
                                    <a:latin typeface="Cambria Math"/>
                                  </a:rPr>
                                  <m:t>−</m:t>
                                </m:r>
                                <m:r>
                                  <a:rPr lang="en-IE" sz="2400" b="1" i="1" smtClean="0">
                                    <a:latin typeface="Cambria Math"/>
                                  </a:rPr>
                                  <m:t>𝟑</m:t>
                                </m:r>
                                <m:r>
                                  <a:rPr lang="en-IE" sz="2400" b="1" i="1" smtClean="0">
                                    <a:latin typeface="Cambria Math"/>
                                  </a:rPr>
                                  <m:t>𝒙</m:t>
                                </m:r>
                                <m:r>
                                  <a:rPr lang="en-IE" sz="2400" b="1" i="1" smtClean="0">
                                    <a:latin typeface="Cambria Math"/>
                                  </a:rPr>
                                  <m:t>−</m:t>
                                </m:r>
                                <m:r>
                                  <a:rPr lang="en-IE" sz="2400" b="1" i="1" smtClean="0">
                                    <a:latin typeface="Cambria Math"/>
                                  </a:rPr>
                                  <m:t>𝟐</m:t>
                                </m:r>
                                <m:r>
                                  <a:rPr lang="en-IE" sz="2400" b="1" i="1" smtClean="0">
                                    <a:latin typeface="Cambria Math"/>
                                  </a:rPr>
                                  <m:t>𝒙</m:t>
                                </m:r>
                                <m:r>
                                  <a:rPr lang="en-IE" sz="2400" b="1" i="1" smtClean="0">
                                    <a:latin typeface="Cambria Math"/>
                                  </a:rPr>
                                  <m:t>+</m:t>
                                </m:r>
                                <m:r>
                                  <a:rPr lang="en-IE" sz="2400" b="1" i="1" smtClean="0">
                                    <a:latin typeface="Cambria Math"/>
                                  </a:rPr>
                                  <m:t>𝟔</m:t>
                                </m:r>
                              </m:oMath>
                            </m:oMathPara>
                          </a14:m>
                          <a:endParaRPr lang="en-IE" sz="2400" b="1" dirty="0"/>
                        </a:p>
                      </a:txBody>
                      <a:tcPr/>
                    </a:tc>
                  </a:tr>
                  <a:tr h="468000">
                    <a:tc>
                      <a:txBody>
                        <a:bodyPr/>
                        <a:lstStyle/>
                        <a:p>
                          <a:pPr algn="ctr"/>
                          <a14:m>
                            <m:oMathPara xmlns:m="http://schemas.openxmlformats.org/officeDocument/2006/math">
                              <m:oMathParaPr>
                                <m:jc m:val="centerGroup"/>
                              </m:oMathParaPr>
                              <m:oMath xmlns:m="http://schemas.openxmlformats.org/officeDocument/2006/math">
                                <m:r>
                                  <a:rPr lang="en-IE" sz="2400" b="1" i="1" dirty="0" smtClean="0">
                                    <a:latin typeface="Cambria Math"/>
                                  </a:rPr>
                                  <m:t>𝒙</m:t>
                                </m:r>
                                <m:r>
                                  <a:rPr lang="en-IE" sz="2400" b="1" i="1" dirty="0" smtClean="0">
                                    <a:latin typeface="Cambria Math"/>
                                  </a:rPr>
                                  <m:t>(</m:t>
                                </m:r>
                                <m:r>
                                  <a:rPr lang="en-IE" sz="2400" b="1" i="1" dirty="0" smtClean="0">
                                    <a:latin typeface="Cambria Math"/>
                                  </a:rPr>
                                  <m:t>𝒙</m:t>
                                </m:r>
                                <m:r>
                                  <a:rPr lang="en-IE" sz="2400" b="1" i="1" dirty="0" smtClean="0">
                                    <a:latin typeface="Cambria Math"/>
                                  </a:rPr>
                                  <m:t>−</m:t>
                                </m:r>
                                <m:r>
                                  <a:rPr lang="en-IE" sz="2400" b="1" i="1" dirty="0" smtClean="0">
                                    <a:latin typeface="Cambria Math"/>
                                  </a:rPr>
                                  <m:t>𝟑</m:t>
                                </m:r>
                                <m:r>
                                  <a:rPr lang="en-IE" sz="2400" b="1" i="1" dirty="0" smtClean="0">
                                    <a:latin typeface="Cambria Math"/>
                                  </a:rPr>
                                  <m:t>)−</m:t>
                                </m:r>
                                <m:r>
                                  <a:rPr lang="en-IE" sz="2400" b="1" i="1" dirty="0" smtClean="0">
                                    <a:latin typeface="Cambria Math"/>
                                  </a:rPr>
                                  <m:t>𝟐</m:t>
                                </m:r>
                                <m:r>
                                  <a:rPr lang="en-IE" sz="2400" b="1" i="1" dirty="0" smtClean="0">
                                    <a:latin typeface="Cambria Math"/>
                                  </a:rPr>
                                  <m:t>(</m:t>
                                </m:r>
                                <m:r>
                                  <a:rPr lang="en-IE" sz="2400" b="1" i="1" dirty="0" smtClean="0">
                                    <a:latin typeface="Cambria Math"/>
                                  </a:rPr>
                                  <m:t>𝒙</m:t>
                                </m:r>
                                <m:r>
                                  <a:rPr lang="en-IE" sz="2400" b="1" i="1" dirty="0" smtClean="0">
                                    <a:latin typeface="Cambria Math"/>
                                  </a:rPr>
                                  <m:t>−</m:t>
                                </m:r>
                                <m:r>
                                  <a:rPr lang="en-IE" sz="2400" b="1" i="1" dirty="0" smtClean="0">
                                    <a:latin typeface="Cambria Math"/>
                                  </a:rPr>
                                  <m:t>𝟑</m:t>
                                </m:r>
                                <m:r>
                                  <a:rPr lang="en-IE" sz="2400" b="1" i="1" dirty="0" smtClean="0">
                                    <a:latin typeface="Cambria Math"/>
                                  </a:rPr>
                                  <m:t>)</m:t>
                                </m:r>
                              </m:oMath>
                            </m:oMathPara>
                          </a14:m>
                          <a:endParaRPr lang="en-IE" sz="2400" b="1" dirty="0"/>
                        </a:p>
                      </a:txBody>
                      <a:tcPr/>
                    </a:tc>
                  </a:tr>
                  <a:tr h="468000">
                    <a:tc>
                      <a:txBody>
                        <a:bodyPr/>
                        <a:lstStyle/>
                        <a:p>
                          <a:pPr algn="ctr"/>
                          <a:endParaRPr lang="en-IE" sz="2400" b="1" dirty="0"/>
                        </a:p>
                      </a:txBody>
                      <a:tcPr/>
                    </a:tc>
                  </a:tr>
                </a:tbl>
              </a:graphicData>
            </a:graphic>
          </p:graphicFrame>
        </mc:Choice>
        <mc:Fallback>
          <p:graphicFrame>
            <p:nvGraphicFramePr>
              <p:cNvPr id="23" name="Table 22"/>
              <p:cNvGraphicFramePr>
                <a:graphicFrameLocks noGrp="1"/>
              </p:cNvGraphicFramePr>
              <p:nvPr>
                <p:extLst>
                  <p:ext uri="{D42A27DB-BD31-4B8C-83A1-F6EECF244321}">
                    <p14:modId xmlns:p14="http://schemas.microsoft.com/office/powerpoint/2010/main" xmlns="" xmlns:a14="http://schemas.microsoft.com/office/drawing/2010/main" val="2947433878"/>
                  </p:ext>
                </p:extLst>
              </p:nvPr>
            </p:nvGraphicFramePr>
            <p:xfrm>
              <a:off x="481192" y="3328392"/>
              <a:ext cx="4320480" cy="1872000"/>
            </p:xfrm>
            <a:graphic>
              <a:graphicData uri="http://schemas.openxmlformats.org/drawingml/2006/table">
                <a:tbl>
                  <a:tblPr firstRow="1" bandRow="1">
                    <a:tableStyleId>{5940675A-B579-460E-94D1-54222C63F5DA}</a:tableStyleId>
                  </a:tblPr>
                  <a:tblGrid>
                    <a:gridCol w="4320480"/>
                  </a:tblGrid>
                  <a:tr h="468000">
                    <a:tc>
                      <a:txBody>
                        <a:bodyPr/>
                        <a:lstStyle/>
                        <a:p>
                          <a:endParaRPr lang="en-US"/>
                        </a:p>
                      </a:txBody>
                      <a:tcPr>
                        <a:blipFill rotWithShape="1">
                          <a:blip r:embed="rId7"/>
                          <a:stretch>
                            <a:fillRect l="-141" t="-1299" b="-300000"/>
                          </a:stretch>
                        </a:blipFill>
                      </a:tcPr>
                    </a:tc>
                  </a:tr>
                  <a:tr h="468000">
                    <a:tc>
                      <a:txBody>
                        <a:bodyPr/>
                        <a:lstStyle/>
                        <a:p>
                          <a:endParaRPr lang="en-US"/>
                        </a:p>
                      </a:txBody>
                      <a:tcPr>
                        <a:blipFill rotWithShape="1">
                          <a:blip r:embed="rId7"/>
                          <a:stretch>
                            <a:fillRect l="-141" t="-101299" b="-200000"/>
                          </a:stretch>
                        </a:blipFill>
                      </a:tcPr>
                    </a:tc>
                  </a:tr>
                  <a:tr h="468000">
                    <a:tc>
                      <a:txBody>
                        <a:bodyPr/>
                        <a:lstStyle/>
                        <a:p>
                          <a:endParaRPr lang="en-US"/>
                        </a:p>
                      </a:txBody>
                      <a:tcPr>
                        <a:blipFill rotWithShape="1">
                          <a:blip r:embed="rId7"/>
                          <a:stretch>
                            <a:fillRect l="-141" t="-203947" b="-102632"/>
                          </a:stretch>
                        </a:blipFill>
                      </a:tcPr>
                    </a:tc>
                  </a:tr>
                  <a:tr h="468000">
                    <a:tc>
                      <a:txBody>
                        <a:bodyPr/>
                        <a:lstStyle/>
                        <a:p>
                          <a:pPr algn="ctr"/>
                          <a:endParaRPr lang="en-IE" sz="2400" b="1" dirty="0"/>
                        </a:p>
                      </a:txBody>
                      <a:tcPr/>
                    </a:tc>
                  </a:tr>
                </a:tbl>
              </a:graphicData>
            </a:graphic>
          </p:graphicFrame>
        </mc:Fallback>
      </mc:AlternateContent>
      <mc:AlternateContent xmlns:mc="http://schemas.openxmlformats.org/markup-compatibility/2006">
        <mc:Choice xmlns:a14="http://schemas.microsoft.com/office/drawing/2010/main" xmlns="" Requires="a14">
          <p:graphicFrame>
            <p:nvGraphicFramePr>
              <p:cNvPr id="24" name="Table 23"/>
              <p:cNvGraphicFramePr>
                <a:graphicFrameLocks noGrp="1"/>
              </p:cNvGraphicFramePr>
              <p:nvPr>
                <p:extLst>
                  <p:ext uri="{D42A27DB-BD31-4B8C-83A1-F6EECF244321}">
                    <p14:modId xmlns:p14="http://schemas.microsoft.com/office/powerpoint/2010/main" val="3350052111"/>
                  </p:ext>
                </p:extLst>
              </p:nvPr>
            </p:nvGraphicFramePr>
            <p:xfrm>
              <a:off x="481192" y="3328392"/>
              <a:ext cx="4320480" cy="1872000"/>
            </p:xfrm>
            <a:graphic>
              <a:graphicData uri="http://schemas.openxmlformats.org/drawingml/2006/table">
                <a:tbl>
                  <a:tblPr firstRow="1" bandRow="1">
                    <a:tableStyleId>{5940675A-B579-460E-94D1-54222C63F5DA}</a:tableStyleId>
                  </a:tblPr>
                  <a:tblGrid>
                    <a:gridCol w="4320480"/>
                  </a:tblGrid>
                  <a:tr h="468000">
                    <a:tc>
                      <a:txBody>
                        <a:bodyPr/>
                        <a:lstStyle/>
                        <a:p>
                          <a:pPr algn="ctr"/>
                          <a14:m>
                            <m:oMathPara xmlns:m="http://schemas.openxmlformats.org/officeDocument/2006/math">
                              <m:oMathParaPr>
                                <m:jc m:val="centerGroup"/>
                              </m:oMathParaPr>
                              <m:oMath xmlns:m="http://schemas.openxmlformats.org/officeDocument/2006/math">
                                <m:r>
                                  <a:rPr lang="en-IE" sz="2400" i="1" dirty="0" smtClean="0">
                                    <a:solidFill>
                                      <a:schemeClr val="bg1"/>
                                    </a:solidFill>
                                    <a:latin typeface="Cambria Math"/>
                                  </a:rPr>
                                  <m:t>𝑥</m:t>
                                </m:r>
                                <m:r>
                                  <a:rPr lang="en-IE" sz="2400" i="1" baseline="30000" dirty="0" smtClean="0">
                                    <a:solidFill>
                                      <a:schemeClr val="bg1"/>
                                    </a:solidFill>
                                    <a:latin typeface="Cambria Math"/>
                                  </a:rPr>
                                  <m:t>2</m:t>
                                </m:r>
                                <m:r>
                                  <a:rPr lang="en-IE" sz="2400" i="1" dirty="0" smtClean="0">
                                    <a:solidFill>
                                      <a:schemeClr val="bg1"/>
                                    </a:solidFill>
                                    <a:latin typeface="Cambria Math"/>
                                  </a:rPr>
                                  <m:t> – 5</m:t>
                                </m:r>
                                <m:r>
                                  <a:rPr lang="en-IE" sz="2400" i="1" dirty="0" smtClean="0">
                                    <a:solidFill>
                                      <a:schemeClr val="bg1"/>
                                    </a:solidFill>
                                    <a:latin typeface="Cambria Math"/>
                                  </a:rPr>
                                  <m:t>𝑥</m:t>
                                </m:r>
                                <m:r>
                                  <a:rPr lang="en-IE" sz="2400" i="1" dirty="0" smtClean="0">
                                    <a:solidFill>
                                      <a:schemeClr val="bg1"/>
                                    </a:solidFill>
                                    <a:latin typeface="Cambria Math"/>
                                  </a:rPr>
                                  <m:t> + 6</m:t>
                                </m:r>
                              </m:oMath>
                            </m:oMathPara>
                          </a14:m>
                          <a:endParaRPr lang="en-IE" sz="2400" dirty="0">
                            <a:solidFill>
                              <a:schemeClr val="bg1"/>
                            </a:solidFill>
                          </a:endParaRPr>
                        </a:p>
                      </a:txBody>
                      <a:tcPr>
                        <a:solidFill>
                          <a:srgbClr val="990033"/>
                        </a:solidFill>
                      </a:tcPr>
                    </a:tc>
                  </a:tr>
                  <a:tr h="468000">
                    <a:tc>
                      <a:txBody>
                        <a:bodyPr/>
                        <a:lstStyle/>
                        <a:p>
                          <a:pPr algn="ctr"/>
                          <a14:m>
                            <m:oMathPara xmlns:m="http://schemas.openxmlformats.org/officeDocument/2006/math">
                              <m:oMathParaPr>
                                <m:jc m:val="centerGroup"/>
                              </m:oMathParaPr>
                              <m:oMath xmlns:m="http://schemas.openxmlformats.org/officeDocument/2006/math">
                                <m:sSup>
                                  <m:sSupPr>
                                    <m:ctrlPr>
                                      <a:rPr lang="en-IE" sz="2400" b="1" i="1" smtClean="0">
                                        <a:latin typeface="Cambria Math"/>
                                      </a:rPr>
                                    </m:ctrlPr>
                                  </m:sSupPr>
                                  <m:e>
                                    <m:r>
                                      <a:rPr lang="en-IE" sz="2400" b="1" i="1" smtClean="0">
                                        <a:latin typeface="Cambria Math"/>
                                      </a:rPr>
                                      <m:t>𝒙</m:t>
                                    </m:r>
                                  </m:e>
                                  <m:sup>
                                    <m:r>
                                      <a:rPr lang="en-IE" sz="2400" b="1" i="1" smtClean="0">
                                        <a:latin typeface="Cambria Math"/>
                                      </a:rPr>
                                      <m:t>𝟐</m:t>
                                    </m:r>
                                  </m:sup>
                                </m:sSup>
                                <m:r>
                                  <a:rPr lang="en-IE" sz="2400" b="1" i="1" smtClean="0">
                                    <a:latin typeface="Cambria Math"/>
                                  </a:rPr>
                                  <m:t>−</m:t>
                                </m:r>
                                <m:r>
                                  <a:rPr lang="en-IE" sz="2400" b="1" i="1" smtClean="0">
                                    <a:latin typeface="Cambria Math"/>
                                  </a:rPr>
                                  <m:t>𝟑</m:t>
                                </m:r>
                                <m:r>
                                  <a:rPr lang="en-IE" sz="2400" b="1" i="1" smtClean="0">
                                    <a:latin typeface="Cambria Math"/>
                                  </a:rPr>
                                  <m:t>𝒙</m:t>
                                </m:r>
                                <m:r>
                                  <a:rPr lang="en-IE" sz="2400" b="1" i="1" smtClean="0">
                                    <a:latin typeface="Cambria Math"/>
                                  </a:rPr>
                                  <m:t>−</m:t>
                                </m:r>
                                <m:r>
                                  <a:rPr lang="en-IE" sz="2400" b="1" i="1" smtClean="0">
                                    <a:latin typeface="Cambria Math"/>
                                  </a:rPr>
                                  <m:t>𝟐</m:t>
                                </m:r>
                                <m:r>
                                  <a:rPr lang="en-IE" sz="2400" b="1" i="1" smtClean="0">
                                    <a:latin typeface="Cambria Math"/>
                                  </a:rPr>
                                  <m:t>𝒙</m:t>
                                </m:r>
                                <m:r>
                                  <a:rPr lang="en-IE" sz="2400" b="1" i="1" smtClean="0">
                                    <a:latin typeface="Cambria Math"/>
                                  </a:rPr>
                                  <m:t>+</m:t>
                                </m:r>
                                <m:r>
                                  <a:rPr lang="en-IE" sz="2400" b="1" i="1" smtClean="0">
                                    <a:latin typeface="Cambria Math"/>
                                  </a:rPr>
                                  <m:t>𝟔</m:t>
                                </m:r>
                              </m:oMath>
                            </m:oMathPara>
                          </a14:m>
                          <a:endParaRPr lang="en-IE" sz="2400" b="1" dirty="0"/>
                        </a:p>
                      </a:txBody>
                      <a:tcPr/>
                    </a:tc>
                  </a:tr>
                  <a:tr h="468000">
                    <a:tc>
                      <a:txBody>
                        <a:bodyPr/>
                        <a:lstStyle/>
                        <a:p>
                          <a:pPr algn="ctr"/>
                          <a14:m>
                            <m:oMathPara xmlns:m="http://schemas.openxmlformats.org/officeDocument/2006/math">
                              <m:oMathParaPr>
                                <m:jc m:val="centerGroup"/>
                              </m:oMathParaPr>
                              <m:oMath xmlns:m="http://schemas.openxmlformats.org/officeDocument/2006/math">
                                <m:r>
                                  <a:rPr lang="en-IE" sz="2400" b="1" i="1" dirty="0" smtClean="0">
                                    <a:latin typeface="Cambria Math"/>
                                  </a:rPr>
                                  <m:t>𝒙</m:t>
                                </m:r>
                                <m:r>
                                  <a:rPr lang="en-IE" sz="2400" b="1" i="1" dirty="0" smtClean="0">
                                    <a:latin typeface="Cambria Math"/>
                                  </a:rPr>
                                  <m:t>(</m:t>
                                </m:r>
                                <m:r>
                                  <a:rPr lang="en-IE" sz="2400" b="1" i="1" dirty="0" smtClean="0">
                                    <a:latin typeface="Cambria Math"/>
                                  </a:rPr>
                                  <m:t>𝒙</m:t>
                                </m:r>
                                <m:r>
                                  <a:rPr lang="en-IE" sz="2400" b="1" i="1" dirty="0" smtClean="0">
                                    <a:latin typeface="Cambria Math"/>
                                  </a:rPr>
                                  <m:t>−</m:t>
                                </m:r>
                                <m:r>
                                  <a:rPr lang="en-IE" sz="2400" b="1" i="1" dirty="0" smtClean="0">
                                    <a:latin typeface="Cambria Math"/>
                                  </a:rPr>
                                  <m:t>𝟑</m:t>
                                </m:r>
                                <m:r>
                                  <a:rPr lang="en-IE" sz="2400" b="1" i="1" dirty="0" smtClean="0">
                                    <a:latin typeface="Cambria Math"/>
                                  </a:rPr>
                                  <m:t>)−</m:t>
                                </m:r>
                                <m:r>
                                  <a:rPr lang="en-IE" sz="2400" b="1" i="1" dirty="0" smtClean="0">
                                    <a:latin typeface="Cambria Math"/>
                                  </a:rPr>
                                  <m:t>𝟐</m:t>
                                </m:r>
                                <m:r>
                                  <a:rPr lang="en-IE" sz="2400" b="1" i="1" dirty="0" smtClean="0">
                                    <a:latin typeface="Cambria Math"/>
                                  </a:rPr>
                                  <m:t>(</m:t>
                                </m:r>
                                <m:r>
                                  <a:rPr lang="en-IE" sz="2400" b="1" i="1" dirty="0" smtClean="0">
                                    <a:latin typeface="Cambria Math"/>
                                  </a:rPr>
                                  <m:t>𝒙</m:t>
                                </m:r>
                                <m:r>
                                  <a:rPr lang="en-IE" sz="2400" b="1" i="1" dirty="0" smtClean="0">
                                    <a:latin typeface="Cambria Math"/>
                                  </a:rPr>
                                  <m:t>−</m:t>
                                </m:r>
                                <m:r>
                                  <a:rPr lang="en-IE" sz="2400" b="1" i="1" dirty="0" smtClean="0">
                                    <a:latin typeface="Cambria Math"/>
                                  </a:rPr>
                                  <m:t>𝟑</m:t>
                                </m:r>
                                <m:r>
                                  <a:rPr lang="en-IE" sz="2400" b="1" i="1" dirty="0" smtClean="0">
                                    <a:latin typeface="Cambria Math"/>
                                  </a:rPr>
                                  <m:t>)</m:t>
                                </m:r>
                              </m:oMath>
                            </m:oMathPara>
                          </a14:m>
                          <a:endParaRPr lang="en-IE" sz="2400" b="1" dirty="0"/>
                        </a:p>
                      </a:txBody>
                      <a:tcPr/>
                    </a:tc>
                  </a:tr>
                  <a:tr h="468000">
                    <a:tc>
                      <a:txBody>
                        <a:bodyPr/>
                        <a:lstStyle/>
                        <a:p>
                          <a:pPr algn="ctr"/>
                          <a14:m>
                            <m:oMathPara xmlns:m="http://schemas.openxmlformats.org/officeDocument/2006/math">
                              <m:oMathParaPr>
                                <m:jc m:val="centerGroup"/>
                              </m:oMathParaPr>
                              <m:oMath xmlns:m="http://schemas.openxmlformats.org/officeDocument/2006/math">
                                <m:r>
                                  <a:rPr lang="en-IE" sz="2400" b="1" i="1" dirty="0" smtClean="0">
                                    <a:latin typeface="Cambria Math"/>
                                  </a:rPr>
                                  <m:t>(</m:t>
                                </m:r>
                                <m:r>
                                  <a:rPr lang="en-IE" sz="2400" b="1" i="1" dirty="0" smtClean="0">
                                    <a:latin typeface="Cambria Math"/>
                                  </a:rPr>
                                  <m:t>𝒙</m:t>
                                </m:r>
                                <m:r>
                                  <a:rPr lang="en-IE" sz="2400" b="1" i="1" dirty="0" smtClean="0">
                                    <a:latin typeface="Cambria Math"/>
                                  </a:rPr>
                                  <m:t>−</m:t>
                                </m:r>
                                <m:r>
                                  <a:rPr lang="en-IE" sz="2400" b="1" i="1" dirty="0" smtClean="0">
                                    <a:latin typeface="Cambria Math"/>
                                  </a:rPr>
                                  <m:t>𝟑</m:t>
                                </m:r>
                                <m:r>
                                  <a:rPr lang="en-IE" sz="2400" b="1" i="1" dirty="0" smtClean="0">
                                    <a:latin typeface="Cambria Math"/>
                                  </a:rPr>
                                  <m:t>)(</m:t>
                                </m:r>
                                <m:r>
                                  <a:rPr lang="en-IE" sz="2400" b="1" i="1" dirty="0" smtClean="0">
                                    <a:latin typeface="Cambria Math"/>
                                  </a:rPr>
                                  <m:t>𝒙</m:t>
                                </m:r>
                                <m:r>
                                  <a:rPr lang="en-IE" sz="2400" b="1" i="1" dirty="0" smtClean="0">
                                    <a:latin typeface="Cambria Math"/>
                                  </a:rPr>
                                  <m:t>−</m:t>
                                </m:r>
                                <m:r>
                                  <a:rPr lang="en-IE" sz="2400" b="1" i="1" dirty="0" smtClean="0">
                                    <a:latin typeface="Cambria Math"/>
                                  </a:rPr>
                                  <m:t>𝟐</m:t>
                                </m:r>
                                <m:r>
                                  <a:rPr lang="en-IE" sz="2400" b="1" i="1" dirty="0" smtClean="0">
                                    <a:latin typeface="Cambria Math"/>
                                  </a:rPr>
                                  <m:t>)</m:t>
                                </m:r>
                              </m:oMath>
                            </m:oMathPara>
                          </a14:m>
                          <a:endParaRPr lang="en-IE" sz="2400" b="1" dirty="0"/>
                        </a:p>
                      </a:txBody>
                      <a:tcPr/>
                    </a:tc>
                  </a:tr>
                </a:tbl>
              </a:graphicData>
            </a:graphic>
          </p:graphicFrame>
        </mc:Choice>
        <mc:Fallback>
          <p:graphicFrame>
            <p:nvGraphicFramePr>
              <p:cNvPr id="24" name="Table 23"/>
              <p:cNvGraphicFramePr>
                <a:graphicFrameLocks noGrp="1"/>
              </p:cNvGraphicFramePr>
              <p:nvPr>
                <p:extLst>
                  <p:ext uri="{D42A27DB-BD31-4B8C-83A1-F6EECF244321}">
                    <p14:modId xmlns:p14="http://schemas.microsoft.com/office/powerpoint/2010/main" xmlns="" xmlns:a14="http://schemas.microsoft.com/office/drawing/2010/main" val="3350052111"/>
                  </p:ext>
                </p:extLst>
              </p:nvPr>
            </p:nvGraphicFramePr>
            <p:xfrm>
              <a:off x="481192" y="3328392"/>
              <a:ext cx="4320480" cy="1872000"/>
            </p:xfrm>
            <a:graphic>
              <a:graphicData uri="http://schemas.openxmlformats.org/drawingml/2006/table">
                <a:tbl>
                  <a:tblPr firstRow="1" bandRow="1">
                    <a:tableStyleId>{5940675A-B579-460E-94D1-54222C63F5DA}</a:tableStyleId>
                  </a:tblPr>
                  <a:tblGrid>
                    <a:gridCol w="4320480"/>
                  </a:tblGrid>
                  <a:tr h="468000">
                    <a:tc>
                      <a:txBody>
                        <a:bodyPr/>
                        <a:lstStyle/>
                        <a:p>
                          <a:endParaRPr lang="en-US"/>
                        </a:p>
                      </a:txBody>
                      <a:tcPr>
                        <a:blipFill rotWithShape="1">
                          <a:blip r:embed="rId8"/>
                          <a:stretch>
                            <a:fillRect l="-141" t="-1299" b="-314286"/>
                          </a:stretch>
                        </a:blipFill>
                      </a:tcPr>
                    </a:tc>
                  </a:tr>
                  <a:tr h="468000">
                    <a:tc>
                      <a:txBody>
                        <a:bodyPr/>
                        <a:lstStyle/>
                        <a:p>
                          <a:endParaRPr lang="en-US"/>
                        </a:p>
                      </a:txBody>
                      <a:tcPr>
                        <a:blipFill rotWithShape="1">
                          <a:blip r:embed="rId8"/>
                          <a:stretch>
                            <a:fillRect l="-141" t="-101299" b="-214286"/>
                          </a:stretch>
                        </a:blipFill>
                      </a:tcPr>
                    </a:tc>
                  </a:tr>
                  <a:tr h="468000">
                    <a:tc>
                      <a:txBody>
                        <a:bodyPr/>
                        <a:lstStyle/>
                        <a:p>
                          <a:endParaRPr lang="en-US"/>
                        </a:p>
                      </a:txBody>
                      <a:tcPr>
                        <a:blipFill rotWithShape="1">
                          <a:blip r:embed="rId8"/>
                          <a:stretch>
                            <a:fillRect l="-141" t="-203947" b="-117105"/>
                          </a:stretch>
                        </a:blipFill>
                      </a:tcPr>
                    </a:tc>
                  </a:tr>
                  <a:tr h="468000">
                    <a:tc>
                      <a:txBody>
                        <a:bodyPr/>
                        <a:lstStyle/>
                        <a:p>
                          <a:endParaRPr lang="en-US"/>
                        </a:p>
                      </a:txBody>
                      <a:tcPr>
                        <a:blipFill rotWithShape="1">
                          <a:blip r:embed="rId8"/>
                          <a:stretch>
                            <a:fillRect l="-141" t="-300000" b="-15584"/>
                          </a:stretch>
                        </a:blipFill>
                      </a:tcPr>
                    </a:tc>
                  </a:tr>
                </a:tbl>
              </a:graphicData>
            </a:graphic>
          </p:graphicFrame>
        </mc:Fallback>
      </mc:AlternateContent>
      <p:grpSp>
        <p:nvGrpSpPr>
          <p:cNvPr id="20" name="Group 19"/>
          <p:cNvGrpSpPr/>
          <p:nvPr/>
        </p:nvGrpSpPr>
        <p:grpSpPr>
          <a:xfrm>
            <a:off x="5741179" y="3284984"/>
            <a:ext cx="3095873" cy="1255494"/>
            <a:chOff x="3356349" y="1412776"/>
            <a:chExt cx="1584176" cy="1255494"/>
          </a:xfrm>
          <a:solidFill>
            <a:srgbClr val="990033"/>
          </a:solidFill>
        </p:grpSpPr>
        <mc:AlternateContent xmlns:mc="http://schemas.openxmlformats.org/markup-compatibility/2006">
          <mc:Choice xmlns:a14="http://schemas.microsoft.com/office/drawing/2010/main" xmlns="" Requires="a14">
            <p:sp>
              <p:nvSpPr>
                <p:cNvPr id="4" name="Rounded Rectangular Callout 3"/>
                <p:cNvSpPr/>
                <p:nvPr/>
              </p:nvSpPr>
              <p:spPr>
                <a:xfrm>
                  <a:off x="3356349" y="1412776"/>
                  <a:ext cx="1584176" cy="1255494"/>
                </a:xfrm>
                <a:prstGeom prst="wedgeRoundRectCallout">
                  <a:avLst>
                    <a:gd name="adj1" fmla="val -114870"/>
                    <a:gd name="adj2" fmla="val -31604"/>
                    <a:gd name="adj3" fmla="val 16667"/>
                  </a:avLst>
                </a:prstGeom>
                <a:grpFill/>
                <a:ln w="3810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IE" b="1" i="1" dirty="0" smtClean="0">
                            <a:solidFill>
                              <a:schemeClr val="bg1"/>
                            </a:solidFill>
                            <a:latin typeface="Cambria Math"/>
                          </a:rPr>
                          <m:t>𝟏</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m:t>
                        </m:r>
                        <m:r>
                          <a:rPr lang="en-IE" b="1" i="1" dirty="0" smtClean="0">
                            <a:solidFill>
                              <a:schemeClr val="bg1"/>
                            </a:solidFill>
                            <a:latin typeface="Cambria Math"/>
                          </a:rPr>
                          <m:t>𝟔</m:t>
                        </m:r>
                        <m:r>
                          <a:rPr lang="en-IE" b="1" i="1" dirty="0" smtClean="0">
                            <a:solidFill>
                              <a:schemeClr val="bg1"/>
                            </a:solidFill>
                            <a:latin typeface="Cambria Math"/>
                            <a:ea typeface="Tahoma" pitchFamily="34" charset="0"/>
                            <a:cs typeface="Tahoma" pitchFamily="34" charset="0"/>
                          </a:rPr>
                          <m:t>       </m:t>
                        </m:r>
                        <m:r>
                          <a:rPr lang="en-IE" b="1" i="1" dirty="0" smtClean="0">
                            <a:solidFill>
                              <a:schemeClr val="bg1"/>
                            </a:solidFill>
                            <a:latin typeface="Cambria Math"/>
                          </a:rPr>
                          <m:t>−</m:t>
                        </m:r>
                        <m:r>
                          <a:rPr lang="en-IE" b="1" i="1" dirty="0" smtClean="0">
                            <a:solidFill>
                              <a:schemeClr val="bg1"/>
                            </a:solidFill>
                            <a:latin typeface="Cambria Math"/>
                          </a:rPr>
                          <m:t>𝟏</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m:t>
                        </m:r>
                        <m:r>
                          <a:rPr lang="en-IE" b="1" i="1" dirty="0" smtClean="0">
                            <a:solidFill>
                              <a:schemeClr val="bg1"/>
                            </a:solidFill>
                            <a:latin typeface="Cambria Math"/>
                            <a:ea typeface="Cambria Math"/>
                          </a:rPr>
                          <m:t>𝟔</m:t>
                        </m:r>
                      </m:oMath>
                    </m:oMathPara>
                  </a14:m>
                  <a:endParaRPr lang="en-IE" b="1" dirty="0">
                    <a:solidFill>
                      <a:schemeClr val="bg1"/>
                    </a:solidFill>
                    <a:latin typeface="Tahoma" pitchFamily="34" charset="0"/>
                    <a:ea typeface="Tahoma" pitchFamily="34" charset="0"/>
                    <a:cs typeface="Tahoma" pitchFamily="34" charset="0"/>
                  </a:endParaRPr>
                </a:p>
                <a:p>
                  <a:pPr algn="ctr"/>
                  <a14:m>
                    <m:oMathPara xmlns:m="http://schemas.openxmlformats.org/officeDocument/2006/math">
                      <m:oMathParaPr>
                        <m:jc m:val="centerGroup"/>
                      </m:oMathParaPr>
                      <m:oMath xmlns:m="http://schemas.openxmlformats.org/officeDocument/2006/math">
                        <m:r>
                          <a:rPr lang="en-GB" b="0" i="1" dirty="0" smtClean="0">
                            <a:latin typeface="Cambria Math"/>
                          </a:rPr>
                          <m:t>  </m:t>
                        </m:r>
                        <m:r>
                          <a:rPr lang="en-IE" b="1" i="1" dirty="0" smtClean="0">
                            <a:latin typeface="Cambria Math"/>
                          </a:rPr>
                          <m:t>𝟐</m:t>
                        </m:r>
                        <m:r>
                          <a:rPr lang="en-IE" b="1" i="1" dirty="0" smtClean="0">
                            <a:latin typeface="Cambria Math"/>
                          </a:rPr>
                          <m:t>  </m:t>
                        </m:r>
                        <m:r>
                          <a:rPr lang="en-IE" b="1" i="1" dirty="0" smtClean="0">
                            <a:latin typeface="Cambria Math"/>
                          </a:rPr>
                          <m:t>𝒙</m:t>
                        </m:r>
                        <m:r>
                          <a:rPr lang="en-IE" b="1" i="1" dirty="0" smtClean="0">
                            <a:latin typeface="Cambria Math"/>
                          </a:rPr>
                          <m:t>  </m:t>
                        </m:r>
                        <m:r>
                          <a:rPr lang="en-IE" b="1" i="1" dirty="0" smtClean="0">
                            <a:latin typeface="Cambria Math"/>
                          </a:rPr>
                          <m:t>𝟑</m:t>
                        </m:r>
                        <m:r>
                          <a:rPr lang="en-IE" b="1" i="1" dirty="0" smtClean="0">
                            <a:latin typeface="Cambria Math"/>
                          </a:rPr>
                          <m:t>      −</m:t>
                        </m:r>
                        <m:r>
                          <a:rPr lang="en-IE" b="1" i="1" dirty="0" smtClean="0">
                            <a:latin typeface="Cambria Math"/>
                          </a:rPr>
                          <m:t>𝟐</m:t>
                        </m:r>
                        <m:r>
                          <a:rPr lang="en-IE" b="1" i="1" dirty="0" smtClean="0">
                            <a:latin typeface="Cambria Math"/>
                          </a:rPr>
                          <m:t>   </m:t>
                        </m:r>
                        <m:r>
                          <a:rPr lang="en-IE" b="1" i="1" dirty="0" smtClean="0">
                            <a:latin typeface="Cambria Math"/>
                          </a:rPr>
                          <m:t>𝒙</m:t>
                        </m:r>
                        <m:r>
                          <a:rPr lang="en-IE" b="1" i="1" dirty="0" smtClean="0">
                            <a:latin typeface="Cambria Math"/>
                          </a:rPr>
                          <m:t>  −</m:t>
                        </m:r>
                        <m:r>
                          <a:rPr lang="en-IE" b="1" i="1" dirty="0" smtClean="0">
                            <a:latin typeface="Cambria Math"/>
                          </a:rPr>
                          <m:t>𝟑</m:t>
                        </m:r>
                      </m:oMath>
                    </m:oMathPara>
                  </a14:m>
                  <a:endParaRPr lang="en-IE" b="1" dirty="0"/>
                </a:p>
              </p:txBody>
            </p:sp>
          </mc:Choice>
          <mc:Fallback>
            <p:sp>
              <p:nvSpPr>
                <p:cNvPr id="4" name="Rounded Rectangular Callout 3"/>
                <p:cNvSpPr>
                  <a:spLocks noRot="1" noChangeAspect="1" noMove="1" noResize="1" noEditPoints="1" noAdjustHandles="1" noChangeArrowheads="1" noChangeShapeType="1" noTextEdit="1"/>
                </p:cNvSpPr>
                <p:nvPr/>
              </p:nvSpPr>
              <p:spPr>
                <a:xfrm>
                  <a:off x="3356349" y="1412776"/>
                  <a:ext cx="1584176" cy="1255494"/>
                </a:xfrm>
                <a:prstGeom prst="wedgeRoundRectCallout">
                  <a:avLst>
                    <a:gd name="adj1" fmla="val -114870"/>
                    <a:gd name="adj2" fmla="val -31604"/>
                    <a:gd name="adj3" fmla="val 16667"/>
                  </a:avLst>
                </a:prstGeom>
                <a:blipFill rotWithShape="1">
                  <a:blip r:embed="rId9" cstate="print"/>
                  <a:stretch>
                    <a:fillRect/>
                  </a:stretch>
                </a:blipFill>
                <a:ln w="38100">
                  <a:solidFill>
                    <a:srgbClr val="FDCC33"/>
                  </a:solidFill>
                </a:ln>
              </p:spPr>
              <p:txBody>
                <a:bodyPr/>
                <a:lstStyle/>
                <a:p>
                  <a:r>
                    <a:rPr lang="en-IE">
                      <a:noFill/>
                    </a:rPr>
                    <a:t> </a:t>
                  </a:r>
                </a:p>
              </p:txBody>
            </p:sp>
          </mc:Fallback>
        </mc:AlternateContent>
        <p:sp>
          <p:nvSpPr>
            <p:cNvPr id="5" name="TextBox 4"/>
            <p:cNvSpPr txBox="1"/>
            <p:nvPr/>
          </p:nvSpPr>
          <p:spPr>
            <a:xfrm>
              <a:off x="3937174" y="1467368"/>
              <a:ext cx="239478" cy="360000"/>
            </a:xfrm>
            <a:prstGeom prst="rect">
              <a:avLst/>
            </a:prstGeom>
            <a:grpFill/>
            <a:ln w="38100">
              <a:noFill/>
            </a:ln>
          </p:spPr>
          <p:txBody>
            <a:bodyPr wrap="square" rtlCol="0">
              <a:spAutoFit/>
            </a:bodyPr>
            <a:lstStyle/>
            <a:p>
              <a:r>
                <a:rPr lang="en-GB" b="1" u="sng" dirty="0" smtClean="0">
                  <a:solidFill>
                    <a:schemeClr val="bg1"/>
                  </a:solidFill>
                </a:rPr>
                <a:t>+6</a:t>
              </a:r>
              <a:endParaRPr lang="en-IE" b="1" u="sng" dirty="0">
                <a:solidFill>
                  <a:schemeClr val="bg1"/>
                </a:solidFill>
              </a:endParaRPr>
            </a:p>
          </p:txBody>
        </p:sp>
      </p:grpSp>
      <p:sp>
        <p:nvSpPr>
          <p:cNvPr id="11" name="Oval 10"/>
          <p:cNvSpPr/>
          <p:nvPr/>
        </p:nvSpPr>
        <p:spPr>
          <a:xfrm>
            <a:off x="7157069" y="3820279"/>
            <a:ext cx="1447376" cy="50429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983690" y="3670080"/>
            <a:ext cx="2673002" cy="701973"/>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8" name="Group 17"/>
          <p:cNvGrpSpPr/>
          <p:nvPr/>
        </p:nvGrpSpPr>
        <p:grpSpPr>
          <a:xfrm>
            <a:off x="2267744" y="3703700"/>
            <a:ext cx="628476" cy="202644"/>
            <a:chOff x="2267744" y="4428426"/>
            <a:chExt cx="628476" cy="202644"/>
          </a:xfrm>
        </p:grpSpPr>
        <p:cxnSp>
          <p:nvCxnSpPr>
            <p:cNvPr id="19" name="Straight Arrow Connector 18"/>
            <p:cNvCxnSpPr/>
            <p:nvPr/>
          </p:nvCxnSpPr>
          <p:spPr>
            <a:xfrm flipH="1">
              <a:off x="2267744" y="4446404"/>
              <a:ext cx="216024" cy="1846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88580" y="4428426"/>
              <a:ext cx="207640" cy="1846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0324027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 presetClass="entr" presetSubtype="0" fill="hold" grpId="1" nodeType="with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2"/>
                                        </p:tgtEl>
                                      </p:cBhvr>
                                    </p:animEffect>
                                    <p:set>
                                      <p:cBhvr>
                                        <p:cTn id="19" dur="1" fill="hold">
                                          <p:stCondLst>
                                            <p:cond delay="499"/>
                                          </p:stCondLst>
                                        </p:cTn>
                                        <p:tgtEl>
                                          <p:spTgt spid="4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500"/>
                                        <p:tgtEl>
                                          <p:spTgt spid="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Effect transition="in" filter="fade">
                                      <p:cBhvr>
                                        <p:cTn id="48" dur="500"/>
                                        <p:tgtEl>
                                          <p:spTgt spid="8">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animBg="1"/>
      <p:bldP spid="42" grpId="0" animBg="1"/>
      <p:bldP spid="4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467446" y="2925096"/>
            <a:ext cx="2880000" cy="1440000"/>
          </a:xfrm>
          <a:prstGeom prst="rect">
            <a:avLst/>
          </a:prstGeom>
          <a:solidFill>
            <a:schemeClr val="accent3">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12160" y="2492896"/>
            <a:ext cx="333746" cy="461665"/>
          </a:xfrm>
          <a:prstGeom prst="rect">
            <a:avLst/>
          </a:prstGeom>
          <a:noFill/>
        </p:spPr>
        <p:txBody>
          <a:bodyPr wrap="none" rtlCol="0">
            <a:spAutoFit/>
          </a:bodyPr>
          <a:lstStyle/>
          <a:p>
            <a:r>
              <a:rPr lang="en-GB" sz="2400" b="1" i="1" dirty="0"/>
              <a:t>x</a:t>
            </a:r>
            <a:endParaRPr lang="en-US" sz="2400" b="1" dirty="0"/>
          </a:p>
        </p:txBody>
      </p:sp>
      <p:cxnSp>
        <p:nvCxnSpPr>
          <p:cNvPr id="12" name="Straight Connector 11"/>
          <p:cNvCxnSpPr/>
          <p:nvPr/>
        </p:nvCxnSpPr>
        <p:spPr>
          <a:xfrm rot="5400000">
            <a:off x="6156256" y="3645096"/>
            <a:ext cx="14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58201" y="3077018"/>
            <a:ext cx="347666" cy="461665"/>
          </a:xfrm>
          <a:prstGeom prst="rect">
            <a:avLst/>
          </a:prstGeom>
          <a:noFill/>
        </p:spPr>
        <p:txBody>
          <a:bodyPr wrap="square" rtlCol="0">
            <a:spAutoFit/>
          </a:bodyPr>
          <a:lstStyle/>
          <a:p>
            <a:r>
              <a:rPr lang="en-GB" sz="2400" b="1" i="1" dirty="0"/>
              <a:t>x</a:t>
            </a:r>
            <a:endParaRPr lang="en-US" sz="2400" b="1" dirty="0"/>
          </a:p>
        </p:txBody>
      </p:sp>
      <p:sp>
        <p:nvSpPr>
          <p:cNvPr id="14" name="TextBox 13"/>
          <p:cNvSpPr txBox="1"/>
          <p:nvPr/>
        </p:nvSpPr>
        <p:spPr>
          <a:xfrm>
            <a:off x="7308304" y="2492896"/>
            <a:ext cx="742880" cy="461665"/>
          </a:xfrm>
          <a:prstGeom prst="rect">
            <a:avLst/>
          </a:prstGeom>
          <a:noFill/>
        </p:spPr>
        <p:txBody>
          <a:bodyPr wrap="square" rtlCol="0">
            <a:spAutoFit/>
          </a:bodyPr>
          <a:lstStyle/>
          <a:p>
            <a:r>
              <a:rPr lang="en-GB" sz="2400" b="1" i="1" dirty="0" smtClean="0"/>
              <a:t>− </a:t>
            </a:r>
            <a:r>
              <a:rPr lang="en-GB" sz="2400" b="1" dirty="0" smtClean="0"/>
              <a:t>3</a:t>
            </a:r>
            <a:endParaRPr lang="en-US" sz="2400" b="1" dirty="0"/>
          </a:p>
        </p:txBody>
      </p:sp>
      <p:cxnSp>
        <p:nvCxnSpPr>
          <p:cNvPr id="15" name="Straight Connector 14"/>
          <p:cNvCxnSpPr>
            <a:stCxn id="9" idx="1"/>
            <a:endCxn id="9" idx="3"/>
          </p:cNvCxnSpPr>
          <p:nvPr/>
        </p:nvCxnSpPr>
        <p:spPr>
          <a:xfrm>
            <a:off x="5467446" y="3645096"/>
            <a:ext cx="288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93444" y="3039343"/>
            <a:ext cx="450764" cy="461665"/>
          </a:xfrm>
          <a:prstGeom prst="rect">
            <a:avLst/>
          </a:prstGeom>
          <a:noFill/>
        </p:spPr>
        <p:txBody>
          <a:bodyPr wrap="none" rtlCol="0">
            <a:spAutoFit/>
          </a:bodyPr>
          <a:lstStyle/>
          <a:p>
            <a:r>
              <a:rPr lang="en-GB" sz="2400" b="1" i="1" dirty="0" smtClean="0"/>
              <a:t>x</a:t>
            </a:r>
            <a:r>
              <a:rPr lang="en-GB" sz="2400" b="1" i="1" baseline="30000" dirty="0" smtClean="0"/>
              <a:t>2</a:t>
            </a:r>
            <a:endParaRPr lang="en-US" sz="2400" b="1" dirty="0"/>
          </a:p>
        </p:txBody>
      </p:sp>
      <p:sp>
        <p:nvSpPr>
          <p:cNvPr id="17" name="TextBox 16"/>
          <p:cNvSpPr txBox="1"/>
          <p:nvPr/>
        </p:nvSpPr>
        <p:spPr>
          <a:xfrm>
            <a:off x="7236296" y="2996952"/>
            <a:ext cx="753732" cy="461665"/>
          </a:xfrm>
          <a:prstGeom prst="rect">
            <a:avLst/>
          </a:prstGeom>
          <a:noFill/>
        </p:spPr>
        <p:txBody>
          <a:bodyPr wrap="none" rtlCol="0">
            <a:spAutoFit/>
          </a:bodyPr>
          <a:lstStyle/>
          <a:p>
            <a:r>
              <a:rPr lang="en-GB" sz="2400" b="1" i="1" dirty="0" smtClean="0"/>
              <a:t>− </a:t>
            </a:r>
            <a:r>
              <a:rPr lang="en-GB" sz="2400" b="1" dirty="0" smtClean="0"/>
              <a:t>3</a:t>
            </a:r>
            <a:r>
              <a:rPr lang="en-GB" sz="2400" b="1" i="1" dirty="0" smtClean="0"/>
              <a:t>x</a:t>
            </a:r>
            <a:endParaRPr lang="en-US" sz="2400" b="1" dirty="0"/>
          </a:p>
        </p:txBody>
      </p:sp>
      <p:sp>
        <p:nvSpPr>
          <p:cNvPr id="18" name="TextBox 17"/>
          <p:cNvSpPr txBox="1"/>
          <p:nvPr/>
        </p:nvSpPr>
        <p:spPr>
          <a:xfrm>
            <a:off x="5724128" y="3811169"/>
            <a:ext cx="753732" cy="461665"/>
          </a:xfrm>
          <a:prstGeom prst="rect">
            <a:avLst/>
          </a:prstGeom>
          <a:noFill/>
        </p:spPr>
        <p:txBody>
          <a:bodyPr wrap="none" rtlCol="0">
            <a:spAutoFit/>
          </a:bodyPr>
          <a:lstStyle/>
          <a:p>
            <a:r>
              <a:rPr lang="en-GB" sz="2400" b="1" i="1" dirty="0" smtClean="0"/>
              <a:t>− </a:t>
            </a:r>
            <a:r>
              <a:rPr lang="en-GB" sz="2400" b="1" dirty="0" smtClean="0"/>
              <a:t>2</a:t>
            </a:r>
            <a:r>
              <a:rPr lang="en-GB" sz="2400" b="1" i="1" dirty="0" smtClean="0"/>
              <a:t>x</a:t>
            </a:r>
            <a:endParaRPr lang="en-US" sz="2400" b="1" dirty="0"/>
          </a:p>
        </p:txBody>
      </p:sp>
      <p:sp>
        <p:nvSpPr>
          <p:cNvPr id="19" name="TextBox 18"/>
          <p:cNvSpPr txBox="1"/>
          <p:nvPr/>
        </p:nvSpPr>
        <p:spPr>
          <a:xfrm>
            <a:off x="7406225" y="3811169"/>
            <a:ext cx="550151" cy="461665"/>
          </a:xfrm>
          <a:prstGeom prst="rect">
            <a:avLst/>
          </a:prstGeom>
          <a:noFill/>
        </p:spPr>
        <p:txBody>
          <a:bodyPr wrap="none" rtlCol="0">
            <a:spAutoFit/>
          </a:bodyPr>
          <a:lstStyle/>
          <a:p>
            <a:r>
              <a:rPr lang="en-GB" sz="2400" b="1" dirty="0" smtClean="0"/>
              <a:t>+6</a:t>
            </a:r>
            <a:endParaRPr lang="en-US" sz="2400" b="1" dirty="0"/>
          </a:p>
        </p:txBody>
      </p:sp>
      <mc:AlternateContent xmlns:mc="http://schemas.openxmlformats.org/markup-compatibility/2006">
        <mc:Choice xmlns:a14="http://schemas.microsoft.com/office/drawing/2010/main" xmlns="" Requires="a14">
          <p:sp>
            <p:nvSpPr>
              <p:cNvPr id="24" name="Rectangle 23"/>
              <p:cNvSpPr/>
              <p:nvPr/>
            </p:nvSpPr>
            <p:spPr>
              <a:xfrm>
                <a:off x="481192" y="2763924"/>
                <a:ext cx="4320000" cy="3277820"/>
              </a:xfrm>
              <a:prstGeom prst="rect">
                <a:avLst/>
              </a:prstGeom>
              <a:solidFill>
                <a:srgbClr val="FFFF00"/>
              </a:solidFill>
            </p:spPr>
            <p:txBody>
              <a:bodyPr wrap="square">
                <a:spAutoFit/>
              </a:bodyPr>
              <a:lstStyle/>
              <a:p>
                <a:pPr marL="342900" indent="-342900">
                  <a:lnSpc>
                    <a:spcPct val="150000"/>
                  </a:lnSpc>
                  <a:buFont typeface="Arial" pitchFamily="34" charset="0"/>
                  <a:buChar char="•"/>
                </a:pPr>
                <a:r>
                  <a:rPr lang="en-GB" sz="1600" dirty="0" smtClean="0">
                    <a:solidFill>
                      <a:prstClr val="black"/>
                    </a:solidFill>
                    <a:latin typeface="Century Gothic" pitchFamily="34" charset="0"/>
                    <a:ea typeface="+mj-ea"/>
                    <a:cs typeface="+mj-cs"/>
                  </a:rPr>
                  <a:t>Multiply coefficient of </a:t>
                </a:r>
                <a14:m>
                  <m:oMath xmlns:m="http://schemas.openxmlformats.org/officeDocument/2006/math">
                    <m:r>
                      <a:rPr lang="en-GB" sz="1600" i="1" dirty="0" smtClean="0">
                        <a:solidFill>
                          <a:prstClr val="black"/>
                        </a:solidFill>
                        <a:latin typeface="Cambria Math"/>
                        <a:ea typeface="+mj-ea"/>
                        <a:cs typeface="+mj-cs"/>
                      </a:rPr>
                      <m:t>𝑥</m:t>
                    </m:r>
                    <m:r>
                      <a:rPr lang="en-GB" sz="1600" i="1" baseline="30000" dirty="0" smtClean="0">
                        <a:solidFill>
                          <a:prstClr val="black"/>
                        </a:solidFill>
                        <a:latin typeface="Cambria Math"/>
                        <a:ea typeface="+mj-ea"/>
                        <a:cs typeface="+mj-cs"/>
                      </a:rPr>
                      <m:t>2</m:t>
                    </m:r>
                  </m:oMath>
                </a14:m>
                <a:r>
                  <a:rPr lang="en-GB" sz="1600" dirty="0" smtClean="0">
                    <a:solidFill>
                      <a:prstClr val="black"/>
                    </a:solidFill>
                    <a:latin typeface="Century Gothic" pitchFamily="34" charset="0"/>
                    <a:ea typeface="+mj-ea"/>
                    <a:cs typeface="+mj-cs"/>
                  </a:rPr>
                  <a:t> and the constant to get the guide number</a:t>
                </a:r>
              </a:p>
              <a:p>
                <a:pPr marL="342900" indent="-342900">
                  <a:lnSpc>
                    <a:spcPct val="150000"/>
                  </a:lnSpc>
                  <a:buFont typeface="Arial" pitchFamily="34" charset="0"/>
                  <a:buChar char="•"/>
                </a:pPr>
                <a:r>
                  <a:rPr lang="en-GB" sz="1600" dirty="0" smtClean="0">
                    <a:solidFill>
                      <a:prstClr val="black"/>
                    </a:solidFill>
                    <a:latin typeface="Century Gothic" pitchFamily="34" charset="0"/>
                    <a:ea typeface="+mj-ea"/>
                    <a:cs typeface="+mj-cs"/>
                  </a:rPr>
                  <a:t>Find </a:t>
                </a:r>
                <a:r>
                  <a:rPr lang="en-GB" sz="1600" dirty="0" smtClean="0">
                    <a:solidFill>
                      <a:prstClr val="black"/>
                    </a:solidFill>
                    <a:latin typeface="Century Gothic" pitchFamily="34" charset="0"/>
                    <a:ea typeface="+mj-ea"/>
                    <a:cs typeface="+mj-cs"/>
                  </a:rPr>
                  <a:t>the </a:t>
                </a:r>
                <a:r>
                  <a:rPr lang="en-GB" sz="1600" dirty="0" smtClean="0">
                    <a:solidFill>
                      <a:prstClr val="black"/>
                    </a:solidFill>
                    <a:latin typeface="Century Gothic" pitchFamily="34" charset="0"/>
                    <a:ea typeface="+mj-ea"/>
                    <a:cs typeface="+mj-cs"/>
                  </a:rPr>
                  <a:t>factor </a:t>
                </a:r>
                <a:r>
                  <a:rPr lang="en-GB" sz="1600" dirty="0" smtClean="0">
                    <a:solidFill>
                      <a:prstClr val="black"/>
                    </a:solidFill>
                    <a:latin typeface="Century Gothic" pitchFamily="34" charset="0"/>
                    <a:ea typeface="+mj-ea"/>
                    <a:cs typeface="+mj-cs"/>
                  </a:rPr>
                  <a:t>pairs of this number</a:t>
                </a:r>
              </a:p>
              <a:p>
                <a:pPr marL="342900" indent="-342900">
                  <a:lnSpc>
                    <a:spcPct val="150000"/>
                  </a:lnSpc>
                  <a:buFont typeface="Arial" pitchFamily="34" charset="0"/>
                  <a:buChar char="•"/>
                </a:pPr>
                <a:r>
                  <a:rPr lang="en-GB" sz="1600" dirty="0" smtClean="0">
                    <a:solidFill>
                      <a:prstClr val="black"/>
                    </a:solidFill>
                    <a:latin typeface="Century Gothic" pitchFamily="34" charset="0"/>
                    <a:ea typeface="+mj-ea"/>
                    <a:cs typeface="+mj-cs"/>
                  </a:rPr>
                  <a:t>We want the factor pair that sums to give the middle term</a:t>
                </a:r>
              </a:p>
              <a:p>
                <a:pPr marL="342900" indent="-342900">
                  <a:lnSpc>
                    <a:spcPct val="150000"/>
                  </a:lnSpc>
                  <a:buFont typeface="Arial" pitchFamily="34" charset="0"/>
                  <a:buChar char="•"/>
                </a:pPr>
                <a:r>
                  <a:rPr lang="en-GB" sz="1600" dirty="0" smtClean="0">
                    <a:solidFill>
                      <a:prstClr val="black"/>
                    </a:solidFill>
                    <a:latin typeface="Century Gothic" pitchFamily="34" charset="0"/>
                    <a:ea typeface="+mj-ea"/>
                    <a:cs typeface="+mj-cs"/>
                  </a:rPr>
                  <a:t>Split the middle term up using these two terms</a:t>
                </a:r>
              </a:p>
              <a:p>
                <a:pPr marL="342900" indent="-342900">
                  <a:lnSpc>
                    <a:spcPct val="150000"/>
                  </a:lnSpc>
                  <a:buFont typeface="Arial" pitchFamily="34" charset="0"/>
                  <a:buChar char="•"/>
                </a:pPr>
                <a:r>
                  <a:rPr lang="en-GB" sz="1600" dirty="0" smtClean="0">
                    <a:solidFill>
                      <a:prstClr val="black"/>
                    </a:solidFill>
                    <a:latin typeface="Century Gothic" pitchFamily="34" charset="0"/>
                    <a:ea typeface="+mj-ea"/>
                    <a:cs typeface="+mj-cs"/>
                  </a:rPr>
                  <a:t>Factorise the four terms by </a:t>
                </a:r>
                <a:r>
                  <a:rPr lang="en-GB" sz="1600" dirty="0" smtClean="0">
                    <a:solidFill>
                      <a:prstClr val="black"/>
                    </a:solidFill>
                    <a:latin typeface="Century Gothic" pitchFamily="34" charset="0"/>
                    <a:ea typeface="+mj-ea"/>
                    <a:cs typeface="+mj-cs"/>
                  </a:rPr>
                  <a:t>grouping</a:t>
                </a:r>
                <a:endParaRPr lang="en-GB" sz="1600" dirty="0" smtClean="0">
                  <a:solidFill>
                    <a:prstClr val="black"/>
                  </a:solidFill>
                  <a:latin typeface="Century Gothic" pitchFamily="34" charset="0"/>
                  <a:ea typeface="+mj-ea"/>
                  <a:cs typeface="+mj-cs"/>
                </a:endParaRPr>
              </a:p>
              <a:p>
                <a:pPr marL="171450" indent="-171450">
                  <a:lnSpc>
                    <a:spcPct val="150000"/>
                  </a:lnSpc>
                  <a:buFont typeface="Arial" pitchFamily="34" charset="0"/>
                  <a:buChar char="•"/>
                </a:pPr>
                <a:endParaRPr lang="en-IE" sz="1000" dirty="0"/>
              </a:p>
            </p:txBody>
          </p:sp>
        </mc:Choice>
        <mc:Fallback>
          <p:sp>
            <p:nvSpPr>
              <p:cNvPr id="24" name="Rectangle 23"/>
              <p:cNvSpPr>
                <a:spLocks noRot="1" noChangeAspect="1" noMove="1" noResize="1" noEditPoints="1" noAdjustHandles="1" noChangeArrowheads="1" noChangeShapeType="1" noTextEdit="1"/>
              </p:cNvSpPr>
              <p:nvPr/>
            </p:nvSpPr>
            <p:spPr>
              <a:xfrm>
                <a:off x="481192" y="2763924"/>
                <a:ext cx="4320000" cy="3277820"/>
              </a:xfrm>
              <a:prstGeom prst="rect">
                <a:avLst/>
              </a:prstGeom>
              <a:blipFill rotWithShape="1">
                <a:blip r:embed="rId3" cstate="print"/>
                <a:stretch>
                  <a:fillRect l="-564"/>
                </a:stretch>
              </a:blipFill>
            </p:spPr>
            <p:txBody>
              <a:bodyPr/>
              <a:lstStyle/>
              <a:p>
                <a:r>
                  <a:rPr lang="en-IE">
                    <a:noFill/>
                  </a:rPr>
                  <a:t> </a:t>
                </a:r>
              </a:p>
            </p:txBody>
          </p:sp>
        </mc:Fallback>
      </mc:AlternateContent>
      <p:sp>
        <p:nvSpPr>
          <p:cNvPr id="8" name="Date Placeholder 7"/>
          <p:cNvSpPr>
            <a:spLocks noGrp="1"/>
          </p:cNvSpPr>
          <p:nvPr>
            <p:ph type="dt" sz="half" idx="10"/>
          </p:nvPr>
        </p:nvSpPr>
        <p:spPr/>
        <p:txBody>
          <a:bodyPr/>
          <a:lstStyle/>
          <a:p>
            <a:fld id="{3522974C-F66B-492F-BA54-8841B3117C62}" type="datetime10">
              <a:rPr lang="en-IE" smtClean="0"/>
              <a:pPr/>
              <a:t>20:58</a:t>
            </a:fld>
            <a:endParaRPr lang="en-IE"/>
          </a:p>
        </p:txBody>
      </p:sp>
      <p:sp>
        <p:nvSpPr>
          <p:cNvPr id="11" name="TextBox 10"/>
          <p:cNvSpPr txBox="1"/>
          <p:nvPr/>
        </p:nvSpPr>
        <p:spPr>
          <a:xfrm>
            <a:off x="4894802" y="3861048"/>
            <a:ext cx="611065" cy="461665"/>
          </a:xfrm>
          <a:prstGeom prst="rect">
            <a:avLst/>
          </a:prstGeom>
          <a:noFill/>
        </p:spPr>
        <p:txBody>
          <a:bodyPr wrap="none" rtlCol="0">
            <a:spAutoFit/>
          </a:bodyPr>
          <a:lstStyle/>
          <a:p>
            <a:r>
              <a:rPr lang="en-GB" sz="2400" b="1" i="1" dirty="0" smtClean="0"/>
              <a:t>− </a:t>
            </a:r>
            <a:r>
              <a:rPr lang="en-GB" sz="2400" b="1" dirty="0" smtClean="0"/>
              <a:t>2</a:t>
            </a:r>
            <a:endParaRPr lang="en-US" sz="2400" b="1" dirty="0"/>
          </a:p>
        </p:txBody>
      </p:sp>
      <mc:AlternateContent xmlns:mc="http://schemas.openxmlformats.org/markup-compatibility/2006">
        <mc:Choice xmlns:a14="http://schemas.microsoft.com/office/drawing/2010/main" xmlns="" Requires="a14">
          <p:graphicFrame>
            <p:nvGraphicFramePr>
              <p:cNvPr id="29" name="Table 28"/>
              <p:cNvGraphicFramePr>
                <a:graphicFrameLocks noGrp="1"/>
              </p:cNvGraphicFramePr>
              <p:nvPr>
                <p:extLst>
                  <p:ext uri="{D42A27DB-BD31-4B8C-83A1-F6EECF244321}">
                    <p14:modId xmlns:p14="http://schemas.microsoft.com/office/powerpoint/2010/main" val="432501558"/>
                  </p:ext>
                </p:extLst>
              </p:nvPr>
            </p:nvGraphicFramePr>
            <p:xfrm>
              <a:off x="481192" y="1160904"/>
              <a:ext cx="4320480" cy="1404000"/>
            </p:xfrm>
            <a:graphic>
              <a:graphicData uri="http://schemas.openxmlformats.org/drawingml/2006/table">
                <a:tbl>
                  <a:tblPr firstRow="1" bandRow="1">
                    <a:tableStyleId>{5940675A-B579-460E-94D1-54222C63F5DA}</a:tableStyleId>
                  </a:tblPr>
                  <a:tblGrid>
                    <a:gridCol w="4320480"/>
                  </a:tblGrid>
                  <a:tr h="468000">
                    <a:tc>
                      <a:txBody>
                        <a:bodyPr/>
                        <a:lstStyle/>
                        <a:p>
                          <a:pPr algn="ctr"/>
                          <a14:m>
                            <m:oMathPara xmlns:m="http://schemas.openxmlformats.org/officeDocument/2006/math">
                              <m:oMathParaPr>
                                <m:jc m:val="centerGroup"/>
                              </m:oMathParaPr>
                              <m:oMath xmlns:m="http://schemas.openxmlformats.org/officeDocument/2006/math">
                                <m:r>
                                  <a:rPr lang="en-IE" sz="2400" i="1" dirty="0" smtClean="0">
                                    <a:solidFill>
                                      <a:schemeClr val="bg1"/>
                                    </a:solidFill>
                                    <a:latin typeface="Cambria Math"/>
                                  </a:rPr>
                                  <m:t>𝑥</m:t>
                                </m:r>
                                <m:r>
                                  <a:rPr lang="en-IE" sz="2400" i="1" baseline="30000" dirty="0" smtClean="0">
                                    <a:solidFill>
                                      <a:schemeClr val="bg1"/>
                                    </a:solidFill>
                                    <a:latin typeface="Cambria Math"/>
                                  </a:rPr>
                                  <m:t>2</m:t>
                                </m:r>
                                <m:r>
                                  <a:rPr lang="en-IE" sz="2400" i="1" dirty="0" smtClean="0">
                                    <a:solidFill>
                                      <a:schemeClr val="bg1"/>
                                    </a:solidFill>
                                    <a:latin typeface="Cambria Math"/>
                                  </a:rPr>
                                  <m:t> – 5</m:t>
                                </m:r>
                                <m:r>
                                  <a:rPr lang="en-IE" sz="2400" i="1" dirty="0" smtClean="0">
                                    <a:solidFill>
                                      <a:schemeClr val="bg1"/>
                                    </a:solidFill>
                                    <a:latin typeface="Cambria Math"/>
                                  </a:rPr>
                                  <m:t>𝑥</m:t>
                                </m:r>
                                <m:r>
                                  <a:rPr lang="en-IE" sz="2400" i="1" dirty="0" smtClean="0">
                                    <a:solidFill>
                                      <a:schemeClr val="bg1"/>
                                    </a:solidFill>
                                    <a:latin typeface="Cambria Math"/>
                                  </a:rPr>
                                  <m:t> + 6</m:t>
                                </m:r>
                              </m:oMath>
                            </m:oMathPara>
                          </a14:m>
                          <a:endParaRPr lang="en-IE" sz="2400" dirty="0">
                            <a:solidFill>
                              <a:schemeClr val="bg1"/>
                            </a:solidFill>
                          </a:endParaRPr>
                        </a:p>
                      </a:txBody>
                      <a:tcPr>
                        <a:solidFill>
                          <a:srgbClr val="990033"/>
                        </a:solidFill>
                      </a:tcPr>
                    </a:tc>
                  </a:tr>
                  <a:tr h="468000">
                    <a:tc>
                      <a:txBody>
                        <a:bodyPr/>
                        <a:lstStyle/>
                        <a:p>
                          <a:pPr algn="ctr"/>
                          <a:endParaRPr lang="en-IE" sz="2400" b="1" dirty="0"/>
                        </a:p>
                      </a:txBody>
                      <a:tcPr/>
                    </a:tc>
                  </a:tr>
                  <a:tr h="468000">
                    <a:tc>
                      <a:txBody>
                        <a:bodyPr/>
                        <a:lstStyle/>
                        <a:p>
                          <a:pPr algn="ctr"/>
                          <a:endParaRPr lang="en-IE" sz="2400" b="1" dirty="0"/>
                        </a:p>
                      </a:txBody>
                      <a:tcPr/>
                    </a:tc>
                  </a:tr>
                </a:tbl>
              </a:graphicData>
            </a:graphic>
          </p:graphicFrame>
        </mc:Choice>
        <mc:Fallback>
          <p:graphicFrame>
            <p:nvGraphicFramePr>
              <p:cNvPr id="29" name="Table 28"/>
              <p:cNvGraphicFramePr>
                <a:graphicFrameLocks noGrp="1"/>
              </p:cNvGraphicFramePr>
              <p:nvPr>
                <p:extLst>
                  <p:ext uri="{D42A27DB-BD31-4B8C-83A1-F6EECF244321}">
                    <p14:modId xmlns:p14="http://schemas.microsoft.com/office/powerpoint/2010/main" xmlns="" xmlns:a14="http://schemas.microsoft.com/office/drawing/2010/main" val="432501558"/>
                  </p:ext>
                </p:extLst>
              </p:nvPr>
            </p:nvGraphicFramePr>
            <p:xfrm>
              <a:off x="481192" y="1160904"/>
              <a:ext cx="4320480" cy="1404000"/>
            </p:xfrm>
            <a:graphic>
              <a:graphicData uri="http://schemas.openxmlformats.org/drawingml/2006/table">
                <a:tbl>
                  <a:tblPr firstRow="1" bandRow="1">
                    <a:tableStyleId>{5940675A-B579-460E-94D1-54222C63F5DA}</a:tableStyleId>
                  </a:tblPr>
                  <a:tblGrid>
                    <a:gridCol w="4320480"/>
                  </a:tblGrid>
                  <a:tr h="468000">
                    <a:tc>
                      <a:txBody>
                        <a:bodyPr/>
                        <a:lstStyle/>
                        <a:p>
                          <a:endParaRPr lang="en-US"/>
                        </a:p>
                      </a:txBody>
                      <a:tcPr>
                        <a:blipFill rotWithShape="1">
                          <a:blip r:embed="rId4"/>
                          <a:stretch>
                            <a:fillRect l="-141" b="-200000"/>
                          </a:stretch>
                        </a:blipFill>
                      </a:tcPr>
                    </a:tc>
                  </a:tr>
                  <a:tr h="468000">
                    <a:tc>
                      <a:txBody>
                        <a:bodyPr/>
                        <a:lstStyle/>
                        <a:p>
                          <a:pPr algn="ctr"/>
                          <a:endParaRPr lang="en-IE" sz="2400" b="1" dirty="0"/>
                        </a:p>
                      </a:txBody>
                      <a:tcPr/>
                    </a:tc>
                  </a:tr>
                  <a:tr h="468000">
                    <a:tc>
                      <a:txBody>
                        <a:bodyPr/>
                        <a:lstStyle/>
                        <a:p>
                          <a:pPr algn="ctr"/>
                          <a:endParaRPr lang="en-IE" sz="2400" b="1" dirty="0"/>
                        </a:p>
                      </a:txBody>
                      <a:tcPr/>
                    </a:tc>
                  </a:tr>
                </a:tbl>
              </a:graphicData>
            </a:graphic>
          </p:graphicFrame>
        </mc:Fallback>
      </mc:AlternateContent>
      <mc:AlternateContent xmlns:mc="http://schemas.openxmlformats.org/markup-compatibility/2006">
        <mc:Choice xmlns:a14="http://schemas.microsoft.com/office/drawing/2010/main" xmlns="" Requires="a14">
          <p:graphicFrame>
            <p:nvGraphicFramePr>
              <p:cNvPr id="30" name="Table 29"/>
              <p:cNvGraphicFramePr>
                <a:graphicFrameLocks noGrp="1"/>
              </p:cNvGraphicFramePr>
              <p:nvPr>
                <p:extLst>
                  <p:ext uri="{D42A27DB-BD31-4B8C-83A1-F6EECF244321}">
                    <p14:modId xmlns:p14="http://schemas.microsoft.com/office/powerpoint/2010/main" val="581128461"/>
                  </p:ext>
                </p:extLst>
              </p:nvPr>
            </p:nvGraphicFramePr>
            <p:xfrm>
              <a:off x="481192" y="1160904"/>
              <a:ext cx="4320480" cy="1404000"/>
            </p:xfrm>
            <a:graphic>
              <a:graphicData uri="http://schemas.openxmlformats.org/drawingml/2006/table">
                <a:tbl>
                  <a:tblPr firstRow="1" bandRow="1">
                    <a:tableStyleId>{5940675A-B579-460E-94D1-54222C63F5DA}</a:tableStyleId>
                  </a:tblPr>
                  <a:tblGrid>
                    <a:gridCol w="4320480"/>
                  </a:tblGrid>
                  <a:tr h="468000">
                    <a:tc>
                      <a:txBody>
                        <a:bodyPr/>
                        <a:lstStyle/>
                        <a:p>
                          <a:pPr algn="ctr"/>
                          <a14:m>
                            <m:oMathPara xmlns:m="http://schemas.openxmlformats.org/officeDocument/2006/math">
                              <m:oMathParaPr>
                                <m:jc m:val="centerGroup"/>
                              </m:oMathParaPr>
                              <m:oMath xmlns:m="http://schemas.openxmlformats.org/officeDocument/2006/math">
                                <m:r>
                                  <a:rPr lang="en-IE" sz="2400" i="1" dirty="0" smtClean="0">
                                    <a:solidFill>
                                      <a:schemeClr val="bg1"/>
                                    </a:solidFill>
                                    <a:latin typeface="Cambria Math"/>
                                  </a:rPr>
                                  <m:t>𝑥</m:t>
                                </m:r>
                                <m:r>
                                  <a:rPr lang="en-IE" sz="2400" i="1" baseline="30000" dirty="0" smtClean="0">
                                    <a:solidFill>
                                      <a:schemeClr val="bg1"/>
                                    </a:solidFill>
                                    <a:latin typeface="Cambria Math"/>
                                  </a:rPr>
                                  <m:t>2</m:t>
                                </m:r>
                                <m:r>
                                  <a:rPr lang="en-IE" sz="2400" i="1" dirty="0" smtClean="0">
                                    <a:solidFill>
                                      <a:schemeClr val="bg1"/>
                                    </a:solidFill>
                                    <a:latin typeface="Cambria Math"/>
                                  </a:rPr>
                                  <m:t> – 5</m:t>
                                </m:r>
                                <m:r>
                                  <a:rPr lang="en-IE" sz="2400" i="1" dirty="0" smtClean="0">
                                    <a:solidFill>
                                      <a:schemeClr val="bg1"/>
                                    </a:solidFill>
                                    <a:latin typeface="Cambria Math"/>
                                  </a:rPr>
                                  <m:t>𝑥</m:t>
                                </m:r>
                                <m:r>
                                  <a:rPr lang="en-IE" sz="2400" i="1" dirty="0" smtClean="0">
                                    <a:solidFill>
                                      <a:schemeClr val="bg1"/>
                                    </a:solidFill>
                                    <a:latin typeface="Cambria Math"/>
                                  </a:rPr>
                                  <m:t> + 6</m:t>
                                </m:r>
                              </m:oMath>
                            </m:oMathPara>
                          </a14:m>
                          <a:endParaRPr lang="en-IE" sz="2400" dirty="0">
                            <a:solidFill>
                              <a:schemeClr val="bg1"/>
                            </a:solidFill>
                          </a:endParaRPr>
                        </a:p>
                      </a:txBody>
                      <a:tcPr>
                        <a:solidFill>
                          <a:srgbClr val="990033"/>
                        </a:solidFill>
                      </a:tcPr>
                    </a:tc>
                  </a:tr>
                  <a:tr h="468000">
                    <a:tc>
                      <a:txBody>
                        <a:bodyPr/>
                        <a:lstStyle/>
                        <a:p>
                          <a:pPr algn="ctr"/>
                          <a14:m>
                            <m:oMathPara xmlns:m="http://schemas.openxmlformats.org/officeDocument/2006/math">
                              <m:oMathParaPr>
                                <m:jc m:val="centerGroup"/>
                              </m:oMathParaPr>
                              <m:oMath xmlns:m="http://schemas.openxmlformats.org/officeDocument/2006/math">
                                <m:sSup>
                                  <m:sSupPr>
                                    <m:ctrlPr>
                                      <a:rPr lang="en-IE" sz="2400" b="1" i="1" smtClean="0">
                                        <a:latin typeface="Cambria Math"/>
                                      </a:rPr>
                                    </m:ctrlPr>
                                  </m:sSupPr>
                                  <m:e>
                                    <m:r>
                                      <a:rPr lang="en-IE" sz="2400" b="1" i="1" smtClean="0">
                                        <a:latin typeface="Cambria Math"/>
                                      </a:rPr>
                                      <m:t>𝒙</m:t>
                                    </m:r>
                                  </m:e>
                                  <m:sup>
                                    <m:r>
                                      <a:rPr lang="en-IE" sz="2400" b="1" i="1" smtClean="0">
                                        <a:latin typeface="Cambria Math"/>
                                      </a:rPr>
                                      <m:t>𝟐</m:t>
                                    </m:r>
                                  </m:sup>
                                </m:sSup>
                                <m:r>
                                  <a:rPr lang="en-IE" sz="2400" b="1" i="1" smtClean="0">
                                    <a:latin typeface="Cambria Math"/>
                                  </a:rPr>
                                  <m:t>−</m:t>
                                </m:r>
                                <m:r>
                                  <a:rPr lang="en-IE" sz="2400" b="1" i="1" smtClean="0">
                                    <a:latin typeface="Cambria Math"/>
                                  </a:rPr>
                                  <m:t>𝟑</m:t>
                                </m:r>
                                <m:r>
                                  <a:rPr lang="en-IE" sz="2400" b="1" i="1" smtClean="0">
                                    <a:latin typeface="Cambria Math"/>
                                  </a:rPr>
                                  <m:t>𝒙</m:t>
                                </m:r>
                                <m:r>
                                  <a:rPr lang="en-IE" sz="2400" b="1" i="1" smtClean="0">
                                    <a:latin typeface="Cambria Math"/>
                                  </a:rPr>
                                  <m:t>−</m:t>
                                </m:r>
                                <m:r>
                                  <a:rPr lang="en-IE" sz="2400" b="1" i="1" smtClean="0">
                                    <a:latin typeface="Cambria Math"/>
                                  </a:rPr>
                                  <m:t>𝟐</m:t>
                                </m:r>
                                <m:r>
                                  <a:rPr lang="en-IE" sz="2400" b="1" i="1" smtClean="0">
                                    <a:latin typeface="Cambria Math"/>
                                  </a:rPr>
                                  <m:t>𝒙</m:t>
                                </m:r>
                                <m:r>
                                  <a:rPr lang="en-IE" sz="2400" b="1" i="1" smtClean="0">
                                    <a:latin typeface="Cambria Math"/>
                                  </a:rPr>
                                  <m:t>+</m:t>
                                </m:r>
                                <m:r>
                                  <a:rPr lang="en-IE" sz="2400" b="1" i="1" smtClean="0">
                                    <a:latin typeface="Cambria Math"/>
                                  </a:rPr>
                                  <m:t>𝟔</m:t>
                                </m:r>
                              </m:oMath>
                            </m:oMathPara>
                          </a14:m>
                          <a:endParaRPr lang="en-IE" sz="2400" b="1" dirty="0"/>
                        </a:p>
                      </a:txBody>
                      <a:tcPr/>
                    </a:tc>
                  </a:tr>
                  <a:tr h="468000">
                    <a:tc>
                      <a:txBody>
                        <a:bodyPr/>
                        <a:lstStyle/>
                        <a:p>
                          <a:pPr algn="ctr"/>
                          <a:endParaRPr lang="en-IE" sz="2400" b="1" dirty="0"/>
                        </a:p>
                      </a:txBody>
                      <a:tcPr/>
                    </a:tc>
                  </a:tr>
                </a:tbl>
              </a:graphicData>
            </a:graphic>
          </p:graphicFrame>
        </mc:Choice>
        <mc:Fallback>
          <p:graphicFrame>
            <p:nvGraphicFramePr>
              <p:cNvPr id="30" name="Table 29"/>
              <p:cNvGraphicFramePr>
                <a:graphicFrameLocks noGrp="1"/>
              </p:cNvGraphicFramePr>
              <p:nvPr>
                <p:extLst>
                  <p:ext uri="{D42A27DB-BD31-4B8C-83A1-F6EECF244321}">
                    <p14:modId xmlns:p14="http://schemas.microsoft.com/office/powerpoint/2010/main" xmlns="" xmlns:a14="http://schemas.microsoft.com/office/drawing/2010/main" val="581128461"/>
                  </p:ext>
                </p:extLst>
              </p:nvPr>
            </p:nvGraphicFramePr>
            <p:xfrm>
              <a:off x="481192" y="1160904"/>
              <a:ext cx="4320480" cy="1404000"/>
            </p:xfrm>
            <a:graphic>
              <a:graphicData uri="http://schemas.openxmlformats.org/drawingml/2006/table">
                <a:tbl>
                  <a:tblPr firstRow="1" bandRow="1">
                    <a:tableStyleId>{5940675A-B579-460E-94D1-54222C63F5DA}</a:tableStyleId>
                  </a:tblPr>
                  <a:tblGrid>
                    <a:gridCol w="4320480"/>
                  </a:tblGrid>
                  <a:tr h="468000">
                    <a:tc>
                      <a:txBody>
                        <a:bodyPr/>
                        <a:lstStyle/>
                        <a:p>
                          <a:endParaRPr lang="en-US"/>
                        </a:p>
                      </a:txBody>
                      <a:tcPr>
                        <a:blipFill rotWithShape="1">
                          <a:blip r:embed="rId5"/>
                          <a:stretch>
                            <a:fillRect l="-141" b="-200000"/>
                          </a:stretch>
                        </a:blipFill>
                      </a:tcPr>
                    </a:tc>
                  </a:tr>
                  <a:tr h="468000">
                    <a:tc>
                      <a:txBody>
                        <a:bodyPr/>
                        <a:lstStyle/>
                        <a:p>
                          <a:endParaRPr lang="en-US"/>
                        </a:p>
                      </a:txBody>
                      <a:tcPr>
                        <a:blipFill rotWithShape="1">
                          <a:blip r:embed="rId5"/>
                          <a:stretch>
                            <a:fillRect l="-141" t="-100000" b="-100000"/>
                          </a:stretch>
                        </a:blipFill>
                      </a:tcPr>
                    </a:tc>
                  </a:tr>
                  <a:tr h="468000">
                    <a:tc>
                      <a:txBody>
                        <a:bodyPr/>
                        <a:lstStyle/>
                        <a:p>
                          <a:pPr algn="ctr"/>
                          <a:endParaRPr lang="en-IE" sz="2400" b="1" dirty="0"/>
                        </a:p>
                      </a:txBody>
                      <a:tcPr/>
                    </a:tc>
                  </a:tr>
                </a:tbl>
              </a:graphicData>
            </a:graphic>
          </p:graphicFrame>
        </mc:Fallback>
      </mc:AlternateContent>
      <mc:AlternateContent xmlns:mc="http://schemas.openxmlformats.org/markup-compatibility/2006">
        <mc:Choice xmlns:a14="http://schemas.microsoft.com/office/drawing/2010/main" xmlns="" Requires="a14">
          <p:graphicFrame>
            <p:nvGraphicFramePr>
              <p:cNvPr id="32" name="Table 31"/>
              <p:cNvGraphicFramePr>
                <a:graphicFrameLocks noGrp="1"/>
              </p:cNvGraphicFramePr>
              <p:nvPr>
                <p:extLst>
                  <p:ext uri="{D42A27DB-BD31-4B8C-83A1-F6EECF244321}">
                    <p14:modId xmlns:p14="http://schemas.microsoft.com/office/powerpoint/2010/main" val="2143743747"/>
                  </p:ext>
                </p:extLst>
              </p:nvPr>
            </p:nvGraphicFramePr>
            <p:xfrm>
              <a:off x="481192" y="1160904"/>
              <a:ext cx="4320480" cy="1404000"/>
            </p:xfrm>
            <a:graphic>
              <a:graphicData uri="http://schemas.openxmlformats.org/drawingml/2006/table">
                <a:tbl>
                  <a:tblPr firstRow="1" bandRow="1">
                    <a:tableStyleId>{5940675A-B579-460E-94D1-54222C63F5DA}</a:tableStyleId>
                  </a:tblPr>
                  <a:tblGrid>
                    <a:gridCol w="4320480"/>
                  </a:tblGrid>
                  <a:tr h="468000">
                    <a:tc>
                      <a:txBody>
                        <a:bodyPr/>
                        <a:lstStyle/>
                        <a:p>
                          <a:pPr algn="ctr"/>
                          <a14:m>
                            <m:oMathPara xmlns:m="http://schemas.openxmlformats.org/officeDocument/2006/math">
                              <m:oMathParaPr>
                                <m:jc m:val="centerGroup"/>
                              </m:oMathParaPr>
                              <m:oMath xmlns:m="http://schemas.openxmlformats.org/officeDocument/2006/math">
                                <m:r>
                                  <a:rPr lang="en-IE" sz="2400" i="1" dirty="0" smtClean="0">
                                    <a:solidFill>
                                      <a:schemeClr val="bg1"/>
                                    </a:solidFill>
                                    <a:latin typeface="Cambria Math"/>
                                  </a:rPr>
                                  <m:t>𝑥</m:t>
                                </m:r>
                                <m:r>
                                  <a:rPr lang="en-IE" sz="2400" i="1" baseline="30000" dirty="0" smtClean="0">
                                    <a:solidFill>
                                      <a:schemeClr val="bg1"/>
                                    </a:solidFill>
                                    <a:latin typeface="Cambria Math"/>
                                  </a:rPr>
                                  <m:t>2</m:t>
                                </m:r>
                                <m:r>
                                  <a:rPr lang="en-IE" sz="2400" i="1" dirty="0" smtClean="0">
                                    <a:solidFill>
                                      <a:schemeClr val="bg1"/>
                                    </a:solidFill>
                                    <a:latin typeface="Cambria Math"/>
                                  </a:rPr>
                                  <m:t> – 5</m:t>
                                </m:r>
                                <m:r>
                                  <a:rPr lang="en-IE" sz="2400" i="1" dirty="0" smtClean="0">
                                    <a:solidFill>
                                      <a:schemeClr val="bg1"/>
                                    </a:solidFill>
                                    <a:latin typeface="Cambria Math"/>
                                  </a:rPr>
                                  <m:t>𝑥</m:t>
                                </m:r>
                                <m:r>
                                  <a:rPr lang="en-IE" sz="2400" i="1" dirty="0" smtClean="0">
                                    <a:solidFill>
                                      <a:schemeClr val="bg1"/>
                                    </a:solidFill>
                                    <a:latin typeface="Cambria Math"/>
                                  </a:rPr>
                                  <m:t> + 6</m:t>
                                </m:r>
                              </m:oMath>
                            </m:oMathPara>
                          </a14:m>
                          <a:endParaRPr lang="en-IE" sz="2400" dirty="0">
                            <a:solidFill>
                              <a:schemeClr val="bg1"/>
                            </a:solidFill>
                          </a:endParaRPr>
                        </a:p>
                      </a:txBody>
                      <a:tcPr>
                        <a:solidFill>
                          <a:srgbClr val="990033"/>
                        </a:solidFill>
                      </a:tcPr>
                    </a:tc>
                  </a:tr>
                  <a:tr h="468000">
                    <a:tc>
                      <a:txBody>
                        <a:bodyPr/>
                        <a:lstStyle/>
                        <a:p>
                          <a:pPr algn="ctr"/>
                          <a14:m>
                            <m:oMathPara xmlns:m="http://schemas.openxmlformats.org/officeDocument/2006/math">
                              <m:oMathParaPr>
                                <m:jc m:val="centerGroup"/>
                              </m:oMathParaPr>
                              <m:oMath xmlns:m="http://schemas.openxmlformats.org/officeDocument/2006/math">
                                <m:sSup>
                                  <m:sSupPr>
                                    <m:ctrlPr>
                                      <a:rPr lang="en-IE" sz="2400" b="1" i="1" smtClean="0">
                                        <a:latin typeface="Cambria Math"/>
                                      </a:rPr>
                                    </m:ctrlPr>
                                  </m:sSupPr>
                                  <m:e>
                                    <m:r>
                                      <a:rPr lang="en-IE" sz="2400" b="1" i="1" smtClean="0">
                                        <a:latin typeface="Cambria Math"/>
                                      </a:rPr>
                                      <m:t>𝒙</m:t>
                                    </m:r>
                                  </m:e>
                                  <m:sup>
                                    <m:r>
                                      <a:rPr lang="en-IE" sz="2400" b="1" i="1" smtClean="0">
                                        <a:latin typeface="Cambria Math"/>
                                      </a:rPr>
                                      <m:t>𝟐</m:t>
                                    </m:r>
                                  </m:sup>
                                </m:sSup>
                                <m:r>
                                  <a:rPr lang="en-IE" sz="2400" b="1" i="1" smtClean="0">
                                    <a:latin typeface="Cambria Math"/>
                                  </a:rPr>
                                  <m:t>−</m:t>
                                </m:r>
                                <m:r>
                                  <a:rPr lang="en-IE" sz="2400" b="1" i="1" smtClean="0">
                                    <a:latin typeface="Cambria Math"/>
                                  </a:rPr>
                                  <m:t>𝟑</m:t>
                                </m:r>
                                <m:r>
                                  <a:rPr lang="en-IE" sz="2400" b="1" i="1" smtClean="0">
                                    <a:latin typeface="Cambria Math"/>
                                  </a:rPr>
                                  <m:t>𝒙</m:t>
                                </m:r>
                                <m:r>
                                  <a:rPr lang="en-IE" sz="2400" b="1" i="1" smtClean="0">
                                    <a:latin typeface="Cambria Math"/>
                                  </a:rPr>
                                  <m:t>−</m:t>
                                </m:r>
                                <m:r>
                                  <a:rPr lang="en-IE" sz="2400" b="1" i="1" smtClean="0">
                                    <a:latin typeface="Cambria Math"/>
                                  </a:rPr>
                                  <m:t>𝟐</m:t>
                                </m:r>
                                <m:r>
                                  <a:rPr lang="en-IE" sz="2400" b="1" i="1" smtClean="0">
                                    <a:latin typeface="Cambria Math"/>
                                  </a:rPr>
                                  <m:t>𝒙</m:t>
                                </m:r>
                                <m:r>
                                  <a:rPr lang="en-IE" sz="2400" b="1" i="1" smtClean="0">
                                    <a:latin typeface="Cambria Math"/>
                                  </a:rPr>
                                  <m:t>+</m:t>
                                </m:r>
                                <m:r>
                                  <a:rPr lang="en-IE" sz="2400" b="1" i="1" smtClean="0">
                                    <a:latin typeface="Cambria Math"/>
                                  </a:rPr>
                                  <m:t>𝟔</m:t>
                                </m:r>
                              </m:oMath>
                            </m:oMathPara>
                          </a14:m>
                          <a:endParaRPr lang="en-IE" sz="2400" b="1" dirty="0"/>
                        </a:p>
                      </a:txBody>
                      <a:tcPr/>
                    </a:tc>
                  </a:tr>
                  <a:tr h="468000">
                    <a:tc>
                      <a:txBody>
                        <a:bodyPr/>
                        <a:lstStyle/>
                        <a:p>
                          <a:pPr algn="ctr"/>
                          <a14:m>
                            <m:oMathPara xmlns:m="http://schemas.openxmlformats.org/officeDocument/2006/math">
                              <m:oMathParaPr>
                                <m:jc m:val="centerGroup"/>
                              </m:oMathParaPr>
                              <m:oMath xmlns:m="http://schemas.openxmlformats.org/officeDocument/2006/math">
                                <m:r>
                                  <a:rPr lang="en-IE" sz="2400" b="1" i="1" dirty="0" smtClean="0">
                                    <a:latin typeface="Cambria Math"/>
                                  </a:rPr>
                                  <m:t>(</m:t>
                                </m:r>
                                <m:r>
                                  <a:rPr lang="en-IE" sz="2400" b="1" i="1" dirty="0" smtClean="0">
                                    <a:latin typeface="Cambria Math"/>
                                  </a:rPr>
                                  <m:t>𝒙</m:t>
                                </m:r>
                                <m:r>
                                  <a:rPr lang="en-IE" sz="2400" b="1" i="1" dirty="0" smtClean="0">
                                    <a:latin typeface="Cambria Math"/>
                                  </a:rPr>
                                  <m:t>−</m:t>
                                </m:r>
                                <m:r>
                                  <a:rPr lang="en-IE" sz="2400" b="1" i="1" dirty="0" smtClean="0">
                                    <a:latin typeface="Cambria Math"/>
                                  </a:rPr>
                                  <m:t>𝟑</m:t>
                                </m:r>
                                <m:r>
                                  <a:rPr lang="en-IE" sz="2400" b="1" i="1" dirty="0" smtClean="0">
                                    <a:latin typeface="Cambria Math"/>
                                  </a:rPr>
                                  <m:t>)(</m:t>
                                </m:r>
                                <m:r>
                                  <a:rPr lang="en-IE" sz="2400" b="1" i="1" dirty="0" smtClean="0">
                                    <a:latin typeface="Cambria Math"/>
                                  </a:rPr>
                                  <m:t>𝒙</m:t>
                                </m:r>
                                <m:r>
                                  <a:rPr lang="en-IE" sz="2400" b="1" i="1" dirty="0" smtClean="0">
                                    <a:latin typeface="Cambria Math"/>
                                  </a:rPr>
                                  <m:t>−</m:t>
                                </m:r>
                                <m:r>
                                  <a:rPr lang="en-IE" sz="2400" b="1" i="1" dirty="0" smtClean="0">
                                    <a:latin typeface="Cambria Math"/>
                                  </a:rPr>
                                  <m:t>𝟐</m:t>
                                </m:r>
                                <m:r>
                                  <a:rPr lang="en-IE" sz="2400" b="1" i="1" dirty="0" smtClean="0">
                                    <a:latin typeface="Cambria Math"/>
                                  </a:rPr>
                                  <m:t>)</m:t>
                                </m:r>
                              </m:oMath>
                            </m:oMathPara>
                          </a14:m>
                          <a:endParaRPr lang="en-IE" sz="2400" b="1" dirty="0"/>
                        </a:p>
                      </a:txBody>
                      <a:tcPr/>
                    </a:tc>
                  </a:tr>
                </a:tbl>
              </a:graphicData>
            </a:graphic>
          </p:graphicFrame>
        </mc:Choice>
        <mc:Fallback>
          <p:graphicFrame>
            <p:nvGraphicFramePr>
              <p:cNvPr id="32" name="Table 31"/>
              <p:cNvGraphicFramePr>
                <a:graphicFrameLocks noGrp="1"/>
              </p:cNvGraphicFramePr>
              <p:nvPr>
                <p:extLst>
                  <p:ext uri="{D42A27DB-BD31-4B8C-83A1-F6EECF244321}">
                    <p14:modId xmlns:p14="http://schemas.microsoft.com/office/powerpoint/2010/main" xmlns="" xmlns:a14="http://schemas.microsoft.com/office/drawing/2010/main" val="2143743747"/>
                  </p:ext>
                </p:extLst>
              </p:nvPr>
            </p:nvGraphicFramePr>
            <p:xfrm>
              <a:off x="481192" y="1160904"/>
              <a:ext cx="4320480" cy="1404000"/>
            </p:xfrm>
            <a:graphic>
              <a:graphicData uri="http://schemas.openxmlformats.org/drawingml/2006/table">
                <a:tbl>
                  <a:tblPr firstRow="1" bandRow="1">
                    <a:tableStyleId>{5940675A-B579-460E-94D1-54222C63F5DA}</a:tableStyleId>
                  </a:tblPr>
                  <a:tblGrid>
                    <a:gridCol w="4320480"/>
                  </a:tblGrid>
                  <a:tr h="468000">
                    <a:tc>
                      <a:txBody>
                        <a:bodyPr/>
                        <a:lstStyle/>
                        <a:p>
                          <a:endParaRPr lang="en-US"/>
                        </a:p>
                      </a:txBody>
                      <a:tcPr>
                        <a:blipFill rotWithShape="1">
                          <a:blip r:embed="rId6"/>
                          <a:stretch>
                            <a:fillRect l="-141" b="-215584"/>
                          </a:stretch>
                        </a:blipFill>
                      </a:tcPr>
                    </a:tc>
                  </a:tr>
                  <a:tr h="468000">
                    <a:tc>
                      <a:txBody>
                        <a:bodyPr/>
                        <a:lstStyle/>
                        <a:p>
                          <a:endParaRPr lang="en-US"/>
                        </a:p>
                      </a:txBody>
                      <a:tcPr>
                        <a:blipFill rotWithShape="1">
                          <a:blip r:embed="rId6"/>
                          <a:stretch>
                            <a:fillRect l="-141" t="-100000" b="-115584"/>
                          </a:stretch>
                        </a:blipFill>
                      </a:tcPr>
                    </a:tc>
                  </a:tr>
                  <a:tr h="468000">
                    <a:tc>
                      <a:txBody>
                        <a:bodyPr/>
                        <a:lstStyle/>
                        <a:p>
                          <a:endParaRPr lang="en-US"/>
                        </a:p>
                      </a:txBody>
                      <a:tcPr>
                        <a:blipFill rotWithShape="1">
                          <a:blip r:embed="rId6"/>
                          <a:stretch>
                            <a:fillRect l="-141" t="-200000" b="-15584"/>
                          </a:stretch>
                        </a:blipFill>
                      </a:tcPr>
                    </a:tc>
                  </a:tr>
                </a:tbl>
              </a:graphicData>
            </a:graphic>
          </p:graphicFrame>
        </mc:Fallback>
      </mc:AlternateContent>
      <p:grpSp>
        <p:nvGrpSpPr>
          <p:cNvPr id="33" name="Group 32"/>
          <p:cNvGrpSpPr/>
          <p:nvPr/>
        </p:nvGrpSpPr>
        <p:grpSpPr>
          <a:xfrm>
            <a:off x="5741179" y="1117496"/>
            <a:ext cx="3095873" cy="1255494"/>
            <a:chOff x="3356349" y="1412776"/>
            <a:chExt cx="1584176" cy="1255494"/>
          </a:xfrm>
          <a:solidFill>
            <a:srgbClr val="990033"/>
          </a:solidFill>
        </p:grpSpPr>
        <mc:AlternateContent xmlns:mc="http://schemas.openxmlformats.org/markup-compatibility/2006">
          <mc:Choice xmlns:a14="http://schemas.microsoft.com/office/drawing/2010/main" xmlns="" Requires="a14">
            <p:sp>
              <p:nvSpPr>
                <p:cNvPr id="34" name="Rounded Rectangular Callout 33"/>
                <p:cNvSpPr/>
                <p:nvPr/>
              </p:nvSpPr>
              <p:spPr>
                <a:xfrm>
                  <a:off x="3356349" y="1412776"/>
                  <a:ext cx="1584176" cy="1255494"/>
                </a:xfrm>
                <a:prstGeom prst="wedgeRoundRectCallout">
                  <a:avLst>
                    <a:gd name="adj1" fmla="val -114870"/>
                    <a:gd name="adj2" fmla="val -31604"/>
                    <a:gd name="adj3" fmla="val 16667"/>
                  </a:avLst>
                </a:prstGeom>
                <a:grpFill/>
                <a:ln w="3810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IE" b="1" i="1" dirty="0" smtClean="0">
                            <a:solidFill>
                              <a:schemeClr val="bg1"/>
                            </a:solidFill>
                            <a:latin typeface="Cambria Math"/>
                          </a:rPr>
                          <m:t>𝟏</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m:t>
                        </m:r>
                        <m:r>
                          <a:rPr lang="en-IE" b="1" i="1" dirty="0" smtClean="0">
                            <a:solidFill>
                              <a:schemeClr val="bg1"/>
                            </a:solidFill>
                            <a:latin typeface="Cambria Math"/>
                          </a:rPr>
                          <m:t>𝟔</m:t>
                        </m:r>
                        <m:r>
                          <a:rPr lang="en-IE" b="1" i="1" dirty="0" smtClean="0">
                            <a:solidFill>
                              <a:schemeClr val="bg1"/>
                            </a:solidFill>
                            <a:latin typeface="Cambria Math"/>
                            <a:ea typeface="Tahoma" pitchFamily="34" charset="0"/>
                            <a:cs typeface="Tahoma" pitchFamily="34" charset="0"/>
                          </a:rPr>
                          <m:t>       </m:t>
                        </m:r>
                        <m:r>
                          <a:rPr lang="en-IE" b="1" i="1" dirty="0" smtClean="0">
                            <a:solidFill>
                              <a:schemeClr val="bg1"/>
                            </a:solidFill>
                            <a:latin typeface="Cambria Math"/>
                          </a:rPr>
                          <m:t>−</m:t>
                        </m:r>
                        <m:r>
                          <a:rPr lang="en-IE" b="1" i="1" dirty="0" smtClean="0">
                            <a:solidFill>
                              <a:schemeClr val="bg1"/>
                            </a:solidFill>
                            <a:latin typeface="Cambria Math"/>
                          </a:rPr>
                          <m:t>𝟏</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m:t>
                        </m:r>
                        <m:r>
                          <a:rPr lang="en-IE" b="1" i="1" dirty="0" smtClean="0">
                            <a:solidFill>
                              <a:schemeClr val="bg1"/>
                            </a:solidFill>
                            <a:latin typeface="Cambria Math"/>
                            <a:ea typeface="Cambria Math"/>
                          </a:rPr>
                          <m:t>𝟔</m:t>
                        </m:r>
                      </m:oMath>
                    </m:oMathPara>
                  </a14:m>
                  <a:endParaRPr lang="en-IE" b="1" dirty="0">
                    <a:solidFill>
                      <a:schemeClr val="bg1"/>
                    </a:solidFill>
                    <a:latin typeface="Tahoma" pitchFamily="34" charset="0"/>
                    <a:ea typeface="Tahoma" pitchFamily="34" charset="0"/>
                    <a:cs typeface="Tahoma" pitchFamily="34" charset="0"/>
                  </a:endParaRPr>
                </a:p>
                <a:p>
                  <a:pPr algn="ctr"/>
                  <a14:m>
                    <m:oMathPara xmlns:m="http://schemas.openxmlformats.org/officeDocument/2006/math">
                      <m:oMathParaPr>
                        <m:jc m:val="centerGroup"/>
                      </m:oMathParaPr>
                      <m:oMath xmlns:m="http://schemas.openxmlformats.org/officeDocument/2006/math">
                        <m:r>
                          <a:rPr lang="en-GB" b="0" i="1" dirty="0" smtClean="0">
                            <a:latin typeface="Cambria Math"/>
                          </a:rPr>
                          <m:t>  </m:t>
                        </m:r>
                        <m:r>
                          <a:rPr lang="en-IE" b="1" i="1" dirty="0" smtClean="0">
                            <a:latin typeface="Cambria Math"/>
                          </a:rPr>
                          <m:t>𝟐</m:t>
                        </m:r>
                        <m:r>
                          <a:rPr lang="en-IE" b="1" i="1" dirty="0" smtClean="0">
                            <a:latin typeface="Cambria Math"/>
                          </a:rPr>
                          <m:t>  </m:t>
                        </m:r>
                        <m:r>
                          <a:rPr lang="en-IE" b="1" i="1" dirty="0" smtClean="0">
                            <a:latin typeface="Cambria Math"/>
                          </a:rPr>
                          <m:t>𝒙</m:t>
                        </m:r>
                        <m:r>
                          <a:rPr lang="en-IE" b="1" i="1" dirty="0" smtClean="0">
                            <a:latin typeface="Cambria Math"/>
                          </a:rPr>
                          <m:t>  </m:t>
                        </m:r>
                        <m:r>
                          <a:rPr lang="en-IE" b="1" i="1" dirty="0" smtClean="0">
                            <a:latin typeface="Cambria Math"/>
                          </a:rPr>
                          <m:t>𝟑</m:t>
                        </m:r>
                        <m:r>
                          <a:rPr lang="en-IE" b="1" i="1" dirty="0" smtClean="0">
                            <a:latin typeface="Cambria Math"/>
                          </a:rPr>
                          <m:t>      −</m:t>
                        </m:r>
                        <m:r>
                          <a:rPr lang="en-IE" b="1" i="1" dirty="0" smtClean="0">
                            <a:latin typeface="Cambria Math"/>
                          </a:rPr>
                          <m:t>𝟐</m:t>
                        </m:r>
                        <m:r>
                          <a:rPr lang="en-IE" b="1" i="1" dirty="0" smtClean="0">
                            <a:latin typeface="Cambria Math"/>
                          </a:rPr>
                          <m:t>   </m:t>
                        </m:r>
                        <m:r>
                          <a:rPr lang="en-IE" b="1" i="1" dirty="0" smtClean="0">
                            <a:latin typeface="Cambria Math"/>
                          </a:rPr>
                          <m:t>𝒙</m:t>
                        </m:r>
                        <m:r>
                          <a:rPr lang="en-IE" b="1" i="1" dirty="0" smtClean="0">
                            <a:latin typeface="Cambria Math"/>
                          </a:rPr>
                          <m:t>  −</m:t>
                        </m:r>
                        <m:r>
                          <a:rPr lang="en-IE" b="1" i="1" dirty="0" smtClean="0">
                            <a:latin typeface="Cambria Math"/>
                          </a:rPr>
                          <m:t>𝟑</m:t>
                        </m:r>
                      </m:oMath>
                    </m:oMathPara>
                  </a14:m>
                  <a:endParaRPr lang="en-IE" b="1" dirty="0"/>
                </a:p>
              </p:txBody>
            </p:sp>
          </mc:Choice>
          <mc:Fallback>
            <p:sp>
              <p:nvSpPr>
                <p:cNvPr id="34" name="Rounded Rectangular Callout 33"/>
                <p:cNvSpPr>
                  <a:spLocks noRot="1" noChangeAspect="1" noMove="1" noResize="1" noEditPoints="1" noAdjustHandles="1" noChangeArrowheads="1" noChangeShapeType="1" noTextEdit="1"/>
                </p:cNvSpPr>
                <p:nvPr/>
              </p:nvSpPr>
              <p:spPr>
                <a:xfrm>
                  <a:off x="3356349" y="1412776"/>
                  <a:ext cx="1584176" cy="1255494"/>
                </a:xfrm>
                <a:prstGeom prst="wedgeRoundRectCallout">
                  <a:avLst>
                    <a:gd name="adj1" fmla="val -114870"/>
                    <a:gd name="adj2" fmla="val -31604"/>
                    <a:gd name="adj3" fmla="val 16667"/>
                  </a:avLst>
                </a:prstGeom>
                <a:blipFill rotWithShape="1">
                  <a:blip r:embed="rId7" cstate="print"/>
                  <a:stretch>
                    <a:fillRect/>
                  </a:stretch>
                </a:blipFill>
                <a:ln w="38100">
                  <a:solidFill>
                    <a:srgbClr val="FDCC33"/>
                  </a:solidFill>
                </a:ln>
              </p:spPr>
              <p:txBody>
                <a:bodyPr/>
                <a:lstStyle/>
                <a:p>
                  <a:r>
                    <a:rPr lang="en-IE">
                      <a:noFill/>
                    </a:rPr>
                    <a:t> </a:t>
                  </a:r>
                </a:p>
              </p:txBody>
            </p:sp>
          </mc:Fallback>
        </mc:AlternateContent>
        <p:sp>
          <p:nvSpPr>
            <p:cNvPr id="35" name="TextBox 34"/>
            <p:cNvSpPr txBox="1"/>
            <p:nvPr/>
          </p:nvSpPr>
          <p:spPr>
            <a:xfrm>
              <a:off x="3937174" y="1467368"/>
              <a:ext cx="239478" cy="360000"/>
            </a:xfrm>
            <a:prstGeom prst="rect">
              <a:avLst/>
            </a:prstGeom>
            <a:grpFill/>
            <a:ln w="38100">
              <a:noFill/>
            </a:ln>
          </p:spPr>
          <p:txBody>
            <a:bodyPr wrap="square" rtlCol="0">
              <a:spAutoFit/>
            </a:bodyPr>
            <a:lstStyle/>
            <a:p>
              <a:r>
                <a:rPr lang="en-GB" b="1" u="sng" dirty="0" smtClean="0">
                  <a:solidFill>
                    <a:schemeClr val="bg1"/>
                  </a:solidFill>
                </a:rPr>
                <a:t>+6</a:t>
              </a:r>
              <a:endParaRPr lang="en-IE" b="1" u="sng" dirty="0">
                <a:solidFill>
                  <a:schemeClr val="bg1"/>
                </a:solidFill>
              </a:endParaRPr>
            </a:p>
          </p:txBody>
        </p:sp>
      </p:grpSp>
      <p:sp>
        <p:nvSpPr>
          <p:cNvPr id="36" name="Oval 35"/>
          <p:cNvSpPr/>
          <p:nvPr/>
        </p:nvSpPr>
        <p:spPr>
          <a:xfrm>
            <a:off x="7157069" y="1652791"/>
            <a:ext cx="1447376" cy="50429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a:off x="6007753" y="1526655"/>
            <a:ext cx="2673002" cy="701973"/>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38" name="Group 37"/>
          <p:cNvGrpSpPr/>
          <p:nvPr/>
        </p:nvGrpSpPr>
        <p:grpSpPr>
          <a:xfrm>
            <a:off x="2267744" y="1536212"/>
            <a:ext cx="628476" cy="202644"/>
            <a:chOff x="2267744" y="4428426"/>
            <a:chExt cx="628476" cy="202644"/>
          </a:xfrm>
        </p:grpSpPr>
        <p:cxnSp>
          <p:nvCxnSpPr>
            <p:cNvPr id="39" name="Straight Arrow Connector 38"/>
            <p:cNvCxnSpPr/>
            <p:nvPr/>
          </p:nvCxnSpPr>
          <p:spPr>
            <a:xfrm flipH="1">
              <a:off x="2267744" y="4446404"/>
              <a:ext cx="216024" cy="1846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688580" y="4428426"/>
              <a:ext cx="207640" cy="1846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xmlns="" Requires="a14">
          <p:sp>
            <p:nvSpPr>
              <p:cNvPr id="6" name="Title 5"/>
              <p:cNvSpPr>
                <a:spLocks noGrp="1"/>
              </p:cNvSpPr>
              <p:nvPr>
                <p:ph type="title"/>
              </p:nvPr>
            </p:nvSpPr>
            <p:spPr/>
            <p:txBody>
              <a:bodyPr>
                <a:normAutofit/>
              </a:bodyPr>
              <a:lstStyle/>
              <a:p>
                <a:r>
                  <a:rPr lang="en-GB" dirty="0">
                    <a:solidFill>
                      <a:srgbClr val="990033"/>
                    </a:solidFill>
                    <a:effectLst>
                      <a:outerShdw blurRad="38100" dist="38100" dir="2700000" algn="tl">
                        <a:srgbClr val="000000">
                          <a:alpha val="43137"/>
                        </a:srgbClr>
                      </a:outerShdw>
                    </a:effectLst>
                  </a:rPr>
                  <a:t>Factoring </a:t>
                </a:r>
                <a14:m>
                  <m:oMath xmlns:m="http://schemas.openxmlformats.org/officeDocument/2006/math">
                    <m:sSup>
                      <m:sSupPr>
                        <m:ctrlPr>
                          <a:rPr lang="en-IE" i="1" dirty="0">
                            <a:solidFill>
                              <a:srgbClr val="990033"/>
                            </a:solidFill>
                            <a:latin typeface="Cambria Math"/>
                          </a:rPr>
                        </m:ctrlPr>
                      </m:sSupPr>
                      <m:e>
                        <m:r>
                          <a:rPr lang="en-IE" i="1" dirty="0">
                            <a:solidFill>
                              <a:srgbClr val="990033"/>
                            </a:solidFill>
                            <a:latin typeface="Cambria Math"/>
                          </a:rPr>
                          <m:t>   </m:t>
                        </m:r>
                        <m:r>
                          <a:rPr lang="en-IE" i="1" dirty="0">
                            <a:solidFill>
                              <a:srgbClr val="990033"/>
                            </a:solidFill>
                            <a:latin typeface="Cambria Math"/>
                          </a:rPr>
                          <m:t>𝑥</m:t>
                        </m:r>
                      </m:e>
                      <m:sup>
                        <m:r>
                          <a:rPr lang="en-IE" i="1" dirty="0">
                            <a:solidFill>
                              <a:srgbClr val="990033"/>
                            </a:solidFill>
                            <a:latin typeface="Cambria Math"/>
                          </a:rPr>
                          <m:t>2</m:t>
                        </m:r>
                      </m:sup>
                    </m:sSup>
                    <m:r>
                      <a:rPr lang="en-IE" i="1" dirty="0">
                        <a:solidFill>
                          <a:srgbClr val="990033"/>
                        </a:solidFill>
                        <a:latin typeface="Cambria Math"/>
                      </a:rPr>
                      <m:t>+ </m:t>
                    </m:r>
                    <m:r>
                      <a:rPr lang="en-IE" i="1" dirty="0" err="1">
                        <a:solidFill>
                          <a:srgbClr val="990033"/>
                        </a:solidFill>
                        <a:latin typeface="Cambria Math"/>
                      </a:rPr>
                      <m:t>𝑏𝑥</m:t>
                    </m:r>
                    <m:r>
                      <a:rPr lang="en-IE" i="1" dirty="0">
                        <a:solidFill>
                          <a:srgbClr val="990033"/>
                        </a:solidFill>
                        <a:latin typeface="Cambria Math"/>
                      </a:rPr>
                      <m:t> + </m:t>
                    </m:r>
                    <m:r>
                      <a:rPr lang="en-IE" i="1" dirty="0">
                        <a:solidFill>
                          <a:srgbClr val="990033"/>
                        </a:solidFill>
                        <a:latin typeface="Cambria Math"/>
                      </a:rPr>
                      <m:t>𝑐</m:t>
                    </m:r>
                    <m:r>
                      <a:rPr lang="en-IE" i="1" dirty="0">
                        <a:solidFill>
                          <a:srgbClr val="990033"/>
                        </a:solidFill>
                        <a:latin typeface="Cambria Math"/>
                      </a:rPr>
                      <m:t> </m:t>
                    </m:r>
                  </m:oMath>
                </a14:m>
                <a:endParaRPr lang="en-IE" dirty="0"/>
              </a:p>
            </p:txBody>
          </p:sp>
        </mc:Choice>
        <mc:Fallback>
          <p:sp>
            <p:nvSpPr>
              <p:cNvPr id="6" name="Title 5"/>
              <p:cNvSpPr>
                <a:spLocks noGrp="1" noRot="1" noChangeAspect="1" noMove="1" noResize="1" noEditPoints="1" noAdjustHandles="1" noChangeArrowheads="1" noChangeShapeType="1" noTextEdit="1"/>
              </p:cNvSpPr>
              <p:nvPr>
                <p:ph type="title"/>
              </p:nvPr>
            </p:nvSpPr>
            <p:spPr>
              <a:blipFill rotWithShape="1">
                <a:blip r:embed="rId8" cstate="print"/>
                <a:stretch>
                  <a:fillRect b="-6952"/>
                </a:stretch>
              </a:blipFill>
            </p:spPr>
            <p:txBody>
              <a:bodyPr/>
              <a:lstStyle/>
              <a:p>
                <a:r>
                  <a:rPr lang="en-IE">
                    <a:noFill/>
                  </a:rPr>
                  <a:t> </a:t>
                </a:r>
              </a:p>
            </p:txBody>
          </p:sp>
        </mc:Fallback>
      </mc:AlternateContent>
    </p:spTree>
    <p:extLst>
      <p:ext uri="{BB962C8B-B14F-4D97-AF65-F5344CB8AC3E}">
        <p14:creationId xmlns:p14="http://schemas.microsoft.com/office/powerpoint/2010/main" xmlns="" val="19450106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 presetClass="entr" presetSubtype="0" fill="hold" grpId="1" nodeType="withEffect">
                                  <p:stCondLst>
                                    <p:cond delay="0"/>
                                  </p:stCondLst>
                                  <p:childTnLst>
                                    <p:set>
                                      <p:cBhvr>
                                        <p:cTn id="9" dur="1" fill="hold">
                                          <p:stCondLst>
                                            <p:cond delay="0"/>
                                          </p:stCondLst>
                                        </p:cTn>
                                        <p:tgtEl>
                                          <p:spTgt spid="3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500"/>
                                        <p:tgtEl>
                                          <p:spTgt spid="2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Effect transition="in" filter="fade">
                                      <p:cBhvr>
                                        <p:cTn id="19" dur="500"/>
                                        <p:tgtEl>
                                          <p:spTgt spid="2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37"/>
                                        </p:tgtEl>
                                      </p:cBhvr>
                                    </p:animEffect>
                                    <p:set>
                                      <p:cBhvr>
                                        <p:cTn id="24" dur="1" fill="hold">
                                          <p:stCondLst>
                                            <p:cond delay="499"/>
                                          </p:stCondLst>
                                        </p:cTn>
                                        <p:tgtEl>
                                          <p:spTgt spid="3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xEl>
                                              <p:pRg st="3" end="3"/>
                                            </p:txEl>
                                          </p:spTgt>
                                        </p:tgtEl>
                                        <p:attrNameLst>
                                          <p:attrName>style.visibility</p:attrName>
                                        </p:attrNameLst>
                                      </p:cBhvr>
                                      <p:to>
                                        <p:strVal val="visible"/>
                                      </p:to>
                                    </p:set>
                                    <p:animEffect transition="in" filter="fade">
                                      <p:cBhvr>
                                        <p:cTn id="33" dur="500"/>
                                        <p:tgtEl>
                                          <p:spTgt spid="2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xEl>
                                              <p:pRg st="4" end="4"/>
                                            </p:txEl>
                                          </p:spTgt>
                                        </p:tgtEl>
                                        <p:attrNameLst>
                                          <p:attrName>style.visibility</p:attrName>
                                        </p:attrNameLst>
                                      </p:cBhvr>
                                      <p:to>
                                        <p:strVal val="visible"/>
                                      </p:to>
                                    </p:set>
                                    <p:animEffect transition="in" filter="fade">
                                      <p:cBhvr>
                                        <p:cTn id="48" dur="500"/>
                                        <p:tgtEl>
                                          <p:spTgt spid="2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5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fade">
                                      <p:cBhvr>
                                        <p:cTn id="93" dur="500"/>
                                        <p:tgtEl>
                                          <p:spTgt spid="1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500"/>
                                        <p:tgtEl>
                                          <p:spTgt spid="1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p:bldP spid="14" grpId="0"/>
      <p:bldP spid="16" grpId="0"/>
      <p:bldP spid="17" grpId="0"/>
      <p:bldP spid="18" grpId="0"/>
      <p:bldP spid="19" grpId="0"/>
      <p:bldP spid="24" grpId="0" uiExpand="1" build="p"/>
      <p:bldP spid="11" grpId="0"/>
      <p:bldP spid="36" grpId="0" animBg="1"/>
      <p:bldP spid="37" grpId="0" animBg="1"/>
      <p:bldP spid="3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b="1" dirty="0" smtClean="0">
                <a:solidFill>
                  <a:srgbClr val="990033"/>
                </a:solidFill>
              </a:rPr>
              <a:t>Section C: Student Activity 3</a:t>
            </a:r>
            <a:endParaRPr lang="en-IE" dirty="0"/>
          </a:p>
        </p:txBody>
      </p:sp>
      <mc:AlternateContent xmlns:mc="http://schemas.openxmlformats.org/markup-compatibility/2006">
        <mc:Choice xmlns:a14="http://schemas.microsoft.com/office/drawing/2010/main" xmlns="" Requires="a14">
          <p:sp>
            <p:nvSpPr>
              <p:cNvPr id="4" name="Rectangle 3"/>
              <p:cNvSpPr/>
              <p:nvPr/>
            </p:nvSpPr>
            <p:spPr>
              <a:xfrm>
                <a:off x="611560" y="1004530"/>
                <a:ext cx="7920880" cy="5016758"/>
              </a:xfrm>
              <a:prstGeom prst="rect">
                <a:avLst/>
              </a:prstGeom>
            </p:spPr>
            <p:txBody>
              <a:bodyPr wrap="square">
                <a:spAutoFit/>
              </a:bodyPr>
              <a:lstStyle/>
              <a:p>
                <a:r>
                  <a:rPr lang="en-IE" sz="2000" dirty="0" smtClean="0">
                    <a:solidFill>
                      <a:srgbClr val="990033"/>
                    </a:solidFill>
                    <a:latin typeface="Tahoma" pitchFamily="34" charset="0"/>
                    <a:ea typeface="Tahoma" pitchFamily="34" charset="0"/>
                    <a:cs typeface="Tahoma" pitchFamily="34" charset="0"/>
                  </a:rPr>
                  <a:t>Note: It is always good practice to check solutions.</a:t>
                </a:r>
              </a:p>
              <a:p>
                <a:r>
                  <a:rPr lang="en-IE" sz="2000" dirty="0">
                    <a:solidFill>
                      <a:srgbClr val="990033"/>
                    </a:solidFill>
                    <a:latin typeface="Tahoma" pitchFamily="34" charset="0"/>
                    <a:ea typeface="Tahoma" pitchFamily="34" charset="0"/>
                    <a:cs typeface="Tahoma" pitchFamily="34" charset="0"/>
                  </a:rPr>
                  <a:t>It is recommended you use the </a:t>
                </a:r>
                <a:r>
                  <a:rPr lang="en-IE" sz="2000" dirty="0" smtClean="0">
                    <a:solidFill>
                      <a:srgbClr val="990033"/>
                    </a:solidFill>
                    <a:latin typeface="Tahoma" pitchFamily="34" charset="0"/>
                    <a:ea typeface="Tahoma" pitchFamily="34" charset="0"/>
                    <a:cs typeface="Tahoma" pitchFamily="34" charset="0"/>
                  </a:rPr>
                  <a:t>guide </a:t>
                </a:r>
                <a:r>
                  <a:rPr lang="en-IE" sz="2000" dirty="0">
                    <a:solidFill>
                      <a:srgbClr val="990033"/>
                    </a:solidFill>
                    <a:latin typeface="Tahoma" pitchFamily="34" charset="0"/>
                    <a:ea typeface="Tahoma" pitchFamily="34" charset="0"/>
                    <a:cs typeface="Tahoma" pitchFamily="34" charset="0"/>
                  </a:rPr>
                  <a:t>number method to find the factors.</a:t>
                </a:r>
              </a:p>
              <a:p>
                <a:r>
                  <a:rPr lang="en-IE" sz="2000" dirty="0">
                    <a:solidFill>
                      <a:srgbClr val="990033"/>
                    </a:solidFill>
                    <a:latin typeface="Tahoma" pitchFamily="34" charset="0"/>
                    <a:ea typeface="Tahoma" pitchFamily="34" charset="0"/>
                    <a:cs typeface="Tahoma" pitchFamily="34" charset="0"/>
                  </a:rPr>
                  <a:t>1. Solve the following equations:</a:t>
                </a:r>
              </a:p>
              <a:p>
                <a:r>
                  <a:rPr lang="en-IE" sz="2000" dirty="0" smtClean="0">
                    <a:solidFill>
                      <a:srgbClr val="990033"/>
                    </a:solidFill>
                    <a:latin typeface="Tahoma" pitchFamily="34" charset="0"/>
                    <a:ea typeface="Tahoma" pitchFamily="34" charset="0"/>
                    <a:cs typeface="Tahoma" pitchFamily="34" charset="0"/>
                  </a:rPr>
                  <a:t>a.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+6</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+8=0</m:t>
                    </m:r>
                  </m:oMath>
                </a14:m>
                <a:r>
                  <a:rPr lang="en-IE" sz="2000" dirty="0" smtClean="0">
                    <a:solidFill>
                      <a:srgbClr val="990033"/>
                    </a:solidFill>
                    <a:latin typeface="Tahoma" pitchFamily="34" charset="0"/>
                    <a:ea typeface="Tahoma" pitchFamily="34" charset="0"/>
                    <a:cs typeface="Tahoma" pitchFamily="34" charset="0"/>
                  </a:rPr>
                  <a:t>		b.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+5</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+4=0</m:t>
                    </m:r>
                  </m:oMath>
                </a14:m>
                <a:endParaRPr lang="x-none" sz="200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c.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−9</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+8=0</m:t>
                    </m:r>
                  </m:oMath>
                </a14:m>
                <a:r>
                  <a:rPr lang="en-IE" sz="2000" dirty="0" smtClean="0">
                    <a:solidFill>
                      <a:srgbClr val="990033"/>
                    </a:solidFill>
                    <a:latin typeface="Tahoma" pitchFamily="34" charset="0"/>
                    <a:ea typeface="Tahoma" pitchFamily="34" charset="0"/>
                    <a:cs typeface="Tahoma" pitchFamily="34" charset="0"/>
                  </a:rPr>
                  <a:t>		d.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−6</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+8=0</m:t>
                    </m:r>
                  </m:oMath>
                </a14:m>
                <a:endParaRPr lang="en-IE" sz="2000" dirty="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2</a:t>
                </a:r>
                <a:r>
                  <a:rPr lang="en-IE" sz="2000" dirty="0">
                    <a:solidFill>
                      <a:srgbClr val="990033"/>
                    </a:solidFill>
                    <a:latin typeface="Tahoma" pitchFamily="34" charset="0"/>
                    <a:ea typeface="Tahoma" pitchFamily="34" charset="0"/>
                    <a:cs typeface="Tahoma" pitchFamily="34" charset="0"/>
                  </a:rPr>
                  <a:t>. Solve the equations:</a:t>
                </a:r>
              </a:p>
              <a:p>
                <a:r>
                  <a:rPr lang="en-IE" sz="2000" dirty="0" smtClean="0">
                    <a:solidFill>
                      <a:srgbClr val="990033"/>
                    </a:solidFill>
                    <a:latin typeface="Tahoma" pitchFamily="34" charset="0"/>
                    <a:ea typeface="Tahoma" pitchFamily="34" charset="0"/>
                    <a:cs typeface="Tahoma" pitchFamily="34" charset="0"/>
                  </a:rPr>
                  <a:t>a.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+2</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=3</m:t>
                    </m:r>
                  </m:oMath>
                </a14:m>
                <a:r>
                  <a:rPr lang="en-IE" sz="2000" dirty="0" smtClean="0">
                    <a:solidFill>
                      <a:srgbClr val="990033"/>
                    </a:solidFill>
                    <a:latin typeface="Tahoma" pitchFamily="34" charset="0"/>
                    <a:ea typeface="Tahoma" pitchFamily="34" charset="0"/>
                    <a:cs typeface="Tahoma" pitchFamily="34" charset="0"/>
                  </a:rPr>
                  <a:t>		b.  </a:t>
                </a:r>
                <a:r>
                  <a:rPr lang="en-IE" sz="2000" dirty="0" smtClean="0">
                    <a:solidFill>
                      <a:srgbClr val="990033"/>
                    </a:solidFill>
                    <a:ea typeface="Tahoma" pitchFamily="34" charset="0"/>
                    <a:cs typeface="Tahoma" pitchFamily="34" charset="0"/>
                  </a:rPr>
                  <a:t> </a:t>
                </a:r>
                <a14:m>
                  <m:oMath xmlns:m="http://schemas.openxmlformats.org/officeDocument/2006/math">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−1)=0</m:t>
                    </m:r>
                  </m:oMath>
                </a14:m>
                <a:r>
                  <a:rPr lang="en-IE" sz="2000" dirty="0" smtClean="0">
                    <a:solidFill>
                      <a:srgbClr val="990033"/>
                    </a:solidFill>
                    <a:latin typeface="Tahoma" pitchFamily="34" charset="0"/>
                    <a:ea typeface="Tahoma" pitchFamily="34" charset="0"/>
                    <a:cs typeface="Tahoma" pitchFamily="34" charset="0"/>
                  </a:rPr>
                  <a:t> </a:t>
                </a:r>
                <a:r>
                  <a:rPr lang="en-IE" sz="2000" dirty="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 	c. </a:t>
                </a:r>
                <a14:m>
                  <m:oMath xmlns:m="http://schemas.openxmlformats.org/officeDocument/2006/math">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−1)=6</m:t>
                    </m:r>
                  </m:oMath>
                </a14:m>
                <a:r>
                  <a:rPr lang="en-IE" sz="2000" dirty="0" smtClean="0">
                    <a:solidFill>
                      <a:srgbClr val="990033"/>
                    </a:solidFill>
                    <a:latin typeface="Tahoma" pitchFamily="34" charset="0"/>
                    <a:ea typeface="Tahoma" pitchFamily="34" charset="0"/>
                    <a:cs typeface="Tahoma" pitchFamily="34" charset="0"/>
                  </a:rPr>
                  <a:t> </a:t>
                </a:r>
              </a:p>
              <a:p>
                <a:endParaRPr lang="en-IE" sz="2000" dirty="0" smtClean="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3</a:t>
                </a:r>
                <a:r>
                  <a:rPr lang="en-IE" sz="2000" dirty="0">
                    <a:solidFill>
                      <a:srgbClr val="990033"/>
                    </a:solidFill>
                    <a:latin typeface="Tahoma" pitchFamily="34" charset="0"/>
                    <a:ea typeface="Tahoma" pitchFamily="34" charset="0"/>
                    <a:cs typeface="Tahoma" pitchFamily="34" charset="0"/>
                  </a:rPr>
                  <a:t>. Are the following two equations different</a:t>
                </a:r>
                <a14:m>
                  <m:oMath xmlns:m="http://schemas.openxmlformats.org/officeDocument/2006/math">
                    <m:r>
                      <a:rPr lang="en-IE" sz="2000" b="0" i="0" smtClean="0">
                        <a:solidFill>
                          <a:srgbClr val="990033"/>
                        </a:solidFill>
                        <a:latin typeface="Cambria Math"/>
                        <a:ea typeface="Tahoma" pitchFamily="34" charset="0"/>
                        <a:cs typeface="Tahoma" pitchFamily="34" charset="0"/>
                      </a:rPr>
                      <m:t> </m:t>
                    </m:r>
                  </m:oMath>
                </a14:m>
                <a:endParaRPr lang="en-IE" sz="2000" b="0" i="0" dirty="0" smtClean="0">
                  <a:solidFill>
                    <a:srgbClr val="990033"/>
                  </a:solidFill>
                  <a:latin typeface="Cambria Math"/>
                  <a:ea typeface="Tahoma" pitchFamily="34" charset="0"/>
                  <a:cs typeface="Tahoma" pitchFamily="34" charset="0"/>
                </a:endParaRPr>
              </a:p>
              <a:p>
                <a:r>
                  <a:rPr lang="en-IE" sz="2000" b="0" dirty="0" smtClean="0">
                    <a:solidFill>
                      <a:srgbClr val="990033"/>
                    </a:solidFill>
                    <a:ea typeface="Tahoma" pitchFamily="34" charset="0"/>
                    <a:cs typeface="Tahoma" pitchFamily="34" charset="0"/>
                  </a:rPr>
                  <a:t>     </a:t>
                </a:r>
                <a14:m>
                  <m:oMath xmlns:m="http://schemas.openxmlformats.org/officeDocument/2006/math">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−1)=0</m:t>
                    </m:r>
                  </m:oMath>
                </a14:m>
                <a:r>
                  <a:rPr lang="en-IE" sz="2000" dirty="0" smtClean="0">
                    <a:solidFill>
                      <a:srgbClr val="990033"/>
                    </a:solidFill>
                    <a:latin typeface="Tahoma" pitchFamily="34" charset="0"/>
                    <a:ea typeface="Tahoma" pitchFamily="34" charset="0"/>
                    <a:cs typeface="Tahoma" pitchFamily="34" charset="0"/>
                  </a:rPr>
                  <a:t> </a:t>
                </a:r>
                <a:r>
                  <a:rPr lang="en-IE" sz="2000" dirty="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 </a:t>
                </a:r>
                <a14:m>
                  <m:oMath xmlns:m="http://schemas.openxmlformats.org/officeDocument/2006/math">
                    <m:r>
                      <m:rPr>
                        <m:sty m:val="p"/>
                      </m:rPr>
                      <a:rPr lang="en-IE" sz="2000" i="0" dirty="0" smtClean="0">
                        <a:solidFill>
                          <a:srgbClr val="990033"/>
                        </a:solidFill>
                        <a:latin typeface="Cambria Math"/>
                        <a:ea typeface="Tahoma" pitchFamily="34" charset="0"/>
                        <a:cs typeface="Tahoma" pitchFamily="34" charset="0"/>
                      </a:rPr>
                      <m:t>and</m:t>
                    </m:r>
                  </m:oMath>
                </a14:m>
                <a:r>
                  <a:rPr lang="en-IE" sz="2000" dirty="0" smtClean="0">
                    <a:solidFill>
                      <a:srgbClr val="990033"/>
                    </a:solidFill>
                    <a:latin typeface="Tahoma" pitchFamily="34" charset="0"/>
                    <a:ea typeface="Tahoma" pitchFamily="34" charset="0"/>
                    <a:cs typeface="Tahoma" pitchFamily="34" charset="0"/>
                  </a:rPr>
                  <a:t> </a:t>
                </a:r>
                <a14:m>
                  <m:oMath xmlns:m="http://schemas.openxmlformats.org/officeDocument/2006/math">
                    <m:r>
                      <a:rPr lang="en-IE" sz="2000" b="0" i="1" smtClean="0">
                        <a:solidFill>
                          <a:srgbClr val="990033"/>
                        </a:solidFill>
                        <a:latin typeface="Cambria Math"/>
                        <a:ea typeface="Tahoma" pitchFamily="34" charset="0"/>
                        <a:cs typeface="Tahoma" pitchFamily="34" charset="0"/>
                      </a:rPr>
                      <m:t>𝑥</m:t>
                    </m:r>
                    <m:d>
                      <m:dPr>
                        <m:ctrlPr>
                          <a:rPr lang="en-IE" sz="2000" b="0" i="1" smtClean="0">
                            <a:solidFill>
                              <a:srgbClr val="990033"/>
                            </a:solidFill>
                            <a:latin typeface="Cambria Math"/>
                            <a:ea typeface="Tahoma" pitchFamily="34" charset="0"/>
                            <a:cs typeface="Tahoma" pitchFamily="34" charset="0"/>
                          </a:rPr>
                        </m:ctrlPr>
                      </m:dPr>
                      <m:e>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m:t>
                        </m:r>
                      </m:e>
                    </m:d>
                    <m:r>
                      <a:rPr lang="en-IE" sz="2000" b="0" i="1" smtClean="0">
                        <a:solidFill>
                          <a:srgbClr val="990033"/>
                        </a:solidFill>
                        <a:latin typeface="Cambria Math"/>
                        <a:ea typeface="Tahoma" pitchFamily="34" charset="0"/>
                        <a:cs typeface="Tahoma" pitchFamily="34" charset="0"/>
                      </a:rPr>
                      <m:t>=6</m:t>
                    </m:r>
                    <m:r>
                      <a:rPr lang="en-IE" sz="2000" b="0" i="0" smtClean="0">
                        <a:solidFill>
                          <a:srgbClr val="990033"/>
                        </a:solidFill>
                        <a:latin typeface="Cambria Math"/>
                        <a:ea typeface="Tahoma" pitchFamily="34" charset="0"/>
                        <a:cs typeface="Tahoma" pitchFamily="34" charset="0"/>
                      </a:rPr>
                      <m:t>?</m:t>
                    </m:r>
                  </m:oMath>
                </a14:m>
                <a:r>
                  <a:rPr lang="en-IE" sz="2000" dirty="0" smtClean="0">
                    <a:solidFill>
                      <a:srgbClr val="990033"/>
                    </a:solidFill>
                    <a:latin typeface="Tahoma" pitchFamily="34" charset="0"/>
                    <a:ea typeface="Tahoma" pitchFamily="34" charset="0"/>
                    <a:cs typeface="Tahoma" pitchFamily="34" charset="0"/>
                  </a:rPr>
                  <a:t>  Explain.</a:t>
                </a:r>
              </a:p>
              <a:p>
                <a:endParaRPr lang="en-IE" sz="2000" dirty="0">
                  <a:solidFill>
                    <a:srgbClr val="990033"/>
                  </a:solidFill>
                  <a:latin typeface="Tahoma" pitchFamily="34" charset="0"/>
                  <a:ea typeface="Tahoma" pitchFamily="34" charset="0"/>
                  <a:cs typeface="Tahoma" pitchFamily="34" charset="0"/>
                </a:endParaRPr>
              </a:p>
              <a:p>
                <a:r>
                  <a:rPr lang="en-IE" sz="2000" dirty="0">
                    <a:solidFill>
                      <a:srgbClr val="990033"/>
                    </a:solidFill>
                    <a:latin typeface="Tahoma" pitchFamily="34" charset="0"/>
                    <a:ea typeface="Tahoma" pitchFamily="34" charset="0"/>
                    <a:cs typeface="Tahoma" pitchFamily="34" charset="0"/>
                  </a:rPr>
                  <a:t>4. When a particular </a:t>
                </a:r>
                <a:r>
                  <a:rPr lang="en-IE" sz="2000" dirty="0" smtClean="0">
                    <a:solidFill>
                      <a:srgbClr val="990033"/>
                    </a:solidFill>
                    <a:latin typeface="Tahoma" pitchFamily="34" charset="0"/>
                    <a:ea typeface="Tahoma" pitchFamily="34" charset="0"/>
                    <a:cs typeface="Tahoma" pitchFamily="34" charset="0"/>
                  </a:rPr>
                  <a:t>natural </a:t>
                </a:r>
                <a:r>
                  <a:rPr lang="en-IE" sz="2000" dirty="0">
                    <a:solidFill>
                      <a:srgbClr val="990033"/>
                    </a:solidFill>
                    <a:latin typeface="Tahoma" pitchFamily="34" charset="0"/>
                    <a:ea typeface="Tahoma" pitchFamily="34" charset="0"/>
                    <a:cs typeface="Tahoma" pitchFamily="34" charset="0"/>
                  </a:rPr>
                  <a:t>number is added to its square the result is 12. </a:t>
                </a:r>
                <a:r>
                  <a:rPr lang="en-IE" sz="2000" dirty="0" smtClean="0">
                    <a:solidFill>
                      <a:srgbClr val="990033"/>
                    </a:solidFill>
                    <a:latin typeface="Tahoma" pitchFamily="34" charset="0"/>
                    <a:ea typeface="Tahoma" pitchFamily="34" charset="0"/>
                    <a:cs typeface="Tahoma" pitchFamily="34" charset="0"/>
                  </a:rPr>
                  <a:t>Write an </a:t>
                </a:r>
                <a:r>
                  <a:rPr lang="en-IE" sz="2000" dirty="0">
                    <a:solidFill>
                      <a:srgbClr val="990033"/>
                    </a:solidFill>
                    <a:latin typeface="Tahoma" pitchFamily="34" charset="0"/>
                    <a:ea typeface="Tahoma" pitchFamily="34" charset="0"/>
                    <a:cs typeface="Tahoma" pitchFamily="34" charset="0"/>
                  </a:rPr>
                  <a:t>equation to represent this and solve the equation. Are </a:t>
                </a:r>
                <a:r>
                  <a:rPr lang="en-IE" sz="2000" dirty="0" smtClean="0">
                    <a:solidFill>
                      <a:srgbClr val="990033"/>
                    </a:solidFill>
                    <a:latin typeface="Tahoma" pitchFamily="34" charset="0"/>
                    <a:ea typeface="Tahoma" pitchFamily="34" charset="0"/>
                    <a:cs typeface="Tahoma" pitchFamily="34" charset="0"/>
                  </a:rPr>
                  <a:t>both solutions realistic</a:t>
                </a:r>
                <a:r>
                  <a:rPr lang="en-IE" sz="2000" dirty="0">
                    <a:solidFill>
                      <a:srgbClr val="990033"/>
                    </a:solidFill>
                    <a:latin typeface="Tahoma" pitchFamily="34" charset="0"/>
                    <a:ea typeface="Tahoma" pitchFamily="34" charset="0"/>
                    <a:cs typeface="Tahoma" pitchFamily="34" charset="0"/>
                  </a:rPr>
                  <a:t>? Explain</a:t>
                </a:r>
                <a:r>
                  <a:rPr lang="en-IE" sz="2000" dirty="0" smtClean="0">
                    <a:solidFill>
                      <a:srgbClr val="990033"/>
                    </a:solidFill>
                    <a:latin typeface="Tahoma" pitchFamily="34" charset="0"/>
                    <a:ea typeface="Tahoma" pitchFamily="34" charset="0"/>
                    <a:cs typeface="Tahoma" pitchFamily="34" charset="0"/>
                  </a:rPr>
                  <a:t>.</a:t>
                </a:r>
                <a:endParaRPr lang="en-IE" sz="2000" dirty="0">
                  <a:solidFill>
                    <a:srgbClr val="990033"/>
                  </a:solidFill>
                  <a:latin typeface="Tahoma" pitchFamily="34" charset="0"/>
                  <a:ea typeface="Tahoma" pitchFamily="34" charset="0"/>
                  <a:cs typeface="Tahoma"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611560" y="1004530"/>
                <a:ext cx="7920880" cy="5016758"/>
              </a:xfrm>
              <a:prstGeom prst="rect">
                <a:avLst/>
              </a:prstGeom>
              <a:blipFill rotWithShape="1">
                <a:blip r:embed="rId2" cstate="print"/>
                <a:stretch>
                  <a:fillRect l="-769" t="-608" r="-1462" b="-1215"/>
                </a:stretch>
              </a:blipFill>
            </p:spPr>
            <p:txBody>
              <a:bodyPr/>
              <a:lstStyle/>
              <a:p>
                <a:r>
                  <a:rPr lang="en-IE">
                    <a:noFill/>
                  </a:rPr>
                  <a:t> </a:t>
                </a:r>
              </a:p>
            </p:txBody>
          </p:sp>
        </mc:Fallback>
      </mc:AlternateContent>
    </p:spTree>
    <p:extLst>
      <p:ext uri="{BB962C8B-B14F-4D97-AF65-F5344CB8AC3E}">
        <p14:creationId xmlns:p14="http://schemas.microsoft.com/office/powerpoint/2010/main" xmlns="" val="1727412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b="1" dirty="0" smtClean="0">
                <a:solidFill>
                  <a:srgbClr val="990033"/>
                </a:solidFill>
              </a:rPr>
              <a:t>Section C: Student Activity 3</a:t>
            </a:r>
            <a:endParaRPr lang="en-IE" dirty="0"/>
          </a:p>
        </p:txBody>
      </p:sp>
      <p:sp>
        <p:nvSpPr>
          <p:cNvPr id="4" name="Rectangle 3"/>
          <p:cNvSpPr/>
          <p:nvPr/>
        </p:nvSpPr>
        <p:spPr>
          <a:xfrm>
            <a:off x="611560" y="932522"/>
            <a:ext cx="7920880" cy="5016758"/>
          </a:xfrm>
          <a:prstGeom prst="rect">
            <a:avLst/>
          </a:prstGeom>
        </p:spPr>
        <p:txBody>
          <a:bodyPr wrap="square">
            <a:spAutoFit/>
          </a:bodyPr>
          <a:lstStyle/>
          <a:p>
            <a:r>
              <a:rPr lang="en-IE" sz="2000" dirty="0" smtClean="0">
                <a:solidFill>
                  <a:srgbClr val="990033"/>
                </a:solidFill>
                <a:latin typeface="Tahoma" pitchFamily="34" charset="0"/>
                <a:ea typeface="Tahoma" pitchFamily="34" charset="0"/>
                <a:cs typeface="Tahoma" pitchFamily="34" charset="0"/>
              </a:rPr>
              <a:t>5. A number is 3 greater than another number. The product of the numbers is 28.  Write an equation to represent this and hence find two sets of numbers that satisfy this problem.</a:t>
            </a:r>
          </a:p>
          <a:p>
            <a:endParaRPr lang="en-IE" sz="2000" dirty="0" smtClean="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6. The area of a garden is 50cm</a:t>
            </a:r>
            <a:r>
              <a:rPr lang="en-IE" sz="2000" baseline="30000" dirty="0" smtClean="0">
                <a:solidFill>
                  <a:srgbClr val="990033"/>
                </a:solidFill>
                <a:latin typeface="Tahoma" pitchFamily="34" charset="0"/>
                <a:ea typeface="Tahoma" pitchFamily="34" charset="0"/>
                <a:cs typeface="Tahoma" pitchFamily="34" charset="0"/>
              </a:rPr>
              <a:t>2</a:t>
            </a:r>
            <a:r>
              <a:rPr lang="en-IE" sz="2000" dirty="0" smtClean="0">
                <a:solidFill>
                  <a:srgbClr val="990033"/>
                </a:solidFill>
                <a:latin typeface="Tahoma" pitchFamily="34" charset="0"/>
                <a:ea typeface="Tahoma" pitchFamily="34" charset="0"/>
                <a:cs typeface="Tahoma" pitchFamily="34" charset="0"/>
              </a:rPr>
              <a:t>. The width of the garden is 5cm less than the breadth. Represent this as an equation. Solve the equation. Use this information to find the dimensions of the garden.</a:t>
            </a:r>
          </a:p>
          <a:p>
            <a:endParaRPr lang="en-IE" sz="2000" dirty="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7. A garden with an area of 99m</a:t>
            </a:r>
            <a:r>
              <a:rPr lang="x-none" sz="2000" baseline="30000" smtClean="0">
                <a:solidFill>
                  <a:srgbClr val="990033"/>
                </a:solidFill>
                <a:latin typeface="Tahoma" pitchFamily="34" charset="0"/>
                <a:ea typeface="Tahoma" pitchFamily="34" charset="0"/>
                <a:cs typeface="Tahoma" pitchFamily="34" charset="0"/>
              </a:rPr>
              <a:t>2</a:t>
            </a:r>
            <a:r>
              <a:rPr lang="en-IE" sz="2000" dirty="0" smtClean="0">
                <a:solidFill>
                  <a:srgbClr val="990033"/>
                </a:solidFill>
                <a:latin typeface="Tahoma" pitchFamily="34" charset="0"/>
                <a:ea typeface="Tahoma" pitchFamily="34" charset="0"/>
                <a:cs typeface="Tahoma" pitchFamily="34" charset="0"/>
              </a:rPr>
              <a:t> has length x m. Its width is 2m longer than its length. Write its area in term of x. Solve the equation to find the length and width of the garden.</a:t>
            </a:r>
          </a:p>
          <a:p>
            <a:endParaRPr lang="en-IE" sz="2000" dirty="0" smtClean="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8. The product of two consecutive positive numbers is 110. Represent this as an algebraic equation and solve the equation to find the numbers.</a:t>
            </a:r>
          </a:p>
          <a:p>
            <a:endParaRPr lang="en-IE" sz="2000" dirty="0">
              <a:solidFill>
                <a:srgbClr val="990033"/>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237419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C</a:t>
            </a:r>
            <a:r>
              <a:rPr lang="en-IE" b="1" dirty="0" smtClean="0">
                <a:solidFill>
                  <a:srgbClr val="990033"/>
                </a:solidFill>
              </a:rPr>
              <a:t>: Introduction (II)</a:t>
            </a:r>
            <a:endParaRPr lang="en-IE" b="1" dirty="0">
              <a:solidFill>
                <a:srgbClr val="990033"/>
              </a:solidFill>
            </a:endParaRPr>
          </a:p>
        </p:txBody>
      </p:sp>
      <p:sp>
        <p:nvSpPr>
          <p:cNvPr id="3" name="Rectangle 2"/>
          <p:cNvSpPr/>
          <p:nvPr/>
        </p:nvSpPr>
        <p:spPr>
          <a:xfrm>
            <a:off x="611560" y="733172"/>
            <a:ext cx="7920880" cy="5940088"/>
          </a:xfrm>
          <a:prstGeom prst="rect">
            <a:avLst/>
          </a:prstGeom>
        </p:spPr>
        <p:txBody>
          <a:bodyPr wrap="square">
            <a:spAutoFit/>
          </a:bodyPr>
          <a:lstStyle/>
          <a:p>
            <a:r>
              <a:rPr lang="en-IE" sz="2000" dirty="0" smtClean="0">
                <a:solidFill>
                  <a:srgbClr val="990033"/>
                </a:solidFill>
                <a:latin typeface="Tahoma" pitchFamily="34" charset="0"/>
                <a:ea typeface="Tahoma" pitchFamily="34" charset="0"/>
                <a:cs typeface="Tahoma" pitchFamily="34" charset="0"/>
              </a:rPr>
              <a:t>The width of a rectangle is 5cm greater </a:t>
            </a:r>
          </a:p>
          <a:p>
            <a:r>
              <a:rPr lang="en-IE" sz="2000" dirty="0" smtClean="0">
                <a:solidFill>
                  <a:srgbClr val="990033"/>
                </a:solidFill>
                <a:latin typeface="Tahoma" pitchFamily="34" charset="0"/>
                <a:ea typeface="Tahoma" pitchFamily="34" charset="0"/>
                <a:cs typeface="Tahoma" pitchFamily="34" charset="0"/>
              </a:rPr>
              <a:t>than its length. </a:t>
            </a:r>
          </a:p>
          <a:p>
            <a:r>
              <a:rPr lang="en-IE" sz="2000" dirty="0" smtClean="0">
                <a:solidFill>
                  <a:srgbClr val="990033"/>
                </a:solidFill>
                <a:latin typeface="Tahoma" pitchFamily="34" charset="0"/>
                <a:ea typeface="Tahoma" pitchFamily="34" charset="0"/>
                <a:cs typeface="Tahoma" pitchFamily="34" charset="0"/>
              </a:rPr>
              <a:t>Could you write this in terms of x?</a:t>
            </a:r>
          </a:p>
          <a:p>
            <a:endParaRPr lang="en-IE" sz="1600" dirty="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If we know the area is equal to 36cm</a:t>
            </a:r>
            <a:r>
              <a:rPr lang="x-none" sz="2000" baseline="30000" smtClean="0">
                <a:solidFill>
                  <a:srgbClr val="990033"/>
                </a:solidFill>
                <a:latin typeface="Tahoma" pitchFamily="34" charset="0"/>
                <a:ea typeface="Tahoma" pitchFamily="34" charset="0"/>
                <a:cs typeface="Tahoma" pitchFamily="34" charset="0"/>
              </a:rPr>
              <a:t>2</a:t>
            </a:r>
            <a:r>
              <a:rPr lang="en-IE" sz="2000" dirty="0" smtClean="0">
                <a:solidFill>
                  <a:srgbClr val="990033"/>
                </a:solidFill>
                <a:latin typeface="Tahoma" pitchFamily="34" charset="0"/>
                <a:ea typeface="Tahoma" pitchFamily="34" charset="0"/>
                <a:cs typeface="Tahoma" pitchFamily="34" charset="0"/>
              </a:rPr>
              <a:t>, write the information we know about this rectangle as an equation. </a:t>
            </a:r>
          </a:p>
          <a:p>
            <a:endParaRPr lang="en-IE" sz="2000" dirty="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a:p>
            <a:endParaRPr lang="en-IE" sz="2000" dirty="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Solve this equation. </a:t>
            </a:r>
            <a:endParaRPr lang="en-IE" sz="2000" dirty="0">
              <a:solidFill>
                <a:srgbClr val="990033"/>
              </a:solidFill>
              <a:latin typeface="Tahoma" pitchFamily="34" charset="0"/>
              <a:ea typeface="Tahoma" pitchFamily="34" charset="0"/>
              <a:cs typeface="Tahoma" pitchFamily="34" charset="0"/>
            </a:endParaRPr>
          </a:p>
          <a:p>
            <a:r>
              <a:rPr lang="x-none" sz="2000" smtClean="0">
                <a:solidFill>
                  <a:srgbClr val="990033"/>
                </a:solidFill>
                <a:latin typeface="Tahoma" pitchFamily="34" charset="0"/>
                <a:ea typeface="Tahoma" pitchFamily="34" charset="0"/>
                <a:cs typeface="Tahoma" pitchFamily="34" charset="0"/>
              </a:rPr>
              <a:t> </a:t>
            </a:r>
            <a:endParaRPr lang="x-none" sz="2000">
              <a:solidFill>
                <a:srgbClr val="990033"/>
              </a:solidFill>
              <a:latin typeface="Tahoma" pitchFamily="34" charset="0"/>
              <a:ea typeface="Tahoma" pitchFamily="34" charset="0"/>
              <a:cs typeface="Tahoma" pitchFamily="34" charset="0"/>
            </a:endParaRPr>
          </a:p>
          <a:p>
            <a:r>
              <a:rPr lang="x-none" sz="2000" smtClean="0">
                <a:solidFill>
                  <a:srgbClr val="990033"/>
                </a:solidFill>
                <a:latin typeface="Tahoma" pitchFamily="34" charset="0"/>
                <a:ea typeface="Tahoma" pitchFamily="34" charset="0"/>
                <a:cs typeface="Tahoma" pitchFamily="34" charset="0"/>
              </a:rPr>
              <a:t> </a:t>
            </a:r>
            <a:endParaRPr lang="x-none" sz="2000">
              <a:solidFill>
                <a:srgbClr val="990033"/>
              </a:solidFill>
              <a:latin typeface="Tahoma" pitchFamily="34" charset="0"/>
              <a:ea typeface="Tahoma" pitchFamily="34" charset="0"/>
              <a:cs typeface="Tahoma" pitchFamily="34" charset="0"/>
            </a:endParaRPr>
          </a:p>
          <a:p>
            <a:r>
              <a:rPr lang="x-none" sz="2000" smtClean="0">
                <a:solidFill>
                  <a:srgbClr val="990033"/>
                </a:solidFill>
                <a:latin typeface="Tahoma" pitchFamily="34" charset="0"/>
                <a:ea typeface="Tahoma" pitchFamily="34" charset="0"/>
                <a:cs typeface="Tahoma" pitchFamily="34" charset="0"/>
              </a:rPr>
              <a:t> </a:t>
            </a:r>
            <a:endParaRPr lang="x-none" sz="2000">
              <a:solidFill>
                <a:srgbClr val="990033"/>
              </a:solidFill>
              <a:latin typeface="Tahoma" pitchFamily="34" charset="0"/>
              <a:ea typeface="Tahoma" pitchFamily="34" charset="0"/>
              <a:cs typeface="Tahoma" pitchFamily="34" charset="0"/>
            </a:endParaRPr>
          </a:p>
          <a:p>
            <a:r>
              <a:rPr lang="x-none" sz="2000" smtClean="0">
                <a:solidFill>
                  <a:srgbClr val="990033"/>
                </a:solidFill>
                <a:latin typeface="Tahoma" pitchFamily="34" charset="0"/>
                <a:ea typeface="Tahoma" pitchFamily="34" charset="0"/>
                <a:cs typeface="Tahoma" pitchFamily="34" charset="0"/>
              </a:rPr>
              <a:t> </a:t>
            </a:r>
            <a:endParaRPr lang="x-none" sz="2000">
              <a:solidFill>
                <a:srgbClr val="990033"/>
              </a:solidFill>
              <a:latin typeface="Tahoma" pitchFamily="34" charset="0"/>
              <a:ea typeface="Tahoma" pitchFamily="34" charset="0"/>
              <a:cs typeface="Tahoma" pitchFamily="34" charset="0"/>
            </a:endParaRPr>
          </a:p>
          <a:p>
            <a:r>
              <a:rPr lang="x-none" sz="2000" smtClean="0">
                <a:solidFill>
                  <a:srgbClr val="990033"/>
                </a:solidFill>
                <a:latin typeface="Tahoma" pitchFamily="34" charset="0"/>
                <a:ea typeface="Tahoma" pitchFamily="34" charset="0"/>
                <a:cs typeface="Tahoma" pitchFamily="34" charset="0"/>
              </a:rPr>
              <a:t> </a:t>
            </a:r>
            <a:endParaRPr lang="en-IE" sz="2000" dirty="0" smtClean="0">
              <a:solidFill>
                <a:srgbClr val="990033"/>
              </a:solidFill>
              <a:latin typeface="Tahoma" pitchFamily="34" charset="0"/>
              <a:ea typeface="Tahoma" pitchFamily="34" charset="0"/>
              <a:cs typeface="Tahoma" pitchFamily="34" charset="0"/>
            </a:endParaRPr>
          </a:p>
          <a:p>
            <a:endParaRPr lang="x-none" sz="200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What is the length and width of the rectangle? </a:t>
            </a:r>
            <a:endParaRPr lang="en-IE" sz="2000" dirty="0">
              <a:solidFill>
                <a:srgbClr val="990033"/>
              </a:solidFill>
              <a:latin typeface="Tahoma" pitchFamily="34" charset="0"/>
              <a:ea typeface="Tahoma" pitchFamily="34" charset="0"/>
              <a:cs typeface="Tahoma" pitchFamily="34" charset="0"/>
            </a:endParaRPr>
          </a:p>
          <a:p>
            <a:r>
              <a:rPr lang="x-none" sz="2000" smtClean="0">
                <a:solidFill>
                  <a:srgbClr val="990033"/>
                </a:solidFill>
                <a:latin typeface="Tahoma" pitchFamily="34" charset="0"/>
                <a:ea typeface="Tahoma" pitchFamily="34" charset="0"/>
                <a:cs typeface="Tahoma" pitchFamily="34" charset="0"/>
              </a:rPr>
              <a:t> </a:t>
            </a:r>
            <a:endParaRPr lang="x-none" sz="200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Is it sufficient to leave this question as x = 4</a:t>
            </a:r>
            <a:r>
              <a:rPr lang="en-IE" sz="2000" dirty="0">
                <a:solidFill>
                  <a:srgbClr val="990033"/>
                </a:solidFill>
                <a:latin typeface="Tahoma" pitchFamily="34" charset="0"/>
                <a:ea typeface="Tahoma" pitchFamily="34" charset="0"/>
                <a:cs typeface="Tahoma" pitchFamily="34" charset="0"/>
              </a:rPr>
              <a:t>?</a:t>
            </a:r>
          </a:p>
        </p:txBody>
      </p:sp>
      <p:sp>
        <p:nvSpPr>
          <p:cNvPr id="8" name="Rectangle 7"/>
          <p:cNvSpPr/>
          <p:nvPr/>
        </p:nvSpPr>
        <p:spPr>
          <a:xfrm>
            <a:off x="5962165" y="868244"/>
            <a:ext cx="2520280" cy="810000"/>
          </a:xfrm>
          <a:prstGeom prst="rect">
            <a:avLst/>
          </a:prstGeom>
          <a:solidFill>
            <a:srgbClr val="99003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mc:Choice xmlns:a14="http://schemas.microsoft.com/office/drawing/2010/main" xmlns="" Requires="a14">
          <p:sp>
            <p:nvSpPr>
              <p:cNvPr id="9" name="TextBox 8"/>
              <p:cNvSpPr txBox="1"/>
              <p:nvPr/>
            </p:nvSpPr>
            <p:spPr>
              <a:xfrm>
                <a:off x="5525780" y="1073189"/>
                <a:ext cx="38985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𝒙</m:t>
                      </m:r>
                    </m:oMath>
                  </m:oMathPara>
                </a14:m>
                <a:endParaRPr lang="en-IE" sz="2000" b="1" dirty="0">
                  <a:solidFill>
                    <a:srgbClr val="990033"/>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5525780" y="1073189"/>
                <a:ext cx="389850" cy="400110"/>
              </a:xfrm>
              <a:prstGeom prst="rect">
                <a:avLst/>
              </a:prstGeom>
              <a:blipFill rotWithShape="1">
                <a:blip r:embed="rId2" cstate="print"/>
                <a:stretch>
                  <a:fillRect/>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14" name="TextBox 13"/>
              <p:cNvSpPr txBox="1"/>
              <p:nvPr/>
            </p:nvSpPr>
            <p:spPr>
              <a:xfrm>
                <a:off x="6819992" y="1647309"/>
                <a:ext cx="85010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𝒙</m:t>
                      </m:r>
                      <m:r>
                        <a:rPr lang="en-IE" sz="2000" b="1" i="1" smtClean="0">
                          <a:solidFill>
                            <a:srgbClr val="990033"/>
                          </a:solidFill>
                          <a:latin typeface="Cambria Math"/>
                        </a:rPr>
                        <m:t>+</m:t>
                      </m:r>
                      <m:r>
                        <a:rPr lang="en-IE" sz="2000" b="1" i="1" smtClean="0">
                          <a:solidFill>
                            <a:srgbClr val="990033"/>
                          </a:solidFill>
                          <a:latin typeface="Cambria Math"/>
                        </a:rPr>
                        <m:t>𝟓</m:t>
                      </m:r>
                    </m:oMath>
                  </m:oMathPara>
                </a14:m>
                <a:endParaRPr lang="en-IE" sz="2000" b="1" dirty="0">
                  <a:solidFill>
                    <a:srgbClr val="990033"/>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6819992" y="1647309"/>
                <a:ext cx="850105" cy="400110"/>
              </a:xfrm>
              <a:prstGeom prst="rect">
                <a:avLst/>
              </a:prstGeom>
              <a:blipFill rotWithShape="1">
                <a:blip r:embed="rId3" cstate="print"/>
                <a:stretch>
                  <a:fillRect/>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15" name="TextBox 14"/>
              <p:cNvSpPr txBox="1"/>
              <p:nvPr/>
            </p:nvSpPr>
            <p:spPr>
              <a:xfrm>
                <a:off x="3273034" y="2492896"/>
                <a:ext cx="318369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𝑨𝒓𝒆𝒂</m:t>
                      </m:r>
                      <m:r>
                        <a:rPr lang="en-IE" sz="2000" b="1" i="1" smtClean="0">
                          <a:solidFill>
                            <a:srgbClr val="990033"/>
                          </a:solidFill>
                          <a:latin typeface="Cambria Math"/>
                        </a:rPr>
                        <m:t>=(</m:t>
                      </m:r>
                      <m:r>
                        <a:rPr lang="en-IE" sz="2000" b="1" i="1" smtClean="0">
                          <a:solidFill>
                            <a:srgbClr val="990033"/>
                          </a:solidFill>
                          <a:latin typeface="Cambria Math"/>
                        </a:rPr>
                        <m:t>𝒍𝒆𝒏𝒈𝒕𝒉</m:t>
                      </m:r>
                      <m:r>
                        <a:rPr lang="en-IE" sz="2000" b="1" i="1" smtClean="0">
                          <a:solidFill>
                            <a:srgbClr val="990033"/>
                          </a:solidFill>
                          <a:latin typeface="Cambria Math"/>
                        </a:rPr>
                        <m:t>)(</m:t>
                      </m:r>
                      <m:r>
                        <a:rPr lang="en-IE" sz="2000" b="1" i="1" smtClean="0">
                          <a:solidFill>
                            <a:srgbClr val="990033"/>
                          </a:solidFill>
                          <a:latin typeface="Cambria Math"/>
                        </a:rPr>
                        <m:t>𝒘𝒊𝒅𝒕𝒉</m:t>
                      </m:r>
                      <m:r>
                        <a:rPr lang="en-IE" sz="2000" b="1" i="1" smtClean="0">
                          <a:solidFill>
                            <a:srgbClr val="990033"/>
                          </a:solidFill>
                          <a:latin typeface="Cambria Math"/>
                        </a:rPr>
                        <m:t>)</m:t>
                      </m:r>
                    </m:oMath>
                  </m:oMathPara>
                </a14:m>
                <a:endParaRPr lang="en-IE" sz="2000" b="1" dirty="0">
                  <a:solidFill>
                    <a:srgbClr val="990033"/>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3273034" y="2492896"/>
                <a:ext cx="3183692" cy="400110"/>
              </a:xfrm>
              <a:prstGeom prst="rect">
                <a:avLst/>
              </a:prstGeom>
              <a:blipFill rotWithShape="1">
                <a:blip r:embed="rId4" cstate="print"/>
                <a:stretch>
                  <a:fillRect b="-13636"/>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16" name="TextBox 15"/>
              <p:cNvSpPr txBox="1"/>
              <p:nvPr/>
            </p:nvSpPr>
            <p:spPr>
              <a:xfrm>
                <a:off x="3257122" y="2741469"/>
                <a:ext cx="222368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𝑨𝒓𝒆𝒂</m:t>
                      </m:r>
                      <m:r>
                        <a:rPr lang="en-IE" sz="2000" b="1" i="1" smtClean="0">
                          <a:solidFill>
                            <a:srgbClr val="990033"/>
                          </a:solidFill>
                          <a:latin typeface="Cambria Math"/>
                        </a:rPr>
                        <m:t>=</m:t>
                      </m:r>
                      <m:r>
                        <a:rPr lang="en-IE" sz="2000" b="1" i="1" smtClean="0">
                          <a:solidFill>
                            <a:srgbClr val="990033"/>
                          </a:solidFill>
                          <a:latin typeface="Cambria Math"/>
                        </a:rPr>
                        <m:t>𝒙</m:t>
                      </m:r>
                      <m:r>
                        <a:rPr lang="en-IE" sz="2000" b="1" i="1" smtClean="0">
                          <a:solidFill>
                            <a:srgbClr val="990033"/>
                          </a:solidFill>
                          <a:latin typeface="Cambria Math"/>
                        </a:rPr>
                        <m:t>(</m:t>
                      </m:r>
                      <m:r>
                        <a:rPr lang="en-IE" sz="2000" b="1" i="1" smtClean="0">
                          <a:solidFill>
                            <a:srgbClr val="990033"/>
                          </a:solidFill>
                          <a:latin typeface="Cambria Math"/>
                        </a:rPr>
                        <m:t>𝒙</m:t>
                      </m:r>
                      <m:r>
                        <a:rPr lang="en-IE" sz="2000" b="1" i="1" smtClean="0">
                          <a:solidFill>
                            <a:srgbClr val="990033"/>
                          </a:solidFill>
                          <a:latin typeface="Cambria Math"/>
                        </a:rPr>
                        <m:t>+</m:t>
                      </m:r>
                      <m:r>
                        <a:rPr lang="en-IE" sz="2000" b="1" i="1" smtClean="0">
                          <a:solidFill>
                            <a:srgbClr val="990033"/>
                          </a:solidFill>
                          <a:latin typeface="Cambria Math"/>
                        </a:rPr>
                        <m:t>𝟓</m:t>
                      </m:r>
                      <m:r>
                        <a:rPr lang="en-IE" sz="2000" b="1" i="1" smtClean="0">
                          <a:solidFill>
                            <a:srgbClr val="990033"/>
                          </a:solidFill>
                          <a:latin typeface="Cambria Math"/>
                        </a:rPr>
                        <m:t>)</m:t>
                      </m:r>
                    </m:oMath>
                  </m:oMathPara>
                </a14:m>
                <a:endParaRPr lang="en-IE" sz="2000" b="1" dirty="0">
                  <a:solidFill>
                    <a:srgbClr val="990033"/>
                  </a:solidFill>
                </a:endParaRPr>
              </a:p>
            </p:txBody>
          </p:sp>
        </mc:Choice>
        <mc:Fallback>
          <p:sp>
            <p:nvSpPr>
              <p:cNvPr id="16" name="TextBox 15"/>
              <p:cNvSpPr txBox="1">
                <a:spLocks noRot="1" noChangeAspect="1" noMove="1" noResize="1" noEditPoints="1" noAdjustHandles="1" noChangeArrowheads="1" noChangeShapeType="1" noTextEdit="1"/>
              </p:cNvSpPr>
              <p:nvPr/>
            </p:nvSpPr>
            <p:spPr>
              <a:xfrm>
                <a:off x="3257122" y="2741469"/>
                <a:ext cx="2223686" cy="400110"/>
              </a:xfrm>
              <a:prstGeom prst="rect">
                <a:avLst/>
              </a:prstGeom>
              <a:blipFill rotWithShape="1">
                <a:blip r:embed="rId5" cstate="print"/>
                <a:stretch>
                  <a:fillRect b="-15385"/>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17" name="TextBox 16"/>
              <p:cNvSpPr txBox="1"/>
              <p:nvPr/>
            </p:nvSpPr>
            <p:spPr>
              <a:xfrm>
                <a:off x="3519177" y="3078855"/>
                <a:ext cx="194421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𝟑𝟔</m:t>
                      </m:r>
                      <m:r>
                        <a:rPr lang="en-IE" sz="2000" b="1" i="1" smtClean="0">
                          <a:solidFill>
                            <a:srgbClr val="990033"/>
                          </a:solidFill>
                          <a:latin typeface="Cambria Math"/>
                        </a:rPr>
                        <m:t>=</m:t>
                      </m:r>
                      <m:r>
                        <a:rPr lang="en-IE" sz="2000" b="1" i="1" smtClean="0">
                          <a:solidFill>
                            <a:srgbClr val="990033"/>
                          </a:solidFill>
                          <a:latin typeface="Cambria Math"/>
                        </a:rPr>
                        <m:t>𝒙</m:t>
                      </m:r>
                      <m:r>
                        <a:rPr lang="en-IE" sz="2000" b="1" i="1" smtClean="0">
                          <a:solidFill>
                            <a:srgbClr val="990033"/>
                          </a:solidFill>
                          <a:latin typeface="Cambria Math"/>
                        </a:rPr>
                        <m:t>(</m:t>
                      </m:r>
                      <m:r>
                        <a:rPr lang="en-IE" sz="2000" b="1" i="1" smtClean="0">
                          <a:solidFill>
                            <a:srgbClr val="990033"/>
                          </a:solidFill>
                          <a:latin typeface="Cambria Math"/>
                        </a:rPr>
                        <m:t>𝒙</m:t>
                      </m:r>
                      <m:r>
                        <a:rPr lang="en-IE" sz="2000" b="1" i="1" smtClean="0">
                          <a:solidFill>
                            <a:srgbClr val="990033"/>
                          </a:solidFill>
                          <a:latin typeface="Cambria Math"/>
                        </a:rPr>
                        <m:t>+</m:t>
                      </m:r>
                      <m:r>
                        <a:rPr lang="en-IE" sz="2000" b="1" i="1" smtClean="0">
                          <a:solidFill>
                            <a:srgbClr val="990033"/>
                          </a:solidFill>
                          <a:latin typeface="Cambria Math"/>
                        </a:rPr>
                        <m:t>𝟓</m:t>
                      </m:r>
                      <m:r>
                        <a:rPr lang="en-IE" sz="2000" b="1" i="1" smtClean="0">
                          <a:solidFill>
                            <a:srgbClr val="990033"/>
                          </a:solidFill>
                          <a:latin typeface="Cambria Math"/>
                        </a:rPr>
                        <m:t>)</m:t>
                      </m:r>
                    </m:oMath>
                  </m:oMathPara>
                </a14:m>
                <a:endParaRPr lang="en-IE" sz="2000" b="1" dirty="0">
                  <a:solidFill>
                    <a:srgbClr val="990033"/>
                  </a:solidFill>
                </a:endParaRPr>
              </a:p>
            </p:txBody>
          </p:sp>
        </mc:Choice>
        <mc:Fallback>
          <p:sp>
            <p:nvSpPr>
              <p:cNvPr id="17" name="TextBox 16"/>
              <p:cNvSpPr txBox="1">
                <a:spLocks noRot="1" noChangeAspect="1" noMove="1" noResize="1" noEditPoints="1" noAdjustHandles="1" noChangeArrowheads="1" noChangeShapeType="1" noTextEdit="1"/>
              </p:cNvSpPr>
              <p:nvPr/>
            </p:nvSpPr>
            <p:spPr>
              <a:xfrm>
                <a:off x="3519177" y="3078855"/>
                <a:ext cx="1944216" cy="400110"/>
              </a:xfrm>
              <a:prstGeom prst="rect">
                <a:avLst/>
              </a:prstGeom>
              <a:blipFill rotWithShape="1">
                <a:blip r:embed="rId6" cstate="print"/>
                <a:stretch>
                  <a:fillRect b="-13636"/>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18" name="TextBox 17"/>
              <p:cNvSpPr txBox="1"/>
              <p:nvPr/>
            </p:nvSpPr>
            <p:spPr>
              <a:xfrm>
                <a:off x="2843808" y="3389541"/>
                <a:ext cx="194421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𝒙</m:t>
                      </m:r>
                      <m:d>
                        <m:dPr>
                          <m:ctrlPr>
                            <a:rPr lang="en-IE" sz="2000" b="1" i="1" smtClean="0">
                              <a:solidFill>
                                <a:srgbClr val="990033"/>
                              </a:solidFill>
                              <a:latin typeface="Cambria Math"/>
                            </a:rPr>
                          </m:ctrlPr>
                        </m:dPr>
                        <m:e>
                          <m:r>
                            <a:rPr lang="en-IE" sz="2000" b="1" i="1" smtClean="0">
                              <a:solidFill>
                                <a:srgbClr val="990033"/>
                              </a:solidFill>
                              <a:latin typeface="Cambria Math"/>
                            </a:rPr>
                            <m:t>𝒙</m:t>
                          </m:r>
                          <m:r>
                            <a:rPr lang="en-IE" sz="2000" b="1" i="1" smtClean="0">
                              <a:solidFill>
                                <a:srgbClr val="990033"/>
                              </a:solidFill>
                              <a:latin typeface="Cambria Math"/>
                            </a:rPr>
                            <m:t>+</m:t>
                          </m:r>
                          <m:r>
                            <a:rPr lang="en-IE" sz="2000" b="1" i="1" smtClean="0">
                              <a:solidFill>
                                <a:srgbClr val="990033"/>
                              </a:solidFill>
                              <a:latin typeface="Cambria Math"/>
                            </a:rPr>
                            <m:t>𝟓</m:t>
                          </m:r>
                        </m:e>
                      </m:d>
                      <m:r>
                        <a:rPr lang="en-IE" sz="2000" b="1" i="1" smtClean="0">
                          <a:solidFill>
                            <a:srgbClr val="990033"/>
                          </a:solidFill>
                          <a:latin typeface="Cambria Math"/>
                        </a:rPr>
                        <m:t>=</m:t>
                      </m:r>
                      <m:r>
                        <a:rPr lang="en-IE" sz="2000" b="1" i="1" smtClean="0">
                          <a:solidFill>
                            <a:srgbClr val="990033"/>
                          </a:solidFill>
                          <a:latin typeface="Cambria Math"/>
                        </a:rPr>
                        <m:t>𝟑𝟔</m:t>
                      </m:r>
                    </m:oMath>
                  </m:oMathPara>
                </a14:m>
                <a:endParaRPr lang="en-IE" sz="2000" b="1" dirty="0">
                  <a:solidFill>
                    <a:srgbClr val="990033"/>
                  </a:solidFill>
                </a:endParaRPr>
              </a:p>
            </p:txBody>
          </p:sp>
        </mc:Choice>
        <mc:Fallback>
          <p:sp>
            <p:nvSpPr>
              <p:cNvPr id="18" name="TextBox 17"/>
              <p:cNvSpPr txBox="1">
                <a:spLocks noRot="1" noChangeAspect="1" noMove="1" noResize="1" noEditPoints="1" noAdjustHandles="1" noChangeArrowheads="1" noChangeShapeType="1" noTextEdit="1"/>
              </p:cNvSpPr>
              <p:nvPr/>
            </p:nvSpPr>
            <p:spPr>
              <a:xfrm>
                <a:off x="2843808" y="3389541"/>
                <a:ext cx="1944216" cy="400110"/>
              </a:xfrm>
              <a:prstGeom prst="rect">
                <a:avLst/>
              </a:prstGeom>
              <a:blipFill rotWithShape="1">
                <a:blip r:embed="rId7" cstate="print"/>
                <a:stretch>
                  <a:fillRect/>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19" name="TextBox 18"/>
              <p:cNvSpPr txBox="1"/>
              <p:nvPr/>
            </p:nvSpPr>
            <p:spPr>
              <a:xfrm>
                <a:off x="2912376" y="3771986"/>
                <a:ext cx="1944216" cy="4070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IE" sz="2000" b="1" i="1" smtClean="0">
                              <a:solidFill>
                                <a:srgbClr val="990033"/>
                              </a:solidFill>
                              <a:latin typeface="Cambria Math"/>
                            </a:rPr>
                          </m:ctrlPr>
                        </m:sSupPr>
                        <m:e>
                          <m:r>
                            <a:rPr lang="en-IE" sz="2000" b="1" i="1" smtClean="0">
                              <a:solidFill>
                                <a:srgbClr val="990033"/>
                              </a:solidFill>
                              <a:latin typeface="Cambria Math"/>
                            </a:rPr>
                            <m:t>𝒙</m:t>
                          </m:r>
                        </m:e>
                        <m:sup>
                          <m:r>
                            <a:rPr lang="en-IE" sz="2000" b="1" i="1" smtClean="0">
                              <a:solidFill>
                                <a:srgbClr val="990033"/>
                              </a:solidFill>
                              <a:latin typeface="Cambria Math"/>
                            </a:rPr>
                            <m:t>𝟐</m:t>
                          </m:r>
                        </m:sup>
                      </m:sSup>
                      <m:r>
                        <a:rPr lang="en-IE" sz="2000" b="1" i="1" smtClean="0">
                          <a:solidFill>
                            <a:srgbClr val="990033"/>
                          </a:solidFill>
                          <a:latin typeface="Cambria Math"/>
                        </a:rPr>
                        <m:t>+</m:t>
                      </m:r>
                      <m:r>
                        <a:rPr lang="en-IE" sz="2000" b="1" i="1" smtClean="0">
                          <a:solidFill>
                            <a:srgbClr val="990033"/>
                          </a:solidFill>
                          <a:latin typeface="Cambria Math"/>
                        </a:rPr>
                        <m:t>𝟓</m:t>
                      </m:r>
                      <m:r>
                        <a:rPr lang="en-IE" sz="2000" b="1" i="1" smtClean="0">
                          <a:solidFill>
                            <a:srgbClr val="990033"/>
                          </a:solidFill>
                          <a:latin typeface="Cambria Math"/>
                        </a:rPr>
                        <m:t>𝒙</m:t>
                      </m:r>
                      <m:r>
                        <a:rPr lang="en-IE" sz="2000" b="1" i="1" smtClean="0">
                          <a:solidFill>
                            <a:srgbClr val="990033"/>
                          </a:solidFill>
                          <a:latin typeface="Cambria Math"/>
                        </a:rPr>
                        <m:t>=</m:t>
                      </m:r>
                      <m:r>
                        <a:rPr lang="en-IE" sz="2000" b="1" i="1" smtClean="0">
                          <a:solidFill>
                            <a:srgbClr val="990033"/>
                          </a:solidFill>
                          <a:latin typeface="Cambria Math"/>
                        </a:rPr>
                        <m:t>𝟑𝟔</m:t>
                      </m:r>
                    </m:oMath>
                  </m:oMathPara>
                </a14:m>
                <a:endParaRPr lang="en-IE" sz="2000" b="1" dirty="0">
                  <a:solidFill>
                    <a:srgbClr val="990033"/>
                  </a:solidFill>
                </a:endParaRPr>
              </a:p>
            </p:txBody>
          </p:sp>
        </mc:Choice>
        <mc:Fallback>
          <p:sp>
            <p:nvSpPr>
              <p:cNvPr id="19" name="TextBox 18"/>
              <p:cNvSpPr txBox="1">
                <a:spLocks noRot="1" noChangeAspect="1" noMove="1" noResize="1" noEditPoints="1" noAdjustHandles="1" noChangeArrowheads="1" noChangeShapeType="1" noTextEdit="1"/>
              </p:cNvSpPr>
              <p:nvPr/>
            </p:nvSpPr>
            <p:spPr>
              <a:xfrm>
                <a:off x="2912376" y="3771986"/>
                <a:ext cx="1944216" cy="407099"/>
              </a:xfrm>
              <a:prstGeom prst="rect">
                <a:avLst/>
              </a:prstGeom>
              <a:blipFill rotWithShape="1">
                <a:blip r:embed="rId8" cstate="print"/>
                <a:stretch>
                  <a:fillRect/>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20" name="TextBox 19"/>
              <p:cNvSpPr txBox="1"/>
              <p:nvPr/>
            </p:nvSpPr>
            <p:spPr>
              <a:xfrm>
                <a:off x="2487208" y="4095973"/>
                <a:ext cx="2156800" cy="4070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IE" sz="2000" b="1" i="1" smtClean="0">
                              <a:solidFill>
                                <a:srgbClr val="990033"/>
                              </a:solidFill>
                              <a:latin typeface="Cambria Math"/>
                            </a:rPr>
                          </m:ctrlPr>
                        </m:sSupPr>
                        <m:e>
                          <m:r>
                            <a:rPr lang="en-IE" sz="2000" b="1" i="1" smtClean="0">
                              <a:solidFill>
                                <a:srgbClr val="990033"/>
                              </a:solidFill>
                              <a:latin typeface="Cambria Math"/>
                            </a:rPr>
                            <m:t>𝒙</m:t>
                          </m:r>
                        </m:e>
                        <m:sup>
                          <m:r>
                            <a:rPr lang="en-IE" sz="2000" b="1" i="1" smtClean="0">
                              <a:solidFill>
                                <a:srgbClr val="990033"/>
                              </a:solidFill>
                              <a:latin typeface="Cambria Math"/>
                            </a:rPr>
                            <m:t>𝟐</m:t>
                          </m:r>
                        </m:sup>
                      </m:sSup>
                      <m:r>
                        <a:rPr lang="en-IE" sz="2000" b="1" i="1" smtClean="0">
                          <a:solidFill>
                            <a:srgbClr val="990033"/>
                          </a:solidFill>
                          <a:latin typeface="Cambria Math"/>
                        </a:rPr>
                        <m:t>+</m:t>
                      </m:r>
                      <m:r>
                        <a:rPr lang="en-IE" sz="2000" b="1" i="1" smtClean="0">
                          <a:solidFill>
                            <a:srgbClr val="990033"/>
                          </a:solidFill>
                          <a:latin typeface="Cambria Math"/>
                        </a:rPr>
                        <m:t>𝟓</m:t>
                      </m:r>
                      <m:r>
                        <a:rPr lang="en-IE" sz="2000" b="1" i="1" smtClean="0">
                          <a:solidFill>
                            <a:srgbClr val="990033"/>
                          </a:solidFill>
                          <a:latin typeface="Cambria Math"/>
                        </a:rPr>
                        <m:t>𝒙</m:t>
                      </m:r>
                      <m:r>
                        <a:rPr lang="en-IE" sz="2000" b="1" i="1" smtClean="0">
                          <a:solidFill>
                            <a:srgbClr val="990033"/>
                          </a:solidFill>
                          <a:latin typeface="Cambria Math"/>
                        </a:rPr>
                        <m:t>−</m:t>
                      </m:r>
                      <m:r>
                        <a:rPr lang="en-IE" sz="2000" b="1" i="1" smtClean="0">
                          <a:solidFill>
                            <a:srgbClr val="990033"/>
                          </a:solidFill>
                          <a:latin typeface="Cambria Math"/>
                        </a:rPr>
                        <m:t>𝟑𝟔</m:t>
                      </m:r>
                      <m:r>
                        <a:rPr lang="en-IE" sz="2000" b="1" i="1" smtClean="0">
                          <a:solidFill>
                            <a:srgbClr val="990033"/>
                          </a:solidFill>
                          <a:latin typeface="Cambria Math"/>
                        </a:rPr>
                        <m:t>=</m:t>
                      </m:r>
                      <m:r>
                        <a:rPr lang="en-IE" sz="2000" b="1" i="1" smtClean="0">
                          <a:solidFill>
                            <a:srgbClr val="990033"/>
                          </a:solidFill>
                          <a:latin typeface="Cambria Math"/>
                        </a:rPr>
                        <m:t>𝟎</m:t>
                      </m:r>
                    </m:oMath>
                  </m:oMathPara>
                </a14:m>
                <a:endParaRPr lang="en-IE" sz="2000" b="1" dirty="0">
                  <a:solidFill>
                    <a:srgbClr val="990033"/>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2487208" y="4095973"/>
                <a:ext cx="2156800" cy="407099"/>
              </a:xfrm>
              <a:prstGeom prst="rect">
                <a:avLst/>
              </a:prstGeom>
              <a:blipFill rotWithShape="1">
                <a:blip r:embed="rId9" cstate="print"/>
                <a:stretch>
                  <a:fillRect/>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21" name="TextBox 20"/>
              <p:cNvSpPr txBox="1"/>
              <p:nvPr/>
            </p:nvSpPr>
            <p:spPr>
              <a:xfrm>
                <a:off x="2267744" y="4469661"/>
                <a:ext cx="244827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m:t>
                      </m:r>
                      <m:r>
                        <a:rPr lang="en-IE" sz="2000" b="1" i="1" smtClean="0">
                          <a:solidFill>
                            <a:srgbClr val="990033"/>
                          </a:solidFill>
                          <a:latin typeface="Cambria Math"/>
                        </a:rPr>
                        <m:t>𝒙</m:t>
                      </m:r>
                      <m:r>
                        <a:rPr lang="en-IE" sz="2000" b="1" i="1" smtClean="0">
                          <a:solidFill>
                            <a:srgbClr val="990033"/>
                          </a:solidFill>
                          <a:latin typeface="Cambria Math"/>
                        </a:rPr>
                        <m:t>+</m:t>
                      </m:r>
                      <m:r>
                        <a:rPr lang="en-IE" sz="2000" b="1" i="1" smtClean="0">
                          <a:solidFill>
                            <a:srgbClr val="990033"/>
                          </a:solidFill>
                          <a:latin typeface="Cambria Math"/>
                        </a:rPr>
                        <m:t>𝟗</m:t>
                      </m:r>
                      <m:r>
                        <a:rPr lang="en-IE" sz="2000" b="1" i="1" smtClean="0">
                          <a:solidFill>
                            <a:srgbClr val="990033"/>
                          </a:solidFill>
                          <a:latin typeface="Cambria Math"/>
                        </a:rPr>
                        <m:t>)(</m:t>
                      </m:r>
                      <m:r>
                        <a:rPr lang="en-IE" sz="2000" b="1" i="1" smtClean="0">
                          <a:solidFill>
                            <a:srgbClr val="990033"/>
                          </a:solidFill>
                          <a:latin typeface="Cambria Math"/>
                        </a:rPr>
                        <m:t>𝒙</m:t>
                      </m:r>
                      <m:r>
                        <a:rPr lang="en-IE" sz="2000" b="1" i="1" smtClean="0">
                          <a:solidFill>
                            <a:srgbClr val="990033"/>
                          </a:solidFill>
                          <a:latin typeface="Cambria Math"/>
                        </a:rPr>
                        <m:t>−</m:t>
                      </m:r>
                      <m:r>
                        <a:rPr lang="en-IE" sz="2000" b="1" i="1" smtClean="0">
                          <a:solidFill>
                            <a:srgbClr val="990033"/>
                          </a:solidFill>
                          <a:latin typeface="Cambria Math"/>
                        </a:rPr>
                        <m:t>𝟒</m:t>
                      </m:r>
                      <m:r>
                        <a:rPr lang="en-IE" sz="2000" b="1" i="1" smtClean="0">
                          <a:solidFill>
                            <a:srgbClr val="990033"/>
                          </a:solidFill>
                          <a:latin typeface="Cambria Math"/>
                        </a:rPr>
                        <m:t>)=</m:t>
                      </m:r>
                      <m:r>
                        <a:rPr lang="en-IE" sz="2000" b="1" i="1" smtClean="0">
                          <a:solidFill>
                            <a:srgbClr val="990033"/>
                          </a:solidFill>
                          <a:latin typeface="Cambria Math"/>
                        </a:rPr>
                        <m:t>𝟎</m:t>
                      </m:r>
                    </m:oMath>
                  </m:oMathPara>
                </a14:m>
                <a:endParaRPr lang="en-IE" sz="2000" b="1" dirty="0">
                  <a:solidFill>
                    <a:srgbClr val="990033"/>
                  </a:solidFill>
                </a:endParaRPr>
              </a:p>
            </p:txBody>
          </p:sp>
        </mc:Choice>
        <mc:Fallback>
          <p:sp>
            <p:nvSpPr>
              <p:cNvPr id="21" name="TextBox 20"/>
              <p:cNvSpPr txBox="1">
                <a:spLocks noRot="1" noChangeAspect="1" noMove="1" noResize="1" noEditPoints="1" noAdjustHandles="1" noChangeArrowheads="1" noChangeShapeType="1" noTextEdit="1"/>
              </p:cNvSpPr>
              <p:nvPr/>
            </p:nvSpPr>
            <p:spPr>
              <a:xfrm>
                <a:off x="2267744" y="4469661"/>
                <a:ext cx="2448272" cy="400110"/>
              </a:xfrm>
              <a:prstGeom prst="rect">
                <a:avLst/>
              </a:prstGeom>
              <a:blipFill rotWithShape="1">
                <a:blip r:embed="rId10" cstate="print"/>
                <a:stretch>
                  <a:fillRect b="-13636"/>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22" name="TextBox 21"/>
              <p:cNvSpPr txBox="1"/>
              <p:nvPr/>
            </p:nvSpPr>
            <p:spPr>
              <a:xfrm>
                <a:off x="2072227" y="4869771"/>
                <a:ext cx="362451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IE" sz="2000" b="1" i="1" smtClean="0">
                              <a:solidFill>
                                <a:srgbClr val="990033"/>
                              </a:solidFill>
                              <a:latin typeface="Cambria Math"/>
                            </a:rPr>
                          </m:ctrlPr>
                        </m:dPr>
                        <m:e>
                          <m:r>
                            <a:rPr lang="en-IE" sz="2000" b="1" i="1" smtClean="0">
                              <a:solidFill>
                                <a:srgbClr val="990033"/>
                              </a:solidFill>
                              <a:latin typeface="Cambria Math"/>
                            </a:rPr>
                            <m:t>𝒙</m:t>
                          </m:r>
                          <m:r>
                            <a:rPr lang="en-IE" sz="2000" b="1" i="1" smtClean="0">
                              <a:solidFill>
                                <a:srgbClr val="990033"/>
                              </a:solidFill>
                              <a:latin typeface="Cambria Math"/>
                            </a:rPr>
                            <m:t>+</m:t>
                          </m:r>
                          <m:r>
                            <a:rPr lang="en-IE" sz="2000" b="1" i="1" smtClean="0">
                              <a:solidFill>
                                <a:srgbClr val="990033"/>
                              </a:solidFill>
                              <a:latin typeface="Cambria Math"/>
                            </a:rPr>
                            <m:t>𝟗</m:t>
                          </m:r>
                        </m:e>
                      </m:d>
                      <m:r>
                        <a:rPr lang="en-IE" sz="2000" b="1" i="1" smtClean="0">
                          <a:solidFill>
                            <a:srgbClr val="990033"/>
                          </a:solidFill>
                          <a:latin typeface="Cambria Math"/>
                        </a:rPr>
                        <m:t>=</m:t>
                      </m:r>
                      <m:r>
                        <a:rPr lang="en-IE" sz="2000" b="1" i="1" smtClean="0">
                          <a:solidFill>
                            <a:srgbClr val="990033"/>
                          </a:solidFill>
                          <a:latin typeface="Cambria Math"/>
                        </a:rPr>
                        <m:t>𝟎</m:t>
                      </m:r>
                      <m:r>
                        <a:rPr lang="en-IE" sz="2000" b="1" i="1" smtClean="0">
                          <a:solidFill>
                            <a:srgbClr val="990033"/>
                          </a:solidFill>
                          <a:latin typeface="Cambria Math"/>
                        </a:rPr>
                        <m:t>  </m:t>
                      </m:r>
                      <m:r>
                        <a:rPr lang="en-IE" sz="2000" b="1" i="1" smtClean="0">
                          <a:solidFill>
                            <a:srgbClr val="990033"/>
                          </a:solidFill>
                          <a:latin typeface="Cambria Math"/>
                        </a:rPr>
                        <m:t>𝒐𝒓</m:t>
                      </m:r>
                      <m:r>
                        <a:rPr lang="en-IE" sz="2000" b="1" i="1" smtClean="0">
                          <a:solidFill>
                            <a:srgbClr val="990033"/>
                          </a:solidFill>
                          <a:latin typeface="Cambria Math"/>
                        </a:rPr>
                        <m:t> (</m:t>
                      </m:r>
                      <m:r>
                        <a:rPr lang="en-IE" sz="2000" b="1" i="1" smtClean="0">
                          <a:solidFill>
                            <a:srgbClr val="990033"/>
                          </a:solidFill>
                          <a:latin typeface="Cambria Math"/>
                        </a:rPr>
                        <m:t>𝒙</m:t>
                      </m:r>
                      <m:r>
                        <a:rPr lang="en-IE" sz="2000" b="1" i="1" smtClean="0">
                          <a:solidFill>
                            <a:srgbClr val="990033"/>
                          </a:solidFill>
                          <a:latin typeface="Cambria Math"/>
                        </a:rPr>
                        <m:t>−</m:t>
                      </m:r>
                      <m:r>
                        <a:rPr lang="en-IE" sz="2000" b="1" i="1" smtClean="0">
                          <a:solidFill>
                            <a:srgbClr val="990033"/>
                          </a:solidFill>
                          <a:latin typeface="Cambria Math"/>
                        </a:rPr>
                        <m:t>𝟒</m:t>
                      </m:r>
                      <m:r>
                        <a:rPr lang="en-IE" sz="2000" b="1" i="1" smtClean="0">
                          <a:solidFill>
                            <a:srgbClr val="990033"/>
                          </a:solidFill>
                          <a:latin typeface="Cambria Math"/>
                        </a:rPr>
                        <m:t>)=</m:t>
                      </m:r>
                      <m:r>
                        <a:rPr lang="en-IE" sz="2000" b="1" i="1" smtClean="0">
                          <a:solidFill>
                            <a:srgbClr val="990033"/>
                          </a:solidFill>
                          <a:latin typeface="Cambria Math"/>
                        </a:rPr>
                        <m:t>𝟎</m:t>
                      </m:r>
                    </m:oMath>
                  </m:oMathPara>
                </a14:m>
                <a:endParaRPr lang="en-IE" sz="2000" b="1" dirty="0">
                  <a:solidFill>
                    <a:srgbClr val="990033"/>
                  </a:solidFill>
                </a:endParaRPr>
              </a:p>
            </p:txBody>
          </p:sp>
        </mc:Choice>
        <mc:Fallback>
          <p:sp>
            <p:nvSpPr>
              <p:cNvPr id="22" name="TextBox 21"/>
              <p:cNvSpPr txBox="1">
                <a:spLocks noRot="1" noChangeAspect="1" noMove="1" noResize="1" noEditPoints="1" noAdjustHandles="1" noChangeArrowheads="1" noChangeShapeType="1" noTextEdit="1"/>
              </p:cNvSpPr>
              <p:nvPr/>
            </p:nvSpPr>
            <p:spPr>
              <a:xfrm>
                <a:off x="2072227" y="4869771"/>
                <a:ext cx="3624513" cy="400110"/>
              </a:xfrm>
              <a:prstGeom prst="rect">
                <a:avLst/>
              </a:prstGeom>
              <a:blipFill rotWithShape="1">
                <a:blip r:embed="rId11" cstate="print"/>
                <a:stretch>
                  <a:fillRect b="-15385"/>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23" name="TextBox 22"/>
              <p:cNvSpPr txBox="1"/>
              <p:nvPr/>
            </p:nvSpPr>
            <p:spPr>
              <a:xfrm>
                <a:off x="1907704" y="5157192"/>
                <a:ext cx="362451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𝒙</m:t>
                      </m:r>
                      <m:r>
                        <a:rPr lang="en-IE" sz="2000" b="1" i="1" smtClean="0">
                          <a:solidFill>
                            <a:srgbClr val="990033"/>
                          </a:solidFill>
                          <a:latin typeface="Cambria Math"/>
                        </a:rPr>
                        <m:t>=−</m:t>
                      </m:r>
                      <m:r>
                        <a:rPr lang="en-IE" sz="2000" b="1" i="1" smtClean="0">
                          <a:solidFill>
                            <a:srgbClr val="990033"/>
                          </a:solidFill>
                          <a:latin typeface="Cambria Math"/>
                        </a:rPr>
                        <m:t>𝟗</m:t>
                      </m:r>
                      <m:r>
                        <a:rPr lang="en-IE" sz="2000" b="1" i="1" smtClean="0">
                          <a:solidFill>
                            <a:srgbClr val="990033"/>
                          </a:solidFill>
                          <a:latin typeface="Cambria Math"/>
                        </a:rPr>
                        <m:t>  </m:t>
                      </m:r>
                      <m:r>
                        <a:rPr lang="en-IE" sz="2000" b="1" i="1" smtClean="0">
                          <a:solidFill>
                            <a:srgbClr val="990033"/>
                          </a:solidFill>
                          <a:latin typeface="Cambria Math"/>
                        </a:rPr>
                        <m:t>𝒐𝒓</m:t>
                      </m:r>
                      <m:r>
                        <a:rPr lang="en-IE" sz="2000" b="1" i="1" smtClean="0">
                          <a:solidFill>
                            <a:srgbClr val="990033"/>
                          </a:solidFill>
                          <a:latin typeface="Cambria Math"/>
                        </a:rPr>
                        <m:t> </m:t>
                      </m:r>
                      <m:r>
                        <a:rPr lang="en-IE" sz="2000" b="1" i="1" smtClean="0">
                          <a:solidFill>
                            <a:srgbClr val="990033"/>
                          </a:solidFill>
                          <a:latin typeface="Cambria Math"/>
                        </a:rPr>
                        <m:t>𝒙</m:t>
                      </m:r>
                      <m:r>
                        <a:rPr lang="en-IE" sz="2000" b="1" i="1" smtClean="0">
                          <a:solidFill>
                            <a:srgbClr val="990033"/>
                          </a:solidFill>
                          <a:latin typeface="Cambria Math"/>
                        </a:rPr>
                        <m:t>=</m:t>
                      </m:r>
                      <m:r>
                        <a:rPr lang="en-IE" sz="2000" b="1" i="1" smtClean="0">
                          <a:solidFill>
                            <a:srgbClr val="990033"/>
                          </a:solidFill>
                          <a:latin typeface="Cambria Math"/>
                        </a:rPr>
                        <m:t>𝟒</m:t>
                      </m:r>
                    </m:oMath>
                  </m:oMathPara>
                </a14:m>
                <a:endParaRPr lang="en-IE" sz="2000" b="1" dirty="0">
                  <a:solidFill>
                    <a:srgbClr val="990033"/>
                  </a:solidFill>
                </a:endParaRPr>
              </a:p>
            </p:txBody>
          </p:sp>
        </mc:Choice>
        <mc:Fallback>
          <p:sp>
            <p:nvSpPr>
              <p:cNvPr id="23" name="TextBox 22"/>
              <p:cNvSpPr txBox="1">
                <a:spLocks noRot="1" noChangeAspect="1" noMove="1" noResize="1" noEditPoints="1" noAdjustHandles="1" noChangeArrowheads="1" noChangeShapeType="1" noTextEdit="1"/>
              </p:cNvSpPr>
              <p:nvPr/>
            </p:nvSpPr>
            <p:spPr>
              <a:xfrm>
                <a:off x="1907704" y="5157192"/>
                <a:ext cx="3624513" cy="400110"/>
              </a:xfrm>
              <a:prstGeom prst="rect">
                <a:avLst/>
              </a:prstGeom>
              <a:blipFill rotWithShape="1">
                <a:blip r:embed="rId12" cstate="print"/>
                <a:stretch>
                  <a:fillRect/>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24" name="TextBox 23"/>
              <p:cNvSpPr txBox="1"/>
              <p:nvPr/>
            </p:nvSpPr>
            <p:spPr>
              <a:xfrm>
                <a:off x="5533836" y="3528129"/>
                <a:ext cx="3624513" cy="1015663"/>
              </a:xfrm>
              <a:prstGeom prst="rect">
                <a:avLst/>
              </a:prstGeom>
              <a:noFill/>
            </p:spPr>
            <p:txBody>
              <a:bodyPr wrap="square" rtlCol="0">
                <a:spAutoFit/>
              </a:bodyPr>
              <a:lstStyle/>
              <a:p>
                <a:r>
                  <a:rPr lang="en-IE" sz="2000" b="1" dirty="0" smtClean="0">
                    <a:solidFill>
                      <a:srgbClr val="990033"/>
                    </a:solidFill>
                  </a:rPr>
                  <a:t>Check</a:t>
                </a:r>
              </a:p>
              <a:p>
                <a:pPr/>
                <a14:m>
                  <m:oMathPara xmlns:m="http://schemas.openxmlformats.org/officeDocument/2006/math">
                    <m:oMathParaPr>
                      <m:jc m:val="centerGroup"/>
                    </m:oMathParaPr>
                    <m:oMath xmlns:m="http://schemas.openxmlformats.org/officeDocument/2006/math">
                      <m:d>
                        <m:dPr>
                          <m:ctrlPr>
                            <a:rPr lang="en-IE" sz="2000" b="1" i="1" smtClean="0">
                              <a:solidFill>
                                <a:srgbClr val="990033"/>
                              </a:solidFill>
                              <a:latin typeface="Cambria Math"/>
                            </a:rPr>
                          </m:ctrlPr>
                        </m:dPr>
                        <m:e>
                          <m:r>
                            <a:rPr lang="en-IE" sz="2000" b="1" i="1" smtClean="0">
                              <a:solidFill>
                                <a:srgbClr val="990033"/>
                              </a:solidFill>
                              <a:latin typeface="Cambria Math"/>
                            </a:rPr>
                            <m:t>−</m:t>
                          </m:r>
                          <m:r>
                            <a:rPr lang="en-IE" sz="2000" b="1" i="1" smtClean="0">
                              <a:solidFill>
                                <a:srgbClr val="990033"/>
                              </a:solidFill>
                              <a:latin typeface="Cambria Math"/>
                            </a:rPr>
                            <m:t>𝟗</m:t>
                          </m:r>
                          <m:r>
                            <a:rPr lang="en-IE" sz="2000" b="1" i="1" smtClean="0">
                              <a:solidFill>
                                <a:srgbClr val="990033"/>
                              </a:solidFill>
                              <a:latin typeface="Cambria Math"/>
                            </a:rPr>
                            <m:t>+</m:t>
                          </m:r>
                          <m:r>
                            <a:rPr lang="en-IE" sz="2000" b="1" i="1" smtClean="0">
                              <a:solidFill>
                                <a:srgbClr val="990033"/>
                              </a:solidFill>
                              <a:latin typeface="Cambria Math"/>
                            </a:rPr>
                            <m:t>𝟗</m:t>
                          </m:r>
                        </m:e>
                      </m:d>
                      <m:d>
                        <m:dPr>
                          <m:ctrlPr>
                            <a:rPr lang="en-IE" sz="2000" b="1" i="1" smtClean="0">
                              <a:solidFill>
                                <a:srgbClr val="990033"/>
                              </a:solidFill>
                              <a:latin typeface="Cambria Math"/>
                            </a:rPr>
                          </m:ctrlPr>
                        </m:dPr>
                        <m:e>
                          <m:r>
                            <a:rPr lang="en-IE" sz="2000" b="1" i="1" smtClean="0">
                              <a:solidFill>
                                <a:srgbClr val="990033"/>
                              </a:solidFill>
                              <a:latin typeface="Cambria Math"/>
                            </a:rPr>
                            <m:t>−</m:t>
                          </m:r>
                          <m:r>
                            <a:rPr lang="en-IE" sz="2000" b="1" i="1" smtClean="0">
                              <a:solidFill>
                                <a:srgbClr val="990033"/>
                              </a:solidFill>
                              <a:latin typeface="Cambria Math"/>
                            </a:rPr>
                            <m:t>𝟗</m:t>
                          </m:r>
                          <m:r>
                            <a:rPr lang="en-IE" sz="2000" b="1" i="1" smtClean="0">
                              <a:solidFill>
                                <a:srgbClr val="990033"/>
                              </a:solidFill>
                              <a:latin typeface="Cambria Math"/>
                            </a:rPr>
                            <m:t>−</m:t>
                          </m:r>
                          <m:r>
                            <a:rPr lang="en-IE" sz="2000" b="1" i="1" smtClean="0">
                              <a:solidFill>
                                <a:srgbClr val="990033"/>
                              </a:solidFill>
                              <a:latin typeface="Cambria Math"/>
                            </a:rPr>
                            <m:t>𝟒</m:t>
                          </m:r>
                        </m:e>
                      </m:d>
                      <m:r>
                        <a:rPr lang="en-IE" sz="2000" b="1" i="1" smtClean="0">
                          <a:solidFill>
                            <a:srgbClr val="990033"/>
                          </a:solidFill>
                          <a:latin typeface="Cambria Math"/>
                        </a:rPr>
                        <m:t>=</m:t>
                      </m:r>
                      <m:r>
                        <a:rPr lang="en-IE" sz="2000" b="1" i="1" smtClean="0">
                          <a:solidFill>
                            <a:srgbClr val="990033"/>
                          </a:solidFill>
                          <a:latin typeface="Cambria Math"/>
                        </a:rPr>
                        <m:t>𝟎</m:t>
                      </m:r>
                    </m:oMath>
                  </m:oMathPara>
                </a14:m>
                <a:endParaRPr lang="en-IE" sz="2000" b="1" i="1" dirty="0" smtClean="0">
                  <a:solidFill>
                    <a:srgbClr val="990033"/>
                  </a:solidFill>
                  <a:latin typeface="Cambria Math"/>
                </a:endParaRPr>
              </a:p>
              <a:p>
                <a:pPr/>
                <a14:m>
                  <m:oMathPara xmlns:m="http://schemas.openxmlformats.org/officeDocument/2006/math">
                    <m:oMathParaPr>
                      <m:jc m:val="centerGroup"/>
                    </m:oMathParaPr>
                    <m:oMath xmlns:m="http://schemas.openxmlformats.org/officeDocument/2006/math">
                      <m:d>
                        <m:dPr>
                          <m:ctrlPr>
                            <a:rPr lang="en-IE" sz="2000" b="1" i="1">
                              <a:solidFill>
                                <a:srgbClr val="990033"/>
                              </a:solidFill>
                              <a:latin typeface="Cambria Math"/>
                            </a:rPr>
                          </m:ctrlPr>
                        </m:dPr>
                        <m:e>
                          <m:r>
                            <a:rPr lang="en-IE" sz="2000" b="1" i="1" smtClean="0">
                              <a:solidFill>
                                <a:srgbClr val="990033"/>
                              </a:solidFill>
                              <a:latin typeface="Cambria Math"/>
                            </a:rPr>
                            <m:t>𝟒</m:t>
                          </m:r>
                          <m:r>
                            <a:rPr lang="en-IE" sz="2000" b="1" i="1">
                              <a:solidFill>
                                <a:srgbClr val="990033"/>
                              </a:solidFill>
                              <a:latin typeface="Cambria Math"/>
                            </a:rPr>
                            <m:t>−</m:t>
                          </m:r>
                          <m:r>
                            <a:rPr lang="en-IE" sz="2000" b="1" i="1">
                              <a:solidFill>
                                <a:srgbClr val="990033"/>
                              </a:solidFill>
                              <a:latin typeface="Cambria Math"/>
                            </a:rPr>
                            <m:t>𝟗</m:t>
                          </m:r>
                        </m:e>
                      </m:d>
                      <m:d>
                        <m:dPr>
                          <m:ctrlPr>
                            <a:rPr lang="en-IE" sz="2000" b="1" i="1">
                              <a:solidFill>
                                <a:srgbClr val="990033"/>
                              </a:solidFill>
                              <a:latin typeface="Cambria Math"/>
                            </a:rPr>
                          </m:ctrlPr>
                        </m:dPr>
                        <m:e>
                          <m:r>
                            <a:rPr lang="en-IE" sz="2000" b="1" i="1" smtClean="0">
                              <a:solidFill>
                                <a:srgbClr val="990033"/>
                              </a:solidFill>
                              <a:latin typeface="Cambria Math"/>
                            </a:rPr>
                            <m:t>𝟒</m:t>
                          </m:r>
                          <m:r>
                            <a:rPr lang="en-IE" sz="2000" b="1" i="1">
                              <a:solidFill>
                                <a:srgbClr val="990033"/>
                              </a:solidFill>
                              <a:latin typeface="Cambria Math"/>
                            </a:rPr>
                            <m:t>−</m:t>
                          </m:r>
                          <m:r>
                            <a:rPr lang="en-IE" sz="2000" b="1" i="1">
                              <a:solidFill>
                                <a:srgbClr val="990033"/>
                              </a:solidFill>
                              <a:latin typeface="Cambria Math"/>
                            </a:rPr>
                            <m:t>𝟒</m:t>
                          </m:r>
                        </m:e>
                      </m:d>
                      <m:r>
                        <a:rPr lang="en-IE" sz="2000" b="1" i="1">
                          <a:solidFill>
                            <a:srgbClr val="990033"/>
                          </a:solidFill>
                          <a:latin typeface="Cambria Math"/>
                        </a:rPr>
                        <m:t>=</m:t>
                      </m:r>
                      <m:r>
                        <a:rPr lang="en-IE" sz="2000" b="1" i="1" smtClean="0">
                          <a:solidFill>
                            <a:srgbClr val="990033"/>
                          </a:solidFill>
                          <a:latin typeface="Cambria Math"/>
                        </a:rPr>
                        <m:t>𝟎</m:t>
                      </m:r>
                    </m:oMath>
                  </m:oMathPara>
                </a14:m>
                <a:endParaRPr lang="en-IE" sz="2000" b="1" i="1" dirty="0">
                  <a:solidFill>
                    <a:srgbClr val="990033"/>
                  </a:solidFill>
                  <a:latin typeface="Cambria Math"/>
                </a:endParaRPr>
              </a:p>
            </p:txBody>
          </p:sp>
        </mc:Choice>
        <mc:Fallback>
          <p:sp>
            <p:nvSpPr>
              <p:cNvPr id="24" name="TextBox 23"/>
              <p:cNvSpPr txBox="1">
                <a:spLocks noRot="1" noChangeAspect="1" noMove="1" noResize="1" noEditPoints="1" noAdjustHandles="1" noChangeArrowheads="1" noChangeShapeType="1" noTextEdit="1"/>
              </p:cNvSpPr>
              <p:nvPr/>
            </p:nvSpPr>
            <p:spPr>
              <a:xfrm>
                <a:off x="5533836" y="3528129"/>
                <a:ext cx="3624513" cy="1015663"/>
              </a:xfrm>
              <a:prstGeom prst="rect">
                <a:avLst/>
              </a:prstGeom>
              <a:blipFill rotWithShape="1">
                <a:blip r:embed="rId13" cstate="print"/>
                <a:stretch>
                  <a:fillRect l="-1852" t="-3012"/>
                </a:stretch>
              </a:blipFill>
            </p:spPr>
            <p:txBody>
              <a:bodyPr/>
              <a:lstStyle/>
              <a:p>
                <a:r>
                  <a:rPr lang="en-IE">
                    <a:noFill/>
                  </a:rPr>
                  <a:t> </a:t>
                </a:r>
              </a:p>
            </p:txBody>
          </p:sp>
        </mc:Fallback>
      </mc:AlternateContent>
      <p:sp>
        <p:nvSpPr>
          <p:cNvPr id="12" name="Rectangle 11"/>
          <p:cNvSpPr/>
          <p:nvPr/>
        </p:nvSpPr>
        <p:spPr>
          <a:xfrm>
            <a:off x="5720705" y="4582624"/>
            <a:ext cx="3289427" cy="369332"/>
          </a:xfrm>
          <a:prstGeom prst="rect">
            <a:avLst/>
          </a:prstGeom>
        </p:spPr>
        <p:txBody>
          <a:bodyPr wrap="none">
            <a:spAutoFit/>
          </a:bodyPr>
          <a:lstStyle/>
          <a:p>
            <a:r>
              <a:rPr lang="en-IE" dirty="0" smtClean="0">
                <a:solidFill>
                  <a:srgbClr val="990033"/>
                </a:solidFill>
                <a:latin typeface="Tahoma" pitchFamily="34" charset="0"/>
                <a:ea typeface="Tahoma" pitchFamily="34" charset="0"/>
                <a:cs typeface="Tahoma" pitchFamily="34" charset="0"/>
              </a:rPr>
              <a:t>Are both solutions acceptable?</a:t>
            </a:r>
            <a:endParaRPr lang="en-IE" dirty="0"/>
          </a:p>
        </p:txBody>
      </p:sp>
      <p:sp>
        <p:nvSpPr>
          <p:cNvPr id="13" name="Rounded Rectangle 12"/>
          <p:cNvSpPr/>
          <p:nvPr/>
        </p:nvSpPr>
        <p:spPr>
          <a:xfrm>
            <a:off x="3982288" y="5200254"/>
            <a:ext cx="792088" cy="324000"/>
          </a:xfrm>
          <a:prstGeom prst="roundRect">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mc:Choice xmlns:a14="http://schemas.microsoft.com/office/drawing/2010/main" xmlns="" Requires="a14">
          <p:sp>
            <p:nvSpPr>
              <p:cNvPr id="31" name="TextBox 30"/>
              <p:cNvSpPr txBox="1"/>
              <p:nvPr/>
            </p:nvSpPr>
            <p:spPr>
              <a:xfrm>
                <a:off x="1708960" y="5794544"/>
                <a:ext cx="47477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rPr>
                        <m:t>𝒍𝒆𝒏𝒈𝒕𝒉</m:t>
                      </m:r>
                      <m:r>
                        <a:rPr lang="en-IE" sz="2000" b="1" i="1" smtClean="0">
                          <a:solidFill>
                            <a:srgbClr val="990033"/>
                          </a:solidFill>
                          <a:latin typeface="Cambria Math"/>
                        </a:rPr>
                        <m:t>=</m:t>
                      </m:r>
                      <m:r>
                        <a:rPr lang="en-IE" sz="2000" b="1" i="1" smtClean="0">
                          <a:solidFill>
                            <a:srgbClr val="990033"/>
                          </a:solidFill>
                          <a:latin typeface="Cambria Math"/>
                        </a:rPr>
                        <m:t>𝟒</m:t>
                      </m:r>
                      <m:r>
                        <a:rPr lang="en-IE" sz="2000" b="1" i="1" smtClean="0">
                          <a:solidFill>
                            <a:srgbClr val="990033"/>
                          </a:solidFill>
                          <a:latin typeface="Cambria Math"/>
                        </a:rPr>
                        <m:t>𝒄𝒎</m:t>
                      </m:r>
                      <m:r>
                        <a:rPr lang="en-IE" sz="2000" b="1" i="1" smtClean="0">
                          <a:solidFill>
                            <a:srgbClr val="990033"/>
                          </a:solidFill>
                          <a:latin typeface="Cambria Math"/>
                        </a:rPr>
                        <m:t> </m:t>
                      </m:r>
                      <m:r>
                        <a:rPr lang="en-IE" sz="2000" b="1" i="1" smtClean="0">
                          <a:solidFill>
                            <a:srgbClr val="990033"/>
                          </a:solidFill>
                          <a:latin typeface="Cambria Math"/>
                        </a:rPr>
                        <m:t>𝒂𝒏𝒅</m:t>
                      </m:r>
                      <m:r>
                        <a:rPr lang="en-IE" sz="2000" b="1" i="1" smtClean="0">
                          <a:solidFill>
                            <a:srgbClr val="990033"/>
                          </a:solidFill>
                          <a:latin typeface="Cambria Math"/>
                        </a:rPr>
                        <m:t> </m:t>
                      </m:r>
                      <m:r>
                        <a:rPr lang="en-IE" sz="2000" b="1" i="1" smtClean="0">
                          <a:solidFill>
                            <a:srgbClr val="990033"/>
                          </a:solidFill>
                          <a:latin typeface="Cambria Math"/>
                        </a:rPr>
                        <m:t>𝒘𝒊𝒅𝒕𝒉</m:t>
                      </m:r>
                      <m:r>
                        <a:rPr lang="en-IE" sz="2000" b="1" i="1" smtClean="0">
                          <a:solidFill>
                            <a:srgbClr val="990033"/>
                          </a:solidFill>
                          <a:latin typeface="Cambria Math"/>
                        </a:rPr>
                        <m:t>=</m:t>
                      </m:r>
                      <m:r>
                        <a:rPr lang="en-IE" sz="2000" b="1" i="1" smtClean="0">
                          <a:solidFill>
                            <a:srgbClr val="990033"/>
                          </a:solidFill>
                          <a:latin typeface="Cambria Math"/>
                        </a:rPr>
                        <m:t>𝟗</m:t>
                      </m:r>
                      <m:r>
                        <a:rPr lang="en-IE" sz="2000" b="1" i="1" smtClean="0">
                          <a:solidFill>
                            <a:srgbClr val="990033"/>
                          </a:solidFill>
                          <a:latin typeface="Cambria Math"/>
                        </a:rPr>
                        <m:t>𝒄𝒎</m:t>
                      </m:r>
                    </m:oMath>
                  </m:oMathPara>
                </a14:m>
                <a:endParaRPr lang="en-IE" sz="2000" b="1" dirty="0">
                  <a:solidFill>
                    <a:srgbClr val="990033"/>
                  </a:solidFill>
                </a:endParaRPr>
              </a:p>
            </p:txBody>
          </p:sp>
        </mc:Choice>
        <mc:Fallback>
          <p:sp>
            <p:nvSpPr>
              <p:cNvPr id="31" name="TextBox 30"/>
              <p:cNvSpPr txBox="1">
                <a:spLocks noRot="1" noChangeAspect="1" noMove="1" noResize="1" noEditPoints="1" noAdjustHandles="1" noChangeArrowheads="1" noChangeShapeType="1" noTextEdit="1"/>
              </p:cNvSpPr>
              <p:nvPr/>
            </p:nvSpPr>
            <p:spPr>
              <a:xfrm>
                <a:off x="1708960" y="5794544"/>
                <a:ext cx="4747766" cy="400110"/>
              </a:xfrm>
              <a:prstGeom prst="rect">
                <a:avLst/>
              </a:prstGeom>
              <a:blipFill rotWithShape="1">
                <a:blip r:embed="rId14" cstate="print"/>
                <a:stretch>
                  <a:fillRect b="-15385"/>
                </a:stretch>
              </a:blipFill>
            </p:spPr>
            <p:txBody>
              <a:bodyPr/>
              <a:lstStyle/>
              <a:p>
                <a:r>
                  <a:rPr lang="en-IE">
                    <a:noFill/>
                  </a:rPr>
                  <a:t> </a:t>
                </a:r>
              </a:p>
            </p:txBody>
          </p:sp>
        </mc:Fallback>
      </mc:AlternateContent>
      <p:grpSp>
        <p:nvGrpSpPr>
          <p:cNvPr id="6" name="Group 5"/>
          <p:cNvGrpSpPr/>
          <p:nvPr/>
        </p:nvGrpSpPr>
        <p:grpSpPr>
          <a:xfrm>
            <a:off x="8784000" y="620689"/>
            <a:ext cx="8004424" cy="5766909"/>
            <a:chOff x="8784000" y="620689"/>
            <a:chExt cx="8004424" cy="5766909"/>
          </a:xfrm>
        </p:grpSpPr>
        <p:pic>
          <p:nvPicPr>
            <p:cNvPr id="11268" name="Picture 4"/>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9155576" y="629460"/>
              <a:ext cx="7632848" cy="575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ounded Rectangle 6"/>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mc:AlternateContent xmlns:mc="http://schemas.openxmlformats.org/markup-compatibility/2006">
        <mc:Choice xmlns:a14="http://schemas.microsoft.com/office/drawing/2010/main" xmlns="" Requires="a14">
          <p:sp>
            <p:nvSpPr>
              <p:cNvPr id="10" name="TextBox 9"/>
              <p:cNvSpPr txBox="1"/>
              <p:nvPr/>
            </p:nvSpPr>
            <p:spPr>
              <a:xfrm>
                <a:off x="8545296" y="3851294"/>
                <a:ext cx="4187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i="1" smtClean="0">
                          <a:solidFill>
                            <a:srgbClr val="990033"/>
                          </a:solidFill>
                          <a:latin typeface="Cambria Math"/>
                          <a:sym typeface="Wingdings"/>
                        </a:rPr>
                        <m:t></m:t>
                      </m:r>
                    </m:oMath>
                  </m:oMathPara>
                </a14:m>
                <a:endParaRPr lang="en-IE" dirty="0">
                  <a:solidFill>
                    <a:srgbClr val="990033"/>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8545296" y="3851294"/>
                <a:ext cx="418704" cy="369332"/>
              </a:xfrm>
              <a:prstGeom prst="rect">
                <a:avLst/>
              </a:prstGeom>
              <a:blipFill rotWithShape="1">
                <a:blip r:embed="rId16" cstate="print"/>
                <a:stretch>
                  <a:fillRect/>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27" name="TextBox 26"/>
              <p:cNvSpPr txBox="1"/>
              <p:nvPr/>
            </p:nvSpPr>
            <p:spPr>
              <a:xfrm>
                <a:off x="8546088" y="4211796"/>
                <a:ext cx="4187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i="1" smtClean="0">
                          <a:solidFill>
                            <a:srgbClr val="990033"/>
                          </a:solidFill>
                          <a:latin typeface="Cambria Math"/>
                          <a:sym typeface="Wingdings"/>
                        </a:rPr>
                        <m:t></m:t>
                      </m:r>
                    </m:oMath>
                  </m:oMathPara>
                </a14:m>
                <a:endParaRPr lang="en-IE" dirty="0">
                  <a:solidFill>
                    <a:srgbClr val="990033"/>
                  </a:solidFill>
                </a:endParaRPr>
              </a:p>
            </p:txBody>
          </p:sp>
        </mc:Choice>
        <mc:Fallback>
          <p:sp>
            <p:nvSpPr>
              <p:cNvPr id="27" name="TextBox 26"/>
              <p:cNvSpPr txBox="1">
                <a:spLocks noRot="1" noChangeAspect="1" noMove="1" noResize="1" noEditPoints="1" noAdjustHandles="1" noChangeArrowheads="1" noChangeShapeType="1" noTextEdit="1"/>
              </p:cNvSpPr>
              <p:nvPr/>
            </p:nvSpPr>
            <p:spPr>
              <a:xfrm>
                <a:off x="8546088" y="4211796"/>
                <a:ext cx="418704" cy="369332"/>
              </a:xfrm>
              <a:prstGeom prst="rect">
                <a:avLst/>
              </a:prstGeom>
              <a:blipFill rotWithShape="1">
                <a:blip r:embed="rId17" cstate="print"/>
                <a:stretch>
                  <a:fillRect/>
                </a:stretch>
              </a:blipFill>
            </p:spPr>
            <p:txBody>
              <a:bodyPr/>
              <a:lstStyle/>
              <a:p>
                <a:r>
                  <a:rPr lang="en-IE">
                    <a:noFill/>
                  </a:rPr>
                  <a:t> </a:t>
                </a:r>
              </a:p>
            </p:txBody>
          </p:sp>
        </mc:Fallback>
      </mc:AlternateContent>
      <p:grpSp>
        <p:nvGrpSpPr>
          <p:cNvPr id="25" name="Group 24"/>
          <p:cNvGrpSpPr/>
          <p:nvPr/>
        </p:nvGrpSpPr>
        <p:grpSpPr>
          <a:xfrm>
            <a:off x="8784000" y="1651620"/>
            <a:ext cx="8048386" cy="3041992"/>
            <a:chOff x="8784000" y="1651620"/>
            <a:chExt cx="8048386" cy="3041992"/>
          </a:xfrm>
        </p:grpSpPr>
        <p:pic>
          <p:nvPicPr>
            <p:cNvPr id="11269" name="Picture 5"/>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9158349" y="1651620"/>
              <a:ext cx="7674037" cy="3041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3" name="Rounded Rectangle 32"/>
            <p:cNvSpPr/>
            <p:nvPr/>
          </p:nvSpPr>
          <p:spPr>
            <a:xfrm rot="16200000">
              <a:off x="8154000" y="2891106"/>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xmlns="" val="350292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left)">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left)">
                                      <p:cBhvr>
                                        <p:cTn id="92" dur="5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Effect transition="in" filter="fade">
                                      <p:cBhvr>
                                        <p:cTn id="97" dur="500"/>
                                        <p:tgtEl>
                                          <p:spTgt spid="3">
                                            <p:txEl>
                                              <p:pRg st="15" end="1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wipe(left)">
                                      <p:cBhvr>
                                        <p:cTn id="102" dur="5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
                                            <p:txEl>
                                              <p:pRg st="17" end="17"/>
                                            </p:txEl>
                                          </p:spTgt>
                                        </p:tgtEl>
                                        <p:attrNameLst>
                                          <p:attrName>style.visibility</p:attrName>
                                        </p:attrNameLst>
                                      </p:cBhvr>
                                      <p:to>
                                        <p:strVal val="visible"/>
                                      </p:to>
                                    </p:set>
                                    <p:animEffect transition="in" filter="fade">
                                      <p:cBhvr>
                                        <p:cTn id="107"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8" restart="whenNotActive" fill="hold" evtFilter="cancelBubble" nodeType="interactiveSeq">
                <p:stCondLst>
                  <p:cond evt="onClick" delay="0">
                    <p:tgtEl>
                      <p:spTgt spid="6"/>
                    </p:tgtEl>
                  </p:cond>
                </p:stCondLst>
                <p:endSync evt="end" delay="0">
                  <p:rtn val="all"/>
                </p:endSync>
                <p:childTnLst>
                  <p:par>
                    <p:cTn id="109" fill="hold">
                      <p:stCondLst>
                        <p:cond delay="0"/>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0.00018 7.40741E-7 L -0.93038 7.40741E-7 " pathEditMode="relative" rAng="0" ptsTypes="AA">
                                      <p:cBhvr>
                                        <p:cTn id="112" dur="2000" fill="hold"/>
                                        <p:tgtEl>
                                          <p:spTgt spid="6"/>
                                        </p:tgtEl>
                                        <p:attrNameLst>
                                          <p:attrName>ppt_x</p:attrName>
                                          <p:attrName>ppt_y</p:attrName>
                                        </p:attrNameLst>
                                      </p:cBhvr>
                                      <p:rCtr x="-46510" y="0"/>
                                    </p:animMotion>
                                  </p:childTnLst>
                                </p:cTn>
                              </p:par>
                            </p:childTnLst>
                          </p:cTn>
                        </p:par>
                      </p:childTnLst>
                    </p:cTn>
                  </p:par>
                  <p:par>
                    <p:cTn id="113" fill="hold">
                      <p:stCondLst>
                        <p:cond delay="indefinite"/>
                      </p:stCondLst>
                      <p:childTnLst>
                        <p:par>
                          <p:cTn id="114" fill="hold">
                            <p:stCondLst>
                              <p:cond delay="0"/>
                            </p:stCondLst>
                            <p:childTnLst>
                              <p:par>
                                <p:cTn id="115" presetID="63" presetClass="path" presetSubtype="0" accel="50000" decel="50000" fill="hold" nodeType="clickEffect">
                                  <p:stCondLst>
                                    <p:cond delay="0"/>
                                  </p:stCondLst>
                                  <p:childTnLst>
                                    <p:animMotion origin="layout" path="M -0.93038 7.40741E-7 L -0.00018 0.00347 " pathEditMode="relative" rAng="0" ptsTypes="AA">
                                      <p:cBhvr>
                                        <p:cTn id="116"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seq concurrent="1" nextAc="seek">
              <p:cTn id="117" restart="whenNotActive" fill="hold" evtFilter="cancelBubble" nodeType="interactiveSeq">
                <p:stCondLst>
                  <p:cond evt="onClick" delay="0">
                    <p:tgtEl>
                      <p:spTgt spid="25"/>
                    </p:tgtEl>
                  </p:cond>
                </p:stCondLst>
                <p:endSync evt="end" delay="0">
                  <p:rtn val="all"/>
                </p:endSync>
                <p:childTnLst>
                  <p:par>
                    <p:cTn id="118" fill="hold">
                      <p:stCondLst>
                        <p:cond delay="0"/>
                      </p:stCondLst>
                      <p:childTnLst>
                        <p:par>
                          <p:cTn id="119" fill="hold">
                            <p:stCondLst>
                              <p:cond delay="0"/>
                            </p:stCondLst>
                            <p:childTnLst>
                              <p:par>
                                <p:cTn id="120" presetID="35" presetClass="path" presetSubtype="0" accel="50000" decel="50000" fill="hold" nodeType="clickEffect">
                                  <p:stCondLst>
                                    <p:cond delay="0"/>
                                  </p:stCondLst>
                                  <p:childTnLst>
                                    <p:animMotion origin="layout" path="M -0.00018 7.40741E-7 L -0.93038 7.40741E-7 " pathEditMode="relative" rAng="0" ptsTypes="AA">
                                      <p:cBhvr>
                                        <p:cTn id="121" dur="2000" fill="hold"/>
                                        <p:tgtEl>
                                          <p:spTgt spid="25"/>
                                        </p:tgtEl>
                                        <p:attrNameLst>
                                          <p:attrName>ppt_x</p:attrName>
                                          <p:attrName>ppt_y</p:attrName>
                                        </p:attrNameLst>
                                      </p:cBhvr>
                                      <p:rCtr x="-46510" y="0"/>
                                    </p:animMotion>
                                  </p:childTnLst>
                                </p:cTn>
                              </p:par>
                            </p:childTnLst>
                          </p:cTn>
                        </p:par>
                      </p:childTnLst>
                    </p:cTn>
                  </p:par>
                  <p:par>
                    <p:cTn id="122" fill="hold">
                      <p:stCondLst>
                        <p:cond delay="indefinite"/>
                      </p:stCondLst>
                      <p:childTnLst>
                        <p:par>
                          <p:cTn id="123" fill="hold">
                            <p:stCondLst>
                              <p:cond delay="0"/>
                            </p:stCondLst>
                            <p:childTnLst>
                              <p:par>
                                <p:cTn id="124" presetID="63" presetClass="path" presetSubtype="0" accel="50000" decel="50000" fill="hold" nodeType="clickEffect">
                                  <p:stCondLst>
                                    <p:cond delay="0"/>
                                  </p:stCondLst>
                                  <p:childTnLst>
                                    <p:animMotion origin="layout" path="M -0.93038 7.40741E-7 L -0.00018 0.00347 " pathEditMode="relative" rAng="0" ptsTypes="AA">
                                      <p:cBhvr>
                                        <p:cTn id="125" dur="2000" fill="hold"/>
                                        <p:tgtEl>
                                          <p:spTgt spid="25"/>
                                        </p:tgtEl>
                                        <p:attrNameLst>
                                          <p:attrName>ppt_x</p:attrName>
                                          <p:attrName>ppt_y</p:attrName>
                                        </p:attrNameLst>
                                      </p:cBhvr>
                                      <p:rCtr x="46510" y="162"/>
                                    </p:animMotion>
                                  </p:childTnLst>
                                </p:cTn>
                              </p:par>
                            </p:childTnLst>
                          </p:cTn>
                        </p:par>
                      </p:childTnLst>
                    </p:cTn>
                  </p:par>
                </p:childTnLst>
              </p:cTn>
              <p:nextCondLst>
                <p:cond evt="onClick" delay="0">
                  <p:tgtEl>
                    <p:spTgt spid="25"/>
                  </p:tgtEl>
                </p:cond>
              </p:nextCondLst>
            </p:seq>
          </p:childTnLst>
        </p:cTn>
      </p:par>
    </p:tnLst>
    <p:bldLst>
      <p:bldP spid="3" grpId="0" uiExpand="1" build="p"/>
      <p:bldP spid="9"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12" grpId="0"/>
      <p:bldP spid="13" grpId="0" animBg="1"/>
      <p:bldP spid="31" grpId="0" animBg="1"/>
      <p:bldP spid="10"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b="1" dirty="0" smtClean="0">
                <a:solidFill>
                  <a:srgbClr val="990033"/>
                </a:solidFill>
              </a:rPr>
              <a:t>Section C: Student Activity 3</a:t>
            </a:r>
            <a:endParaRPr lang="en-IE" dirty="0"/>
          </a:p>
        </p:txBody>
      </p:sp>
      <p:sp>
        <p:nvSpPr>
          <p:cNvPr id="4" name="Rectangle 3"/>
          <p:cNvSpPr/>
          <p:nvPr/>
        </p:nvSpPr>
        <p:spPr>
          <a:xfrm>
            <a:off x="611560" y="900003"/>
            <a:ext cx="7920880" cy="4401205"/>
          </a:xfrm>
          <a:prstGeom prst="rect">
            <a:avLst/>
          </a:prstGeom>
        </p:spPr>
        <p:txBody>
          <a:bodyPr wrap="square">
            <a:spAutoFit/>
          </a:bodyPr>
          <a:lstStyle/>
          <a:p>
            <a:r>
              <a:rPr lang="en-IE" sz="2000" dirty="0" smtClean="0">
                <a:solidFill>
                  <a:srgbClr val="990033"/>
                </a:solidFill>
                <a:latin typeface="Tahoma" pitchFamily="34" charset="0"/>
                <a:ea typeface="Tahoma" pitchFamily="34" charset="0"/>
                <a:cs typeface="Tahoma" pitchFamily="34" charset="0"/>
              </a:rPr>
              <a:t>9</a:t>
            </a:r>
            <a:r>
              <a:rPr lang="en-IE" sz="2000" dirty="0">
                <a:solidFill>
                  <a:srgbClr val="990033"/>
                </a:solidFill>
                <a:latin typeface="Tahoma" pitchFamily="34" charset="0"/>
                <a:ea typeface="Tahoma" pitchFamily="34" charset="0"/>
                <a:cs typeface="Tahoma" pitchFamily="34" charset="0"/>
              </a:rPr>
              <a:t>. Use Pythagoras theorem to generate an</a:t>
            </a:r>
          </a:p>
          <a:p>
            <a:r>
              <a:rPr lang="en-IE" sz="2000" dirty="0">
                <a:solidFill>
                  <a:srgbClr val="990033"/>
                </a:solidFill>
                <a:latin typeface="Tahoma" pitchFamily="34" charset="0"/>
                <a:ea typeface="Tahoma" pitchFamily="34" charset="0"/>
                <a:cs typeface="Tahoma" pitchFamily="34" charset="0"/>
              </a:rPr>
              <a:t>equation to represent the information in the </a:t>
            </a:r>
          </a:p>
          <a:p>
            <a:r>
              <a:rPr lang="en-IE" sz="2000" dirty="0">
                <a:solidFill>
                  <a:srgbClr val="990033"/>
                </a:solidFill>
                <a:latin typeface="Tahoma" pitchFamily="34" charset="0"/>
                <a:ea typeface="Tahoma" pitchFamily="34" charset="0"/>
                <a:cs typeface="Tahoma" pitchFamily="34" charset="0"/>
              </a:rPr>
              <a:t>diagram. Solve this equation to find x.</a:t>
            </a:r>
          </a:p>
          <a:p>
            <a:endParaRPr lang="en-IE" sz="2000" dirty="0" smtClean="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10. One number is 2 greater than another number. When these two</a:t>
            </a:r>
          </a:p>
          <a:p>
            <a:r>
              <a:rPr lang="en-IE" sz="2000" dirty="0" smtClean="0">
                <a:solidFill>
                  <a:srgbClr val="990033"/>
                </a:solidFill>
                <a:latin typeface="Tahoma" pitchFamily="34" charset="0"/>
                <a:ea typeface="Tahoma" pitchFamily="34" charset="0"/>
                <a:cs typeface="Tahoma" pitchFamily="34" charset="0"/>
              </a:rPr>
              <a:t>numbers are multiplied together the result is 99. Represent this problem as an equation and solve the equation.</a:t>
            </a:r>
          </a:p>
          <a:p>
            <a:endParaRPr lang="en-IE" sz="2000" dirty="0" smtClean="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11. Examine these students’ work and spot the error(s) in each case and solve the equation fully:</a:t>
            </a:r>
          </a:p>
          <a:p>
            <a:endParaRPr lang="en-IE" sz="2000" dirty="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a:p>
            <a:endParaRPr lang="en-IE" sz="2000" dirty="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3925" y="4149080"/>
            <a:ext cx="7296150" cy="126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751" t="28385" r="17433" b="22961"/>
          <a:stretch/>
        </p:blipFill>
        <p:spPr bwMode="auto">
          <a:xfrm>
            <a:off x="5724128" y="764704"/>
            <a:ext cx="3154551" cy="146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5976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b="1" dirty="0" smtClean="0">
                <a:solidFill>
                  <a:srgbClr val="990033"/>
                </a:solidFill>
              </a:rPr>
              <a:t>Section C: Student Activity 3</a:t>
            </a:r>
            <a:endParaRPr lang="en-IE" dirty="0"/>
          </a:p>
        </p:txBody>
      </p:sp>
      <mc:AlternateContent xmlns:mc="http://schemas.openxmlformats.org/markup-compatibility/2006">
        <mc:Choice xmlns:a14="http://schemas.microsoft.com/office/drawing/2010/main" xmlns="" Requires="a14">
          <p:sp>
            <p:nvSpPr>
              <p:cNvPr id="2" name="Rectangle 1"/>
              <p:cNvSpPr/>
              <p:nvPr/>
            </p:nvSpPr>
            <p:spPr>
              <a:xfrm>
                <a:off x="611560" y="731003"/>
                <a:ext cx="7920880" cy="5016758"/>
              </a:xfrm>
              <a:prstGeom prst="rect">
                <a:avLst/>
              </a:prstGeom>
            </p:spPr>
            <p:txBody>
              <a:bodyPr wrap="square">
                <a:spAutoFit/>
              </a:bodyPr>
              <a:lstStyle/>
              <a:p>
                <a:r>
                  <a:rPr lang="en-IE" sz="2000" dirty="0" smtClean="0">
                    <a:solidFill>
                      <a:srgbClr val="990033"/>
                    </a:solidFill>
                    <a:latin typeface="Tahoma" pitchFamily="34" charset="0"/>
                    <a:ea typeface="Tahoma" pitchFamily="34" charset="0"/>
                    <a:cs typeface="Tahoma" pitchFamily="34" charset="0"/>
                  </a:rPr>
                  <a:t>12. </a:t>
                </a:r>
              </a:p>
              <a:p>
                <a:pPr marL="457200" indent="-457200">
                  <a:buAutoNum type="alphaLcPeriod"/>
                </a:pPr>
                <a:r>
                  <a:rPr lang="en-IE" sz="2000" dirty="0" smtClean="0">
                    <a:solidFill>
                      <a:srgbClr val="990033"/>
                    </a:solidFill>
                    <a:latin typeface="Tahoma" pitchFamily="34" charset="0"/>
                    <a:ea typeface="Tahoma" pitchFamily="34" charset="0"/>
                    <a:cs typeface="Tahoma" pitchFamily="34" charset="0"/>
                  </a:rPr>
                  <a:t>Complete a table for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−2</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+1=0 </m:t>
                    </m:r>
                  </m:oMath>
                </a14:m>
                <a:r>
                  <a:rPr lang="en-IE" sz="2000" dirty="0" smtClean="0">
                    <a:solidFill>
                      <a:srgbClr val="990033"/>
                    </a:solidFill>
                    <a:latin typeface="Tahoma" pitchFamily="34" charset="0"/>
                    <a:ea typeface="Tahoma" pitchFamily="34" charset="0"/>
                    <a:cs typeface="Tahoma" pitchFamily="34" charset="0"/>
                  </a:rPr>
                  <a:t>for integer values between </a:t>
                </a:r>
              </a:p>
              <a:p>
                <a:r>
                  <a:rPr lang="en-IE" sz="2000" dirty="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     -2 and 2.</a:t>
                </a:r>
              </a:p>
              <a:p>
                <a:endParaRPr lang="en-IE" sz="2000" dirty="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a:p>
                <a:endParaRPr lang="en-IE" sz="2000" dirty="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a:p>
                <a:endParaRPr lang="en-IE" sz="2000" dirty="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b. Draw the graph of</a:t>
                </a:r>
                <a:r>
                  <a:rPr lang="en-IE" sz="2000" dirty="0" smtClean="0">
                    <a:solidFill>
                      <a:srgbClr val="990033"/>
                    </a:solidFill>
                    <a:ea typeface="Tahoma" pitchFamily="34" charset="0"/>
                    <a:cs typeface="Tahoma" pitchFamily="34" charset="0"/>
                  </a:rPr>
                  <a:t>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−2</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m:t>
                    </m:r>
                  </m:oMath>
                </a14:m>
                <a:r>
                  <a:rPr lang="en-IE" sz="2000" dirty="0" smtClean="0">
                    <a:solidFill>
                      <a:srgbClr val="990033"/>
                    </a:solidFill>
                    <a:latin typeface="Tahoma" pitchFamily="34" charset="0"/>
                    <a:ea typeface="Tahoma" pitchFamily="34" charset="0"/>
                    <a:cs typeface="Tahoma" pitchFamily="34" charset="0"/>
                  </a:rPr>
                  <a:t> for values of x between -2 and 2.</a:t>
                </a:r>
              </a:p>
              <a:p>
                <a:r>
                  <a:rPr lang="en-IE" sz="2000" dirty="0" smtClean="0">
                    <a:solidFill>
                      <a:srgbClr val="990033"/>
                    </a:solidFill>
                    <a:latin typeface="Tahoma" pitchFamily="34" charset="0"/>
                    <a:ea typeface="Tahoma" pitchFamily="34" charset="0"/>
                    <a:cs typeface="Tahoma" pitchFamily="34" charset="0"/>
                  </a:rPr>
                  <a:t>Where does this graph cut the x axis?</a:t>
                </a:r>
              </a:p>
              <a:p>
                <a:endParaRPr lang="en-IE" sz="2000" dirty="0" smtClean="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c. Factorise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−2</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m:t>
                    </m:r>
                  </m:oMath>
                </a14:m>
                <a:r>
                  <a:rPr lang="en-IE" sz="2000" dirty="0" smtClean="0">
                    <a:solidFill>
                      <a:srgbClr val="990033"/>
                    </a:solidFill>
                    <a:latin typeface="Tahoma" pitchFamily="34" charset="0"/>
                    <a:ea typeface="Tahoma" pitchFamily="34" charset="0"/>
                    <a:cs typeface="Tahoma" pitchFamily="34" charset="0"/>
                  </a:rPr>
                  <a:t> and solve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−2</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+1=0 </m:t>
                    </m:r>
                  </m:oMath>
                </a14:m>
                <a:endParaRPr lang="en-IE" sz="2000" dirty="0" smtClean="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d. What do you notice about the values you got for parts </a:t>
                </a:r>
              </a:p>
              <a:p>
                <a:r>
                  <a:rPr lang="en-IE" sz="2000" dirty="0" smtClean="0">
                    <a:solidFill>
                      <a:srgbClr val="990033"/>
                    </a:solidFill>
                    <a:latin typeface="Tahoma" pitchFamily="34" charset="0"/>
                    <a:ea typeface="Tahoma" pitchFamily="34" charset="0"/>
                    <a:cs typeface="Tahoma" pitchFamily="34" charset="0"/>
                  </a:rPr>
                  <a:t>    a), b) and c)?</a:t>
                </a:r>
              </a:p>
            </p:txBody>
          </p:sp>
        </mc:Choice>
        <mc:Fallback>
          <p:sp>
            <p:nvSpPr>
              <p:cNvPr id="2" name="Rectangle 1"/>
              <p:cNvSpPr>
                <a:spLocks noRot="1" noChangeAspect="1" noMove="1" noResize="1" noEditPoints="1" noAdjustHandles="1" noChangeArrowheads="1" noChangeShapeType="1" noTextEdit="1"/>
              </p:cNvSpPr>
              <p:nvPr/>
            </p:nvSpPr>
            <p:spPr>
              <a:xfrm>
                <a:off x="611560" y="731003"/>
                <a:ext cx="7920880" cy="5016758"/>
              </a:xfrm>
              <a:prstGeom prst="rect">
                <a:avLst/>
              </a:prstGeom>
              <a:blipFill rotWithShape="1">
                <a:blip r:embed="rId2" cstate="print"/>
                <a:stretch>
                  <a:fillRect l="-769" t="-608" r="-538" b="-1215"/>
                </a:stretch>
              </a:blipFill>
            </p:spPr>
            <p:txBody>
              <a:bodyPr/>
              <a:lstStyle/>
              <a:p>
                <a:r>
                  <a:rPr lang="en-IE">
                    <a:noFill/>
                  </a:rPr>
                  <a:t> </a:t>
                </a:r>
              </a:p>
            </p:txBody>
          </p:sp>
        </mc:Fallback>
      </mc:AlternateContent>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749549"/>
            <a:ext cx="7315200" cy="1751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3673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b="1" dirty="0" smtClean="0">
                <a:solidFill>
                  <a:srgbClr val="990033"/>
                </a:solidFill>
              </a:rPr>
              <a:t>Section C: Student Activity 3</a:t>
            </a:r>
            <a:endParaRPr lang="en-IE" dirty="0"/>
          </a:p>
        </p:txBody>
      </p:sp>
      <mc:AlternateContent xmlns:mc="http://schemas.openxmlformats.org/markup-compatibility/2006">
        <mc:Choice xmlns:a14="http://schemas.microsoft.com/office/drawing/2010/main" xmlns="" Requires="a14">
          <p:sp>
            <p:nvSpPr>
              <p:cNvPr id="2" name="Rectangle 1"/>
              <p:cNvSpPr/>
              <p:nvPr/>
            </p:nvSpPr>
            <p:spPr>
              <a:xfrm>
                <a:off x="611560" y="731003"/>
                <a:ext cx="7920880" cy="5016758"/>
              </a:xfrm>
              <a:prstGeom prst="rect">
                <a:avLst/>
              </a:prstGeom>
            </p:spPr>
            <p:txBody>
              <a:bodyPr wrap="square">
                <a:spAutoFit/>
              </a:bodyPr>
              <a:lstStyle/>
              <a:p>
                <a:r>
                  <a:rPr lang="en-IE" sz="2000" dirty="0" smtClean="0">
                    <a:solidFill>
                      <a:srgbClr val="990033"/>
                    </a:solidFill>
                    <a:latin typeface="Tahoma" pitchFamily="34" charset="0"/>
                    <a:ea typeface="Tahoma" pitchFamily="34" charset="0"/>
                    <a:cs typeface="Tahoma" pitchFamily="34" charset="0"/>
                  </a:rPr>
                  <a:t>13. </a:t>
                </a:r>
              </a:p>
              <a:p>
                <a:pPr marL="457200" indent="-457200">
                  <a:buAutoNum type="alphaLcPeriod"/>
                </a:pPr>
                <a:r>
                  <a:rPr lang="en-IE" sz="2000" dirty="0" smtClean="0">
                    <a:solidFill>
                      <a:srgbClr val="990033"/>
                    </a:solidFill>
                    <a:latin typeface="Tahoma" pitchFamily="34" charset="0"/>
                    <a:ea typeface="Tahoma" pitchFamily="34" charset="0"/>
                    <a:cs typeface="Tahoma" pitchFamily="34" charset="0"/>
                  </a:rPr>
                  <a:t>Complete a table for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+3</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+2=0 </m:t>
                    </m:r>
                  </m:oMath>
                </a14:m>
                <a:r>
                  <a:rPr lang="en-IE" sz="2000" dirty="0" smtClean="0">
                    <a:solidFill>
                      <a:srgbClr val="990033"/>
                    </a:solidFill>
                    <a:latin typeface="Tahoma" pitchFamily="34" charset="0"/>
                    <a:ea typeface="Tahoma" pitchFamily="34" charset="0"/>
                    <a:cs typeface="Tahoma" pitchFamily="34" charset="0"/>
                  </a:rPr>
                  <a:t>for integer values between </a:t>
                </a:r>
              </a:p>
              <a:p>
                <a:r>
                  <a:rPr lang="en-IE" sz="2000" dirty="0" smtClean="0">
                    <a:solidFill>
                      <a:srgbClr val="990033"/>
                    </a:solidFill>
                    <a:latin typeface="Tahoma" pitchFamily="34" charset="0"/>
                    <a:ea typeface="Tahoma" pitchFamily="34" charset="0"/>
                    <a:cs typeface="Tahoma" pitchFamily="34" charset="0"/>
                  </a:rPr>
                  <a:t>      -3 and 3.</a:t>
                </a:r>
              </a:p>
              <a:p>
                <a:endParaRPr lang="en-IE" sz="2000" dirty="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a:p>
                <a:endParaRPr lang="en-IE" sz="2000" dirty="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a:p>
                <a:endParaRPr lang="en-IE" sz="2000" dirty="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b. Draw the graph of</a:t>
                </a:r>
                <a:r>
                  <a:rPr lang="en-IE" sz="2000" dirty="0" smtClean="0">
                    <a:solidFill>
                      <a:srgbClr val="990033"/>
                    </a:solidFill>
                    <a:ea typeface="Tahoma" pitchFamily="34" charset="0"/>
                    <a:cs typeface="Tahoma" pitchFamily="34" charset="0"/>
                  </a:rPr>
                  <a:t>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+3</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+2 </m:t>
                    </m:r>
                  </m:oMath>
                </a14:m>
                <a:r>
                  <a:rPr lang="en-IE" sz="2000" dirty="0" smtClean="0">
                    <a:solidFill>
                      <a:srgbClr val="990033"/>
                    </a:solidFill>
                    <a:latin typeface="Tahoma" pitchFamily="34" charset="0"/>
                    <a:ea typeface="Tahoma" pitchFamily="34" charset="0"/>
                    <a:cs typeface="Tahoma" pitchFamily="34" charset="0"/>
                  </a:rPr>
                  <a:t>for values of x between -3 and 3.</a:t>
                </a:r>
              </a:p>
              <a:p>
                <a:r>
                  <a:rPr lang="en-IE" sz="2000" dirty="0" smtClean="0">
                    <a:solidFill>
                      <a:srgbClr val="990033"/>
                    </a:solidFill>
                    <a:latin typeface="Tahoma" pitchFamily="34" charset="0"/>
                    <a:ea typeface="Tahoma" pitchFamily="34" charset="0"/>
                    <a:cs typeface="Tahoma" pitchFamily="34" charset="0"/>
                  </a:rPr>
                  <a:t>Where does this graph cut the x axis?</a:t>
                </a:r>
              </a:p>
              <a:p>
                <a:endParaRPr lang="en-IE" sz="2000" dirty="0" smtClean="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c. Factorise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+3</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+2</m:t>
                    </m:r>
                  </m:oMath>
                </a14:m>
                <a:r>
                  <a:rPr lang="en-IE" sz="2000" dirty="0" smtClean="0">
                    <a:solidFill>
                      <a:srgbClr val="990033"/>
                    </a:solidFill>
                    <a:latin typeface="Tahoma" pitchFamily="34" charset="0"/>
                    <a:ea typeface="Tahoma" pitchFamily="34" charset="0"/>
                    <a:cs typeface="Tahoma" pitchFamily="34" charset="0"/>
                  </a:rPr>
                  <a:t>   and solve</a:t>
                </a:r>
                <a14:m>
                  <m:oMath xmlns:m="http://schemas.openxmlformats.org/officeDocument/2006/math">
                    <m:r>
                      <a:rPr lang="en-IE" sz="2000" b="0" i="0" smtClean="0">
                        <a:solidFill>
                          <a:srgbClr val="990033"/>
                        </a:solidFill>
                        <a:latin typeface="Cambria Math"/>
                        <a:ea typeface="Tahoma" pitchFamily="34" charset="0"/>
                        <a:cs typeface="Tahoma" pitchFamily="34" charset="0"/>
                      </a:rPr>
                      <m:t>   </m:t>
                    </m:r>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 </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+3</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+2=0</m:t>
                    </m:r>
                  </m:oMath>
                </a14:m>
                <a:endParaRPr lang="en-IE" sz="2000" dirty="0" smtClean="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d. What do you notice about the values you got for parts </a:t>
                </a:r>
              </a:p>
              <a:p>
                <a:r>
                  <a:rPr lang="en-IE" sz="2000" dirty="0" smtClean="0">
                    <a:solidFill>
                      <a:srgbClr val="990033"/>
                    </a:solidFill>
                    <a:latin typeface="Tahoma" pitchFamily="34" charset="0"/>
                    <a:ea typeface="Tahoma" pitchFamily="34" charset="0"/>
                    <a:cs typeface="Tahoma" pitchFamily="34" charset="0"/>
                  </a:rPr>
                  <a:t>    a), b) and c)?</a:t>
                </a:r>
              </a:p>
            </p:txBody>
          </p:sp>
        </mc:Choice>
        <mc:Fallback>
          <p:sp>
            <p:nvSpPr>
              <p:cNvPr id="2" name="Rectangle 1"/>
              <p:cNvSpPr>
                <a:spLocks noRot="1" noChangeAspect="1" noMove="1" noResize="1" noEditPoints="1" noAdjustHandles="1" noChangeArrowheads="1" noChangeShapeType="1" noTextEdit="1"/>
              </p:cNvSpPr>
              <p:nvPr/>
            </p:nvSpPr>
            <p:spPr>
              <a:xfrm>
                <a:off x="611560" y="731003"/>
                <a:ext cx="7920880" cy="5016758"/>
              </a:xfrm>
              <a:prstGeom prst="rect">
                <a:avLst/>
              </a:prstGeom>
              <a:blipFill rotWithShape="1">
                <a:blip r:embed="rId2" cstate="print"/>
                <a:stretch>
                  <a:fillRect l="-769" t="-608" r="-538" b="-1215"/>
                </a:stretch>
              </a:blipFill>
            </p:spPr>
            <p:txBody>
              <a:bodyPr/>
              <a:lstStyle/>
              <a:p>
                <a:r>
                  <a:rPr lang="en-IE">
                    <a:noFill/>
                  </a:rPr>
                  <a:t> </a:t>
                </a:r>
              </a:p>
            </p:txBody>
          </p:sp>
        </mc:Fallback>
      </mc:AlternateContent>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700808"/>
            <a:ext cx="7315200" cy="1751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00750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b="1" dirty="0">
                <a:solidFill>
                  <a:srgbClr val="990033"/>
                </a:solidFill>
                <a:latin typeface="Tahoma" pitchFamily="34" charset="0"/>
                <a:ea typeface="Tahoma" pitchFamily="34" charset="0"/>
                <a:cs typeface="Tahoma" pitchFamily="34" charset="0"/>
              </a:rPr>
              <a:t>Section A: </a:t>
            </a:r>
            <a:r>
              <a:rPr lang="en-IE" sz="4000" b="1" dirty="0" smtClean="0">
                <a:solidFill>
                  <a:srgbClr val="990033"/>
                </a:solidFill>
                <a:latin typeface="Tahoma" pitchFamily="34" charset="0"/>
                <a:ea typeface="Tahoma" pitchFamily="34" charset="0"/>
                <a:cs typeface="Tahoma" pitchFamily="34" charset="0"/>
              </a:rPr>
              <a:t>Introduction</a:t>
            </a:r>
            <a:endParaRPr lang="en-IE" sz="4000" b="1" dirty="0">
              <a:solidFill>
                <a:srgbClr val="990033"/>
              </a:solidFill>
              <a:latin typeface="Tahoma" pitchFamily="34" charset="0"/>
              <a:ea typeface="Tahoma" pitchFamily="34" charset="0"/>
              <a:cs typeface="Tahoma" pitchFamily="34" charset="0"/>
            </a:endParaRPr>
          </a:p>
        </p:txBody>
      </p:sp>
      <p:sp>
        <p:nvSpPr>
          <p:cNvPr id="3" name="Rectangle 2"/>
          <p:cNvSpPr/>
          <p:nvPr/>
        </p:nvSpPr>
        <p:spPr>
          <a:xfrm>
            <a:off x="683568" y="839603"/>
            <a:ext cx="7848872" cy="4708981"/>
          </a:xfrm>
          <a:prstGeom prst="rect">
            <a:avLst/>
          </a:prstGeom>
        </p:spPr>
        <p:txBody>
          <a:bodyPr wrap="square">
            <a:spAutoFit/>
          </a:bodyPr>
          <a:lstStyle/>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What is meant by finding the solution of the equation 4x +</a:t>
            </a:r>
            <a:r>
              <a:rPr lang="x-none" sz="2000" smtClean="0">
                <a:solidFill>
                  <a:srgbClr val="990033"/>
                </a:solidFill>
                <a:latin typeface="Tahoma" pitchFamily="34" charset="0"/>
                <a:ea typeface="Tahoma" pitchFamily="34" charset="0"/>
                <a:cs typeface="Tahoma" pitchFamily="34" charset="0"/>
              </a:rPr>
              <a:t>6=14?</a:t>
            </a:r>
            <a:endParaRPr lang="x-none" sz="200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Why is x =1 not a solution of 4x+6=14</a:t>
            </a:r>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How do we find the solution to 4x + 6 = 14?</a:t>
            </a:r>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Remember to check your answer.</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What is 4 x 0</a:t>
            </a:r>
            <a:r>
              <a:rPr lang="en-IE" sz="2000" dirty="0">
                <a:solidFill>
                  <a:srgbClr val="990033"/>
                </a:solidFill>
                <a:latin typeface="Tahoma" pitchFamily="34" charset="0"/>
                <a:ea typeface="Tahoma" pitchFamily="34" charset="0"/>
                <a:cs typeface="Tahoma" pitchFamily="34" charset="0"/>
              </a:rPr>
              <a:t>?</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What is 5 x 0</a:t>
            </a:r>
            <a:r>
              <a:rPr lang="en-IE" sz="2000" dirty="0">
                <a:solidFill>
                  <a:srgbClr val="990033"/>
                </a:solidFill>
                <a:latin typeface="Tahoma" pitchFamily="34" charset="0"/>
                <a:ea typeface="Tahoma" pitchFamily="34" charset="0"/>
                <a:cs typeface="Tahoma" pitchFamily="34" charset="0"/>
              </a:rPr>
              <a:t>?</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What is 0 x 5</a:t>
            </a:r>
            <a:r>
              <a:rPr lang="en-IE" sz="2000" dirty="0">
                <a:solidFill>
                  <a:srgbClr val="990033"/>
                </a:solidFill>
                <a:latin typeface="Tahoma" pitchFamily="34" charset="0"/>
                <a:ea typeface="Tahoma" pitchFamily="34" charset="0"/>
                <a:cs typeface="Tahoma" pitchFamily="34" charset="0"/>
              </a:rPr>
              <a:t>?</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What is 0 x n</a:t>
            </a:r>
            <a:r>
              <a:rPr lang="en-IE" sz="2000" dirty="0">
                <a:solidFill>
                  <a:srgbClr val="990033"/>
                </a:solidFill>
                <a:latin typeface="Tahoma" pitchFamily="34" charset="0"/>
                <a:ea typeface="Tahoma" pitchFamily="34" charset="0"/>
                <a:cs typeface="Tahoma" pitchFamily="34" charset="0"/>
              </a:rPr>
              <a:t>?</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What is 0 x 0?</a:t>
            </a:r>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When something is multiplied by 0 what is the answer?</a:t>
            </a:r>
            <a:endParaRPr lang="en-IE" sz="2000" dirty="0">
              <a:solidFill>
                <a:srgbClr val="990033"/>
              </a:solidFill>
              <a:latin typeface="Tahoma" pitchFamily="34" charset="0"/>
              <a:ea typeface="Tahoma" pitchFamily="34" charset="0"/>
              <a:cs typeface="Tahoma" pitchFamily="34" charset="0"/>
            </a:endParaRPr>
          </a:p>
        </p:txBody>
      </p:sp>
      <p:grpSp>
        <p:nvGrpSpPr>
          <p:cNvPr id="4" name="Group 3"/>
          <p:cNvGrpSpPr/>
          <p:nvPr/>
        </p:nvGrpSpPr>
        <p:grpSpPr>
          <a:xfrm>
            <a:off x="8784000" y="548680"/>
            <a:ext cx="8142552" cy="5976664"/>
            <a:chOff x="8784000" y="548680"/>
            <a:chExt cx="8142552" cy="5976664"/>
          </a:xfrm>
        </p:grpSpPr>
        <p:pic>
          <p:nvPicPr>
            <p:cNvPr id="1843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1708"/>
            <a:stretch/>
          </p:blipFill>
          <p:spPr bwMode="auto">
            <a:xfrm>
              <a:off x="9144000" y="548680"/>
              <a:ext cx="7782552" cy="5976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xmlns="" val="196064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4"/>
                    </p:tgtEl>
                  </p:cond>
                </p:stCondLst>
                <p:endSync evt="end" delay="0">
                  <p:rtn val="all"/>
                </p:endSync>
                <p:childTnLst>
                  <p:par>
                    <p:cTn id="49" fill="hold">
                      <p:stCondLst>
                        <p:cond delay="0"/>
                      </p:stCondLst>
                      <p:childTnLst>
                        <p:par>
                          <p:cTn id="50" fill="hold">
                            <p:stCondLst>
                              <p:cond delay="0"/>
                            </p:stCondLst>
                            <p:childTnLst>
                              <p:par>
                                <p:cTn id="51" presetID="35" presetClass="path" presetSubtype="0" accel="50000" decel="50000" fill="hold" nodeType="clickEffect">
                                  <p:stCondLst>
                                    <p:cond delay="0"/>
                                  </p:stCondLst>
                                  <p:childTnLst>
                                    <p:animMotion origin="layout" path="M -0.00018 7.40741E-7 L -0.93038 7.40741E-7 " pathEditMode="relative" rAng="0" ptsTypes="AA">
                                      <p:cBhvr>
                                        <p:cTn id="52" dur="2000" fill="hold"/>
                                        <p:tgtEl>
                                          <p:spTgt spid="4"/>
                                        </p:tgtEl>
                                        <p:attrNameLst>
                                          <p:attrName>ppt_x</p:attrName>
                                          <p:attrName>ppt_y</p:attrName>
                                        </p:attrNameLst>
                                      </p:cBhvr>
                                      <p:rCtr x="-46510" y="0"/>
                                    </p:animMotion>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0.93038 7.40741E-7 L -0.00018 0.00347 " pathEditMode="relative" rAng="0" ptsTypes="AA">
                                      <p:cBhvr>
                                        <p:cTn id="56"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D: </a:t>
            </a:r>
            <a:r>
              <a:rPr lang="en-IE" b="1" dirty="0" smtClean="0">
                <a:solidFill>
                  <a:srgbClr val="990033"/>
                </a:solidFill>
              </a:rPr>
              <a:t>Introduction</a:t>
            </a:r>
            <a:endParaRPr lang="en-IE" b="1" dirty="0">
              <a:solidFill>
                <a:srgbClr val="990033"/>
              </a:solidFill>
            </a:endParaRPr>
          </a:p>
        </p:txBody>
      </p:sp>
      <mc:AlternateContent xmlns:mc="http://schemas.openxmlformats.org/markup-compatibility/2006">
        <mc:Choice xmlns:a14="http://schemas.microsoft.com/office/drawing/2010/main" xmlns="" Requires="a14">
          <p:sp>
            <p:nvSpPr>
              <p:cNvPr id="3" name="Rectangle 2"/>
              <p:cNvSpPr/>
              <p:nvPr/>
            </p:nvSpPr>
            <p:spPr>
              <a:xfrm>
                <a:off x="611560" y="836712"/>
                <a:ext cx="7920880" cy="1015663"/>
              </a:xfrm>
              <a:prstGeom prst="rect">
                <a:avLst/>
              </a:prstGeom>
            </p:spPr>
            <p:txBody>
              <a:bodyPr wrap="square">
                <a:spAutoFit/>
              </a:bodyPr>
              <a:lstStyle/>
              <a:p>
                <a:r>
                  <a:rPr lang="en-IE" sz="2000" dirty="0" smtClean="0">
                    <a:solidFill>
                      <a:srgbClr val="990033"/>
                    </a:solidFill>
                    <a:latin typeface="Tahoma" pitchFamily="34" charset="0"/>
                    <a:ea typeface="Tahoma" pitchFamily="34" charset="0"/>
                    <a:cs typeface="Tahoma" pitchFamily="34" charset="0"/>
                  </a:rPr>
                  <a:t>Solve the equation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2</m:t>
                        </m:r>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5</m:t>
                    </m:r>
                    <m:r>
                      <a:rPr lang="en-IE" sz="2000" i="1">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+2=0</m:t>
                    </m:r>
                  </m:oMath>
                </a14:m>
                <a:r>
                  <a:rPr lang="en-IE" sz="2000" dirty="0" smtClean="0">
                    <a:solidFill>
                      <a:srgbClr val="990033"/>
                    </a:solidFill>
                    <a:latin typeface="Tahoma" pitchFamily="34" charset="0"/>
                    <a:ea typeface="Tahoma" pitchFamily="34" charset="0"/>
                    <a:cs typeface="Tahoma" pitchFamily="34" charset="0"/>
                  </a:rPr>
                  <a:t> </a:t>
                </a:r>
              </a:p>
              <a:p>
                <a:endParaRPr lang="en-IE" sz="2000" dirty="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611560" y="836712"/>
                <a:ext cx="7920880" cy="1015663"/>
              </a:xfrm>
              <a:prstGeom prst="rect">
                <a:avLst/>
              </a:prstGeom>
              <a:blipFill rotWithShape="1">
                <a:blip r:embed="rId2" cstate="print"/>
                <a:stretch>
                  <a:fillRect l="-769" t="-2994"/>
                </a:stretch>
              </a:blipFill>
            </p:spPr>
            <p:txBody>
              <a:bodyPr/>
              <a:lstStyle/>
              <a:p>
                <a:r>
                  <a:rPr lang="en-IE">
                    <a:noFill/>
                  </a:rPr>
                  <a:t> </a:t>
                </a:r>
              </a:p>
            </p:txBody>
          </p:sp>
        </mc:Fallback>
      </mc:AlternateContent>
      <p:grpSp>
        <p:nvGrpSpPr>
          <p:cNvPr id="5" name="Group 4"/>
          <p:cNvGrpSpPr/>
          <p:nvPr/>
        </p:nvGrpSpPr>
        <p:grpSpPr>
          <a:xfrm>
            <a:off x="8784000" y="620688"/>
            <a:ext cx="8064856" cy="5688631"/>
            <a:chOff x="8784000" y="620688"/>
            <a:chExt cx="8064856" cy="5688631"/>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0" y="620688"/>
              <a:ext cx="7704856" cy="5688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ounded Rectangle 6"/>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xmlns="" val="2732028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5"/>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84"/>
            <a:ext cx="8229600" cy="5544616"/>
          </a:xfrm>
        </p:spPr>
        <p:txBody>
          <a:bodyPr>
            <a:normAutofit/>
          </a:bodyPr>
          <a:lstStyle/>
          <a:p>
            <a:r>
              <a:rPr lang="en-IE" dirty="0" smtClean="0"/>
              <a:t>Choose an appropriate method for factorising from the two below, you can hide the slide you do not want.  Create more examples by duplicating the slide you wish and editing the numbers.</a:t>
            </a:r>
            <a:endParaRPr lang="en-IE" dirty="0"/>
          </a:p>
        </p:txBody>
      </p:sp>
    </p:spTree>
    <p:extLst>
      <p:ext uri="{BB962C8B-B14F-4D97-AF65-F5344CB8AC3E}">
        <p14:creationId xmlns:p14="http://schemas.microsoft.com/office/powerpoint/2010/main" xmlns="" val="40190010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graphicFrame>
            <p:nvGraphicFramePr>
              <p:cNvPr id="3" name="Table 2"/>
              <p:cNvGraphicFramePr>
                <a:graphicFrameLocks noGrp="1"/>
              </p:cNvGraphicFramePr>
              <p:nvPr>
                <p:extLst>
                  <p:ext uri="{D42A27DB-BD31-4B8C-83A1-F6EECF244321}">
                    <p14:modId xmlns:p14="http://schemas.microsoft.com/office/powerpoint/2010/main" val="3965482239"/>
                  </p:ext>
                </p:extLst>
              </p:nvPr>
            </p:nvGraphicFramePr>
            <p:xfrm>
              <a:off x="481192" y="3256384"/>
              <a:ext cx="4320480" cy="2016000"/>
            </p:xfrm>
            <a:graphic>
              <a:graphicData uri="http://schemas.openxmlformats.org/drawingml/2006/table">
                <a:tbl>
                  <a:tblPr firstRow="1" bandRow="1">
                    <a:tableStyleId>{5940675A-B579-460E-94D1-54222C63F5DA}</a:tableStyleId>
                  </a:tblPr>
                  <a:tblGrid>
                    <a:gridCol w="4320480"/>
                  </a:tblGrid>
                  <a:tr h="504000">
                    <a:tc>
                      <a:txBody>
                        <a:bodyPr/>
                        <a:lstStyle/>
                        <a:p>
                          <a:pPr algn="ctr"/>
                          <a:r>
                            <a:rPr lang="en-IE" sz="2400" dirty="0" smtClean="0">
                              <a:solidFill>
                                <a:schemeClr val="bg1"/>
                              </a:solidFill>
                            </a:rPr>
                            <a:t>4</a:t>
                          </a:r>
                          <a14:m>
                            <m:oMath xmlns:m="http://schemas.openxmlformats.org/officeDocument/2006/math">
                              <m:r>
                                <a:rPr lang="en-IE" sz="2400" i="1" dirty="0" smtClean="0">
                                  <a:solidFill>
                                    <a:schemeClr val="bg1"/>
                                  </a:solidFill>
                                  <a:latin typeface="Cambria Math"/>
                                </a:rPr>
                                <m:t>𝑥</m:t>
                              </m:r>
                              <m:r>
                                <a:rPr lang="en-IE" sz="2400" i="1" baseline="30000" dirty="0" smtClean="0">
                                  <a:solidFill>
                                    <a:schemeClr val="bg1"/>
                                  </a:solidFill>
                                  <a:latin typeface="Cambria Math"/>
                                </a:rPr>
                                <m:t>2</m:t>
                              </m:r>
                              <m:r>
                                <a:rPr lang="en-IE" sz="2400" i="1" dirty="0" smtClean="0">
                                  <a:solidFill>
                                    <a:schemeClr val="bg1"/>
                                  </a:solidFill>
                                  <a:latin typeface="Cambria Math"/>
                                </a:rPr>
                                <m:t> –</m:t>
                              </m:r>
                              <m:r>
                                <a:rPr lang="en-IE" sz="2400" b="0" i="1" dirty="0" smtClean="0">
                                  <a:solidFill>
                                    <a:schemeClr val="bg1"/>
                                  </a:solidFill>
                                  <a:latin typeface="Cambria Math"/>
                                </a:rPr>
                                <m:t>4</m:t>
                              </m:r>
                              <m:r>
                                <a:rPr lang="en-IE" sz="2400" i="1" dirty="0" smtClean="0">
                                  <a:solidFill>
                                    <a:schemeClr val="bg1"/>
                                  </a:solidFill>
                                  <a:latin typeface="Cambria Math"/>
                                </a:rPr>
                                <m:t>𝑥</m:t>
                              </m:r>
                              <m:r>
                                <a:rPr lang="en-IE" sz="2400" i="1" dirty="0" smtClean="0">
                                  <a:solidFill>
                                    <a:schemeClr val="bg1"/>
                                  </a:solidFill>
                                  <a:latin typeface="Cambria Math"/>
                                </a:rPr>
                                <m:t> −15</m:t>
                              </m:r>
                            </m:oMath>
                          </a14:m>
                          <a:endParaRPr lang="en-IE" sz="2400" dirty="0">
                            <a:solidFill>
                              <a:schemeClr val="bg1"/>
                            </a:solidFill>
                          </a:endParaRPr>
                        </a:p>
                      </a:txBody>
                      <a:tcPr>
                        <a:solidFill>
                          <a:srgbClr val="990033"/>
                        </a:solidFill>
                      </a:tcPr>
                    </a:tc>
                  </a:tr>
                  <a:tr h="504000">
                    <a:tc>
                      <a:txBody>
                        <a:bodyPr/>
                        <a:lstStyle/>
                        <a:p>
                          <a:pPr algn="ctr"/>
                          <a:endParaRPr lang="en-IE" sz="2400" b="1" dirty="0"/>
                        </a:p>
                      </a:txBody>
                      <a:tcPr/>
                    </a:tc>
                  </a:tr>
                  <a:tr h="504000">
                    <a:tc>
                      <a:txBody>
                        <a:bodyPr/>
                        <a:lstStyle/>
                        <a:p>
                          <a:pPr algn="ctr"/>
                          <a:endParaRPr lang="en-IE" sz="2400" b="1" dirty="0"/>
                        </a:p>
                      </a:txBody>
                      <a:tcPr/>
                    </a:tc>
                  </a:tr>
                  <a:tr h="504000">
                    <a:tc>
                      <a:txBody>
                        <a:bodyPr/>
                        <a:lstStyle/>
                        <a:p>
                          <a:pPr algn="ctr"/>
                          <a:endParaRPr lang="en-IE" sz="2400" b="1" dirty="0"/>
                        </a:p>
                      </a:txBody>
                      <a:tcPr/>
                    </a:tc>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xmlns="" xmlns:a14="http://schemas.microsoft.com/office/drawing/2010/main" val="3965482239"/>
                  </p:ext>
                </p:extLst>
              </p:nvPr>
            </p:nvGraphicFramePr>
            <p:xfrm>
              <a:off x="481192" y="3256384"/>
              <a:ext cx="4320480" cy="2016000"/>
            </p:xfrm>
            <a:graphic>
              <a:graphicData uri="http://schemas.openxmlformats.org/drawingml/2006/table">
                <a:tbl>
                  <a:tblPr firstRow="1" bandRow="1">
                    <a:tableStyleId>{5940675A-B579-460E-94D1-54222C63F5DA}</a:tableStyleId>
                  </a:tblPr>
                  <a:tblGrid>
                    <a:gridCol w="4320480"/>
                  </a:tblGrid>
                  <a:tr h="504000">
                    <a:tc>
                      <a:txBody>
                        <a:bodyPr/>
                        <a:lstStyle/>
                        <a:p>
                          <a:endParaRPr lang="en-US"/>
                        </a:p>
                      </a:txBody>
                      <a:tcPr>
                        <a:blipFill rotWithShape="1">
                          <a:blip r:embed="rId3"/>
                          <a:stretch>
                            <a:fillRect l="-141" t="-1205" b="-298795"/>
                          </a:stretch>
                        </a:blipFill>
                      </a:tcPr>
                    </a:tc>
                  </a:tr>
                  <a:tr h="504000">
                    <a:tc>
                      <a:txBody>
                        <a:bodyPr/>
                        <a:lstStyle/>
                        <a:p>
                          <a:pPr algn="ctr"/>
                          <a:endParaRPr lang="en-IE" sz="2400" b="1" dirty="0"/>
                        </a:p>
                      </a:txBody>
                      <a:tcPr/>
                    </a:tc>
                  </a:tr>
                  <a:tr h="504000">
                    <a:tc>
                      <a:txBody>
                        <a:bodyPr/>
                        <a:lstStyle/>
                        <a:p>
                          <a:pPr algn="ctr"/>
                          <a:endParaRPr lang="en-IE" sz="2400" b="1" dirty="0"/>
                        </a:p>
                      </a:txBody>
                      <a:tcPr/>
                    </a:tc>
                  </a:tr>
                  <a:tr h="504000">
                    <a:tc>
                      <a:txBody>
                        <a:bodyPr/>
                        <a:lstStyle/>
                        <a:p>
                          <a:pPr algn="ctr"/>
                          <a:endParaRPr lang="en-IE" sz="2400" b="1" dirty="0"/>
                        </a:p>
                      </a:txBody>
                      <a:tcPr/>
                    </a:tc>
                  </a:tr>
                </a:tbl>
              </a:graphicData>
            </a:graphic>
          </p:graphicFrame>
        </mc:Fallback>
      </mc:AlternateContent>
      <mc:AlternateContent xmlns:mc="http://schemas.openxmlformats.org/markup-compatibility/2006">
        <mc:Choice xmlns:a14="http://schemas.microsoft.com/office/drawing/2010/main" xmlns="" Requires="a14">
          <p:graphicFrame>
            <p:nvGraphicFramePr>
              <p:cNvPr id="22" name="Table 21"/>
              <p:cNvGraphicFramePr>
                <a:graphicFrameLocks noGrp="1"/>
              </p:cNvGraphicFramePr>
              <p:nvPr>
                <p:extLst>
                  <p:ext uri="{D42A27DB-BD31-4B8C-83A1-F6EECF244321}">
                    <p14:modId xmlns:p14="http://schemas.microsoft.com/office/powerpoint/2010/main" val="255880513"/>
                  </p:ext>
                </p:extLst>
              </p:nvPr>
            </p:nvGraphicFramePr>
            <p:xfrm>
              <a:off x="481192" y="3256384"/>
              <a:ext cx="4320480" cy="2016000"/>
            </p:xfrm>
            <a:graphic>
              <a:graphicData uri="http://schemas.openxmlformats.org/drawingml/2006/table">
                <a:tbl>
                  <a:tblPr firstRow="1" bandRow="1">
                    <a:tableStyleId>{5940675A-B579-460E-94D1-54222C63F5DA}</a:tableStyleId>
                  </a:tblPr>
                  <a:tblGrid>
                    <a:gridCol w="4320480"/>
                  </a:tblGrid>
                  <a:tr h="504000">
                    <a:tc>
                      <a:txBody>
                        <a:bodyPr/>
                        <a:lstStyle/>
                        <a:p>
                          <a:pPr algn="ctr"/>
                          <a14:m>
                            <m:oMathPara xmlns:m="http://schemas.openxmlformats.org/officeDocument/2006/math">
                              <m:oMathParaPr>
                                <m:jc m:val="centerGroup"/>
                              </m:oMathParaPr>
                              <m:oMath xmlns:m="http://schemas.openxmlformats.org/officeDocument/2006/math">
                                <m:r>
                                  <a:rPr lang="en-IE" sz="2400" b="0" i="1" dirty="0" smtClean="0">
                                    <a:solidFill>
                                      <a:schemeClr val="bg1"/>
                                    </a:solidFill>
                                    <a:latin typeface="Cambria Math"/>
                                  </a:rPr>
                                  <m:t>4</m:t>
                                </m:r>
                                <m:r>
                                  <a:rPr lang="en-IE" sz="2400" i="1" dirty="0" smtClean="0">
                                    <a:solidFill>
                                      <a:schemeClr val="bg1"/>
                                    </a:solidFill>
                                    <a:latin typeface="Cambria Math"/>
                                  </a:rPr>
                                  <m:t>𝑥</m:t>
                                </m:r>
                                <m:r>
                                  <a:rPr lang="en-IE" sz="2400" i="1" baseline="30000" dirty="0" smtClean="0">
                                    <a:solidFill>
                                      <a:schemeClr val="bg1"/>
                                    </a:solidFill>
                                    <a:latin typeface="Cambria Math"/>
                                  </a:rPr>
                                  <m:t>2</m:t>
                                </m:r>
                                <m:r>
                                  <a:rPr lang="en-IE" sz="2400" i="1" dirty="0" smtClean="0">
                                    <a:solidFill>
                                      <a:schemeClr val="bg1"/>
                                    </a:solidFill>
                                    <a:latin typeface="Cambria Math"/>
                                  </a:rPr>
                                  <m:t> –</m:t>
                                </m:r>
                                <m:r>
                                  <a:rPr lang="en-IE" sz="2400" b="0" i="1" dirty="0" smtClean="0">
                                    <a:solidFill>
                                      <a:schemeClr val="bg1"/>
                                    </a:solidFill>
                                    <a:latin typeface="Cambria Math"/>
                                  </a:rPr>
                                  <m:t>4</m:t>
                                </m:r>
                                <m:r>
                                  <a:rPr lang="en-IE" sz="2400" i="1" dirty="0" smtClean="0">
                                    <a:solidFill>
                                      <a:schemeClr val="bg1"/>
                                    </a:solidFill>
                                    <a:latin typeface="Cambria Math"/>
                                  </a:rPr>
                                  <m:t>𝑥</m:t>
                                </m:r>
                                <m:r>
                                  <a:rPr lang="en-IE" sz="2400" i="1" dirty="0" smtClean="0">
                                    <a:solidFill>
                                      <a:schemeClr val="bg1"/>
                                    </a:solidFill>
                                    <a:latin typeface="Cambria Math"/>
                                  </a:rPr>
                                  <m:t> −15</m:t>
                                </m:r>
                              </m:oMath>
                            </m:oMathPara>
                          </a14:m>
                          <a:endParaRPr lang="en-IE" sz="2400" dirty="0">
                            <a:solidFill>
                              <a:schemeClr val="bg1"/>
                            </a:solidFill>
                          </a:endParaRPr>
                        </a:p>
                      </a:txBody>
                      <a:tcPr>
                        <a:solidFill>
                          <a:srgbClr val="990033"/>
                        </a:solidFill>
                      </a:tcPr>
                    </a:tc>
                  </a:tr>
                  <a:tr h="504000">
                    <a:tc>
                      <a:txBody>
                        <a:bodyPr/>
                        <a:lstStyle/>
                        <a:p>
                          <a:pPr algn="ctr"/>
                          <a:r>
                            <a:rPr lang="en-IE" sz="2400" b="1" dirty="0" smtClean="0"/>
                            <a:t>4</a:t>
                          </a:r>
                          <a14:m>
                            <m:oMath xmlns:m="http://schemas.openxmlformats.org/officeDocument/2006/math">
                              <m:sSup>
                                <m:sSupPr>
                                  <m:ctrlPr>
                                    <a:rPr lang="en-IE" sz="2400" b="1" i="1" smtClean="0">
                                      <a:latin typeface="Cambria Math"/>
                                    </a:rPr>
                                  </m:ctrlPr>
                                </m:sSupPr>
                                <m:e>
                                  <m:r>
                                    <a:rPr lang="en-IE" sz="2400" b="1" i="1" smtClean="0">
                                      <a:latin typeface="Cambria Math"/>
                                    </a:rPr>
                                    <m:t>𝒙</m:t>
                                  </m:r>
                                </m:e>
                                <m:sup>
                                  <m:r>
                                    <a:rPr lang="en-IE" sz="2400" b="1" i="1" smtClean="0">
                                      <a:latin typeface="Cambria Math"/>
                                    </a:rPr>
                                    <m:t>𝟐</m:t>
                                  </m:r>
                                </m:sup>
                              </m:sSup>
                              <m:r>
                                <a:rPr lang="en-IE" sz="2400" b="1" i="1" smtClean="0">
                                  <a:latin typeface="Cambria Math"/>
                                </a:rPr>
                                <m:t>+</m:t>
                              </m:r>
                              <m:r>
                                <a:rPr lang="en-IE" sz="2400" b="1" i="1" smtClean="0">
                                  <a:latin typeface="Cambria Math"/>
                                </a:rPr>
                                <m:t>𝟔</m:t>
                              </m:r>
                              <m:r>
                                <a:rPr lang="en-IE" sz="2400" b="1" i="1" smtClean="0">
                                  <a:latin typeface="Cambria Math"/>
                                </a:rPr>
                                <m:t>𝒙</m:t>
                              </m:r>
                              <m:r>
                                <a:rPr lang="en-IE" sz="2400" b="1" i="1" smtClean="0">
                                  <a:latin typeface="Cambria Math"/>
                                </a:rPr>
                                <m:t>−</m:t>
                              </m:r>
                              <m:r>
                                <a:rPr lang="en-IE" sz="2400" b="1" i="1" smtClean="0">
                                  <a:latin typeface="Cambria Math"/>
                                </a:rPr>
                                <m:t>𝟏𝟎</m:t>
                              </m:r>
                              <m:r>
                                <a:rPr lang="en-IE" sz="2400" b="1" i="1" smtClean="0">
                                  <a:latin typeface="Cambria Math"/>
                                </a:rPr>
                                <m:t>𝒙</m:t>
                              </m:r>
                              <m:r>
                                <a:rPr lang="en-IE" sz="2400" b="1" i="1" smtClean="0">
                                  <a:latin typeface="Cambria Math"/>
                                </a:rPr>
                                <m:t>−</m:t>
                              </m:r>
                              <m:r>
                                <a:rPr lang="en-IE" sz="2400" b="1" i="1" smtClean="0">
                                  <a:latin typeface="Cambria Math"/>
                                </a:rPr>
                                <m:t>𝟏𝟓</m:t>
                              </m:r>
                            </m:oMath>
                          </a14:m>
                          <a:endParaRPr lang="en-IE" sz="2400" b="1" dirty="0"/>
                        </a:p>
                      </a:txBody>
                      <a:tcPr/>
                    </a:tc>
                  </a:tr>
                  <a:tr h="504000">
                    <a:tc>
                      <a:txBody>
                        <a:bodyPr/>
                        <a:lstStyle/>
                        <a:p>
                          <a:pPr algn="ctr"/>
                          <a:endParaRPr lang="en-IE" sz="2400" b="1" dirty="0"/>
                        </a:p>
                      </a:txBody>
                      <a:tcPr/>
                    </a:tc>
                  </a:tr>
                  <a:tr h="504000">
                    <a:tc>
                      <a:txBody>
                        <a:bodyPr/>
                        <a:lstStyle/>
                        <a:p>
                          <a:pPr algn="ctr"/>
                          <a:endParaRPr lang="en-IE" sz="2400" b="1" dirty="0"/>
                        </a:p>
                      </a:txBody>
                      <a:tcPr/>
                    </a:tc>
                  </a:tr>
                </a:tbl>
              </a:graphicData>
            </a:graphic>
          </p:graphicFrame>
        </mc:Choice>
        <mc:Fallback>
          <p:graphicFrame>
            <p:nvGraphicFramePr>
              <p:cNvPr id="22" name="Table 21"/>
              <p:cNvGraphicFramePr>
                <a:graphicFrameLocks noGrp="1"/>
              </p:cNvGraphicFramePr>
              <p:nvPr>
                <p:extLst>
                  <p:ext uri="{D42A27DB-BD31-4B8C-83A1-F6EECF244321}">
                    <p14:modId xmlns:p14="http://schemas.microsoft.com/office/powerpoint/2010/main" xmlns="" xmlns:a14="http://schemas.microsoft.com/office/drawing/2010/main" val="255880513"/>
                  </p:ext>
                </p:extLst>
              </p:nvPr>
            </p:nvGraphicFramePr>
            <p:xfrm>
              <a:off x="481192" y="3256384"/>
              <a:ext cx="4320480" cy="2016000"/>
            </p:xfrm>
            <a:graphic>
              <a:graphicData uri="http://schemas.openxmlformats.org/drawingml/2006/table">
                <a:tbl>
                  <a:tblPr firstRow="1" bandRow="1">
                    <a:tableStyleId>{5940675A-B579-460E-94D1-54222C63F5DA}</a:tableStyleId>
                  </a:tblPr>
                  <a:tblGrid>
                    <a:gridCol w="4320480"/>
                  </a:tblGrid>
                  <a:tr h="504000">
                    <a:tc>
                      <a:txBody>
                        <a:bodyPr/>
                        <a:lstStyle/>
                        <a:p>
                          <a:endParaRPr lang="en-US"/>
                        </a:p>
                      </a:txBody>
                      <a:tcPr>
                        <a:blipFill rotWithShape="1">
                          <a:blip r:embed="rId4"/>
                          <a:stretch>
                            <a:fillRect l="-141" b="-298795"/>
                          </a:stretch>
                        </a:blipFill>
                      </a:tcPr>
                    </a:tc>
                  </a:tr>
                  <a:tr h="504000">
                    <a:tc>
                      <a:txBody>
                        <a:bodyPr/>
                        <a:lstStyle/>
                        <a:p>
                          <a:endParaRPr lang="en-US"/>
                        </a:p>
                      </a:txBody>
                      <a:tcPr>
                        <a:blipFill rotWithShape="1">
                          <a:blip r:embed="rId4"/>
                          <a:stretch>
                            <a:fillRect l="-141" t="-100000" b="-198795"/>
                          </a:stretch>
                        </a:blipFill>
                      </a:tcPr>
                    </a:tc>
                  </a:tr>
                  <a:tr h="504000">
                    <a:tc>
                      <a:txBody>
                        <a:bodyPr/>
                        <a:lstStyle/>
                        <a:p>
                          <a:pPr algn="ctr"/>
                          <a:endParaRPr lang="en-IE" sz="2400" b="1" dirty="0"/>
                        </a:p>
                      </a:txBody>
                      <a:tcPr/>
                    </a:tc>
                  </a:tr>
                  <a:tr h="504000">
                    <a:tc>
                      <a:txBody>
                        <a:bodyPr/>
                        <a:lstStyle/>
                        <a:p>
                          <a:pPr algn="ctr"/>
                          <a:endParaRPr lang="en-IE" sz="2400" b="1" dirty="0"/>
                        </a:p>
                      </a:txBody>
                      <a:tcPr/>
                    </a:tc>
                  </a:tr>
                </a:tbl>
              </a:graphicData>
            </a:graphic>
          </p:graphicFrame>
        </mc:Fallback>
      </mc:AlternateContent>
      <mc:AlternateContent xmlns:mc="http://schemas.openxmlformats.org/markup-compatibility/2006">
        <mc:Choice xmlns:a14="http://schemas.microsoft.com/office/drawing/2010/main" xmlns="" Requires="a14">
          <p:graphicFrame>
            <p:nvGraphicFramePr>
              <p:cNvPr id="25" name="Table 24"/>
              <p:cNvGraphicFramePr>
                <a:graphicFrameLocks noGrp="1"/>
              </p:cNvGraphicFramePr>
              <p:nvPr>
                <p:extLst>
                  <p:ext uri="{D42A27DB-BD31-4B8C-83A1-F6EECF244321}">
                    <p14:modId xmlns:p14="http://schemas.microsoft.com/office/powerpoint/2010/main" val="3239957039"/>
                  </p:ext>
                </p:extLst>
              </p:nvPr>
            </p:nvGraphicFramePr>
            <p:xfrm>
              <a:off x="481192" y="3256384"/>
              <a:ext cx="4320480" cy="2016000"/>
            </p:xfrm>
            <a:graphic>
              <a:graphicData uri="http://schemas.openxmlformats.org/drawingml/2006/table">
                <a:tbl>
                  <a:tblPr firstRow="1" bandRow="1">
                    <a:tableStyleId>{5940675A-B579-460E-94D1-54222C63F5DA}</a:tableStyleId>
                  </a:tblPr>
                  <a:tblGrid>
                    <a:gridCol w="4320480"/>
                  </a:tblGrid>
                  <a:tr h="504000">
                    <a:tc>
                      <a:txBody>
                        <a:bodyPr/>
                        <a:lstStyle/>
                        <a:p>
                          <a:pPr algn="ctr"/>
                          <a14:m>
                            <m:oMathPara xmlns:m="http://schemas.openxmlformats.org/officeDocument/2006/math">
                              <m:oMathParaPr>
                                <m:jc m:val="centerGroup"/>
                              </m:oMathParaPr>
                              <m:oMath xmlns:m="http://schemas.openxmlformats.org/officeDocument/2006/math">
                                <m:r>
                                  <a:rPr lang="en-IE" sz="2400" b="0" i="1" dirty="0" smtClean="0">
                                    <a:solidFill>
                                      <a:schemeClr val="bg1"/>
                                    </a:solidFill>
                                    <a:latin typeface="Cambria Math"/>
                                  </a:rPr>
                                  <m:t>4</m:t>
                                </m:r>
                                <m:r>
                                  <a:rPr lang="en-IE" sz="2400" i="1" dirty="0" smtClean="0">
                                    <a:solidFill>
                                      <a:schemeClr val="bg1"/>
                                    </a:solidFill>
                                    <a:latin typeface="Cambria Math"/>
                                  </a:rPr>
                                  <m:t>𝑥</m:t>
                                </m:r>
                                <m:r>
                                  <a:rPr lang="en-IE" sz="2400" i="1" baseline="30000" dirty="0" smtClean="0">
                                    <a:solidFill>
                                      <a:schemeClr val="bg1"/>
                                    </a:solidFill>
                                    <a:latin typeface="Cambria Math"/>
                                  </a:rPr>
                                  <m:t>2</m:t>
                                </m:r>
                                <m:r>
                                  <a:rPr lang="en-IE" sz="2400" i="1" dirty="0" smtClean="0">
                                    <a:solidFill>
                                      <a:schemeClr val="bg1"/>
                                    </a:solidFill>
                                    <a:latin typeface="Cambria Math"/>
                                  </a:rPr>
                                  <m:t> –</m:t>
                                </m:r>
                                <m:r>
                                  <a:rPr lang="en-IE" sz="2400" b="0" i="1" dirty="0" smtClean="0">
                                    <a:solidFill>
                                      <a:schemeClr val="bg1"/>
                                    </a:solidFill>
                                    <a:latin typeface="Cambria Math"/>
                                  </a:rPr>
                                  <m:t>4</m:t>
                                </m:r>
                                <m:r>
                                  <a:rPr lang="en-IE" sz="2400" i="1" dirty="0" smtClean="0">
                                    <a:solidFill>
                                      <a:schemeClr val="bg1"/>
                                    </a:solidFill>
                                    <a:latin typeface="Cambria Math"/>
                                  </a:rPr>
                                  <m:t>𝑥</m:t>
                                </m:r>
                                <m:r>
                                  <a:rPr lang="en-IE" sz="2400" i="1" dirty="0" smtClean="0">
                                    <a:solidFill>
                                      <a:schemeClr val="bg1"/>
                                    </a:solidFill>
                                    <a:latin typeface="Cambria Math"/>
                                  </a:rPr>
                                  <m:t> −15</m:t>
                                </m:r>
                              </m:oMath>
                            </m:oMathPara>
                          </a14:m>
                          <a:endParaRPr lang="en-IE" sz="2400" dirty="0">
                            <a:solidFill>
                              <a:schemeClr val="bg1"/>
                            </a:solidFill>
                          </a:endParaRPr>
                        </a:p>
                      </a:txBody>
                      <a:tcPr>
                        <a:solidFill>
                          <a:srgbClr val="990033"/>
                        </a:solidFill>
                      </a:tcPr>
                    </a:tc>
                  </a:tr>
                  <a:tr h="504000">
                    <a:tc>
                      <a:txBody>
                        <a:bodyPr/>
                        <a:lstStyle/>
                        <a:p>
                          <a:pPr algn="ctr"/>
                          <a:r>
                            <a:rPr lang="en-IE" sz="2400" b="1" dirty="0" smtClean="0"/>
                            <a:t>4</a:t>
                          </a:r>
                          <a14:m>
                            <m:oMath xmlns:m="http://schemas.openxmlformats.org/officeDocument/2006/math">
                              <m:sSup>
                                <m:sSupPr>
                                  <m:ctrlPr>
                                    <a:rPr lang="en-IE" sz="2400" b="1" i="1" smtClean="0">
                                      <a:latin typeface="Cambria Math"/>
                                    </a:rPr>
                                  </m:ctrlPr>
                                </m:sSupPr>
                                <m:e>
                                  <m:r>
                                    <a:rPr lang="en-IE" sz="2400" b="1" i="1" smtClean="0">
                                      <a:latin typeface="Cambria Math"/>
                                    </a:rPr>
                                    <m:t>𝒙</m:t>
                                  </m:r>
                                </m:e>
                                <m:sup>
                                  <m:r>
                                    <a:rPr lang="en-IE" sz="2400" b="1" i="1" smtClean="0">
                                      <a:latin typeface="Cambria Math"/>
                                    </a:rPr>
                                    <m:t>𝟐</m:t>
                                  </m:r>
                                </m:sup>
                              </m:sSup>
                              <m:r>
                                <a:rPr lang="en-IE" sz="2400" b="1" i="1" smtClean="0">
                                  <a:latin typeface="Cambria Math"/>
                                </a:rPr>
                                <m:t>+</m:t>
                              </m:r>
                              <m:r>
                                <a:rPr lang="en-IE" sz="2400" b="1" i="1" smtClean="0">
                                  <a:latin typeface="Cambria Math"/>
                                </a:rPr>
                                <m:t>𝟔</m:t>
                              </m:r>
                              <m:r>
                                <a:rPr lang="en-IE" sz="2400" b="1" i="1" smtClean="0">
                                  <a:latin typeface="Cambria Math"/>
                                </a:rPr>
                                <m:t>𝒙</m:t>
                              </m:r>
                              <m:r>
                                <a:rPr lang="en-IE" sz="2400" b="1" i="1" smtClean="0">
                                  <a:latin typeface="Cambria Math"/>
                                </a:rPr>
                                <m:t>−</m:t>
                              </m:r>
                              <m:r>
                                <a:rPr lang="en-IE" sz="2400" b="1" i="1" smtClean="0">
                                  <a:latin typeface="Cambria Math"/>
                                </a:rPr>
                                <m:t>𝟏𝟎</m:t>
                              </m:r>
                              <m:r>
                                <a:rPr lang="en-IE" sz="2400" b="1" i="1" smtClean="0">
                                  <a:latin typeface="Cambria Math"/>
                                </a:rPr>
                                <m:t>𝒙</m:t>
                              </m:r>
                              <m:r>
                                <a:rPr lang="en-IE" sz="2400" b="1" i="1" smtClean="0">
                                  <a:latin typeface="Cambria Math"/>
                                </a:rPr>
                                <m:t>−</m:t>
                              </m:r>
                              <m:r>
                                <a:rPr lang="en-IE" sz="2400" b="1" i="1" smtClean="0">
                                  <a:latin typeface="Cambria Math"/>
                                </a:rPr>
                                <m:t>𝟏𝟓</m:t>
                              </m:r>
                            </m:oMath>
                          </a14:m>
                          <a:endParaRPr lang="en-IE" sz="2400" b="1" dirty="0"/>
                        </a:p>
                      </a:txBody>
                      <a:tcPr/>
                    </a:tc>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400" b="1" i="1" dirty="0" smtClean="0">
                                    <a:latin typeface="Cambria Math"/>
                                  </a:rPr>
                                  <m:t>𝟐</m:t>
                                </m:r>
                                <m:r>
                                  <a:rPr lang="en-IE" sz="2400" b="1" i="1" dirty="0" smtClean="0">
                                    <a:latin typeface="Cambria Math"/>
                                  </a:rPr>
                                  <m:t>𝒙</m:t>
                                </m:r>
                                <m:r>
                                  <a:rPr lang="en-IE" sz="2400" b="1" i="1" dirty="0" smtClean="0">
                                    <a:latin typeface="Cambria Math"/>
                                  </a:rPr>
                                  <m:t>(</m:t>
                                </m:r>
                                <m:r>
                                  <a:rPr lang="en-IE" sz="2400" b="1" i="1" dirty="0" smtClean="0">
                                    <a:latin typeface="Cambria Math"/>
                                  </a:rPr>
                                  <m:t>𝟐</m:t>
                                </m:r>
                                <m:r>
                                  <a:rPr lang="en-IE" sz="2400" b="1" i="1" dirty="0" smtClean="0">
                                    <a:latin typeface="Cambria Math"/>
                                  </a:rPr>
                                  <m:t>𝒙</m:t>
                                </m:r>
                                <m:r>
                                  <a:rPr lang="en-IE" sz="2400" b="1" i="1" dirty="0" smtClean="0">
                                    <a:latin typeface="Cambria Math"/>
                                  </a:rPr>
                                  <m:t>+</m:t>
                                </m:r>
                                <m:r>
                                  <a:rPr lang="en-IE" sz="2400" b="1" i="1" dirty="0" smtClean="0">
                                    <a:latin typeface="Cambria Math"/>
                                  </a:rPr>
                                  <m:t>𝟑</m:t>
                                </m:r>
                                <m:r>
                                  <a:rPr lang="en-IE" sz="2400" b="1" i="1" dirty="0" smtClean="0">
                                    <a:latin typeface="Cambria Math"/>
                                  </a:rPr>
                                  <m:t>)−</m:t>
                                </m:r>
                                <m:r>
                                  <a:rPr lang="en-IE" sz="2400" b="1" i="1" dirty="0" smtClean="0">
                                    <a:latin typeface="Cambria Math"/>
                                  </a:rPr>
                                  <m:t>𝟓</m:t>
                                </m:r>
                                <m:r>
                                  <a:rPr lang="en-IE" sz="2400" b="1" i="1" dirty="0" smtClean="0">
                                    <a:latin typeface="Cambria Math"/>
                                  </a:rPr>
                                  <m:t>(</m:t>
                                </m:r>
                                <m:r>
                                  <a:rPr lang="en-IE" sz="2400" b="1" i="1" dirty="0" smtClean="0">
                                    <a:latin typeface="Cambria Math"/>
                                  </a:rPr>
                                  <m:t>𝟐</m:t>
                                </m:r>
                                <m:r>
                                  <a:rPr lang="en-IE" sz="2400" b="1" i="1" dirty="0" smtClean="0">
                                    <a:latin typeface="Cambria Math"/>
                                  </a:rPr>
                                  <m:t>𝒙</m:t>
                                </m:r>
                                <m:r>
                                  <a:rPr lang="en-IE" sz="2400" b="1" i="1" dirty="0" smtClean="0">
                                    <a:latin typeface="Cambria Math"/>
                                  </a:rPr>
                                  <m:t>+</m:t>
                                </m:r>
                                <m:r>
                                  <a:rPr lang="en-IE" sz="2400" b="1" i="1" dirty="0" smtClean="0">
                                    <a:latin typeface="Cambria Math"/>
                                  </a:rPr>
                                  <m:t>𝟑</m:t>
                                </m:r>
                                <m:r>
                                  <a:rPr lang="en-IE" sz="2400" b="1" i="1" dirty="0" smtClean="0">
                                    <a:latin typeface="Cambria Math"/>
                                  </a:rPr>
                                  <m:t>)</m:t>
                                </m:r>
                              </m:oMath>
                            </m:oMathPara>
                          </a14:m>
                          <a:endParaRPr lang="en-IE" sz="2400" b="1" dirty="0"/>
                        </a:p>
                      </a:txBody>
                      <a:tcPr/>
                    </a:tc>
                  </a:tr>
                  <a:tr h="504000">
                    <a:tc>
                      <a:txBody>
                        <a:bodyPr/>
                        <a:lstStyle/>
                        <a:p>
                          <a:pPr algn="ctr"/>
                          <a:endParaRPr lang="en-IE" sz="2400" b="1" dirty="0"/>
                        </a:p>
                      </a:txBody>
                      <a:tcPr/>
                    </a:tc>
                  </a:tr>
                </a:tbl>
              </a:graphicData>
            </a:graphic>
          </p:graphicFrame>
        </mc:Choice>
        <mc:Fallback>
          <p:graphicFrame>
            <p:nvGraphicFramePr>
              <p:cNvPr id="25" name="Table 24"/>
              <p:cNvGraphicFramePr>
                <a:graphicFrameLocks noGrp="1"/>
              </p:cNvGraphicFramePr>
              <p:nvPr>
                <p:extLst>
                  <p:ext uri="{D42A27DB-BD31-4B8C-83A1-F6EECF244321}">
                    <p14:modId xmlns:p14="http://schemas.microsoft.com/office/powerpoint/2010/main" xmlns="" xmlns:a14="http://schemas.microsoft.com/office/drawing/2010/main" val="3239957039"/>
                  </p:ext>
                </p:extLst>
              </p:nvPr>
            </p:nvGraphicFramePr>
            <p:xfrm>
              <a:off x="481192" y="3256384"/>
              <a:ext cx="4320480" cy="2016000"/>
            </p:xfrm>
            <a:graphic>
              <a:graphicData uri="http://schemas.openxmlformats.org/drawingml/2006/table">
                <a:tbl>
                  <a:tblPr firstRow="1" bandRow="1">
                    <a:tableStyleId>{5940675A-B579-460E-94D1-54222C63F5DA}</a:tableStyleId>
                  </a:tblPr>
                  <a:tblGrid>
                    <a:gridCol w="4320480"/>
                  </a:tblGrid>
                  <a:tr h="504000">
                    <a:tc>
                      <a:txBody>
                        <a:bodyPr/>
                        <a:lstStyle/>
                        <a:p>
                          <a:endParaRPr lang="en-US"/>
                        </a:p>
                      </a:txBody>
                      <a:tcPr>
                        <a:blipFill rotWithShape="1">
                          <a:blip r:embed="rId5"/>
                          <a:stretch>
                            <a:fillRect l="-141" b="-298795"/>
                          </a:stretch>
                        </a:blipFill>
                      </a:tcPr>
                    </a:tc>
                  </a:tr>
                  <a:tr h="504000">
                    <a:tc>
                      <a:txBody>
                        <a:bodyPr/>
                        <a:lstStyle/>
                        <a:p>
                          <a:endParaRPr lang="en-US"/>
                        </a:p>
                      </a:txBody>
                      <a:tcPr>
                        <a:blipFill rotWithShape="1">
                          <a:blip r:embed="rId5"/>
                          <a:stretch>
                            <a:fillRect l="-141" t="-100000" b="-198795"/>
                          </a:stretch>
                        </a:blipFill>
                      </a:tcPr>
                    </a:tc>
                  </a:tr>
                  <a:tr h="504000">
                    <a:tc>
                      <a:txBody>
                        <a:bodyPr/>
                        <a:lstStyle/>
                        <a:p>
                          <a:endParaRPr lang="en-US"/>
                        </a:p>
                      </a:txBody>
                      <a:tcPr>
                        <a:blipFill rotWithShape="1">
                          <a:blip r:embed="rId5"/>
                          <a:stretch>
                            <a:fillRect l="-141" t="-202439" b="-101220"/>
                          </a:stretch>
                        </a:blipFill>
                      </a:tcPr>
                    </a:tc>
                  </a:tr>
                  <a:tr h="504000">
                    <a:tc>
                      <a:txBody>
                        <a:bodyPr/>
                        <a:lstStyle/>
                        <a:p>
                          <a:pPr algn="ctr"/>
                          <a:endParaRPr lang="en-IE" sz="2400" b="1" dirty="0"/>
                        </a:p>
                      </a:txBody>
                      <a:tcPr/>
                    </a:tc>
                  </a:tr>
                </a:tbl>
              </a:graphicData>
            </a:graphic>
          </p:graphicFrame>
        </mc:Fallback>
      </mc:AlternateContent>
      <mc:AlternateContent xmlns:mc="http://schemas.openxmlformats.org/markup-compatibility/2006">
        <mc:Choice xmlns:a14="http://schemas.microsoft.com/office/drawing/2010/main" xmlns="" Requires="a14">
          <p:graphicFrame>
            <p:nvGraphicFramePr>
              <p:cNvPr id="26" name="Table 25"/>
              <p:cNvGraphicFramePr>
                <a:graphicFrameLocks noGrp="1"/>
              </p:cNvGraphicFramePr>
              <p:nvPr>
                <p:extLst>
                  <p:ext uri="{D42A27DB-BD31-4B8C-83A1-F6EECF244321}">
                    <p14:modId xmlns:p14="http://schemas.microsoft.com/office/powerpoint/2010/main" val="1830859988"/>
                  </p:ext>
                </p:extLst>
              </p:nvPr>
            </p:nvGraphicFramePr>
            <p:xfrm>
              <a:off x="481192" y="3256384"/>
              <a:ext cx="4320480" cy="2016000"/>
            </p:xfrm>
            <a:graphic>
              <a:graphicData uri="http://schemas.openxmlformats.org/drawingml/2006/table">
                <a:tbl>
                  <a:tblPr firstRow="1" bandRow="1">
                    <a:tableStyleId>{5940675A-B579-460E-94D1-54222C63F5DA}</a:tableStyleId>
                  </a:tblPr>
                  <a:tblGrid>
                    <a:gridCol w="4320480"/>
                  </a:tblGrid>
                  <a:tr h="504000">
                    <a:tc>
                      <a:txBody>
                        <a:bodyPr/>
                        <a:lstStyle/>
                        <a:p>
                          <a:pPr algn="ctr"/>
                          <a14:m>
                            <m:oMathPara xmlns:m="http://schemas.openxmlformats.org/officeDocument/2006/math">
                              <m:oMathParaPr>
                                <m:jc m:val="centerGroup"/>
                              </m:oMathParaPr>
                              <m:oMath xmlns:m="http://schemas.openxmlformats.org/officeDocument/2006/math">
                                <m:r>
                                  <a:rPr lang="en-IE" sz="2400" b="0" i="1" dirty="0" smtClean="0">
                                    <a:solidFill>
                                      <a:schemeClr val="bg1"/>
                                    </a:solidFill>
                                    <a:latin typeface="Cambria Math"/>
                                  </a:rPr>
                                  <m:t>4</m:t>
                                </m:r>
                                <m:r>
                                  <a:rPr lang="en-IE" sz="2400" i="1" dirty="0" smtClean="0">
                                    <a:solidFill>
                                      <a:schemeClr val="bg1"/>
                                    </a:solidFill>
                                    <a:latin typeface="Cambria Math"/>
                                  </a:rPr>
                                  <m:t>𝑥</m:t>
                                </m:r>
                                <m:r>
                                  <a:rPr lang="en-IE" sz="2400" i="1" baseline="30000" dirty="0" smtClean="0">
                                    <a:solidFill>
                                      <a:schemeClr val="bg1"/>
                                    </a:solidFill>
                                    <a:latin typeface="Cambria Math"/>
                                  </a:rPr>
                                  <m:t>2</m:t>
                                </m:r>
                                <m:r>
                                  <a:rPr lang="en-IE" sz="2400" i="1" dirty="0" smtClean="0">
                                    <a:solidFill>
                                      <a:schemeClr val="bg1"/>
                                    </a:solidFill>
                                    <a:latin typeface="Cambria Math"/>
                                  </a:rPr>
                                  <m:t> –</m:t>
                                </m:r>
                                <m:r>
                                  <a:rPr lang="en-IE" sz="2400" b="0" i="1" dirty="0" smtClean="0">
                                    <a:solidFill>
                                      <a:schemeClr val="bg1"/>
                                    </a:solidFill>
                                    <a:latin typeface="Cambria Math"/>
                                  </a:rPr>
                                  <m:t>4</m:t>
                                </m:r>
                                <m:r>
                                  <a:rPr lang="en-IE" sz="2400" i="1" dirty="0" smtClean="0">
                                    <a:solidFill>
                                      <a:schemeClr val="bg1"/>
                                    </a:solidFill>
                                    <a:latin typeface="Cambria Math"/>
                                  </a:rPr>
                                  <m:t>𝑥</m:t>
                                </m:r>
                                <m:r>
                                  <a:rPr lang="en-IE" sz="2400" i="1" dirty="0" smtClean="0">
                                    <a:solidFill>
                                      <a:schemeClr val="bg1"/>
                                    </a:solidFill>
                                    <a:latin typeface="Cambria Math"/>
                                  </a:rPr>
                                  <m:t> −15</m:t>
                                </m:r>
                              </m:oMath>
                            </m:oMathPara>
                          </a14:m>
                          <a:endParaRPr lang="en-IE" sz="2400" dirty="0">
                            <a:solidFill>
                              <a:schemeClr val="bg1"/>
                            </a:solidFill>
                          </a:endParaRPr>
                        </a:p>
                      </a:txBody>
                      <a:tcPr>
                        <a:solidFill>
                          <a:srgbClr val="990033"/>
                        </a:solidFill>
                      </a:tcPr>
                    </a:tc>
                  </a:tr>
                  <a:tr h="504000">
                    <a:tc>
                      <a:txBody>
                        <a:bodyPr/>
                        <a:lstStyle/>
                        <a:p>
                          <a:pPr algn="ctr"/>
                          <a:r>
                            <a:rPr lang="en-IE" sz="2400" b="1" dirty="0" smtClean="0"/>
                            <a:t>4</a:t>
                          </a:r>
                          <a14:m>
                            <m:oMath xmlns:m="http://schemas.openxmlformats.org/officeDocument/2006/math">
                              <m:sSup>
                                <m:sSupPr>
                                  <m:ctrlPr>
                                    <a:rPr lang="en-IE" sz="2400" b="1" i="1" smtClean="0">
                                      <a:latin typeface="Cambria Math"/>
                                    </a:rPr>
                                  </m:ctrlPr>
                                </m:sSupPr>
                                <m:e>
                                  <m:r>
                                    <a:rPr lang="en-IE" sz="2400" b="1" i="1" smtClean="0">
                                      <a:latin typeface="Cambria Math"/>
                                    </a:rPr>
                                    <m:t>𝒙</m:t>
                                  </m:r>
                                </m:e>
                                <m:sup>
                                  <m:r>
                                    <a:rPr lang="en-IE" sz="2400" b="1" i="1" smtClean="0">
                                      <a:latin typeface="Cambria Math"/>
                                    </a:rPr>
                                    <m:t>𝟐</m:t>
                                  </m:r>
                                </m:sup>
                              </m:sSup>
                              <m:r>
                                <a:rPr lang="en-IE" sz="2400" b="1" i="1" smtClean="0">
                                  <a:latin typeface="Cambria Math"/>
                                </a:rPr>
                                <m:t>+</m:t>
                              </m:r>
                              <m:r>
                                <a:rPr lang="en-IE" sz="2400" b="1" i="1" smtClean="0">
                                  <a:latin typeface="Cambria Math"/>
                                </a:rPr>
                                <m:t>𝟔</m:t>
                              </m:r>
                              <m:r>
                                <a:rPr lang="en-IE" sz="2400" b="1" i="1" smtClean="0">
                                  <a:latin typeface="Cambria Math"/>
                                </a:rPr>
                                <m:t>𝒙</m:t>
                              </m:r>
                              <m:r>
                                <a:rPr lang="en-IE" sz="2400" b="1" i="1" smtClean="0">
                                  <a:latin typeface="Cambria Math"/>
                                </a:rPr>
                                <m:t>−</m:t>
                              </m:r>
                              <m:r>
                                <a:rPr lang="en-IE" sz="2400" b="1" i="1" smtClean="0">
                                  <a:latin typeface="Cambria Math"/>
                                </a:rPr>
                                <m:t>𝟏𝟎</m:t>
                              </m:r>
                              <m:r>
                                <a:rPr lang="en-IE" sz="2400" b="1" i="1" smtClean="0">
                                  <a:latin typeface="Cambria Math"/>
                                </a:rPr>
                                <m:t>𝒙</m:t>
                              </m:r>
                              <m:r>
                                <a:rPr lang="en-IE" sz="2400" b="1" i="1" smtClean="0">
                                  <a:latin typeface="Cambria Math"/>
                                </a:rPr>
                                <m:t>−</m:t>
                              </m:r>
                              <m:r>
                                <a:rPr lang="en-IE" sz="2400" b="1" i="1" smtClean="0">
                                  <a:latin typeface="Cambria Math"/>
                                </a:rPr>
                                <m:t>𝟏𝟓</m:t>
                              </m:r>
                            </m:oMath>
                          </a14:m>
                          <a:endParaRPr lang="en-IE" sz="2400" b="1" dirty="0"/>
                        </a:p>
                      </a:txBody>
                      <a:tcPr/>
                    </a:tc>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400" b="1" i="1" dirty="0" smtClean="0">
                                    <a:latin typeface="Cambria Math"/>
                                  </a:rPr>
                                  <m:t>𝟐</m:t>
                                </m:r>
                                <m:r>
                                  <a:rPr lang="en-IE" sz="2400" b="1" i="1" dirty="0" smtClean="0">
                                    <a:latin typeface="Cambria Math"/>
                                  </a:rPr>
                                  <m:t>𝒙</m:t>
                                </m:r>
                                <m:r>
                                  <a:rPr lang="en-IE" sz="2400" b="1" i="1" dirty="0" smtClean="0">
                                    <a:latin typeface="Cambria Math"/>
                                  </a:rPr>
                                  <m:t>(</m:t>
                                </m:r>
                                <m:r>
                                  <a:rPr lang="en-IE" sz="2400" b="1" i="1" dirty="0" smtClean="0">
                                    <a:latin typeface="Cambria Math"/>
                                  </a:rPr>
                                  <m:t>𝟐</m:t>
                                </m:r>
                                <m:r>
                                  <a:rPr lang="en-IE" sz="2400" b="1" i="1" dirty="0" smtClean="0">
                                    <a:latin typeface="Cambria Math"/>
                                  </a:rPr>
                                  <m:t>𝒙</m:t>
                                </m:r>
                                <m:r>
                                  <a:rPr lang="en-IE" sz="2400" b="1" i="1" dirty="0" smtClean="0">
                                    <a:latin typeface="Cambria Math"/>
                                  </a:rPr>
                                  <m:t>+</m:t>
                                </m:r>
                                <m:r>
                                  <a:rPr lang="en-IE" sz="2400" b="1" i="1" dirty="0" smtClean="0">
                                    <a:latin typeface="Cambria Math"/>
                                  </a:rPr>
                                  <m:t>𝟑</m:t>
                                </m:r>
                                <m:r>
                                  <a:rPr lang="en-IE" sz="2400" b="1" i="1" dirty="0" smtClean="0">
                                    <a:latin typeface="Cambria Math"/>
                                  </a:rPr>
                                  <m:t>)−</m:t>
                                </m:r>
                                <m:r>
                                  <a:rPr lang="en-IE" sz="2400" b="1" i="1" dirty="0" smtClean="0">
                                    <a:latin typeface="Cambria Math"/>
                                  </a:rPr>
                                  <m:t>𝟓</m:t>
                                </m:r>
                                <m:r>
                                  <a:rPr lang="en-IE" sz="2400" b="1" i="1" dirty="0" smtClean="0">
                                    <a:latin typeface="Cambria Math"/>
                                  </a:rPr>
                                  <m:t>(</m:t>
                                </m:r>
                                <m:r>
                                  <a:rPr lang="en-IE" sz="2400" b="1" i="1" dirty="0" smtClean="0">
                                    <a:latin typeface="Cambria Math"/>
                                  </a:rPr>
                                  <m:t>𝟐</m:t>
                                </m:r>
                                <m:r>
                                  <a:rPr lang="en-IE" sz="2400" b="1" i="1" dirty="0" smtClean="0">
                                    <a:latin typeface="Cambria Math"/>
                                  </a:rPr>
                                  <m:t>𝒙</m:t>
                                </m:r>
                                <m:r>
                                  <a:rPr lang="en-IE" sz="2400" b="1" i="1" dirty="0" smtClean="0">
                                    <a:latin typeface="Cambria Math"/>
                                  </a:rPr>
                                  <m:t>+</m:t>
                                </m:r>
                                <m:r>
                                  <a:rPr lang="en-IE" sz="2400" b="1" i="1" dirty="0" smtClean="0">
                                    <a:latin typeface="Cambria Math"/>
                                  </a:rPr>
                                  <m:t>𝟑</m:t>
                                </m:r>
                                <m:r>
                                  <a:rPr lang="en-IE" sz="2400" b="1" i="1" dirty="0" smtClean="0">
                                    <a:latin typeface="Cambria Math"/>
                                  </a:rPr>
                                  <m:t>)</m:t>
                                </m:r>
                              </m:oMath>
                            </m:oMathPara>
                          </a14:m>
                          <a:endParaRPr lang="en-IE" sz="2400" b="1" dirty="0"/>
                        </a:p>
                      </a:txBody>
                      <a:tcPr/>
                    </a:tc>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400" b="1" i="1" dirty="0" smtClean="0">
                                    <a:latin typeface="Cambria Math"/>
                                  </a:rPr>
                                  <m:t>(</m:t>
                                </m:r>
                                <m:r>
                                  <a:rPr lang="en-IE" sz="2400" b="1" i="1" dirty="0" smtClean="0">
                                    <a:latin typeface="Cambria Math"/>
                                  </a:rPr>
                                  <m:t>𝟐</m:t>
                                </m:r>
                                <m:r>
                                  <a:rPr lang="en-IE" sz="2400" b="1" i="1" dirty="0" smtClean="0">
                                    <a:latin typeface="Cambria Math"/>
                                  </a:rPr>
                                  <m:t>𝒙</m:t>
                                </m:r>
                                <m:r>
                                  <a:rPr lang="en-IE" sz="2400" b="1" i="1" dirty="0" smtClean="0">
                                    <a:latin typeface="Cambria Math"/>
                                  </a:rPr>
                                  <m:t>+</m:t>
                                </m:r>
                                <m:r>
                                  <a:rPr lang="en-IE" sz="2400" b="1" i="1" dirty="0" smtClean="0">
                                    <a:latin typeface="Cambria Math"/>
                                  </a:rPr>
                                  <m:t>𝟑</m:t>
                                </m:r>
                                <m:r>
                                  <a:rPr lang="en-IE" sz="2400" b="1" i="1" dirty="0" smtClean="0">
                                    <a:latin typeface="Cambria Math"/>
                                  </a:rPr>
                                  <m:t>)(</m:t>
                                </m:r>
                                <m:r>
                                  <a:rPr lang="en-IE" sz="2400" b="1" i="1" dirty="0" smtClean="0">
                                    <a:latin typeface="Cambria Math"/>
                                  </a:rPr>
                                  <m:t>𝟐</m:t>
                                </m:r>
                                <m:r>
                                  <a:rPr lang="en-IE" sz="2400" b="1" i="1" dirty="0" smtClean="0">
                                    <a:latin typeface="Cambria Math"/>
                                  </a:rPr>
                                  <m:t>𝒙</m:t>
                                </m:r>
                                <m:r>
                                  <a:rPr lang="en-IE" sz="2400" b="1" i="1" dirty="0" smtClean="0">
                                    <a:latin typeface="Cambria Math"/>
                                  </a:rPr>
                                  <m:t>−</m:t>
                                </m:r>
                                <m:r>
                                  <a:rPr lang="en-IE" sz="2400" b="1" i="1" dirty="0" smtClean="0">
                                    <a:latin typeface="Cambria Math"/>
                                  </a:rPr>
                                  <m:t>𝟓</m:t>
                                </m:r>
                                <m:r>
                                  <a:rPr lang="en-IE" sz="2400" b="1" i="1" dirty="0" smtClean="0">
                                    <a:latin typeface="Cambria Math"/>
                                  </a:rPr>
                                  <m:t>)</m:t>
                                </m:r>
                              </m:oMath>
                            </m:oMathPara>
                          </a14:m>
                          <a:endParaRPr lang="en-IE" sz="2400" b="1" dirty="0"/>
                        </a:p>
                      </a:txBody>
                      <a:tcPr/>
                    </a:tc>
                  </a:tr>
                </a:tbl>
              </a:graphicData>
            </a:graphic>
          </p:graphicFrame>
        </mc:Choice>
        <mc:Fallback>
          <p:graphicFrame>
            <p:nvGraphicFramePr>
              <p:cNvPr id="26" name="Table 25"/>
              <p:cNvGraphicFramePr>
                <a:graphicFrameLocks noGrp="1"/>
              </p:cNvGraphicFramePr>
              <p:nvPr>
                <p:extLst>
                  <p:ext uri="{D42A27DB-BD31-4B8C-83A1-F6EECF244321}">
                    <p14:modId xmlns:p14="http://schemas.microsoft.com/office/powerpoint/2010/main" xmlns="" xmlns:a14="http://schemas.microsoft.com/office/drawing/2010/main" val="1830859988"/>
                  </p:ext>
                </p:extLst>
              </p:nvPr>
            </p:nvGraphicFramePr>
            <p:xfrm>
              <a:off x="481192" y="3256384"/>
              <a:ext cx="4320480" cy="2016000"/>
            </p:xfrm>
            <a:graphic>
              <a:graphicData uri="http://schemas.openxmlformats.org/drawingml/2006/table">
                <a:tbl>
                  <a:tblPr firstRow="1" bandRow="1">
                    <a:tableStyleId>{5940675A-B579-460E-94D1-54222C63F5DA}</a:tableStyleId>
                  </a:tblPr>
                  <a:tblGrid>
                    <a:gridCol w="4320480"/>
                  </a:tblGrid>
                  <a:tr h="504000">
                    <a:tc>
                      <a:txBody>
                        <a:bodyPr/>
                        <a:lstStyle/>
                        <a:p>
                          <a:endParaRPr lang="en-US"/>
                        </a:p>
                      </a:txBody>
                      <a:tcPr>
                        <a:blipFill rotWithShape="1">
                          <a:blip r:embed="rId6"/>
                          <a:stretch>
                            <a:fillRect l="-141" b="-306024"/>
                          </a:stretch>
                        </a:blipFill>
                      </a:tcPr>
                    </a:tc>
                  </a:tr>
                  <a:tr h="504000">
                    <a:tc>
                      <a:txBody>
                        <a:bodyPr/>
                        <a:lstStyle/>
                        <a:p>
                          <a:endParaRPr lang="en-US"/>
                        </a:p>
                      </a:txBody>
                      <a:tcPr>
                        <a:blipFill rotWithShape="1">
                          <a:blip r:embed="rId6"/>
                          <a:stretch>
                            <a:fillRect l="-141" t="-100000" b="-206024"/>
                          </a:stretch>
                        </a:blipFill>
                      </a:tcPr>
                    </a:tc>
                  </a:tr>
                  <a:tr h="504000">
                    <a:tc>
                      <a:txBody>
                        <a:bodyPr/>
                        <a:lstStyle/>
                        <a:p>
                          <a:endParaRPr lang="en-US"/>
                        </a:p>
                      </a:txBody>
                      <a:tcPr>
                        <a:blipFill rotWithShape="1">
                          <a:blip r:embed="rId6"/>
                          <a:stretch>
                            <a:fillRect l="-141" t="-202439" b="-108537"/>
                          </a:stretch>
                        </a:blipFill>
                      </a:tcPr>
                    </a:tc>
                  </a:tr>
                  <a:tr h="504000">
                    <a:tc>
                      <a:txBody>
                        <a:bodyPr/>
                        <a:lstStyle/>
                        <a:p>
                          <a:endParaRPr lang="en-US"/>
                        </a:p>
                      </a:txBody>
                      <a:tcPr>
                        <a:blipFill rotWithShape="1">
                          <a:blip r:embed="rId6"/>
                          <a:stretch>
                            <a:fillRect l="-141" t="-298795" b="-7229"/>
                          </a:stretch>
                        </a:blipFill>
                      </a:tcPr>
                    </a:tc>
                  </a:tr>
                </a:tbl>
              </a:graphicData>
            </a:graphic>
          </p:graphicFrame>
        </mc:Fallback>
      </mc:AlternateContent>
      <p:grpSp>
        <p:nvGrpSpPr>
          <p:cNvPr id="6" name="Group 5"/>
          <p:cNvGrpSpPr/>
          <p:nvPr/>
        </p:nvGrpSpPr>
        <p:grpSpPr>
          <a:xfrm>
            <a:off x="5741179" y="3212976"/>
            <a:ext cx="3183248" cy="2489216"/>
            <a:chOff x="5741179" y="3604080"/>
            <a:chExt cx="3183248" cy="2489216"/>
          </a:xfrm>
        </p:grpSpPr>
        <p:grpSp>
          <p:nvGrpSpPr>
            <p:cNvPr id="20" name="Group 19"/>
            <p:cNvGrpSpPr/>
            <p:nvPr/>
          </p:nvGrpSpPr>
          <p:grpSpPr>
            <a:xfrm>
              <a:off x="5741179" y="3604080"/>
              <a:ext cx="3095873" cy="2489216"/>
              <a:chOff x="3356349" y="1412776"/>
              <a:chExt cx="1584176" cy="2489216"/>
            </a:xfrm>
            <a:solidFill>
              <a:srgbClr val="990033"/>
            </a:solidFill>
          </p:grpSpPr>
          <p:sp>
            <p:nvSpPr>
              <p:cNvPr id="4" name="Rounded Rectangular Callout 3"/>
              <p:cNvSpPr/>
              <p:nvPr/>
            </p:nvSpPr>
            <p:spPr>
              <a:xfrm>
                <a:off x="3356349" y="1412776"/>
                <a:ext cx="1584176" cy="2489216"/>
              </a:xfrm>
              <a:prstGeom prst="wedgeRoundRectCallout">
                <a:avLst>
                  <a:gd name="adj1" fmla="val -113315"/>
                  <a:gd name="adj2" fmla="val -38535"/>
                  <a:gd name="adj3" fmla="val 16667"/>
                </a:avLst>
              </a:prstGeom>
              <a:grpFill/>
              <a:ln w="3810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1" dirty="0"/>
              </a:p>
            </p:txBody>
          </p:sp>
          <mc:AlternateContent xmlns:mc="http://schemas.openxmlformats.org/markup-compatibility/2006">
            <mc:Choice xmlns:a14="http://schemas.microsoft.com/office/drawing/2010/main" xmlns="" Requires="a14">
              <p:sp>
                <p:nvSpPr>
                  <p:cNvPr id="5" name="TextBox 4"/>
                  <p:cNvSpPr txBox="1"/>
                  <p:nvPr/>
                </p:nvSpPr>
                <p:spPr>
                  <a:xfrm>
                    <a:off x="3937174" y="1467368"/>
                    <a:ext cx="368470" cy="369332"/>
                  </a:xfrm>
                  <a:prstGeom prst="rect">
                    <a:avLst/>
                  </a:prstGeom>
                  <a:grpFill/>
                  <a:ln w="381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u="sng" dirty="0" smtClean="0">
                              <a:solidFill>
                                <a:schemeClr val="bg1"/>
                              </a:solidFill>
                              <a:latin typeface="Cambria Math"/>
                            </a:rPr>
                            <m:t>−  </m:t>
                          </m:r>
                          <m:r>
                            <a:rPr lang="en-GB" b="1" i="1" u="sng" dirty="0" smtClean="0">
                              <a:solidFill>
                                <a:schemeClr val="bg1"/>
                              </a:solidFill>
                              <a:latin typeface="Cambria Math"/>
                            </a:rPr>
                            <m:t>𝟔𝟎</m:t>
                          </m:r>
                        </m:oMath>
                      </m:oMathPara>
                    </a14:m>
                    <a:endParaRPr lang="en-IE" b="1" u="sng" dirty="0">
                      <a:solidFill>
                        <a:schemeClr val="bg1"/>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3937174" y="1467368"/>
                    <a:ext cx="368470" cy="369332"/>
                  </a:xfrm>
                  <a:prstGeom prst="rect">
                    <a:avLst/>
                  </a:prstGeom>
                  <a:blipFill rotWithShape="1">
                    <a:blip r:embed="rId7" cstate="print"/>
                    <a:stretch>
                      <a:fillRect r="-847"/>
                    </a:stretch>
                  </a:blipFill>
                  <a:ln w="38100">
                    <a:noFill/>
                  </a:ln>
                </p:spPr>
                <p:txBody>
                  <a:bodyPr/>
                  <a:lstStyle/>
                  <a:p>
                    <a:r>
                      <a:rPr lang="en-IE">
                        <a:noFill/>
                      </a:rPr>
                      <a:t> </a:t>
                    </a:r>
                  </a:p>
                </p:txBody>
              </p:sp>
            </mc:Fallback>
          </mc:AlternateContent>
        </p:grpSp>
        <mc:AlternateContent xmlns:mc="http://schemas.openxmlformats.org/markup-compatibility/2006">
          <mc:Choice xmlns:a14="http://schemas.microsoft.com/office/drawing/2010/main" xmlns="" Requires="a14">
            <p:sp>
              <p:nvSpPr>
                <p:cNvPr id="17" name="TextBox 16"/>
                <p:cNvSpPr txBox="1"/>
                <p:nvPr/>
              </p:nvSpPr>
              <p:spPr>
                <a:xfrm>
                  <a:off x="5755624" y="4112277"/>
                  <a:ext cx="3168803"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b="1" i="1" dirty="0" smtClean="0">
                            <a:solidFill>
                              <a:schemeClr val="bg1"/>
                            </a:solidFill>
                            <a:latin typeface="Cambria Math"/>
                          </a:rPr>
                          <m:t>− </m:t>
                        </m:r>
                        <m:r>
                          <a:rPr lang="en-IE" b="1" i="1" dirty="0" smtClean="0">
                            <a:solidFill>
                              <a:schemeClr val="bg1"/>
                            </a:solidFill>
                            <a:latin typeface="Cambria Math"/>
                          </a:rPr>
                          <m:t>𝟐</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m:t>
                        </m:r>
                        <m:r>
                          <a:rPr lang="en-IE" b="1" i="1" dirty="0">
                            <a:solidFill>
                              <a:schemeClr val="bg1"/>
                            </a:solidFill>
                            <a:latin typeface="Cambria Math"/>
                          </a:rPr>
                          <m:t>𝟑𝟎</m:t>
                        </m:r>
                        <m:r>
                          <a:rPr lang="en-IE" b="1" i="1" dirty="0">
                            <a:solidFill>
                              <a:schemeClr val="bg1"/>
                            </a:solidFill>
                            <a:latin typeface="Cambria Math"/>
                          </a:rPr>
                          <m:t>	    </m:t>
                        </m:r>
                        <m:r>
                          <a:rPr lang="en-IE" b="1" i="1" dirty="0" smtClean="0">
                            <a:solidFill>
                              <a:schemeClr val="bg1"/>
                            </a:solidFill>
                            <a:latin typeface="Cambria Math"/>
                          </a:rPr>
                          <m:t>𝟐</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 </m:t>
                        </m:r>
                        <m:r>
                          <a:rPr lang="en-IE" b="1" i="1" dirty="0" smtClean="0">
                            <a:solidFill>
                              <a:schemeClr val="bg1"/>
                            </a:solidFill>
                            <a:latin typeface="Cambria Math"/>
                          </a:rPr>
                          <m:t>𝟑𝟎</m:t>
                        </m:r>
                      </m:oMath>
                    </m:oMathPara>
                  </a14:m>
                  <a:endParaRPr lang="en-IE" b="1" dirty="0">
                    <a:solidFill>
                      <a:schemeClr val="bg1"/>
                    </a:solidFill>
                  </a:endParaRPr>
                </a:p>
                <a:p>
                  <a:pPr/>
                  <a14:m>
                    <m:oMathPara xmlns:m="http://schemas.openxmlformats.org/officeDocument/2006/math">
                      <m:oMathParaPr>
                        <m:jc m:val="centerGroup"/>
                      </m:oMathParaPr>
                      <m:oMath xmlns:m="http://schemas.openxmlformats.org/officeDocument/2006/math">
                        <m:r>
                          <a:rPr lang="en-IE" b="1" i="1" dirty="0" smtClean="0">
                            <a:solidFill>
                              <a:schemeClr val="bg1"/>
                            </a:solidFill>
                            <a:latin typeface="Cambria Math"/>
                          </a:rPr>
                          <m:t>− </m:t>
                        </m:r>
                        <m:r>
                          <a:rPr lang="en-IE" b="1" i="1" dirty="0" smtClean="0">
                            <a:solidFill>
                              <a:schemeClr val="bg1"/>
                            </a:solidFill>
                            <a:latin typeface="Cambria Math"/>
                          </a:rPr>
                          <m:t>𝟑</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m:t>
                        </m:r>
                        <m:r>
                          <a:rPr lang="en-IE" b="1" i="1" dirty="0">
                            <a:solidFill>
                              <a:schemeClr val="bg1"/>
                            </a:solidFill>
                            <a:latin typeface="Cambria Math"/>
                          </a:rPr>
                          <m:t>𝟐𝟎</m:t>
                        </m:r>
                        <m:r>
                          <a:rPr lang="en-IE" b="1" i="1" dirty="0">
                            <a:solidFill>
                              <a:schemeClr val="bg1"/>
                            </a:solidFill>
                            <a:latin typeface="Cambria Math"/>
                          </a:rPr>
                          <m:t>	    </m:t>
                        </m:r>
                        <m:r>
                          <a:rPr lang="en-IE" b="1" i="1" dirty="0" smtClean="0">
                            <a:solidFill>
                              <a:schemeClr val="bg1"/>
                            </a:solidFill>
                            <a:latin typeface="Cambria Math"/>
                          </a:rPr>
                          <m:t>𝟑</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m:t>
                        </m:r>
                        <m:r>
                          <a:rPr lang="en-IE" b="1" i="1" dirty="0" smtClean="0">
                            <a:solidFill>
                              <a:schemeClr val="bg1"/>
                            </a:solidFill>
                            <a:latin typeface="Cambria Math"/>
                          </a:rPr>
                          <m:t>𝟐𝟎</m:t>
                        </m:r>
                      </m:oMath>
                    </m:oMathPara>
                  </a14:m>
                  <a:endParaRPr lang="en-IE" b="1" dirty="0">
                    <a:solidFill>
                      <a:schemeClr val="bg1"/>
                    </a:solidFill>
                  </a:endParaRPr>
                </a:p>
                <a:p>
                  <a:pPr/>
                  <a14:m>
                    <m:oMathPara xmlns:m="http://schemas.openxmlformats.org/officeDocument/2006/math">
                      <m:oMathParaPr>
                        <m:jc m:val="centerGroup"/>
                      </m:oMathParaPr>
                      <m:oMath xmlns:m="http://schemas.openxmlformats.org/officeDocument/2006/math">
                        <m:r>
                          <a:rPr lang="en-IE" b="1" i="1" dirty="0" smtClean="0">
                            <a:solidFill>
                              <a:schemeClr val="bg1"/>
                            </a:solidFill>
                            <a:latin typeface="Cambria Math"/>
                          </a:rPr>
                          <m:t>− </m:t>
                        </m:r>
                        <m:r>
                          <a:rPr lang="en-IE" b="1" i="1" dirty="0" smtClean="0">
                            <a:solidFill>
                              <a:schemeClr val="bg1"/>
                            </a:solidFill>
                            <a:latin typeface="Cambria Math"/>
                          </a:rPr>
                          <m:t>𝟒</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m:t>
                        </m:r>
                        <m:r>
                          <a:rPr lang="en-IE" b="1" i="1" dirty="0">
                            <a:solidFill>
                              <a:schemeClr val="bg1"/>
                            </a:solidFill>
                            <a:latin typeface="Cambria Math"/>
                          </a:rPr>
                          <m:t>𝟏𝟓</m:t>
                        </m:r>
                        <m:r>
                          <a:rPr lang="en-IE" b="1" i="1" dirty="0" smtClean="0">
                            <a:solidFill>
                              <a:schemeClr val="bg1"/>
                            </a:solidFill>
                            <a:latin typeface="Cambria Math"/>
                          </a:rPr>
                          <m:t>   </m:t>
                        </m:r>
                        <m:r>
                          <a:rPr lang="en-IE" b="1" i="1" dirty="0">
                            <a:solidFill>
                              <a:schemeClr val="bg1"/>
                            </a:solidFill>
                            <a:latin typeface="Cambria Math"/>
                          </a:rPr>
                          <m:t>	</m:t>
                        </m:r>
                        <m:r>
                          <a:rPr lang="en-IE" b="1" i="1" dirty="0" smtClean="0">
                            <a:solidFill>
                              <a:schemeClr val="bg1"/>
                            </a:solidFill>
                            <a:latin typeface="Cambria Math"/>
                          </a:rPr>
                          <m:t> </m:t>
                        </m:r>
                        <m:r>
                          <a:rPr lang="en-IE" b="1" i="1" dirty="0" smtClean="0">
                            <a:solidFill>
                              <a:schemeClr val="bg1"/>
                            </a:solidFill>
                            <a:latin typeface="Cambria Math"/>
                          </a:rPr>
                          <m:t>𝟒</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 </m:t>
                        </m:r>
                        <m:r>
                          <a:rPr lang="en-IE" b="1" i="1" dirty="0" smtClean="0">
                            <a:solidFill>
                              <a:schemeClr val="bg1"/>
                            </a:solidFill>
                            <a:latin typeface="Cambria Math"/>
                          </a:rPr>
                          <m:t>𝟏𝟓</m:t>
                        </m:r>
                      </m:oMath>
                    </m:oMathPara>
                  </a14:m>
                  <a:endParaRPr lang="en-IE" b="1" dirty="0">
                    <a:solidFill>
                      <a:schemeClr val="bg1"/>
                    </a:solidFill>
                  </a:endParaRPr>
                </a:p>
                <a:p>
                  <a:pPr/>
                  <a14:m>
                    <m:oMathPara xmlns:m="http://schemas.openxmlformats.org/officeDocument/2006/math">
                      <m:oMathParaPr>
                        <m:jc m:val="centerGroup"/>
                      </m:oMathParaPr>
                      <m:oMath xmlns:m="http://schemas.openxmlformats.org/officeDocument/2006/math">
                        <m:r>
                          <a:rPr lang="en-IE" b="1" i="1" dirty="0" smtClean="0">
                            <a:solidFill>
                              <a:schemeClr val="bg1"/>
                            </a:solidFill>
                            <a:latin typeface="Cambria Math"/>
                          </a:rPr>
                          <m:t>− </m:t>
                        </m:r>
                        <m:r>
                          <a:rPr lang="en-IE" b="1" i="1" dirty="0" smtClean="0">
                            <a:solidFill>
                              <a:schemeClr val="bg1"/>
                            </a:solidFill>
                            <a:latin typeface="Cambria Math"/>
                          </a:rPr>
                          <m:t>𝟓</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m:t>
                        </m:r>
                        <m:r>
                          <a:rPr lang="en-IE" b="1" i="1" dirty="0">
                            <a:solidFill>
                              <a:schemeClr val="bg1"/>
                            </a:solidFill>
                            <a:latin typeface="Cambria Math"/>
                          </a:rPr>
                          <m:t>𝟏𝟐</m:t>
                        </m:r>
                        <m:r>
                          <a:rPr lang="en-IE" b="1" i="1" dirty="0" smtClean="0">
                            <a:solidFill>
                              <a:schemeClr val="bg1"/>
                            </a:solidFill>
                            <a:latin typeface="Cambria Math"/>
                          </a:rPr>
                          <m:t>  </m:t>
                        </m:r>
                        <m:r>
                          <a:rPr lang="en-IE" b="1" i="1" dirty="0">
                            <a:solidFill>
                              <a:schemeClr val="bg1"/>
                            </a:solidFill>
                            <a:latin typeface="Cambria Math"/>
                          </a:rPr>
                          <m:t>	</m:t>
                        </m:r>
                        <m:r>
                          <a:rPr lang="en-IE" b="1" i="1" dirty="0" smtClean="0">
                            <a:solidFill>
                              <a:schemeClr val="bg1"/>
                            </a:solidFill>
                            <a:latin typeface="Cambria Math"/>
                          </a:rPr>
                          <m:t> </m:t>
                        </m:r>
                        <m:r>
                          <a:rPr lang="en-IE" b="1" i="1" dirty="0" smtClean="0">
                            <a:solidFill>
                              <a:schemeClr val="bg1"/>
                            </a:solidFill>
                            <a:latin typeface="Cambria Math"/>
                          </a:rPr>
                          <m:t>𝟓</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m:t>
                        </m:r>
                        <m:r>
                          <a:rPr lang="en-IE" b="1" i="1" dirty="0" smtClean="0">
                            <a:solidFill>
                              <a:schemeClr val="bg1"/>
                            </a:solidFill>
                            <a:latin typeface="Cambria Math"/>
                          </a:rPr>
                          <m:t>𝟏𝟐</m:t>
                        </m:r>
                      </m:oMath>
                    </m:oMathPara>
                  </a14:m>
                  <a:endParaRPr lang="en-IE" b="1" dirty="0">
                    <a:solidFill>
                      <a:schemeClr val="bg1"/>
                    </a:solidFill>
                  </a:endParaRPr>
                </a:p>
                <a:p>
                  <a:pPr/>
                  <a14:m>
                    <m:oMathPara xmlns:m="http://schemas.openxmlformats.org/officeDocument/2006/math">
                      <m:oMathParaPr>
                        <m:jc m:val="centerGroup"/>
                      </m:oMathParaPr>
                      <m:oMath xmlns:m="http://schemas.openxmlformats.org/officeDocument/2006/math">
                        <m:r>
                          <a:rPr lang="en-IE" b="1" i="1" dirty="0" smtClean="0">
                            <a:solidFill>
                              <a:schemeClr val="bg1"/>
                            </a:solidFill>
                            <a:latin typeface="Cambria Math"/>
                          </a:rPr>
                          <m:t>− </m:t>
                        </m:r>
                        <m:r>
                          <a:rPr lang="en-IE" b="1" i="1" dirty="0" smtClean="0">
                            <a:solidFill>
                              <a:schemeClr val="bg1"/>
                            </a:solidFill>
                            <a:latin typeface="Cambria Math"/>
                          </a:rPr>
                          <m:t>𝟔</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m:t>
                        </m:r>
                        <m:r>
                          <a:rPr lang="en-IE" b="1" i="1" dirty="0">
                            <a:solidFill>
                              <a:schemeClr val="bg1"/>
                            </a:solidFill>
                            <a:latin typeface="Cambria Math"/>
                          </a:rPr>
                          <m:t>𝟏𝟎</m:t>
                        </m:r>
                        <m:r>
                          <a:rPr lang="en-IE" b="1" i="1" dirty="0">
                            <a:solidFill>
                              <a:schemeClr val="bg1"/>
                            </a:solidFill>
                            <a:latin typeface="Cambria Math"/>
                          </a:rPr>
                          <m:t>	    </m:t>
                        </m:r>
                        <m:r>
                          <a:rPr lang="en-IE" b="1" i="1" dirty="0" smtClean="0">
                            <a:solidFill>
                              <a:schemeClr val="bg1"/>
                            </a:solidFill>
                            <a:latin typeface="Cambria Math"/>
                          </a:rPr>
                          <m:t>𝟔</m:t>
                        </m:r>
                        <m:r>
                          <a:rPr lang="en-IE" b="1" i="1" dirty="0" smtClean="0">
                            <a:solidFill>
                              <a:schemeClr val="bg1"/>
                            </a:solidFill>
                            <a:latin typeface="Cambria Math"/>
                          </a:rPr>
                          <m:t>  </m:t>
                        </m:r>
                        <m:r>
                          <a:rPr lang="en-IE" b="1" i="1" dirty="0">
                            <a:solidFill>
                              <a:schemeClr val="bg1"/>
                            </a:solidFill>
                            <a:latin typeface="Cambria Math"/>
                          </a:rPr>
                          <m:t>𝒙</m:t>
                        </m:r>
                        <m:r>
                          <a:rPr lang="en-IE" b="1" i="1" dirty="0">
                            <a:solidFill>
                              <a:schemeClr val="bg1"/>
                            </a:solidFill>
                            <a:latin typeface="Cambria Math"/>
                          </a:rPr>
                          <m:t> − </m:t>
                        </m:r>
                        <m:r>
                          <a:rPr lang="en-IE" b="1" i="1" dirty="0" smtClean="0">
                            <a:solidFill>
                              <a:schemeClr val="bg1"/>
                            </a:solidFill>
                            <a:latin typeface="Cambria Math"/>
                          </a:rPr>
                          <m:t>𝟏𝟎</m:t>
                        </m:r>
                      </m:oMath>
                    </m:oMathPara>
                  </a14:m>
                  <a:endParaRPr lang="en-IE" b="1" dirty="0">
                    <a:solidFill>
                      <a:schemeClr val="bg1"/>
                    </a:solidFill>
                  </a:endParaRPr>
                </a:p>
              </p:txBody>
            </p:sp>
          </mc:Choice>
          <mc:Fallback>
            <p:sp>
              <p:nvSpPr>
                <p:cNvPr id="17" name="TextBox 16"/>
                <p:cNvSpPr txBox="1">
                  <a:spLocks noRot="1" noChangeAspect="1" noMove="1" noResize="1" noEditPoints="1" noAdjustHandles="1" noChangeArrowheads="1" noChangeShapeType="1" noTextEdit="1"/>
                </p:cNvSpPr>
                <p:nvPr/>
              </p:nvSpPr>
              <p:spPr>
                <a:xfrm>
                  <a:off x="5755624" y="4112277"/>
                  <a:ext cx="3168803" cy="1477328"/>
                </a:xfrm>
                <a:prstGeom prst="rect">
                  <a:avLst/>
                </a:prstGeom>
                <a:blipFill rotWithShape="1">
                  <a:blip r:embed="rId8" cstate="print"/>
                  <a:stretch>
                    <a:fillRect/>
                  </a:stretch>
                </a:blipFill>
              </p:spPr>
              <p:txBody>
                <a:bodyPr/>
                <a:lstStyle/>
                <a:p>
                  <a:r>
                    <a:rPr lang="en-IE">
                      <a:noFill/>
                    </a:rPr>
                    <a:t> </a:t>
                  </a:r>
                </a:p>
              </p:txBody>
            </p:sp>
          </mc:Fallback>
        </mc:AlternateContent>
      </p:grpSp>
      <mc:AlternateContent xmlns:mc="http://schemas.openxmlformats.org/markup-compatibility/2006">
        <mc:Choice xmlns:a14="http://schemas.microsoft.com/office/drawing/2010/main" xmlns="" Requires="a14">
          <p:sp>
            <p:nvSpPr>
              <p:cNvPr id="2" name="Title 1"/>
              <p:cNvSpPr>
                <a:spLocks noGrp="1"/>
              </p:cNvSpPr>
              <p:nvPr>
                <p:ph type="title"/>
              </p:nvPr>
            </p:nvSpPr>
            <p:spPr>
              <a:xfrm>
                <a:off x="485800" y="-58360"/>
                <a:ext cx="8172400" cy="1124744"/>
              </a:xfrm>
            </p:spPr>
            <p:txBody>
              <a:bodyPr>
                <a:normAutofit/>
              </a:bodyPr>
              <a:lstStyle/>
              <a:p>
                <a:r>
                  <a:rPr lang="en-GB" sz="3600" dirty="0" smtClean="0">
                    <a:solidFill>
                      <a:srgbClr val="990033"/>
                    </a:solidFill>
                    <a:effectLst>
                      <a:outerShdw blurRad="38100" dist="38100" dir="2700000" algn="tl">
                        <a:srgbClr val="000000">
                          <a:alpha val="43137"/>
                        </a:srgbClr>
                      </a:outerShdw>
                    </a:effectLst>
                  </a:rPr>
                  <a:t>Factoring </a:t>
                </a:r>
                <a14:m>
                  <m:oMath xmlns:m="http://schemas.openxmlformats.org/officeDocument/2006/math">
                    <m:sSup>
                      <m:sSupPr>
                        <m:ctrlPr>
                          <a:rPr lang="en-IE" sz="3600" i="1" dirty="0">
                            <a:solidFill>
                              <a:srgbClr val="990033"/>
                            </a:solidFill>
                            <a:latin typeface="Cambria Math"/>
                          </a:rPr>
                        </m:ctrlPr>
                      </m:sSupPr>
                      <m:e>
                        <m:r>
                          <a:rPr lang="en-IE" sz="3600" i="1" dirty="0">
                            <a:solidFill>
                              <a:srgbClr val="990033"/>
                            </a:solidFill>
                            <a:latin typeface="Cambria Math"/>
                          </a:rPr>
                          <m:t>   </m:t>
                        </m:r>
                        <m:r>
                          <a:rPr lang="en-IE" sz="3600" i="1" dirty="0">
                            <a:solidFill>
                              <a:srgbClr val="990033"/>
                            </a:solidFill>
                            <a:latin typeface="Cambria Math"/>
                          </a:rPr>
                          <m:t>𝑎𝑥</m:t>
                        </m:r>
                      </m:e>
                      <m:sup>
                        <m:r>
                          <a:rPr lang="en-IE" sz="3600" i="1" dirty="0">
                            <a:solidFill>
                              <a:srgbClr val="990033"/>
                            </a:solidFill>
                            <a:latin typeface="Cambria Math"/>
                          </a:rPr>
                          <m:t>2</m:t>
                        </m:r>
                      </m:sup>
                    </m:sSup>
                    <m:r>
                      <a:rPr lang="en-IE" sz="3600" i="1" dirty="0">
                        <a:solidFill>
                          <a:srgbClr val="990033"/>
                        </a:solidFill>
                        <a:latin typeface="Cambria Math"/>
                      </a:rPr>
                      <m:t>+ </m:t>
                    </m:r>
                    <m:r>
                      <a:rPr lang="en-IE" sz="3600" i="1" dirty="0" err="1">
                        <a:solidFill>
                          <a:srgbClr val="990033"/>
                        </a:solidFill>
                        <a:latin typeface="Cambria Math"/>
                      </a:rPr>
                      <m:t>𝑏𝑥</m:t>
                    </m:r>
                    <m:r>
                      <a:rPr lang="en-IE" sz="3600" i="1" dirty="0">
                        <a:solidFill>
                          <a:srgbClr val="990033"/>
                        </a:solidFill>
                        <a:latin typeface="Cambria Math"/>
                      </a:rPr>
                      <m:t> + </m:t>
                    </m:r>
                    <m:r>
                      <a:rPr lang="en-IE" sz="3600" i="1" dirty="0">
                        <a:solidFill>
                          <a:srgbClr val="990033"/>
                        </a:solidFill>
                        <a:latin typeface="Cambria Math"/>
                      </a:rPr>
                      <m:t>𝑐</m:t>
                    </m:r>
                    <m:r>
                      <a:rPr lang="en-IE" sz="3600" i="1" dirty="0">
                        <a:solidFill>
                          <a:srgbClr val="990033"/>
                        </a:solidFill>
                        <a:latin typeface="Cambria Math"/>
                      </a:rPr>
                      <m:t> </m:t>
                    </m:r>
                  </m:oMath>
                </a14:m>
                <a:endParaRPr lang="en-IE" sz="3600" dirty="0">
                  <a:solidFill>
                    <a:srgbClr val="990033"/>
                  </a:solidFill>
                  <a:effectLst>
                    <a:outerShdw blurRad="38100" dist="38100" dir="2700000" algn="tl">
                      <a:srgbClr val="000000">
                        <a:alpha val="43137"/>
                      </a:srgbClr>
                    </a:outerShdw>
                  </a:effectLst>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485800" y="-58360"/>
                <a:ext cx="8172400" cy="1124744"/>
              </a:xfrm>
              <a:blipFill rotWithShape="1">
                <a:blip r:embed="rId9" cstate="print"/>
                <a:stretch>
                  <a:fillRect b="-2162"/>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8" name="Rectangle 7"/>
              <p:cNvSpPr/>
              <p:nvPr/>
            </p:nvSpPr>
            <p:spPr>
              <a:xfrm>
                <a:off x="313377" y="819296"/>
                <a:ext cx="8820000" cy="2400657"/>
              </a:xfrm>
              <a:prstGeom prst="rect">
                <a:avLst/>
              </a:prstGeom>
              <a:solidFill>
                <a:srgbClr val="FFFF00"/>
              </a:solidFill>
            </p:spPr>
            <p:txBody>
              <a:bodyPr wrap="square">
                <a:spAutoFit/>
              </a:bodyPr>
              <a:lstStyle/>
              <a:p>
                <a:pPr marL="342900" indent="-342900">
                  <a:lnSpc>
                    <a:spcPct val="150000"/>
                  </a:lnSpc>
                  <a:buFont typeface="Arial" pitchFamily="34" charset="0"/>
                  <a:buChar char="•"/>
                </a:pPr>
                <a:r>
                  <a:rPr lang="en-GB" sz="2000" dirty="0" smtClean="0">
                    <a:solidFill>
                      <a:prstClr val="black"/>
                    </a:solidFill>
                    <a:latin typeface="Century Gothic" pitchFamily="34" charset="0"/>
                    <a:ea typeface="+mj-ea"/>
                    <a:cs typeface="+mj-cs"/>
                  </a:rPr>
                  <a:t>Multiply coefficient of </a:t>
                </a:r>
                <a14:m>
                  <m:oMath xmlns:m="http://schemas.openxmlformats.org/officeDocument/2006/math">
                    <m:r>
                      <a:rPr lang="en-GB" sz="2000" i="1" dirty="0" smtClean="0">
                        <a:solidFill>
                          <a:prstClr val="black"/>
                        </a:solidFill>
                        <a:latin typeface="Cambria Math"/>
                        <a:ea typeface="+mj-ea"/>
                        <a:cs typeface="+mj-cs"/>
                      </a:rPr>
                      <m:t>𝑥</m:t>
                    </m:r>
                    <m:r>
                      <a:rPr lang="en-GB" sz="2000" i="1" baseline="30000" dirty="0" smtClean="0">
                        <a:solidFill>
                          <a:prstClr val="black"/>
                        </a:solidFill>
                        <a:latin typeface="Cambria Math"/>
                        <a:ea typeface="+mj-ea"/>
                        <a:cs typeface="+mj-cs"/>
                      </a:rPr>
                      <m:t>2</m:t>
                    </m:r>
                  </m:oMath>
                </a14:m>
                <a:r>
                  <a:rPr lang="en-GB" sz="2000" dirty="0" smtClean="0">
                    <a:solidFill>
                      <a:prstClr val="black"/>
                    </a:solidFill>
                    <a:latin typeface="Century Gothic" pitchFamily="34" charset="0"/>
                    <a:ea typeface="+mj-ea"/>
                    <a:cs typeface="+mj-cs"/>
                  </a:rPr>
                  <a:t> and the constant to get the guide number</a:t>
                </a:r>
              </a:p>
              <a:p>
                <a:pPr marL="342900" indent="-342900">
                  <a:lnSpc>
                    <a:spcPct val="150000"/>
                  </a:lnSpc>
                  <a:buFont typeface="Arial" pitchFamily="34" charset="0"/>
                  <a:buChar char="•"/>
                </a:pPr>
                <a:r>
                  <a:rPr lang="en-GB" sz="2000" dirty="0" smtClean="0">
                    <a:solidFill>
                      <a:prstClr val="black"/>
                    </a:solidFill>
                    <a:latin typeface="Century Gothic" pitchFamily="34" charset="0"/>
                    <a:ea typeface="+mj-ea"/>
                    <a:cs typeface="+mj-cs"/>
                  </a:rPr>
                  <a:t>Find the </a:t>
                </a:r>
                <a:r>
                  <a:rPr lang="en-GB" sz="2000" dirty="0" smtClean="0">
                    <a:solidFill>
                      <a:prstClr val="black"/>
                    </a:solidFill>
                    <a:latin typeface="Century Gothic" pitchFamily="34" charset="0"/>
                    <a:ea typeface="+mj-ea"/>
                    <a:cs typeface="+mj-cs"/>
                  </a:rPr>
                  <a:t>factor </a:t>
                </a:r>
                <a:r>
                  <a:rPr lang="en-GB" sz="2000" dirty="0" smtClean="0">
                    <a:solidFill>
                      <a:prstClr val="black"/>
                    </a:solidFill>
                    <a:latin typeface="Century Gothic" pitchFamily="34" charset="0"/>
                    <a:ea typeface="+mj-ea"/>
                    <a:cs typeface="+mj-cs"/>
                  </a:rPr>
                  <a:t>pairs of this number</a:t>
                </a:r>
              </a:p>
              <a:p>
                <a:pPr marL="342900" indent="-342900">
                  <a:lnSpc>
                    <a:spcPct val="150000"/>
                  </a:lnSpc>
                  <a:buFont typeface="Arial" pitchFamily="34" charset="0"/>
                  <a:buChar char="•"/>
                </a:pPr>
                <a:r>
                  <a:rPr lang="en-GB" sz="2000" dirty="0" smtClean="0">
                    <a:solidFill>
                      <a:prstClr val="black"/>
                    </a:solidFill>
                    <a:latin typeface="Century Gothic" pitchFamily="34" charset="0"/>
                    <a:ea typeface="+mj-ea"/>
                    <a:cs typeface="+mj-cs"/>
                  </a:rPr>
                  <a:t>We want the factor pair that sums to give the middle term</a:t>
                </a:r>
              </a:p>
              <a:p>
                <a:pPr marL="342900" indent="-342900">
                  <a:lnSpc>
                    <a:spcPct val="150000"/>
                  </a:lnSpc>
                  <a:buFont typeface="Arial" pitchFamily="34" charset="0"/>
                  <a:buChar char="•"/>
                </a:pPr>
                <a:r>
                  <a:rPr lang="en-GB" sz="2000" dirty="0" smtClean="0">
                    <a:solidFill>
                      <a:prstClr val="black"/>
                    </a:solidFill>
                    <a:latin typeface="Century Gothic" pitchFamily="34" charset="0"/>
                    <a:ea typeface="+mj-ea"/>
                    <a:cs typeface="+mj-cs"/>
                  </a:rPr>
                  <a:t>Split the middle term up using these two terms</a:t>
                </a:r>
              </a:p>
              <a:p>
                <a:pPr marL="342900" indent="-342900">
                  <a:lnSpc>
                    <a:spcPct val="150000"/>
                  </a:lnSpc>
                  <a:buFont typeface="Arial" pitchFamily="34" charset="0"/>
                  <a:buChar char="•"/>
                </a:pPr>
                <a:r>
                  <a:rPr lang="en-GB" sz="2000" dirty="0" smtClean="0">
                    <a:solidFill>
                      <a:prstClr val="black"/>
                    </a:solidFill>
                    <a:latin typeface="Century Gothic" pitchFamily="34" charset="0"/>
                    <a:ea typeface="+mj-ea"/>
                    <a:cs typeface="+mj-cs"/>
                  </a:rPr>
                  <a:t>Factorise the four terms by </a:t>
                </a:r>
                <a:r>
                  <a:rPr lang="en-GB" sz="2000" dirty="0">
                    <a:solidFill>
                      <a:prstClr val="black"/>
                    </a:solidFill>
                    <a:latin typeface="Century Gothic" pitchFamily="34" charset="0"/>
                    <a:ea typeface="+mj-ea"/>
                    <a:cs typeface="+mj-cs"/>
                  </a:rPr>
                  <a:t>g</a:t>
                </a:r>
                <a:r>
                  <a:rPr lang="en-GB" sz="2000" dirty="0" smtClean="0">
                    <a:solidFill>
                      <a:prstClr val="black"/>
                    </a:solidFill>
                    <a:latin typeface="Century Gothic" pitchFamily="34" charset="0"/>
                    <a:ea typeface="+mj-ea"/>
                    <a:cs typeface="+mj-cs"/>
                  </a:rPr>
                  <a:t>rouping</a:t>
                </a:r>
                <a:endParaRPr lang="en-IE" sz="1100" dirty="0"/>
              </a:p>
            </p:txBody>
          </p:sp>
        </mc:Choice>
        <mc:Fallback>
          <p:sp>
            <p:nvSpPr>
              <p:cNvPr id="8" name="Rectangle 7"/>
              <p:cNvSpPr>
                <a:spLocks noRot="1" noChangeAspect="1" noMove="1" noResize="1" noEditPoints="1" noAdjustHandles="1" noChangeArrowheads="1" noChangeShapeType="1" noTextEdit="1"/>
              </p:cNvSpPr>
              <p:nvPr/>
            </p:nvSpPr>
            <p:spPr>
              <a:xfrm>
                <a:off x="313377" y="819296"/>
                <a:ext cx="8820000" cy="2400657"/>
              </a:xfrm>
              <a:prstGeom prst="rect">
                <a:avLst/>
              </a:prstGeom>
              <a:blipFill rotWithShape="1">
                <a:blip r:embed="rId10" cstate="print"/>
                <a:stretch>
                  <a:fillRect l="-553" r="-553" b="-1015"/>
                </a:stretch>
              </a:blipFill>
            </p:spPr>
            <p:txBody>
              <a:bodyPr/>
              <a:lstStyle/>
              <a:p>
                <a:r>
                  <a:rPr lang="en-IE">
                    <a:noFill/>
                  </a:rPr>
                  <a:t> </a:t>
                </a:r>
              </a:p>
            </p:txBody>
          </p:sp>
        </mc:Fallback>
      </mc:AlternateContent>
      <p:sp>
        <p:nvSpPr>
          <p:cNvPr id="9" name="Date Placeholder 8"/>
          <p:cNvSpPr>
            <a:spLocks noGrp="1"/>
          </p:cNvSpPr>
          <p:nvPr>
            <p:ph type="dt" sz="half" idx="10"/>
          </p:nvPr>
        </p:nvSpPr>
        <p:spPr/>
        <p:txBody>
          <a:bodyPr/>
          <a:lstStyle/>
          <a:p>
            <a:fld id="{A5A92C59-5ED3-4AF1-B818-61963DFD5424}" type="datetime10">
              <a:rPr lang="en-IE" smtClean="0"/>
              <a:pPr/>
              <a:t>20:58</a:t>
            </a:fld>
            <a:endParaRPr lang="en-IE"/>
          </a:p>
        </p:txBody>
      </p:sp>
      <p:sp>
        <p:nvSpPr>
          <p:cNvPr id="11" name="Oval 10"/>
          <p:cNvSpPr/>
          <p:nvPr/>
        </p:nvSpPr>
        <p:spPr>
          <a:xfrm>
            <a:off x="7181132" y="4789913"/>
            <a:ext cx="1447376" cy="50429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p:cNvSpPr/>
          <p:nvPr/>
        </p:nvSpPr>
        <p:spPr>
          <a:xfrm>
            <a:off x="5796136" y="3631692"/>
            <a:ext cx="2937257" cy="1836498"/>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8" name="Group 17"/>
          <p:cNvGrpSpPr/>
          <p:nvPr/>
        </p:nvGrpSpPr>
        <p:grpSpPr>
          <a:xfrm>
            <a:off x="2267744" y="3631692"/>
            <a:ext cx="628476" cy="202644"/>
            <a:chOff x="2267744" y="4428426"/>
            <a:chExt cx="628476" cy="202644"/>
          </a:xfrm>
        </p:grpSpPr>
        <p:cxnSp>
          <p:nvCxnSpPr>
            <p:cNvPr id="19" name="Straight Arrow Connector 18"/>
            <p:cNvCxnSpPr/>
            <p:nvPr/>
          </p:nvCxnSpPr>
          <p:spPr>
            <a:xfrm flipH="1">
              <a:off x="2267744" y="4446404"/>
              <a:ext cx="216024" cy="1846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88580" y="4428426"/>
              <a:ext cx="207640" cy="1846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8551185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1" nodeType="with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2"/>
                                        </p:tgtEl>
                                      </p:cBhvr>
                                    </p:animEffect>
                                    <p:set>
                                      <p:cBhvr>
                                        <p:cTn id="19" dur="1" fill="hold">
                                          <p:stCondLst>
                                            <p:cond delay="499"/>
                                          </p:stCondLst>
                                        </p:cTn>
                                        <p:tgtEl>
                                          <p:spTgt spid="4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500"/>
                                        <p:tgtEl>
                                          <p:spTgt spid="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Effect transition="in" filter="fade">
                                      <p:cBhvr>
                                        <p:cTn id="48" dur="500"/>
                                        <p:tgtEl>
                                          <p:spTgt spid="8">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animBg="1"/>
      <p:bldP spid="42" grpId="0" animBg="1"/>
      <p:bldP spid="4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741179" y="1117496"/>
            <a:ext cx="3168803" cy="2167496"/>
            <a:chOff x="5741179" y="1117496"/>
            <a:chExt cx="3168803" cy="2167496"/>
          </a:xfrm>
        </p:grpSpPr>
        <p:grpSp>
          <p:nvGrpSpPr>
            <p:cNvPr id="33" name="Group 32"/>
            <p:cNvGrpSpPr/>
            <p:nvPr/>
          </p:nvGrpSpPr>
          <p:grpSpPr>
            <a:xfrm>
              <a:off x="5741179" y="1117496"/>
              <a:ext cx="3095873" cy="2167496"/>
              <a:chOff x="3356349" y="1412776"/>
              <a:chExt cx="1584176" cy="2167496"/>
            </a:xfrm>
            <a:solidFill>
              <a:srgbClr val="990033"/>
            </a:solidFill>
          </p:grpSpPr>
          <p:sp>
            <p:nvSpPr>
              <p:cNvPr id="34" name="Rounded Rectangular Callout 33"/>
              <p:cNvSpPr/>
              <p:nvPr/>
            </p:nvSpPr>
            <p:spPr>
              <a:xfrm>
                <a:off x="3356349" y="1412776"/>
                <a:ext cx="1584176" cy="2167496"/>
              </a:xfrm>
              <a:prstGeom prst="wedgeRoundRectCallout">
                <a:avLst>
                  <a:gd name="adj1" fmla="val -114870"/>
                  <a:gd name="adj2" fmla="val -41596"/>
                  <a:gd name="adj3" fmla="val 16667"/>
                </a:avLst>
              </a:prstGeom>
              <a:grpFill/>
              <a:ln w="3810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1" dirty="0"/>
              </a:p>
            </p:txBody>
          </p:sp>
          <mc:AlternateContent xmlns:mc="http://schemas.openxmlformats.org/markup-compatibility/2006">
            <mc:Choice xmlns:a14="http://schemas.microsoft.com/office/drawing/2010/main" xmlns="" Requires="a14">
              <p:sp>
                <p:nvSpPr>
                  <p:cNvPr id="35" name="TextBox 34"/>
                  <p:cNvSpPr txBox="1"/>
                  <p:nvPr/>
                </p:nvSpPr>
                <p:spPr>
                  <a:xfrm>
                    <a:off x="3937174" y="1467368"/>
                    <a:ext cx="377080" cy="369332"/>
                  </a:xfrm>
                  <a:prstGeom prst="rect">
                    <a:avLst/>
                  </a:prstGeom>
                  <a:grpFill/>
                  <a:ln w="381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IE" b="1" i="1" u="sng" smtClean="0">
                              <a:solidFill>
                                <a:schemeClr val="bg1"/>
                              </a:solidFill>
                              <a:latin typeface="Cambria Math"/>
                            </a:rPr>
                            <m:t>− </m:t>
                          </m:r>
                          <m:r>
                            <a:rPr lang="en-IE" b="1" i="1" u="sng" smtClean="0">
                              <a:solidFill>
                                <a:schemeClr val="bg1"/>
                              </a:solidFill>
                              <a:latin typeface="Cambria Math"/>
                            </a:rPr>
                            <m:t>𝟔𝟎</m:t>
                          </m:r>
                        </m:oMath>
                      </m:oMathPara>
                    </a14:m>
                    <a:endParaRPr lang="en-IE" b="1" u="sng" dirty="0">
                      <a:solidFill>
                        <a:schemeClr val="bg1"/>
                      </a:solidFill>
                    </a:endParaRPr>
                  </a:p>
                </p:txBody>
              </p:sp>
            </mc:Choice>
            <mc:Fallback>
              <p:sp>
                <p:nvSpPr>
                  <p:cNvPr id="35" name="TextBox 34"/>
                  <p:cNvSpPr txBox="1">
                    <a:spLocks noRot="1" noChangeAspect="1" noMove="1" noResize="1" noEditPoints="1" noAdjustHandles="1" noChangeArrowheads="1" noChangeShapeType="1" noTextEdit="1"/>
                  </p:cNvSpPr>
                  <p:nvPr/>
                </p:nvSpPr>
                <p:spPr>
                  <a:xfrm>
                    <a:off x="3937174" y="1467368"/>
                    <a:ext cx="377080" cy="369332"/>
                  </a:xfrm>
                  <a:prstGeom prst="rect">
                    <a:avLst/>
                  </a:prstGeom>
                  <a:blipFill rotWithShape="1">
                    <a:blip r:embed="rId3" cstate="print"/>
                    <a:stretch>
                      <a:fillRect/>
                    </a:stretch>
                  </a:blipFill>
                  <a:ln w="38100">
                    <a:noFill/>
                  </a:ln>
                </p:spPr>
                <p:txBody>
                  <a:bodyPr/>
                  <a:lstStyle/>
                  <a:p>
                    <a:r>
                      <a:rPr lang="en-IE">
                        <a:noFill/>
                      </a:rPr>
                      <a:t> </a:t>
                    </a:r>
                  </a:p>
                </p:txBody>
              </p:sp>
            </mc:Fallback>
          </mc:AlternateContent>
        </p:grpSp>
        <mc:AlternateContent xmlns:mc="http://schemas.openxmlformats.org/markup-compatibility/2006">
          <mc:Choice xmlns:a14="http://schemas.microsoft.com/office/drawing/2010/main" xmlns="" Requires="a14">
            <p:sp>
              <p:nvSpPr>
                <p:cNvPr id="42" name="TextBox 41"/>
                <p:cNvSpPr txBox="1"/>
                <p:nvPr/>
              </p:nvSpPr>
              <p:spPr>
                <a:xfrm>
                  <a:off x="5741179" y="1554190"/>
                  <a:ext cx="3168803"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b="1" i="1" dirty="0" smtClean="0">
                            <a:solidFill>
                              <a:schemeClr val="bg1"/>
                            </a:solidFill>
                            <a:latin typeface="Cambria Math"/>
                          </a:rPr>
                          <m:t>− </m:t>
                        </m:r>
                        <m:r>
                          <a:rPr lang="en-IE" b="1" i="1" dirty="0" smtClean="0">
                            <a:solidFill>
                              <a:schemeClr val="bg1"/>
                            </a:solidFill>
                            <a:latin typeface="Cambria Math"/>
                          </a:rPr>
                          <m:t>𝟐</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m:t>
                        </m:r>
                        <m:r>
                          <a:rPr lang="en-IE" b="1" i="1" dirty="0">
                            <a:solidFill>
                              <a:schemeClr val="bg1"/>
                            </a:solidFill>
                            <a:latin typeface="Cambria Math"/>
                          </a:rPr>
                          <m:t>𝟑𝟎</m:t>
                        </m:r>
                        <m:r>
                          <a:rPr lang="en-IE" b="1" i="1" dirty="0">
                            <a:solidFill>
                              <a:schemeClr val="bg1"/>
                            </a:solidFill>
                            <a:latin typeface="Cambria Math"/>
                          </a:rPr>
                          <m:t>	    </m:t>
                        </m:r>
                        <m:r>
                          <a:rPr lang="en-IE" b="1" i="1" dirty="0" smtClean="0">
                            <a:solidFill>
                              <a:schemeClr val="bg1"/>
                            </a:solidFill>
                            <a:latin typeface="Cambria Math"/>
                          </a:rPr>
                          <m:t>𝟐</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 </m:t>
                        </m:r>
                        <m:r>
                          <a:rPr lang="en-IE" b="1" i="1" dirty="0" smtClean="0">
                            <a:solidFill>
                              <a:schemeClr val="bg1"/>
                            </a:solidFill>
                            <a:latin typeface="Cambria Math"/>
                          </a:rPr>
                          <m:t>𝟑𝟎</m:t>
                        </m:r>
                      </m:oMath>
                    </m:oMathPara>
                  </a14:m>
                  <a:endParaRPr lang="en-IE" b="1" dirty="0">
                    <a:solidFill>
                      <a:schemeClr val="bg1"/>
                    </a:solidFill>
                  </a:endParaRPr>
                </a:p>
                <a:p>
                  <a:pPr/>
                  <a14:m>
                    <m:oMathPara xmlns:m="http://schemas.openxmlformats.org/officeDocument/2006/math">
                      <m:oMathParaPr>
                        <m:jc m:val="centerGroup"/>
                      </m:oMathParaPr>
                      <m:oMath xmlns:m="http://schemas.openxmlformats.org/officeDocument/2006/math">
                        <m:r>
                          <a:rPr lang="en-IE" b="1" i="1" dirty="0" smtClean="0">
                            <a:solidFill>
                              <a:schemeClr val="bg1"/>
                            </a:solidFill>
                            <a:latin typeface="Cambria Math"/>
                          </a:rPr>
                          <m:t>− </m:t>
                        </m:r>
                        <m:r>
                          <a:rPr lang="en-IE" b="1" i="1" dirty="0" smtClean="0">
                            <a:solidFill>
                              <a:schemeClr val="bg1"/>
                            </a:solidFill>
                            <a:latin typeface="Cambria Math"/>
                          </a:rPr>
                          <m:t>𝟑</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m:t>
                        </m:r>
                        <m:r>
                          <a:rPr lang="en-IE" b="1" i="1" dirty="0">
                            <a:solidFill>
                              <a:schemeClr val="bg1"/>
                            </a:solidFill>
                            <a:latin typeface="Cambria Math"/>
                          </a:rPr>
                          <m:t>𝟐𝟎</m:t>
                        </m:r>
                        <m:r>
                          <a:rPr lang="en-IE" b="1" i="1" dirty="0">
                            <a:solidFill>
                              <a:schemeClr val="bg1"/>
                            </a:solidFill>
                            <a:latin typeface="Cambria Math"/>
                          </a:rPr>
                          <m:t>	    </m:t>
                        </m:r>
                        <m:r>
                          <a:rPr lang="en-IE" b="1" i="1" dirty="0" smtClean="0">
                            <a:solidFill>
                              <a:schemeClr val="bg1"/>
                            </a:solidFill>
                            <a:latin typeface="Cambria Math"/>
                          </a:rPr>
                          <m:t>𝟑</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m:t>
                        </m:r>
                        <m:r>
                          <a:rPr lang="en-IE" b="1" i="1" dirty="0" smtClean="0">
                            <a:solidFill>
                              <a:schemeClr val="bg1"/>
                            </a:solidFill>
                            <a:latin typeface="Cambria Math"/>
                          </a:rPr>
                          <m:t>𝟐𝟎</m:t>
                        </m:r>
                      </m:oMath>
                    </m:oMathPara>
                  </a14:m>
                  <a:endParaRPr lang="en-IE" b="1" dirty="0">
                    <a:solidFill>
                      <a:schemeClr val="bg1"/>
                    </a:solidFill>
                  </a:endParaRPr>
                </a:p>
                <a:p>
                  <a:pPr/>
                  <a14:m>
                    <m:oMathPara xmlns:m="http://schemas.openxmlformats.org/officeDocument/2006/math">
                      <m:oMathParaPr>
                        <m:jc m:val="centerGroup"/>
                      </m:oMathParaPr>
                      <m:oMath xmlns:m="http://schemas.openxmlformats.org/officeDocument/2006/math">
                        <m:r>
                          <a:rPr lang="en-IE" b="1" i="1" dirty="0" smtClean="0">
                            <a:solidFill>
                              <a:schemeClr val="bg1"/>
                            </a:solidFill>
                            <a:latin typeface="Cambria Math"/>
                          </a:rPr>
                          <m:t>− </m:t>
                        </m:r>
                        <m:r>
                          <a:rPr lang="en-IE" b="1" i="1" dirty="0" smtClean="0">
                            <a:solidFill>
                              <a:schemeClr val="bg1"/>
                            </a:solidFill>
                            <a:latin typeface="Cambria Math"/>
                          </a:rPr>
                          <m:t>𝟒</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m:t>
                        </m:r>
                        <m:r>
                          <a:rPr lang="en-IE" b="1" i="1" dirty="0">
                            <a:solidFill>
                              <a:schemeClr val="bg1"/>
                            </a:solidFill>
                            <a:latin typeface="Cambria Math"/>
                          </a:rPr>
                          <m:t>𝟏𝟓</m:t>
                        </m:r>
                        <m:r>
                          <a:rPr lang="en-IE" b="1" i="1" dirty="0" smtClean="0">
                            <a:solidFill>
                              <a:schemeClr val="bg1"/>
                            </a:solidFill>
                            <a:latin typeface="Cambria Math"/>
                          </a:rPr>
                          <m:t>   </m:t>
                        </m:r>
                        <m:r>
                          <a:rPr lang="en-IE" b="1" i="1" dirty="0">
                            <a:solidFill>
                              <a:schemeClr val="bg1"/>
                            </a:solidFill>
                            <a:latin typeface="Cambria Math"/>
                          </a:rPr>
                          <m:t>	</m:t>
                        </m:r>
                        <m:r>
                          <a:rPr lang="en-IE" b="1" i="1" dirty="0" smtClean="0">
                            <a:solidFill>
                              <a:schemeClr val="bg1"/>
                            </a:solidFill>
                            <a:latin typeface="Cambria Math"/>
                          </a:rPr>
                          <m:t> </m:t>
                        </m:r>
                        <m:r>
                          <a:rPr lang="en-IE" b="1" i="1" dirty="0" smtClean="0">
                            <a:solidFill>
                              <a:schemeClr val="bg1"/>
                            </a:solidFill>
                            <a:latin typeface="Cambria Math"/>
                          </a:rPr>
                          <m:t>𝟒</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 </m:t>
                        </m:r>
                        <m:r>
                          <a:rPr lang="en-IE" b="1" i="1" dirty="0" smtClean="0">
                            <a:solidFill>
                              <a:schemeClr val="bg1"/>
                            </a:solidFill>
                            <a:latin typeface="Cambria Math"/>
                          </a:rPr>
                          <m:t>𝟏𝟓</m:t>
                        </m:r>
                      </m:oMath>
                    </m:oMathPara>
                  </a14:m>
                  <a:endParaRPr lang="en-IE" b="1" dirty="0">
                    <a:solidFill>
                      <a:schemeClr val="bg1"/>
                    </a:solidFill>
                  </a:endParaRPr>
                </a:p>
                <a:p>
                  <a:pPr/>
                  <a14:m>
                    <m:oMathPara xmlns:m="http://schemas.openxmlformats.org/officeDocument/2006/math">
                      <m:oMathParaPr>
                        <m:jc m:val="centerGroup"/>
                      </m:oMathParaPr>
                      <m:oMath xmlns:m="http://schemas.openxmlformats.org/officeDocument/2006/math">
                        <m:r>
                          <a:rPr lang="en-IE" b="1" i="1" dirty="0" smtClean="0">
                            <a:solidFill>
                              <a:schemeClr val="bg1"/>
                            </a:solidFill>
                            <a:latin typeface="Cambria Math"/>
                          </a:rPr>
                          <m:t>− </m:t>
                        </m:r>
                        <m:r>
                          <a:rPr lang="en-IE" b="1" i="1" dirty="0" smtClean="0">
                            <a:solidFill>
                              <a:schemeClr val="bg1"/>
                            </a:solidFill>
                            <a:latin typeface="Cambria Math"/>
                          </a:rPr>
                          <m:t>𝟓</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m:t>
                        </m:r>
                        <m:r>
                          <a:rPr lang="en-IE" b="1" i="1" dirty="0">
                            <a:solidFill>
                              <a:schemeClr val="bg1"/>
                            </a:solidFill>
                            <a:latin typeface="Cambria Math"/>
                          </a:rPr>
                          <m:t>𝟏𝟐</m:t>
                        </m:r>
                        <m:r>
                          <a:rPr lang="en-IE" b="1" i="1" dirty="0" smtClean="0">
                            <a:solidFill>
                              <a:schemeClr val="bg1"/>
                            </a:solidFill>
                            <a:latin typeface="Cambria Math"/>
                          </a:rPr>
                          <m:t>  </m:t>
                        </m:r>
                        <m:r>
                          <a:rPr lang="en-IE" b="1" i="1" dirty="0">
                            <a:solidFill>
                              <a:schemeClr val="bg1"/>
                            </a:solidFill>
                            <a:latin typeface="Cambria Math"/>
                          </a:rPr>
                          <m:t>	</m:t>
                        </m:r>
                        <m:r>
                          <a:rPr lang="en-IE" b="1" i="1" dirty="0" smtClean="0">
                            <a:solidFill>
                              <a:schemeClr val="bg1"/>
                            </a:solidFill>
                            <a:latin typeface="Cambria Math"/>
                          </a:rPr>
                          <m:t> </m:t>
                        </m:r>
                        <m:r>
                          <a:rPr lang="en-IE" b="1" i="1" dirty="0" smtClean="0">
                            <a:solidFill>
                              <a:schemeClr val="bg1"/>
                            </a:solidFill>
                            <a:latin typeface="Cambria Math"/>
                          </a:rPr>
                          <m:t>𝟓</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m:t>
                        </m:r>
                        <m:r>
                          <a:rPr lang="en-IE" b="1" i="1" dirty="0" smtClean="0">
                            <a:solidFill>
                              <a:schemeClr val="bg1"/>
                            </a:solidFill>
                            <a:latin typeface="Cambria Math"/>
                          </a:rPr>
                          <m:t>𝟏𝟐</m:t>
                        </m:r>
                      </m:oMath>
                    </m:oMathPara>
                  </a14:m>
                  <a:endParaRPr lang="en-IE" b="1" dirty="0">
                    <a:solidFill>
                      <a:schemeClr val="bg1"/>
                    </a:solidFill>
                  </a:endParaRPr>
                </a:p>
                <a:p>
                  <a:pPr/>
                  <a14:m>
                    <m:oMathPara xmlns:m="http://schemas.openxmlformats.org/officeDocument/2006/math">
                      <m:oMathParaPr>
                        <m:jc m:val="centerGroup"/>
                      </m:oMathParaPr>
                      <m:oMath xmlns:m="http://schemas.openxmlformats.org/officeDocument/2006/math">
                        <m:r>
                          <a:rPr lang="en-IE" b="1" i="1" dirty="0" smtClean="0">
                            <a:solidFill>
                              <a:schemeClr val="bg1"/>
                            </a:solidFill>
                            <a:latin typeface="Cambria Math"/>
                          </a:rPr>
                          <m:t>− </m:t>
                        </m:r>
                        <m:r>
                          <a:rPr lang="en-IE" b="1" i="1" dirty="0" smtClean="0">
                            <a:solidFill>
                              <a:schemeClr val="bg1"/>
                            </a:solidFill>
                            <a:latin typeface="Cambria Math"/>
                          </a:rPr>
                          <m:t>𝟔</m:t>
                        </m:r>
                        <m:r>
                          <a:rPr lang="en-IE" b="1" i="1" dirty="0" smtClean="0">
                            <a:solidFill>
                              <a:schemeClr val="bg1"/>
                            </a:solidFill>
                            <a:latin typeface="Cambria Math"/>
                          </a:rPr>
                          <m:t> </m:t>
                        </m:r>
                        <m:r>
                          <a:rPr lang="en-IE" b="1" i="1" dirty="0" smtClean="0">
                            <a:solidFill>
                              <a:schemeClr val="bg1"/>
                            </a:solidFill>
                            <a:latin typeface="Cambria Math"/>
                          </a:rPr>
                          <m:t>𝒙</m:t>
                        </m:r>
                        <m:r>
                          <a:rPr lang="en-IE" b="1" i="1" dirty="0" smtClean="0">
                            <a:solidFill>
                              <a:schemeClr val="bg1"/>
                            </a:solidFill>
                            <a:latin typeface="Cambria Math"/>
                          </a:rPr>
                          <m:t> </m:t>
                        </m:r>
                        <m:r>
                          <a:rPr lang="en-IE" b="1" i="1" dirty="0">
                            <a:solidFill>
                              <a:schemeClr val="bg1"/>
                            </a:solidFill>
                            <a:latin typeface="Cambria Math"/>
                          </a:rPr>
                          <m:t>𝟏𝟎</m:t>
                        </m:r>
                        <m:r>
                          <a:rPr lang="en-IE" b="1" i="1" dirty="0">
                            <a:solidFill>
                              <a:schemeClr val="bg1"/>
                            </a:solidFill>
                            <a:latin typeface="Cambria Math"/>
                          </a:rPr>
                          <m:t>	    </m:t>
                        </m:r>
                        <m:r>
                          <a:rPr lang="en-IE" b="1" i="1" dirty="0" smtClean="0">
                            <a:solidFill>
                              <a:schemeClr val="bg1"/>
                            </a:solidFill>
                            <a:latin typeface="Cambria Math"/>
                          </a:rPr>
                          <m:t>𝟔</m:t>
                        </m:r>
                        <m:r>
                          <a:rPr lang="en-IE" b="1" i="1" dirty="0" smtClean="0">
                            <a:solidFill>
                              <a:schemeClr val="bg1"/>
                            </a:solidFill>
                            <a:latin typeface="Cambria Math"/>
                          </a:rPr>
                          <m:t>  </m:t>
                        </m:r>
                        <m:r>
                          <a:rPr lang="en-IE" b="1" i="1" dirty="0">
                            <a:solidFill>
                              <a:schemeClr val="bg1"/>
                            </a:solidFill>
                            <a:latin typeface="Cambria Math"/>
                          </a:rPr>
                          <m:t>𝒙</m:t>
                        </m:r>
                        <m:r>
                          <a:rPr lang="en-IE" b="1" i="1" dirty="0">
                            <a:solidFill>
                              <a:schemeClr val="bg1"/>
                            </a:solidFill>
                            <a:latin typeface="Cambria Math"/>
                          </a:rPr>
                          <m:t> − </m:t>
                        </m:r>
                        <m:r>
                          <a:rPr lang="en-IE" b="1" i="1" dirty="0" smtClean="0">
                            <a:solidFill>
                              <a:schemeClr val="bg1"/>
                            </a:solidFill>
                            <a:latin typeface="Cambria Math"/>
                          </a:rPr>
                          <m:t>𝟏𝟎</m:t>
                        </m:r>
                      </m:oMath>
                    </m:oMathPara>
                  </a14:m>
                  <a:endParaRPr lang="en-IE" b="1" dirty="0">
                    <a:solidFill>
                      <a:schemeClr val="bg1"/>
                    </a:solidFill>
                  </a:endParaRPr>
                </a:p>
              </p:txBody>
            </p:sp>
          </mc:Choice>
          <mc:Fallback>
            <p:sp>
              <p:nvSpPr>
                <p:cNvPr id="42" name="TextBox 41"/>
                <p:cNvSpPr txBox="1">
                  <a:spLocks noRot="1" noChangeAspect="1" noMove="1" noResize="1" noEditPoints="1" noAdjustHandles="1" noChangeArrowheads="1" noChangeShapeType="1" noTextEdit="1"/>
                </p:cNvSpPr>
                <p:nvPr/>
              </p:nvSpPr>
              <p:spPr>
                <a:xfrm>
                  <a:off x="5741179" y="1554190"/>
                  <a:ext cx="3168803" cy="1477328"/>
                </a:xfrm>
                <a:prstGeom prst="rect">
                  <a:avLst/>
                </a:prstGeom>
                <a:blipFill rotWithShape="1">
                  <a:blip r:embed="rId4" cstate="print"/>
                  <a:stretch>
                    <a:fillRect/>
                  </a:stretch>
                </a:blipFill>
              </p:spPr>
              <p:txBody>
                <a:bodyPr/>
                <a:lstStyle/>
                <a:p>
                  <a:r>
                    <a:rPr lang="en-IE">
                      <a:noFill/>
                    </a:rPr>
                    <a:t> </a:t>
                  </a:r>
                </a:p>
              </p:txBody>
            </p:sp>
          </mc:Fallback>
        </mc:AlternateContent>
      </p:grpSp>
      <p:sp>
        <p:nvSpPr>
          <p:cNvPr id="9" name="Rectangle 8"/>
          <p:cNvSpPr/>
          <p:nvPr/>
        </p:nvSpPr>
        <p:spPr>
          <a:xfrm>
            <a:off x="5467446" y="3717192"/>
            <a:ext cx="2880000" cy="1440000"/>
          </a:xfrm>
          <a:prstGeom prst="rect">
            <a:avLst/>
          </a:prstGeom>
          <a:solidFill>
            <a:schemeClr val="accent3">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12160" y="3284992"/>
            <a:ext cx="481222" cy="461665"/>
          </a:xfrm>
          <a:prstGeom prst="rect">
            <a:avLst/>
          </a:prstGeom>
          <a:noFill/>
        </p:spPr>
        <p:txBody>
          <a:bodyPr wrap="none" rtlCol="0">
            <a:spAutoFit/>
          </a:bodyPr>
          <a:lstStyle/>
          <a:p>
            <a:r>
              <a:rPr lang="en-GB" sz="2400" b="1" i="1" dirty="0" smtClean="0"/>
              <a:t>2x</a:t>
            </a:r>
            <a:endParaRPr lang="en-US" sz="2400" b="1" dirty="0"/>
          </a:p>
        </p:txBody>
      </p:sp>
      <p:cxnSp>
        <p:nvCxnSpPr>
          <p:cNvPr id="12" name="Straight Connector 11"/>
          <p:cNvCxnSpPr/>
          <p:nvPr/>
        </p:nvCxnSpPr>
        <p:spPr>
          <a:xfrm rot="5400000">
            <a:off x="6156256" y="4437192"/>
            <a:ext cx="14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94802" y="3869114"/>
            <a:ext cx="611065" cy="461665"/>
          </a:xfrm>
          <a:prstGeom prst="rect">
            <a:avLst/>
          </a:prstGeom>
          <a:noFill/>
        </p:spPr>
        <p:txBody>
          <a:bodyPr wrap="square" rtlCol="0">
            <a:spAutoFit/>
          </a:bodyPr>
          <a:lstStyle/>
          <a:p>
            <a:r>
              <a:rPr lang="en-GB" sz="2400" b="1" i="1" dirty="0" smtClean="0"/>
              <a:t>2x</a:t>
            </a:r>
            <a:endParaRPr lang="en-US" sz="2400" b="1" dirty="0"/>
          </a:p>
        </p:txBody>
      </p:sp>
      <p:sp>
        <p:nvSpPr>
          <p:cNvPr id="14" name="TextBox 13"/>
          <p:cNvSpPr txBox="1"/>
          <p:nvPr/>
        </p:nvSpPr>
        <p:spPr>
          <a:xfrm>
            <a:off x="7308304" y="3284992"/>
            <a:ext cx="742880" cy="461665"/>
          </a:xfrm>
          <a:prstGeom prst="rect">
            <a:avLst/>
          </a:prstGeom>
          <a:noFill/>
        </p:spPr>
        <p:txBody>
          <a:bodyPr wrap="square" rtlCol="0">
            <a:spAutoFit/>
          </a:bodyPr>
          <a:lstStyle/>
          <a:p>
            <a:r>
              <a:rPr lang="en-GB" sz="2400" b="1" i="1" dirty="0" smtClean="0"/>
              <a:t>+ </a:t>
            </a:r>
            <a:r>
              <a:rPr lang="en-GB" sz="2400" b="1" dirty="0" smtClean="0"/>
              <a:t>3</a:t>
            </a:r>
            <a:endParaRPr lang="en-US" sz="2400" b="1" dirty="0"/>
          </a:p>
        </p:txBody>
      </p:sp>
      <p:cxnSp>
        <p:nvCxnSpPr>
          <p:cNvPr id="15" name="Straight Connector 14"/>
          <p:cNvCxnSpPr>
            <a:stCxn id="9" idx="1"/>
            <a:endCxn id="9" idx="3"/>
          </p:cNvCxnSpPr>
          <p:nvPr/>
        </p:nvCxnSpPr>
        <p:spPr>
          <a:xfrm>
            <a:off x="5467446" y="4437192"/>
            <a:ext cx="288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93444" y="3831439"/>
            <a:ext cx="585417" cy="461665"/>
          </a:xfrm>
          <a:prstGeom prst="rect">
            <a:avLst/>
          </a:prstGeom>
          <a:noFill/>
        </p:spPr>
        <p:txBody>
          <a:bodyPr wrap="none" rtlCol="0">
            <a:spAutoFit/>
          </a:bodyPr>
          <a:lstStyle/>
          <a:p>
            <a:r>
              <a:rPr lang="en-GB" sz="2400" b="1" i="1" dirty="0" smtClean="0"/>
              <a:t>4x</a:t>
            </a:r>
            <a:r>
              <a:rPr lang="en-GB" sz="2400" b="1" i="1" baseline="30000" dirty="0" smtClean="0"/>
              <a:t>2</a:t>
            </a:r>
            <a:endParaRPr lang="en-US" sz="2400" b="1" dirty="0"/>
          </a:p>
        </p:txBody>
      </p:sp>
      <p:sp>
        <p:nvSpPr>
          <p:cNvPr id="17" name="TextBox 16"/>
          <p:cNvSpPr txBox="1"/>
          <p:nvPr/>
        </p:nvSpPr>
        <p:spPr>
          <a:xfrm>
            <a:off x="7236296" y="3789048"/>
            <a:ext cx="704039" cy="461665"/>
          </a:xfrm>
          <a:prstGeom prst="rect">
            <a:avLst/>
          </a:prstGeom>
          <a:noFill/>
        </p:spPr>
        <p:txBody>
          <a:bodyPr wrap="none" rtlCol="0">
            <a:spAutoFit/>
          </a:bodyPr>
          <a:lstStyle/>
          <a:p>
            <a:r>
              <a:rPr lang="en-GB" sz="2400" b="1" i="1" dirty="0" smtClean="0"/>
              <a:t>+ </a:t>
            </a:r>
            <a:r>
              <a:rPr lang="en-GB" sz="2400" b="1" dirty="0" smtClean="0"/>
              <a:t>6</a:t>
            </a:r>
            <a:r>
              <a:rPr lang="en-GB" sz="2400" b="1" i="1" dirty="0" smtClean="0"/>
              <a:t>x</a:t>
            </a:r>
            <a:endParaRPr lang="en-US" sz="2400" b="1" dirty="0"/>
          </a:p>
        </p:txBody>
      </p:sp>
      <p:sp>
        <p:nvSpPr>
          <p:cNvPr id="18" name="TextBox 17"/>
          <p:cNvSpPr txBox="1"/>
          <p:nvPr/>
        </p:nvSpPr>
        <p:spPr>
          <a:xfrm>
            <a:off x="5724128" y="4603265"/>
            <a:ext cx="928459" cy="461665"/>
          </a:xfrm>
          <a:prstGeom prst="rect">
            <a:avLst/>
          </a:prstGeom>
          <a:noFill/>
        </p:spPr>
        <p:txBody>
          <a:bodyPr wrap="none" rtlCol="0">
            <a:spAutoFit/>
          </a:bodyPr>
          <a:lstStyle/>
          <a:p>
            <a:r>
              <a:rPr lang="en-GB" sz="2400" b="1" i="1" dirty="0" smtClean="0"/>
              <a:t>−  10x</a:t>
            </a:r>
            <a:endParaRPr lang="en-US" sz="2400" b="1" dirty="0"/>
          </a:p>
        </p:txBody>
      </p:sp>
      <p:sp>
        <p:nvSpPr>
          <p:cNvPr id="19" name="TextBox 18"/>
          <p:cNvSpPr txBox="1"/>
          <p:nvPr/>
        </p:nvSpPr>
        <p:spPr>
          <a:xfrm>
            <a:off x="7285910" y="4603265"/>
            <a:ext cx="659155" cy="461665"/>
          </a:xfrm>
          <a:prstGeom prst="rect">
            <a:avLst/>
          </a:prstGeom>
          <a:noFill/>
        </p:spPr>
        <p:txBody>
          <a:bodyPr wrap="none" rtlCol="0">
            <a:spAutoFit/>
          </a:bodyPr>
          <a:lstStyle/>
          <a:p>
            <a:r>
              <a:rPr lang="en-GB" sz="2400" b="1" dirty="0" smtClean="0"/>
              <a:t>- 15</a:t>
            </a:r>
            <a:endParaRPr lang="en-US" sz="2400" b="1" dirty="0"/>
          </a:p>
        </p:txBody>
      </p:sp>
      <mc:AlternateContent xmlns:mc="http://schemas.openxmlformats.org/markup-compatibility/2006">
        <mc:Choice xmlns:a14="http://schemas.microsoft.com/office/drawing/2010/main" xmlns="" Requires="a14">
          <p:sp>
            <p:nvSpPr>
              <p:cNvPr id="24" name="Rectangle 23"/>
              <p:cNvSpPr/>
              <p:nvPr/>
            </p:nvSpPr>
            <p:spPr>
              <a:xfrm>
                <a:off x="481192" y="2763924"/>
                <a:ext cx="4320000" cy="3046988"/>
              </a:xfrm>
              <a:prstGeom prst="rect">
                <a:avLst/>
              </a:prstGeom>
              <a:solidFill>
                <a:srgbClr val="FFFF00"/>
              </a:solidFill>
            </p:spPr>
            <p:txBody>
              <a:bodyPr wrap="square">
                <a:spAutoFit/>
              </a:bodyPr>
              <a:lstStyle/>
              <a:p>
                <a:pPr marL="342900" indent="-342900">
                  <a:lnSpc>
                    <a:spcPct val="150000"/>
                  </a:lnSpc>
                  <a:buFont typeface="Arial" pitchFamily="34" charset="0"/>
                  <a:buChar char="•"/>
                </a:pPr>
                <a:r>
                  <a:rPr lang="en-GB" sz="1600" dirty="0" smtClean="0">
                    <a:solidFill>
                      <a:prstClr val="black"/>
                    </a:solidFill>
                    <a:latin typeface="Century Gothic" pitchFamily="34" charset="0"/>
                    <a:ea typeface="+mj-ea"/>
                    <a:cs typeface="+mj-cs"/>
                  </a:rPr>
                  <a:t>Multiply coefficient of </a:t>
                </a:r>
                <a14:m>
                  <m:oMath xmlns:m="http://schemas.openxmlformats.org/officeDocument/2006/math">
                    <m:r>
                      <a:rPr lang="en-GB" sz="1600" i="1" dirty="0" smtClean="0">
                        <a:solidFill>
                          <a:prstClr val="black"/>
                        </a:solidFill>
                        <a:latin typeface="Cambria Math"/>
                        <a:ea typeface="+mj-ea"/>
                        <a:cs typeface="+mj-cs"/>
                      </a:rPr>
                      <m:t>𝑥</m:t>
                    </m:r>
                    <m:r>
                      <a:rPr lang="en-GB" sz="1600" i="1" baseline="30000" dirty="0" smtClean="0">
                        <a:solidFill>
                          <a:prstClr val="black"/>
                        </a:solidFill>
                        <a:latin typeface="Cambria Math"/>
                        <a:ea typeface="+mj-ea"/>
                        <a:cs typeface="+mj-cs"/>
                      </a:rPr>
                      <m:t>2</m:t>
                    </m:r>
                  </m:oMath>
                </a14:m>
                <a:r>
                  <a:rPr lang="en-GB" sz="1600" dirty="0" smtClean="0">
                    <a:solidFill>
                      <a:prstClr val="black"/>
                    </a:solidFill>
                    <a:latin typeface="Century Gothic" pitchFamily="34" charset="0"/>
                    <a:ea typeface="+mj-ea"/>
                    <a:cs typeface="+mj-cs"/>
                  </a:rPr>
                  <a:t> and the constant to get the guide number</a:t>
                </a:r>
              </a:p>
              <a:p>
                <a:pPr marL="342900" indent="-342900">
                  <a:lnSpc>
                    <a:spcPct val="150000"/>
                  </a:lnSpc>
                  <a:buFont typeface="Arial" pitchFamily="34" charset="0"/>
                  <a:buChar char="•"/>
                </a:pPr>
                <a:r>
                  <a:rPr lang="en-GB" sz="1600" dirty="0" smtClean="0">
                    <a:solidFill>
                      <a:prstClr val="black"/>
                    </a:solidFill>
                    <a:latin typeface="Century Gothic" pitchFamily="34" charset="0"/>
                    <a:ea typeface="+mj-ea"/>
                    <a:cs typeface="+mj-cs"/>
                  </a:rPr>
                  <a:t>Find the </a:t>
                </a:r>
                <a:r>
                  <a:rPr lang="en-GB" sz="1600" dirty="0" smtClean="0">
                    <a:solidFill>
                      <a:prstClr val="black"/>
                    </a:solidFill>
                    <a:latin typeface="Century Gothic" pitchFamily="34" charset="0"/>
                    <a:ea typeface="+mj-ea"/>
                    <a:cs typeface="+mj-cs"/>
                  </a:rPr>
                  <a:t>factor </a:t>
                </a:r>
                <a:r>
                  <a:rPr lang="en-GB" sz="1600" dirty="0" smtClean="0">
                    <a:solidFill>
                      <a:prstClr val="black"/>
                    </a:solidFill>
                    <a:latin typeface="Century Gothic" pitchFamily="34" charset="0"/>
                    <a:ea typeface="+mj-ea"/>
                    <a:cs typeface="+mj-cs"/>
                  </a:rPr>
                  <a:t>pairs of this number</a:t>
                </a:r>
              </a:p>
              <a:p>
                <a:pPr marL="342900" indent="-342900">
                  <a:lnSpc>
                    <a:spcPct val="150000"/>
                  </a:lnSpc>
                  <a:buFont typeface="Arial" pitchFamily="34" charset="0"/>
                  <a:buChar char="•"/>
                </a:pPr>
                <a:r>
                  <a:rPr lang="en-GB" sz="1600" dirty="0" smtClean="0">
                    <a:solidFill>
                      <a:prstClr val="black"/>
                    </a:solidFill>
                    <a:latin typeface="Century Gothic" pitchFamily="34" charset="0"/>
                    <a:ea typeface="+mj-ea"/>
                    <a:cs typeface="+mj-cs"/>
                  </a:rPr>
                  <a:t>We want the factor pair that sums to give the middle term</a:t>
                </a:r>
              </a:p>
              <a:p>
                <a:pPr marL="342900" indent="-342900">
                  <a:lnSpc>
                    <a:spcPct val="150000"/>
                  </a:lnSpc>
                  <a:buFont typeface="Arial" pitchFamily="34" charset="0"/>
                  <a:buChar char="•"/>
                </a:pPr>
                <a:r>
                  <a:rPr lang="en-GB" sz="1600" dirty="0" smtClean="0">
                    <a:solidFill>
                      <a:prstClr val="black"/>
                    </a:solidFill>
                    <a:latin typeface="Century Gothic" pitchFamily="34" charset="0"/>
                    <a:ea typeface="+mj-ea"/>
                    <a:cs typeface="+mj-cs"/>
                  </a:rPr>
                  <a:t>Split the middle term up using these two terms</a:t>
                </a:r>
              </a:p>
              <a:p>
                <a:pPr marL="342900" indent="-342900">
                  <a:lnSpc>
                    <a:spcPct val="150000"/>
                  </a:lnSpc>
                  <a:buFont typeface="Arial" pitchFamily="34" charset="0"/>
                  <a:buChar char="•"/>
                </a:pPr>
                <a:r>
                  <a:rPr lang="en-GB" sz="1600" dirty="0" smtClean="0">
                    <a:solidFill>
                      <a:prstClr val="black"/>
                    </a:solidFill>
                    <a:latin typeface="Century Gothic" pitchFamily="34" charset="0"/>
                    <a:ea typeface="+mj-ea"/>
                    <a:cs typeface="+mj-cs"/>
                  </a:rPr>
                  <a:t>Factorise the four terms by </a:t>
                </a:r>
                <a:r>
                  <a:rPr lang="en-GB" sz="1600" dirty="0">
                    <a:solidFill>
                      <a:prstClr val="black"/>
                    </a:solidFill>
                    <a:latin typeface="Century Gothic" pitchFamily="34" charset="0"/>
                    <a:ea typeface="+mj-ea"/>
                    <a:cs typeface="+mj-cs"/>
                  </a:rPr>
                  <a:t>g</a:t>
                </a:r>
                <a:r>
                  <a:rPr lang="en-GB" sz="1600" dirty="0" smtClean="0">
                    <a:solidFill>
                      <a:prstClr val="black"/>
                    </a:solidFill>
                    <a:latin typeface="Century Gothic" pitchFamily="34" charset="0"/>
                    <a:ea typeface="+mj-ea"/>
                    <a:cs typeface="+mj-cs"/>
                  </a:rPr>
                  <a:t>rouping</a:t>
                </a:r>
                <a:endParaRPr lang="en-IE" sz="1000" dirty="0"/>
              </a:p>
            </p:txBody>
          </p:sp>
        </mc:Choice>
        <mc:Fallback>
          <p:sp>
            <p:nvSpPr>
              <p:cNvPr id="24" name="Rectangle 23"/>
              <p:cNvSpPr>
                <a:spLocks noRot="1" noChangeAspect="1" noMove="1" noResize="1" noEditPoints="1" noAdjustHandles="1" noChangeArrowheads="1" noChangeShapeType="1" noTextEdit="1"/>
              </p:cNvSpPr>
              <p:nvPr/>
            </p:nvSpPr>
            <p:spPr>
              <a:xfrm>
                <a:off x="481192" y="2763924"/>
                <a:ext cx="4320000" cy="3046988"/>
              </a:xfrm>
              <a:prstGeom prst="rect">
                <a:avLst/>
              </a:prstGeom>
              <a:blipFill rotWithShape="1">
                <a:blip r:embed="rId5" cstate="print"/>
                <a:stretch>
                  <a:fillRect l="-564"/>
                </a:stretch>
              </a:blipFill>
            </p:spPr>
            <p:txBody>
              <a:bodyPr/>
              <a:lstStyle/>
              <a:p>
                <a:r>
                  <a:rPr lang="en-IE">
                    <a:noFill/>
                  </a:rPr>
                  <a:t> </a:t>
                </a:r>
              </a:p>
            </p:txBody>
          </p:sp>
        </mc:Fallback>
      </mc:AlternateContent>
      <p:sp>
        <p:nvSpPr>
          <p:cNvPr id="8" name="Date Placeholder 7"/>
          <p:cNvSpPr>
            <a:spLocks noGrp="1"/>
          </p:cNvSpPr>
          <p:nvPr>
            <p:ph type="dt" sz="half" idx="10"/>
          </p:nvPr>
        </p:nvSpPr>
        <p:spPr/>
        <p:txBody>
          <a:bodyPr/>
          <a:lstStyle/>
          <a:p>
            <a:fld id="{3522974C-F66B-492F-BA54-8841B3117C62}" type="datetime10">
              <a:rPr lang="en-IE" smtClean="0"/>
              <a:pPr/>
              <a:t>20:58</a:t>
            </a:fld>
            <a:endParaRPr lang="en-IE"/>
          </a:p>
        </p:txBody>
      </p:sp>
      <p:sp>
        <p:nvSpPr>
          <p:cNvPr id="11" name="TextBox 10"/>
          <p:cNvSpPr txBox="1"/>
          <p:nvPr/>
        </p:nvSpPr>
        <p:spPr>
          <a:xfrm>
            <a:off x="4894802" y="4653144"/>
            <a:ext cx="562975" cy="461665"/>
          </a:xfrm>
          <a:prstGeom prst="rect">
            <a:avLst/>
          </a:prstGeom>
          <a:noFill/>
        </p:spPr>
        <p:txBody>
          <a:bodyPr wrap="none" rtlCol="0">
            <a:spAutoFit/>
          </a:bodyPr>
          <a:lstStyle/>
          <a:p>
            <a:r>
              <a:rPr lang="en-GB" sz="2400" b="1" i="1" dirty="0" smtClean="0"/>
              <a:t>− 5</a:t>
            </a:r>
            <a:endParaRPr lang="en-US" sz="2400" b="1" dirty="0"/>
          </a:p>
        </p:txBody>
      </p:sp>
      <mc:AlternateContent xmlns:mc="http://schemas.openxmlformats.org/markup-compatibility/2006">
        <mc:Choice xmlns:a14="http://schemas.microsoft.com/office/drawing/2010/main" xmlns="" Requires="a14">
          <p:graphicFrame>
            <p:nvGraphicFramePr>
              <p:cNvPr id="29" name="Table 28"/>
              <p:cNvGraphicFramePr>
                <a:graphicFrameLocks noGrp="1"/>
              </p:cNvGraphicFramePr>
              <p:nvPr>
                <p:extLst>
                  <p:ext uri="{D42A27DB-BD31-4B8C-83A1-F6EECF244321}">
                    <p14:modId xmlns:p14="http://schemas.microsoft.com/office/powerpoint/2010/main" val="3639701376"/>
                  </p:ext>
                </p:extLst>
              </p:nvPr>
            </p:nvGraphicFramePr>
            <p:xfrm>
              <a:off x="481192" y="1160904"/>
              <a:ext cx="4320480" cy="1404000"/>
            </p:xfrm>
            <a:graphic>
              <a:graphicData uri="http://schemas.openxmlformats.org/drawingml/2006/table">
                <a:tbl>
                  <a:tblPr firstRow="1" bandRow="1">
                    <a:tableStyleId>{5940675A-B579-460E-94D1-54222C63F5DA}</a:tableStyleId>
                  </a:tblPr>
                  <a:tblGrid>
                    <a:gridCol w="4320480"/>
                  </a:tblGrid>
                  <a:tr h="468000">
                    <a:tc>
                      <a:txBody>
                        <a:bodyPr/>
                        <a:lstStyle/>
                        <a:p>
                          <a:pPr algn="ctr"/>
                          <a14:m>
                            <m:oMathPara xmlns:m="http://schemas.openxmlformats.org/officeDocument/2006/math">
                              <m:oMathParaPr>
                                <m:jc m:val="centerGroup"/>
                              </m:oMathParaPr>
                              <m:oMath xmlns:m="http://schemas.openxmlformats.org/officeDocument/2006/math">
                                <m:r>
                                  <a:rPr lang="en-IE" sz="2400" b="0" i="1" dirty="0" smtClean="0">
                                    <a:solidFill>
                                      <a:schemeClr val="bg1"/>
                                    </a:solidFill>
                                    <a:latin typeface="Cambria Math"/>
                                  </a:rPr>
                                  <m:t>4</m:t>
                                </m:r>
                                <m:r>
                                  <a:rPr lang="en-IE" sz="2400" i="1" dirty="0" smtClean="0">
                                    <a:solidFill>
                                      <a:schemeClr val="bg1"/>
                                    </a:solidFill>
                                    <a:latin typeface="Cambria Math"/>
                                  </a:rPr>
                                  <m:t>𝑥</m:t>
                                </m:r>
                                <m:r>
                                  <a:rPr lang="en-IE" sz="2400" i="1" baseline="30000" dirty="0" smtClean="0">
                                    <a:solidFill>
                                      <a:schemeClr val="bg1"/>
                                    </a:solidFill>
                                    <a:latin typeface="Cambria Math"/>
                                  </a:rPr>
                                  <m:t>2</m:t>
                                </m:r>
                                <m:r>
                                  <a:rPr lang="en-IE" sz="2400" i="1" dirty="0" smtClean="0">
                                    <a:solidFill>
                                      <a:schemeClr val="bg1"/>
                                    </a:solidFill>
                                    <a:latin typeface="Cambria Math"/>
                                  </a:rPr>
                                  <m:t> –</m:t>
                                </m:r>
                                <m:r>
                                  <a:rPr lang="en-IE" sz="2400" b="0" i="1" dirty="0" smtClean="0">
                                    <a:solidFill>
                                      <a:schemeClr val="bg1"/>
                                    </a:solidFill>
                                    <a:latin typeface="Cambria Math"/>
                                  </a:rPr>
                                  <m:t>4</m:t>
                                </m:r>
                                <m:r>
                                  <a:rPr lang="en-IE" sz="2400" i="1" dirty="0" smtClean="0">
                                    <a:solidFill>
                                      <a:schemeClr val="bg1"/>
                                    </a:solidFill>
                                    <a:latin typeface="Cambria Math"/>
                                  </a:rPr>
                                  <m:t>𝑥</m:t>
                                </m:r>
                                <m:r>
                                  <a:rPr lang="en-IE" sz="2400" i="1" dirty="0" smtClean="0">
                                    <a:solidFill>
                                      <a:schemeClr val="bg1"/>
                                    </a:solidFill>
                                    <a:latin typeface="Cambria Math"/>
                                  </a:rPr>
                                  <m:t> −15</m:t>
                                </m:r>
                              </m:oMath>
                            </m:oMathPara>
                          </a14:m>
                          <a:endParaRPr lang="en-IE" sz="2400" dirty="0">
                            <a:solidFill>
                              <a:schemeClr val="bg1"/>
                            </a:solidFill>
                          </a:endParaRPr>
                        </a:p>
                      </a:txBody>
                      <a:tcPr>
                        <a:solidFill>
                          <a:srgbClr val="990033"/>
                        </a:solidFill>
                      </a:tcPr>
                    </a:tc>
                  </a:tr>
                  <a:tr h="46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400" b="1" dirty="0"/>
                        </a:p>
                      </a:txBody>
                      <a:tcPr/>
                    </a:tc>
                  </a:tr>
                  <a:tr h="468000">
                    <a:tc>
                      <a:txBody>
                        <a:bodyPr/>
                        <a:lstStyle/>
                        <a:p>
                          <a:pPr algn="ctr"/>
                          <a:endParaRPr lang="en-IE" sz="2400" b="1" dirty="0"/>
                        </a:p>
                      </a:txBody>
                      <a:tcPr/>
                    </a:tc>
                  </a:tr>
                </a:tbl>
              </a:graphicData>
            </a:graphic>
          </p:graphicFrame>
        </mc:Choice>
        <mc:Fallback>
          <p:graphicFrame>
            <p:nvGraphicFramePr>
              <p:cNvPr id="29" name="Table 28"/>
              <p:cNvGraphicFramePr>
                <a:graphicFrameLocks noGrp="1"/>
              </p:cNvGraphicFramePr>
              <p:nvPr>
                <p:extLst>
                  <p:ext uri="{D42A27DB-BD31-4B8C-83A1-F6EECF244321}">
                    <p14:modId xmlns:p14="http://schemas.microsoft.com/office/powerpoint/2010/main" xmlns="" xmlns:a14="http://schemas.microsoft.com/office/drawing/2010/main" val="3639701376"/>
                  </p:ext>
                </p:extLst>
              </p:nvPr>
            </p:nvGraphicFramePr>
            <p:xfrm>
              <a:off x="481192" y="1160904"/>
              <a:ext cx="4320480" cy="1404000"/>
            </p:xfrm>
            <a:graphic>
              <a:graphicData uri="http://schemas.openxmlformats.org/drawingml/2006/table">
                <a:tbl>
                  <a:tblPr firstRow="1" bandRow="1">
                    <a:tableStyleId>{5940675A-B579-460E-94D1-54222C63F5DA}</a:tableStyleId>
                  </a:tblPr>
                  <a:tblGrid>
                    <a:gridCol w="4320480"/>
                  </a:tblGrid>
                  <a:tr h="468000">
                    <a:tc>
                      <a:txBody>
                        <a:bodyPr/>
                        <a:lstStyle/>
                        <a:p>
                          <a:endParaRPr lang="en-US"/>
                        </a:p>
                      </a:txBody>
                      <a:tcPr>
                        <a:blipFill rotWithShape="1">
                          <a:blip r:embed="rId6"/>
                          <a:stretch>
                            <a:fillRect l="-141" b="-200000"/>
                          </a:stretch>
                        </a:blipFill>
                      </a:tcPr>
                    </a:tc>
                  </a:tr>
                  <a:tr h="46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2400" b="1" dirty="0"/>
                        </a:p>
                      </a:txBody>
                      <a:tcPr/>
                    </a:tc>
                  </a:tr>
                  <a:tr h="468000">
                    <a:tc>
                      <a:txBody>
                        <a:bodyPr/>
                        <a:lstStyle/>
                        <a:p>
                          <a:pPr algn="ctr"/>
                          <a:endParaRPr lang="en-IE" sz="2400" b="1" dirty="0"/>
                        </a:p>
                      </a:txBody>
                      <a:tcPr/>
                    </a:tc>
                  </a:tr>
                </a:tbl>
              </a:graphicData>
            </a:graphic>
          </p:graphicFrame>
        </mc:Fallback>
      </mc:AlternateContent>
      <mc:AlternateContent xmlns:mc="http://schemas.openxmlformats.org/markup-compatibility/2006">
        <mc:Choice xmlns:a14="http://schemas.microsoft.com/office/drawing/2010/main" xmlns="" Requires="a14">
          <p:graphicFrame>
            <p:nvGraphicFramePr>
              <p:cNvPr id="30" name="Table 29"/>
              <p:cNvGraphicFramePr>
                <a:graphicFrameLocks noGrp="1"/>
              </p:cNvGraphicFramePr>
              <p:nvPr>
                <p:extLst>
                  <p:ext uri="{D42A27DB-BD31-4B8C-83A1-F6EECF244321}">
                    <p14:modId xmlns:p14="http://schemas.microsoft.com/office/powerpoint/2010/main" val="3783601049"/>
                  </p:ext>
                </p:extLst>
              </p:nvPr>
            </p:nvGraphicFramePr>
            <p:xfrm>
              <a:off x="481192" y="1160904"/>
              <a:ext cx="4320480" cy="1404000"/>
            </p:xfrm>
            <a:graphic>
              <a:graphicData uri="http://schemas.openxmlformats.org/drawingml/2006/table">
                <a:tbl>
                  <a:tblPr firstRow="1" bandRow="1">
                    <a:tableStyleId>{5940675A-B579-460E-94D1-54222C63F5DA}</a:tableStyleId>
                  </a:tblPr>
                  <a:tblGrid>
                    <a:gridCol w="4320480"/>
                  </a:tblGrid>
                  <a:tr h="468000">
                    <a:tc>
                      <a:txBody>
                        <a:bodyPr/>
                        <a:lstStyle/>
                        <a:p>
                          <a:pPr algn="ctr"/>
                          <a14:m>
                            <m:oMathPara xmlns:m="http://schemas.openxmlformats.org/officeDocument/2006/math">
                              <m:oMathParaPr>
                                <m:jc m:val="centerGroup"/>
                              </m:oMathParaPr>
                              <m:oMath xmlns:m="http://schemas.openxmlformats.org/officeDocument/2006/math">
                                <m:r>
                                  <a:rPr lang="en-IE" sz="2400" b="0" i="1" dirty="0" smtClean="0">
                                    <a:solidFill>
                                      <a:schemeClr val="bg1"/>
                                    </a:solidFill>
                                    <a:latin typeface="Cambria Math"/>
                                  </a:rPr>
                                  <m:t>4</m:t>
                                </m:r>
                                <m:r>
                                  <a:rPr lang="en-IE" sz="2400" i="1" dirty="0" smtClean="0">
                                    <a:solidFill>
                                      <a:schemeClr val="bg1"/>
                                    </a:solidFill>
                                    <a:latin typeface="Cambria Math"/>
                                  </a:rPr>
                                  <m:t>𝑥</m:t>
                                </m:r>
                                <m:r>
                                  <a:rPr lang="en-IE" sz="2400" i="1" baseline="30000" dirty="0" smtClean="0">
                                    <a:solidFill>
                                      <a:schemeClr val="bg1"/>
                                    </a:solidFill>
                                    <a:latin typeface="Cambria Math"/>
                                  </a:rPr>
                                  <m:t>2</m:t>
                                </m:r>
                                <m:r>
                                  <a:rPr lang="en-IE" sz="2400" i="1" dirty="0" smtClean="0">
                                    <a:solidFill>
                                      <a:schemeClr val="bg1"/>
                                    </a:solidFill>
                                    <a:latin typeface="Cambria Math"/>
                                  </a:rPr>
                                  <m:t> –</m:t>
                                </m:r>
                                <m:r>
                                  <a:rPr lang="en-IE" sz="2400" b="0" i="1" dirty="0" smtClean="0">
                                    <a:solidFill>
                                      <a:schemeClr val="bg1"/>
                                    </a:solidFill>
                                    <a:latin typeface="Cambria Math"/>
                                  </a:rPr>
                                  <m:t>4</m:t>
                                </m:r>
                                <m:r>
                                  <a:rPr lang="en-IE" sz="2400" i="1" dirty="0" smtClean="0">
                                    <a:solidFill>
                                      <a:schemeClr val="bg1"/>
                                    </a:solidFill>
                                    <a:latin typeface="Cambria Math"/>
                                  </a:rPr>
                                  <m:t>𝑥</m:t>
                                </m:r>
                                <m:r>
                                  <a:rPr lang="en-IE" sz="2400" i="1" dirty="0" smtClean="0">
                                    <a:solidFill>
                                      <a:schemeClr val="bg1"/>
                                    </a:solidFill>
                                    <a:latin typeface="Cambria Math"/>
                                  </a:rPr>
                                  <m:t> −15</m:t>
                                </m:r>
                              </m:oMath>
                            </m:oMathPara>
                          </a14:m>
                          <a:endParaRPr lang="en-IE" sz="2400" dirty="0">
                            <a:solidFill>
                              <a:schemeClr val="bg1"/>
                            </a:solidFill>
                          </a:endParaRPr>
                        </a:p>
                      </a:txBody>
                      <a:tcPr>
                        <a:solidFill>
                          <a:srgbClr val="990033"/>
                        </a:solidFill>
                      </a:tcPr>
                    </a:tc>
                  </a:tr>
                  <a:tr h="46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IE" sz="2400" b="1" dirty="0" smtClean="0"/>
                                  <m:t>4</m:t>
                                </m:r>
                                <m:sSup>
                                  <m:sSupPr>
                                    <m:ctrlPr>
                                      <a:rPr lang="en-IE" sz="2400" b="1" i="1" smtClean="0">
                                        <a:latin typeface="Cambria Math"/>
                                      </a:rPr>
                                    </m:ctrlPr>
                                  </m:sSupPr>
                                  <m:e>
                                    <m:r>
                                      <a:rPr lang="en-IE" sz="2400" b="1" i="1" smtClean="0">
                                        <a:latin typeface="Cambria Math"/>
                                      </a:rPr>
                                      <m:t>𝒙</m:t>
                                    </m:r>
                                  </m:e>
                                  <m:sup>
                                    <m:r>
                                      <a:rPr lang="en-IE" sz="2400" b="1" i="1" smtClean="0">
                                        <a:latin typeface="Cambria Math"/>
                                      </a:rPr>
                                      <m:t>𝟐</m:t>
                                    </m:r>
                                  </m:sup>
                                </m:sSup>
                                <m:r>
                                  <a:rPr lang="en-IE" sz="2400" b="1" i="1" smtClean="0">
                                    <a:latin typeface="Cambria Math"/>
                                  </a:rPr>
                                  <m:t>+</m:t>
                                </m:r>
                                <m:r>
                                  <a:rPr lang="en-IE" sz="2400" b="1" i="1" smtClean="0">
                                    <a:latin typeface="Cambria Math"/>
                                  </a:rPr>
                                  <m:t>𝟔</m:t>
                                </m:r>
                                <m:r>
                                  <a:rPr lang="en-IE" sz="2400" b="1" i="1" smtClean="0">
                                    <a:latin typeface="Cambria Math"/>
                                  </a:rPr>
                                  <m:t>𝒙</m:t>
                                </m:r>
                                <m:r>
                                  <a:rPr lang="en-IE" sz="2400" b="1" i="1" smtClean="0">
                                    <a:latin typeface="Cambria Math"/>
                                  </a:rPr>
                                  <m:t>−</m:t>
                                </m:r>
                                <m:r>
                                  <a:rPr lang="en-IE" sz="2400" b="1" i="1" smtClean="0">
                                    <a:latin typeface="Cambria Math"/>
                                  </a:rPr>
                                  <m:t>𝟏𝟎</m:t>
                                </m:r>
                                <m:r>
                                  <a:rPr lang="en-IE" sz="2400" b="1" i="1" smtClean="0">
                                    <a:latin typeface="Cambria Math"/>
                                  </a:rPr>
                                  <m:t>𝒙</m:t>
                                </m:r>
                                <m:r>
                                  <a:rPr lang="en-IE" sz="2400" b="1" i="1" smtClean="0">
                                    <a:latin typeface="Cambria Math"/>
                                  </a:rPr>
                                  <m:t>−</m:t>
                                </m:r>
                                <m:r>
                                  <a:rPr lang="en-IE" sz="2400" b="1" i="1" smtClean="0">
                                    <a:latin typeface="Cambria Math"/>
                                  </a:rPr>
                                  <m:t>𝟏𝟓</m:t>
                                </m:r>
                              </m:oMath>
                            </m:oMathPara>
                          </a14:m>
                          <a:endParaRPr lang="en-IE" sz="2400" b="1" dirty="0"/>
                        </a:p>
                      </a:txBody>
                      <a:tcPr/>
                    </a:tc>
                  </a:tr>
                  <a:tr h="468000">
                    <a:tc>
                      <a:txBody>
                        <a:bodyPr/>
                        <a:lstStyle/>
                        <a:p>
                          <a:pPr algn="ctr"/>
                          <a:endParaRPr lang="en-IE" sz="2400" b="1" dirty="0"/>
                        </a:p>
                      </a:txBody>
                      <a:tcPr/>
                    </a:tc>
                  </a:tr>
                </a:tbl>
              </a:graphicData>
            </a:graphic>
          </p:graphicFrame>
        </mc:Choice>
        <mc:Fallback>
          <p:graphicFrame>
            <p:nvGraphicFramePr>
              <p:cNvPr id="30" name="Table 29"/>
              <p:cNvGraphicFramePr>
                <a:graphicFrameLocks noGrp="1"/>
              </p:cNvGraphicFramePr>
              <p:nvPr>
                <p:extLst>
                  <p:ext uri="{D42A27DB-BD31-4B8C-83A1-F6EECF244321}">
                    <p14:modId xmlns:p14="http://schemas.microsoft.com/office/powerpoint/2010/main" xmlns="" xmlns:a14="http://schemas.microsoft.com/office/drawing/2010/main" val="3783601049"/>
                  </p:ext>
                </p:extLst>
              </p:nvPr>
            </p:nvGraphicFramePr>
            <p:xfrm>
              <a:off x="481192" y="1160904"/>
              <a:ext cx="4320480" cy="1404000"/>
            </p:xfrm>
            <a:graphic>
              <a:graphicData uri="http://schemas.openxmlformats.org/drawingml/2006/table">
                <a:tbl>
                  <a:tblPr firstRow="1" bandRow="1">
                    <a:tableStyleId>{5940675A-B579-460E-94D1-54222C63F5DA}</a:tableStyleId>
                  </a:tblPr>
                  <a:tblGrid>
                    <a:gridCol w="4320480"/>
                  </a:tblGrid>
                  <a:tr h="468000">
                    <a:tc>
                      <a:txBody>
                        <a:bodyPr/>
                        <a:lstStyle/>
                        <a:p>
                          <a:endParaRPr lang="en-US"/>
                        </a:p>
                      </a:txBody>
                      <a:tcPr>
                        <a:blipFill rotWithShape="1">
                          <a:blip r:embed="rId7"/>
                          <a:stretch>
                            <a:fillRect l="-141" b="-200000"/>
                          </a:stretch>
                        </a:blipFill>
                      </a:tcPr>
                    </a:tc>
                  </a:tr>
                  <a:tr h="468000">
                    <a:tc>
                      <a:txBody>
                        <a:bodyPr/>
                        <a:lstStyle/>
                        <a:p>
                          <a:endParaRPr lang="en-US"/>
                        </a:p>
                      </a:txBody>
                      <a:tcPr>
                        <a:blipFill rotWithShape="1">
                          <a:blip r:embed="rId7"/>
                          <a:stretch>
                            <a:fillRect l="-141" t="-100000" b="-100000"/>
                          </a:stretch>
                        </a:blipFill>
                      </a:tcPr>
                    </a:tc>
                  </a:tr>
                  <a:tr h="468000">
                    <a:tc>
                      <a:txBody>
                        <a:bodyPr/>
                        <a:lstStyle/>
                        <a:p>
                          <a:pPr algn="ctr"/>
                          <a:endParaRPr lang="en-IE" sz="2400" b="1" dirty="0"/>
                        </a:p>
                      </a:txBody>
                      <a:tcPr/>
                    </a:tc>
                  </a:tr>
                </a:tbl>
              </a:graphicData>
            </a:graphic>
          </p:graphicFrame>
        </mc:Fallback>
      </mc:AlternateContent>
      <mc:AlternateContent xmlns:mc="http://schemas.openxmlformats.org/markup-compatibility/2006">
        <mc:Choice xmlns:a14="http://schemas.microsoft.com/office/drawing/2010/main" xmlns="" Requires="a14">
          <p:graphicFrame>
            <p:nvGraphicFramePr>
              <p:cNvPr id="32" name="Table 31"/>
              <p:cNvGraphicFramePr>
                <a:graphicFrameLocks noGrp="1"/>
              </p:cNvGraphicFramePr>
              <p:nvPr>
                <p:extLst>
                  <p:ext uri="{D42A27DB-BD31-4B8C-83A1-F6EECF244321}">
                    <p14:modId xmlns:p14="http://schemas.microsoft.com/office/powerpoint/2010/main" val="2583789435"/>
                  </p:ext>
                </p:extLst>
              </p:nvPr>
            </p:nvGraphicFramePr>
            <p:xfrm>
              <a:off x="481192" y="1160904"/>
              <a:ext cx="4320480" cy="1404000"/>
            </p:xfrm>
            <a:graphic>
              <a:graphicData uri="http://schemas.openxmlformats.org/drawingml/2006/table">
                <a:tbl>
                  <a:tblPr firstRow="1" bandRow="1">
                    <a:tableStyleId>{5940675A-B579-460E-94D1-54222C63F5DA}</a:tableStyleId>
                  </a:tblPr>
                  <a:tblGrid>
                    <a:gridCol w="4320480"/>
                  </a:tblGrid>
                  <a:tr h="468000">
                    <a:tc>
                      <a:txBody>
                        <a:bodyPr/>
                        <a:lstStyle/>
                        <a:p>
                          <a:pPr algn="ctr"/>
                          <a14:m>
                            <m:oMathPara xmlns:m="http://schemas.openxmlformats.org/officeDocument/2006/math">
                              <m:oMathParaPr>
                                <m:jc m:val="centerGroup"/>
                              </m:oMathParaPr>
                              <m:oMath xmlns:m="http://schemas.openxmlformats.org/officeDocument/2006/math">
                                <m:r>
                                  <a:rPr lang="en-IE" sz="2400" b="0" i="1" dirty="0" smtClean="0">
                                    <a:solidFill>
                                      <a:schemeClr val="bg1"/>
                                    </a:solidFill>
                                    <a:latin typeface="Cambria Math"/>
                                  </a:rPr>
                                  <m:t>4</m:t>
                                </m:r>
                                <m:r>
                                  <a:rPr lang="en-IE" sz="2400" i="1" dirty="0" smtClean="0">
                                    <a:solidFill>
                                      <a:schemeClr val="bg1"/>
                                    </a:solidFill>
                                    <a:latin typeface="Cambria Math"/>
                                  </a:rPr>
                                  <m:t>𝑥</m:t>
                                </m:r>
                                <m:r>
                                  <a:rPr lang="en-IE" sz="2400" i="1" baseline="30000" dirty="0" smtClean="0">
                                    <a:solidFill>
                                      <a:schemeClr val="bg1"/>
                                    </a:solidFill>
                                    <a:latin typeface="Cambria Math"/>
                                  </a:rPr>
                                  <m:t>2</m:t>
                                </m:r>
                                <m:r>
                                  <a:rPr lang="en-IE" sz="2400" i="1" dirty="0" smtClean="0">
                                    <a:solidFill>
                                      <a:schemeClr val="bg1"/>
                                    </a:solidFill>
                                    <a:latin typeface="Cambria Math"/>
                                  </a:rPr>
                                  <m:t> –</m:t>
                                </m:r>
                                <m:r>
                                  <a:rPr lang="en-IE" sz="2400" b="0" i="1" dirty="0" smtClean="0">
                                    <a:solidFill>
                                      <a:schemeClr val="bg1"/>
                                    </a:solidFill>
                                    <a:latin typeface="Cambria Math"/>
                                  </a:rPr>
                                  <m:t>4</m:t>
                                </m:r>
                                <m:r>
                                  <a:rPr lang="en-IE" sz="2400" i="1" dirty="0" smtClean="0">
                                    <a:solidFill>
                                      <a:schemeClr val="bg1"/>
                                    </a:solidFill>
                                    <a:latin typeface="Cambria Math"/>
                                  </a:rPr>
                                  <m:t>𝑥</m:t>
                                </m:r>
                                <m:r>
                                  <a:rPr lang="en-IE" sz="2400" i="1" dirty="0" smtClean="0">
                                    <a:solidFill>
                                      <a:schemeClr val="bg1"/>
                                    </a:solidFill>
                                    <a:latin typeface="Cambria Math"/>
                                  </a:rPr>
                                  <m:t> −15</m:t>
                                </m:r>
                              </m:oMath>
                            </m:oMathPara>
                          </a14:m>
                          <a:endParaRPr lang="en-IE" sz="2400" dirty="0">
                            <a:solidFill>
                              <a:schemeClr val="bg1"/>
                            </a:solidFill>
                          </a:endParaRPr>
                        </a:p>
                      </a:txBody>
                      <a:tcPr>
                        <a:solidFill>
                          <a:srgbClr val="990033"/>
                        </a:solidFill>
                      </a:tcPr>
                    </a:tc>
                  </a:tr>
                  <a:tr h="46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IE" sz="2400" b="1" dirty="0" smtClean="0"/>
                                  <m:t>4</m:t>
                                </m:r>
                                <m:sSup>
                                  <m:sSupPr>
                                    <m:ctrlPr>
                                      <a:rPr lang="en-IE" sz="2400" b="1" i="1" smtClean="0">
                                        <a:latin typeface="Cambria Math"/>
                                      </a:rPr>
                                    </m:ctrlPr>
                                  </m:sSupPr>
                                  <m:e>
                                    <m:r>
                                      <a:rPr lang="en-IE" sz="2400" b="1" i="1" smtClean="0">
                                        <a:latin typeface="Cambria Math"/>
                                      </a:rPr>
                                      <m:t>𝒙</m:t>
                                    </m:r>
                                  </m:e>
                                  <m:sup>
                                    <m:r>
                                      <a:rPr lang="en-IE" sz="2400" b="1" i="1" smtClean="0">
                                        <a:latin typeface="Cambria Math"/>
                                      </a:rPr>
                                      <m:t>𝟐</m:t>
                                    </m:r>
                                  </m:sup>
                                </m:sSup>
                                <m:r>
                                  <a:rPr lang="en-IE" sz="2400" b="1" i="1" smtClean="0">
                                    <a:latin typeface="Cambria Math"/>
                                  </a:rPr>
                                  <m:t>+</m:t>
                                </m:r>
                                <m:r>
                                  <a:rPr lang="en-IE" sz="2400" b="1" i="1" smtClean="0">
                                    <a:latin typeface="Cambria Math"/>
                                  </a:rPr>
                                  <m:t>𝟔</m:t>
                                </m:r>
                                <m:r>
                                  <a:rPr lang="en-IE" sz="2400" b="1" i="1" smtClean="0">
                                    <a:latin typeface="Cambria Math"/>
                                  </a:rPr>
                                  <m:t>𝒙</m:t>
                                </m:r>
                                <m:r>
                                  <a:rPr lang="en-IE" sz="2400" b="1" i="1" smtClean="0">
                                    <a:latin typeface="Cambria Math"/>
                                  </a:rPr>
                                  <m:t>−</m:t>
                                </m:r>
                                <m:r>
                                  <a:rPr lang="en-IE" sz="2400" b="1" i="1" smtClean="0">
                                    <a:latin typeface="Cambria Math"/>
                                  </a:rPr>
                                  <m:t>𝟏𝟎</m:t>
                                </m:r>
                                <m:r>
                                  <a:rPr lang="en-IE" sz="2400" b="1" i="1" smtClean="0">
                                    <a:latin typeface="Cambria Math"/>
                                  </a:rPr>
                                  <m:t>𝒙</m:t>
                                </m:r>
                                <m:r>
                                  <a:rPr lang="en-IE" sz="2400" b="1" i="1" smtClean="0">
                                    <a:latin typeface="Cambria Math"/>
                                  </a:rPr>
                                  <m:t>−</m:t>
                                </m:r>
                                <m:r>
                                  <a:rPr lang="en-IE" sz="2400" b="1" i="1" smtClean="0">
                                    <a:latin typeface="Cambria Math"/>
                                  </a:rPr>
                                  <m:t>𝟏𝟓</m:t>
                                </m:r>
                              </m:oMath>
                            </m:oMathPara>
                          </a14:m>
                          <a:endParaRPr lang="en-IE" sz="2400" b="1" dirty="0"/>
                        </a:p>
                      </a:txBody>
                      <a:tcPr/>
                    </a:tc>
                  </a:tr>
                  <a:tr h="46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400" b="1" i="1" dirty="0" smtClean="0">
                                    <a:latin typeface="Cambria Math"/>
                                  </a:rPr>
                                  <m:t>(</m:t>
                                </m:r>
                                <m:r>
                                  <a:rPr lang="en-IE" sz="2400" b="1" i="1" dirty="0" smtClean="0">
                                    <a:latin typeface="Cambria Math"/>
                                  </a:rPr>
                                  <m:t>𝟐</m:t>
                                </m:r>
                                <m:r>
                                  <a:rPr lang="en-IE" sz="2400" b="1" i="1" dirty="0" smtClean="0">
                                    <a:latin typeface="Cambria Math"/>
                                  </a:rPr>
                                  <m:t>𝒙</m:t>
                                </m:r>
                                <m:r>
                                  <a:rPr lang="en-IE" sz="2400" b="1" i="1" dirty="0" smtClean="0">
                                    <a:latin typeface="Cambria Math"/>
                                  </a:rPr>
                                  <m:t>+</m:t>
                                </m:r>
                                <m:r>
                                  <a:rPr lang="en-IE" sz="2400" b="1" i="1" dirty="0" smtClean="0">
                                    <a:latin typeface="Cambria Math"/>
                                  </a:rPr>
                                  <m:t>𝟑</m:t>
                                </m:r>
                                <m:r>
                                  <a:rPr lang="en-IE" sz="2400" b="1" i="1" dirty="0" smtClean="0">
                                    <a:latin typeface="Cambria Math"/>
                                  </a:rPr>
                                  <m:t>)(</m:t>
                                </m:r>
                                <m:r>
                                  <a:rPr lang="en-IE" sz="2400" b="1" i="1" dirty="0" smtClean="0">
                                    <a:latin typeface="Cambria Math"/>
                                  </a:rPr>
                                  <m:t>𝟐</m:t>
                                </m:r>
                                <m:r>
                                  <a:rPr lang="en-IE" sz="2400" b="1" i="1" dirty="0" smtClean="0">
                                    <a:latin typeface="Cambria Math"/>
                                  </a:rPr>
                                  <m:t>𝒙</m:t>
                                </m:r>
                                <m:r>
                                  <a:rPr lang="en-IE" sz="2400" b="1" i="1" dirty="0" smtClean="0">
                                    <a:latin typeface="Cambria Math"/>
                                  </a:rPr>
                                  <m:t>−</m:t>
                                </m:r>
                                <m:r>
                                  <a:rPr lang="en-IE" sz="2400" b="1" i="1" dirty="0" smtClean="0">
                                    <a:latin typeface="Cambria Math"/>
                                  </a:rPr>
                                  <m:t>𝟓</m:t>
                                </m:r>
                                <m:r>
                                  <a:rPr lang="en-IE" sz="2400" b="1" i="1" dirty="0" smtClean="0">
                                    <a:latin typeface="Cambria Math"/>
                                  </a:rPr>
                                  <m:t>)</m:t>
                                </m:r>
                              </m:oMath>
                            </m:oMathPara>
                          </a14:m>
                          <a:endParaRPr lang="en-IE" sz="2400" b="1" dirty="0"/>
                        </a:p>
                      </a:txBody>
                      <a:tcPr/>
                    </a:tc>
                  </a:tr>
                </a:tbl>
              </a:graphicData>
            </a:graphic>
          </p:graphicFrame>
        </mc:Choice>
        <mc:Fallback>
          <p:graphicFrame>
            <p:nvGraphicFramePr>
              <p:cNvPr id="32" name="Table 31"/>
              <p:cNvGraphicFramePr>
                <a:graphicFrameLocks noGrp="1"/>
              </p:cNvGraphicFramePr>
              <p:nvPr>
                <p:extLst>
                  <p:ext uri="{D42A27DB-BD31-4B8C-83A1-F6EECF244321}">
                    <p14:modId xmlns:p14="http://schemas.microsoft.com/office/powerpoint/2010/main" xmlns="" xmlns:a14="http://schemas.microsoft.com/office/drawing/2010/main" val="2583789435"/>
                  </p:ext>
                </p:extLst>
              </p:nvPr>
            </p:nvGraphicFramePr>
            <p:xfrm>
              <a:off x="481192" y="1160904"/>
              <a:ext cx="4320480" cy="1404000"/>
            </p:xfrm>
            <a:graphic>
              <a:graphicData uri="http://schemas.openxmlformats.org/drawingml/2006/table">
                <a:tbl>
                  <a:tblPr firstRow="1" bandRow="1">
                    <a:tableStyleId>{5940675A-B579-460E-94D1-54222C63F5DA}</a:tableStyleId>
                  </a:tblPr>
                  <a:tblGrid>
                    <a:gridCol w="4320480"/>
                  </a:tblGrid>
                  <a:tr h="468000">
                    <a:tc>
                      <a:txBody>
                        <a:bodyPr/>
                        <a:lstStyle/>
                        <a:p>
                          <a:endParaRPr lang="en-US"/>
                        </a:p>
                      </a:txBody>
                      <a:tcPr>
                        <a:blipFill rotWithShape="1">
                          <a:blip r:embed="rId8"/>
                          <a:stretch>
                            <a:fillRect l="-141" b="-215584"/>
                          </a:stretch>
                        </a:blipFill>
                      </a:tcPr>
                    </a:tc>
                  </a:tr>
                  <a:tr h="468000">
                    <a:tc>
                      <a:txBody>
                        <a:bodyPr/>
                        <a:lstStyle/>
                        <a:p>
                          <a:endParaRPr lang="en-US"/>
                        </a:p>
                      </a:txBody>
                      <a:tcPr>
                        <a:blipFill rotWithShape="1">
                          <a:blip r:embed="rId8"/>
                          <a:stretch>
                            <a:fillRect l="-141" t="-100000" b="-115584"/>
                          </a:stretch>
                        </a:blipFill>
                      </a:tcPr>
                    </a:tc>
                  </a:tr>
                  <a:tr h="468000">
                    <a:tc>
                      <a:txBody>
                        <a:bodyPr/>
                        <a:lstStyle/>
                        <a:p>
                          <a:endParaRPr lang="en-US"/>
                        </a:p>
                      </a:txBody>
                      <a:tcPr>
                        <a:blipFill rotWithShape="1">
                          <a:blip r:embed="rId8"/>
                          <a:stretch>
                            <a:fillRect l="-141" t="-200000" b="-15584"/>
                          </a:stretch>
                        </a:blipFill>
                      </a:tcPr>
                    </a:tc>
                  </a:tr>
                </a:tbl>
              </a:graphicData>
            </a:graphic>
          </p:graphicFrame>
        </mc:Fallback>
      </mc:AlternateContent>
      <p:sp>
        <p:nvSpPr>
          <p:cNvPr id="36" name="Oval 35"/>
          <p:cNvSpPr/>
          <p:nvPr/>
        </p:nvSpPr>
        <p:spPr>
          <a:xfrm>
            <a:off x="7203814" y="2630330"/>
            <a:ext cx="1447376" cy="50429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38" name="Group 37"/>
          <p:cNvGrpSpPr/>
          <p:nvPr/>
        </p:nvGrpSpPr>
        <p:grpSpPr>
          <a:xfrm>
            <a:off x="2267744" y="1536212"/>
            <a:ext cx="628476" cy="202644"/>
            <a:chOff x="2267744" y="4428426"/>
            <a:chExt cx="628476" cy="202644"/>
          </a:xfrm>
        </p:grpSpPr>
        <p:cxnSp>
          <p:nvCxnSpPr>
            <p:cNvPr id="39" name="Straight Arrow Connector 38"/>
            <p:cNvCxnSpPr/>
            <p:nvPr/>
          </p:nvCxnSpPr>
          <p:spPr>
            <a:xfrm flipH="1">
              <a:off x="2267744" y="4446404"/>
              <a:ext cx="216024" cy="1846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688580" y="4428426"/>
              <a:ext cx="207640" cy="1846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xmlns="" Requires="a14">
          <p:sp>
            <p:nvSpPr>
              <p:cNvPr id="6" name="Title 5"/>
              <p:cNvSpPr>
                <a:spLocks noGrp="1"/>
              </p:cNvSpPr>
              <p:nvPr>
                <p:ph type="title"/>
              </p:nvPr>
            </p:nvSpPr>
            <p:spPr/>
            <p:txBody>
              <a:bodyPr>
                <a:normAutofit/>
              </a:bodyPr>
              <a:lstStyle/>
              <a:p>
                <a:r>
                  <a:rPr lang="en-GB" dirty="0">
                    <a:solidFill>
                      <a:srgbClr val="990033"/>
                    </a:solidFill>
                    <a:effectLst>
                      <a:outerShdw blurRad="38100" dist="38100" dir="2700000" algn="tl">
                        <a:srgbClr val="000000">
                          <a:alpha val="43137"/>
                        </a:srgbClr>
                      </a:outerShdw>
                    </a:effectLst>
                  </a:rPr>
                  <a:t>Factoring </a:t>
                </a:r>
                <a14:m>
                  <m:oMath xmlns:m="http://schemas.openxmlformats.org/officeDocument/2006/math">
                    <m:sSup>
                      <m:sSupPr>
                        <m:ctrlPr>
                          <a:rPr lang="en-IE" i="1" dirty="0">
                            <a:solidFill>
                              <a:srgbClr val="990033"/>
                            </a:solidFill>
                            <a:latin typeface="Cambria Math"/>
                          </a:rPr>
                        </m:ctrlPr>
                      </m:sSupPr>
                      <m:e>
                        <m:r>
                          <a:rPr lang="en-IE" i="1" dirty="0">
                            <a:solidFill>
                              <a:srgbClr val="990033"/>
                            </a:solidFill>
                            <a:latin typeface="Cambria Math"/>
                          </a:rPr>
                          <m:t>   </m:t>
                        </m:r>
                        <m:r>
                          <a:rPr lang="en-IE" i="1" dirty="0">
                            <a:solidFill>
                              <a:srgbClr val="990033"/>
                            </a:solidFill>
                            <a:latin typeface="Cambria Math"/>
                          </a:rPr>
                          <m:t>𝑎𝑥</m:t>
                        </m:r>
                      </m:e>
                      <m:sup>
                        <m:r>
                          <a:rPr lang="en-IE" i="1" dirty="0">
                            <a:solidFill>
                              <a:srgbClr val="990033"/>
                            </a:solidFill>
                            <a:latin typeface="Cambria Math"/>
                          </a:rPr>
                          <m:t>2</m:t>
                        </m:r>
                      </m:sup>
                    </m:sSup>
                    <m:r>
                      <a:rPr lang="en-IE" i="1" dirty="0">
                        <a:solidFill>
                          <a:srgbClr val="990033"/>
                        </a:solidFill>
                        <a:latin typeface="Cambria Math"/>
                      </a:rPr>
                      <m:t>+ </m:t>
                    </m:r>
                    <m:r>
                      <a:rPr lang="en-IE" i="1" dirty="0" err="1">
                        <a:solidFill>
                          <a:srgbClr val="990033"/>
                        </a:solidFill>
                        <a:latin typeface="Cambria Math"/>
                      </a:rPr>
                      <m:t>𝑏𝑥</m:t>
                    </m:r>
                    <m:r>
                      <a:rPr lang="en-IE" i="1" dirty="0">
                        <a:solidFill>
                          <a:srgbClr val="990033"/>
                        </a:solidFill>
                        <a:latin typeface="Cambria Math"/>
                      </a:rPr>
                      <m:t> + </m:t>
                    </m:r>
                    <m:r>
                      <a:rPr lang="en-IE" i="1" dirty="0">
                        <a:solidFill>
                          <a:srgbClr val="990033"/>
                        </a:solidFill>
                        <a:latin typeface="Cambria Math"/>
                      </a:rPr>
                      <m:t>𝑐</m:t>
                    </m:r>
                    <m:r>
                      <a:rPr lang="en-IE" i="1" dirty="0">
                        <a:solidFill>
                          <a:srgbClr val="990033"/>
                        </a:solidFill>
                        <a:latin typeface="Cambria Math"/>
                      </a:rPr>
                      <m:t> </m:t>
                    </m:r>
                  </m:oMath>
                </a14:m>
                <a:endParaRPr lang="en-IE" dirty="0"/>
              </a:p>
            </p:txBody>
          </p:sp>
        </mc:Choice>
        <mc:Fallback>
          <p:sp>
            <p:nvSpPr>
              <p:cNvPr id="6" name="Title 5"/>
              <p:cNvSpPr>
                <a:spLocks noGrp="1" noRot="1" noChangeAspect="1" noMove="1" noResize="1" noEditPoints="1" noAdjustHandles="1" noChangeArrowheads="1" noChangeShapeType="1" noTextEdit="1"/>
              </p:cNvSpPr>
              <p:nvPr>
                <p:ph type="title"/>
              </p:nvPr>
            </p:nvSpPr>
            <p:spPr>
              <a:blipFill rotWithShape="1">
                <a:blip r:embed="rId9" cstate="print"/>
                <a:stretch>
                  <a:fillRect b="-6952"/>
                </a:stretch>
              </a:blipFill>
            </p:spPr>
            <p:txBody>
              <a:bodyPr/>
              <a:lstStyle/>
              <a:p>
                <a:r>
                  <a:rPr lang="en-IE">
                    <a:noFill/>
                  </a:rPr>
                  <a:t> </a:t>
                </a:r>
              </a:p>
            </p:txBody>
          </p:sp>
        </mc:Fallback>
      </mc:AlternateContent>
      <p:sp>
        <p:nvSpPr>
          <p:cNvPr id="37" name="Rectangle 36"/>
          <p:cNvSpPr/>
          <p:nvPr/>
        </p:nvSpPr>
        <p:spPr>
          <a:xfrm>
            <a:off x="6012160" y="1536212"/>
            <a:ext cx="2664000" cy="1620000"/>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xmlns="" val="29273400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1" nodeType="withEffect">
                                  <p:stCondLst>
                                    <p:cond delay="0"/>
                                  </p:stCondLst>
                                  <p:childTnLst>
                                    <p:set>
                                      <p:cBhvr>
                                        <p:cTn id="9" dur="1" fill="hold">
                                          <p:stCondLst>
                                            <p:cond delay="0"/>
                                          </p:stCondLst>
                                        </p:cTn>
                                        <p:tgtEl>
                                          <p:spTgt spid="3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500"/>
                                        <p:tgtEl>
                                          <p:spTgt spid="2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7"/>
                                        </p:tgtEl>
                                      </p:cBhvr>
                                    </p:animEffect>
                                    <p:set>
                                      <p:cBhvr>
                                        <p:cTn id="19" dur="1" fill="hold">
                                          <p:stCondLst>
                                            <p:cond delay="499"/>
                                          </p:stCondLst>
                                        </p:cTn>
                                        <p:tgtEl>
                                          <p:spTgt spid="3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xEl>
                                              <p:pRg st="2" end="2"/>
                                            </p:txEl>
                                          </p:spTgt>
                                        </p:tgtEl>
                                        <p:attrNameLst>
                                          <p:attrName>style.visibility</p:attrName>
                                        </p:attrNameLst>
                                      </p:cBhvr>
                                      <p:to>
                                        <p:strVal val="visible"/>
                                      </p:to>
                                    </p:set>
                                    <p:animEffect transition="in" filter="fade">
                                      <p:cBhvr>
                                        <p:cTn id="24" dur="500"/>
                                        <p:tgtEl>
                                          <p:spTgt spid="2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xEl>
                                              <p:pRg st="3" end="3"/>
                                            </p:txEl>
                                          </p:spTgt>
                                        </p:tgtEl>
                                        <p:attrNameLst>
                                          <p:attrName>style.visibility</p:attrName>
                                        </p:attrNameLst>
                                      </p:cBhvr>
                                      <p:to>
                                        <p:strVal val="visible"/>
                                      </p:to>
                                    </p:set>
                                    <p:animEffect transition="in" filter="fade">
                                      <p:cBhvr>
                                        <p:cTn id="33" dur="500"/>
                                        <p:tgtEl>
                                          <p:spTgt spid="2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xEl>
                                              <p:pRg st="4" end="4"/>
                                            </p:txEl>
                                          </p:spTgt>
                                        </p:tgtEl>
                                        <p:attrNameLst>
                                          <p:attrName>style.visibility</p:attrName>
                                        </p:attrNameLst>
                                      </p:cBhvr>
                                      <p:to>
                                        <p:strVal val="visible"/>
                                      </p:to>
                                    </p:set>
                                    <p:animEffect transition="in" filter="fade">
                                      <p:cBhvr>
                                        <p:cTn id="48" dur="500"/>
                                        <p:tgtEl>
                                          <p:spTgt spid="2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par>
                          <p:cTn id="72" fill="hold">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500"/>
                                        <p:tgtEl>
                                          <p:spTgt spid="1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p:bldP spid="14" grpId="0"/>
      <p:bldP spid="16" grpId="0"/>
      <p:bldP spid="17" grpId="0"/>
      <p:bldP spid="18" grpId="0"/>
      <p:bldP spid="19" grpId="0"/>
      <p:bldP spid="24" grpId="0" uiExpand="1" build="p"/>
      <p:bldP spid="11" grpId="0"/>
      <p:bldP spid="36" grpId="0" uiExpand="1" animBg="1"/>
      <p:bldP spid="37" grpId="0" uiExpand="1" animBg="1"/>
      <p:bldP spid="3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D: </a:t>
            </a:r>
            <a:r>
              <a:rPr lang="en-IE" b="1" dirty="0" smtClean="0">
                <a:solidFill>
                  <a:srgbClr val="990033"/>
                </a:solidFill>
              </a:rPr>
              <a:t>Introduction</a:t>
            </a:r>
            <a:endParaRPr lang="en-IE" b="1" dirty="0">
              <a:solidFill>
                <a:srgbClr val="990033"/>
              </a:solidFill>
            </a:endParaRPr>
          </a:p>
        </p:txBody>
      </p:sp>
      <mc:AlternateContent xmlns:mc="http://schemas.openxmlformats.org/markup-compatibility/2006">
        <mc:Choice xmlns:a14="http://schemas.microsoft.com/office/drawing/2010/main" xmlns="" Requires="a14">
          <p:sp>
            <p:nvSpPr>
              <p:cNvPr id="3" name="Rectangle 2"/>
              <p:cNvSpPr/>
              <p:nvPr/>
            </p:nvSpPr>
            <p:spPr>
              <a:xfrm>
                <a:off x="611560" y="836712"/>
                <a:ext cx="7920880" cy="6217087"/>
              </a:xfrm>
              <a:prstGeom prst="rect">
                <a:avLst/>
              </a:prstGeom>
            </p:spPr>
            <p:txBody>
              <a:bodyPr wrap="square">
                <a:spAutoFit/>
              </a:bodyPr>
              <a:lstStyle/>
              <a:p>
                <a:r>
                  <a:rPr lang="en-IE" sz="2000" dirty="0" smtClean="0">
                    <a:solidFill>
                      <a:srgbClr val="990033"/>
                    </a:solidFill>
                    <a:latin typeface="Tahoma" pitchFamily="34" charset="0"/>
                    <a:ea typeface="Tahoma" pitchFamily="34" charset="0"/>
                    <a:cs typeface="Tahoma" pitchFamily="34" charset="0"/>
                  </a:rPr>
                  <a:t>Solve the equation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2</m:t>
                        </m:r>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5</m:t>
                    </m:r>
                    <m:r>
                      <a:rPr lang="en-IE" sz="2000" i="1">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+2=0</m:t>
                    </m:r>
                  </m:oMath>
                </a14:m>
                <a:r>
                  <a:rPr lang="en-IE" sz="2000" dirty="0" smtClean="0">
                    <a:solidFill>
                      <a:srgbClr val="990033"/>
                    </a:solidFill>
                    <a:latin typeface="Tahoma" pitchFamily="34" charset="0"/>
                    <a:ea typeface="Tahoma" pitchFamily="34" charset="0"/>
                    <a:cs typeface="Tahoma" pitchFamily="34" charset="0"/>
                  </a:rPr>
                  <a:t> </a:t>
                </a:r>
              </a:p>
              <a:p>
                <a:endParaRPr lang="en-IE" sz="2000" dirty="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a:p>
                <a:endParaRPr lang="en-IE" sz="2000" dirty="0">
                  <a:solidFill>
                    <a:srgbClr val="990033"/>
                  </a:solidFill>
                  <a:latin typeface="Tahoma" pitchFamily="34" charset="0"/>
                  <a:ea typeface="Tahoma" pitchFamily="34" charset="0"/>
                  <a:cs typeface="Tahoma" pitchFamily="34" charset="0"/>
                </a:endParaRPr>
              </a:p>
              <a:p>
                <a:pPr>
                  <a:lnSpc>
                    <a:spcPct val="150000"/>
                  </a:lnSpc>
                </a:pPr>
                <a:endParaRPr lang="en-IE" sz="2000" dirty="0" smtClean="0">
                  <a:solidFill>
                    <a:srgbClr val="990033"/>
                  </a:solidFill>
                  <a:latin typeface="Tahoma" pitchFamily="34" charset="0"/>
                  <a:ea typeface="Tahoma" pitchFamily="34" charset="0"/>
                  <a:cs typeface="Tahoma" pitchFamily="34" charset="0"/>
                </a:endParaRPr>
              </a:p>
              <a:p>
                <a:pPr>
                  <a:lnSpc>
                    <a:spcPct val="150000"/>
                  </a:lnSpc>
                </a:pPr>
                <a:endParaRPr lang="en-IE" sz="2000" dirty="0">
                  <a:solidFill>
                    <a:srgbClr val="990033"/>
                  </a:solidFill>
                  <a:latin typeface="Tahoma" pitchFamily="34" charset="0"/>
                  <a:ea typeface="Tahoma" pitchFamily="34" charset="0"/>
                  <a:cs typeface="Tahoma" pitchFamily="34" charset="0"/>
                </a:endParaRPr>
              </a:p>
              <a:p>
                <a:pPr>
                  <a:lnSpc>
                    <a:spcPct val="150000"/>
                  </a:lnSpc>
                </a:pPr>
                <a:r>
                  <a:rPr lang="en-IE" sz="2000" dirty="0" smtClean="0">
                    <a:solidFill>
                      <a:srgbClr val="990033"/>
                    </a:solidFill>
                    <a:latin typeface="Tahoma" pitchFamily="34" charset="0"/>
                    <a:ea typeface="Tahoma" pitchFamily="34" charset="0"/>
                    <a:cs typeface="Tahoma" pitchFamily="34" charset="0"/>
                  </a:rPr>
                  <a:t>Find the factors of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3</m:t>
                        </m:r>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4</m:t>
                    </m:r>
                    <m:r>
                      <a:rPr lang="en-IE" sz="2000" i="1">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m:t>
                    </m:r>
                    <m:r>
                      <a:rPr lang="en-IE" sz="2000" i="1">
                        <a:solidFill>
                          <a:srgbClr val="990033"/>
                        </a:solidFill>
                        <a:latin typeface="Cambria Math"/>
                        <a:ea typeface="Tahoma" pitchFamily="34" charset="0"/>
                        <a:cs typeface="Tahoma" pitchFamily="34" charset="0"/>
                      </a:rPr>
                      <m:t>=0 </m:t>
                    </m:r>
                  </m:oMath>
                </a14:m>
                <a:r>
                  <a:rPr lang="en-IE" sz="2000" dirty="0" smtClean="0">
                    <a:solidFill>
                      <a:srgbClr val="990033"/>
                    </a:solidFill>
                    <a:latin typeface="Tahoma" pitchFamily="34" charset="0"/>
                    <a:ea typeface="Tahoma" pitchFamily="34" charset="0"/>
                    <a:cs typeface="Tahoma" pitchFamily="34" charset="0"/>
                  </a:rPr>
                  <a:t>and                                              hence solve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3</m:t>
                        </m:r>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+4</m:t>
                    </m:r>
                    <m:r>
                      <a:rPr lang="en-IE" sz="2000" i="1">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+1=0</m:t>
                    </m:r>
                  </m:oMath>
                </a14:m>
                <a:r>
                  <a:rPr lang="en-IE" sz="2000" dirty="0" smtClean="0">
                    <a:solidFill>
                      <a:srgbClr val="990033"/>
                    </a:solidFill>
                    <a:latin typeface="Tahoma" pitchFamily="34" charset="0"/>
                    <a:ea typeface="Tahoma" pitchFamily="34" charset="0"/>
                    <a:cs typeface="Tahoma" pitchFamily="34" charset="0"/>
                  </a:rPr>
                  <a:t>  </a:t>
                </a:r>
                <a:endParaRPr lang="en-IE" sz="2000" dirty="0">
                  <a:solidFill>
                    <a:srgbClr val="990033"/>
                  </a:solidFill>
                  <a:latin typeface="Tahoma" pitchFamily="34" charset="0"/>
                  <a:ea typeface="Tahoma" pitchFamily="34" charset="0"/>
                  <a:cs typeface="Tahoma" pitchFamily="34" charset="0"/>
                </a:endParaRPr>
              </a:p>
              <a:p>
                <a:pPr>
                  <a:lnSpc>
                    <a:spcPct val="150000"/>
                  </a:lnSpc>
                </a:pPr>
                <a:endParaRPr lang="en-IE" sz="2000" i="1" dirty="0" smtClean="0">
                  <a:solidFill>
                    <a:srgbClr val="990033"/>
                  </a:solidFill>
                  <a:latin typeface="Tahoma" pitchFamily="34" charset="0"/>
                  <a:ea typeface="Tahoma" pitchFamily="34" charset="0"/>
                  <a:cs typeface="Tahoma" pitchFamily="34" charset="0"/>
                </a:endParaRPr>
              </a:p>
              <a:p>
                <a:pPr>
                  <a:lnSpc>
                    <a:spcPct val="150000"/>
                  </a:lnSpc>
                </a:pPr>
                <a:endParaRPr lang="en-IE" sz="2000" i="1" dirty="0">
                  <a:solidFill>
                    <a:srgbClr val="990033"/>
                  </a:solidFill>
                  <a:latin typeface="Tahoma" pitchFamily="34" charset="0"/>
                  <a:ea typeface="Tahoma" pitchFamily="34" charset="0"/>
                  <a:cs typeface="Tahoma" pitchFamily="34" charset="0"/>
                </a:endParaRPr>
              </a:p>
              <a:p>
                <a:pPr>
                  <a:lnSpc>
                    <a:spcPct val="150000"/>
                  </a:lnSpc>
                </a:pPr>
                <a:endParaRPr lang="en-IE" sz="2000" i="1" dirty="0" smtClean="0">
                  <a:solidFill>
                    <a:srgbClr val="990033"/>
                  </a:solidFill>
                  <a:latin typeface="Tahoma" pitchFamily="34" charset="0"/>
                  <a:ea typeface="Tahoma" pitchFamily="34" charset="0"/>
                  <a:cs typeface="Tahoma" pitchFamily="34" charset="0"/>
                </a:endParaRPr>
              </a:p>
              <a:p>
                <a:pPr>
                  <a:lnSpc>
                    <a:spcPct val="150000"/>
                  </a:lnSpc>
                </a:pPr>
                <a:endParaRPr lang="en-IE" sz="2000" i="1" dirty="0">
                  <a:solidFill>
                    <a:srgbClr val="990033"/>
                  </a:solidFill>
                  <a:latin typeface="Tahoma" pitchFamily="34" charset="0"/>
                  <a:ea typeface="Tahoma" pitchFamily="34" charset="0"/>
                  <a:cs typeface="Tahoma" pitchFamily="34" charset="0"/>
                </a:endParaRPr>
              </a:p>
              <a:p>
                <a:pPr>
                  <a:lnSpc>
                    <a:spcPct val="150000"/>
                  </a:lnSpc>
                </a:pPr>
                <a:endParaRPr lang="en-IE" sz="1200" i="1" dirty="0" smtClean="0">
                  <a:solidFill>
                    <a:srgbClr val="990033"/>
                  </a:solidFill>
                  <a:latin typeface="Tahoma" pitchFamily="34" charset="0"/>
                  <a:ea typeface="Tahoma" pitchFamily="34" charset="0"/>
                  <a:cs typeface="Tahoma" pitchFamily="34" charset="0"/>
                </a:endParaRPr>
              </a:p>
              <a:p>
                <a:pPr>
                  <a:lnSpc>
                    <a:spcPct val="150000"/>
                  </a:lnSpc>
                </a:pPr>
                <a:r>
                  <a:rPr lang="en-IE" sz="2000" i="1" dirty="0" smtClean="0">
                    <a:solidFill>
                      <a:srgbClr val="990033"/>
                    </a:solidFill>
                    <a:latin typeface="Tahoma" pitchFamily="34" charset="0"/>
                    <a:ea typeface="Tahoma" pitchFamily="34" charset="0"/>
                    <a:cs typeface="Tahoma" pitchFamily="34" charset="0"/>
                  </a:rPr>
                  <a:t>Answer questions contained in Section </a:t>
                </a:r>
                <a:r>
                  <a:rPr lang="en-IE" sz="2000" i="1" dirty="0">
                    <a:solidFill>
                      <a:srgbClr val="990033"/>
                    </a:solidFill>
                    <a:latin typeface="Tahoma" pitchFamily="34" charset="0"/>
                    <a:ea typeface="Tahoma" pitchFamily="34" charset="0"/>
                    <a:cs typeface="Tahoma" pitchFamily="34" charset="0"/>
                  </a:rPr>
                  <a:t>D: </a:t>
                </a:r>
                <a:r>
                  <a:rPr lang="en-IE" sz="2000" i="1" dirty="0" smtClean="0">
                    <a:solidFill>
                      <a:srgbClr val="990033"/>
                    </a:solidFill>
                    <a:latin typeface="Tahoma" pitchFamily="34" charset="0"/>
                    <a:ea typeface="Tahoma" pitchFamily="34" charset="0"/>
                    <a:cs typeface="Tahoma" pitchFamily="34" charset="0"/>
                  </a:rPr>
                  <a:t>Student Activity </a:t>
                </a:r>
                <a:r>
                  <a:rPr lang="en-IE" sz="2000" i="1" dirty="0">
                    <a:solidFill>
                      <a:srgbClr val="990033"/>
                    </a:solidFill>
                    <a:latin typeface="Tahoma" pitchFamily="34" charset="0"/>
                    <a:ea typeface="Tahoma" pitchFamily="34" charset="0"/>
                    <a:cs typeface="Tahoma" pitchFamily="34" charset="0"/>
                  </a:rPr>
                  <a:t>4.</a:t>
                </a:r>
              </a:p>
              <a:p>
                <a:pPr>
                  <a:lnSpc>
                    <a:spcPct val="150000"/>
                  </a:lnSpc>
                </a:pPr>
                <a:endParaRPr lang="en-IE" sz="2000" dirty="0" smtClean="0">
                  <a:solidFill>
                    <a:srgbClr val="990033"/>
                  </a:solidFill>
                  <a:latin typeface="Tahoma" pitchFamily="34" charset="0"/>
                  <a:ea typeface="Tahoma" pitchFamily="34" charset="0"/>
                  <a:cs typeface="Tahoma"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611560" y="836712"/>
                <a:ext cx="7920880" cy="6217087"/>
              </a:xfrm>
              <a:prstGeom prst="rect">
                <a:avLst/>
              </a:prstGeom>
              <a:blipFill rotWithShape="1">
                <a:blip r:embed="rId2" cstate="print"/>
                <a:stretch>
                  <a:fillRect l="-769" t="-490" r="-6154"/>
                </a:stretch>
              </a:blipFill>
            </p:spPr>
            <p:txBody>
              <a:bodyPr/>
              <a:lstStyle/>
              <a:p>
                <a:r>
                  <a:rPr lang="en-IE">
                    <a:noFill/>
                  </a:rPr>
                  <a:t> </a:t>
                </a:r>
              </a:p>
            </p:txBody>
          </p:sp>
        </mc:Fallback>
      </mc:AlternateContent>
      <p:grpSp>
        <p:nvGrpSpPr>
          <p:cNvPr id="5" name="Group 4"/>
          <p:cNvGrpSpPr/>
          <p:nvPr/>
        </p:nvGrpSpPr>
        <p:grpSpPr>
          <a:xfrm>
            <a:off x="8784000" y="620688"/>
            <a:ext cx="8064856" cy="5688631"/>
            <a:chOff x="8784000" y="620688"/>
            <a:chExt cx="8064856" cy="5688631"/>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0" y="620688"/>
              <a:ext cx="7704856" cy="5688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ounded Rectangle 6"/>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xmlns="" val="84105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Effect transition="in" filter="fade">
                                      <p:cBhvr>
                                        <p:cTn id="1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0.00018 7.40741E-7 L -0.93038 7.40741E-7 " pathEditMode="relative" rAng="0" ptsTypes="AA">
                                      <p:cBhvr>
                                        <p:cTn id="22" dur="2000" fill="hold"/>
                                        <p:tgtEl>
                                          <p:spTgt spid="5"/>
                                        </p:tgtEl>
                                        <p:attrNameLst>
                                          <p:attrName>ppt_x</p:attrName>
                                          <p:attrName>ppt_y</p:attrName>
                                        </p:attrNameLst>
                                      </p:cBhvr>
                                      <p:rCtr x="-46510"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93038 7.40741E-7 L -0.00018 0.00347 " pathEditMode="relative" rAng="0" ptsTypes="AA">
                                      <p:cBhvr>
                                        <p:cTn id="26"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D: Student Activity </a:t>
            </a:r>
            <a:r>
              <a:rPr lang="en-IE" b="1" dirty="0" smtClean="0">
                <a:solidFill>
                  <a:srgbClr val="990033"/>
                </a:solidFill>
              </a:rPr>
              <a:t>4</a:t>
            </a:r>
            <a:endParaRPr lang="en-IE" b="1" dirty="0">
              <a:solidFill>
                <a:srgbClr val="990033"/>
              </a:solidFill>
            </a:endParaRPr>
          </a:p>
        </p:txBody>
      </p:sp>
      <mc:AlternateContent xmlns:mc="http://schemas.openxmlformats.org/markup-compatibility/2006">
        <mc:Choice xmlns:a14="http://schemas.microsoft.com/office/drawing/2010/main" xmlns="" Requires="a14">
          <p:sp>
            <p:nvSpPr>
              <p:cNvPr id="3" name="Rectangle 2"/>
              <p:cNvSpPr/>
              <p:nvPr/>
            </p:nvSpPr>
            <p:spPr>
              <a:xfrm>
                <a:off x="611560" y="836712"/>
                <a:ext cx="7920880" cy="5170646"/>
              </a:xfrm>
              <a:prstGeom prst="rect">
                <a:avLst/>
              </a:prstGeom>
            </p:spPr>
            <p:txBody>
              <a:bodyPr wrap="square">
                <a:spAutoFit/>
              </a:bodyPr>
              <a:lstStyle/>
              <a:p>
                <a:r>
                  <a:rPr lang="en-IE" sz="2000" dirty="0" smtClean="0">
                    <a:solidFill>
                      <a:srgbClr val="990033"/>
                    </a:solidFill>
                    <a:latin typeface="Tahoma" pitchFamily="34" charset="0"/>
                    <a:ea typeface="Tahoma" pitchFamily="34" charset="0"/>
                    <a:cs typeface="Tahoma" pitchFamily="34" charset="0"/>
                  </a:rPr>
                  <a:t>Note: It is always good practice to check solutions.</a:t>
                </a:r>
              </a:p>
              <a:p>
                <a:r>
                  <a:rPr lang="en-IE" sz="2000" dirty="0">
                    <a:solidFill>
                      <a:srgbClr val="990033"/>
                    </a:solidFill>
                    <a:latin typeface="Tahoma" pitchFamily="34" charset="0"/>
                    <a:ea typeface="Tahoma" pitchFamily="34" charset="0"/>
                    <a:cs typeface="Tahoma" pitchFamily="34" charset="0"/>
                  </a:rPr>
                  <a:t>It is recommended you use the </a:t>
                </a:r>
                <a:r>
                  <a:rPr lang="en-IE" sz="2000" dirty="0" smtClean="0">
                    <a:solidFill>
                      <a:srgbClr val="990033"/>
                    </a:solidFill>
                    <a:latin typeface="Tahoma" pitchFamily="34" charset="0"/>
                    <a:ea typeface="Tahoma" pitchFamily="34" charset="0"/>
                    <a:cs typeface="Tahoma" pitchFamily="34" charset="0"/>
                  </a:rPr>
                  <a:t>guide </a:t>
                </a:r>
                <a:r>
                  <a:rPr lang="en-IE" sz="2000" dirty="0">
                    <a:solidFill>
                      <a:srgbClr val="990033"/>
                    </a:solidFill>
                    <a:latin typeface="Tahoma" pitchFamily="34" charset="0"/>
                    <a:ea typeface="Tahoma" pitchFamily="34" charset="0"/>
                    <a:cs typeface="Tahoma" pitchFamily="34" charset="0"/>
                  </a:rPr>
                  <a:t>number method to find the factors</a:t>
                </a:r>
                <a:r>
                  <a:rPr lang="en-IE" sz="2000" dirty="0" smtClean="0">
                    <a:solidFill>
                      <a:srgbClr val="990033"/>
                    </a:solidFill>
                    <a:latin typeface="Tahoma" pitchFamily="34" charset="0"/>
                    <a:ea typeface="Tahoma" pitchFamily="34" charset="0"/>
                    <a:cs typeface="Tahoma" pitchFamily="34" charset="0"/>
                  </a:rPr>
                  <a:t>.</a:t>
                </a:r>
              </a:p>
              <a:p>
                <a:pPr marL="457200" indent="-457200">
                  <a:lnSpc>
                    <a:spcPct val="150000"/>
                  </a:lnSpc>
                  <a:buFont typeface="+mj-lt"/>
                  <a:buAutoNum type="arabicPeriod"/>
                </a:pPr>
                <a:r>
                  <a:rPr lang="en-IE" sz="2000" dirty="0" smtClean="0">
                    <a:solidFill>
                      <a:srgbClr val="990033"/>
                    </a:solidFill>
                    <a:latin typeface="Tahoma" pitchFamily="34" charset="0"/>
                    <a:ea typeface="Tahoma" pitchFamily="34" charset="0"/>
                    <a:cs typeface="Tahoma" pitchFamily="34" charset="0"/>
                  </a:rPr>
                  <a:t>Find </a:t>
                </a:r>
                <a:r>
                  <a:rPr lang="en-IE" sz="2000" dirty="0">
                    <a:solidFill>
                      <a:srgbClr val="990033"/>
                    </a:solidFill>
                    <a:latin typeface="Tahoma" pitchFamily="34" charset="0"/>
                    <a:ea typeface="Tahoma" pitchFamily="34" charset="0"/>
                    <a:cs typeface="Tahoma" pitchFamily="34" charset="0"/>
                  </a:rPr>
                  <a:t>the factors </a:t>
                </a:r>
                <a:r>
                  <a:rPr lang="en-IE" sz="2000" dirty="0" smtClean="0">
                    <a:solidFill>
                      <a:srgbClr val="990033"/>
                    </a:solidFill>
                    <a:latin typeface="Tahoma" pitchFamily="34" charset="0"/>
                    <a:ea typeface="Tahoma" pitchFamily="34" charset="0"/>
                    <a:cs typeface="Tahoma" pitchFamily="34" charset="0"/>
                  </a:rPr>
                  <a:t>of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2</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+7</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+3. </m:t>
                    </m:r>
                  </m:oMath>
                </a14:m>
                <a:r>
                  <a:rPr lang="en-IE" sz="2000" dirty="0" smtClean="0">
                    <a:solidFill>
                      <a:srgbClr val="990033"/>
                    </a:solidFill>
                    <a:latin typeface="Tahoma" pitchFamily="34" charset="0"/>
                    <a:ea typeface="Tahoma" pitchFamily="34" charset="0"/>
                    <a:cs typeface="Tahoma" pitchFamily="34" charset="0"/>
                  </a:rPr>
                  <a:t>Hence solve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2</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+7</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+3=0</m:t>
                    </m:r>
                  </m:oMath>
                </a14:m>
                <a:endParaRPr lang="en-IE" sz="2000" dirty="0">
                  <a:solidFill>
                    <a:srgbClr val="990033"/>
                  </a:solidFill>
                  <a:latin typeface="Tahoma" pitchFamily="34" charset="0"/>
                  <a:ea typeface="Tahoma" pitchFamily="34" charset="0"/>
                  <a:cs typeface="Tahoma" pitchFamily="34" charset="0"/>
                </a:endParaRPr>
              </a:p>
              <a:p>
                <a:pPr marL="457200" indent="-457200">
                  <a:lnSpc>
                    <a:spcPct val="150000"/>
                  </a:lnSpc>
                  <a:buFont typeface="+mj-lt"/>
                  <a:buAutoNum type="arabicPeriod"/>
                </a:pPr>
                <a:r>
                  <a:rPr lang="en-IE" sz="2000" dirty="0" smtClean="0">
                    <a:solidFill>
                      <a:srgbClr val="990033"/>
                    </a:solidFill>
                    <a:latin typeface="Tahoma" pitchFamily="34" charset="0"/>
                    <a:ea typeface="Tahoma" pitchFamily="34" charset="0"/>
                    <a:cs typeface="Tahoma" pitchFamily="34" charset="0"/>
                  </a:rPr>
                  <a:t>Find the factors of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3</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+4</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+1. </m:t>
                    </m:r>
                  </m:oMath>
                </a14:m>
                <a:r>
                  <a:rPr lang="en-IE" sz="2000" dirty="0" smtClean="0">
                    <a:solidFill>
                      <a:srgbClr val="990033"/>
                    </a:solidFill>
                    <a:latin typeface="Tahoma" pitchFamily="34" charset="0"/>
                    <a:ea typeface="Tahoma" pitchFamily="34" charset="0"/>
                    <a:cs typeface="Tahoma" pitchFamily="34" charset="0"/>
                  </a:rPr>
                  <a:t>Hence solve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3</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+4</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+1=0</m:t>
                    </m:r>
                  </m:oMath>
                </a14:m>
                <a:endParaRPr lang="en-IE" sz="2000" dirty="0">
                  <a:solidFill>
                    <a:srgbClr val="990033"/>
                  </a:solidFill>
                  <a:latin typeface="Tahoma" pitchFamily="34" charset="0"/>
                  <a:ea typeface="Tahoma" pitchFamily="34" charset="0"/>
                  <a:cs typeface="Tahoma" pitchFamily="34" charset="0"/>
                </a:endParaRPr>
              </a:p>
              <a:p>
                <a:pPr marL="457200" indent="-457200">
                  <a:lnSpc>
                    <a:spcPct val="150000"/>
                  </a:lnSpc>
                  <a:buFont typeface="+mj-lt"/>
                  <a:buAutoNum type="arabicPeriod"/>
                </a:pPr>
                <a:r>
                  <a:rPr lang="en-IE" sz="2000" dirty="0" smtClean="0">
                    <a:solidFill>
                      <a:srgbClr val="990033"/>
                    </a:solidFill>
                    <a:latin typeface="Tahoma" pitchFamily="34" charset="0"/>
                    <a:ea typeface="Tahoma" pitchFamily="34" charset="0"/>
                    <a:cs typeface="Tahoma" pitchFamily="34" charset="0"/>
                  </a:rPr>
                  <a:t>Find the factors of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4</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+4</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+1. </m:t>
                    </m:r>
                  </m:oMath>
                </a14:m>
                <a:r>
                  <a:rPr lang="en-IE" sz="2000" dirty="0" smtClean="0">
                    <a:solidFill>
                      <a:srgbClr val="990033"/>
                    </a:solidFill>
                    <a:latin typeface="Tahoma" pitchFamily="34" charset="0"/>
                    <a:ea typeface="Tahoma" pitchFamily="34" charset="0"/>
                    <a:cs typeface="Tahoma" pitchFamily="34" charset="0"/>
                  </a:rPr>
                  <a:t>Hence solve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4</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+4</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+1=0</m:t>
                    </m:r>
                  </m:oMath>
                </a14:m>
                <a:endParaRPr lang="en-IE" sz="2000" dirty="0">
                  <a:solidFill>
                    <a:srgbClr val="990033"/>
                  </a:solidFill>
                  <a:latin typeface="Tahoma" pitchFamily="34" charset="0"/>
                  <a:ea typeface="Tahoma" pitchFamily="34" charset="0"/>
                  <a:cs typeface="Tahoma" pitchFamily="34" charset="0"/>
                </a:endParaRPr>
              </a:p>
              <a:p>
                <a:pPr marL="457200" indent="-457200">
                  <a:lnSpc>
                    <a:spcPct val="150000"/>
                  </a:lnSpc>
                  <a:buFont typeface="+mj-lt"/>
                  <a:buAutoNum type="arabicPeriod"/>
                </a:pPr>
                <a:r>
                  <a:rPr lang="en-IE" sz="2000" dirty="0" smtClean="0">
                    <a:solidFill>
                      <a:srgbClr val="990033"/>
                    </a:solidFill>
                    <a:latin typeface="Tahoma" pitchFamily="34" charset="0"/>
                    <a:ea typeface="Tahoma" pitchFamily="34" charset="0"/>
                    <a:cs typeface="Tahoma" pitchFamily="34" charset="0"/>
                  </a:rPr>
                  <a:t>Find the factors of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3</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−4</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+1. </m:t>
                    </m:r>
                  </m:oMath>
                </a14:m>
                <a:r>
                  <a:rPr lang="en-IE" sz="2000" dirty="0" smtClean="0">
                    <a:solidFill>
                      <a:srgbClr val="990033"/>
                    </a:solidFill>
                    <a:latin typeface="Tahoma" pitchFamily="34" charset="0"/>
                    <a:ea typeface="Tahoma" pitchFamily="34" charset="0"/>
                    <a:cs typeface="Tahoma" pitchFamily="34" charset="0"/>
                  </a:rPr>
                  <a:t>Hence solve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3</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−4</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+1=0</m:t>
                    </m:r>
                  </m:oMath>
                </a14:m>
                <a:endParaRPr lang="en-IE" sz="2000" dirty="0">
                  <a:solidFill>
                    <a:srgbClr val="990033"/>
                  </a:solidFill>
                  <a:latin typeface="Tahoma" pitchFamily="34" charset="0"/>
                  <a:ea typeface="Tahoma" pitchFamily="34" charset="0"/>
                  <a:cs typeface="Tahoma" pitchFamily="34" charset="0"/>
                </a:endParaRPr>
              </a:p>
              <a:p>
                <a:pPr marL="457200" indent="-457200">
                  <a:lnSpc>
                    <a:spcPct val="150000"/>
                  </a:lnSpc>
                  <a:buFont typeface="+mj-lt"/>
                  <a:buAutoNum type="arabicPeriod"/>
                </a:pPr>
                <a:r>
                  <a:rPr lang="en-IE" sz="2000" dirty="0" smtClean="0">
                    <a:solidFill>
                      <a:srgbClr val="990033"/>
                    </a:solidFill>
                    <a:latin typeface="Tahoma" pitchFamily="34" charset="0"/>
                    <a:ea typeface="Tahoma" pitchFamily="34" charset="0"/>
                    <a:cs typeface="Tahoma" pitchFamily="34" charset="0"/>
                  </a:rPr>
                  <a:t>Find the factors of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2</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−3. </m:t>
                    </m:r>
                  </m:oMath>
                </a14:m>
                <a:r>
                  <a:rPr lang="en-IE" sz="2000" dirty="0" smtClean="0">
                    <a:solidFill>
                      <a:srgbClr val="990033"/>
                    </a:solidFill>
                    <a:latin typeface="Tahoma" pitchFamily="34" charset="0"/>
                    <a:ea typeface="Tahoma" pitchFamily="34" charset="0"/>
                    <a:cs typeface="Tahoma" pitchFamily="34" charset="0"/>
                  </a:rPr>
                  <a:t>Hence solve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2</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−3=0</m:t>
                    </m:r>
                  </m:oMath>
                </a14:m>
                <a:endParaRPr lang="en-IE" sz="2000" b="0" dirty="0" smtClean="0">
                  <a:solidFill>
                    <a:srgbClr val="990033"/>
                  </a:solidFill>
                  <a:latin typeface="Tahoma" pitchFamily="34" charset="0"/>
                  <a:ea typeface="Tahoma" pitchFamily="34" charset="0"/>
                  <a:cs typeface="Tahoma" pitchFamily="34" charset="0"/>
                </a:endParaRPr>
              </a:p>
              <a:p>
                <a:pPr marL="457200" indent="-457200">
                  <a:lnSpc>
                    <a:spcPct val="150000"/>
                  </a:lnSpc>
                  <a:buFont typeface="+mj-lt"/>
                  <a:buAutoNum type="arabicPeriod"/>
                </a:pPr>
                <a:r>
                  <a:rPr lang="en-IE" sz="2000" dirty="0" smtClean="0">
                    <a:solidFill>
                      <a:srgbClr val="990033"/>
                    </a:solidFill>
                    <a:latin typeface="Tahoma" pitchFamily="34" charset="0"/>
                    <a:ea typeface="Tahoma" pitchFamily="34" charset="0"/>
                    <a:cs typeface="Tahoma" pitchFamily="34" charset="0"/>
                  </a:rPr>
                  <a:t> a.  Is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2</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=0</m:t>
                    </m:r>
                  </m:oMath>
                </a14:m>
                <a:r>
                  <a:rPr lang="en-IE" sz="2000" dirty="0" smtClean="0">
                    <a:solidFill>
                      <a:srgbClr val="990033"/>
                    </a:solidFill>
                    <a:latin typeface="Tahoma" pitchFamily="34" charset="0"/>
                    <a:ea typeface="Tahoma" pitchFamily="34" charset="0"/>
                    <a:cs typeface="Tahoma" pitchFamily="34" charset="0"/>
                  </a:rPr>
                  <a:t> </a:t>
                </a:r>
                <a:r>
                  <a:rPr lang="en-IE" sz="2000" dirty="0">
                    <a:solidFill>
                      <a:srgbClr val="990033"/>
                    </a:solidFill>
                    <a:latin typeface="Tahoma" pitchFamily="34" charset="0"/>
                    <a:ea typeface="Tahoma" pitchFamily="34" charset="0"/>
                    <a:cs typeface="Tahoma" pitchFamily="34" charset="0"/>
                  </a:rPr>
                  <a:t>a quadratic equation? Explain your reasoning.</a:t>
                </a:r>
              </a:p>
              <a:p>
                <a:pPr indent="441325">
                  <a:lnSpc>
                    <a:spcPct val="150000"/>
                  </a:lnSpc>
                </a:pPr>
                <a:r>
                  <a:rPr lang="en-IE" sz="2000" dirty="0" smtClean="0">
                    <a:solidFill>
                      <a:srgbClr val="990033"/>
                    </a:solidFill>
                    <a:latin typeface="Tahoma" pitchFamily="34" charset="0"/>
                    <a:ea typeface="Tahoma" pitchFamily="34" charset="0"/>
                    <a:cs typeface="Tahoma" pitchFamily="34" charset="0"/>
                  </a:rPr>
                  <a:t> b</a:t>
                </a:r>
                <a:r>
                  <a:rPr lang="en-IE" sz="2000" dirty="0">
                    <a:solidFill>
                      <a:srgbClr val="990033"/>
                    </a:solidFill>
                    <a:latin typeface="Tahoma" pitchFamily="34" charset="0"/>
                    <a:ea typeface="Tahoma" pitchFamily="34" charset="0"/>
                    <a:cs typeface="Tahoma" pitchFamily="34" charset="0"/>
                  </a:rPr>
                  <a:t>. Find the factors </a:t>
                </a:r>
                <a:r>
                  <a:rPr lang="en-IE" sz="2000" dirty="0" smtClean="0">
                    <a:solidFill>
                      <a:srgbClr val="990033"/>
                    </a:solidFill>
                    <a:latin typeface="Tahoma" pitchFamily="34" charset="0"/>
                    <a:ea typeface="Tahoma" pitchFamily="34" charset="0"/>
                    <a:cs typeface="Tahoma" pitchFamily="34" charset="0"/>
                  </a:rPr>
                  <a:t>of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2</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𝑥</m:t>
                    </m:r>
                  </m:oMath>
                </a14:m>
                <a:r>
                  <a:rPr lang="en-IE" sz="2000" dirty="0" smtClean="0">
                    <a:solidFill>
                      <a:srgbClr val="990033"/>
                    </a:solidFill>
                    <a:latin typeface="Tahoma" pitchFamily="34" charset="0"/>
                    <a:ea typeface="Tahoma" pitchFamily="34" charset="0"/>
                    <a:cs typeface="Tahoma" pitchFamily="34" charset="0"/>
                  </a:rPr>
                  <a:t>. </a:t>
                </a:r>
                <a:r>
                  <a:rPr lang="en-IE" sz="2000" dirty="0">
                    <a:solidFill>
                      <a:srgbClr val="990033"/>
                    </a:solidFill>
                    <a:latin typeface="Tahoma" pitchFamily="34" charset="0"/>
                    <a:ea typeface="Tahoma" pitchFamily="34" charset="0"/>
                    <a:cs typeface="Tahoma" pitchFamily="34" charset="0"/>
                  </a:rPr>
                  <a:t>Hence </a:t>
                </a:r>
                <a:r>
                  <a:rPr lang="en-IE" sz="2000" dirty="0" smtClean="0">
                    <a:solidFill>
                      <a:srgbClr val="990033"/>
                    </a:solidFill>
                    <a:latin typeface="Tahoma" pitchFamily="34" charset="0"/>
                    <a:ea typeface="Tahoma" pitchFamily="34" charset="0"/>
                    <a:cs typeface="Tahoma" pitchFamily="34" charset="0"/>
                  </a:rPr>
                  <a:t>solve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2</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=0</m:t>
                    </m:r>
                  </m:oMath>
                </a14:m>
                <a:endParaRPr lang="en-IE" sz="2000" dirty="0">
                  <a:solidFill>
                    <a:srgbClr val="990033"/>
                  </a:solidFill>
                  <a:latin typeface="Tahoma" pitchFamily="34" charset="0"/>
                  <a:ea typeface="Tahoma" pitchFamily="34" charset="0"/>
                  <a:cs typeface="Tahoma" pitchFamily="34" charset="0"/>
                </a:endParaRPr>
              </a:p>
              <a:p>
                <a:pPr marL="441325" indent="-441325">
                  <a:lnSpc>
                    <a:spcPct val="150000"/>
                  </a:lnSpc>
                </a:pPr>
                <a:r>
                  <a:rPr lang="en-IE" sz="2000" dirty="0">
                    <a:solidFill>
                      <a:srgbClr val="990033"/>
                    </a:solidFill>
                    <a:latin typeface="Tahoma" pitchFamily="34" charset="0"/>
                    <a:ea typeface="Tahoma" pitchFamily="34" charset="0"/>
                    <a:cs typeface="Tahoma" pitchFamily="34" charset="0"/>
                  </a:rPr>
                  <a:t>7. </a:t>
                </a:r>
                <a:r>
                  <a:rPr lang="en-IE" sz="2000" dirty="0" smtClean="0">
                    <a:solidFill>
                      <a:srgbClr val="990033"/>
                    </a:solidFill>
                    <a:latin typeface="Tahoma" pitchFamily="34" charset="0"/>
                    <a:ea typeface="Tahoma" pitchFamily="34" charset="0"/>
                    <a:cs typeface="Tahoma" pitchFamily="34" charset="0"/>
                  </a:rPr>
                  <a:t>  Factorise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4</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−1</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−9.</m:t>
                    </m:r>
                  </m:oMath>
                </a14:m>
                <a:r>
                  <a:rPr lang="en-IE" sz="2000" dirty="0">
                    <a:solidFill>
                      <a:srgbClr val="990033"/>
                    </a:solidFill>
                    <a:latin typeface="Tahoma" pitchFamily="34" charset="0"/>
                    <a:ea typeface="Tahoma" pitchFamily="34" charset="0"/>
                    <a:cs typeface="Tahoma" pitchFamily="34" charset="0"/>
                  </a:rPr>
                  <a:t> Hence </a:t>
                </a:r>
                <a:r>
                  <a:rPr lang="en-IE" sz="2000" dirty="0" smtClean="0">
                    <a:solidFill>
                      <a:srgbClr val="990033"/>
                    </a:solidFill>
                    <a:latin typeface="Tahoma" pitchFamily="34" charset="0"/>
                    <a:ea typeface="Tahoma" pitchFamily="34" charset="0"/>
                    <a:cs typeface="Tahoma" pitchFamily="34" charset="0"/>
                  </a:rPr>
                  <a:t>solve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4</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−1</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m:t>
                    </m:r>
                  </m:oMath>
                </a14:m>
                <a:r>
                  <a:rPr lang="en-IE" sz="2000" dirty="0" smtClean="0">
                    <a:solidFill>
                      <a:srgbClr val="990033"/>
                    </a:solidFill>
                    <a:latin typeface="Tahoma" pitchFamily="34" charset="0"/>
                    <a:ea typeface="Tahoma" pitchFamily="34" charset="0"/>
                    <a:cs typeface="Tahoma" pitchFamily="34" charset="0"/>
                  </a:rPr>
                  <a:t> 9 = 0</a:t>
                </a:r>
                <a:endParaRPr lang="en-IE" sz="2000" dirty="0">
                  <a:solidFill>
                    <a:srgbClr val="990033"/>
                  </a:solidFill>
                  <a:latin typeface="Tahoma" pitchFamily="34" charset="0"/>
                  <a:ea typeface="Tahoma" pitchFamily="34" charset="0"/>
                  <a:cs typeface="Tahoma" pitchFamily="34" charset="0"/>
                </a:endParaRPr>
              </a:p>
              <a:p>
                <a:pPr>
                  <a:lnSpc>
                    <a:spcPct val="150000"/>
                  </a:lnSpc>
                </a:pPr>
                <a:endParaRPr lang="en-IE" sz="2000" dirty="0" smtClean="0">
                  <a:solidFill>
                    <a:srgbClr val="990033"/>
                  </a:solidFill>
                  <a:latin typeface="Tahoma" pitchFamily="34" charset="0"/>
                  <a:ea typeface="Tahoma" pitchFamily="34" charset="0"/>
                  <a:cs typeface="Tahoma"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611560" y="836712"/>
                <a:ext cx="7920880" cy="5170646"/>
              </a:xfrm>
              <a:prstGeom prst="rect">
                <a:avLst/>
              </a:prstGeom>
              <a:blipFill rotWithShape="1">
                <a:blip r:embed="rId2" cstate="print"/>
                <a:stretch>
                  <a:fillRect l="-769" t="-590" r="-692"/>
                </a:stretch>
              </a:blipFill>
            </p:spPr>
            <p:txBody>
              <a:bodyPr/>
              <a:lstStyle/>
              <a:p>
                <a:r>
                  <a:rPr lang="en-IE">
                    <a:noFill/>
                  </a:rPr>
                  <a:t> </a:t>
                </a:r>
              </a:p>
            </p:txBody>
          </p:sp>
        </mc:Fallback>
      </mc:AlternateContent>
    </p:spTree>
    <p:extLst>
      <p:ext uri="{BB962C8B-B14F-4D97-AF65-F5344CB8AC3E}">
        <p14:creationId xmlns:p14="http://schemas.microsoft.com/office/powerpoint/2010/main" xmlns="" val="4209528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D: Student Activity </a:t>
            </a:r>
            <a:r>
              <a:rPr lang="en-IE" b="1" dirty="0" smtClean="0">
                <a:solidFill>
                  <a:srgbClr val="990033"/>
                </a:solidFill>
              </a:rPr>
              <a:t>4</a:t>
            </a:r>
            <a:endParaRPr lang="en-IE" b="1" dirty="0">
              <a:solidFill>
                <a:srgbClr val="990033"/>
              </a:solidFill>
            </a:endParaRPr>
          </a:p>
        </p:txBody>
      </p:sp>
      <mc:AlternateContent xmlns:mc="http://schemas.openxmlformats.org/markup-compatibility/2006">
        <mc:Choice xmlns:a14="http://schemas.microsoft.com/office/drawing/2010/main" xmlns="" Requires="a14">
          <p:sp>
            <p:nvSpPr>
              <p:cNvPr id="3" name="Rectangle 2"/>
              <p:cNvSpPr/>
              <p:nvPr/>
            </p:nvSpPr>
            <p:spPr>
              <a:xfrm>
                <a:off x="611560" y="836712"/>
                <a:ext cx="7920880" cy="5632311"/>
              </a:xfrm>
              <a:prstGeom prst="rect">
                <a:avLst/>
              </a:prstGeom>
            </p:spPr>
            <p:txBody>
              <a:bodyPr wrap="square">
                <a:spAutoFit/>
              </a:bodyPr>
              <a:lstStyle/>
              <a:p>
                <a:pPr>
                  <a:lnSpc>
                    <a:spcPct val="150000"/>
                  </a:lnSpc>
                </a:pPr>
                <a:r>
                  <a:rPr lang="en-IE" sz="2000" dirty="0" smtClean="0">
                    <a:solidFill>
                      <a:srgbClr val="990033"/>
                    </a:solidFill>
                    <a:latin typeface="Tahoma" pitchFamily="34" charset="0"/>
                    <a:ea typeface="Tahoma" pitchFamily="34" charset="0"/>
                    <a:cs typeface="Tahoma" pitchFamily="34" charset="0"/>
                  </a:rPr>
                  <a:t>8</a:t>
                </a:r>
                <a:r>
                  <a:rPr lang="en-IE" sz="2000" dirty="0">
                    <a:solidFill>
                      <a:srgbClr val="990033"/>
                    </a:solidFill>
                    <a:latin typeface="Tahoma" pitchFamily="34" charset="0"/>
                    <a:ea typeface="Tahoma" pitchFamily="34" charset="0"/>
                    <a:cs typeface="Tahoma" pitchFamily="34" charset="0"/>
                  </a:rPr>
                  <a:t>. Twice a certain number plus four times the same number less one is </a:t>
                </a:r>
                <a:r>
                  <a:rPr lang="en-IE" sz="2000" dirty="0" smtClean="0">
                    <a:solidFill>
                      <a:srgbClr val="990033"/>
                    </a:solidFill>
                    <a:latin typeface="Tahoma" pitchFamily="34" charset="0"/>
                    <a:ea typeface="Tahoma" pitchFamily="34" charset="0"/>
                    <a:cs typeface="Tahoma" pitchFamily="34" charset="0"/>
                  </a:rPr>
                  <a:t>0.  Find </a:t>
                </a:r>
                <a:r>
                  <a:rPr lang="en-IE" sz="2000" dirty="0">
                    <a:solidFill>
                      <a:srgbClr val="990033"/>
                    </a:solidFill>
                    <a:latin typeface="Tahoma" pitchFamily="34" charset="0"/>
                    <a:ea typeface="Tahoma" pitchFamily="34" charset="0"/>
                    <a:cs typeface="Tahoma" pitchFamily="34" charset="0"/>
                  </a:rPr>
                  <a:t>the numbers.</a:t>
                </a:r>
              </a:p>
              <a:p>
                <a:pPr>
                  <a:lnSpc>
                    <a:spcPct val="150000"/>
                  </a:lnSpc>
                </a:pPr>
                <a:r>
                  <a:rPr lang="en-IE" sz="2000" dirty="0">
                    <a:solidFill>
                      <a:srgbClr val="990033"/>
                    </a:solidFill>
                    <a:latin typeface="Tahoma" pitchFamily="34" charset="0"/>
                    <a:ea typeface="Tahoma" pitchFamily="34" charset="0"/>
                    <a:cs typeface="Tahoma" pitchFamily="34" charset="0"/>
                  </a:rPr>
                  <a:t>9. a. Complete the following table and using your results, suggest</a:t>
                </a:r>
              </a:p>
              <a:p>
                <a:pPr>
                  <a:lnSpc>
                    <a:spcPct val="150000"/>
                  </a:lnSpc>
                </a:pPr>
                <a:r>
                  <a:rPr lang="en-IE" sz="2000" dirty="0">
                    <a:solidFill>
                      <a:srgbClr val="990033"/>
                    </a:solidFill>
                    <a:latin typeface="Tahoma" pitchFamily="34" charset="0"/>
                    <a:ea typeface="Tahoma" pitchFamily="34" charset="0"/>
                    <a:cs typeface="Tahoma" pitchFamily="34" charset="0"/>
                  </a:rPr>
                  <a:t>solutions </a:t>
                </a:r>
                <a:r>
                  <a:rPr lang="en-IE" sz="2000" dirty="0" smtClean="0">
                    <a:solidFill>
                      <a:srgbClr val="990033"/>
                    </a:solidFill>
                    <a:latin typeface="Tahoma" pitchFamily="34" charset="0"/>
                    <a:ea typeface="Tahoma" pitchFamily="34" charset="0"/>
                    <a:cs typeface="Tahoma" pitchFamily="34" charset="0"/>
                  </a:rPr>
                  <a:t>to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2</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+3</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+1=0 </m:t>
                    </m:r>
                  </m:oMath>
                </a14:m>
                <a:endParaRPr lang="en-IE" sz="2000" dirty="0" smtClean="0">
                  <a:solidFill>
                    <a:srgbClr val="990033"/>
                  </a:solidFill>
                  <a:latin typeface="Tahoma" pitchFamily="34" charset="0"/>
                  <a:ea typeface="Tahoma" pitchFamily="34" charset="0"/>
                  <a:cs typeface="Tahoma" pitchFamily="34" charset="0"/>
                </a:endParaRPr>
              </a:p>
              <a:p>
                <a:pPr>
                  <a:lnSpc>
                    <a:spcPct val="150000"/>
                  </a:lnSpc>
                </a:pPr>
                <a:endParaRPr lang="en-IE" sz="2000" dirty="0">
                  <a:solidFill>
                    <a:srgbClr val="990033"/>
                  </a:solidFill>
                  <a:latin typeface="Tahoma" pitchFamily="34" charset="0"/>
                  <a:ea typeface="Tahoma" pitchFamily="34" charset="0"/>
                  <a:cs typeface="Tahoma" pitchFamily="34" charset="0"/>
                </a:endParaRPr>
              </a:p>
              <a:p>
                <a:pPr>
                  <a:lnSpc>
                    <a:spcPct val="150000"/>
                  </a:lnSpc>
                </a:pPr>
                <a:endParaRPr lang="en-IE" sz="2000" dirty="0" smtClean="0">
                  <a:solidFill>
                    <a:srgbClr val="990033"/>
                  </a:solidFill>
                  <a:latin typeface="Tahoma" pitchFamily="34" charset="0"/>
                  <a:ea typeface="Tahoma" pitchFamily="34" charset="0"/>
                  <a:cs typeface="Tahoma" pitchFamily="34" charset="0"/>
                </a:endParaRPr>
              </a:p>
              <a:p>
                <a:pPr>
                  <a:lnSpc>
                    <a:spcPct val="150000"/>
                  </a:lnSpc>
                </a:pPr>
                <a:endParaRPr lang="en-IE" sz="2000" dirty="0">
                  <a:solidFill>
                    <a:srgbClr val="990033"/>
                  </a:solidFill>
                  <a:latin typeface="Tahoma" pitchFamily="34" charset="0"/>
                  <a:ea typeface="Tahoma" pitchFamily="34" charset="0"/>
                  <a:cs typeface="Tahoma" pitchFamily="34" charset="0"/>
                </a:endParaRPr>
              </a:p>
              <a:p>
                <a:pPr>
                  <a:lnSpc>
                    <a:spcPct val="150000"/>
                  </a:lnSpc>
                </a:pPr>
                <a:endParaRPr lang="en-IE" sz="2000" dirty="0" smtClean="0">
                  <a:solidFill>
                    <a:srgbClr val="990033"/>
                  </a:solidFill>
                  <a:latin typeface="Tahoma" pitchFamily="34" charset="0"/>
                  <a:ea typeface="Tahoma" pitchFamily="34" charset="0"/>
                  <a:cs typeface="Tahoma" pitchFamily="34" charset="0"/>
                </a:endParaRPr>
              </a:p>
              <a:p>
                <a:pPr>
                  <a:lnSpc>
                    <a:spcPct val="150000"/>
                  </a:lnSpc>
                </a:pPr>
                <a:r>
                  <a:rPr lang="en-IE" sz="2000" dirty="0">
                    <a:solidFill>
                      <a:srgbClr val="990033"/>
                    </a:solidFill>
                    <a:latin typeface="Tahoma" pitchFamily="34" charset="0"/>
                    <a:ea typeface="Tahoma" pitchFamily="34" charset="0"/>
                    <a:cs typeface="Tahoma" pitchFamily="34" charset="0"/>
                  </a:rPr>
                  <a:t>b. Using the information in the table above, draw a graph of</a:t>
                </a:r>
              </a:p>
              <a:p>
                <a:pPr>
                  <a:lnSpc>
                    <a:spcPct val="150000"/>
                  </a:lnSpc>
                </a:pP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𝑓</m:t>
                        </m:r>
                        <m:d>
                          <m:dPr>
                            <m:ctrlPr>
                              <a:rPr lang="en-IE" sz="2000" b="0" i="1" smtClean="0">
                                <a:solidFill>
                                  <a:srgbClr val="990033"/>
                                </a:solidFill>
                                <a:latin typeface="Cambria Math"/>
                                <a:ea typeface="Tahoma" pitchFamily="34" charset="0"/>
                                <a:cs typeface="Tahoma" pitchFamily="34" charset="0"/>
                              </a:rPr>
                            </m:ctrlPr>
                          </m:dPr>
                          <m:e>
                            <m:r>
                              <a:rPr lang="en-IE" sz="2000" b="0" i="1" smtClean="0">
                                <a:solidFill>
                                  <a:srgbClr val="990033"/>
                                </a:solidFill>
                                <a:latin typeface="Cambria Math"/>
                                <a:ea typeface="Tahoma" pitchFamily="34" charset="0"/>
                                <a:cs typeface="Tahoma" pitchFamily="34" charset="0"/>
                              </a:rPr>
                              <m:t>𝑥</m:t>
                            </m:r>
                          </m:e>
                        </m:d>
                        <m:r>
                          <a:rPr lang="en-IE" sz="2000" b="0" i="1" smtClean="0">
                            <a:solidFill>
                              <a:srgbClr val="990033"/>
                            </a:solidFill>
                            <a:latin typeface="Cambria Math"/>
                            <a:ea typeface="Tahoma" pitchFamily="34" charset="0"/>
                            <a:cs typeface="Tahoma" pitchFamily="34" charset="0"/>
                          </a:rPr>
                          <m:t>=2</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+3</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m:t>
                    </m:r>
                    <m:r>
                      <a:rPr lang="en-IE" sz="2000" b="0" i="0" smtClean="0">
                        <a:solidFill>
                          <a:srgbClr val="990033"/>
                        </a:solidFill>
                        <a:latin typeface="Cambria Math"/>
                        <a:ea typeface="Tahoma" pitchFamily="34" charset="0"/>
                        <a:cs typeface="Tahoma" pitchFamily="34" charset="0"/>
                      </a:rPr>
                      <m:t> </m:t>
                    </m:r>
                  </m:oMath>
                </a14:m>
                <a:r>
                  <a:rPr lang="en-IE" sz="2000" dirty="0" smtClean="0">
                    <a:solidFill>
                      <a:srgbClr val="990033"/>
                    </a:solidFill>
                    <a:latin typeface="Tahoma" pitchFamily="34" charset="0"/>
                    <a:ea typeface="Tahoma" pitchFamily="34" charset="0"/>
                    <a:cs typeface="Tahoma" pitchFamily="34" charset="0"/>
                  </a:rPr>
                  <a:t>hence </a:t>
                </a:r>
                <a:r>
                  <a:rPr lang="en-IE" sz="2000" dirty="0">
                    <a:solidFill>
                      <a:srgbClr val="990033"/>
                    </a:solidFill>
                    <a:latin typeface="Tahoma" pitchFamily="34" charset="0"/>
                    <a:ea typeface="Tahoma" pitchFamily="34" charset="0"/>
                    <a:cs typeface="Tahoma" pitchFamily="34" charset="0"/>
                  </a:rPr>
                  <a:t>solve the equation</a:t>
                </a:r>
                <a:r>
                  <a:rPr lang="en-IE" sz="2000" dirty="0" smtClean="0">
                    <a:solidFill>
                      <a:srgbClr val="990033"/>
                    </a:solidFill>
                    <a:latin typeface="Tahoma" pitchFamily="34" charset="0"/>
                    <a:ea typeface="Tahoma" pitchFamily="34" charset="0"/>
                    <a:cs typeface="Tahoma" pitchFamily="34" charset="0"/>
                  </a:rPr>
                  <a:t>.</a:t>
                </a:r>
              </a:p>
              <a:p>
                <a:pPr>
                  <a:lnSpc>
                    <a:spcPct val="150000"/>
                  </a:lnSpc>
                </a:pPr>
                <a:r>
                  <a:rPr lang="en-IE" sz="2000" dirty="0" smtClean="0">
                    <a:solidFill>
                      <a:srgbClr val="990033"/>
                    </a:solidFill>
                    <a:latin typeface="Tahoma" pitchFamily="34" charset="0"/>
                    <a:ea typeface="Tahoma" pitchFamily="34" charset="0"/>
                    <a:cs typeface="Tahoma" pitchFamily="34" charset="0"/>
                  </a:rPr>
                  <a:t>c</a:t>
                </a:r>
                <a:r>
                  <a:rPr lang="en-IE" sz="2000" dirty="0">
                    <a:solidFill>
                      <a:srgbClr val="990033"/>
                    </a:solidFill>
                    <a:latin typeface="Tahoma" pitchFamily="34" charset="0"/>
                    <a:ea typeface="Tahoma" pitchFamily="34" charset="0"/>
                    <a:cs typeface="Tahoma" pitchFamily="34" charset="0"/>
                  </a:rPr>
                  <a:t>. Did your results for a. agree with your results in b?</a:t>
                </a:r>
              </a:p>
              <a:p>
                <a:pPr>
                  <a:lnSpc>
                    <a:spcPct val="150000"/>
                  </a:lnSpc>
                </a:pPr>
                <a:endParaRPr lang="en-IE" sz="2000" dirty="0">
                  <a:solidFill>
                    <a:srgbClr val="990033"/>
                  </a:solidFill>
                  <a:latin typeface="Tahoma" pitchFamily="34" charset="0"/>
                  <a:ea typeface="Tahoma" pitchFamily="34" charset="0"/>
                  <a:cs typeface="Tahoma"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611560" y="836712"/>
                <a:ext cx="7920880" cy="5632311"/>
              </a:xfrm>
              <a:prstGeom prst="rect">
                <a:avLst/>
              </a:prstGeom>
              <a:blipFill rotWithShape="1">
                <a:blip r:embed="rId2" cstate="print"/>
                <a:stretch>
                  <a:fillRect l="-769" r="-1231"/>
                </a:stretch>
              </a:blipFill>
            </p:spPr>
            <p:txBody>
              <a:bodyPr/>
              <a:lstStyle/>
              <a:p>
                <a:r>
                  <a:rPr lang="en-IE">
                    <a:noFill/>
                  </a:rPr>
                  <a:t> </a:t>
                </a:r>
              </a:p>
            </p:txBody>
          </p:sp>
        </mc:Fallback>
      </mc:AlternateContent>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3925" y="2708920"/>
            <a:ext cx="7296150" cy="162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27266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D: Student Activity </a:t>
            </a:r>
            <a:r>
              <a:rPr lang="en-IE" b="1" dirty="0" smtClean="0">
                <a:solidFill>
                  <a:srgbClr val="990033"/>
                </a:solidFill>
              </a:rPr>
              <a:t>4</a:t>
            </a:r>
            <a:endParaRPr lang="en-IE" b="1" dirty="0">
              <a:solidFill>
                <a:srgbClr val="990033"/>
              </a:solidFill>
            </a:endParaRPr>
          </a:p>
        </p:txBody>
      </p:sp>
      <mc:AlternateContent xmlns:mc="http://schemas.openxmlformats.org/markup-compatibility/2006">
        <mc:Choice xmlns:a14="http://schemas.microsoft.com/office/drawing/2010/main" xmlns="" Requires="a14">
          <p:sp>
            <p:nvSpPr>
              <p:cNvPr id="3" name="Rectangle 2"/>
              <p:cNvSpPr/>
              <p:nvPr/>
            </p:nvSpPr>
            <p:spPr>
              <a:xfrm>
                <a:off x="611560" y="836712"/>
                <a:ext cx="7920880" cy="1015663"/>
              </a:xfrm>
              <a:prstGeom prst="rect">
                <a:avLst/>
              </a:prstGeom>
            </p:spPr>
            <p:txBody>
              <a:bodyPr wrap="square">
                <a:spAutoFit/>
              </a:bodyPr>
              <a:lstStyle/>
              <a:p>
                <a:r>
                  <a:rPr lang="en-IE" sz="2000" dirty="0" smtClean="0">
                    <a:solidFill>
                      <a:srgbClr val="990033"/>
                    </a:solidFill>
                    <a:latin typeface="Tahoma" pitchFamily="34" charset="0"/>
                    <a:ea typeface="Tahoma" pitchFamily="34" charset="0"/>
                    <a:cs typeface="Tahoma" pitchFamily="34" charset="0"/>
                  </a:rPr>
                  <a:t>10</a:t>
                </a:r>
                <a:r>
                  <a:rPr lang="en-IE" sz="2000" dirty="0">
                    <a:solidFill>
                      <a:srgbClr val="990033"/>
                    </a:solidFill>
                    <a:latin typeface="Tahoma" pitchFamily="34" charset="0"/>
                    <a:ea typeface="Tahoma" pitchFamily="34" charset="0"/>
                    <a:cs typeface="Tahoma" pitchFamily="34" charset="0"/>
                  </a:rPr>
                  <a:t>. Find the function represented by the curve in the</a:t>
                </a:r>
              </a:p>
              <a:p>
                <a:r>
                  <a:rPr lang="en-IE" sz="2000" dirty="0">
                    <a:solidFill>
                      <a:srgbClr val="990033"/>
                    </a:solidFill>
                    <a:latin typeface="Tahoma" pitchFamily="34" charset="0"/>
                    <a:ea typeface="Tahoma" pitchFamily="34" charset="0"/>
                    <a:cs typeface="Tahoma" pitchFamily="34" charset="0"/>
                  </a:rPr>
                  <a:t>diagram opposite in the </a:t>
                </a:r>
                <a:r>
                  <a:rPr lang="en-IE" sz="2000" dirty="0" smtClean="0">
                    <a:solidFill>
                      <a:srgbClr val="990033"/>
                    </a:solidFill>
                    <a:latin typeface="Tahoma" pitchFamily="34" charset="0"/>
                    <a:ea typeface="Tahoma" pitchFamily="34" charset="0"/>
                    <a:cs typeface="Tahoma" pitchFamily="34" charset="0"/>
                  </a:rPr>
                  <a:t>form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𝑓</m:t>
                        </m:r>
                        <m:d>
                          <m:dPr>
                            <m:ctrlPr>
                              <a:rPr lang="en-IE" sz="2000" b="0" i="1" smtClean="0">
                                <a:solidFill>
                                  <a:srgbClr val="990033"/>
                                </a:solidFill>
                                <a:latin typeface="Cambria Math"/>
                                <a:ea typeface="Tahoma" pitchFamily="34" charset="0"/>
                                <a:cs typeface="Tahoma" pitchFamily="34" charset="0"/>
                              </a:rPr>
                            </m:ctrlPr>
                          </m:dPr>
                          <m:e>
                            <m:r>
                              <a:rPr lang="en-IE" sz="2000" b="0" i="1" smtClean="0">
                                <a:solidFill>
                                  <a:srgbClr val="990033"/>
                                </a:solidFill>
                                <a:latin typeface="Cambria Math"/>
                                <a:ea typeface="Tahoma" pitchFamily="34" charset="0"/>
                                <a:cs typeface="Tahoma" pitchFamily="34" charset="0"/>
                              </a:rPr>
                              <m:t>𝑥</m:t>
                            </m:r>
                          </m:e>
                        </m:d>
                        <m:r>
                          <a:rPr lang="en-IE" sz="2000" b="0" i="1" smtClean="0">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𝑎𝑥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𝑏𝑥</m:t>
                    </m:r>
                    <m:r>
                      <a:rPr lang="en-IE" sz="2000" b="0" i="1" smtClean="0">
                        <a:solidFill>
                          <a:srgbClr val="990033"/>
                        </a:solidFill>
                        <a:latin typeface="Cambria Math"/>
                        <a:ea typeface="Tahoma" pitchFamily="34" charset="0"/>
                        <a:cs typeface="Tahoma" pitchFamily="34" charset="0"/>
                      </a:rPr>
                      <m:t>+</m:t>
                    </m:r>
                    <m:r>
                      <m:rPr>
                        <m:sty m:val="p"/>
                      </m:rPr>
                      <a:rPr lang="en-IE" sz="2000" b="0" i="0" smtClean="0">
                        <a:solidFill>
                          <a:srgbClr val="990033"/>
                        </a:solidFill>
                        <a:latin typeface="Cambria Math"/>
                        <a:ea typeface="Tahoma" pitchFamily="34" charset="0"/>
                        <a:cs typeface="Tahoma" pitchFamily="34" charset="0"/>
                      </a:rPr>
                      <m:t>c</m:t>
                    </m:r>
                    <m:r>
                      <a:rPr lang="en-IE" sz="2000" b="0" i="0" smtClean="0">
                        <a:solidFill>
                          <a:srgbClr val="990033"/>
                        </a:solidFill>
                        <a:latin typeface="Cambria Math"/>
                        <a:ea typeface="Tahoma" pitchFamily="34" charset="0"/>
                        <a:cs typeface="Tahoma" pitchFamily="34" charset="0"/>
                      </a:rPr>
                      <m:t>=0.</m:t>
                    </m:r>
                  </m:oMath>
                </a14:m>
                <a:endParaRPr lang="en-IE" sz="2000" dirty="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Then </a:t>
                </a:r>
                <a:r>
                  <a:rPr lang="en-IE" sz="2000" dirty="0">
                    <a:solidFill>
                      <a:srgbClr val="990033"/>
                    </a:solidFill>
                    <a:latin typeface="Tahoma" pitchFamily="34" charset="0"/>
                    <a:ea typeface="Tahoma" pitchFamily="34" charset="0"/>
                    <a:cs typeface="Tahoma" pitchFamily="34" charset="0"/>
                  </a:rPr>
                  <a:t>solve the equation</a:t>
                </a:r>
              </a:p>
            </p:txBody>
          </p:sp>
        </mc:Choice>
        <mc:Fallback>
          <p:sp>
            <p:nvSpPr>
              <p:cNvPr id="3" name="Rectangle 2"/>
              <p:cNvSpPr>
                <a:spLocks noRot="1" noChangeAspect="1" noMove="1" noResize="1" noEditPoints="1" noAdjustHandles="1" noChangeArrowheads="1" noChangeShapeType="1" noTextEdit="1"/>
              </p:cNvSpPr>
              <p:nvPr/>
            </p:nvSpPr>
            <p:spPr>
              <a:xfrm>
                <a:off x="611560" y="836712"/>
                <a:ext cx="7920880" cy="1015663"/>
              </a:xfrm>
              <a:prstGeom prst="rect">
                <a:avLst/>
              </a:prstGeom>
              <a:blipFill rotWithShape="1">
                <a:blip r:embed="rId2" cstate="print"/>
                <a:stretch>
                  <a:fillRect l="-769" t="-2994" b="-9581"/>
                </a:stretch>
              </a:blipFill>
            </p:spPr>
            <p:txBody>
              <a:bodyPr/>
              <a:lstStyle/>
              <a:p>
                <a:r>
                  <a:rPr lang="en-IE">
                    <a:noFill/>
                  </a:rPr>
                  <a:t> </a:t>
                </a:r>
              </a:p>
            </p:txBody>
          </p:sp>
        </mc:Fallback>
      </mc:AlternateContent>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8" y="1556792"/>
            <a:ext cx="4402868" cy="2520000"/>
          </a:xfrm>
          <a:prstGeom prst="rect">
            <a:avLst/>
          </a:prstGeom>
          <a:noFill/>
          <a:ln w="38100">
            <a:solidFill>
              <a:srgbClr val="990033"/>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653907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a:t>
            </a:r>
            <a:r>
              <a:rPr lang="en-IE" b="1" dirty="0" smtClean="0">
                <a:solidFill>
                  <a:srgbClr val="990033"/>
                </a:solidFill>
              </a:rPr>
              <a:t>E: Introduction</a:t>
            </a:r>
            <a:endParaRPr lang="en-IE" b="1" dirty="0">
              <a:solidFill>
                <a:srgbClr val="990033"/>
              </a:solidFill>
            </a:endParaRPr>
          </a:p>
        </p:txBody>
      </p:sp>
      <mc:AlternateContent xmlns:mc="http://schemas.openxmlformats.org/markup-compatibility/2006">
        <mc:Choice xmlns:a14="http://schemas.microsoft.com/office/drawing/2010/main" xmlns="" Requires="a14">
          <p:sp>
            <p:nvSpPr>
              <p:cNvPr id="3" name="Rectangle 2"/>
              <p:cNvSpPr/>
              <p:nvPr/>
            </p:nvSpPr>
            <p:spPr>
              <a:xfrm>
                <a:off x="611560" y="620688"/>
                <a:ext cx="7920880" cy="6093976"/>
              </a:xfrm>
              <a:prstGeom prst="rect">
                <a:avLst/>
              </a:prstGeom>
            </p:spPr>
            <p:txBody>
              <a:bodyPr wrap="square">
                <a:spAutoFit/>
              </a:bodyPr>
              <a:lstStyle/>
              <a:p>
                <a:pPr>
                  <a:lnSpc>
                    <a:spcPct val="150000"/>
                  </a:lnSpc>
                </a:pPr>
                <a:r>
                  <a:rPr lang="en-IE" sz="2000" dirty="0" smtClean="0">
                    <a:solidFill>
                      <a:srgbClr val="990033"/>
                    </a:solidFill>
                    <a:latin typeface="Tahoma" pitchFamily="34" charset="0"/>
                    <a:ea typeface="Tahoma" pitchFamily="34" charset="0"/>
                    <a:cs typeface="Tahoma" pitchFamily="34" charset="0"/>
                  </a:rPr>
                  <a:t>Are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6</m:t>
                    </m:r>
                    <m:r>
                      <a:rPr lang="en-IE" sz="2000" i="1">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+5=0 </m:t>
                    </m:r>
                    <m:r>
                      <a:rPr lang="en-IE" sz="2000" b="0" i="0" smtClean="0">
                        <a:solidFill>
                          <a:srgbClr val="990033"/>
                        </a:solidFill>
                        <a:latin typeface="Cambria Math"/>
                        <a:ea typeface="Tahoma" pitchFamily="34" charset="0"/>
                        <a:cs typeface="Tahoma" pitchFamily="34" charset="0"/>
                      </a:rPr>
                      <m:t>  </m:t>
                    </m:r>
                    <m:r>
                      <m:rPr>
                        <m:sty m:val="p"/>
                      </m:rPr>
                      <a:rPr lang="en-IE" sz="2000" b="0" i="0" smtClean="0">
                        <a:solidFill>
                          <a:srgbClr val="990033"/>
                        </a:solidFill>
                        <a:latin typeface="Cambria Math"/>
                        <a:ea typeface="Tahoma" pitchFamily="34" charset="0"/>
                        <a:cs typeface="Tahoma" pitchFamily="34" charset="0"/>
                      </a:rPr>
                      <m:t>and</m:t>
                    </m:r>
                    <m:sSup>
                      <m:sSupPr>
                        <m:ctrlPr>
                          <a:rPr lang="en-IE" sz="2000" i="1">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   </m:t>
                        </m:r>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6</m:t>
                    </m:r>
                    <m:r>
                      <a:rPr lang="en-IE" sz="2000" i="1">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=0</m:t>
                    </m:r>
                  </m:oMath>
                </a14:m>
                <a:r>
                  <a:rPr lang="en-IE" sz="2000" dirty="0" smtClean="0">
                    <a:solidFill>
                      <a:srgbClr val="990033"/>
                    </a:solidFill>
                    <a:latin typeface="Tahoma" pitchFamily="34" charset="0"/>
                    <a:ea typeface="Tahoma" pitchFamily="34" charset="0"/>
                    <a:cs typeface="Tahoma" pitchFamily="34" charset="0"/>
                  </a:rPr>
                  <a:t> quadratic </a:t>
                </a:r>
                <a:r>
                  <a:rPr lang="en-IE" sz="2000" dirty="0" smtClean="0">
                    <a:solidFill>
                      <a:srgbClr val="990033"/>
                    </a:solidFill>
                    <a:latin typeface="Tahoma" pitchFamily="34" charset="0"/>
                    <a:ea typeface="Tahoma" pitchFamily="34" charset="0"/>
                    <a:cs typeface="Tahoma" pitchFamily="34" charset="0"/>
                  </a:rPr>
                  <a:t>equations?      Explain why. </a:t>
                </a:r>
                <a:endParaRPr lang="en-IE" sz="2000" dirty="0">
                  <a:solidFill>
                    <a:srgbClr val="990033"/>
                  </a:solidFill>
                  <a:latin typeface="Tahoma" pitchFamily="34" charset="0"/>
                  <a:ea typeface="Tahoma" pitchFamily="34" charset="0"/>
                  <a:cs typeface="Tahoma" pitchFamily="34" charset="0"/>
                </a:endParaRPr>
              </a:p>
              <a:p>
                <a:pPr>
                  <a:lnSpc>
                    <a:spcPct val="150000"/>
                  </a:lnSpc>
                </a:pPr>
                <a:r>
                  <a:rPr lang="en-IE" sz="2000" dirty="0" smtClean="0">
                    <a:solidFill>
                      <a:srgbClr val="990033"/>
                    </a:solidFill>
                    <a:latin typeface="Tahoma" pitchFamily="34" charset="0"/>
                    <a:ea typeface="Tahoma" pitchFamily="34" charset="0"/>
                    <a:cs typeface="Tahoma" pitchFamily="34" charset="0"/>
                  </a:rPr>
                  <a:t>Give a general definition of a quadratic equation? </a:t>
                </a:r>
                <a:endParaRPr lang="en-IE" sz="2000" dirty="0">
                  <a:solidFill>
                    <a:srgbClr val="990033"/>
                  </a:solidFill>
                  <a:latin typeface="Tahoma" pitchFamily="34" charset="0"/>
                  <a:ea typeface="Tahoma" pitchFamily="34" charset="0"/>
                  <a:cs typeface="Tahoma" pitchFamily="34" charset="0"/>
                </a:endParaRPr>
              </a:p>
              <a:p>
                <a:pPr>
                  <a:lnSpc>
                    <a:spcPct val="150000"/>
                  </a:lnSpc>
                </a:pPr>
                <a:r>
                  <a:rPr lang="en-IE" sz="2000" dirty="0" smtClean="0">
                    <a:solidFill>
                      <a:srgbClr val="990033"/>
                    </a:solidFill>
                    <a:latin typeface="Tahoma" pitchFamily="34" charset="0"/>
                    <a:ea typeface="Tahoma" pitchFamily="34" charset="0"/>
                    <a:cs typeface="Tahoma" pitchFamily="34" charset="0"/>
                  </a:rPr>
                  <a:t>Are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𝑎</m:t>
                        </m:r>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𝑐</m:t>
                    </m:r>
                    <m:r>
                      <a:rPr lang="en-IE" sz="2000" i="1">
                        <a:solidFill>
                          <a:srgbClr val="990033"/>
                        </a:solidFill>
                        <a:latin typeface="Cambria Math"/>
                        <a:ea typeface="Tahoma" pitchFamily="34" charset="0"/>
                        <a:cs typeface="Tahoma" pitchFamily="34" charset="0"/>
                      </a:rPr>
                      <m:t>=0</m:t>
                    </m:r>
                  </m:oMath>
                </a14:m>
                <a:r>
                  <a:rPr lang="en-IE" sz="2000" dirty="0" smtClean="0">
                    <a:solidFill>
                      <a:srgbClr val="990033"/>
                    </a:solidFill>
                    <a:latin typeface="Tahoma" pitchFamily="34" charset="0"/>
                    <a:ea typeface="Tahoma" pitchFamily="34" charset="0"/>
                    <a:cs typeface="Tahoma" pitchFamily="34" charset="0"/>
                  </a:rPr>
                  <a:t> </a:t>
                </a:r>
                <a:endParaRPr lang="en-IE" sz="2000" dirty="0">
                  <a:solidFill>
                    <a:srgbClr val="990033"/>
                  </a:solidFill>
                  <a:latin typeface="Tahoma" pitchFamily="34" charset="0"/>
                  <a:ea typeface="Tahoma" pitchFamily="34" charset="0"/>
                  <a:cs typeface="Tahoma" pitchFamily="34" charset="0"/>
                </a:endParaRPr>
              </a:p>
              <a:p>
                <a:pPr>
                  <a:lnSpc>
                    <a:spcPct val="150000"/>
                  </a:lnSpc>
                </a:pPr>
                <a:r>
                  <a:rPr lang="en-IE" sz="2000" b="0" dirty="0" smtClean="0">
                    <a:solidFill>
                      <a:srgbClr val="990033"/>
                    </a:solidFill>
                    <a:ea typeface="Tahoma" pitchFamily="34" charset="0"/>
                    <a:cs typeface="Tahoma" pitchFamily="34" charset="0"/>
                  </a:rPr>
                  <a:t>	</a:t>
                </a:r>
                <a14:m>
                  <m:oMath xmlns:m="http://schemas.openxmlformats.org/officeDocument/2006/math">
                    <m:r>
                      <a:rPr lang="en-IE" sz="2000" b="0" i="1" smtClean="0">
                        <a:solidFill>
                          <a:srgbClr val="990033"/>
                        </a:solidFill>
                        <a:latin typeface="Cambria Math"/>
                        <a:ea typeface="Tahoma" pitchFamily="34" charset="0"/>
                        <a:cs typeface="Tahoma" pitchFamily="34" charset="0"/>
                      </a:rPr>
                      <m:t>𝑎</m:t>
                    </m:r>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𝑏</m:t>
                    </m:r>
                    <m:r>
                      <a:rPr lang="en-IE" sz="2000" i="1">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=0</m:t>
                    </m:r>
                  </m:oMath>
                </a14:m>
                <a:endParaRPr lang="en-IE" sz="2000" dirty="0" smtClean="0">
                  <a:solidFill>
                    <a:srgbClr val="990033"/>
                  </a:solidFill>
                  <a:latin typeface="Tahoma" pitchFamily="34" charset="0"/>
                  <a:ea typeface="Tahoma" pitchFamily="34" charset="0"/>
                  <a:cs typeface="Tahoma" pitchFamily="34" charset="0"/>
                </a:endParaRPr>
              </a:p>
              <a:p>
                <a:pPr>
                  <a:lnSpc>
                    <a:spcPct val="150000"/>
                  </a:lnSpc>
                </a:pPr>
                <a:r>
                  <a:rPr lang="en-IE" sz="2000" dirty="0">
                    <a:solidFill>
                      <a:srgbClr val="990033"/>
                    </a:solidFill>
                    <a:latin typeface="Tahoma" pitchFamily="34" charset="0"/>
                    <a:ea typeface="Tahoma" pitchFamily="34" charset="0"/>
                    <a:cs typeface="Tahoma" pitchFamily="34" charset="0"/>
                  </a:rPr>
                  <a:t>	</a:t>
                </a:r>
                <a:r>
                  <a:rPr lang="en-IE" sz="2000" dirty="0">
                    <a:solidFill>
                      <a:srgbClr val="990033"/>
                    </a:solidFill>
                    <a:ea typeface="Tahoma" pitchFamily="34" charset="0"/>
                    <a:cs typeface="Tahoma" pitchFamily="34" charset="0"/>
                  </a:rPr>
                  <a:t>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𝑎</m:t>
                        </m:r>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=0 </m:t>
                    </m:r>
                  </m:oMath>
                </a14:m>
                <a:r>
                  <a:rPr lang="en-IE" sz="2000" dirty="0" smtClean="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quadratic </a:t>
                </a:r>
                <a:r>
                  <a:rPr lang="en-IE" sz="2000" dirty="0" smtClean="0">
                    <a:solidFill>
                      <a:srgbClr val="990033"/>
                    </a:solidFill>
                    <a:latin typeface="Tahoma" pitchFamily="34" charset="0"/>
                    <a:ea typeface="Tahoma" pitchFamily="34" charset="0"/>
                    <a:cs typeface="Tahoma" pitchFamily="34" charset="0"/>
                  </a:rPr>
                  <a:t>equations?</a:t>
                </a:r>
                <a:endParaRPr lang="en-IE" sz="2000" dirty="0">
                  <a:solidFill>
                    <a:srgbClr val="990033"/>
                  </a:solidFill>
                  <a:latin typeface="Tahoma" pitchFamily="34" charset="0"/>
                  <a:ea typeface="Tahoma" pitchFamily="34" charset="0"/>
                  <a:cs typeface="Tahoma" pitchFamily="34" charset="0"/>
                </a:endParaRPr>
              </a:p>
              <a:p>
                <a:pPr>
                  <a:lnSpc>
                    <a:spcPct val="150000"/>
                  </a:lnSpc>
                </a:pPr>
                <a:r>
                  <a:rPr lang="en-IE" sz="2000" dirty="0" smtClean="0">
                    <a:solidFill>
                      <a:srgbClr val="990033"/>
                    </a:solidFill>
                    <a:latin typeface="Tahoma" pitchFamily="34" charset="0"/>
                    <a:ea typeface="Tahoma" pitchFamily="34" charset="0"/>
                    <a:cs typeface="Tahoma" pitchFamily="34" charset="0"/>
                  </a:rPr>
                  <a:t>Do you have a quadratic equation if a = 0?</a:t>
                </a:r>
              </a:p>
              <a:p>
                <a:pPr>
                  <a:lnSpc>
                    <a:spcPct val="150000"/>
                  </a:lnSpc>
                </a:pPr>
                <a:r>
                  <a:rPr lang="en-IE" sz="2000" dirty="0" smtClean="0">
                    <a:solidFill>
                      <a:srgbClr val="990033"/>
                    </a:solidFill>
                    <a:latin typeface="Tahoma" pitchFamily="34" charset="0"/>
                    <a:ea typeface="Tahoma" pitchFamily="34" charset="0"/>
                    <a:cs typeface="Tahoma" pitchFamily="34" charset="0"/>
                  </a:rPr>
                  <a:t>If not what is it called</a:t>
                </a:r>
                <a:r>
                  <a:rPr lang="en-IE" sz="2000" dirty="0">
                    <a:solidFill>
                      <a:srgbClr val="990033"/>
                    </a:solidFill>
                    <a:latin typeface="Tahoma" pitchFamily="34" charset="0"/>
                    <a:ea typeface="Tahoma" pitchFamily="34" charset="0"/>
                    <a:cs typeface="Tahoma" pitchFamily="34" charset="0"/>
                  </a:rPr>
                  <a:t>?</a:t>
                </a:r>
              </a:p>
              <a:p>
                <a:pPr>
                  <a:lnSpc>
                    <a:spcPct val="150000"/>
                  </a:lnSpc>
                </a:pPr>
                <a:r>
                  <a:rPr lang="en-IE" sz="2000" i="1" dirty="0" smtClean="0">
                    <a:solidFill>
                      <a:srgbClr val="990033"/>
                    </a:solidFill>
                    <a:latin typeface="Tahoma" pitchFamily="34" charset="0"/>
                    <a:ea typeface="Tahoma" pitchFamily="34" charset="0"/>
                    <a:cs typeface="Tahoma" pitchFamily="34" charset="0"/>
                  </a:rPr>
                  <a:t>What would the general form of the equation look like if </a:t>
                </a:r>
                <a:endParaRPr lang="en-IE" sz="2000" i="1" dirty="0">
                  <a:solidFill>
                    <a:srgbClr val="990033"/>
                  </a:solidFill>
                  <a:latin typeface="Tahoma" pitchFamily="34" charset="0"/>
                  <a:ea typeface="Tahoma" pitchFamily="34" charset="0"/>
                  <a:cs typeface="Tahoma" pitchFamily="34" charset="0"/>
                </a:endParaRPr>
              </a:p>
              <a:p>
                <a:pPr>
                  <a:lnSpc>
                    <a:spcPct val="150000"/>
                  </a:lnSpc>
                </a:pPr>
                <a:r>
                  <a:rPr lang="en-IE" sz="2000" i="1" dirty="0">
                    <a:solidFill>
                      <a:srgbClr val="990033"/>
                    </a:solidFill>
                    <a:latin typeface="Tahoma" pitchFamily="34" charset="0"/>
                    <a:ea typeface="Tahoma" pitchFamily="34" charset="0"/>
                    <a:cs typeface="Tahoma" pitchFamily="34" charset="0"/>
                  </a:rPr>
                  <a:t>(</a:t>
                </a:r>
                <a:r>
                  <a:rPr lang="en-IE" sz="2000" i="1" dirty="0" err="1">
                    <a:solidFill>
                      <a:srgbClr val="990033"/>
                    </a:solidFill>
                    <a:latin typeface="Tahoma" pitchFamily="34" charset="0"/>
                    <a:ea typeface="Tahoma" pitchFamily="34" charset="0"/>
                    <a:cs typeface="Tahoma" pitchFamily="34" charset="0"/>
                  </a:rPr>
                  <a:t>i</a:t>
                </a:r>
                <a:r>
                  <a:rPr lang="en-IE" sz="2000" i="1" dirty="0" smtClean="0">
                    <a:solidFill>
                      <a:srgbClr val="990033"/>
                    </a:solidFill>
                    <a:latin typeface="Tahoma" pitchFamily="34" charset="0"/>
                    <a:ea typeface="Tahoma" pitchFamily="34" charset="0"/>
                    <a:cs typeface="Tahoma" pitchFamily="34" charset="0"/>
                  </a:rPr>
                  <a:t>) b = 0, </a:t>
                </a:r>
                <a:endParaRPr lang="en-IE" sz="2000" i="1" dirty="0">
                  <a:solidFill>
                    <a:srgbClr val="990033"/>
                  </a:solidFill>
                  <a:latin typeface="Tahoma" pitchFamily="34" charset="0"/>
                  <a:ea typeface="Tahoma" pitchFamily="34" charset="0"/>
                  <a:cs typeface="Tahoma" pitchFamily="34" charset="0"/>
                </a:endParaRPr>
              </a:p>
              <a:p>
                <a:pPr>
                  <a:lnSpc>
                    <a:spcPct val="150000"/>
                  </a:lnSpc>
                </a:pPr>
                <a:r>
                  <a:rPr lang="en-IE" sz="2000" i="1" dirty="0">
                    <a:solidFill>
                      <a:srgbClr val="990033"/>
                    </a:solidFill>
                    <a:latin typeface="Tahoma" pitchFamily="34" charset="0"/>
                    <a:ea typeface="Tahoma" pitchFamily="34" charset="0"/>
                    <a:cs typeface="Tahoma" pitchFamily="34" charset="0"/>
                  </a:rPr>
                  <a:t>(ii</a:t>
                </a:r>
                <a:r>
                  <a:rPr lang="en-IE" sz="2000" i="1" dirty="0" smtClean="0">
                    <a:solidFill>
                      <a:srgbClr val="990033"/>
                    </a:solidFill>
                    <a:latin typeface="Tahoma" pitchFamily="34" charset="0"/>
                    <a:ea typeface="Tahoma" pitchFamily="34" charset="0"/>
                    <a:cs typeface="Tahoma" pitchFamily="34" charset="0"/>
                  </a:rPr>
                  <a:t>) c = 0</a:t>
                </a:r>
                <a:r>
                  <a:rPr lang="en-IE" sz="2000" i="1" dirty="0">
                    <a:solidFill>
                      <a:srgbClr val="990033"/>
                    </a:solidFill>
                    <a:latin typeface="Tahoma" pitchFamily="34" charset="0"/>
                    <a:ea typeface="Tahoma" pitchFamily="34" charset="0"/>
                    <a:cs typeface="Tahoma" pitchFamily="34" charset="0"/>
                  </a:rPr>
                  <a:t>,</a:t>
                </a:r>
              </a:p>
              <a:p>
                <a:pPr>
                  <a:lnSpc>
                    <a:spcPct val="150000"/>
                  </a:lnSpc>
                </a:pPr>
                <a:r>
                  <a:rPr lang="en-IE" sz="2000" i="1" dirty="0">
                    <a:solidFill>
                      <a:srgbClr val="990033"/>
                    </a:solidFill>
                    <a:latin typeface="Tahoma" pitchFamily="34" charset="0"/>
                    <a:ea typeface="Tahoma" pitchFamily="34" charset="0"/>
                    <a:cs typeface="Tahoma" pitchFamily="34" charset="0"/>
                  </a:rPr>
                  <a:t>(iii</a:t>
                </a:r>
                <a:r>
                  <a:rPr lang="en-IE" sz="2000" i="1" dirty="0" smtClean="0">
                    <a:solidFill>
                      <a:srgbClr val="990033"/>
                    </a:solidFill>
                    <a:latin typeface="Tahoma" pitchFamily="34" charset="0"/>
                    <a:ea typeface="Tahoma" pitchFamily="34" charset="0"/>
                    <a:cs typeface="Tahoma" pitchFamily="34" charset="0"/>
                  </a:rPr>
                  <a:t>) a = 0</a:t>
                </a:r>
                <a:r>
                  <a:rPr lang="en-IE" sz="2000" i="1" dirty="0">
                    <a:solidFill>
                      <a:srgbClr val="990033"/>
                    </a:solidFill>
                    <a:latin typeface="Tahoma" pitchFamily="34" charset="0"/>
                    <a:ea typeface="Tahoma" pitchFamily="34" charset="0"/>
                    <a:cs typeface="Tahoma" pitchFamily="34" charset="0"/>
                  </a:rPr>
                  <a:t>,</a:t>
                </a:r>
              </a:p>
              <a:p>
                <a:pPr>
                  <a:lnSpc>
                    <a:spcPct val="150000"/>
                  </a:lnSpc>
                </a:pPr>
                <a:r>
                  <a:rPr lang="en-IE" sz="2000" i="1" dirty="0">
                    <a:solidFill>
                      <a:srgbClr val="990033"/>
                    </a:solidFill>
                    <a:latin typeface="Tahoma" pitchFamily="34" charset="0"/>
                    <a:ea typeface="Tahoma" pitchFamily="34" charset="0"/>
                    <a:cs typeface="Tahoma" pitchFamily="34" charset="0"/>
                  </a:rPr>
                  <a:t>(iv</a:t>
                </a:r>
                <a:r>
                  <a:rPr lang="en-IE" sz="2000" i="1" dirty="0" smtClean="0">
                    <a:solidFill>
                      <a:srgbClr val="990033"/>
                    </a:solidFill>
                    <a:latin typeface="Tahoma" pitchFamily="34" charset="0"/>
                    <a:ea typeface="Tahoma" pitchFamily="34" charset="0"/>
                    <a:cs typeface="Tahoma" pitchFamily="34" charset="0"/>
                  </a:rPr>
                  <a:t>) b = 0 and c = 0?</a:t>
                </a:r>
                <a:endParaRPr lang="en-IE" sz="2000" i="1" dirty="0">
                  <a:solidFill>
                    <a:srgbClr val="990033"/>
                  </a:solidFill>
                  <a:latin typeface="Tahoma" pitchFamily="34" charset="0"/>
                  <a:ea typeface="Tahoma" pitchFamily="34" charset="0"/>
                  <a:cs typeface="Tahoma"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611560" y="620688"/>
                <a:ext cx="7920880" cy="6093976"/>
              </a:xfrm>
              <a:prstGeom prst="rect">
                <a:avLst/>
              </a:prstGeom>
              <a:blipFill rotWithShape="1">
                <a:blip r:embed="rId2" cstate="print"/>
                <a:stretch>
                  <a:fillRect l="-769"/>
                </a:stretch>
              </a:blipFill>
            </p:spPr>
            <p:txBody>
              <a:bodyPr/>
              <a:lstStyle/>
              <a:p>
                <a:r>
                  <a:rPr lang="en-IE">
                    <a:noFill/>
                  </a:rPr>
                  <a:t> </a:t>
                </a:r>
              </a:p>
            </p:txBody>
          </p:sp>
        </mc:Fallback>
      </mc:AlternateContent>
      <p:grpSp>
        <p:nvGrpSpPr>
          <p:cNvPr id="4" name="Group 3"/>
          <p:cNvGrpSpPr/>
          <p:nvPr/>
        </p:nvGrpSpPr>
        <p:grpSpPr>
          <a:xfrm>
            <a:off x="8784000" y="620689"/>
            <a:ext cx="8136864" cy="5760640"/>
            <a:chOff x="8784000" y="620689"/>
            <a:chExt cx="8136864" cy="576064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0" y="620689"/>
              <a:ext cx="7776864" cy="5760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xmlns="" val="404883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4"/>
                    </p:tgtEl>
                  </p:cond>
                </p:stCondLst>
                <p:endSync evt="end" delay="0">
                  <p:rtn val="all"/>
                </p:endSync>
                <p:childTnLst>
                  <p:par>
                    <p:cTn id="64" fill="hold">
                      <p:stCondLst>
                        <p:cond delay="0"/>
                      </p:stCondLst>
                      <p:childTnLst>
                        <p:par>
                          <p:cTn id="65" fill="hold">
                            <p:stCondLst>
                              <p:cond delay="0"/>
                            </p:stCondLst>
                            <p:childTnLst>
                              <p:par>
                                <p:cTn id="66" presetID="35" presetClass="path" presetSubtype="0" accel="50000" decel="50000" fill="hold" nodeType="clickEffect">
                                  <p:stCondLst>
                                    <p:cond delay="0"/>
                                  </p:stCondLst>
                                  <p:childTnLst>
                                    <p:animMotion origin="layout" path="M -0.00018 7.40741E-7 L -0.93038 7.40741E-7 " pathEditMode="relative" rAng="0" ptsTypes="AA">
                                      <p:cBhvr>
                                        <p:cTn id="67" dur="2000" fill="hold"/>
                                        <p:tgtEl>
                                          <p:spTgt spid="4"/>
                                        </p:tgtEl>
                                        <p:attrNameLst>
                                          <p:attrName>ppt_x</p:attrName>
                                          <p:attrName>ppt_y</p:attrName>
                                        </p:attrNameLst>
                                      </p:cBhvr>
                                      <p:rCtr x="-46510" y="0"/>
                                    </p:animMotion>
                                  </p:childTnLst>
                                </p:cTn>
                              </p:par>
                            </p:childTnLst>
                          </p:cTn>
                        </p:par>
                      </p:childTnLst>
                    </p:cTn>
                  </p:par>
                  <p:par>
                    <p:cTn id="68" fill="hold">
                      <p:stCondLst>
                        <p:cond delay="indefinite"/>
                      </p:stCondLst>
                      <p:childTnLst>
                        <p:par>
                          <p:cTn id="69" fill="hold">
                            <p:stCondLst>
                              <p:cond delay="0"/>
                            </p:stCondLst>
                            <p:childTnLst>
                              <p:par>
                                <p:cTn id="70" presetID="63" presetClass="path" presetSubtype="0" accel="50000" decel="50000" fill="hold" nodeType="clickEffect">
                                  <p:stCondLst>
                                    <p:cond delay="0"/>
                                  </p:stCondLst>
                                  <p:childTnLst>
                                    <p:animMotion origin="layout" path="M -0.93038 7.40741E-7 L -0.00018 0.00347 " pathEditMode="relative" rAng="0" ptsTypes="AA">
                                      <p:cBhvr>
                                        <p:cTn id="71"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a:t>
            </a:r>
            <a:r>
              <a:rPr lang="en-IE" b="1" dirty="0" smtClean="0">
                <a:solidFill>
                  <a:srgbClr val="990033"/>
                </a:solidFill>
              </a:rPr>
              <a:t>E: Introduction</a:t>
            </a:r>
            <a:endParaRPr lang="en-IE" b="1" dirty="0">
              <a:solidFill>
                <a:srgbClr val="990033"/>
              </a:solidFill>
            </a:endParaRPr>
          </a:p>
        </p:txBody>
      </p:sp>
      <mc:AlternateContent xmlns:mc="http://schemas.openxmlformats.org/markup-compatibility/2006">
        <mc:Choice xmlns:a14="http://schemas.microsoft.com/office/drawing/2010/main" xmlns="" Requires="a14">
          <p:sp>
            <p:nvSpPr>
              <p:cNvPr id="3" name="Rectangle 2"/>
              <p:cNvSpPr/>
              <p:nvPr/>
            </p:nvSpPr>
            <p:spPr>
              <a:xfrm>
                <a:off x="611560" y="620688"/>
                <a:ext cx="7920880" cy="2400657"/>
              </a:xfrm>
              <a:prstGeom prst="rect">
                <a:avLst/>
              </a:prstGeom>
            </p:spPr>
            <p:txBody>
              <a:bodyPr wrap="square">
                <a:spAutoFit/>
              </a:bodyPr>
              <a:lstStyle/>
              <a:p>
                <a:pPr>
                  <a:lnSpc>
                    <a:spcPct val="150000"/>
                  </a:lnSpc>
                </a:pPr>
                <a:r>
                  <a:rPr lang="en-IE" sz="2000" dirty="0" smtClean="0">
                    <a:solidFill>
                      <a:srgbClr val="990033"/>
                    </a:solidFill>
                    <a:latin typeface="Tahoma" pitchFamily="34" charset="0"/>
                    <a:ea typeface="Tahoma" pitchFamily="34" charset="0"/>
                    <a:cs typeface="Tahoma" pitchFamily="34" charset="0"/>
                  </a:rPr>
                  <a:t>So is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−16</m:t>
                    </m:r>
                  </m:oMath>
                </a14:m>
                <a:r>
                  <a:rPr lang="en-IE" sz="2000" dirty="0" smtClean="0">
                    <a:solidFill>
                      <a:srgbClr val="990033"/>
                    </a:solidFill>
                    <a:latin typeface="Tahoma" pitchFamily="34" charset="0"/>
                    <a:ea typeface="Tahoma" pitchFamily="34" charset="0"/>
                    <a:cs typeface="Tahoma" pitchFamily="34" charset="0"/>
                  </a:rPr>
                  <a:t> a quadratic expression?</a:t>
                </a:r>
                <a:endParaRPr lang="en-IE" sz="2000" dirty="0">
                  <a:solidFill>
                    <a:srgbClr val="990033"/>
                  </a:solidFill>
                  <a:latin typeface="Tahoma" pitchFamily="34" charset="0"/>
                  <a:ea typeface="Tahoma" pitchFamily="34" charset="0"/>
                  <a:cs typeface="Tahoma" pitchFamily="34" charset="0"/>
                </a:endParaRPr>
              </a:p>
              <a:p>
                <a:pPr>
                  <a:lnSpc>
                    <a:spcPct val="150000"/>
                  </a:lnSpc>
                </a:pPr>
                <a:r>
                  <a:rPr lang="en-IE" sz="2000" dirty="0" smtClean="0">
                    <a:solidFill>
                      <a:srgbClr val="990033"/>
                    </a:solidFill>
                    <a:latin typeface="Tahoma" pitchFamily="34" charset="0"/>
                    <a:ea typeface="Tahoma" pitchFamily="34" charset="0"/>
                    <a:cs typeface="Tahoma" pitchFamily="34" charset="0"/>
                  </a:rPr>
                  <a:t>What are the factors of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−16</m:t>
                    </m:r>
                  </m:oMath>
                </a14:m>
                <a:r>
                  <a:rPr lang="en-IE" sz="2000" dirty="0" smtClean="0">
                    <a:solidFill>
                      <a:srgbClr val="990033"/>
                    </a:solidFill>
                    <a:latin typeface="Tahoma" pitchFamily="34" charset="0"/>
                    <a:ea typeface="Tahoma" pitchFamily="34" charset="0"/>
                    <a:cs typeface="Tahoma" pitchFamily="34" charset="0"/>
                  </a:rPr>
                  <a:t>?</a:t>
                </a:r>
                <a:endParaRPr lang="en-IE" sz="2000" dirty="0">
                  <a:solidFill>
                    <a:srgbClr val="990033"/>
                  </a:solidFill>
                  <a:latin typeface="Tahoma" pitchFamily="34" charset="0"/>
                  <a:ea typeface="Tahoma" pitchFamily="34" charset="0"/>
                  <a:cs typeface="Tahoma" pitchFamily="34" charset="0"/>
                </a:endParaRPr>
              </a:p>
              <a:p>
                <a:pPr>
                  <a:lnSpc>
                    <a:spcPct val="150000"/>
                  </a:lnSpc>
                </a:pPr>
                <a:r>
                  <a:rPr lang="en-IE" sz="2000" dirty="0" smtClean="0">
                    <a:solidFill>
                      <a:srgbClr val="990033"/>
                    </a:solidFill>
                    <a:latin typeface="Tahoma" pitchFamily="34" charset="0"/>
                    <a:ea typeface="Tahoma" pitchFamily="34" charset="0"/>
                    <a:cs typeface="Tahoma" pitchFamily="34" charset="0"/>
                  </a:rPr>
                  <a:t>What was this called? </a:t>
                </a:r>
                <a:endParaRPr lang="en-IE" sz="2000" dirty="0">
                  <a:solidFill>
                    <a:srgbClr val="990033"/>
                  </a:solidFill>
                  <a:latin typeface="Tahoma" pitchFamily="34" charset="0"/>
                  <a:ea typeface="Tahoma" pitchFamily="34" charset="0"/>
                  <a:cs typeface="Tahoma" pitchFamily="34" charset="0"/>
                </a:endParaRPr>
              </a:p>
              <a:p>
                <a:pPr>
                  <a:lnSpc>
                    <a:spcPct val="150000"/>
                  </a:lnSpc>
                </a:pPr>
                <a:r>
                  <a:rPr lang="en-IE" sz="2000" dirty="0" smtClean="0">
                    <a:solidFill>
                      <a:srgbClr val="990033"/>
                    </a:solidFill>
                    <a:latin typeface="Tahoma" pitchFamily="34" charset="0"/>
                    <a:ea typeface="Tahoma" pitchFamily="34" charset="0"/>
                    <a:cs typeface="Tahoma" pitchFamily="34" charset="0"/>
                  </a:rPr>
                  <a:t>What is the solution of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−16</m:t>
                    </m:r>
                  </m:oMath>
                </a14:m>
                <a:r>
                  <a:rPr lang="en-IE" sz="2000" dirty="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 0</a:t>
                </a:r>
                <a:r>
                  <a:rPr lang="en-IE" sz="2000" dirty="0">
                    <a:solidFill>
                      <a:srgbClr val="990033"/>
                    </a:solidFill>
                    <a:latin typeface="Tahoma" pitchFamily="34" charset="0"/>
                    <a:ea typeface="Tahoma" pitchFamily="34" charset="0"/>
                    <a:cs typeface="Tahoma" pitchFamily="34" charset="0"/>
                  </a:rPr>
                  <a:t>?</a:t>
                </a:r>
              </a:p>
              <a:p>
                <a:pPr>
                  <a:lnSpc>
                    <a:spcPct val="150000"/>
                  </a:lnSpc>
                </a:pPr>
                <a:r>
                  <a:rPr lang="en-IE" sz="2000" dirty="0" smtClean="0">
                    <a:solidFill>
                      <a:srgbClr val="990033"/>
                    </a:solidFill>
                    <a:latin typeface="Tahoma" pitchFamily="34" charset="0"/>
                    <a:ea typeface="Tahoma" pitchFamily="34" charset="0"/>
                    <a:cs typeface="Tahoma" pitchFamily="34" charset="0"/>
                  </a:rPr>
                  <a:t>How can we prove these values are the factors of </a:t>
                </a:r>
                <a:r>
                  <a:rPr lang="en-IE" sz="2000" dirty="0" smtClean="0">
                    <a:solidFill>
                      <a:srgbClr val="990033"/>
                    </a:solidFill>
                    <a:ea typeface="Tahoma" pitchFamily="34" charset="0"/>
                    <a:cs typeface="Tahoma" pitchFamily="34" charset="0"/>
                  </a:rPr>
                  <a:t>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−16</m:t>
                    </m:r>
                  </m:oMath>
                </a14:m>
                <a:r>
                  <a:rPr lang="en-IE" sz="2000" dirty="0">
                    <a:solidFill>
                      <a:srgbClr val="990033"/>
                    </a:solidFill>
                    <a:latin typeface="Tahoma" pitchFamily="34" charset="0"/>
                    <a:ea typeface="Tahoma" pitchFamily="34" charset="0"/>
                    <a:cs typeface="Tahoma" pitchFamily="34" charset="0"/>
                  </a:rPr>
                  <a:t>?</a:t>
                </a:r>
              </a:p>
            </p:txBody>
          </p:sp>
        </mc:Choice>
        <mc:Fallback>
          <p:sp>
            <p:nvSpPr>
              <p:cNvPr id="3" name="Rectangle 2"/>
              <p:cNvSpPr>
                <a:spLocks noRot="1" noChangeAspect="1" noMove="1" noResize="1" noEditPoints="1" noAdjustHandles="1" noChangeArrowheads="1" noChangeShapeType="1" noTextEdit="1"/>
              </p:cNvSpPr>
              <p:nvPr/>
            </p:nvSpPr>
            <p:spPr>
              <a:xfrm>
                <a:off x="611560" y="620688"/>
                <a:ext cx="7920880" cy="2400657"/>
              </a:xfrm>
              <a:prstGeom prst="rect">
                <a:avLst/>
              </a:prstGeom>
              <a:blipFill rotWithShape="1">
                <a:blip r:embed="rId2" cstate="print"/>
                <a:stretch>
                  <a:fillRect l="-769" b="-1015"/>
                </a:stretch>
              </a:blipFill>
            </p:spPr>
            <p:txBody>
              <a:bodyPr/>
              <a:lstStyle/>
              <a:p>
                <a:r>
                  <a:rPr lang="en-IE">
                    <a:noFill/>
                  </a:rPr>
                  <a:t> </a:t>
                </a:r>
              </a:p>
            </p:txBody>
          </p:sp>
        </mc:Fallback>
      </mc:AlternateContent>
      <p:grpSp>
        <p:nvGrpSpPr>
          <p:cNvPr id="4" name="Group 3"/>
          <p:cNvGrpSpPr/>
          <p:nvPr/>
        </p:nvGrpSpPr>
        <p:grpSpPr>
          <a:xfrm>
            <a:off x="8784000" y="620689"/>
            <a:ext cx="8136864" cy="5760640"/>
            <a:chOff x="8784000" y="620689"/>
            <a:chExt cx="8136864" cy="576064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0" y="620689"/>
              <a:ext cx="7776864" cy="5760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xmlns="" val="212851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0.00018 7.40741E-7 L -0.93038 7.40741E-7 " pathEditMode="relative" rAng="0" ptsTypes="AA">
                                      <p:cBhvr>
                                        <p:cTn id="32" dur="2000" fill="hold"/>
                                        <p:tgtEl>
                                          <p:spTgt spid="4"/>
                                        </p:tgtEl>
                                        <p:attrNameLst>
                                          <p:attrName>ppt_x</p:attrName>
                                          <p:attrName>ppt_y</p:attrName>
                                        </p:attrNameLst>
                                      </p:cBhvr>
                                      <p:rCtr x="-46510" y="0"/>
                                    </p:animMotion>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93038 7.40741E-7 L -0.00018 0.00347 " pathEditMode="relative" rAng="0" ptsTypes="AA">
                                      <p:cBhvr>
                                        <p:cTn id="36"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b="1" dirty="0">
                <a:solidFill>
                  <a:srgbClr val="990033"/>
                </a:solidFill>
                <a:latin typeface="Tahoma" pitchFamily="34" charset="0"/>
                <a:ea typeface="Tahoma" pitchFamily="34" charset="0"/>
                <a:cs typeface="Tahoma" pitchFamily="34" charset="0"/>
              </a:rPr>
              <a:t>Section A: </a:t>
            </a:r>
            <a:r>
              <a:rPr lang="en-IE" sz="4000" b="1" dirty="0" smtClean="0">
                <a:solidFill>
                  <a:srgbClr val="990033"/>
                </a:solidFill>
                <a:latin typeface="Tahoma" pitchFamily="34" charset="0"/>
                <a:ea typeface="Tahoma" pitchFamily="34" charset="0"/>
                <a:cs typeface="Tahoma" pitchFamily="34" charset="0"/>
              </a:rPr>
              <a:t>Introduction</a:t>
            </a:r>
            <a:endParaRPr lang="en-IE" sz="4000" b="1" dirty="0">
              <a:solidFill>
                <a:srgbClr val="990033"/>
              </a:solidFill>
              <a:latin typeface="Tahoma" pitchFamily="34" charset="0"/>
              <a:ea typeface="Tahoma" pitchFamily="34" charset="0"/>
              <a:cs typeface="Tahoma" pitchFamily="34" charset="0"/>
            </a:endParaRPr>
          </a:p>
        </p:txBody>
      </p:sp>
      <p:sp>
        <p:nvSpPr>
          <p:cNvPr id="3" name="Rectangle 2"/>
          <p:cNvSpPr/>
          <p:nvPr/>
        </p:nvSpPr>
        <p:spPr>
          <a:xfrm>
            <a:off x="683568" y="839603"/>
            <a:ext cx="7848872" cy="5632311"/>
          </a:xfrm>
          <a:prstGeom prst="rect">
            <a:avLst/>
          </a:prstGeom>
        </p:spPr>
        <p:txBody>
          <a:bodyPr wrap="square">
            <a:spAutoFit/>
          </a:bodyPr>
          <a:lstStyle/>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If </a:t>
            </a:r>
            <a:r>
              <a:rPr lang="en-IE" sz="2000" dirty="0" err="1" smtClean="0">
                <a:solidFill>
                  <a:srgbClr val="990033"/>
                </a:solidFill>
                <a:latin typeface="Tahoma" pitchFamily="34" charset="0"/>
                <a:ea typeface="Tahoma" pitchFamily="34" charset="0"/>
                <a:cs typeface="Tahoma" pitchFamily="34" charset="0"/>
              </a:rPr>
              <a:t>xy</a:t>
            </a:r>
            <a:r>
              <a:rPr lang="en-IE" sz="2000" dirty="0" smtClean="0">
                <a:solidFill>
                  <a:srgbClr val="990033"/>
                </a:solidFill>
                <a:latin typeface="Tahoma" pitchFamily="34" charset="0"/>
                <a:ea typeface="Tahoma" pitchFamily="34" charset="0"/>
                <a:cs typeface="Tahoma" pitchFamily="34" charset="0"/>
              </a:rPr>
              <a:t> = 0 what do we know about x and or y</a:t>
            </a:r>
            <a:r>
              <a:rPr lang="en-IE" sz="2000" dirty="0">
                <a:solidFill>
                  <a:srgbClr val="990033"/>
                </a:solidFill>
                <a:latin typeface="Tahoma" pitchFamily="34" charset="0"/>
                <a:ea typeface="Tahoma" pitchFamily="34" charset="0"/>
                <a:cs typeface="Tahoma" pitchFamily="34" charset="0"/>
              </a:rPr>
              <a:t>?</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Compare (x - 3</a:t>
            </a:r>
            <a:r>
              <a:rPr lang="en-IE" sz="2000" dirty="0">
                <a:solidFill>
                  <a:srgbClr val="990033"/>
                </a:solidFill>
                <a:latin typeface="Tahoma" pitchFamily="34" charset="0"/>
                <a:ea typeface="Tahoma" pitchFamily="34" charset="0"/>
                <a:cs typeface="Tahoma" pitchFamily="34" charset="0"/>
              </a:rPr>
              <a:t>)(</a:t>
            </a:r>
            <a:r>
              <a:rPr lang="en-IE" sz="2000" dirty="0" smtClean="0">
                <a:solidFill>
                  <a:srgbClr val="990033"/>
                </a:solidFill>
                <a:latin typeface="Tahoma" pitchFamily="34" charset="0"/>
                <a:ea typeface="Tahoma" pitchFamily="34" charset="0"/>
                <a:cs typeface="Tahoma" pitchFamily="34" charset="0"/>
              </a:rPr>
              <a:t>x - 4) = 0, with </a:t>
            </a:r>
            <a:r>
              <a:rPr lang="en-IE" sz="2000" dirty="0" err="1" smtClean="0">
                <a:solidFill>
                  <a:srgbClr val="990033"/>
                </a:solidFill>
                <a:latin typeface="Tahoma" pitchFamily="34" charset="0"/>
                <a:ea typeface="Tahoma" pitchFamily="34" charset="0"/>
                <a:cs typeface="Tahoma" pitchFamily="34" charset="0"/>
              </a:rPr>
              <a:t>xy</a:t>
            </a:r>
            <a:r>
              <a:rPr lang="en-IE" sz="2000" dirty="0" smtClean="0">
                <a:solidFill>
                  <a:srgbClr val="990033"/>
                </a:solidFill>
                <a:latin typeface="Tahoma" pitchFamily="34" charset="0"/>
                <a:ea typeface="Tahoma" pitchFamily="34" charset="0"/>
                <a:cs typeface="Tahoma" pitchFamily="34" charset="0"/>
              </a:rPr>
              <a:t> = 0 and what information can we arrive at?</a:t>
            </a:r>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If x - 3 = 0, what does this tell us about x</a:t>
            </a:r>
            <a:r>
              <a:rPr lang="en-IE" sz="2000" dirty="0">
                <a:solidFill>
                  <a:srgbClr val="990033"/>
                </a:solidFill>
                <a:latin typeface="Tahoma" pitchFamily="34" charset="0"/>
                <a:ea typeface="Tahoma" pitchFamily="34" charset="0"/>
                <a:cs typeface="Tahoma" pitchFamily="34" charset="0"/>
              </a:rPr>
              <a:t>?</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If x - 4 = 0, what does this tell us about y?</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How do we check if x = 3 is a solution to (x - 3)(x - 4) = 0?</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How do we check if x = 4 is a solution to (x - 3)(x - 4) =0?</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Write in your copies in words what x = 3 or x= 4 means in the context of (x - 3)(x - 4) = 0.</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When an equation is written in the form</a:t>
            </a:r>
            <a:r>
              <a:rPr lang="en-IE" sz="2000" dirty="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(x - a)(x - b)=0, what are the solutions?</a:t>
            </a:r>
          </a:p>
          <a:p>
            <a:pPr marL="342900" indent="-342900">
              <a:lnSpc>
                <a:spcPct val="150000"/>
              </a:lnSpc>
              <a:buFont typeface="Arial" pitchFamily="34" charset="0"/>
              <a:buChar char="•"/>
            </a:pPr>
            <a:endParaRPr lang="en-IE" sz="2000" dirty="0">
              <a:solidFill>
                <a:srgbClr val="990033"/>
              </a:solidFill>
              <a:latin typeface="Tahoma" pitchFamily="34" charset="0"/>
              <a:ea typeface="Tahoma" pitchFamily="34" charset="0"/>
              <a:cs typeface="Tahoma" pitchFamily="34" charset="0"/>
            </a:endParaRPr>
          </a:p>
        </p:txBody>
      </p:sp>
      <p:grpSp>
        <p:nvGrpSpPr>
          <p:cNvPr id="6" name="Group 5"/>
          <p:cNvGrpSpPr/>
          <p:nvPr/>
        </p:nvGrpSpPr>
        <p:grpSpPr>
          <a:xfrm>
            <a:off x="8784000" y="620688"/>
            <a:ext cx="8224638" cy="5832647"/>
            <a:chOff x="8784000" y="620688"/>
            <a:chExt cx="8224638" cy="5832647"/>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59766" y="620688"/>
              <a:ext cx="7848872" cy="5832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xmlns="" val="351390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0.00018 7.40741E-7 L -0.93038 7.40741E-7 " pathEditMode="relative" rAng="0" ptsTypes="AA">
                                      <p:cBhvr>
                                        <p:cTn id="42" dur="2000" fill="hold"/>
                                        <p:tgtEl>
                                          <p:spTgt spid="6"/>
                                        </p:tgtEl>
                                        <p:attrNameLst>
                                          <p:attrName>ppt_x</p:attrName>
                                          <p:attrName>ppt_y</p:attrName>
                                        </p:attrNameLst>
                                      </p:cBhvr>
                                      <p:rCtr x="-46510"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93038 7.40741E-7 L -0.00018 0.00347 " pathEditMode="relative" rAng="0" ptsTypes="AA">
                                      <p:cBhvr>
                                        <p:cTn id="46"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a:t>
            </a:r>
            <a:r>
              <a:rPr lang="en-IE" b="1" dirty="0" smtClean="0">
                <a:solidFill>
                  <a:srgbClr val="990033"/>
                </a:solidFill>
              </a:rPr>
              <a:t>E: Introduction</a:t>
            </a:r>
            <a:endParaRPr lang="en-IE" b="1" dirty="0">
              <a:solidFill>
                <a:srgbClr val="990033"/>
              </a:solidFill>
            </a:endParaRPr>
          </a:p>
        </p:txBody>
      </p:sp>
      <mc:AlternateContent xmlns:mc="http://schemas.openxmlformats.org/markup-compatibility/2006">
        <mc:Choice xmlns:a14="http://schemas.microsoft.com/office/drawing/2010/main" xmlns="" Requires="a14">
          <p:sp>
            <p:nvSpPr>
              <p:cNvPr id="3" name="Rectangle 2"/>
              <p:cNvSpPr/>
              <p:nvPr/>
            </p:nvSpPr>
            <p:spPr>
              <a:xfrm>
                <a:off x="611560" y="762957"/>
                <a:ext cx="7920880" cy="707886"/>
              </a:xfrm>
              <a:prstGeom prst="rect">
                <a:avLst/>
              </a:prstGeom>
            </p:spPr>
            <p:txBody>
              <a:bodyPr wrap="square">
                <a:spAutoFit/>
              </a:bodyPr>
              <a:lstStyle/>
              <a:p>
                <a:r>
                  <a:rPr lang="en-IE" sz="2000" dirty="0" smtClean="0">
                    <a:solidFill>
                      <a:srgbClr val="990033"/>
                    </a:solidFill>
                    <a:latin typeface="Tahoma" pitchFamily="34" charset="0"/>
                    <a:ea typeface="Tahoma" pitchFamily="34" charset="0"/>
                    <a:cs typeface="Tahoma" pitchFamily="34" charset="0"/>
                  </a:rPr>
                  <a:t>How can you use the following diagrams of two squares to graphically show that</a:t>
                </a:r>
                <a:r>
                  <a:rPr lang="en-IE" sz="2000" dirty="0">
                    <a:solidFill>
                      <a:srgbClr val="990033"/>
                    </a:solidFill>
                    <a:ea typeface="Tahoma" pitchFamily="34" charset="0"/>
                    <a:cs typeface="Tahoma" pitchFamily="34" charset="0"/>
                  </a:rPr>
                  <a:t>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m:t>
                    </m:r>
                    <m:sSup>
                      <m:sSupPr>
                        <m:ctrlPr>
                          <a:rPr lang="en-IE" sz="2000" i="1">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𝑦</m:t>
                        </m:r>
                      </m:e>
                      <m:sup>
                        <m:r>
                          <a:rPr lang="en-IE" sz="2000" i="1">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𝑦</m:t>
                    </m:r>
                    <m:r>
                      <a:rPr lang="en-IE" sz="2000" b="0" i="1" smtClean="0">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𝑦</m:t>
                    </m:r>
                    <m:r>
                      <a:rPr lang="en-IE" sz="2000" b="0" i="1" smtClean="0">
                        <a:solidFill>
                          <a:srgbClr val="990033"/>
                        </a:solidFill>
                        <a:latin typeface="Cambria Math"/>
                        <a:ea typeface="Tahoma" pitchFamily="34" charset="0"/>
                        <a:cs typeface="Tahoma" pitchFamily="34" charset="0"/>
                      </a:rPr>
                      <m:t>)</m:t>
                    </m:r>
                  </m:oMath>
                </a14:m>
                <a:r>
                  <a:rPr lang="en-IE" sz="2000" dirty="0" smtClean="0">
                    <a:solidFill>
                      <a:srgbClr val="990033"/>
                    </a:solidFill>
                    <a:latin typeface="Tahoma" pitchFamily="34" charset="0"/>
                    <a:ea typeface="Tahoma" pitchFamily="34" charset="0"/>
                    <a:cs typeface="Tahoma" pitchFamily="34" charset="0"/>
                  </a:rPr>
                  <a:t>?</a:t>
                </a:r>
                <a:endParaRPr lang="en-IE" sz="2000" dirty="0">
                  <a:solidFill>
                    <a:srgbClr val="990033"/>
                  </a:solidFill>
                  <a:latin typeface="Tahoma" pitchFamily="34" charset="0"/>
                  <a:ea typeface="Tahoma" pitchFamily="34" charset="0"/>
                  <a:cs typeface="Tahoma"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611560" y="762957"/>
                <a:ext cx="7920880" cy="707886"/>
              </a:xfrm>
              <a:prstGeom prst="rect">
                <a:avLst/>
              </a:prstGeom>
              <a:blipFill rotWithShape="1">
                <a:blip r:embed="rId2" cstate="print"/>
                <a:stretch>
                  <a:fillRect l="-769" t="-4310" b="-13793"/>
                </a:stretch>
              </a:blipFill>
            </p:spPr>
            <p:txBody>
              <a:bodyPr/>
              <a:lstStyle/>
              <a:p>
                <a:r>
                  <a:rPr lang="en-IE">
                    <a:noFill/>
                  </a:rPr>
                  <a:t> </a:t>
                </a:r>
              </a:p>
            </p:txBody>
          </p:sp>
        </mc:Fallback>
      </mc:AlternateContent>
      <p:sp>
        <p:nvSpPr>
          <p:cNvPr id="9" name="TextBox 8"/>
          <p:cNvSpPr txBox="1"/>
          <p:nvPr/>
        </p:nvSpPr>
        <p:spPr>
          <a:xfrm>
            <a:off x="971600" y="4757082"/>
            <a:ext cx="2304256" cy="400110"/>
          </a:xfrm>
          <a:prstGeom prst="rect">
            <a:avLst/>
          </a:prstGeom>
          <a:noFill/>
        </p:spPr>
        <p:txBody>
          <a:bodyPr wrap="square" rtlCol="0">
            <a:spAutoFit/>
          </a:bodyPr>
          <a:lstStyle/>
          <a:p>
            <a:r>
              <a:rPr lang="en-IE" sz="2000" dirty="0" smtClean="0">
                <a:solidFill>
                  <a:srgbClr val="990033"/>
                </a:solidFill>
                <a:latin typeface="Tahoma" pitchFamily="34" charset="0"/>
                <a:ea typeface="Tahoma" pitchFamily="34" charset="0"/>
                <a:cs typeface="Tahoma" pitchFamily="34" charset="0"/>
              </a:rPr>
              <a:t>Area A + Area B =</a:t>
            </a:r>
            <a:endParaRPr lang="en-IE" sz="2000" dirty="0">
              <a:solidFill>
                <a:srgbClr val="990033"/>
              </a:solidFill>
              <a:latin typeface="Tahoma" pitchFamily="34" charset="0"/>
              <a:ea typeface="Tahoma" pitchFamily="34" charset="0"/>
              <a:cs typeface="Tahoma" pitchFamily="34" charset="0"/>
            </a:endParaRPr>
          </a:p>
        </p:txBody>
      </p:sp>
      <p:grpSp>
        <p:nvGrpSpPr>
          <p:cNvPr id="10" name="Group 9"/>
          <p:cNvGrpSpPr/>
          <p:nvPr/>
        </p:nvGrpSpPr>
        <p:grpSpPr>
          <a:xfrm>
            <a:off x="2849518" y="1889105"/>
            <a:ext cx="1610645" cy="1535758"/>
            <a:chOff x="1377179" y="1412776"/>
            <a:chExt cx="1610645" cy="1535758"/>
          </a:xfrm>
        </p:grpSpPr>
        <p:sp>
          <p:nvSpPr>
            <p:cNvPr id="11" name="Rectangle 10"/>
            <p:cNvSpPr/>
            <p:nvPr/>
          </p:nvSpPr>
          <p:spPr>
            <a:xfrm>
              <a:off x="1763688" y="1412776"/>
              <a:ext cx="1224136" cy="1224000"/>
            </a:xfrm>
            <a:prstGeom prst="rect">
              <a:avLst/>
            </a:prstGeom>
            <a:ln>
              <a:solidFill>
                <a:schemeClr val="tx1">
                  <a:alpha val="6117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grpSp>
          <p:nvGrpSpPr>
            <p:cNvPr id="12" name="Group 11"/>
            <p:cNvGrpSpPr/>
            <p:nvPr/>
          </p:nvGrpSpPr>
          <p:grpSpPr>
            <a:xfrm>
              <a:off x="1377179" y="1455290"/>
              <a:ext cx="1610645" cy="1493244"/>
              <a:chOff x="1377179" y="1455290"/>
              <a:chExt cx="1610645" cy="1493244"/>
            </a:xfrm>
          </p:grpSpPr>
          <p:sp>
            <p:nvSpPr>
              <p:cNvPr id="13" name="TextBox 12"/>
              <p:cNvSpPr txBox="1"/>
              <p:nvPr/>
            </p:nvSpPr>
            <p:spPr>
              <a:xfrm>
                <a:off x="1979712" y="1763166"/>
                <a:ext cx="576064" cy="461665"/>
              </a:xfrm>
              <a:prstGeom prst="rect">
                <a:avLst/>
              </a:prstGeom>
              <a:noFill/>
            </p:spPr>
            <p:txBody>
              <a:bodyPr wrap="square" rtlCol="0">
                <a:spAutoFit/>
              </a:bodyPr>
              <a:lstStyle/>
              <a:p>
                <a:r>
                  <a:rPr lang="en-IE" sz="2400" dirty="0" smtClean="0">
                    <a:solidFill>
                      <a:srgbClr val="990033"/>
                    </a:solidFill>
                    <a:latin typeface="Tahoma" pitchFamily="34" charset="0"/>
                    <a:ea typeface="Tahoma" pitchFamily="34" charset="0"/>
                    <a:cs typeface="Tahoma" pitchFamily="34" charset="0"/>
                  </a:rPr>
                  <a:t>x</a:t>
                </a:r>
                <a:r>
                  <a:rPr lang="en-IE" sz="2400" baseline="30000" dirty="0" smtClean="0">
                    <a:solidFill>
                      <a:srgbClr val="990033"/>
                    </a:solidFill>
                    <a:latin typeface="Tahoma" pitchFamily="34" charset="0"/>
                    <a:ea typeface="Tahoma" pitchFamily="34" charset="0"/>
                    <a:cs typeface="Tahoma" pitchFamily="34" charset="0"/>
                  </a:rPr>
                  <a:t>2</a:t>
                </a:r>
                <a:endParaRPr lang="en-IE" sz="2400" dirty="0">
                  <a:solidFill>
                    <a:srgbClr val="990033"/>
                  </a:solidFill>
                  <a:latin typeface="Tahoma" pitchFamily="34" charset="0"/>
                  <a:ea typeface="Tahoma" pitchFamily="34" charset="0"/>
                  <a:cs typeface="Tahoma" pitchFamily="34" charset="0"/>
                </a:endParaRPr>
              </a:p>
            </p:txBody>
          </p:sp>
          <p:grpSp>
            <p:nvGrpSpPr>
              <p:cNvPr id="14" name="Group 13"/>
              <p:cNvGrpSpPr/>
              <p:nvPr/>
            </p:nvGrpSpPr>
            <p:grpSpPr>
              <a:xfrm>
                <a:off x="1806200" y="2548424"/>
                <a:ext cx="1181624" cy="400110"/>
                <a:chOff x="4788024" y="3903560"/>
                <a:chExt cx="1181624" cy="400110"/>
              </a:xfrm>
            </p:grpSpPr>
            <p:sp>
              <p:nvSpPr>
                <p:cNvPr id="19" name="Rectangle 18"/>
                <p:cNvSpPr/>
                <p:nvPr/>
              </p:nvSpPr>
              <p:spPr>
                <a:xfrm>
                  <a:off x="5213664" y="3903560"/>
                  <a:ext cx="311304" cy="400110"/>
                </a:xfrm>
                <a:prstGeom prst="rect">
                  <a:avLst/>
                </a:prstGeom>
              </p:spPr>
              <p:txBody>
                <a:bodyPr wrap="none">
                  <a:spAutoFit/>
                </a:bodyPr>
                <a:lstStyle/>
                <a:p>
                  <a:r>
                    <a:rPr lang="en-IE" sz="2000" dirty="0">
                      <a:solidFill>
                        <a:srgbClr val="990033"/>
                      </a:solidFill>
                      <a:latin typeface="Tahoma" pitchFamily="34" charset="0"/>
                      <a:ea typeface="Tahoma" pitchFamily="34" charset="0"/>
                      <a:cs typeface="Tahoma" pitchFamily="34" charset="0"/>
                    </a:rPr>
                    <a:t>x</a:t>
                  </a:r>
                  <a:endParaRPr lang="en-IE" sz="2000" dirty="0">
                    <a:solidFill>
                      <a:srgbClr val="990033"/>
                    </a:solidFill>
                  </a:endParaRPr>
                </a:p>
              </p:txBody>
            </p:sp>
            <p:cxnSp>
              <p:nvCxnSpPr>
                <p:cNvPr id="20" name="Straight Arrow Connector 19"/>
                <p:cNvCxnSpPr/>
                <p:nvPr/>
              </p:nvCxnSpPr>
              <p:spPr>
                <a:xfrm flipV="1">
                  <a:off x="5674277" y="4149140"/>
                  <a:ext cx="295371"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788024" y="4149080"/>
                  <a:ext cx="320876"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rot="5400000">
                <a:off x="987643" y="1844826"/>
                <a:ext cx="1181624" cy="402552"/>
                <a:chOff x="4788024" y="3917136"/>
                <a:chExt cx="1181624" cy="402552"/>
              </a:xfrm>
            </p:grpSpPr>
            <p:sp>
              <p:nvSpPr>
                <p:cNvPr id="16" name="Rectangle 15"/>
                <p:cNvSpPr/>
                <p:nvPr/>
              </p:nvSpPr>
              <p:spPr>
                <a:xfrm rot="16200000">
                  <a:off x="5133274" y="3918357"/>
                  <a:ext cx="402552" cy="400110"/>
                </a:xfrm>
                <a:prstGeom prst="rect">
                  <a:avLst/>
                </a:prstGeom>
              </p:spPr>
              <p:txBody>
                <a:bodyPr wrap="square">
                  <a:spAutoFit/>
                </a:bodyPr>
                <a:lstStyle/>
                <a:p>
                  <a:r>
                    <a:rPr lang="en-IE" sz="2000" dirty="0">
                      <a:solidFill>
                        <a:srgbClr val="990033"/>
                      </a:solidFill>
                      <a:latin typeface="Tahoma" pitchFamily="34" charset="0"/>
                      <a:ea typeface="Tahoma" pitchFamily="34" charset="0"/>
                      <a:cs typeface="Tahoma" pitchFamily="34" charset="0"/>
                    </a:rPr>
                    <a:t>x</a:t>
                  </a:r>
                  <a:endParaRPr lang="en-IE" sz="2000" dirty="0">
                    <a:solidFill>
                      <a:srgbClr val="990033"/>
                    </a:solidFill>
                  </a:endParaRPr>
                </a:p>
              </p:txBody>
            </p:sp>
            <p:cxnSp>
              <p:nvCxnSpPr>
                <p:cNvPr id="17" name="Straight Arrow Connector 16"/>
                <p:cNvCxnSpPr/>
                <p:nvPr/>
              </p:nvCxnSpPr>
              <p:spPr>
                <a:xfrm flipV="1">
                  <a:off x="5674277" y="4149140"/>
                  <a:ext cx="295371"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788024" y="4149080"/>
                  <a:ext cx="320876"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22" name="Group 21"/>
          <p:cNvGrpSpPr/>
          <p:nvPr/>
        </p:nvGrpSpPr>
        <p:grpSpPr>
          <a:xfrm>
            <a:off x="5074328" y="1876405"/>
            <a:ext cx="1081848" cy="936116"/>
            <a:chOff x="4786296" y="1398028"/>
            <a:chExt cx="1081848" cy="936116"/>
          </a:xfrm>
        </p:grpSpPr>
        <p:sp>
          <p:nvSpPr>
            <p:cNvPr id="23" name="Rectangle 22"/>
            <p:cNvSpPr/>
            <p:nvPr/>
          </p:nvSpPr>
          <p:spPr>
            <a:xfrm>
              <a:off x="5220128" y="1418201"/>
              <a:ext cx="504000" cy="504000"/>
            </a:xfrm>
            <a:prstGeom prst="rect">
              <a:avLst/>
            </a:prstGeom>
            <a:solidFill>
              <a:srgbClr val="FF0000">
                <a:alpha val="5098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grpSp>
          <p:nvGrpSpPr>
            <p:cNvPr id="24" name="Group 23"/>
            <p:cNvGrpSpPr/>
            <p:nvPr/>
          </p:nvGrpSpPr>
          <p:grpSpPr>
            <a:xfrm>
              <a:off x="4786296" y="1398028"/>
              <a:ext cx="1081848" cy="936116"/>
              <a:chOff x="3403396" y="1398028"/>
              <a:chExt cx="1081848" cy="936116"/>
            </a:xfrm>
          </p:grpSpPr>
          <p:sp>
            <p:nvSpPr>
              <p:cNvPr id="25" name="TextBox 24"/>
              <p:cNvSpPr txBox="1"/>
              <p:nvPr/>
            </p:nvSpPr>
            <p:spPr>
              <a:xfrm>
                <a:off x="3909180" y="1398028"/>
                <a:ext cx="576064" cy="400110"/>
              </a:xfrm>
              <a:prstGeom prst="rect">
                <a:avLst/>
              </a:prstGeom>
              <a:noFill/>
            </p:spPr>
            <p:txBody>
              <a:bodyPr wrap="square" rtlCol="0">
                <a:spAutoFit/>
              </a:bodyPr>
              <a:lstStyle/>
              <a:p>
                <a:r>
                  <a:rPr lang="en-IE" sz="2000" dirty="0" smtClean="0">
                    <a:solidFill>
                      <a:srgbClr val="990033"/>
                    </a:solidFill>
                    <a:latin typeface="Tahoma" pitchFamily="34" charset="0"/>
                    <a:ea typeface="Tahoma" pitchFamily="34" charset="0"/>
                    <a:cs typeface="Tahoma" pitchFamily="34" charset="0"/>
                  </a:rPr>
                  <a:t>y</a:t>
                </a:r>
                <a:r>
                  <a:rPr lang="en-IE" sz="2000" baseline="30000" dirty="0" smtClean="0">
                    <a:solidFill>
                      <a:srgbClr val="990033"/>
                    </a:solidFill>
                    <a:latin typeface="Tahoma" pitchFamily="34" charset="0"/>
                    <a:ea typeface="Tahoma" pitchFamily="34" charset="0"/>
                    <a:cs typeface="Tahoma" pitchFamily="34" charset="0"/>
                  </a:rPr>
                  <a:t>2</a:t>
                </a:r>
                <a:endParaRPr lang="en-IE" sz="2000" dirty="0">
                  <a:solidFill>
                    <a:srgbClr val="990033"/>
                  </a:solidFill>
                  <a:latin typeface="Tahoma" pitchFamily="34" charset="0"/>
                  <a:ea typeface="Tahoma" pitchFamily="34" charset="0"/>
                  <a:cs typeface="Tahoma" pitchFamily="34" charset="0"/>
                </a:endParaRPr>
              </a:p>
            </p:txBody>
          </p:sp>
          <p:grpSp>
            <p:nvGrpSpPr>
              <p:cNvPr id="26" name="Group 25"/>
              <p:cNvGrpSpPr/>
              <p:nvPr/>
            </p:nvGrpSpPr>
            <p:grpSpPr>
              <a:xfrm>
                <a:off x="3850243" y="1934034"/>
                <a:ext cx="501246" cy="400110"/>
                <a:chOff x="5112032" y="3903560"/>
                <a:chExt cx="501246" cy="400110"/>
              </a:xfrm>
            </p:grpSpPr>
            <p:sp>
              <p:nvSpPr>
                <p:cNvPr id="31" name="Rectangle 30"/>
                <p:cNvSpPr/>
                <p:nvPr/>
              </p:nvSpPr>
              <p:spPr>
                <a:xfrm>
                  <a:off x="5213664" y="3903560"/>
                  <a:ext cx="312906" cy="400110"/>
                </a:xfrm>
                <a:prstGeom prst="rect">
                  <a:avLst/>
                </a:prstGeom>
              </p:spPr>
              <p:txBody>
                <a:bodyPr wrap="none">
                  <a:spAutoFit/>
                </a:bodyPr>
                <a:lstStyle/>
                <a:p>
                  <a:r>
                    <a:rPr lang="en-IE" sz="2000" dirty="0" smtClean="0">
                      <a:solidFill>
                        <a:srgbClr val="990033"/>
                      </a:solidFill>
                      <a:latin typeface="Tahoma" pitchFamily="34" charset="0"/>
                      <a:ea typeface="Tahoma" pitchFamily="34" charset="0"/>
                      <a:cs typeface="Tahoma" pitchFamily="34" charset="0"/>
                    </a:rPr>
                    <a:t>y</a:t>
                  </a:r>
                  <a:endParaRPr lang="en-IE" sz="2000" dirty="0">
                    <a:solidFill>
                      <a:srgbClr val="990033"/>
                    </a:solidFill>
                  </a:endParaRPr>
                </a:p>
              </p:txBody>
            </p:sp>
            <p:cxnSp>
              <p:nvCxnSpPr>
                <p:cNvPr id="32" name="Straight Arrow Connector 31"/>
                <p:cNvCxnSpPr/>
                <p:nvPr/>
              </p:nvCxnSpPr>
              <p:spPr>
                <a:xfrm>
                  <a:off x="5465592" y="3983664"/>
                  <a:ext cx="14768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112032" y="3983664"/>
                  <a:ext cx="137536" cy="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rot="5400000">
                <a:off x="3342090" y="1474082"/>
                <a:ext cx="525164" cy="402552"/>
                <a:chOff x="4788025" y="4051161"/>
                <a:chExt cx="525164" cy="402552"/>
              </a:xfrm>
            </p:grpSpPr>
            <p:sp>
              <p:nvSpPr>
                <p:cNvPr id="28" name="Rectangle 27"/>
                <p:cNvSpPr/>
                <p:nvPr/>
              </p:nvSpPr>
              <p:spPr>
                <a:xfrm rot="16200000">
                  <a:off x="4835677" y="4052382"/>
                  <a:ext cx="402552" cy="400110"/>
                </a:xfrm>
                <a:prstGeom prst="rect">
                  <a:avLst/>
                </a:prstGeom>
              </p:spPr>
              <p:txBody>
                <a:bodyPr wrap="square">
                  <a:spAutoFit/>
                </a:bodyPr>
                <a:lstStyle/>
                <a:p>
                  <a:r>
                    <a:rPr lang="en-IE" sz="2000" dirty="0" smtClean="0">
                      <a:solidFill>
                        <a:srgbClr val="990033"/>
                      </a:solidFill>
                      <a:latin typeface="Tahoma" pitchFamily="34" charset="0"/>
                      <a:ea typeface="Tahoma" pitchFamily="34" charset="0"/>
                      <a:cs typeface="Tahoma" pitchFamily="34" charset="0"/>
                    </a:rPr>
                    <a:t>y</a:t>
                  </a:r>
                  <a:endParaRPr lang="en-IE" sz="2000" dirty="0">
                    <a:solidFill>
                      <a:srgbClr val="990033"/>
                    </a:solidFill>
                  </a:endParaRPr>
                </a:p>
              </p:txBody>
            </p:sp>
            <p:cxnSp>
              <p:nvCxnSpPr>
                <p:cNvPr id="29" name="Straight Arrow Connector 28"/>
                <p:cNvCxnSpPr/>
                <p:nvPr/>
              </p:nvCxnSpPr>
              <p:spPr>
                <a:xfrm rot="16200000" flipH="1">
                  <a:off x="5236890" y="4072841"/>
                  <a:ext cx="59" cy="15253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4877009" y="4060096"/>
                  <a:ext cx="61" cy="1780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34" name="Group 33"/>
          <p:cNvGrpSpPr/>
          <p:nvPr/>
        </p:nvGrpSpPr>
        <p:grpSpPr>
          <a:xfrm>
            <a:off x="4417652" y="2413833"/>
            <a:ext cx="1334244" cy="723281"/>
            <a:chOff x="2512162" y="1994162"/>
            <a:chExt cx="916313" cy="723281"/>
          </a:xfrm>
        </p:grpSpPr>
        <p:sp>
          <p:nvSpPr>
            <p:cNvPr id="35" name="Rectangle 34"/>
            <p:cNvSpPr/>
            <p:nvPr/>
          </p:nvSpPr>
          <p:spPr>
            <a:xfrm>
              <a:off x="2512162" y="2122892"/>
              <a:ext cx="916313" cy="400110"/>
            </a:xfrm>
            <a:prstGeom prst="rect">
              <a:avLst/>
            </a:prstGeom>
          </p:spPr>
          <p:txBody>
            <a:bodyPr wrap="square">
              <a:spAutoFit/>
            </a:bodyPr>
            <a:lstStyle/>
            <a:p>
              <a:r>
                <a:rPr lang="en-IE" sz="2000" dirty="0">
                  <a:solidFill>
                    <a:srgbClr val="990033"/>
                  </a:solidFill>
                  <a:latin typeface="Tahoma" pitchFamily="34" charset="0"/>
                  <a:ea typeface="Tahoma" pitchFamily="34" charset="0"/>
                  <a:cs typeface="Tahoma" pitchFamily="34" charset="0"/>
                </a:rPr>
                <a:t>x</a:t>
              </a:r>
              <a:r>
                <a:rPr lang="en-IE" sz="2000" dirty="0" smtClean="0">
                  <a:solidFill>
                    <a:srgbClr val="990033"/>
                  </a:solidFill>
                  <a:latin typeface="Tahoma" pitchFamily="34" charset="0"/>
                  <a:ea typeface="Tahoma" pitchFamily="34" charset="0"/>
                  <a:cs typeface="Tahoma" pitchFamily="34" charset="0"/>
                </a:rPr>
                <a:t> -y</a:t>
              </a:r>
              <a:endParaRPr lang="en-IE" sz="2000" dirty="0">
                <a:solidFill>
                  <a:srgbClr val="990033"/>
                </a:solidFill>
              </a:endParaRPr>
            </a:p>
          </p:txBody>
        </p:sp>
        <p:cxnSp>
          <p:nvCxnSpPr>
            <p:cNvPr id="36" name="Straight Arrow Connector 35"/>
            <p:cNvCxnSpPr/>
            <p:nvPr/>
          </p:nvCxnSpPr>
          <p:spPr>
            <a:xfrm flipH="1">
              <a:off x="2610417" y="2504700"/>
              <a:ext cx="59" cy="2127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610415" y="1994162"/>
              <a:ext cx="61" cy="2574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3220778" y="1444357"/>
            <a:ext cx="692818" cy="400110"/>
            <a:chOff x="1286894" y="1052736"/>
            <a:chExt cx="692818" cy="400110"/>
          </a:xfrm>
        </p:grpSpPr>
        <p:sp>
          <p:nvSpPr>
            <p:cNvPr id="39" name="Rectangle 38"/>
            <p:cNvSpPr/>
            <p:nvPr/>
          </p:nvSpPr>
          <p:spPr>
            <a:xfrm>
              <a:off x="1286894" y="1052736"/>
              <a:ext cx="692818" cy="400110"/>
            </a:xfrm>
            <a:prstGeom prst="rect">
              <a:avLst/>
            </a:prstGeom>
          </p:spPr>
          <p:txBody>
            <a:bodyPr wrap="none">
              <a:spAutoFit/>
            </a:bodyPr>
            <a:lstStyle/>
            <a:p>
              <a:r>
                <a:rPr lang="en-IE" sz="2000" dirty="0">
                  <a:solidFill>
                    <a:srgbClr val="990033"/>
                  </a:solidFill>
                  <a:latin typeface="Tahoma" pitchFamily="34" charset="0"/>
                  <a:ea typeface="Tahoma" pitchFamily="34" charset="0"/>
                  <a:cs typeface="Tahoma" pitchFamily="34" charset="0"/>
                </a:rPr>
                <a:t>x</a:t>
              </a:r>
              <a:r>
                <a:rPr lang="en-IE" sz="2000" dirty="0" smtClean="0">
                  <a:solidFill>
                    <a:srgbClr val="990033"/>
                  </a:solidFill>
                  <a:latin typeface="Tahoma" pitchFamily="34" charset="0"/>
                  <a:ea typeface="Tahoma" pitchFamily="34" charset="0"/>
                  <a:cs typeface="Tahoma" pitchFamily="34" charset="0"/>
                </a:rPr>
                <a:t> - y</a:t>
              </a:r>
              <a:endParaRPr lang="en-IE" sz="1400" dirty="0">
                <a:solidFill>
                  <a:srgbClr val="990033"/>
                </a:solidFill>
              </a:endParaRPr>
            </a:p>
          </p:txBody>
        </p:sp>
        <p:cxnSp>
          <p:nvCxnSpPr>
            <p:cNvPr id="40" name="Straight Arrow Connector 39"/>
            <p:cNvCxnSpPr/>
            <p:nvPr/>
          </p:nvCxnSpPr>
          <p:spPr>
            <a:xfrm>
              <a:off x="1832026" y="1391255"/>
              <a:ext cx="14768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320946" y="1391255"/>
              <a:ext cx="137536" cy="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2850306" y="1887625"/>
            <a:ext cx="1614755" cy="1541375"/>
            <a:chOff x="916422" y="1491831"/>
            <a:chExt cx="1614755" cy="1541375"/>
          </a:xfrm>
        </p:grpSpPr>
        <p:sp>
          <p:nvSpPr>
            <p:cNvPr id="43" name="Freeform 42"/>
            <p:cNvSpPr/>
            <p:nvPr/>
          </p:nvSpPr>
          <p:spPr>
            <a:xfrm>
              <a:off x="1299644" y="1491831"/>
              <a:ext cx="1231533" cy="1242104"/>
            </a:xfrm>
            <a:custGeom>
              <a:avLst/>
              <a:gdLst>
                <a:gd name="connsiteX0" fmla="*/ 0 w 1231533"/>
                <a:gd name="connsiteY0" fmla="*/ 1242104 h 1242104"/>
                <a:gd name="connsiteX1" fmla="*/ 5286 w 1231533"/>
                <a:gd name="connsiteY1" fmla="*/ 0 h 1242104"/>
                <a:gd name="connsiteX2" fmla="*/ 5286 w 1231533"/>
                <a:gd name="connsiteY2" fmla="*/ 0 h 1242104"/>
                <a:gd name="connsiteX3" fmla="*/ 713549 w 1231533"/>
                <a:gd name="connsiteY3" fmla="*/ 5286 h 1242104"/>
                <a:gd name="connsiteX4" fmla="*/ 713549 w 1231533"/>
                <a:gd name="connsiteY4" fmla="*/ 528555 h 1242104"/>
                <a:gd name="connsiteX5" fmla="*/ 1231533 w 1231533"/>
                <a:gd name="connsiteY5" fmla="*/ 517984 h 1242104"/>
                <a:gd name="connsiteX6" fmla="*/ 1231533 w 1231533"/>
                <a:gd name="connsiteY6" fmla="*/ 1236819 h 1242104"/>
                <a:gd name="connsiteX7" fmla="*/ 0 w 1231533"/>
                <a:gd name="connsiteY7" fmla="*/ 1242104 h 124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1533" h="1242104">
                  <a:moveTo>
                    <a:pt x="0" y="1242104"/>
                  </a:moveTo>
                  <a:lnTo>
                    <a:pt x="5286" y="0"/>
                  </a:lnTo>
                  <a:lnTo>
                    <a:pt x="5286" y="0"/>
                  </a:lnTo>
                  <a:lnTo>
                    <a:pt x="713549" y="5286"/>
                  </a:lnTo>
                  <a:lnTo>
                    <a:pt x="713549" y="528555"/>
                  </a:lnTo>
                  <a:lnTo>
                    <a:pt x="1231533" y="517984"/>
                  </a:lnTo>
                  <a:lnTo>
                    <a:pt x="1231533" y="1236819"/>
                  </a:lnTo>
                  <a:lnTo>
                    <a:pt x="0" y="1242104"/>
                  </a:ln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ysClr val="windowText" lastClr="000000"/>
                  </a:solidFill>
                </a:ln>
                <a:solidFill>
                  <a:srgbClr val="990033"/>
                </a:solidFill>
              </a:endParaRPr>
            </a:p>
          </p:txBody>
        </p:sp>
        <p:cxnSp>
          <p:nvCxnSpPr>
            <p:cNvPr id="44" name="Straight Connector 43"/>
            <p:cNvCxnSpPr/>
            <p:nvPr/>
          </p:nvCxnSpPr>
          <p:spPr>
            <a:xfrm flipV="1">
              <a:off x="2013193" y="2041636"/>
              <a:ext cx="0" cy="69229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771083" y="2633096"/>
              <a:ext cx="311304" cy="400110"/>
            </a:xfrm>
            <a:prstGeom prst="rect">
              <a:avLst/>
            </a:prstGeom>
          </p:spPr>
          <p:txBody>
            <a:bodyPr wrap="none">
              <a:spAutoFit/>
            </a:bodyPr>
            <a:lstStyle/>
            <a:p>
              <a:r>
                <a:rPr lang="en-IE" sz="2000" dirty="0">
                  <a:solidFill>
                    <a:srgbClr val="990033"/>
                  </a:solidFill>
                  <a:latin typeface="Tahoma" pitchFamily="34" charset="0"/>
                  <a:ea typeface="Tahoma" pitchFamily="34" charset="0"/>
                  <a:cs typeface="Tahoma" pitchFamily="34" charset="0"/>
                </a:rPr>
                <a:t>x</a:t>
              </a:r>
              <a:endParaRPr lang="en-IE" sz="2000" dirty="0">
                <a:solidFill>
                  <a:srgbClr val="990033"/>
                </a:solidFill>
              </a:endParaRPr>
            </a:p>
          </p:txBody>
        </p:sp>
        <p:cxnSp>
          <p:nvCxnSpPr>
            <p:cNvPr id="46" name="Straight Arrow Connector 45"/>
            <p:cNvCxnSpPr/>
            <p:nvPr/>
          </p:nvCxnSpPr>
          <p:spPr>
            <a:xfrm flipV="1">
              <a:off x="2231696" y="2878676"/>
              <a:ext cx="295371"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1345443" y="2878616"/>
              <a:ext cx="320876"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916422" y="1886433"/>
              <a:ext cx="402552" cy="400110"/>
            </a:xfrm>
            <a:prstGeom prst="rect">
              <a:avLst/>
            </a:prstGeom>
          </p:spPr>
          <p:txBody>
            <a:bodyPr wrap="square">
              <a:spAutoFit/>
            </a:bodyPr>
            <a:lstStyle/>
            <a:p>
              <a:r>
                <a:rPr lang="en-IE" sz="2000" dirty="0">
                  <a:solidFill>
                    <a:srgbClr val="990033"/>
                  </a:solidFill>
                  <a:latin typeface="Tahoma" pitchFamily="34" charset="0"/>
                  <a:ea typeface="Tahoma" pitchFamily="34" charset="0"/>
                  <a:cs typeface="Tahoma" pitchFamily="34" charset="0"/>
                </a:rPr>
                <a:t>x</a:t>
              </a:r>
              <a:endParaRPr lang="en-IE" sz="2000" dirty="0">
                <a:solidFill>
                  <a:srgbClr val="990033"/>
                </a:solidFill>
              </a:endParaRPr>
            </a:p>
          </p:txBody>
        </p:sp>
        <p:cxnSp>
          <p:nvCxnSpPr>
            <p:cNvPr id="49" name="Straight Arrow Connector 48"/>
            <p:cNvCxnSpPr/>
            <p:nvPr/>
          </p:nvCxnSpPr>
          <p:spPr>
            <a:xfrm rot="5400000" flipV="1">
              <a:off x="939284" y="2573900"/>
              <a:ext cx="295371"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926591" y="1700399"/>
              <a:ext cx="320876"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1" name="Rectangle 50"/>
          <p:cNvSpPr/>
          <p:nvPr/>
        </p:nvSpPr>
        <p:spPr>
          <a:xfrm>
            <a:off x="3229000" y="1897973"/>
            <a:ext cx="711050" cy="124210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solidFill>
                  <a:srgbClr val="990033"/>
                </a:solidFill>
                <a:latin typeface="Tahoma" pitchFamily="34" charset="0"/>
                <a:ea typeface="Tahoma" pitchFamily="34" charset="0"/>
                <a:cs typeface="Tahoma" pitchFamily="34" charset="0"/>
              </a:rPr>
              <a:t>A</a:t>
            </a:r>
            <a:endParaRPr lang="en-IE" sz="2400" dirty="0">
              <a:solidFill>
                <a:srgbClr val="990033"/>
              </a:solidFill>
              <a:latin typeface="Tahoma" pitchFamily="34" charset="0"/>
              <a:ea typeface="Tahoma" pitchFamily="34" charset="0"/>
              <a:cs typeface="Tahoma" pitchFamily="34" charset="0"/>
            </a:endParaRPr>
          </a:p>
        </p:txBody>
      </p:sp>
      <p:sp>
        <p:nvSpPr>
          <p:cNvPr id="52" name="Rectangle 51"/>
          <p:cNvSpPr/>
          <p:nvPr/>
        </p:nvSpPr>
        <p:spPr>
          <a:xfrm>
            <a:off x="3947077" y="2401470"/>
            <a:ext cx="513086" cy="73860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rgbClr val="990033"/>
                </a:solidFill>
                <a:latin typeface="Tahoma" pitchFamily="34" charset="0"/>
                <a:ea typeface="Tahoma" pitchFamily="34" charset="0"/>
                <a:cs typeface="Tahoma" pitchFamily="34" charset="0"/>
              </a:rPr>
              <a:t>B</a:t>
            </a:r>
          </a:p>
        </p:txBody>
      </p:sp>
      <p:grpSp>
        <p:nvGrpSpPr>
          <p:cNvPr id="53" name="Group 52"/>
          <p:cNvGrpSpPr/>
          <p:nvPr/>
        </p:nvGrpSpPr>
        <p:grpSpPr>
          <a:xfrm>
            <a:off x="2861877" y="1451181"/>
            <a:ext cx="1074572" cy="1699968"/>
            <a:chOff x="4641605" y="1205136"/>
            <a:chExt cx="1074572" cy="1699968"/>
          </a:xfrm>
        </p:grpSpPr>
        <p:grpSp>
          <p:nvGrpSpPr>
            <p:cNvPr id="54" name="Group 53"/>
            <p:cNvGrpSpPr/>
            <p:nvPr/>
          </p:nvGrpSpPr>
          <p:grpSpPr>
            <a:xfrm>
              <a:off x="5004856" y="1205136"/>
              <a:ext cx="692818" cy="400110"/>
              <a:chOff x="1286894" y="1052736"/>
              <a:chExt cx="692818" cy="400110"/>
            </a:xfrm>
          </p:grpSpPr>
          <p:sp>
            <p:nvSpPr>
              <p:cNvPr id="59" name="Rectangle 58"/>
              <p:cNvSpPr/>
              <p:nvPr/>
            </p:nvSpPr>
            <p:spPr>
              <a:xfrm>
                <a:off x="1286894" y="1052736"/>
                <a:ext cx="692818" cy="400110"/>
              </a:xfrm>
              <a:prstGeom prst="rect">
                <a:avLst/>
              </a:prstGeom>
            </p:spPr>
            <p:txBody>
              <a:bodyPr wrap="none">
                <a:spAutoFit/>
              </a:bodyPr>
              <a:lstStyle/>
              <a:p>
                <a:r>
                  <a:rPr lang="en-IE" sz="2000" dirty="0">
                    <a:solidFill>
                      <a:srgbClr val="990033"/>
                    </a:solidFill>
                    <a:latin typeface="Tahoma" pitchFamily="34" charset="0"/>
                    <a:ea typeface="Tahoma" pitchFamily="34" charset="0"/>
                    <a:cs typeface="Tahoma" pitchFamily="34" charset="0"/>
                  </a:rPr>
                  <a:t>x</a:t>
                </a:r>
                <a:r>
                  <a:rPr lang="en-IE" sz="2000" dirty="0" smtClean="0">
                    <a:solidFill>
                      <a:srgbClr val="990033"/>
                    </a:solidFill>
                    <a:latin typeface="Tahoma" pitchFamily="34" charset="0"/>
                    <a:ea typeface="Tahoma" pitchFamily="34" charset="0"/>
                    <a:cs typeface="Tahoma" pitchFamily="34" charset="0"/>
                  </a:rPr>
                  <a:t> - y</a:t>
                </a:r>
                <a:endParaRPr lang="en-IE" sz="1400" dirty="0">
                  <a:solidFill>
                    <a:srgbClr val="990033"/>
                  </a:solidFill>
                </a:endParaRPr>
              </a:p>
            </p:txBody>
          </p:sp>
          <p:cxnSp>
            <p:nvCxnSpPr>
              <p:cNvPr id="60" name="Straight Arrow Connector 59"/>
              <p:cNvCxnSpPr/>
              <p:nvPr/>
            </p:nvCxnSpPr>
            <p:spPr>
              <a:xfrm>
                <a:off x="1832026" y="1391255"/>
                <a:ext cx="14768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1320946" y="1391255"/>
                <a:ext cx="137536" cy="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a:off x="5005127" y="1645104"/>
              <a:ext cx="711050" cy="1260000"/>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solidFill>
                    <a:srgbClr val="990033"/>
                  </a:solidFill>
                  <a:latin typeface="Tahoma" pitchFamily="34" charset="0"/>
                  <a:ea typeface="Tahoma" pitchFamily="34" charset="0"/>
                  <a:cs typeface="Tahoma" pitchFamily="34" charset="0"/>
                </a:rPr>
                <a:t>A</a:t>
              </a:r>
              <a:endParaRPr lang="en-IE" sz="2400" dirty="0">
                <a:solidFill>
                  <a:srgbClr val="990033"/>
                </a:solidFill>
                <a:latin typeface="Tahoma" pitchFamily="34" charset="0"/>
                <a:ea typeface="Tahoma" pitchFamily="34" charset="0"/>
                <a:cs typeface="Tahoma" pitchFamily="34" charset="0"/>
              </a:endParaRPr>
            </a:p>
          </p:txBody>
        </p:sp>
        <p:sp>
          <p:nvSpPr>
            <p:cNvPr id="56" name="Rectangle 55"/>
            <p:cNvSpPr/>
            <p:nvPr/>
          </p:nvSpPr>
          <p:spPr>
            <a:xfrm>
              <a:off x="4641605" y="2043006"/>
              <a:ext cx="402552" cy="400110"/>
            </a:xfrm>
            <a:prstGeom prst="rect">
              <a:avLst/>
            </a:prstGeom>
          </p:spPr>
          <p:txBody>
            <a:bodyPr wrap="square">
              <a:spAutoFit/>
            </a:bodyPr>
            <a:lstStyle/>
            <a:p>
              <a:r>
                <a:rPr lang="en-IE" sz="2000" dirty="0">
                  <a:solidFill>
                    <a:srgbClr val="990033"/>
                  </a:solidFill>
                  <a:latin typeface="Tahoma" pitchFamily="34" charset="0"/>
                  <a:ea typeface="Tahoma" pitchFamily="34" charset="0"/>
                  <a:cs typeface="Tahoma" pitchFamily="34" charset="0"/>
                </a:rPr>
                <a:t>x</a:t>
              </a:r>
              <a:endParaRPr lang="en-IE" sz="2000" dirty="0">
                <a:solidFill>
                  <a:srgbClr val="990033"/>
                </a:solidFill>
              </a:endParaRPr>
            </a:p>
          </p:txBody>
        </p:sp>
        <p:cxnSp>
          <p:nvCxnSpPr>
            <p:cNvPr id="57" name="Straight Arrow Connector 56"/>
            <p:cNvCxnSpPr/>
            <p:nvPr/>
          </p:nvCxnSpPr>
          <p:spPr>
            <a:xfrm rot="5400000" flipV="1">
              <a:off x="4653876" y="2730473"/>
              <a:ext cx="295371"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flipH="1" flipV="1">
              <a:off x="4657080" y="1856972"/>
              <a:ext cx="320876"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755576" y="4253026"/>
            <a:ext cx="1296144" cy="400110"/>
          </a:xfrm>
          <a:prstGeom prst="rect">
            <a:avLst/>
          </a:prstGeom>
          <a:noFill/>
        </p:spPr>
        <p:txBody>
          <a:bodyPr wrap="square" rtlCol="0">
            <a:spAutoFit/>
          </a:bodyPr>
          <a:lstStyle/>
          <a:p>
            <a:r>
              <a:rPr lang="en-IE" sz="2000" dirty="0" smtClean="0">
                <a:solidFill>
                  <a:srgbClr val="990033"/>
                </a:solidFill>
                <a:latin typeface="Tahoma" pitchFamily="34" charset="0"/>
                <a:ea typeface="Tahoma" pitchFamily="34" charset="0"/>
                <a:cs typeface="Tahoma" pitchFamily="34" charset="0"/>
              </a:rPr>
              <a:t>Area A =</a:t>
            </a:r>
            <a:endParaRPr lang="en-IE" sz="2000" dirty="0">
              <a:solidFill>
                <a:srgbClr val="990033"/>
              </a:solidFill>
              <a:latin typeface="Tahoma" pitchFamily="34" charset="0"/>
              <a:ea typeface="Tahoma" pitchFamily="34" charset="0"/>
              <a:cs typeface="Tahoma" pitchFamily="34" charset="0"/>
            </a:endParaRPr>
          </a:p>
        </p:txBody>
      </p:sp>
      <p:sp>
        <p:nvSpPr>
          <p:cNvPr id="63" name="TextBox 62"/>
          <p:cNvSpPr txBox="1"/>
          <p:nvPr/>
        </p:nvSpPr>
        <p:spPr>
          <a:xfrm>
            <a:off x="1823821" y="4197338"/>
            <a:ext cx="1296144" cy="400110"/>
          </a:xfrm>
          <a:prstGeom prst="rect">
            <a:avLst/>
          </a:prstGeom>
          <a:noFill/>
        </p:spPr>
        <p:txBody>
          <a:bodyPr wrap="square" rtlCol="0">
            <a:spAutoFit/>
          </a:bodyPr>
          <a:lstStyle/>
          <a:p>
            <a:r>
              <a:rPr lang="en-IE" sz="2000" dirty="0" smtClean="0">
                <a:solidFill>
                  <a:srgbClr val="990033"/>
                </a:solidFill>
                <a:latin typeface="Tahoma" pitchFamily="34" charset="0"/>
                <a:ea typeface="Tahoma" pitchFamily="34" charset="0"/>
                <a:cs typeface="Tahoma" pitchFamily="34" charset="0"/>
              </a:rPr>
              <a:t>(x)</a:t>
            </a:r>
            <a:endParaRPr lang="en-IE" sz="2000" dirty="0">
              <a:solidFill>
                <a:srgbClr val="990033"/>
              </a:solidFill>
              <a:latin typeface="Tahoma" pitchFamily="34" charset="0"/>
              <a:ea typeface="Tahoma" pitchFamily="34" charset="0"/>
              <a:cs typeface="Tahoma" pitchFamily="34" charset="0"/>
            </a:endParaRPr>
          </a:p>
        </p:txBody>
      </p:sp>
      <p:sp>
        <p:nvSpPr>
          <p:cNvPr id="64" name="TextBox 63"/>
          <p:cNvSpPr txBox="1"/>
          <p:nvPr/>
        </p:nvSpPr>
        <p:spPr>
          <a:xfrm>
            <a:off x="2212436" y="4197338"/>
            <a:ext cx="1296144" cy="400110"/>
          </a:xfrm>
          <a:prstGeom prst="rect">
            <a:avLst/>
          </a:prstGeom>
          <a:noFill/>
        </p:spPr>
        <p:txBody>
          <a:bodyPr wrap="square" rtlCol="0">
            <a:spAutoFit/>
          </a:bodyPr>
          <a:lstStyle/>
          <a:p>
            <a:r>
              <a:rPr lang="en-IE" sz="2000" dirty="0" smtClean="0">
                <a:solidFill>
                  <a:srgbClr val="990033"/>
                </a:solidFill>
                <a:latin typeface="Tahoma" pitchFamily="34" charset="0"/>
                <a:ea typeface="Tahoma" pitchFamily="34" charset="0"/>
                <a:cs typeface="Tahoma" pitchFamily="34" charset="0"/>
              </a:rPr>
              <a:t>(x - y)</a:t>
            </a:r>
            <a:endParaRPr lang="en-IE" sz="2000" dirty="0">
              <a:solidFill>
                <a:srgbClr val="990033"/>
              </a:solidFill>
              <a:latin typeface="Tahoma" pitchFamily="34" charset="0"/>
              <a:ea typeface="Tahoma" pitchFamily="34" charset="0"/>
              <a:cs typeface="Tahoma" pitchFamily="34" charset="0"/>
            </a:endParaRPr>
          </a:p>
        </p:txBody>
      </p:sp>
      <p:grpSp>
        <p:nvGrpSpPr>
          <p:cNvPr id="65" name="Group 64"/>
          <p:cNvGrpSpPr/>
          <p:nvPr/>
        </p:nvGrpSpPr>
        <p:grpSpPr>
          <a:xfrm>
            <a:off x="3953107" y="1916832"/>
            <a:ext cx="1802085" cy="1234704"/>
            <a:chOff x="5294814" y="1988840"/>
            <a:chExt cx="1802085" cy="1234704"/>
          </a:xfrm>
        </p:grpSpPr>
        <p:sp>
          <p:nvSpPr>
            <p:cNvPr id="66" name="Rectangle 65"/>
            <p:cNvSpPr/>
            <p:nvPr/>
          </p:nvSpPr>
          <p:spPr>
            <a:xfrm>
              <a:off x="5396522" y="1988840"/>
              <a:ext cx="312906" cy="400110"/>
            </a:xfrm>
            <a:prstGeom prst="rect">
              <a:avLst/>
            </a:prstGeom>
          </p:spPr>
          <p:txBody>
            <a:bodyPr wrap="none">
              <a:spAutoFit/>
            </a:bodyPr>
            <a:lstStyle/>
            <a:p>
              <a:r>
                <a:rPr lang="en-IE" sz="2000" dirty="0" smtClean="0">
                  <a:solidFill>
                    <a:srgbClr val="990033"/>
                  </a:solidFill>
                  <a:latin typeface="Tahoma" pitchFamily="34" charset="0"/>
                  <a:ea typeface="Tahoma" pitchFamily="34" charset="0"/>
                  <a:cs typeface="Tahoma" pitchFamily="34" charset="0"/>
                </a:rPr>
                <a:t>y</a:t>
              </a:r>
              <a:endParaRPr lang="en-IE" sz="2000" dirty="0">
                <a:solidFill>
                  <a:srgbClr val="990033"/>
                </a:solidFill>
              </a:endParaRPr>
            </a:p>
          </p:txBody>
        </p:sp>
        <p:grpSp>
          <p:nvGrpSpPr>
            <p:cNvPr id="67" name="Group 66"/>
            <p:cNvGrpSpPr/>
            <p:nvPr/>
          </p:nvGrpSpPr>
          <p:grpSpPr>
            <a:xfrm>
              <a:off x="5294814" y="2316906"/>
              <a:ext cx="1802085" cy="906638"/>
              <a:chOff x="5294814" y="2316906"/>
              <a:chExt cx="1802085" cy="906638"/>
            </a:xfrm>
          </p:grpSpPr>
          <p:cxnSp>
            <p:nvCxnSpPr>
              <p:cNvPr id="68" name="Straight Arrow Connector 67"/>
              <p:cNvCxnSpPr/>
              <p:nvPr/>
            </p:nvCxnSpPr>
            <p:spPr>
              <a:xfrm>
                <a:off x="5648450" y="2316906"/>
                <a:ext cx="14768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5294890" y="2316906"/>
                <a:ext cx="137536" cy="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5762655" y="2486732"/>
                <a:ext cx="1334244" cy="723281"/>
                <a:chOff x="2512162" y="1994162"/>
                <a:chExt cx="916313" cy="723281"/>
              </a:xfrm>
            </p:grpSpPr>
            <p:sp>
              <p:nvSpPr>
                <p:cNvPr id="72" name="Rectangle 71"/>
                <p:cNvSpPr/>
                <p:nvPr/>
              </p:nvSpPr>
              <p:spPr>
                <a:xfrm>
                  <a:off x="2512162" y="2122892"/>
                  <a:ext cx="916313" cy="400110"/>
                </a:xfrm>
                <a:prstGeom prst="rect">
                  <a:avLst/>
                </a:prstGeom>
              </p:spPr>
              <p:txBody>
                <a:bodyPr wrap="square">
                  <a:spAutoFit/>
                </a:bodyPr>
                <a:lstStyle/>
                <a:p>
                  <a:r>
                    <a:rPr lang="en-IE" sz="2000" dirty="0">
                      <a:solidFill>
                        <a:srgbClr val="990033"/>
                      </a:solidFill>
                      <a:latin typeface="Tahoma" pitchFamily="34" charset="0"/>
                      <a:ea typeface="Tahoma" pitchFamily="34" charset="0"/>
                      <a:cs typeface="Tahoma" pitchFamily="34" charset="0"/>
                    </a:rPr>
                    <a:t>x</a:t>
                  </a:r>
                  <a:r>
                    <a:rPr lang="en-IE" sz="2000" dirty="0" smtClean="0">
                      <a:solidFill>
                        <a:srgbClr val="990033"/>
                      </a:solidFill>
                      <a:latin typeface="Tahoma" pitchFamily="34" charset="0"/>
                      <a:ea typeface="Tahoma" pitchFamily="34" charset="0"/>
                      <a:cs typeface="Tahoma" pitchFamily="34" charset="0"/>
                    </a:rPr>
                    <a:t> -y</a:t>
                  </a:r>
                  <a:endParaRPr lang="en-IE" sz="2000" dirty="0">
                    <a:solidFill>
                      <a:srgbClr val="990033"/>
                    </a:solidFill>
                  </a:endParaRPr>
                </a:p>
              </p:txBody>
            </p:sp>
            <p:cxnSp>
              <p:nvCxnSpPr>
                <p:cNvPr id="73" name="Straight Arrow Connector 72"/>
                <p:cNvCxnSpPr/>
                <p:nvPr/>
              </p:nvCxnSpPr>
              <p:spPr>
                <a:xfrm flipH="1">
                  <a:off x="2610417" y="2504700"/>
                  <a:ext cx="59" cy="2127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2610415" y="1994162"/>
                  <a:ext cx="61" cy="2574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1" name="Rectangle 70"/>
              <p:cNvSpPr/>
              <p:nvPr/>
            </p:nvSpPr>
            <p:spPr>
              <a:xfrm>
                <a:off x="5294814" y="2467544"/>
                <a:ext cx="513086" cy="756000"/>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rgbClr val="990033"/>
                    </a:solidFill>
                    <a:latin typeface="Tahoma" pitchFamily="34" charset="0"/>
                    <a:ea typeface="Tahoma" pitchFamily="34" charset="0"/>
                    <a:cs typeface="Tahoma" pitchFamily="34" charset="0"/>
                  </a:rPr>
                  <a:t>B</a:t>
                </a:r>
              </a:p>
            </p:txBody>
          </p:sp>
        </p:grpSp>
      </p:grpSp>
      <p:sp>
        <p:nvSpPr>
          <p:cNvPr id="75" name="TextBox 74"/>
          <p:cNvSpPr txBox="1"/>
          <p:nvPr/>
        </p:nvSpPr>
        <p:spPr>
          <a:xfrm>
            <a:off x="5767561" y="4253026"/>
            <a:ext cx="1296144" cy="400110"/>
          </a:xfrm>
          <a:prstGeom prst="rect">
            <a:avLst/>
          </a:prstGeom>
          <a:noFill/>
        </p:spPr>
        <p:txBody>
          <a:bodyPr wrap="square" rtlCol="0">
            <a:spAutoFit/>
          </a:bodyPr>
          <a:lstStyle/>
          <a:p>
            <a:r>
              <a:rPr lang="en-IE" sz="2000" dirty="0" smtClean="0">
                <a:solidFill>
                  <a:srgbClr val="990033"/>
                </a:solidFill>
                <a:latin typeface="Tahoma" pitchFamily="34" charset="0"/>
                <a:ea typeface="Tahoma" pitchFamily="34" charset="0"/>
                <a:cs typeface="Tahoma" pitchFamily="34" charset="0"/>
              </a:rPr>
              <a:t>Area B =</a:t>
            </a:r>
            <a:endParaRPr lang="en-IE" sz="2000" dirty="0">
              <a:solidFill>
                <a:srgbClr val="990033"/>
              </a:solidFill>
              <a:latin typeface="Tahoma" pitchFamily="34" charset="0"/>
              <a:ea typeface="Tahoma" pitchFamily="34" charset="0"/>
              <a:cs typeface="Tahoma" pitchFamily="34" charset="0"/>
            </a:endParaRPr>
          </a:p>
        </p:txBody>
      </p:sp>
      <p:sp>
        <p:nvSpPr>
          <p:cNvPr id="76" name="TextBox 75"/>
          <p:cNvSpPr txBox="1"/>
          <p:nvPr/>
        </p:nvSpPr>
        <p:spPr>
          <a:xfrm>
            <a:off x="6847681" y="4204768"/>
            <a:ext cx="1296144" cy="400110"/>
          </a:xfrm>
          <a:prstGeom prst="rect">
            <a:avLst/>
          </a:prstGeom>
          <a:noFill/>
        </p:spPr>
        <p:txBody>
          <a:bodyPr wrap="square" rtlCol="0">
            <a:spAutoFit/>
          </a:bodyPr>
          <a:lstStyle/>
          <a:p>
            <a:r>
              <a:rPr lang="en-IE" sz="2000" dirty="0" smtClean="0">
                <a:solidFill>
                  <a:srgbClr val="990033"/>
                </a:solidFill>
                <a:latin typeface="Tahoma" pitchFamily="34" charset="0"/>
                <a:ea typeface="Tahoma" pitchFamily="34" charset="0"/>
                <a:cs typeface="Tahoma" pitchFamily="34" charset="0"/>
              </a:rPr>
              <a:t>(y)</a:t>
            </a:r>
            <a:endParaRPr lang="en-IE" sz="2000" dirty="0">
              <a:solidFill>
                <a:srgbClr val="990033"/>
              </a:solidFill>
              <a:latin typeface="Tahoma" pitchFamily="34" charset="0"/>
              <a:ea typeface="Tahoma" pitchFamily="34" charset="0"/>
              <a:cs typeface="Tahoma" pitchFamily="34" charset="0"/>
            </a:endParaRPr>
          </a:p>
        </p:txBody>
      </p:sp>
      <p:sp>
        <p:nvSpPr>
          <p:cNvPr id="77" name="TextBox 76"/>
          <p:cNvSpPr txBox="1"/>
          <p:nvPr/>
        </p:nvSpPr>
        <p:spPr>
          <a:xfrm>
            <a:off x="7236296" y="4204768"/>
            <a:ext cx="1296144" cy="400110"/>
          </a:xfrm>
          <a:prstGeom prst="rect">
            <a:avLst/>
          </a:prstGeom>
          <a:noFill/>
        </p:spPr>
        <p:txBody>
          <a:bodyPr wrap="square" rtlCol="0">
            <a:spAutoFit/>
          </a:bodyPr>
          <a:lstStyle/>
          <a:p>
            <a:r>
              <a:rPr lang="en-IE" sz="2000" dirty="0" smtClean="0">
                <a:solidFill>
                  <a:srgbClr val="990033"/>
                </a:solidFill>
                <a:latin typeface="Tahoma" pitchFamily="34" charset="0"/>
                <a:ea typeface="Tahoma" pitchFamily="34" charset="0"/>
                <a:cs typeface="Tahoma" pitchFamily="34" charset="0"/>
              </a:rPr>
              <a:t>(x - y)</a:t>
            </a:r>
            <a:endParaRPr lang="en-IE" sz="2000" dirty="0">
              <a:solidFill>
                <a:srgbClr val="990033"/>
              </a:solidFill>
              <a:latin typeface="Tahoma" pitchFamily="34" charset="0"/>
              <a:ea typeface="Tahoma" pitchFamily="34" charset="0"/>
              <a:cs typeface="Tahoma" pitchFamily="34" charset="0"/>
            </a:endParaRPr>
          </a:p>
        </p:txBody>
      </p:sp>
      <p:sp>
        <p:nvSpPr>
          <p:cNvPr id="78" name="TextBox 77"/>
          <p:cNvSpPr txBox="1"/>
          <p:nvPr/>
        </p:nvSpPr>
        <p:spPr>
          <a:xfrm>
            <a:off x="3275856" y="4713269"/>
            <a:ext cx="1296144" cy="400110"/>
          </a:xfrm>
          <a:prstGeom prst="rect">
            <a:avLst/>
          </a:prstGeom>
          <a:noFill/>
        </p:spPr>
        <p:txBody>
          <a:bodyPr wrap="square" rtlCol="0">
            <a:spAutoFit/>
          </a:bodyPr>
          <a:lstStyle/>
          <a:p>
            <a:r>
              <a:rPr lang="en-IE" sz="2000" dirty="0" smtClean="0">
                <a:solidFill>
                  <a:srgbClr val="990033"/>
                </a:solidFill>
                <a:latin typeface="Tahoma" pitchFamily="34" charset="0"/>
                <a:ea typeface="Tahoma" pitchFamily="34" charset="0"/>
                <a:cs typeface="Tahoma" pitchFamily="34" charset="0"/>
              </a:rPr>
              <a:t>(x)</a:t>
            </a:r>
            <a:endParaRPr lang="en-IE" sz="2000" dirty="0">
              <a:solidFill>
                <a:srgbClr val="990033"/>
              </a:solidFill>
              <a:latin typeface="Tahoma" pitchFamily="34" charset="0"/>
              <a:ea typeface="Tahoma" pitchFamily="34" charset="0"/>
              <a:cs typeface="Tahoma" pitchFamily="34" charset="0"/>
            </a:endParaRPr>
          </a:p>
        </p:txBody>
      </p:sp>
      <p:sp>
        <p:nvSpPr>
          <p:cNvPr id="79" name="TextBox 78"/>
          <p:cNvSpPr txBox="1"/>
          <p:nvPr/>
        </p:nvSpPr>
        <p:spPr>
          <a:xfrm>
            <a:off x="3664471" y="4701394"/>
            <a:ext cx="1296144" cy="400110"/>
          </a:xfrm>
          <a:prstGeom prst="rect">
            <a:avLst/>
          </a:prstGeom>
          <a:noFill/>
        </p:spPr>
        <p:txBody>
          <a:bodyPr wrap="square" rtlCol="0">
            <a:spAutoFit/>
          </a:bodyPr>
          <a:lstStyle/>
          <a:p>
            <a:r>
              <a:rPr lang="en-IE" sz="2000" dirty="0" smtClean="0">
                <a:solidFill>
                  <a:srgbClr val="990033"/>
                </a:solidFill>
                <a:latin typeface="Tahoma" pitchFamily="34" charset="0"/>
                <a:ea typeface="Tahoma" pitchFamily="34" charset="0"/>
                <a:cs typeface="Tahoma" pitchFamily="34" charset="0"/>
              </a:rPr>
              <a:t>(x - y)</a:t>
            </a:r>
            <a:endParaRPr lang="en-IE" sz="2000" dirty="0">
              <a:solidFill>
                <a:srgbClr val="990033"/>
              </a:solidFill>
              <a:latin typeface="Tahoma" pitchFamily="34" charset="0"/>
              <a:ea typeface="Tahoma" pitchFamily="34" charset="0"/>
              <a:cs typeface="Tahoma" pitchFamily="34" charset="0"/>
            </a:endParaRPr>
          </a:p>
        </p:txBody>
      </p:sp>
      <p:sp>
        <p:nvSpPr>
          <p:cNvPr id="80" name="TextBox 79"/>
          <p:cNvSpPr txBox="1"/>
          <p:nvPr/>
        </p:nvSpPr>
        <p:spPr>
          <a:xfrm>
            <a:off x="4471417" y="4756208"/>
            <a:ext cx="1296144" cy="400110"/>
          </a:xfrm>
          <a:prstGeom prst="rect">
            <a:avLst/>
          </a:prstGeom>
          <a:noFill/>
        </p:spPr>
        <p:txBody>
          <a:bodyPr wrap="square" rtlCol="0">
            <a:spAutoFit/>
          </a:bodyPr>
          <a:lstStyle/>
          <a:p>
            <a:r>
              <a:rPr lang="en-IE" sz="2000" dirty="0" smtClean="0">
                <a:solidFill>
                  <a:srgbClr val="990033"/>
                </a:solidFill>
                <a:latin typeface="Tahoma" pitchFamily="34" charset="0"/>
                <a:ea typeface="Tahoma" pitchFamily="34" charset="0"/>
                <a:cs typeface="Tahoma" pitchFamily="34" charset="0"/>
              </a:rPr>
              <a:t>+</a:t>
            </a:r>
            <a:endParaRPr lang="en-IE" sz="2000" dirty="0">
              <a:solidFill>
                <a:srgbClr val="990033"/>
              </a:solidFill>
              <a:latin typeface="Tahoma" pitchFamily="34" charset="0"/>
              <a:ea typeface="Tahoma" pitchFamily="34" charset="0"/>
              <a:cs typeface="Tahoma" pitchFamily="34" charset="0"/>
            </a:endParaRPr>
          </a:p>
        </p:txBody>
      </p:sp>
      <p:sp>
        <p:nvSpPr>
          <p:cNvPr id="81" name="TextBox 80"/>
          <p:cNvSpPr txBox="1"/>
          <p:nvPr/>
        </p:nvSpPr>
        <p:spPr>
          <a:xfrm>
            <a:off x="4716016" y="4700636"/>
            <a:ext cx="1296144" cy="400110"/>
          </a:xfrm>
          <a:prstGeom prst="rect">
            <a:avLst/>
          </a:prstGeom>
          <a:noFill/>
        </p:spPr>
        <p:txBody>
          <a:bodyPr wrap="square" rtlCol="0">
            <a:spAutoFit/>
          </a:bodyPr>
          <a:lstStyle/>
          <a:p>
            <a:r>
              <a:rPr lang="en-IE" sz="2000" dirty="0" smtClean="0">
                <a:solidFill>
                  <a:srgbClr val="990033"/>
                </a:solidFill>
                <a:latin typeface="Tahoma" pitchFamily="34" charset="0"/>
                <a:ea typeface="Tahoma" pitchFamily="34" charset="0"/>
                <a:cs typeface="Tahoma" pitchFamily="34" charset="0"/>
              </a:rPr>
              <a:t>(y)</a:t>
            </a:r>
            <a:endParaRPr lang="en-IE" sz="2000" dirty="0">
              <a:solidFill>
                <a:srgbClr val="990033"/>
              </a:solidFill>
              <a:latin typeface="Tahoma" pitchFamily="34" charset="0"/>
              <a:ea typeface="Tahoma" pitchFamily="34" charset="0"/>
              <a:cs typeface="Tahoma" pitchFamily="34" charset="0"/>
            </a:endParaRPr>
          </a:p>
        </p:txBody>
      </p:sp>
      <p:sp>
        <p:nvSpPr>
          <p:cNvPr id="82" name="TextBox 81"/>
          <p:cNvSpPr txBox="1"/>
          <p:nvPr/>
        </p:nvSpPr>
        <p:spPr>
          <a:xfrm>
            <a:off x="5104631" y="4701394"/>
            <a:ext cx="1296144" cy="400110"/>
          </a:xfrm>
          <a:prstGeom prst="rect">
            <a:avLst/>
          </a:prstGeom>
          <a:noFill/>
        </p:spPr>
        <p:txBody>
          <a:bodyPr wrap="square" rtlCol="0">
            <a:spAutoFit/>
          </a:bodyPr>
          <a:lstStyle/>
          <a:p>
            <a:r>
              <a:rPr lang="en-IE" sz="2000" dirty="0" smtClean="0">
                <a:solidFill>
                  <a:srgbClr val="990033"/>
                </a:solidFill>
                <a:latin typeface="Tahoma" pitchFamily="34" charset="0"/>
                <a:ea typeface="Tahoma" pitchFamily="34" charset="0"/>
                <a:cs typeface="Tahoma" pitchFamily="34" charset="0"/>
              </a:rPr>
              <a:t>(x - y)</a:t>
            </a:r>
            <a:endParaRPr lang="en-IE" sz="2000" dirty="0">
              <a:solidFill>
                <a:srgbClr val="990033"/>
              </a:solidFill>
              <a:latin typeface="Tahoma" pitchFamily="34" charset="0"/>
              <a:ea typeface="Tahoma" pitchFamily="34" charset="0"/>
              <a:cs typeface="Tahoma" pitchFamily="34" charset="0"/>
            </a:endParaRPr>
          </a:p>
        </p:txBody>
      </p:sp>
      <p:sp>
        <p:nvSpPr>
          <p:cNvPr id="83" name="Rounded Rectangle 82"/>
          <p:cNvSpPr/>
          <p:nvPr/>
        </p:nvSpPr>
        <p:spPr>
          <a:xfrm>
            <a:off x="3733000" y="4731210"/>
            <a:ext cx="720868" cy="400110"/>
          </a:xfrm>
          <a:prstGeom prst="roundRect">
            <a:avLst/>
          </a:prstGeom>
          <a:solidFill>
            <a:srgbClr val="FFFF00">
              <a:alpha val="40000"/>
            </a:srgbClr>
          </a:solidFill>
          <a:ln>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sp>
        <p:nvSpPr>
          <p:cNvPr id="84" name="Rounded Rectangle 83"/>
          <p:cNvSpPr/>
          <p:nvPr/>
        </p:nvSpPr>
        <p:spPr>
          <a:xfrm>
            <a:off x="5209026" y="4733332"/>
            <a:ext cx="720868" cy="400110"/>
          </a:xfrm>
          <a:prstGeom prst="roundRect">
            <a:avLst/>
          </a:prstGeom>
          <a:solidFill>
            <a:srgbClr val="FFFF00">
              <a:alpha val="40000"/>
            </a:srgbClr>
          </a:solidFill>
          <a:ln>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sp>
        <p:nvSpPr>
          <p:cNvPr id="85" name="TextBox 84"/>
          <p:cNvSpPr txBox="1"/>
          <p:nvPr/>
        </p:nvSpPr>
        <p:spPr>
          <a:xfrm>
            <a:off x="1979712" y="5261138"/>
            <a:ext cx="1296144" cy="400110"/>
          </a:xfrm>
          <a:prstGeom prst="rect">
            <a:avLst/>
          </a:prstGeom>
          <a:noFill/>
        </p:spPr>
        <p:txBody>
          <a:bodyPr wrap="square" rtlCol="0">
            <a:spAutoFit/>
          </a:bodyPr>
          <a:lstStyle/>
          <a:p>
            <a:r>
              <a:rPr lang="en-IE" sz="2000" dirty="0" smtClean="0">
                <a:solidFill>
                  <a:srgbClr val="990033"/>
                </a:solidFill>
                <a:latin typeface="Tahoma" pitchFamily="34" charset="0"/>
                <a:ea typeface="Tahoma" pitchFamily="34" charset="0"/>
                <a:cs typeface="Tahoma" pitchFamily="34" charset="0"/>
              </a:rPr>
              <a:t>x</a:t>
            </a:r>
            <a:r>
              <a:rPr lang="en-IE" sz="2000" baseline="30000" dirty="0" smtClean="0">
                <a:solidFill>
                  <a:srgbClr val="990033"/>
                </a:solidFill>
                <a:latin typeface="Tahoma" pitchFamily="34" charset="0"/>
                <a:ea typeface="Tahoma" pitchFamily="34" charset="0"/>
                <a:cs typeface="Tahoma" pitchFamily="34" charset="0"/>
              </a:rPr>
              <a:t>2</a:t>
            </a:r>
            <a:r>
              <a:rPr lang="en-IE" sz="2000" dirty="0" smtClean="0">
                <a:solidFill>
                  <a:srgbClr val="990033"/>
                </a:solidFill>
                <a:latin typeface="Tahoma" pitchFamily="34" charset="0"/>
                <a:ea typeface="Tahoma" pitchFamily="34" charset="0"/>
                <a:cs typeface="Tahoma" pitchFamily="34" charset="0"/>
              </a:rPr>
              <a:t> – y</a:t>
            </a:r>
            <a:r>
              <a:rPr lang="en-IE" sz="2000" baseline="30000" dirty="0" smtClean="0">
                <a:solidFill>
                  <a:srgbClr val="990033"/>
                </a:solidFill>
                <a:latin typeface="Tahoma" pitchFamily="34" charset="0"/>
                <a:ea typeface="Tahoma" pitchFamily="34" charset="0"/>
                <a:cs typeface="Tahoma" pitchFamily="34" charset="0"/>
              </a:rPr>
              <a:t>2</a:t>
            </a:r>
            <a:r>
              <a:rPr lang="en-IE" sz="2000" dirty="0" smtClean="0">
                <a:solidFill>
                  <a:srgbClr val="990033"/>
                </a:solidFill>
                <a:latin typeface="Tahoma" pitchFamily="34" charset="0"/>
                <a:ea typeface="Tahoma" pitchFamily="34" charset="0"/>
                <a:cs typeface="Tahoma" pitchFamily="34" charset="0"/>
              </a:rPr>
              <a:t>  =</a:t>
            </a:r>
            <a:endParaRPr lang="en-IE" sz="2000" dirty="0">
              <a:solidFill>
                <a:srgbClr val="990033"/>
              </a:solidFill>
              <a:latin typeface="Tahoma" pitchFamily="34" charset="0"/>
              <a:ea typeface="Tahoma" pitchFamily="34" charset="0"/>
              <a:cs typeface="Tahoma" pitchFamily="34" charset="0"/>
            </a:endParaRPr>
          </a:p>
        </p:txBody>
      </p:sp>
      <p:sp>
        <p:nvSpPr>
          <p:cNvPr id="86" name="TextBox 85"/>
          <p:cNvSpPr txBox="1"/>
          <p:nvPr/>
        </p:nvSpPr>
        <p:spPr>
          <a:xfrm>
            <a:off x="3103265" y="5205450"/>
            <a:ext cx="1296144" cy="400110"/>
          </a:xfrm>
          <a:prstGeom prst="rect">
            <a:avLst/>
          </a:prstGeom>
          <a:noFill/>
        </p:spPr>
        <p:txBody>
          <a:bodyPr wrap="square" rtlCol="0">
            <a:spAutoFit/>
          </a:bodyPr>
          <a:lstStyle/>
          <a:p>
            <a:r>
              <a:rPr lang="en-IE" sz="2000" dirty="0" smtClean="0">
                <a:solidFill>
                  <a:srgbClr val="990033"/>
                </a:solidFill>
                <a:latin typeface="Tahoma" pitchFamily="34" charset="0"/>
                <a:ea typeface="Tahoma" pitchFamily="34" charset="0"/>
                <a:cs typeface="Tahoma" pitchFamily="34" charset="0"/>
              </a:rPr>
              <a:t>(x - y)</a:t>
            </a:r>
            <a:endParaRPr lang="en-IE" sz="2000" dirty="0">
              <a:solidFill>
                <a:srgbClr val="990033"/>
              </a:solidFill>
              <a:latin typeface="Tahoma" pitchFamily="34" charset="0"/>
              <a:ea typeface="Tahoma" pitchFamily="34" charset="0"/>
              <a:cs typeface="Tahoma" pitchFamily="34" charset="0"/>
            </a:endParaRPr>
          </a:p>
        </p:txBody>
      </p:sp>
      <p:sp>
        <p:nvSpPr>
          <p:cNvPr id="87" name="TextBox 86"/>
          <p:cNvSpPr txBox="1"/>
          <p:nvPr/>
        </p:nvSpPr>
        <p:spPr>
          <a:xfrm>
            <a:off x="3791787" y="5204692"/>
            <a:ext cx="1296144" cy="400110"/>
          </a:xfrm>
          <a:prstGeom prst="rect">
            <a:avLst/>
          </a:prstGeom>
          <a:noFill/>
        </p:spPr>
        <p:txBody>
          <a:bodyPr wrap="square" rtlCol="0">
            <a:spAutoFit/>
          </a:bodyPr>
          <a:lstStyle/>
          <a:p>
            <a:r>
              <a:rPr lang="en-IE" sz="2000" dirty="0" smtClean="0">
                <a:solidFill>
                  <a:srgbClr val="990033"/>
                </a:solidFill>
                <a:latin typeface="Tahoma" pitchFamily="34" charset="0"/>
                <a:ea typeface="Tahoma" pitchFamily="34" charset="0"/>
                <a:cs typeface="Tahoma" pitchFamily="34" charset="0"/>
              </a:rPr>
              <a:t>(x + y)</a:t>
            </a:r>
            <a:endParaRPr lang="en-IE" sz="2000" dirty="0">
              <a:solidFill>
                <a:srgbClr val="990033"/>
              </a:solidFill>
              <a:latin typeface="Tahoma" pitchFamily="34" charset="0"/>
              <a:ea typeface="Tahoma" pitchFamily="34" charset="0"/>
              <a:cs typeface="Tahoma" pitchFamily="34" charset="0"/>
            </a:endParaRPr>
          </a:p>
        </p:txBody>
      </p:sp>
      <p:sp>
        <p:nvSpPr>
          <p:cNvPr id="7" name="Rectangle 6"/>
          <p:cNvSpPr/>
          <p:nvPr/>
        </p:nvSpPr>
        <p:spPr>
          <a:xfrm>
            <a:off x="775266" y="5893241"/>
            <a:ext cx="5857825" cy="400110"/>
          </a:xfrm>
          <a:prstGeom prst="rect">
            <a:avLst/>
          </a:prstGeom>
        </p:spPr>
        <p:txBody>
          <a:bodyPr wrap="square">
            <a:spAutoFit/>
          </a:bodyPr>
          <a:lstStyle/>
          <a:p>
            <a:r>
              <a:rPr lang="en-IE" sz="2000" i="1" dirty="0" smtClean="0">
                <a:solidFill>
                  <a:srgbClr val="990033"/>
                </a:solidFill>
                <a:latin typeface="Tahoma" pitchFamily="34" charset="0"/>
                <a:ea typeface="Tahoma" pitchFamily="34" charset="0"/>
                <a:cs typeface="Tahoma" pitchFamily="34" charset="0"/>
              </a:rPr>
              <a:t>Complete Section </a:t>
            </a:r>
            <a:r>
              <a:rPr lang="en-IE" sz="2000" i="1" dirty="0">
                <a:solidFill>
                  <a:srgbClr val="990033"/>
                </a:solidFill>
                <a:latin typeface="Tahoma" pitchFamily="34" charset="0"/>
                <a:ea typeface="Tahoma" pitchFamily="34" charset="0"/>
                <a:cs typeface="Tahoma" pitchFamily="34" charset="0"/>
              </a:rPr>
              <a:t>E: </a:t>
            </a:r>
            <a:r>
              <a:rPr lang="en-IE" sz="2000" i="1" dirty="0" smtClean="0">
                <a:solidFill>
                  <a:srgbClr val="990033"/>
                </a:solidFill>
                <a:latin typeface="Tahoma" pitchFamily="34" charset="0"/>
                <a:ea typeface="Tahoma" pitchFamily="34" charset="0"/>
                <a:cs typeface="Tahoma" pitchFamily="34" charset="0"/>
              </a:rPr>
              <a:t>Student Activity </a:t>
            </a:r>
            <a:r>
              <a:rPr lang="en-IE" sz="2000" i="1" dirty="0">
                <a:solidFill>
                  <a:srgbClr val="990033"/>
                </a:solidFill>
                <a:latin typeface="Tahoma" pitchFamily="34" charset="0"/>
                <a:ea typeface="Tahoma" pitchFamily="34" charset="0"/>
                <a:cs typeface="Tahoma" pitchFamily="34" charset="0"/>
              </a:rPr>
              <a:t>5.</a:t>
            </a:r>
          </a:p>
        </p:txBody>
      </p:sp>
      <p:grpSp>
        <p:nvGrpSpPr>
          <p:cNvPr id="6" name="Group 5"/>
          <p:cNvGrpSpPr/>
          <p:nvPr/>
        </p:nvGrpSpPr>
        <p:grpSpPr>
          <a:xfrm>
            <a:off x="8784000" y="620688"/>
            <a:ext cx="8064051" cy="5472608"/>
            <a:chOff x="8784000" y="620688"/>
            <a:chExt cx="8064051" cy="5472608"/>
          </a:xfrm>
        </p:grpSpPr>
        <p:sp>
          <p:nvSpPr>
            <p:cNvPr id="5" name="Rounded Rectangle 4"/>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3195" y="620688"/>
              <a:ext cx="7704856" cy="5472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19587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4.16667E-6 1.16559E-6 L -0.04583 -0.04001 C -0.05538 -0.04903 -0.06979 -0.05389 -0.08472 -0.05389 C -0.10156 -0.05389 -0.11527 -0.04903 -0.12482 -0.04001 L -0.17031 1.16559E-6 " pathEditMode="relative" rAng="0" ptsTypes="FffFF">
                                      <p:cBhvr>
                                        <p:cTn id="6" dur="2000" fill="hold"/>
                                        <p:tgtEl>
                                          <p:spTgt spid="22"/>
                                        </p:tgtEl>
                                        <p:attrNameLst>
                                          <p:attrName>ppt_x</p:attrName>
                                          <p:attrName>ppt_y</p:attrName>
                                        </p:attrNameLst>
                                      </p:cBhvr>
                                      <p:rCtr x="-8524" y="-270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2"/>
                                        </p:tgtEl>
                                      </p:cBhvr>
                                    </p:animEffect>
                                    <p:set>
                                      <p:cBhvr>
                                        <p:cTn id="11" dur="1" fill="hold">
                                          <p:stCondLst>
                                            <p:cond delay="499"/>
                                          </p:stCondLst>
                                        </p:cTn>
                                        <p:tgtEl>
                                          <p:spTgt spid="22"/>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par>
                          <p:cTn id="18" fill="hold">
                            <p:stCondLst>
                              <p:cond delay="500"/>
                            </p:stCondLst>
                            <p:childTnLst>
                              <p:par>
                                <p:cTn id="19" presetID="22" presetClass="entr" presetSubtype="8" fill="hold" nodeType="afterEffect">
                                  <p:stCondLst>
                                    <p:cond delay="50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childTnLst>
                          </p:cTn>
                        </p:par>
                        <p:par>
                          <p:cTn id="22" fill="hold">
                            <p:stCondLst>
                              <p:cond delay="1500"/>
                            </p:stCondLst>
                            <p:childTnLst>
                              <p:par>
                                <p:cTn id="23" presetID="22" presetClass="entr" presetSubtype="8" fill="hold" nodeType="afterEffect">
                                  <p:stCondLst>
                                    <p:cond delay="50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2500"/>
                            </p:stCondLst>
                            <p:childTnLst>
                              <p:par>
                                <p:cTn id="27" presetID="1" presetClass="entr" presetSubtype="0" fill="hold" grpId="0" nodeType="afterEffect">
                                  <p:stCondLst>
                                    <p:cond delay="500"/>
                                  </p:stCondLst>
                                  <p:childTnLst>
                                    <p:set>
                                      <p:cBhvr>
                                        <p:cTn id="28" dur="1" fill="hold">
                                          <p:stCondLst>
                                            <p:cond delay="0"/>
                                          </p:stCondLst>
                                        </p:cTn>
                                        <p:tgtEl>
                                          <p:spTgt spid="51"/>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grpId="0" nodeType="afterEffect">
                                  <p:stCondLst>
                                    <p:cond delay="500"/>
                                  </p:stCondLst>
                                  <p:childTnLst>
                                    <p:set>
                                      <p:cBhvr>
                                        <p:cTn id="31" dur="1" fill="hold">
                                          <p:stCondLst>
                                            <p:cond delay="0"/>
                                          </p:stCondLst>
                                        </p:cTn>
                                        <p:tgtEl>
                                          <p:spTgt spid="52"/>
                                        </p:tgtEl>
                                        <p:attrNameLst>
                                          <p:attrName>style.visibility</p:attrName>
                                        </p:attrNameLst>
                                      </p:cBhvr>
                                      <p:to>
                                        <p:strVal val="visible"/>
                                      </p:to>
                                    </p:set>
                                  </p:childTnLst>
                                </p:cTn>
                              </p:par>
                            </p:childTnLst>
                          </p:cTn>
                        </p:par>
                        <p:par>
                          <p:cTn id="32" fill="hold">
                            <p:stCondLst>
                              <p:cond delay="3500"/>
                            </p:stCondLst>
                            <p:childTnLst>
                              <p:par>
                                <p:cTn id="33" presetID="1" presetClass="entr" presetSubtype="0" fill="hold" nodeType="afterEffect">
                                  <p:stCondLst>
                                    <p:cond delay="500"/>
                                  </p:stCondLst>
                                  <p:childTnLst>
                                    <p:set>
                                      <p:cBhvr>
                                        <p:cTn id="34" dur="1" fill="hold">
                                          <p:stCondLst>
                                            <p:cond delay="0"/>
                                          </p:stCondLst>
                                        </p:cTn>
                                        <p:tgtEl>
                                          <p:spTgt spid="53"/>
                                        </p:tgtEl>
                                        <p:attrNameLst>
                                          <p:attrName>style.visibility</p:attrName>
                                        </p:attrNameLst>
                                      </p:cBhvr>
                                      <p:to>
                                        <p:strVal val="visible"/>
                                      </p:to>
                                    </p:set>
                                  </p:childTnLst>
                                </p:cTn>
                              </p:par>
                            </p:childTnLst>
                          </p:cTn>
                        </p:par>
                        <p:par>
                          <p:cTn id="35" fill="hold">
                            <p:stCondLst>
                              <p:cond delay="4000"/>
                            </p:stCondLst>
                            <p:childTnLst>
                              <p:par>
                                <p:cTn id="36" presetID="41" presetClass="path" presetSubtype="0" accel="50000" decel="50000" fill="hold" nodeType="afterEffect">
                                  <p:stCondLst>
                                    <p:cond delay="500"/>
                                  </p:stCondLst>
                                  <p:childTnLst>
                                    <p:animMotion origin="layout" path="M -5.55556E-7 -0.00508 C -0.00399 -0.01063 -0.01805 -0.01595 -0.02292 -0.01595 C -0.05399 -0.01595 -0.08594 0.06962 -0.08594 0.15495 C -0.08594 0.11194 -0.10191 0.06962 -0.11701 0.06962 C -0.13299 0.06962 -0.14809 0.11263 -0.14809 0.15519 C -0.14809 0.13391 -0.15608 0.11194 -0.16406 0.11194 C -0.17205 0.11194 -0.18003 0.13321 -0.18003 0.15519 C -0.18003 0.14408 -0.18403 0.13391 -0.18802 0.13391 C -0.19201 0.13391 -0.19601 0.14478 -0.19601 0.15519 C -0.19601 0.14963 -0.19809 0.14408 -0.2 0.14408 C -0.20104 0.14408 -0.20399 0.14963 -0.20399 0.15519 C -0.20399 0.15241 -0.20503 0.14963 -0.20608 0.14963 C -0.20608 0.14894 -0.20816 0.15218 -0.20816 0.15519 C -0.20816 0.15357 -0.20816 0.15241 -0.2092 0.15241 C -0.2092 0.1531 -0.21024 0.1538 -0.21024 0.15519 C -0.21024 0.15449 -0.21024 0.15357 -0.21024 0.1531 C -0.21128 0.1531 -0.21128 0.15357 -0.21128 0.15449 C -0.21233 0.15449 -0.21233 0.1538 -0.21233 0.1531 C -0.21337 0.1531 -0.21337 0.15357 -0.21337 0.15449 " pathEditMode="relative" rAng="0" ptsTypes="fffffffffffffffffff">
                                      <p:cBhvr>
                                        <p:cTn id="37" dur="2000" fill="hold"/>
                                        <p:tgtEl>
                                          <p:spTgt spid="53"/>
                                        </p:tgtEl>
                                        <p:attrNameLst>
                                          <p:attrName>ppt_x</p:attrName>
                                          <p:attrName>ppt_y</p:attrName>
                                        </p:attrNameLst>
                                      </p:cBhvr>
                                      <p:rCtr x="-10677" y="7470"/>
                                    </p:animMotion>
                                  </p:childTnLst>
                                </p:cTn>
                              </p:par>
                            </p:childTnLst>
                          </p:cTn>
                        </p:par>
                        <p:par>
                          <p:cTn id="38" fill="hold">
                            <p:stCondLst>
                              <p:cond delay="6500"/>
                            </p:stCondLst>
                            <p:childTnLst>
                              <p:par>
                                <p:cTn id="39" presetID="22" presetClass="entr" presetSubtype="8" fill="hold" grpId="0" nodeType="afterEffect">
                                  <p:stCondLst>
                                    <p:cond delay="50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500"/>
                                        <p:tgtEl>
                                          <p:spTgt spid="62"/>
                                        </p:tgtEl>
                                      </p:cBhvr>
                                    </p:animEffect>
                                  </p:childTnLst>
                                </p:cTn>
                              </p:par>
                            </p:childTnLst>
                          </p:cTn>
                        </p:par>
                        <p:par>
                          <p:cTn id="42" fill="hold">
                            <p:stCondLst>
                              <p:cond delay="7500"/>
                            </p:stCondLst>
                            <p:childTnLst>
                              <p:par>
                                <p:cTn id="43" presetID="22" presetClass="entr" presetSubtype="8" fill="hold" grpId="0" nodeType="afterEffect">
                                  <p:stCondLst>
                                    <p:cond delay="500"/>
                                  </p:stCondLst>
                                  <p:childTnLst>
                                    <p:set>
                                      <p:cBhvr>
                                        <p:cTn id="44" dur="1" fill="hold">
                                          <p:stCondLst>
                                            <p:cond delay="0"/>
                                          </p:stCondLst>
                                        </p:cTn>
                                        <p:tgtEl>
                                          <p:spTgt spid="63"/>
                                        </p:tgtEl>
                                        <p:attrNameLst>
                                          <p:attrName>style.visibility</p:attrName>
                                        </p:attrNameLst>
                                      </p:cBhvr>
                                      <p:to>
                                        <p:strVal val="visible"/>
                                      </p:to>
                                    </p:set>
                                    <p:animEffect transition="in" filter="wipe(left)">
                                      <p:cBhvr>
                                        <p:cTn id="45" dur="500"/>
                                        <p:tgtEl>
                                          <p:spTgt spid="63"/>
                                        </p:tgtEl>
                                      </p:cBhvr>
                                    </p:animEffect>
                                  </p:childTnLst>
                                </p:cTn>
                              </p:par>
                            </p:childTnLst>
                          </p:cTn>
                        </p:par>
                        <p:par>
                          <p:cTn id="46" fill="hold">
                            <p:stCondLst>
                              <p:cond delay="8500"/>
                            </p:stCondLst>
                            <p:childTnLst>
                              <p:par>
                                <p:cTn id="47" presetID="22" presetClass="entr" presetSubtype="8" fill="hold" grpId="0" nodeType="afterEffect">
                                  <p:stCondLst>
                                    <p:cond delay="500"/>
                                  </p:stCondLst>
                                  <p:childTnLst>
                                    <p:set>
                                      <p:cBhvr>
                                        <p:cTn id="48" dur="1" fill="hold">
                                          <p:stCondLst>
                                            <p:cond delay="0"/>
                                          </p:stCondLst>
                                        </p:cTn>
                                        <p:tgtEl>
                                          <p:spTgt spid="64"/>
                                        </p:tgtEl>
                                        <p:attrNameLst>
                                          <p:attrName>style.visibility</p:attrName>
                                        </p:attrNameLst>
                                      </p:cBhvr>
                                      <p:to>
                                        <p:strVal val="visible"/>
                                      </p:to>
                                    </p:set>
                                    <p:animEffect transition="in" filter="wipe(left)">
                                      <p:cBhvr>
                                        <p:cTn id="49" dur="500"/>
                                        <p:tgtEl>
                                          <p:spTgt spid="64"/>
                                        </p:tgtEl>
                                      </p:cBhvr>
                                    </p:animEffect>
                                  </p:childTnLst>
                                </p:cTn>
                              </p:par>
                            </p:childTnLst>
                          </p:cTn>
                        </p:par>
                        <p:par>
                          <p:cTn id="50" fill="hold">
                            <p:stCondLst>
                              <p:cond delay="9500"/>
                            </p:stCondLst>
                            <p:childTnLst>
                              <p:par>
                                <p:cTn id="51" presetID="1" presetClass="entr" presetSubtype="0" fill="hold" nodeType="afterEffect">
                                  <p:stCondLst>
                                    <p:cond delay="500"/>
                                  </p:stCondLst>
                                  <p:childTnLst>
                                    <p:set>
                                      <p:cBhvr>
                                        <p:cTn id="52" dur="1" fill="hold">
                                          <p:stCondLst>
                                            <p:cond delay="0"/>
                                          </p:stCondLst>
                                        </p:cTn>
                                        <p:tgtEl>
                                          <p:spTgt spid="65"/>
                                        </p:tgtEl>
                                        <p:attrNameLst>
                                          <p:attrName>style.visibility</p:attrName>
                                        </p:attrNameLst>
                                      </p:cBhvr>
                                      <p:to>
                                        <p:strVal val="visible"/>
                                      </p:to>
                                    </p:set>
                                  </p:childTnLst>
                                </p:cTn>
                              </p:par>
                            </p:childTnLst>
                          </p:cTn>
                        </p:par>
                        <p:par>
                          <p:cTn id="53" fill="hold">
                            <p:stCondLst>
                              <p:cond delay="10000"/>
                            </p:stCondLst>
                            <p:childTnLst>
                              <p:par>
                                <p:cTn id="54" presetID="54" presetClass="path" presetSubtype="0" accel="50000" decel="50000" fill="hold" nodeType="afterEffect">
                                  <p:stCondLst>
                                    <p:cond delay="500"/>
                                  </p:stCondLst>
                                  <p:childTnLst>
                                    <p:animMotion origin="layout" path="M -3.05556E-6 -4.07956E-6 C 0.004 -0.00439 0.01806 -0.00855 0.02292 -0.00855 C 0.054 -0.00855 0.08594 0.0606 0.08594 0.12951 C 0.08594 0.09459 0.10191 0.0606 0.11702 0.0606 C 0.13299 0.0606 0.14809 0.09505 0.14809 0.12975 C 0.14809 0.1124 0.15608 0.09482 0.16407 0.09482 C 0.17205 0.09482 0.18004 0.11194 0.18004 0.12975 C 0.18004 0.12073 0.18403 0.1124 0.18802 0.1124 C 0.19202 0.1124 0.19601 0.12119 0.19601 0.12975 C 0.19601 0.12512 0.19809 0.12073 0.2 0.12073 C 0.20104 0.12073 0.204 0.12512 0.204 0.12975 C 0.204 0.12743 0.20504 0.12512 0.20608 0.12512 C 0.20608 0.12558 0.20816 0.1272 0.20816 0.12975 C 0.20816 0.12836 0.20816 0.12743 0.2092 0.12743 C 0.2092 0.12789 0.21025 0.12859 0.21025 0.12975 C 0.21025 0.12905 0.21025 0.12836 0.21025 0.12789 C 0.21129 0.12789 0.21129 0.12836 0.21129 0.12905 C 0.21233 0.12905 0.21233 0.12859 0.21233 0.12789 C 0.21337 0.12789 0.21337 0.12836 0.21337 0.12905 " pathEditMode="relative" rAng="0" ptsTypes="fffffffffffffffffff">
                                      <p:cBhvr>
                                        <p:cTn id="55" dur="2000" fill="hold"/>
                                        <p:tgtEl>
                                          <p:spTgt spid="65"/>
                                        </p:tgtEl>
                                        <p:attrNameLst>
                                          <p:attrName>ppt_x</p:attrName>
                                          <p:attrName>ppt_y</p:attrName>
                                        </p:attrNameLst>
                                      </p:cBhvr>
                                      <p:rCtr x="10660" y="6059"/>
                                    </p:animMotion>
                                  </p:childTnLst>
                                </p:cTn>
                              </p:par>
                            </p:childTnLst>
                          </p:cTn>
                        </p:par>
                        <p:par>
                          <p:cTn id="56" fill="hold">
                            <p:stCondLst>
                              <p:cond delay="12500"/>
                            </p:stCondLst>
                            <p:childTnLst>
                              <p:par>
                                <p:cTn id="57" presetID="22" presetClass="entr" presetSubtype="8" fill="hold" grpId="0" nodeType="afterEffect">
                                  <p:stCondLst>
                                    <p:cond delay="500"/>
                                  </p:stCondLst>
                                  <p:childTnLst>
                                    <p:set>
                                      <p:cBhvr>
                                        <p:cTn id="58" dur="1" fill="hold">
                                          <p:stCondLst>
                                            <p:cond delay="0"/>
                                          </p:stCondLst>
                                        </p:cTn>
                                        <p:tgtEl>
                                          <p:spTgt spid="75"/>
                                        </p:tgtEl>
                                        <p:attrNameLst>
                                          <p:attrName>style.visibility</p:attrName>
                                        </p:attrNameLst>
                                      </p:cBhvr>
                                      <p:to>
                                        <p:strVal val="visible"/>
                                      </p:to>
                                    </p:set>
                                    <p:animEffect transition="in" filter="wipe(left)">
                                      <p:cBhvr>
                                        <p:cTn id="59" dur="500"/>
                                        <p:tgtEl>
                                          <p:spTgt spid="75"/>
                                        </p:tgtEl>
                                      </p:cBhvr>
                                    </p:animEffect>
                                  </p:childTnLst>
                                </p:cTn>
                              </p:par>
                            </p:childTnLst>
                          </p:cTn>
                        </p:par>
                        <p:par>
                          <p:cTn id="60" fill="hold">
                            <p:stCondLst>
                              <p:cond delay="13500"/>
                            </p:stCondLst>
                            <p:childTnLst>
                              <p:par>
                                <p:cTn id="61" presetID="22" presetClass="entr" presetSubtype="8" fill="hold" grpId="0" nodeType="afterEffect">
                                  <p:stCondLst>
                                    <p:cond delay="500"/>
                                  </p:stCondLst>
                                  <p:childTnLst>
                                    <p:set>
                                      <p:cBhvr>
                                        <p:cTn id="62" dur="1" fill="hold">
                                          <p:stCondLst>
                                            <p:cond delay="0"/>
                                          </p:stCondLst>
                                        </p:cTn>
                                        <p:tgtEl>
                                          <p:spTgt spid="76"/>
                                        </p:tgtEl>
                                        <p:attrNameLst>
                                          <p:attrName>style.visibility</p:attrName>
                                        </p:attrNameLst>
                                      </p:cBhvr>
                                      <p:to>
                                        <p:strVal val="visible"/>
                                      </p:to>
                                    </p:set>
                                    <p:animEffect transition="in" filter="wipe(left)">
                                      <p:cBhvr>
                                        <p:cTn id="63" dur="500"/>
                                        <p:tgtEl>
                                          <p:spTgt spid="76"/>
                                        </p:tgtEl>
                                      </p:cBhvr>
                                    </p:animEffect>
                                  </p:childTnLst>
                                </p:cTn>
                              </p:par>
                            </p:childTnLst>
                          </p:cTn>
                        </p:par>
                        <p:par>
                          <p:cTn id="64" fill="hold">
                            <p:stCondLst>
                              <p:cond delay="14500"/>
                            </p:stCondLst>
                            <p:childTnLst>
                              <p:par>
                                <p:cTn id="65" presetID="22" presetClass="entr" presetSubtype="8" fill="hold" grpId="0" nodeType="afterEffect">
                                  <p:stCondLst>
                                    <p:cond delay="500"/>
                                  </p:stCondLst>
                                  <p:childTnLst>
                                    <p:set>
                                      <p:cBhvr>
                                        <p:cTn id="66" dur="1" fill="hold">
                                          <p:stCondLst>
                                            <p:cond delay="0"/>
                                          </p:stCondLst>
                                        </p:cTn>
                                        <p:tgtEl>
                                          <p:spTgt spid="77"/>
                                        </p:tgtEl>
                                        <p:attrNameLst>
                                          <p:attrName>style.visibility</p:attrName>
                                        </p:attrNameLst>
                                      </p:cBhvr>
                                      <p:to>
                                        <p:strVal val="visible"/>
                                      </p:to>
                                    </p:set>
                                    <p:animEffect transition="in" filter="wipe(left)">
                                      <p:cBhvr>
                                        <p:cTn id="67" dur="500"/>
                                        <p:tgtEl>
                                          <p:spTgt spid="77"/>
                                        </p:tgtEl>
                                      </p:cBhvr>
                                    </p:animEffect>
                                  </p:childTnLst>
                                </p:cTn>
                              </p:par>
                            </p:childTnLst>
                          </p:cTn>
                        </p:par>
                        <p:par>
                          <p:cTn id="68" fill="hold">
                            <p:stCondLst>
                              <p:cond delay="15500"/>
                            </p:stCondLst>
                            <p:childTnLst>
                              <p:par>
                                <p:cTn id="69" presetID="22" presetClass="entr" presetSubtype="8" fill="hold" grpId="0" nodeType="afterEffect">
                                  <p:stCondLst>
                                    <p:cond delay="500"/>
                                  </p:stCondLst>
                                  <p:childTnLst>
                                    <p:set>
                                      <p:cBhvr>
                                        <p:cTn id="70" dur="1" fill="hold">
                                          <p:stCondLst>
                                            <p:cond delay="0"/>
                                          </p:stCondLst>
                                        </p:cTn>
                                        <p:tgtEl>
                                          <p:spTgt spid="9"/>
                                        </p:tgtEl>
                                        <p:attrNameLst>
                                          <p:attrName>style.visibility</p:attrName>
                                        </p:attrNameLst>
                                      </p:cBhvr>
                                      <p:to>
                                        <p:strVal val="visible"/>
                                      </p:to>
                                    </p:set>
                                    <p:animEffect transition="in" filter="wipe(left)">
                                      <p:cBhvr>
                                        <p:cTn id="71" dur="500"/>
                                        <p:tgtEl>
                                          <p:spTgt spid="9"/>
                                        </p:tgtEl>
                                      </p:cBhvr>
                                    </p:animEffect>
                                  </p:childTnLst>
                                </p:cTn>
                              </p:par>
                            </p:childTnLst>
                          </p:cTn>
                        </p:par>
                        <p:par>
                          <p:cTn id="72" fill="hold">
                            <p:stCondLst>
                              <p:cond delay="16500"/>
                            </p:stCondLst>
                            <p:childTnLst>
                              <p:par>
                                <p:cTn id="73" presetID="22" presetClass="entr" presetSubtype="8" fill="hold" grpId="0" nodeType="afterEffect">
                                  <p:stCondLst>
                                    <p:cond delay="500"/>
                                  </p:stCondLst>
                                  <p:childTnLst>
                                    <p:set>
                                      <p:cBhvr>
                                        <p:cTn id="74" dur="1" fill="hold">
                                          <p:stCondLst>
                                            <p:cond delay="0"/>
                                          </p:stCondLst>
                                        </p:cTn>
                                        <p:tgtEl>
                                          <p:spTgt spid="78"/>
                                        </p:tgtEl>
                                        <p:attrNameLst>
                                          <p:attrName>style.visibility</p:attrName>
                                        </p:attrNameLst>
                                      </p:cBhvr>
                                      <p:to>
                                        <p:strVal val="visible"/>
                                      </p:to>
                                    </p:set>
                                    <p:animEffect transition="in" filter="wipe(left)">
                                      <p:cBhvr>
                                        <p:cTn id="75" dur="500"/>
                                        <p:tgtEl>
                                          <p:spTgt spid="78"/>
                                        </p:tgtEl>
                                      </p:cBhvr>
                                    </p:animEffect>
                                  </p:childTnLst>
                                </p:cTn>
                              </p:par>
                            </p:childTnLst>
                          </p:cTn>
                        </p:par>
                        <p:par>
                          <p:cTn id="76" fill="hold">
                            <p:stCondLst>
                              <p:cond delay="17500"/>
                            </p:stCondLst>
                            <p:childTnLst>
                              <p:par>
                                <p:cTn id="77" presetID="22" presetClass="entr" presetSubtype="8" fill="hold" grpId="0" nodeType="afterEffect">
                                  <p:stCondLst>
                                    <p:cond delay="500"/>
                                  </p:stCondLst>
                                  <p:childTnLst>
                                    <p:set>
                                      <p:cBhvr>
                                        <p:cTn id="78" dur="1" fill="hold">
                                          <p:stCondLst>
                                            <p:cond delay="0"/>
                                          </p:stCondLst>
                                        </p:cTn>
                                        <p:tgtEl>
                                          <p:spTgt spid="79"/>
                                        </p:tgtEl>
                                        <p:attrNameLst>
                                          <p:attrName>style.visibility</p:attrName>
                                        </p:attrNameLst>
                                      </p:cBhvr>
                                      <p:to>
                                        <p:strVal val="visible"/>
                                      </p:to>
                                    </p:set>
                                    <p:animEffect transition="in" filter="wipe(left)">
                                      <p:cBhvr>
                                        <p:cTn id="79" dur="500"/>
                                        <p:tgtEl>
                                          <p:spTgt spid="79"/>
                                        </p:tgtEl>
                                      </p:cBhvr>
                                    </p:animEffect>
                                  </p:childTnLst>
                                </p:cTn>
                              </p:par>
                            </p:childTnLst>
                          </p:cTn>
                        </p:par>
                        <p:par>
                          <p:cTn id="80" fill="hold">
                            <p:stCondLst>
                              <p:cond delay="18500"/>
                            </p:stCondLst>
                            <p:childTnLst>
                              <p:par>
                                <p:cTn id="81" presetID="22" presetClass="entr" presetSubtype="8" fill="hold" grpId="0" nodeType="afterEffect">
                                  <p:stCondLst>
                                    <p:cond delay="500"/>
                                  </p:stCondLst>
                                  <p:childTnLst>
                                    <p:set>
                                      <p:cBhvr>
                                        <p:cTn id="82" dur="1" fill="hold">
                                          <p:stCondLst>
                                            <p:cond delay="0"/>
                                          </p:stCondLst>
                                        </p:cTn>
                                        <p:tgtEl>
                                          <p:spTgt spid="80"/>
                                        </p:tgtEl>
                                        <p:attrNameLst>
                                          <p:attrName>style.visibility</p:attrName>
                                        </p:attrNameLst>
                                      </p:cBhvr>
                                      <p:to>
                                        <p:strVal val="visible"/>
                                      </p:to>
                                    </p:set>
                                    <p:animEffect transition="in" filter="wipe(left)">
                                      <p:cBhvr>
                                        <p:cTn id="83" dur="500"/>
                                        <p:tgtEl>
                                          <p:spTgt spid="80"/>
                                        </p:tgtEl>
                                      </p:cBhvr>
                                    </p:animEffect>
                                  </p:childTnLst>
                                </p:cTn>
                              </p:par>
                            </p:childTnLst>
                          </p:cTn>
                        </p:par>
                        <p:par>
                          <p:cTn id="84" fill="hold">
                            <p:stCondLst>
                              <p:cond delay="19500"/>
                            </p:stCondLst>
                            <p:childTnLst>
                              <p:par>
                                <p:cTn id="85" presetID="22" presetClass="entr" presetSubtype="8" fill="hold" grpId="0" nodeType="afterEffect">
                                  <p:stCondLst>
                                    <p:cond delay="500"/>
                                  </p:stCondLst>
                                  <p:childTnLst>
                                    <p:set>
                                      <p:cBhvr>
                                        <p:cTn id="86" dur="1" fill="hold">
                                          <p:stCondLst>
                                            <p:cond delay="0"/>
                                          </p:stCondLst>
                                        </p:cTn>
                                        <p:tgtEl>
                                          <p:spTgt spid="81"/>
                                        </p:tgtEl>
                                        <p:attrNameLst>
                                          <p:attrName>style.visibility</p:attrName>
                                        </p:attrNameLst>
                                      </p:cBhvr>
                                      <p:to>
                                        <p:strVal val="visible"/>
                                      </p:to>
                                    </p:set>
                                    <p:animEffect transition="in" filter="wipe(left)">
                                      <p:cBhvr>
                                        <p:cTn id="87" dur="500"/>
                                        <p:tgtEl>
                                          <p:spTgt spid="81"/>
                                        </p:tgtEl>
                                      </p:cBhvr>
                                    </p:animEffect>
                                  </p:childTnLst>
                                </p:cTn>
                              </p:par>
                            </p:childTnLst>
                          </p:cTn>
                        </p:par>
                        <p:par>
                          <p:cTn id="88" fill="hold">
                            <p:stCondLst>
                              <p:cond delay="20500"/>
                            </p:stCondLst>
                            <p:childTnLst>
                              <p:par>
                                <p:cTn id="89" presetID="22" presetClass="entr" presetSubtype="8" fill="hold" grpId="0" nodeType="afterEffect">
                                  <p:stCondLst>
                                    <p:cond delay="500"/>
                                  </p:stCondLst>
                                  <p:childTnLst>
                                    <p:set>
                                      <p:cBhvr>
                                        <p:cTn id="90" dur="1" fill="hold">
                                          <p:stCondLst>
                                            <p:cond delay="0"/>
                                          </p:stCondLst>
                                        </p:cTn>
                                        <p:tgtEl>
                                          <p:spTgt spid="82"/>
                                        </p:tgtEl>
                                        <p:attrNameLst>
                                          <p:attrName>style.visibility</p:attrName>
                                        </p:attrNameLst>
                                      </p:cBhvr>
                                      <p:to>
                                        <p:strVal val="visible"/>
                                      </p:to>
                                    </p:set>
                                    <p:animEffect transition="in" filter="wipe(left)">
                                      <p:cBhvr>
                                        <p:cTn id="91" dur="500"/>
                                        <p:tgtEl>
                                          <p:spTgt spid="82"/>
                                        </p:tgtEl>
                                      </p:cBhvr>
                                    </p:animEffect>
                                  </p:childTnLst>
                                </p:cTn>
                              </p:par>
                            </p:childTnLst>
                          </p:cTn>
                        </p:par>
                        <p:par>
                          <p:cTn id="92" fill="hold">
                            <p:stCondLst>
                              <p:cond delay="21500"/>
                            </p:stCondLst>
                            <p:childTnLst>
                              <p:par>
                                <p:cTn id="93" presetID="10" presetClass="entr" presetSubtype="0" fill="hold" grpId="0" nodeType="afterEffect">
                                  <p:stCondLst>
                                    <p:cond delay="500"/>
                                  </p:stCondLst>
                                  <p:childTnLst>
                                    <p:set>
                                      <p:cBhvr>
                                        <p:cTn id="94" dur="1" fill="hold">
                                          <p:stCondLst>
                                            <p:cond delay="0"/>
                                          </p:stCondLst>
                                        </p:cTn>
                                        <p:tgtEl>
                                          <p:spTgt spid="84"/>
                                        </p:tgtEl>
                                        <p:attrNameLst>
                                          <p:attrName>style.visibility</p:attrName>
                                        </p:attrNameLst>
                                      </p:cBhvr>
                                      <p:to>
                                        <p:strVal val="visible"/>
                                      </p:to>
                                    </p:set>
                                    <p:animEffect transition="in" filter="fade">
                                      <p:cBhvr>
                                        <p:cTn id="95" dur="500"/>
                                        <p:tgtEl>
                                          <p:spTgt spid="84"/>
                                        </p:tgtEl>
                                      </p:cBhvr>
                                    </p:animEffect>
                                  </p:childTnLst>
                                </p:cTn>
                              </p:par>
                              <p:par>
                                <p:cTn id="96" presetID="10" presetClass="entr" presetSubtype="0" fill="hold" grpId="0" nodeType="withEffect">
                                  <p:stCondLst>
                                    <p:cond delay="500"/>
                                  </p:stCondLst>
                                  <p:childTnLst>
                                    <p:set>
                                      <p:cBhvr>
                                        <p:cTn id="97" dur="1" fill="hold">
                                          <p:stCondLst>
                                            <p:cond delay="0"/>
                                          </p:stCondLst>
                                        </p:cTn>
                                        <p:tgtEl>
                                          <p:spTgt spid="83"/>
                                        </p:tgtEl>
                                        <p:attrNameLst>
                                          <p:attrName>style.visibility</p:attrName>
                                        </p:attrNameLst>
                                      </p:cBhvr>
                                      <p:to>
                                        <p:strVal val="visible"/>
                                      </p:to>
                                    </p:set>
                                    <p:animEffect transition="in" filter="fade">
                                      <p:cBhvr>
                                        <p:cTn id="98" dur="500"/>
                                        <p:tgtEl>
                                          <p:spTgt spid="83"/>
                                        </p:tgtEl>
                                      </p:cBhvr>
                                    </p:animEffect>
                                  </p:childTnLst>
                                </p:cTn>
                              </p:par>
                            </p:childTnLst>
                          </p:cTn>
                        </p:par>
                        <p:par>
                          <p:cTn id="99" fill="hold">
                            <p:stCondLst>
                              <p:cond delay="22500"/>
                            </p:stCondLst>
                            <p:childTnLst>
                              <p:par>
                                <p:cTn id="100" presetID="22" presetClass="entr" presetSubtype="8" fill="hold" grpId="0" nodeType="afterEffect">
                                  <p:stCondLst>
                                    <p:cond delay="500"/>
                                  </p:stCondLst>
                                  <p:childTnLst>
                                    <p:set>
                                      <p:cBhvr>
                                        <p:cTn id="101" dur="1" fill="hold">
                                          <p:stCondLst>
                                            <p:cond delay="0"/>
                                          </p:stCondLst>
                                        </p:cTn>
                                        <p:tgtEl>
                                          <p:spTgt spid="85"/>
                                        </p:tgtEl>
                                        <p:attrNameLst>
                                          <p:attrName>style.visibility</p:attrName>
                                        </p:attrNameLst>
                                      </p:cBhvr>
                                      <p:to>
                                        <p:strVal val="visible"/>
                                      </p:to>
                                    </p:set>
                                    <p:animEffect transition="in" filter="wipe(left)">
                                      <p:cBhvr>
                                        <p:cTn id="102" dur="500"/>
                                        <p:tgtEl>
                                          <p:spTgt spid="85"/>
                                        </p:tgtEl>
                                      </p:cBhvr>
                                    </p:animEffect>
                                  </p:childTnLst>
                                </p:cTn>
                              </p:par>
                            </p:childTnLst>
                          </p:cTn>
                        </p:par>
                        <p:par>
                          <p:cTn id="103" fill="hold">
                            <p:stCondLst>
                              <p:cond delay="23500"/>
                            </p:stCondLst>
                            <p:childTnLst>
                              <p:par>
                                <p:cTn id="104" presetID="22" presetClass="entr" presetSubtype="8" fill="hold" grpId="0" nodeType="afterEffect">
                                  <p:stCondLst>
                                    <p:cond delay="500"/>
                                  </p:stCondLst>
                                  <p:childTnLst>
                                    <p:set>
                                      <p:cBhvr>
                                        <p:cTn id="105" dur="1" fill="hold">
                                          <p:stCondLst>
                                            <p:cond delay="0"/>
                                          </p:stCondLst>
                                        </p:cTn>
                                        <p:tgtEl>
                                          <p:spTgt spid="86"/>
                                        </p:tgtEl>
                                        <p:attrNameLst>
                                          <p:attrName>style.visibility</p:attrName>
                                        </p:attrNameLst>
                                      </p:cBhvr>
                                      <p:to>
                                        <p:strVal val="visible"/>
                                      </p:to>
                                    </p:set>
                                    <p:animEffect transition="in" filter="wipe(left)">
                                      <p:cBhvr>
                                        <p:cTn id="106" dur="500"/>
                                        <p:tgtEl>
                                          <p:spTgt spid="86"/>
                                        </p:tgtEl>
                                      </p:cBhvr>
                                    </p:animEffect>
                                  </p:childTnLst>
                                </p:cTn>
                              </p:par>
                            </p:childTnLst>
                          </p:cTn>
                        </p:par>
                        <p:par>
                          <p:cTn id="107" fill="hold">
                            <p:stCondLst>
                              <p:cond delay="24500"/>
                            </p:stCondLst>
                            <p:childTnLst>
                              <p:par>
                                <p:cTn id="108" presetID="22" presetClass="entr" presetSubtype="8" fill="hold" grpId="0" nodeType="afterEffect">
                                  <p:stCondLst>
                                    <p:cond delay="500"/>
                                  </p:stCondLst>
                                  <p:childTnLst>
                                    <p:set>
                                      <p:cBhvr>
                                        <p:cTn id="109" dur="1" fill="hold">
                                          <p:stCondLst>
                                            <p:cond delay="0"/>
                                          </p:stCondLst>
                                        </p:cTn>
                                        <p:tgtEl>
                                          <p:spTgt spid="87"/>
                                        </p:tgtEl>
                                        <p:attrNameLst>
                                          <p:attrName>style.visibility</p:attrName>
                                        </p:attrNameLst>
                                      </p:cBhvr>
                                      <p:to>
                                        <p:strVal val="visible"/>
                                      </p:to>
                                    </p:set>
                                    <p:animEffect transition="in" filter="wipe(left)">
                                      <p:cBhvr>
                                        <p:cTn id="110" dur="500"/>
                                        <p:tgtEl>
                                          <p:spTgt spid="8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fade">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6" restart="whenNotActive" fill="hold" evtFilter="cancelBubble" nodeType="interactiveSeq">
                <p:stCondLst>
                  <p:cond evt="onClick" delay="0">
                    <p:tgtEl>
                      <p:spTgt spid="6"/>
                    </p:tgtEl>
                  </p:cond>
                </p:stCondLst>
                <p:endSync evt="end" delay="0">
                  <p:rtn val="all"/>
                </p:endSync>
                <p:childTnLst>
                  <p:par>
                    <p:cTn id="117" fill="hold">
                      <p:stCondLst>
                        <p:cond delay="0"/>
                      </p:stCondLst>
                      <p:childTnLst>
                        <p:par>
                          <p:cTn id="118" fill="hold">
                            <p:stCondLst>
                              <p:cond delay="0"/>
                            </p:stCondLst>
                            <p:childTnLst>
                              <p:par>
                                <p:cTn id="119" presetID="35" presetClass="path" presetSubtype="0" accel="50000" decel="50000" fill="hold" nodeType="clickEffect">
                                  <p:stCondLst>
                                    <p:cond delay="0"/>
                                  </p:stCondLst>
                                  <p:childTnLst>
                                    <p:animMotion origin="layout" path="M -0.00018 7.40741E-7 L -0.93038 7.40741E-7 " pathEditMode="relative" rAng="0" ptsTypes="AA">
                                      <p:cBhvr>
                                        <p:cTn id="120" dur="2000" fill="hold"/>
                                        <p:tgtEl>
                                          <p:spTgt spid="6"/>
                                        </p:tgtEl>
                                        <p:attrNameLst>
                                          <p:attrName>ppt_x</p:attrName>
                                          <p:attrName>ppt_y</p:attrName>
                                        </p:attrNameLst>
                                      </p:cBhvr>
                                      <p:rCtr x="-46510" y="0"/>
                                    </p:animMotion>
                                  </p:childTnLst>
                                </p:cTn>
                              </p:par>
                            </p:childTnLst>
                          </p:cTn>
                        </p:par>
                      </p:childTnLst>
                    </p:cTn>
                  </p:par>
                  <p:par>
                    <p:cTn id="121" fill="hold">
                      <p:stCondLst>
                        <p:cond delay="indefinite"/>
                      </p:stCondLst>
                      <p:childTnLst>
                        <p:par>
                          <p:cTn id="122" fill="hold">
                            <p:stCondLst>
                              <p:cond delay="0"/>
                            </p:stCondLst>
                            <p:childTnLst>
                              <p:par>
                                <p:cTn id="123" presetID="63" presetClass="path" presetSubtype="0" accel="50000" decel="50000" fill="hold" nodeType="clickEffect">
                                  <p:stCondLst>
                                    <p:cond delay="0"/>
                                  </p:stCondLst>
                                  <p:childTnLst>
                                    <p:animMotion origin="layout" path="M -0.93038 7.40741E-7 L -0.00018 0.00347 " pathEditMode="relative" rAng="0" ptsTypes="AA">
                                      <p:cBhvr>
                                        <p:cTn id="124"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childTnLst>
        </p:cTn>
      </p:par>
    </p:tnLst>
    <p:bldLst>
      <p:bldP spid="9" grpId="0"/>
      <p:bldP spid="51" grpId="0" animBg="1"/>
      <p:bldP spid="52" grpId="0" animBg="1"/>
      <p:bldP spid="62" grpId="0"/>
      <p:bldP spid="63" grpId="0"/>
      <p:bldP spid="64" grpId="0"/>
      <p:bldP spid="75" grpId="0"/>
      <p:bldP spid="76" grpId="0"/>
      <p:bldP spid="77" grpId="0"/>
      <p:bldP spid="78" grpId="0"/>
      <p:bldP spid="79" grpId="0"/>
      <p:bldP spid="80" grpId="0"/>
      <p:bldP spid="81" grpId="0"/>
      <p:bldP spid="82" grpId="0"/>
      <p:bldP spid="83" grpId="0" animBg="1"/>
      <p:bldP spid="84" grpId="0" animBg="1"/>
      <p:bldP spid="85" grpId="0"/>
      <p:bldP spid="86" grpId="0"/>
      <p:bldP spid="87"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a:t>
            </a:r>
            <a:r>
              <a:rPr lang="en-IE" b="1" dirty="0" smtClean="0">
                <a:solidFill>
                  <a:srgbClr val="990033"/>
                </a:solidFill>
              </a:rPr>
              <a:t>E: </a:t>
            </a:r>
            <a:r>
              <a:rPr lang="en-IE" b="1" dirty="0">
                <a:solidFill>
                  <a:srgbClr val="990033"/>
                </a:solidFill>
              </a:rPr>
              <a:t>Student Activity 5</a:t>
            </a:r>
          </a:p>
        </p:txBody>
      </p:sp>
      <mc:AlternateContent xmlns:mc="http://schemas.openxmlformats.org/markup-compatibility/2006">
        <mc:Choice xmlns:a14="http://schemas.microsoft.com/office/drawing/2010/main" xmlns="" Requires="a14">
          <p:sp>
            <p:nvSpPr>
              <p:cNvPr id="3" name="Rectangle 2"/>
              <p:cNvSpPr/>
              <p:nvPr/>
            </p:nvSpPr>
            <p:spPr>
              <a:xfrm>
                <a:off x="611560" y="620688"/>
                <a:ext cx="7920880" cy="19020592"/>
              </a:xfrm>
              <a:prstGeom prst="rect">
                <a:avLst/>
              </a:prstGeom>
            </p:spPr>
            <p:txBody>
              <a:bodyPr wrap="square">
                <a:spAutoFit/>
              </a:bodyPr>
              <a:lstStyle/>
              <a:p>
                <a:pPr marL="457200" indent="-457200">
                  <a:lnSpc>
                    <a:spcPct val="150000"/>
                  </a:lnSpc>
                  <a:buAutoNum type="arabicPeriod"/>
                </a:pPr>
                <a:r>
                  <a:rPr lang="en-IE" sz="2000" dirty="0" smtClean="0">
                    <a:solidFill>
                      <a:srgbClr val="990033"/>
                    </a:solidFill>
                    <a:latin typeface="Tahoma" pitchFamily="34" charset="0"/>
                    <a:ea typeface="Tahoma" pitchFamily="34" charset="0"/>
                    <a:cs typeface="Tahoma" pitchFamily="34" charset="0"/>
                  </a:rPr>
                  <a:t>Factorise</a:t>
                </a:r>
              </a:p>
              <a:p>
                <a:pPr>
                  <a:lnSpc>
                    <a:spcPct val="150000"/>
                  </a:lnSpc>
                </a:pPr>
                <a:r>
                  <a:rPr lang="en-IE" sz="2000" dirty="0" smtClean="0">
                    <a:solidFill>
                      <a:srgbClr val="990033"/>
                    </a:solidFill>
                    <a:latin typeface="Tahoma" pitchFamily="34" charset="0"/>
                    <a:ea typeface="Tahoma" pitchFamily="34" charset="0"/>
                    <a:cs typeface="Tahoma" pitchFamily="34" charset="0"/>
                  </a:rPr>
                  <a:t>a.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 −25</m:t>
                    </m:r>
                  </m:oMath>
                </a14:m>
                <a:r>
                  <a:rPr lang="en-IE" sz="2000" dirty="0" smtClean="0">
                    <a:solidFill>
                      <a:srgbClr val="990033"/>
                    </a:solidFill>
                    <a:latin typeface="Tahoma" pitchFamily="34" charset="0"/>
                    <a:ea typeface="Tahoma" pitchFamily="34" charset="0"/>
                    <a:cs typeface="Tahoma" pitchFamily="34" charset="0"/>
                  </a:rPr>
                  <a:t>		b.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 −49</m:t>
                    </m:r>
                  </m:oMath>
                </a14:m>
                <a:endParaRPr lang="en-IE" sz="2000" dirty="0">
                  <a:solidFill>
                    <a:srgbClr val="990033"/>
                  </a:solidFill>
                  <a:latin typeface="Tahoma" pitchFamily="34" charset="0"/>
                  <a:ea typeface="Tahoma" pitchFamily="34" charset="0"/>
                  <a:cs typeface="Tahoma" pitchFamily="34" charset="0"/>
                </a:endParaRPr>
              </a:p>
              <a:p>
                <a:pPr>
                  <a:lnSpc>
                    <a:spcPct val="150000"/>
                  </a:lnSpc>
                </a:pPr>
                <a:r>
                  <a:rPr lang="en-IE" sz="2000" dirty="0" smtClean="0">
                    <a:solidFill>
                      <a:srgbClr val="990033"/>
                    </a:solidFill>
                    <a:latin typeface="Tahoma" pitchFamily="34" charset="0"/>
                    <a:ea typeface="Tahoma" pitchFamily="34" charset="0"/>
                    <a:cs typeface="Tahoma" pitchFamily="34" charset="0"/>
                  </a:rPr>
                  <a:t>2.    Solve:</a:t>
                </a:r>
              </a:p>
              <a:p>
                <a:pPr>
                  <a:lnSpc>
                    <a:spcPct val="150000"/>
                  </a:lnSpc>
                </a:pPr>
                <a:r>
                  <a:rPr lang="en-IE" sz="2000" dirty="0" smtClean="0">
                    <a:solidFill>
                      <a:srgbClr val="990033"/>
                    </a:solidFill>
                    <a:latin typeface="Tahoma" pitchFamily="34" charset="0"/>
                    <a:ea typeface="Tahoma" pitchFamily="34" charset="0"/>
                    <a:cs typeface="Tahoma" pitchFamily="34" charset="0"/>
                  </a:rPr>
                  <a:t>a.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 −36=0 </m:t>
                    </m:r>
                  </m:oMath>
                </a14:m>
                <a:r>
                  <a:rPr lang="en-IE" sz="2000" dirty="0" smtClean="0">
                    <a:solidFill>
                      <a:srgbClr val="990033"/>
                    </a:solidFill>
                    <a:latin typeface="Tahoma" pitchFamily="34" charset="0"/>
                    <a:ea typeface="Tahoma" pitchFamily="34" charset="0"/>
                    <a:cs typeface="Tahoma" pitchFamily="34" charset="0"/>
                  </a:rPr>
                  <a:t>		b.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36 −</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=0 </m:t>
                    </m:r>
                  </m:oMath>
                </a14:m>
                <a:r>
                  <a:rPr lang="en-IE" sz="2000" dirty="0" smtClean="0">
                    <a:solidFill>
                      <a:srgbClr val="990033"/>
                    </a:solidFill>
                    <a:latin typeface="Tahoma" pitchFamily="34" charset="0"/>
                    <a:ea typeface="Tahoma" pitchFamily="34" charset="0"/>
                    <a:cs typeface="Tahoma" pitchFamily="34" charset="0"/>
                  </a:rPr>
                  <a:t>		c.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𝑛</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 −625=0 </m:t>
                    </m:r>
                  </m:oMath>
                </a14:m>
                <a:r>
                  <a:rPr lang="en-IE" sz="2000" dirty="0" smtClean="0">
                    <a:solidFill>
                      <a:srgbClr val="990033"/>
                    </a:solidFill>
                    <a:latin typeface="Tahoma" pitchFamily="34" charset="0"/>
                    <a:ea typeface="Tahoma" pitchFamily="34" charset="0"/>
                    <a:cs typeface="Tahoma" pitchFamily="34" charset="0"/>
                  </a:rPr>
                  <a:t>a. d.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 −</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=0 </m:t>
                    </m:r>
                  </m:oMath>
                </a14:m>
                <a:r>
                  <a:rPr lang="en-IE" sz="2000" dirty="0" smtClean="0">
                    <a:solidFill>
                      <a:srgbClr val="990033"/>
                    </a:solidFill>
                    <a:latin typeface="Tahoma" pitchFamily="34" charset="0"/>
                    <a:ea typeface="Tahoma" pitchFamily="34" charset="0"/>
                    <a:cs typeface="Tahoma" pitchFamily="34" charset="0"/>
                  </a:rPr>
                  <a:t>		e.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3</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−4</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=0 </m:t>
                    </m:r>
                  </m:oMath>
                </a14:m>
                <a:r>
                  <a:rPr lang="en-IE" sz="2000" dirty="0" smtClean="0">
                    <a:solidFill>
                      <a:srgbClr val="990033"/>
                    </a:solidFill>
                    <a:latin typeface="Tahoma" pitchFamily="34" charset="0"/>
                    <a:ea typeface="Tahoma" pitchFamily="34" charset="0"/>
                    <a:cs typeface="Tahoma" pitchFamily="34" charset="0"/>
                  </a:rPr>
                  <a:t>		f.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3</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=11</m:t>
                    </m:r>
                    <m:r>
                      <a:rPr lang="en-IE" sz="2000" b="0" i="1" smtClean="0">
                        <a:solidFill>
                          <a:srgbClr val="990033"/>
                        </a:solidFill>
                        <a:latin typeface="Cambria Math"/>
                        <a:ea typeface="Tahoma" pitchFamily="34" charset="0"/>
                        <a:cs typeface="Tahoma" pitchFamily="34" charset="0"/>
                      </a:rPr>
                      <m:t>𝑥</m:t>
                    </m:r>
                  </m:oMath>
                </a14:m>
                <a:r>
                  <a:rPr lang="en-IE" sz="2000" dirty="0" smtClean="0">
                    <a:solidFill>
                      <a:srgbClr val="990033"/>
                    </a:solidFill>
                    <a:latin typeface="Tahoma" pitchFamily="34" charset="0"/>
                    <a:ea typeface="Tahoma" pitchFamily="34" charset="0"/>
                    <a:cs typeface="Tahoma" pitchFamily="34" charset="0"/>
                  </a:rPr>
                  <a:t>	</a:t>
                </a:r>
              </a:p>
              <a:p>
                <a:pPr>
                  <a:lnSpc>
                    <a:spcPct val="150000"/>
                  </a:lnSpc>
                </a:pPr>
                <a:r>
                  <a:rPr lang="en-IE" sz="2000" dirty="0" smtClean="0">
                    <a:solidFill>
                      <a:srgbClr val="990033"/>
                    </a:solidFill>
                    <a:latin typeface="Tahoma" pitchFamily="34" charset="0"/>
                    <a:ea typeface="Tahoma" pitchFamily="34" charset="0"/>
                    <a:cs typeface="Tahoma" pitchFamily="34" charset="0"/>
                  </a:rPr>
                  <a:t>g.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𝑎</m:t>
                        </m:r>
                        <m:r>
                          <a:rPr lang="en-IE" sz="2000" b="0" i="1" smtClean="0">
                            <a:solidFill>
                              <a:srgbClr val="990033"/>
                            </a:solidFill>
                            <a:latin typeface="Cambria Math"/>
                            <a:ea typeface="Tahoma" pitchFamily="34" charset="0"/>
                            <a:cs typeface="Tahoma" pitchFamily="34" charset="0"/>
                          </a:rPr>
                          <m:t>+3)</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 −25=0 </m:t>
                    </m:r>
                  </m:oMath>
                </a14:m>
                <a:endParaRPr lang="en-IE" sz="2000" dirty="0">
                  <a:solidFill>
                    <a:srgbClr val="990033"/>
                  </a:solidFill>
                  <a:latin typeface="Tahoma" pitchFamily="34" charset="0"/>
                  <a:ea typeface="Tahoma" pitchFamily="34" charset="0"/>
                  <a:cs typeface="Tahoma" pitchFamily="34" charset="0"/>
                </a:endParaRPr>
              </a:p>
              <a:p>
                <a:pPr>
                  <a:lnSpc>
                    <a:spcPct val="150000"/>
                  </a:lnSpc>
                </a:pPr>
                <a:r>
                  <a:rPr lang="en-IE" sz="2000" dirty="0">
                    <a:solidFill>
                      <a:srgbClr val="990033"/>
                    </a:solidFill>
                    <a:latin typeface="Tahoma" pitchFamily="34" charset="0"/>
                    <a:ea typeface="Tahoma" pitchFamily="34" charset="0"/>
                    <a:cs typeface="Tahoma" pitchFamily="34" charset="0"/>
                  </a:rPr>
                  <a:t>3. Think of a number, square it, and subtract 64. If the answer is 0, find </a:t>
                </a:r>
                <a:r>
                  <a:rPr lang="en-IE" sz="2000" dirty="0" smtClean="0">
                    <a:solidFill>
                      <a:srgbClr val="990033"/>
                    </a:solidFill>
                    <a:latin typeface="Tahoma" pitchFamily="34" charset="0"/>
                    <a:ea typeface="Tahoma" pitchFamily="34" charset="0"/>
                    <a:cs typeface="Tahoma" pitchFamily="34" charset="0"/>
                  </a:rPr>
                  <a:t>the number(s</a:t>
                </a:r>
                <a:r>
                  <a:rPr lang="en-IE" sz="2000" dirty="0">
                    <a:solidFill>
                      <a:srgbClr val="990033"/>
                    </a:solidFill>
                    <a:latin typeface="Tahoma" pitchFamily="34" charset="0"/>
                    <a:ea typeface="Tahoma" pitchFamily="34" charset="0"/>
                    <a:cs typeface="Tahoma" pitchFamily="34" charset="0"/>
                  </a:rPr>
                  <a:t>).</a:t>
                </a:r>
              </a:p>
              <a:p>
                <a:pPr>
                  <a:lnSpc>
                    <a:spcPct val="150000"/>
                  </a:lnSpc>
                </a:pPr>
                <a:r>
                  <a:rPr lang="en-IE" sz="2000" dirty="0">
                    <a:solidFill>
                      <a:srgbClr val="990033"/>
                    </a:solidFill>
                    <a:latin typeface="Tahoma" pitchFamily="34" charset="0"/>
                    <a:ea typeface="Tahoma" pitchFamily="34" charset="0"/>
                    <a:cs typeface="Tahoma" pitchFamily="34" charset="0"/>
                  </a:rPr>
                  <a:t>4. Given an equation of the </a:t>
                </a:r>
                <a:r>
                  <a:rPr lang="en-IE" sz="2000" dirty="0" smtClean="0">
                    <a:solidFill>
                      <a:srgbClr val="990033"/>
                    </a:solidFill>
                    <a:latin typeface="Tahoma" pitchFamily="34" charset="0"/>
                    <a:ea typeface="Tahoma" pitchFamily="34" charset="0"/>
                    <a:cs typeface="Tahoma" pitchFamily="34" charset="0"/>
                  </a:rPr>
                  <a:t>form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 −</m:t>
                    </m:r>
                    <m:r>
                      <a:rPr lang="en-IE" sz="2000" b="0" i="1" smtClean="0">
                        <a:solidFill>
                          <a:srgbClr val="990033"/>
                        </a:solidFill>
                        <a:latin typeface="Cambria Math"/>
                        <a:ea typeface="Tahoma" pitchFamily="34" charset="0"/>
                        <a:cs typeface="Tahoma" pitchFamily="34" charset="0"/>
                      </a:rPr>
                      <m:t>𝑏</m:t>
                    </m:r>
                    <m:r>
                      <a:rPr lang="en-IE" sz="2000" b="0" i="1" smtClean="0">
                        <a:solidFill>
                          <a:srgbClr val="990033"/>
                        </a:solidFill>
                        <a:latin typeface="Cambria Math"/>
                        <a:ea typeface="Tahoma" pitchFamily="34" charset="0"/>
                        <a:cs typeface="Tahoma" pitchFamily="34" charset="0"/>
                      </a:rPr>
                      <m:t>=0 </m:t>
                    </m:r>
                  </m:oMath>
                </a14:m>
                <a:r>
                  <a:rPr lang="en-IE" sz="2000" dirty="0" smtClean="0">
                    <a:solidFill>
                      <a:srgbClr val="990033"/>
                    </a:solidFill>
                    <a:latin typeface="Tahoma" pitchFamily="34" charset="0"/>
                    <a:ea typeface="Tahoma" pitchFamily="34" charset="0"/>
                    <a:cs typeface="Tahoma" pitchFamily="34" charset="0"/>
                  </a:rPr>
                  <a:t>, </a:t>
                </a:r>
                <a:r>
                  <a:rPr lang="en-IE" sz="2000" dirty="0">
                    <a:solidFill>
                      <a:srgbClr val="990033"/>
                    </a:solidFill>
                    <a:latin typeface="Tahoma" pitchFamily="34" charset="0"/>
                    <a:ea typeface="Tahoma" pitchFamily="34" charset="0"/>
                    <a:cs typeface="Tahoma" pitchFamily="34" charset="0"/>
                  </a:rPr>
                  <a:t>write the solutions to </a:t>
                </a:r>
                <a:r>
                  <a:rPr lang="en-IE" sz="2000" dirty="0" smtClean="0">
                    <a:solidFill>
                      <a:srgbClr val="990033"/>
                    </a:solidFill>
                    <a:latin typeface="Tahoma" pitchFamily="34" charset="0"/>
                    <a:ea typeface="Tahoma" pitchFamily="34" charset="0"/>
                    <a:cs typeface="Tahoma" pitchFamily="34" charset="0"/>
                  </a:rPr>
                  <a:t>this equation </a:t>
                </a:r>
                <a:r>
                  <a:rPr lang="en-IE" sz="2000" dirty="0">
                    <a:solidFill>
                      <a:srgbClr val="990033"/>
                    </a:solidFill>
                    <a:latin typeface="Tahoma" pitchFamily="34" charset="0"/>
                    <a:ea typeface="Tahoma" pitchFamily="34" charset="0"/>
                    <a:cs typeface="Tahoma" pitchFamily="34" charset="0"/>
                  </a:rPr>
                  <a:t>in terms of b.</a:t>
                </a:r>
              </a:p>
              <a:p>
                <a:pPr>
                  <a:lnSpc>
                    <a:spcPct val="150000"/>
                  </a:lnSpc>
                </a:pPr>
                <a:r>
                  <a:rPr lang="en-IE" sz="2000" dirty="0">
                    <a:solidFill>
                      <a:srgbClr val="990033"/>
                    </a:solidFill>
                    <a:latin typeface="Tahoma" pitchFamily="34" charset="0"/>
                    <a:ea typeface="Tahoma" pitchFamily="34" charset="0"/>
                    <a:cs typeface="Tahoma" pitchFamily="34" charset="0"/>
                  </a:rPr>
                  <a:t>5. Solve the equation</a:t>
                </a:r>
                <a:r>
                  <a:rPr lang="en-IE" sz="2000" dirty="0" smtClean="0">
                    <a:solidFill>
                      <a:srgbClr val="990033"/>
                    </a:solidFill>
                    <a:latin typeface="Tahoma" pitchFamily="34" charset="0"/>
                    <a:ea typeface="Tahoma" pitchFamily="34" charset="0"/>
                    <a:cs typeface="Tahoma" pitchFamily="34" charset="0"/>
                  </a:rPr>
                  <a:t>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 −16=0 </m:t>
                    </m:r>
                  </m:oMath>
                </a14:m>
                <a:r>
                  <a:rPr lang="en-IE" sz="2000" dirty="0" smtClean="0">
                    <a:solidFill>
                      <a:srgbClr val="990033"/>
                    </a:solidFill>
                    <a:latin typeface="Tahoma" pitchFamily="34" charset="0"/>
                    <a:ea typeface="Tahoma" pitchFamily="34" charset="0"/>
                    <a:cs typeface="Tahoma" pitchFamily="34" charset="0"/>
                  </a:rPr>
                  <a:t> </a:t>
                </a:r>
                <a:r>
                  <a:rPr lang="en-IE" sz="2000" dirty="0">
                    <a:solidFill>
                      <a:srgbClr val="990033"/>
                    </a:solidFill>
                    <a:latin typeface="Tahoma" pitchFamily="34" charset="0"/>
                    <a:ea typeface="Tahoma" pitchFamily="34" charset="0"/>
                    <a:cs typeface="Tahoma" pitchFamily="34" charset="0"/>
                  </a:rPr>
                  <a:t>graphically. Did you get the results </a:t>
                </a:r>
                <a:r>
                  <a:rPr lang="en-IE" sz="2000" dirty="0" smtClean="0">
                    <a:solidFill>
                      <a:srgbClr val="990033"/>
                    </a:solidFill>
                    <a:latin typeface="Tahoma" pitchFamily="34" charset="0"/>
                    <a:ea typeface="Tahoma" pitchFamily="34" charset="0"/>
                    <a:cs typeface="Tahoma" pitchFamily="34" charset="0"/>
                  </a:rPr>
                  <a:t>you expected</a:t>
                </a:r>
                <a:r>
                  <a:rPr lang="en-IE" sz="2000" dirty="0">
                    <a:solidFill>
                      <a:srgbClr val="990033"/>
                    </a:solidFill>
                    <a:latin typeface="Tahoma" pitchFamily="34" charset="0"/>
                    <a:ea typeface="Tahoma" pitchFamily="34" charset="0"/>
                    <a:cs typeface="Tahoma" pitchFamily="34" charset="0"/>
                  </a:rPr>
                  <a:t>? Explain your answer.</a:t>
                </a:r>
              </a:p>
              <a:p>
                <a:pPr>
                  <a:lnSpc>
                    <a:spcPct val="150000"/>
                  </a:lnSpc>
                </a:pPr>
                <a:r>
                  <a:rPr lang="en-IE" sz="2000" dirty="0">
                    <a:solidFill>
                      <a:srgbClr val="990033"/>
                    </a:solidFill>
                    <a:latin typeface="Tahoma" pitchFamily="34" charset="0"/>
                    <a:ea typeface="Tahoma" pitchFamily="34" charset="0"/>
                    <a:cs typeface="Tahoma" pitchFamily="34" charset="0"/>
                  </a:rPr>
                  <a:t>6. </a:t>
                </a:r>
                <a:r>
                  <a:rPr lang="en-IE" sz="2000" dirty="0" smtClean="0">
                    <a:solidFill>
                      <a:srgbClr val="990033"/>
                    </a:solidFill>
                    <a:latin typeface="Tahoma" pitchFamily="34" charset="0"/>
                    <a:ea typeface="Tahoma" pitchFamily="34" charset="0"/>
                    <a:cs typeface="Tahoma" pitchFamily="34" charset="0"/>
                  </a:rPr>
                  <a:t>Calculate:      a.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99</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 −</m:t>
                    </m:r>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101</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 </m:t>
                    </m:r>
                  </m:oMath>
                </a14:m>
                <a:r>
                  <a:rPr lang="en-IE" sz="2000" dirty="0" smtClean="0">
                    <a:solidFill>
                      <a:srgbClr val="990033"/>
                    </a:solidFill>
                    <a:latin typeface="Tahoma" pitchFamily="34" charset="0"/>
                    <a:ea typeface="Tahoma" pitchFamily="34" charset="0"/>
                    <a:cs typeface="Tahoma" pitchFamily="34" charset="0"/>
                  </a:rPr>
                  <a:t>		b.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103</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m:t>
                    </m:r>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97</m:t>
                        </m:r>
                      </m:e>
                      <m:sup>
                        <m:r>
                          <a:rPr lang="en-IE" sz="2000" b="0" i="1" smtClean="0">
                            <a:solidFill>
                              <a:srgbClr val="990033"/>
                            </a:solidFill>
                            <a:latin typeface="Cambria Math"/>
                            <a:ea typeface="Tahoma" pitchFamily="34" charset="0"/>
                            <a:cs typeface="Tahoma" pitchFamily="34" charset="0"/>
                          </a:rPr>
                          <m:t>2</m:t>
                        </m:r>
                      </m:sup>
                    </m:sSup>
                  </m:oMath>
                </a14:m>
                <a:endParaRPr lang="en-IE" sz="2000" b="0" i="1" dirty="0" smtClean="0">
                  <a:solidFill>
                    <a:srgbClr val="990033"/>
                  </a:solidFill>
                  <a:latin typeface="Tahoma" pitchFamily="34" charset="0"/>
                  <a:ea typeface="Tahoma" pitchFamily="34" charset="0"/>
                  <a:cs typeface="Tahoma" pitchFamily="34" charset="0"/>
                </a:endParaRPr>
              </a:p>
              <a:p>
                <a:pPr>
                  <a:lnSpc>
                    <a:spcPct val="150000"/>
                  </a:lnSpc>
                </a:pPr>
                <a:endParaRPr lang="en-IE" sz="2000" dirty="0" smtClean="0">
                  <a:solidFill>
                    <a:srgbClr val="990033"/>
                  </a:solidFill>
                  <a:latin typeface="Tahoma" pitchFamily="34" charset="0"/>
                  <a:ea typeface="Tahoma" pitchFamily="34" charset="0"/>
                  <a:cs typeface="Tahoma" pitchFamily="34" charset="0"/>
                </a:endParaRPr>
              </a:p>
              <a:p>
                <a:pPr>
                  <a:lnSpc>
                    <a:spcPct val="150000"/>
                  </a:lnSpc>
                </a:pPr>
                <a:endParaRPr lang="en-IE" sz="2000" dirty="0">
                  <a:solidFill>
                    <a:srgbClr val="990033"/>
                  </a:solidFill>
                  <a:latin typeface="Tahoma" pitchFamily="34" charset="0"/>
                  <a:ea typeface="Tahoma" pitchFamily="34" charset="0"/>
                  <a:cs typeface="Tahoma" pitchFamily="34" charset="0"/>
                </a:endParaRPr>
              </a:p>
              <a:p>
                <a:pPr>
                  <a:lnSpc>
                    <a:spcPct val="150000"/>
                  </a:lnSpc>
                </a:pPr>
                <a:r>
                  <a:rPr lang="en-IE" sz="2000" dirty="0" smtClean="0">
                    <a:solidFill>
                      <a:srgbClr val="990033"/>
                    </a:solidFill>
                    <a:latin typeface="Tahoma" pitchFamily="34" charset="0"/>
                    <a:ea typeface="Tahoma" pitchFamily="34" charset="0"/>
                    <a:cs typeface="Tahoma" pitchFamily="34" charset="0"/>
                  </a:rPr>
                  <a:t>Higher </a:t>
                </a:r>
                <a:r>
                  <a:rPr lang="en-IE" sz="2000" dirty="0">
                    <a:solidFill>
                      <a:srgbClr val="990033"/>
                    </a:solidFill>
                    <a:latin typeface="Tahoma" pitchFamily="34" charset="0"/>
                    <a:ea typeface="Tahoma" pitchFamily="34" charset="0"/>
                    <a:cs typeface="Tahoma" pitchFamily="34" charset="0"/>
                  </a:rPr>
                  <a:t>Level Only</a:t>
                </a:r>
              </a:p>
              <a:p>
                <a:pPr>
                  <a:lnSpc>
                    <a:spcPct val="150000"/>
                  </a:lnSpc>
                </a:pPr>
                <a:r>
                  <a:rPr lang="en-IE" sz="2000" dirty="0">
                    <a:solidFill>
                      <a:srgbClr val="990033"/>
                    </a:solidFill>
                    <a:latin typeface="Tahoma" pitchFamily="34" charset="0"/>
                    <a:ea typeface="Tahoma" pitchFamily="34" charset="0"/>
                    <a:cs typeface="Tahoma" pitchFamily="34" charset="0"/>
                  </a:rPr>
                  <a:t>7. Solve the following equations:</a:t>
                </a:r>
              </a:p>
              <a:p>
                <a:pPr>
                  <a:lnSpc>
                    <a:spcPct val="150000"/>
                  </a:lnSpc>
                </a:pPr>
                <a:r>
                  <a:rPr lang="en-IE" sz="2000" dirty="0">
                    <a:solidFill>
                      <a:srgbClr val="990033"/>
                    </a:solidFill>
                    <a:latin typeface="Tahoma" pitchFamily="34" charset="0"/>
                    <a:ea typeface="Tahoma" pitchFamily="34" charset="0"/>
                    <a:cs typeface="Tahoma" pitchFamily="34" charset="0"/>
                  </a:rPr>
                  <a:t>a.</a:t>
                </a:r>
              </a:p>
              <a:p>
                <a:pPr>
                  <a:lnSpc>
                    <a:spcPct val="150000"/>
                  </a:lnSpc>
                </a:pPr>
                <a:r>
                  <a:rPr lang="en-IE" sz="2000" dirty="0">
                    <a:solidFill>
                      <a:srgbClr val="990033"/>
                    </a:solidFill>
                    <a:latin typeface="Tahoma" pitchFamily="34" charset="0"/>
                    <a:ea typeface="Tahoma" pitchFamily="34" charset="0"/>
                    <a:cs typeface="Tahoma" pitchFamily="34" charset="0"/>
                  </a:rPr>
                  <a:t>4x</a:t>
                </a:r>
              </a:p>
              <a:p>
                <a:pPr>
                  <a:lnSpc>
                    <a:spcPct val="150000"/>
                  </a:lnSpc>
                </a:pPr>
                <a:r>
                  <a:rPr lang="x-none" sz="2000">
                    <a:solidFill>
                      <a:srgbClr val="990033"/>
                    </a:solidFill>
                    <a:latin typeface="Tahoma" pitchFamily="34" charset="0"/>
                    <a:ea typeface="Tahoma" pitchFamily="34" charset="0"/>
                    <a:cs typeface="Tahoma" pitchFamily="34" charset="0"/>
                  </a:rPr>
                  <a:t>2</a:t>
                </a:r>
              </a:p>
              <a:p>
                <a:pPr>
                  <a:lnSpc>
                    <a:spcPct val="150000"/>
                  </a:lnSpc>
                </a:pPr>
                <a:r>
                  <a:rPr lang="x-none" sz="2000">
                    <a:solidFill>
                      <a:srgbClr val="990033"/>
                    </a:solidFill>
                    <a:latin typeface="Tahoma" pitchFamily="34" charset="0"/>
                    <a:ea typeface="Tahoma" pitchFamily="34" charset="0"/>
                    <a:cs typeface="Tahoma" pitchFamily="34" charset="0"/>
                  </a:rPr>
                  <a:t>- 36 = 0</a:t>
                </a:r>
              </a:p>
              <a:p>
                <a:pPr>
                  <a:lnSpc>
                    <a:spcPct val="150000"/>
                  </a:lnSpc>
                </a:pPr>
                <a:r>
                  <a:rPr lang="en-IE" sz="2000" dirty="0">
                    <a:solidFill>
                      <a:srgbClr val="990033"/>
                    </a:solidFill>
                    <a:latin typeface="Tahoma" pitchFamily="34" charset="0"/>
                    <a:ea typeface="Tahoma" pitchFamily="34" charset="0"/>
                    <a:cs typeface="Tahoma" pitchFamily="34" charset="0"/>
                  </a:rPr>
                  <a:t>b.</a:t>
                </a:r>
              </a:p>
              <a:p>
                <a:pPr>
                  <a:lnSpc>
                    <a:spcPct val="150000"/>
                  </a:lnSpc>
                </a:pPr>
                <a:r>
                  <a:rPr lang="en-IE" sz="2000" dirty="0">
                    <a:solidFill>
                      <a:srgbClr val="990033"/>
                    </a:solidFill>
                    <a:latin typeface="Tahoma" pitchFamily="34" charset="0"/>
                    <a:ea typeface="Tahoma" pitchFamily="34" charset="0"/>
                    <a:cs typeface="Tahoma" pitchFamily="34" charset="0"/>
                  </a:rPr>
                  <a:t>4x</a:t>
                </a:r>
              </a:p>
              <a:p>
                <a:pPr>
                  <a:lnSpc>
                    <a:spcPct val="150000"/>
                  </a:lnSpc>
                </a:pPr>
                <a:r>
                  <a:rPr lang="x-none" sz="2000">
                    <a:solidFill>
                      <a:srgbClr val="990033"/>
                    </a:solidFill>
                    <a:latin typeface="Tahoma" pitchFamily="34" charset="0"/>
                    <a:ea typeface="Tahoma" pitchFamily="34" charset="0"/>
                    <a:cs typeface="Tahoma" pitchFamily="34" charset="0"/>
                  </a:rPr>
                  <a:t>2</a:t>
                </a:r>
              </a:p>
              <a:p>
                <a:pPr>
                  <a:lnSpc>
                    <a:spcPct val="150000"/>
                  </a:lnSpc>
                </a:pPr>
                <a:r>
                  <a:rPr lang="x-none" sz="2000">
                    <a:solidFill>
                      <a:srgbClr val="990033"/>
                    </a:solidFill>
                    <a:latin typeface="Tahoma" pitchFamily="34" charset="0"/>
                    <a:ea typeface="Tahoma" pitchFamily="34" charset="0"/>
                    <a:cs typeface="Tahoma" pitchFamily="34" charset="0"/>
                  </a:rPr>
                  <a:t>- 9 = 0</a:t>
                </a:r>
              </a:p>
              <a:p>
                <a:pPr>
                  <a:lnSpc>
                    <a:spcPct val="150000"/>
                  </a:lnSpc>
                </a:pPr>
                <a:r>
                  <a:rPr lang="en-IE" sz="2000" dirty="0">
                    <a:solidFill>
                      <a:srgbClr val="990033"/>
                    </a:solidFill>
                    <a:latin typeface="Tahoma" pitchFamily="34" charset="0"/>
                    <a:ea typeface="Tahoma" pitchFamily="34" charset="0"/>
                    <a:cs typeface="Tahoma" pitchFamily="34" charset="0"/>
                  </a:rPr>
                  <a:t>c.</a:t>
                </a:r>
              </a:p>
              <a:p>
                <a:pPr>
                  <a:lnSpc>
                    <a:spcPct val="150000"/>
                  </a:lnSpc>
                </a:pPr>
                <a:r>
                  <a:rPr lang="en-IE" sz="2000" dirty="0">
                    <a:solidFill>
                      <a:srgbClr val="990033"/>
                    </a:solidFill>
                    <a:latin typeface="Tahoma" pitchFamily="34" charset="0"/>
                    <a:ea typeface="Tahoma" pitchFamily="34" charset="0"/>
                    <a:cs typeface="Tahoma" pitchFamily="34" charset="0"/>
                  </a:rPr>
                  <a:t>4x</a:t>
                </a:r>
              </a:p>
              <a:p>
                <a:pPr>
                  <a:lnSpc>
                    <a:spcPct val="150000"/>
                  </a:lnSpc>
                </a:pPr>
                <a:r>
                  <a:rPr lang="x-none" sz="2000">
                    <a:solidFill>
                      <a:srgbClr val="990033"/>
                    </a:solidFill>
                    <a:latin typeface="Tahoma" pitchFamily="34" charset="0"/>
                    <a:ea typeface="Tahoma" pitchFamily="34" charset="0"/>
                    <a:cs typeface="Tahoma" pitchFamily="34" charset="0"/>
                  </a:rPr>
                  <a:t>2</a:t>
                </a:r>
              </a:p>
              <a:p>
                <a:pPr>
                  <a:lnSpc>
                    <a:spcPct val="150000"/>
                  </a:lnSpc>
                </a:pPr>
                <a:r>
                  <a:rPr lang="x-none" sz="2000">
                    <a:solidFill>
                      <a:srgbClr val="990033"/>
                    </a:solidFill>
                    <a:latin typeface="Tahoma" pitchFamily="34" charset="0"/>
                    <a:ea typeface="Tahoma" pitchFamily="34" charset="0"/>
                    <a:cs typeface="Tahoma" pitchFamily="34" charset="0"/>
                  </a:rPr>
                  <a:t>- 25 = 0</a:t>
                </a:r>
              </a:p>
              <a:p>
                <a:pPr>
                  <a:lnSpc>
                    <a:spcPct val="150000"/>
                  </a:lnSpc>
                </a:pPr>
                <a:r>
                  <a:rPr lang="en-IE" sz="2000" dirty="0">
                    <a:solidFill>
                      <a:srgbClr val="990033"/>
                    </a:solidFill>
                    <a:latin typeface="Tahoma" pitchFamily="34" charset="0"/>
                    <a:ea typeface="Tahoma" pitchFamily="34" charset="0"/>
                    <a:cs typeface="Tahoma" pitchFamily="34" charset="0"/>
                  </a:rPr>
                  <a:t>d.</a:t>
                </a:r>
              </a:p>
              <a:p>
                <a:pPr>
                  <a:lnSpc>
                    <a:spcPct val="150000"/>
                  </a:lnSpc>
                </a:pPr>
                <a:r>
                  <a:rPr lang="en-IE" sz="2000" dirty="0">
                    <a:solidFill>
                      <a:srgbClr val="990033"/>
                    </a:solidFill>
                    <a:latin typeface="Tahoma" pitchFamily="34" charset="0"/>
                    <a:ea typeface="Tahoma" pitchFamily="34" charset="0"/>
                    <a:cs typeface="Tahoma" pitchFamily="34" charset="0"/>
                  </a:rPr>
                  <a:t>16x</a:t>
                </a:r>
              </a:p>
              <a:p>
                <a:pPr>
                  <a:lnSpc>
                    <a:spcPct val="150000"/>
                  </a:lnSpc>
                </a:pPr>
                <a:r>
                  <a:rPr lang="x-none" sz="2000">
                    <a:solidFill>
                      <a:srgbClr val="990033"/>
                    </a:solidFill>
                    <a:latin typeface="Tahoma" pitchFamily="34" charset="0"/>
                    <a:ea typeface="Tahoma" pitchFamily="34" charset="0"/>
                    <a:cs typeface="Tahoma" pitchFamily="34" charset="0"/>
                  </a:rPr>
                  <a:t>2</a:t>
                </a:r>
              </a:p>
              <a:p>
                <a:pPr>
                  <a:lnSpc>
                    <a:spcPct val="150000"/>
                  </a:lnSpc>
                </a:pPr>
                <a:r>
                  <a:rPr lang="x-none" sz="2000">
                    <a:solidFill>
                      <a:srgbClr val="990033"/>
                    </a:solidFill>
                    <a:latin typeface="Tahoma" pitchFamily="34" charset="0"/>
                    <a:ea typeface="Tahoma" pitchFamily="34" charset="0"/>
                    <a:cs typeface="Tahoma" pitchFamily="34" charset="0"/>
                  </a:rPr>
                  <a:t>- 9 = 0</a:t>
                </a:r>
              </a:p>
              <a:p>
                <a:pPr>
                  <a:lnSpc>
                    <a:spcPct val="150000"/>
                  </a:lnSpc>
                </a:pPr>
                <a:r>
                  <a:rPr lang="en-IE" sz="2000" dirty="0">
                    <a:solidFill>
                      <a:srgbClr val="990033"/>
                    </a:solidFill>
                    <a:latin typeface="Tahoma" pitchFamily="34" charset="0"/>
                    <a:ea typeface="Tahoma" pitchFamily="34" charset="0"/>
                    <a:cs typeface="Tahoma" pitchFamily="34" charset="0"/>
                  </a:rPr>
                  <a:t>8. A man has a square garden of side 20m. He builds a pen for his dog in</a:t>
                </a:r>
              </a:p>
              <a:p>
                <a:pPr>
                  <a:lnSpc>
                    <a:spcPct val="150000"/>
                  </a:lnSpc>
                </a:pPr>
                <a:r>
                  <a:rPr lang="en-IE" sz="2000" dirty="0">
                    <a:solidFill>
                      <a:srgbClr val="990033"/>
                    </a:solidFill>
                    <a:latin typeface="Tahoma" pitchFamily="34" charset="0"/>
                    <a:ea typeface="Tahoma" pitchFamily="34" charset="0"/>
                    <a:cs typeface="Tahoma" pitchFamily="34" charset="0"/>
                  </a:rPr>
                  <a:t>one corner. If the area of the remaining part of his garden is 144m</a:t>
                </a:r>
              </a:p>
              <a:p>
                <a:pPr>
                  <a:lnSpc>
                    <a:spcPct val="150000"/>
                  </a:lnSpc>
                </a:pPr>
                <a:r>
                  <a:rPr lang="x-none" sz="2000">
                    <a:solidFill>
                      <a:srgbClr val="990033"/>
                    </a:solidFill>
                    <a:latin typeface="Tahoma" pitchFamily="34" charset="0"/>
                    <a:ea typeface="Tahoma" pitchFamily="34" charset="0"/>
                    <a:cs typeface="Tahoma" pitchFamily="34" charset="0"/>
                  </a:rPr>
                  <a:t>2</a:t>
                </a:r>
              </a:p>
              <a:p>
                <a:pPr>
                  <a:lnSpc>
                    <a:spcPct val="150000"/>
                  </a:lnSpc>
                </a:pPr>
                <a:r>
                  <a:rPr lang="en-IE" sz="2000" dirty="0">
                    <a:solidFill>
                      <a:srgbClr val="990033"/>
                    </a:solidFill>
                    <a:latin typeface="Tahoma" pitchFamily="34" charset="0"/>
                    <a:ea typeface="Tahoma" pitchFamily="34" charset="0"/>
                    <a:cs typeface="Tahoma" pitchFamily="34" charset="0"/>
                  </a:rPr>
                  <a:t>, find</a:t>
                </a:r>
              </a:p>
              <a:p>
                <a:pPr>
                  <a:lnSpc>
                    <a:spcPct val="150000"/>
                  </a:lnSpc>
                </a:pPr>
                <a:r>
                  <a:rPr lang="en-IE" sz="2000" dirty="0">
                    <a:solidFill>
                      <a:srgbClr val="990033"/>
                    </a:solidFill>
                    <a:latin typeface="Tahoma" pitchFamily="34" charset="0"/>
                    <a:ea typeface="Tahoma" pitchFamily="34" charset="0"/>
                    <a:cs typeface="Tahoma" pitchFamily="34" charset="0"/>
                  </a:rPr>
                  <a:t>the dimensions of the dog’s pen.</a:t>
                </a:r>
              </a:p>
              <a:p>
                <a:pPr>
                  <a:lnSpc>
                    <a:spcPct val="150000"/>
                  </a:lnSpc>
                </a:pPr>
                <a:endParaRPr lang="en-IE" sz="2000" dirty="0">
                  <a:solidFill>
                    <a:srgbClr val="990033"/>
                  </a:solidFill>
                  <a:latin typeface="Tahoma" pitchFamily="34" charset="0"/>
                  <a:ea typeface="Tahoma" pitchFamily="34" charset="0"/>
                  <a:cs typeface="Tahoma"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611560" y="620688"/>
                <a:ext cx="7920880" cy="19020592"/>
              </a:xfrm>
              <a:prstGeom prst="rect">
                <a:avLst/>
              </a:prstGeom>
              <a:blipFill rotWithShape="1">
                <a:blip r:embed="rId2" cstate="print"/>
                <a:stretch>
                  <a:fillRect l="-769" r="-615"/>
                </a:stretch>
              </a:blipFill>
            </p:spPr>
            <p:txBody>
              <a:bodyPr/>
              <a:lstStyle/>
              <a:p>
                <a:r>
                  <a:rPr lang="en-IE">
                    <a:noFill/>
                  </a:rPr>
                  <a:t> </a:t>
                </a:r>
              </a:p>
            </p:txBody>
          </p:sp>
        </mc:Fallback>
      </mc:AlternateContent>
    </p:spTree>
    <p:extLst>
      <p:ext uri="{BB962C8B-B14F-4D97-AF65-F5344CB8AC3E}">
        <p14:creationId xmlns:p14="http://schemas.microsoft.com/office/powerpoint/2010/main" xmlns="" val="5431715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a:t>
            </a:r>
            <a:r>
              <a:rPr lang="en-IE" b="1" dirty="0" smtClean="0">
                <a:solidFill>
                  <a:srgbClr val="990033"/>
                </a:solidFill>
              </a:rPr>
              <a:t>E: </a:t>
            </a:r>
            <a:r>
              <a:rPr lang="en-IE" b="1" dirty="0">
                <a:solidFill>
                  <a:srgbClr val="990033"/>
                </a:solidFill>
              </a:rPr>
              <a:t>Student Activity 5</a:t>
            </a:r>
          </a:p>
        </p:txBody>
      </p:sp>
      <mc:AlternateContent xmlns:mc="http://schemas.openxmlformats.org/markup-compatibility/2006">
        <mc:Choice xmlns:a14="http://schemas.microsoft.com/office/drawing/2010/main" xmlns="" Requires="a14">
          <p:sp>
            <p:nvSpPr>
              <p:cNvPr id="3" name="Rectangle 2"/>
              <p:cNvSpPr/>
              <p:nvPr/>
            </p:nvSpPr>
            <p:spPr>
              <a:xfrm>
                <a:off x="611560" y="620688"/>
                <a:ext cx="7920880" cy="4247317"/>
              </a:xfrm>
              <a:prstGeom prst="rect">
                <a:avLst/>
              </a:prstGeom>
            </p:spPr>
            <p:txBody>
              <a:bodyPr wrap="square">
                <a:spAutoFit/>
              </a:bodyPr>
              <a:lstStyle/>
              <a:p>
                <a:pPr>
                  <a:lnSpc>
                    <a:spcPct val="150000"/>
                  </a:lnSpc>
                </a:pPr>
                <a:r>
                  <a:rPr lang="en-IE" sz="2000" dirty="0" smtClean="0">
                    <a:solidFill>
                      <a:srgbClr val="990033"/>
                    </a:solidFill>
                    <a:latin typeface="Tahoma" pitchFamily="34" charset="0"/>
                    <a:ea typeface="Tahoma" pitchFamily="34" charset="0"/>
                    <a:cs typeface="Tahoma" pitchFamily="34" charset="0"/>
                  </a:rPr>
                  <a:t>Higher </a:t>
                </a:r>
                <a:r>
                  <a:rPr lang="en-IE" sz="2000" dirty="0">
                    <a:solidFill>
                      <a:srgbClr val="990033"/>
                    </a:solidFill>
                    <a:latin typeface="Tahoma" pitchFamily="34" charset="0"/>
                    <a:ea typeface="Tahoma" pitchFamily="34" charset="0"/>
                    <a:cs typeface="Tahoma" pitchFamily="34" charset="0"/>
                  </a:rPr>
                  <a:t>Level Only</a:t>
                </a:r>
              </a:p>
              <a:p>
                <a:pPr>
                  <a:lnSpc>
                    <a:spcPct val="150000"/>
                  </a:lnSpc>
                </a:pPr>
                <a:r>
                  <a:rPr lang="en-IE" sz="2000" dirty="0">
                    <a:solidFill>
                      <a:srgbClr val="990033"/>
                    </a:solidFill>
                    <a:latin typeface="Tahoma" pitchFamily="34" charset="0"/>
                    <a:ea typeface="Tahoma" pitchFamily="34" charset="0"/>
                    <a:cs typeface="Tahoma" pitchFamily="34" charset="0"/>
                  </a:rPr>
                  <a:t>7. Solve the following equations:</a:t>
                </a:r>
              </a:p>
              <a:p>
                <a:pPr marL="457200" indent="-457200">
                  <a:lnSpc>
                    <a:spcPct val="150000"/>
                  </a:lnSpc>
                  <a:buAutoNum type="alphaLcPeriod"/>
                </a:pPr>
                <a14:m>
                  <m:oMath xmlns:m="http://schemas.openxmlformats.org/officeDocument/2006/math">
                    <m:r>
                      <a:rPr lang="en-IE" sz="2000" b="0" i="0" smtClean="0">
                        <a:solidFill>
                          <a:srgbClr val="990033"/>
                        </a:solidFill>
                        <a:latin typeface="Cambria Math"/>
                        <a:ea typeface="Tahoma" pitchFamily="34" charset="0"/>
                        <a:cs typeface="Tahoma" pitchFamily="34" charset="0"/>
                      </a:rPr>
                      <m:t>4</m:t>
                    </m:r>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 −36=0 </m:t>
                    </m:r>
                  </m:oMath>
                </a14:m>
                <a:r>
                  <a:rPr lang="en-IE" sz="2000" dirty="0" smtClean="0">
                    <a:solidFill>
                      <a:srgbClr val="990033"/>
                    </a:solidFill>
                    <a:latin typeface="Tahoma" pitchFamily="34" charset="0"/>
                    <a:ea typeface="Tahoma" pitchFamily="34" charset="0"/>
                    <a:cs typeface="Tahoma" pitchFamily="34" charset="0"/>
                  </a:rPr>
                  <a:t>	b. </a:t>
                </a:r>
                <a14:m>
                  <m:oMath xmlns:m="http://schemas.openxmlformats.org/officeDocument/2006/math">
                    <m:r>
                      <a:rPr lang="en-IE" sz="2000" b="0" i="0" smtClean="0">
                        <a:solidFill>
                          <a:srgbClr val="990033"/>
                        </a:solidFill>
                        <a:latin typeface="Cambria Math"/>
                        <a:ea typeface="Tahoma" pitchFamily="34" charset="0"/>
                        <a:cs typeface="Tahoma" pitchFamily="34" charset="0"/>
                      </a:rPr>
                      <m:t> </m:t>
                    </m:r>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4</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−9=0 </m:t>
                    </m:r>
                  </m:oMath>
                </a14:m>
                <a:r>
                  <a:rPr lang="en-IE" sz="2000" dirty="0" smtClean="0">
                    <a:solidFill>
                      <a:srgbClr val="990033"/>
                    </a:solidFill>
                    <a:latin typeface="Tahoma" pitchFamily="34" charset="0"/>
                    <a:ea typeface="Tahoma" pitchFamily="34" charset="0"/>
                    <a:cs typeface="Tahoma" pitchFamily="34" charset="0"/>
                  </a:rPr>
                  <a:t>	</a:t>
                </a:r>
              </a:p>
              <a:p>
                <a:pPr>
                  <a:lnSpc>
                    <a:spcPct val="150000"/>
                  </a:lnSpc>
                </a:pPr>
                <a:r>
                  <a:rPr lang="en-IE" sz="2000" dirty="0" smtClean="0">
                    <a:solidFill>
                      <a:srgbClr val="990033"/>
                    </a:solidFill>
                    <a:latin typeface="Tahoma" pitchFamily="34" charset="0"/>
                    <a:ea typeface="Tahoma" pitchFamily="34" charset="0"/>
                    <a:cs typeface="Tahoma" pitchFamily="34" charset="0"/>
                  </a:rPr>
                  <a:t>c. </a:t>
                </a:r>
                <a14:m>
                  <m:oMath xmlns:m="http://schemas.openxmlformats.org/officeDocument/2006/math">
                    <m:r>
                      <a:rPr lang="en-IE" sz="2000" b="0" i="0" smtClean="0">
                        <a:solidFill>
                          <a:srgbClr val="990033"/>
                        </a:solidFill>
                        <a:latin typeface="Cambria Math"/>
                        <a:ea typeface="Tahoma" pitchFamily="34" charset="0"/>
                        <a:cs typeface="Tahoma" pitchFamily="34" charset="0"/>
                      </a:rPr>
                      <m:t>   </m:t>
                    </m:r>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4</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 −25=0 </m:t>
                    </m:r>
                  </m:oMath>
                </a14:m>
                <a:r>
                  <a:rPr lang="en-IE" sz="2000" dirty="0" smtClean="0">
                    <a:solidFill>
                      <a:srgbClr val="990033"/>
                    </a:solidFill>
                    <a:latin typeface="Tahoma" pitchFamily="34" charset="0"/>
                    <a:ea typeface="Tahoma" pitchFamily="34" charset="0"/>
                    <a:cs typeface="Tahoma" pitchFamily="34" charset="0"/>
                  </a:rPr>
                  <a:t>	d. </a:t>
                </a:r>
                <a14:m>
                  <m:oMath xmlns:m="http://schemas.openxmlformats.org/officeDocument/2006/math">
                    <m:r>
                      <a:rPr lang="en-IE" sz="2000" b="0" i="0" smtClean="0">
                        <a:solidFill>
                          <a:srgbClr val="990033"/>
                        </a:solidFill>
                        <a:latin typeface="Cambria Math"/>
                        <a:ea typeface="Tahoma" pitchFamily="34" charset="0"/>
                        <a:cs typeface="Tahoma" pitchFamily="34" charset="0"/>
                      </a:rPr>
                      <m:t> </m:t>
                    </m:r>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16</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−9=0 </m:t>
                    </m:r>
                  </m:oMath>
                </a14:m>
                <a:endParaRPr lang="en-IE" sz="2000" dirty="0" smtClean="0">
                  <a:solidFill>
                    <a:srgbClr val="990033"/>
                  </a:solidFill>
                  <a:latin typeface="Tahoma" pitchFamily="34" charset="0"/>
                  <a:ea typeface="Tahoma" pitchFamily="34" charset="0"/>
                  <a:cs typeface="Tahoma" pitchFamily="34" charset="0"/>
                </a:endParaRPr>
              </a:p>
              <a:p>
                <a:pPr>
                  <a:lnSpc>
                    <a:spcPct val="150000"/>
                  </a:lnSpc>
                </a:pPr>
                <a:endParaRPr lang="en-IE" sz="2000" dirty="0" smtClean="0">
                  <a:solidFill>
                    <a:srgbClr val="990033"/>
                  </a:solidFill>
                  <a:latin typeface="Tahoma" pitchFamily="34" charset="0"/>
                  <a:ea typeface="Tahoma" pitchFamily="34" charset="0"/>
                  <a:cs typeface="Tahoma" pitchFamily="34" charset="0"/>
                </a:endParaRPr>
              </a:p>
              <a:p>
                <a:pPr>
                  <a:lnSpc>
                    <a:spcPct val="150000"/>
                  </a:lnSpc>
                </a:pPr>
                <a:r>
                  <a:rPr lang="en-IE" sz="2000" dirty="0" smtClean="0">
                    <a:solidFill>
                      <a:srgbClr val="990033"/>
                    </a:solidFill>
                    <a:latin typeface="Tahoma" pitchFamily="34" charset="0"/>
                    <a:ea typeface="Tahoma" pitchFamily="34" charset="0"/>
                    <a:cs typeface="Tahoma" pitchFamily="34" charset="0"/>
                  </a:rPr>
                  <a:t> 8</a:t>
                </a:r>
                <a:r>
                  <a:rPr lang="en-IE" sz="2000" dirty="0">
                    <a:solidFill>
                      <a:srgbClr val="990033"/>
                    </a:solidFill>
                    <a:latin typeface="Tahoma" pitchFamily="34" charset="0"/>
                    <a:ea typeface="Tahoma" pitchFamily="34" charset="0"/>
                    <a:cs typeface="Tahoma" pitchFamily="34" charset="0"/>
                  </a:rPr>
                  <a:t>. A man has a square garden of side 20m. He builds a pen for his dog </a:t>
                </a:r>
                <a:r>
                  <a:rPr lang="en-IE" sz="2000" dirty="0" smtClean="0">
                    <a:solidFill>
                      <a:srgbClr val="990033"/>
                    </a:solidFill>
                    <a:latin typeface="Tahoma" pitchFamily="34" charset="0"/>
                    <a:ea typeface="Tahoma" pitchFamily="34" charset="0"/>
                    <a:cs typeface="Tahoma" pitchFamily="34" charset="0"/>
                  </a:rPr>
                  <a:t>in one </a:t>
                </a:r>
                <a:r>
                  <a:rPr lang="en-IE" sz="2000" dirty="0">
                    <a:solidFill>
                      <a:srgbClr val="990033"/>
                    </a:solidFill>
                    <a:latin typeface="Tahoma" pitchFamily="34" charset="0"/>
                    <a:ea typeface="Tahoma" pitchFamily="34" charset="0"/>
                    <a:cs typeface="Tahoma" pitchFamily="34" charset="0"/>
                  </a:rPr>
                  <a:t>corner. If the area of the remaining part of his garden is </a:t>
                </a:r>
                <a:r>
                  <a:rPr lang="en-IE" sz="2000" dirty="0" smtClean="0">
                    <a:solidFill>
                      <a:srgbClr val="990033"/>
                    </a:solidFill>
                    <a:latin typeface="Tahoma" pitchFamily="34" charset="0"/>
                    <a:ea typeface="Tahoma" pitchFamily="34" charset="0"/>
                    <a:cs typeface="Tahoma" pitchFamily="34" charset="0"/>
                  </a:rPr>
                  <a:t>144m</a:t>
                </a:r>
                <a:r>
                  <a:rPr lang="x-none" sz="2000" baseline="30000" smtClean="0">
                    <a:solidFill>
                      <a:srgbClr val="990033"/>
                    </a:solidFill>
                    <a:latin typeface="Tahoma" pitchFamily="34" charset="0"/>
                    <a:ea typeface="Tahoma" pitchFamily="34" charset="0"/>
                    <a:cs typeface="Tahoma" pitchFamily="34" charset="0"/>
                  </a:rPr>
                  <a:t>2</a:t>
                </a:r>
                <a:r>
                  <a:rPr lang="en-IE" sz="2000" dirty="0" smtClean="0">
                    <a:solidFill>
                      <a:srgbClr val="990033"/>
                    </a:solidFill>
                    <a:latin typeface="Tahoma" pitchFamily="34" charset="0"/>
                    <a:ea typeface="Tahoma" pitchFamily="34" charset="0"/>
                    <a:cs typeface="Tahoma" pitchFamily="34" charset="0"/>
                  </a:rPr>
                  <a:t>, find the </a:t>
                </a:r>
                <a:r>
                  <a:rPr lang="en-IE" sz="2000" dirty="0">
                    <a:solidFill>
                      <a:srgbClr val="990033"/>
                    </a:solidFill>
                    <a:latin typeface="Tahoma" pitchFamily="34" charset="0"/>
                    <a:ea typeface="Tahoma" pitchFamily="34" charset="0"/>
                    <a:cs typeface="Tahoma" pitchFamily="34" charset="0"/>
                  </a:rPr>
                  <a:t>dimensions of the dog’s pen.</a:t>
                </a:r>
              </a:p>
              <a:p>
                <a:pPr>
                  <a:lnSpc>
                    <a:spcPct val="150000"/>
                  </a:lnSpc>
                </a:pPr>
                <a:endParaRPr lang="en-IE" sz="2000" dirty="0">
                  <a:solidFill>
                    <a:srgbClr val="990033"/>
                  </a:solidFill>
                  <a:latin typeface="Tahoma" pitchFamily="34" charset="0"/>
                  <a:ea typeface="Tahoma" pitchFamily="34" charset="0"/>
                  <a:cs typeface="Tahoma"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611560" y="620688"/>
                <a:ext cx="7920880" cy="4247317"/>
              </a:xfrm>
              <a:prstGeom prst="rect">
                <a:avLst/>
              </a:prstGeom>
              <a:blipFill rotWithShape="1">
                <a:blip r:embed="rId2" cstate="print"/>
                <a:stretch>
                  <a:fillRect l="-769"/>
                </a:stretch>
              </a:blipFill>
            </p:spPr>
            <p:txBody>
              <a:bodyPr/>
              <a:lstStyle/>
              <a:p>
                <a:r>
                  <a:rPr lang="en-IE">
                    <a:noFill/>
                  </a:rPr>
                  <a:t> </a:t>
                </a:r>
              </a:p>
            </p:txBody>
          </p:sp>
        </mc:Fallback>
      </mc:AlternateContent>
    </p:spTree>
    <p:extLst>
      <p:ext uri="{BB962C8B-B14F-4D97-AF65-F5344CB8AC3E}">
        <p14:creationId xmlns:p14="http://schemas.microsoft.com/office/powerpoint/2010/main" xmlns="" val="31605876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F: </a:t>
            </a:r>
            <a:r>
              <a:rPr lang="en-IE" b="1" dirty="0" smtClean="0">
                <a:solidFill>
                  <a:srgbClr val="990033"/>
                </a:solidFill>
              </a:rPr>
              <a:t>Introduction</a:t>
            </a:r>
            <a:endParaRPr lang="en-IE" b="1" dirty="0">
              <a:solidFill>
                <a:srgbClr val="990033"/>
              </a:solidFill>
            </a:endParaRPr>
          </a:p>
        </p:txBody>
      </p:sp>
      <mc:AlternateContent xmlns:mc="http://schemas.openxmlformats.org/markup-compatibility/2006">
        <mc:Choice xmlns:a14="http://schemas.microsoft.com/office/drawing/2010/main" xmlns="" Requires="a14">
          <p:sp>
            <p:nvSpPr>
              <p:cNvPr id="3" name="Rectangle 2"/>
              <p:cNvSpPr/>
              <p:nvPr/>
            </p:nvSpPr>
            <p:spPr>
              <a:xfrm>
                <a:off x="467544" y="692696"/>
                <a:ext cx="8748000" cy="1015663"/>
              </a:xfrm>
              <a:prstGeom prst="rect">
                <a:avLst/>
              </a:prstGeom>
            </p:spPr>
            <p:txBody>
              <a:bodyPr wrap="square" numCol="1">
                <a:spAutoFit/>
              </a:bodyPr>
              <a:lstStyle/>
              <a:p>
                <a:pPr>
                  <a:lnSpc>
                    <a:spcPct val="150000"/>
                  </a:lnSpc>
                </a:pPr>
                <a:r>
                  <a:rPr lang="en-IE" sz="2000" dirty="0" smtClean="0">
                    <a:solidFill>
                      <a:srgbClr val="990033"/>
                    </a:solidFill>
                    <a:ea typeface="Tahoma" pitchFamily="34" charset="0"/>
                    <a:cs typeface="Tahoma" pitchFamily="34" charset="0"/>
                  </a:rPr>
                  <a:t>e.g. 1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+3</m:t>
                    </m:r>
                    <m:r>
                      <a:rPr lang="en-IE" sz="2000" i="1">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+2=0</m:t>
                    </m:r>
                  </m:oMath>
                </a14:m>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endParaRPr lang="en-IE" sz="2000" dirty="0">
                  <a:solidFill>
                    <a:srgbClr val="990033"/>
                  </a:solidFill>
                  <a:latin typeface="Tahoma" pitchFamily="34" charset="0"/>
                  <a:ea typeface="Tahoma" pitchFamily="34" charset="0"/>
                  <a:cs typeface="Tahoma"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467544" y="692696"/>
                <a:ext cx="8748000" cy="1015663"/>
              </a:xfrm>
              <a:prstGeom prst="rect">
                <a:avLst/>
              </a:prstGeom>
              <a:blipFill rotWithShape="1">
                <a:blip r:embed="rId2" cstate="print"/>
                <a:stretch>
                  <a:fillRect l="-767"/>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7" name="Rectangle 6"/>
              <p:cNvSpPr/>
              <p:nvPr/>
            </p:nvSpPr>
            <p:spPr>
              <a:xfrm>
                <a:off x="2987824" y="974589"/>
                <a:ext cx="2592120" cy="1086259"/>
              </a:xfrm>
              <a:prstGeom prst="rect">
                <a:avLst/>
              </a:prstGeom>
              <a:ln w="28575">
                <a:noFill/>
              </a:ln>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IE" sz="2000" b="1" i="1">
                          <a:solidFill>
                            <a:srgbClr val="990033"/>
                          </a:solidFill>
                          <a:latin typeface="Cambria Math"/>
                          <a:ea typeface="Tahoma" pitchFamily="34" charset="0"/>
                          <a:cs typeface="Tahoma" pitchFamily="34" charset="0"/>
                        </a:rPr>
                        <m:t>𝒙</m:t>
                      </m:r>
                      <m:r>
                        <a:rPr lang="en-IE" sz="2000" b="1" i="1">
                          <a:solidFill>
                            <a:srgbClr val="990033"/>
                          </a:solidFill>
                          <a:latin typeface="Cambria Math"/>
                          <a:ea typeface="Tahoma" pitchFamily="34" charset="0"/>
                          <a:cs typeface="Tahoma" pitchFamily="34" charset="0"/>
                        </a:rPr>
                        <m:t>=</m:t>
                      </m:r>
                      <m:f>
                        <m:fPr>
                          <m:ctrlPr>
                            <a:rPr lang="en-IE" sz="2000" b="1" i="1">
                              <a:solidFill>
                                <a:srgbClr val="990033"/>
                              </a:solidFill>
                              <a:latin typeface="Cambria Math"/>
                              <a:ea typeface="Tahoma" pitchFamily="34" charset="0"/>
                              <a:cs typeface="Tahoma" pitchFamily="34" charset="0"/>
                            </a:rPr>
                          </m:ctrlPr>
                        </m:fPr>
                        <m:num>
                          <m:r>
                            <a:rPr lang="en-IE" sz="2000" b="1" i="1">
                              <a:solidFill>
                                <a:srgbClr val="990033"/>
                              </a:solidFill>
                              <a:latin typeface="Cambria Math"/>
                              <a:ea typeface="Tahoma" pitchFamily="34" charset="0"/>
                              <a:cs typeface="Tahoma" pitchFamily="34" charset="0"/>
                            </a:rPr>
                            <m:t>−</m:t>
                          </m:r>
                          <m:r>
                            <a:rPr lang="en-IE" sz="2000" b="1" i="1">
                              <a:solidFill>
                                <a:srgbClr val="990033"/>
                              </a:solidFill>
                              <a:latin typeface="Cambria Math"/>
                              <a:ea typeface="Tahoma" pitchFamily="34" charset="0"/>
                              <a:cs typeface="Tahoma" pitchFamily="34" charset="0"/>
                            </a:rPr>
                            <m:t>𝒃</m:t>
                          </m:r>
                          <m:r>
                            <a:rPr lang="en-IE" sz="2000" b="1" i="1">
                              <a:solidFill>
                                <a:srgbClr val="990033"/>
                              </a:solidFill>
                              <a:latin typeface="Cambria Math"/>
                              <a:ea typeface="Tahoma" pitchFamily="34" charset="0"/>
                              <a:cs typeface="Tahoma" pitchFamily="34" charset="0"/>
                            </a:rPr>
                            <m:t>±</m:t>
                          </m:r>
                          <m:rad>
                            <m:radPr>
                              <m:degHide m:val="on"/>
                              <m:ctrlPr>
                                <a:rPr lang="en-IE" sz="2000" b="1" i="1">
                                  <a:solidFill>
                                    <a:srgbClr val="990033"/>
                                  </a:solidFill>
                                  <a:latin typeface="Cambria Math"/>
                                  <a:ea typeface="Tahoma" pitchFamily="34" charset="0"/>
                                  <a:cs typeface="Tahoma" pitchFamily="34" charset="0"/>
                                </a:rPr>
                              </m:ctrlPr>
                            </m:radPr>
                            <m:deg/>
                            <m:e>
                              <m:sSup>
                                <m:sSupPr>
                                  <m:ctrlPr>
                                    <a:rPr lang="en-IE" sz="2000" b="1" i="1">
                                      <a:solidFill>
                                        <a:srgbClr val="990033"/>
                                      </a:solidFill>
                                      <a:latin typeface="Cambria Math"/>
                                      <a:ea typeface="Tahoma" pitchFamily="34" charset="0"/>
                                      <a:cs typeface="Tahoma" pitchFamily="34" charset="0"/>
                                    </a:rPr>
                                  </m:ctrlPr>
                                </m:sSupPr>
                                <m:e>
                                  <m:r>
                                    <a:rPr lang="en-IE" sz="2000" b="1" i="1">
                                      <a:solidFill>
                                        <a:srgbClr val="990033"/>
                                      </a:solidFill>
                                      <a:latin typeface="Cambria Math"/>
                                      <a:ea typeface="Tahoma" pitchFamily="34" charset="0"/>
                                      <a:cs typeface="Tahoma" pitchFamily="34" charset="0"/>
                                    </a:rPr>
                                    <m:t>𝒃</m:t>
                                  </m:r>
                                </m:e>
                                <m:sup>
                                  <m:r>
                                    <a:rPr lang="en-IE" sz="2000" b="1" i="1">
                                      <a:solidFill>
                                        <a:srgbClr val="990033"/>
                                      </a:solidFill>
                                      <a:latin typeface="Cambria Math"/>
                                      <a:ea typeface="Tahoma" pitchFamily="34" charset="0"/>
                                      <a:cs typeface="Tahoma" pitchFamily="34" charset="0"/>
                                    </a:rPr>
                                    <m:t>𝟐</m:t>
                                  </m:r>
                                </m:sup>
                              </m:sSup>
                              <m:r>
                                <a:rPr lang="en-IE" sz="2000" b="1" i="1">
                                  <a:solidFill>
                                    <a:srgbClr val="990033"/>
                                  </a:solidFill>
                                  <a:latin typeface="Cambria Math"/>
                                  <a:ea typeface="Tahoma" pitchFamily="34" charset="0"/>
                                  <a:cs typeface="Tahoma" pitchFamily="34" charset="0"/>
                                </a:rPr>
                                <m:t>−</m:t>
                              </m:r>
                              <m:r>
                                <a:rPr lang="en-IE" sz="2000" b="1" i="1">
                                  <a:solidFill>
                                    <a:srgbClr val="990033"/>
                                  </a:solidFill>
                                  <a:latin typeface="Cambria Math"/>
                                  <a:ea typeface="Tahoma" pitchFamily="34" charset="0"/>
                                  <a:cs typeface="Tahoma" pitchFamily="34" charset="0"/>
                                </a:rPr>
                                <m:t>𝟒</m:t>
                              </m:r>
                              <m:r>
                                <a:rPr lang="en-IE" sz="2000" b="1" i="1">
                                  <a:solidFill>
                                    <a:srgbClr val="990033"/>
                                  </a:solidFill>
                                  <a:latin typeface="Cambria Math"/>
                                  <a:ea typeface="Tahoma" pitchFamily="34" charset="0"/>
                                  <a:cs typeface="Tahoma" pitchFamily="34" charset="0"/>
                                </a:rPr>
                                <m:t>𝒂𝒄</m:t>
                              </m:r>
                            </m:e>
                          </m:rad>
                        </m:num>
                        <m:den>
                          <m:r>
                            <a:rPr lang="en-IE" sz="2000" b="1" i="1">
                              <a:solidFill>
                                <a:srgbClr val="990033"/>
                              </a:solidFill>
                              <a:latin typeface="Cambria Math"/>
                              <a:ea typeface="Tahoma" pitchFamily="34" charset="0"/>
                              <a:cs typeface="Tahoma" pitchFamily="34" charset="0"/>
                            </a:rPr>
                            <m:t>𝟐</m:t>
                          </m:r>
                          <m:r>
                            <a:rPr lang="en-IE" sz="2000" b="1" i="1">
                              <a:solidFill>
                                <a:srgbClr val="990033"/>
                              </a:solidFill>
                              <a:latin typeface="Cambria Math"/>
                              <a:ea typeface="Tahoma" pitchFamily="34" charset="0"/>
                              <a:cs typeface="Tahoma" pitchFamily="34" charset="0"/>
                            </a:rPr>
                            <m:t>𝒂</m:t>
                          </m:r>
                        </m:den>
                      </m:f>
                    </m:oMath>
                  </m:oMathPara>
                </a14:m>
                <a:endParaRPr lang="en-IE" sz="2000" b="1" dirty="0">
                  <a:solidFill>
                    <a:srgbClr val="990033"/>
                  </a:solidFill>
                  <a:latin typeface="Tahoma" pitchFamily="34" charset="0"/>
                  <a:ea typeface="Tahoma" pitchFamily="34" charset="0"/>
                  <a:cs typeface="Tahoma"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2987824" y="974589"/>
                <a:ext cx="2592120" cy="1086259"/>
              </a:xfrm>
              <a:prstGeom prst="rect">
                <a:avLst/>
              </a:prstGeom>
              <a:blipFill rotWithShape="1">
                <a:blip r:embed="rId3" cstate="print"/>
                <a:stretch>
                  <a:fillRect/>
                </a:stretch>
              </a:blipFill>
              <a:ln w="28575">
                <a:noFill/>
              </a:ln>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480707" y="1206329"/>
                <a:ext cx="677365"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000" b="0" i="1" smtClean="0">
                          <a:solidFill>
                            <a:srgbClr val="990033"/>
                          </a:solidFill>
                          <a:latin typeface="Cambria Math"/>
                        </a:rPr>
                        <m:t>𝑎</m:t>
                      </m:r>
                      <m:r>
                        <a:rPr lang="en-IE" sz="2000" b="0" i="1" smtClean="0">
                          <a:solidFill>
                            <a:srgbClr val="990033"/>
                          </a:solidFill>
                          <a:latin typeface="Cambria Math"/>
                        </a:rPr>
                        <m:t>=</m:t>
                      </m:r>
                    </m:oMath>
                  </m:oMathPara>
                </a14:m>
                <a:endParaRPr lang="en-IE" sz="2000" b="0" dirty="0" smtClean="0">
                  <a:solidFill>
                    <a:srgbClr val="990033"/>
                  </a:solidFill>
                  <a:latin typeface="Tahoma" pitchFamily="34" charset="0"/>
                  <a:ea typeface="Tahoma" pitchFamily="34" charset="0"/>
                  <a:cs typeface="Tahoma" pitchFamily="34" charset="0"/>
                </a:endParaRPr>
              </a:p>
              <a:p>
                <a:pPr/>
                <a14:m>
                  <m:oMathPara xmlns:m="http://schemas.openxmlformats.org/officeDocument/2006/math">
                    <m:oMathParaPr>
                      <m:jc m:val="centerGroup"/>
                    </m:oMathParaPr>
                    <m:oMath xmlns:m="http://schemas.openxmlformats.org/officeDocument/2006/math">
                      <m:r>
                        <a:rPr lang="en-IE" sz="2000" b="0" i="1" dirty="0" smtClean="0">
                          <a:solidFill>
                            <a:srgbClr val="990033"/>
                          </a:solidFill>
                          <a:latin typeface="Cambria Math"/>
                        </a:rPr>
                        <m:t>𝑏</m:t>
                      </m:r>
                      <m:r>
                        <a:rPr lang="en-IE" sz="2000" i="1" dirty="0" smtClean="0">
                          <a:solidFill>
                            <a:srgbClr val="990033"/>
                          </a:solidFill>
                          <a:latin typeface="Cambria Math"/>
                        </a:rPr>
                        <m:t>=</m:t>
                      </m:r>
                    </m:oMath>
                  </m:oMathPara>
                </a14:m>
                <a:endParaRPr lang="en-IE" sz="2000" dirty="0" smtClean="0">
                  <a:solidFill>
                    <a:srgbClr val="990033"/>
                  </a:solidFill>
                  <a:latin typeface="Tahoma" pitchFamily="34" charset="0"/>
                  <a:ea typeface="Tahoma" pitchFamily="34" charset="0"/>
                  <a:cs typeface="Tahoma" pitchFamily="34" charset="0"/>
                </a:endParaRPr>
              </a:p>
              <a:p>
                <a:pPr/>
                <a14:m>
                  <m:oMathPara xmlns:m="http://schemas.openxmlformats.org/officeDocument/2006/math">
                    <m:oMathParaPr>
                      <m:jc m:val="centerGroup"/>
                    </m:oMathParaPr>
                    <m:oMath xmlns:m="http://schemas.openxmlformats.org/officeDocument/2006/math">
                      <m:r>
                        <a:rPr lang="en-IE" sz="2000" b="0" i="1" dirty="0" smtClean="0">
                          <a:solidFill>
                            <a:srgbClr val="990033"/>
                          </a:solidFill>
                          <a:latin typeface="Cambria Math"/>
                        </a:rPr>
                        <m:t>𝑐</m:t>
                      </m:r>
                      <m:r>
                        <a:rPr lang="en-IE" sz="2000" i="1" dirty="0" smtClean="0">
                          <a:solidFill>
                            <a:srgbClr val="990033"/>
                          </a:solidFill>
                          <a:latin typeface="Cambria Math"/>
                        </a:rPr>
                        <m:t>=</m:t>
                      </m:r>
                    </m:oMath>
                  </m:oMathPara>
                </a14:m>
                <a:endParaRPr lang="en-IE" sz="2000" dirty="0">
                  <a:solidFill>
                    <a:srgbClr val="990033"/>
                  </a:solidFill>
                  <a:latin typeface="Tahoma" pitchFamily="34" charset="0"/>
                  <a:ea typeface="Tahoma" pitchFamily="34" charset="0"/>
                  <a:cs typeface="Tahoma"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480707" y="1206329"/>
                <a:ext cx="677365" cy="1015663"/>
              </a:xfrm>
              <a:prstGeom prst="rect">
                <a:avLst/>
              </a:prstGeom>
              <a:blipFill rotWithShape="1">
                <a:blip r:embed="rId4" cstate="print"/>
                <a:stretch>
                  <a:fillRect/>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9" name="TextBox 8"/>
              <p:cNvSpPr txBox="1"/>
              <p:nvPr/>
            </p:nvSpPr>
            <p:spPr>
              <a:xfrm>
                <a:off x="971600" y="1206329"/>
                <a:ext cx="407483"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000" b="0" i="1" smtClean="0">
                          <a:solidFill>
                            <a:srgbClr val="990033"/>
                          </a:solidFill>
                          <a:latin typeface="Cambria Math"/>
                        </a:rPr>
                        <m:t>1</m:t>
                      </m:r>
                    </m:oMath>
                  </m:oMathPara>
                </a14:m>
                <a:endParaRPr lang="en-IE" sz="2000" b="0" dirty="0" smtClean="0">
                  <a:solidFill>
                    <a:srgbClr val="990033"/>
                  </a:solidFill>
                  <a:latin typeface="Tahoma" pitchFamily="34" charset="0"/>
                  <a:ea typeface="Tahoma" pitchFamily="34" charset="0"/>
                  <a:cs typeface="Tahoma" pitchFamily="34" charset="0"/>
                </a:endParaRPr>
              </a:p>
              <a:p>
                <a:pPr/>
                <a14:m>
                  <m:oMathPara xmlns:m="http://schemas.openxmlformats.org/officeDocument/2006/math">
                    <m:oMathParaPr>
                      <m:jc m:val="centerGroup"/>
                    </m:oMathParaPr>
                    <m:oMath xmlns:m="http://schemas.openxmlformats.org/officeDocument/2006/math">
                      <m:r>
                        <a:rPr lang="en-IE" sz="2000" b="0" i="1" dirty="0" smtClean="0">
                          <a:solidFill>
                            <a:srgbClr val="990033"/>
                          </a:solidFill>
                          <a:latin typeface="Cambria Math"/>
                        </a:rPr>
                        <m:t>3</m:t>
                      </m:r>
                    </m:oMath>
                  </m:oMathPara>
                </a14:m>
                <a:endParaRPr lang="en-IE" sz="2000" dirty="0" smtClean="0">
                  <a:solidFill>
                    <a:srgbClr val="990033"/>
                  </a:solidFill>
                  <a:latin typeface="Tahoma" pitchFamily="34" charset="0"/>
                  <a:ea typeface="Tahoma" pitchFamily="34" charset="0"/>
                  <a:cs typeface="Tahoma" pitchFamily="34" charset="0"/>
                </a:endParaRPr>
              </a:p>
              <a:p>
                <a:pPr/>
                <a14:m>
                  <m:oMathPara xmlns:m="http://schemas.openxmlformats.org/officeDocument/2006/math">
                    <m:oMathParaPr>
                      <m:jc m:val="centerGroup"/>
                    </m:oMathParaPr>
                    <m:oMath xmlns:m="http://schemas.openxmlformats.org/officeDocument/2006/math">
                      <m:r>
                        <a:rPr lang="en-IE" sz="2000" b="0" i="1" smtClean="0">
                          <a:solidFill>
                            <a:srgbClr val="990033"/>
                          </a:solidFill>
                          <a:latin typeface="Cambria Math"/>
                          <a:ea typeface="Tahoma" pitchFamily="34" charset="0"/>
                          <a:cs typeface="Tahoma" pitchFamily="34" charset="0"/>
                        </a:rPr>
                        <m:t>2</m:t>
                      </m:r>
                    </m:oMath>
                  </m:oMathPara>
                </a14:m>
                <a:endParaRPr lang="en-IE" sz="2000" dirty="0">
                  <a:solidFill>
                    <a:srgbClr val="990033"/>
                  </a:solidFill>
                  <a:latin typeface="Tahoma" pitchFamily="34" charset="0"/>
                  <a:ea typeface="Tahoma" pitchFamily="34" charset="0"/>
                  <a:cs typeface="Tahoma"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971600" y="1206329"/>
                <a:ext cx="407483" cy="1015663"/>
              </a:xfrm>
              <a:prstGeom prst="rect">
                <a:avLst/>
              </a:prstGeom>
              <a:blipFill rotWithShape="1">
                <a:blip r:embed="rId5" cstate="print"/>
                <a:stretch>
                  <a:fillRect/>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10" name="Rectangle 9"/>
              <p:cNvSpPr/>
              <p:nvPr/>
            </p:nvSpPr>
            <p:spPr>
              <a:xfrm>
                <a:off x="2993398" y="1772816"/>
                <a:ext cx="3362587" cy="1181029"/>
              </a:xfrm>
              <a:prstGeom prst="rect">
                <a:avLst/>
              </a:prstGeom>
              <a:ln w="28575">
                <a:noFill/>
              </a:ln>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ea typeface="Tahoma" pitchFamily="34" charset="0"/>
                          <a:cs typeface="Tahoma" pitchFamily="34" charset="0"/>
                        </a:rPr>
                        <m:t>𝒙</m:t>
                      </m:r>
                      <m:r>
                        <a:rPr lang="en-IE" sz="2000" b="1" i="1" smtClean="0">
                          <a:solidFill>
                            <a:srgbClr val="990033"/>
                          </a:solidFill>
                          <a:latin typeface="Cambria Math"/>
                          <a:ea typeface="Tahoma" pitchFamily="34" charset="0"/>
                          <a:cs typeface="Tahoma" pitchFamily="34" charset="0"/>
                        </a:rPr>
                        <m:t>=</m:t>
                      </m:r>
                      <m:f>
                        <m:fPr>
                          <m:ctrlPr>
                            <a:rPr lang="en-IE" sz="2000" b="1" i="1">
                              <a:solidFill>
                                <a:srgbClr val="990033"/>
                              </a:solidFill>
                              <a:latin typeface="Cambria Math"/>
                              <a:ea typeface="Tahoma" pitchFamily="34" charset="0"/>
                              <a:cs typeface="Tahoma" pitchFamily="34" charset="0"/>
                            </a:rPr>
                          </m:ctrlPr>
                        </m:fPr>
                        <m:num>
                          <m:r>
                            <a:rPr lang="en-IE" sz="2000" b="1" i="1">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𝟑</m:t>
                          </m:r>
                          <m:r>
                            <a:rPr lang="en-IE" sz="2000" b="1" i="1" smtClean="0">
                              <a:solidFill>
                                <a:srgbClr val="990033"/>
                              </a:solidFill>
                              <a:latin typeface="Cambria Math"/>
                              <a:ea typeface="Tahoma" pitchFamily="34" charset="0"/>
                              <a:cs typeface="Tahoma" pitchFamily="34" charset="0"/>
                            </a:rPr>
                            <m:t>)±</m:t>
                          </m:r>
                          <m:rad>
                            <m:radPr>
                              <m:degHide m:val="on"/>
                              <m:ctrlPr>
                                <a:rPr lang="en-IE" sz="2000" b="1" i="1">
                                  <a:solidFill>
                                    <a:srgbClr val="990033"/>
                                  </a:solidFill>
                                  <a:latin typeface="Cambria Math"/>
                                  <a:ea typeface="Tahoma" pitchFamily="34" charset="0"/>
                                  <a:cs typeface="Tahoma" pitchFamily="34" charset="0"/>
                                </a:rPr>
                              </m:ctrlPr>
                            </m:radPr>
                            <m:deg/>
                            <m:e>
                              <m:sSup>
                                <m:sSupPr>
                                  <m:ctrlPr>
                                    <a:rPr lang="en-IE" sz="2000" b="1" i="1">
                                      <a:solidFill>
                                        <a:srgbClr val="990033"/>
                                      </a:solidFill>
                                      <a:latin typeface="Cambria Math"/>
                                      <a:ea typeface="Tahoma" pitchFamily="34" charset="0"/>
                                      <a:cs typeface="Tahoma" pitchFamily="34" charset="0"/>
                                    </a:rPr>
                                  </m:ctrlPr>
                                </m:sSupPr>
                                <m:e>
                                  <m:r>
                                    <a:rPr lang="en-IE" sz="2000" b="1" i="1" smtClean="0">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𝟑</m:t>
                                  </m:r>
                                  <m:r>
                                    <a:rPr lang="en-IE" sz="2000" b="1" i="1" smtClean="0">
                                      <a:solidFill>
                                        <a:srgbClr val="990033"/>
                                      </a:solidFill>
                                      <a:latin typeface="Cambria Math"/>
                                      <a:ea typeface="Tahoma" pitchFamily="34" charset="0"/>
                                      <a:cs typeface="Tahoma" pitchFamily="34" charset="0"/>
                                    </a:rPr>
                                    <m:t>)</m:t>
                                  </m:r>
                                </m:e>
                                <m:sup>
                                  <m:r>
                                    <a:rPr lang="en-IE" sz="2000" b="1" i="1">
                                      <a:solidFill>
                                        <a:srgbClr val="990033"/>
                                      </a:solidFill>
                                      <a:latin typeface="Cambria Math"/>
                                      <a:ea typeface="Tahoma" pitchFamily="34" charset="0"/>
                                      <a:cs typeface="Tahoma" pitchFamily="34" charset="0"/>
                                    </a:rPr>
                                    <m:t>𝟐</m:t>
                                  </m:r>
                                </m:sup>
                              </m:sSup>
                              <m:r>
                                <a:rPr lang="en-IE" sz="2000" b="1" i="1">
                                  <a:solidFill>
                                    <a:srgbClr val="990033"/>
                                  </a:solidFill>
                                  <a:latin typeface="Cambria Math"/>
                                  <a:ea typeface="Tahoma" pitchFamily="34" charset="0"/>
                                  <a:cs typeface="Tahoma" pitchFamily="34" charset="0"/>
                                </a:rPr>
                                <m:t>−</m:t>
                              </m:r>
                              <m:r>
                                <a:rPr lang="en-IE" sz="2000" b="1" i="1">
                                  <a:solidFill>
                                    <a:srgbClr val="990033"/>
                                  </a:solidFill>
                                  <a:latin typeface="Cambria Math"/>
                                  <a:ea typeface="Tahoma" pitchFamily="34" charset="0"/>
                                  <a:cs typeface="Tahoma" pitchFamily="34" charset="0"/>
                                </a:rPr>
                                <m:t>𝟒</m:t>
                              </m:r>
                              <m:r>
                                <a:rPr lang="en-IE" sz="2000" b="1" i="1" smtClean="0">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𝟏</m:t>
                              </m:r>
                              <m:r>
                                <a:rPr lang="en-IE" sz="2000" b="1" i="1" smtClean="0">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𝟐</m:t>
                              </m:r>
                              <m:r>
                                <a:rPr lang="en-IE" sz="2000" b="1" i="1" smtClean="0">
                                  <a:solidFill>
                                    <a:srgbClr val="990033"/>
                                  </a:solidFill>
                                  <a:latin typeface="Cambria Math"/>
                                  <a:ea typeface="Tahoma" pitchFamily="34" charset="0"/>
                                  <a:cs typeface="Tahoma" pitchFamily="34" charset="0"/>
                                </a:rPr>
                                <m:t>)</m:t>
                              </m:r>
                            </m:e>
                          </m:rad>
                        </m:num>
                        <m:den>
                          <m:r>
                            <a:rPr lang="en-IE" sz="2000" b="1" i="1">
                              <a:solidFill>
                                <a:srgbClr val="990033"/>
                              </a:solidFill>
                              <a:latin typeface="Cambria Math"/>
                              <a:ea typeface="Tahoma" pitchFamily="34" charset="0"/>
                              <a:cs typeface="Tahoma" pitchFamily="34" charset="0"/>
                            </a:rPr>
                            <m:t>𝟐</m:t>
                          </m:r>
                          <m:r>
                            <a:rPr lang="en-IE" sz="2000" b="1" i="1" smtClean="0">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𝟏</m:t>
                          </m:r>
                          <m:r>
                            <a:rPr lang="en-IE" sz="2000" b="1" i="1" smtClean="0">
                              <a:solidFill>
                                <a:srgbClr val="990033"/>
                              </a:solidFill>
                              <a:latin typeface="Cambria Math"/>
                              <a:ea typeface="Tahoma" pitchFamily="34" charset="0"/>
                              <a:cs typeface="Tahoma" pitchFamily="34" charset="0"/>
                            </a:rPr>
                            <m:t>)</m:t>
                          </m:r>
                        </m:den>
                      </m:f>
                    </m:oMath>
                  </m:oMathPara>
                </a14:m>
                <a:endParaRPr lang="en-IE" sz="2000" b="1" dirty="0">
                  <a:solidFill>
                    <a:srgbClr val="990033"/>
                  </a:solidFill>
                  <a:latin typeface="Tahoma" pitchFamily="34" charset="0"/>
                  <a:ea typeface="Tahoma" pitchFamily="34" charset="0"/>
                  <a:cs typeface="Tahoma"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2993398" y="1772816"/>
                <a:ext cx="3362587" cy="1181029"/>
              </a:xfrm>
              <a:prstGeom prst="rect">
                <a:avLst/>
              </a:prstGeom>
              <a:blipFill rotWithShape="1">
                <a:blip r:embed="rId6" cstate="print"/>
                <a:stretch>
                  <a:fillRect/>
                </a:stretch>
              </a:blipFill>
              <a:ln w="28575">
                <a:noFill/>
              </a:ln>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11" name="Rectangle 10"/>
              <p:cNvSpPr/>
              <p:nvPr/>
            </p:nvSpPr>
            <p:spPr>
              <a:xfrm>
                <a:off x="2998751" y="2636912"/>
                <a:ext cx="1717265" cy="1062022"/>
              </a:xfrm>
              <a:prstGeom prst="rect">
                <a:avLst/>
              </a:prstGeom>
              <a:ln w="28575">
                <a:noFill/>
              </a:ln>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ea typeface="Tahoma" pitchFamily="34" charset="0"/>
                          <a:cs typeface="Tahoma" pitchFamily="34" charset="0"/>
                        </a:rPr>
                        <m:t>𝒙</m:t>
                      </m:r>
                      <m:r>
                        <a:rPr lang="en-IE" sz="2000" b="1" i="1" smtClean="0">
                          <a:solidFill>
                            <a:srgbClr val="990033"/>
                          </a:solidFill>
                          <a:latin typeface="Cambria Math"/>
                          <a:ea typeface="Tahoma" pitchFamily="34" charset="0"/>
                          <a:cs typeface="Tahoma" pitchFamily="34" charset="0"/>
                        </a:rPr>
                        <m:t>=</m:t>
                      </m:r>
                      <m:f>
                        <m:fPr>
                          <m:ctrlPr>
                            <a:rPr lang="en-IE" sz="2000" b="1" i="1">
                              <a:solidFill>
                                <a:srgbClr val="990033"/>
                              </a:solidFill>
                              <a:latin typeface="Cambria Math"/>
                              <a:ea typeface="Tahoma" pitchFamily="34" charset="0"/>
                              <a:cs typeface="Tahoma" pitchFamily="34" charset="0"/>
                            </a:rPr>
                          </m:ctrlPr>
                        </m:fPr>
                        <m:num>
                          <m:r>
                            <a:rPr lang="en-IE" sz="2000" b="1" i="1">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𝟑</m:t>
                          </m:r>
                          <m:r>
                            <a:rPr lang="en-IE" sz="2000" b="1" i="1">
                              <a:solidFill>
                                <a:srgbClr val="990033"/>
                              </a:solidFill>
                              <a:latin typeface="Cambria Math"/>
                              <a:ea typeface="Tahoma" pitchFamily="34" charset="0"/>
                              <a:cs typeface="Tahoma" pitchFamily="34" charset="0"/>
                            </a:rPr>
                            <m:t>±</m:t>
                          </m:r>
                          <m:rad>
                            <m:radPr>
                              <m:degHide m:val="on"/>
                              <m:ctrlPr>
                                <a:rPr lang="en-IE" sz="2000" b="1" i="1">
                                  <a:solidFill>
                                    <a:srgbClr val="990033"/>
                                  </a:solidFill>
                                  <a:latin typeface="Cambria Math"/>
                                  <a:ea typeface="Tahoma" pitchFamily="34" charset="0"/>
                                  <a:cs typeface="Tahoma" pitchFamily="34" charset="0"/>
                                </a:rPr>
                              </m:ctrlPr>
                            </m:radPr>
                            <m:deg/>
                            <m:e>
                              <m:r>
                                <a:rPr lang="en-IE" sz="2000" b="1" i="1" smtClean="0">
                                  <a:solidFill>
                                    <a:srgbClr val="990033"/>
                                  </a:solidFill>
                                  <a:latin typeface="Cambria Math"/>
                                  <a:ea typeface="Tahoma" pitchFamily="34" charset="0"/>
                                  <a:cs typeface="Tahoma" pitchFamily="34" charset="0"/>
                                </a:rPr>
                                <m:t>𝟏</m:t>
                              </m:r>
                            </m:e>
                          </m:rad>
                        </m:num>
                        <m:den>
                          <m:r>
                            <a:rPr lang="en-IE" sz="2000" b="1" i="1">
                              <a:solidFill>
                                <a:srgbClr val="990033"/>
                              </a:solidFill>
                              <a:latin typeface="Cambria Math"/>
                              <a:ea typeface="Tahoma" pitchFamily="34" charset="0"/>
                              <a:cs typeface="Tahoma" pitchFamily="34" charset="0"/>
                            </a:rPr>
                            <m:t>𝟐</m:t>
                          </m:r>
                        </m:den>
                      </m:f>
                    </m:oMath>
                  </m:oMathPara>
                </a14:m>
                <a:endParaRPr lang="en-IE" sz="2000" b="1" dirty="0">
                  <a:solidFill>
                    <a:srgbClr val="990033"/>
                  </a:solidFill>
                  <a:latin typeface="Tahoma" pitchFamily="34" charset="0"/>
                  <a:ea typeface="Tahoma" pitchFamily="34" charset="0"/>
                  <a:cs typeface="Tahoma"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2998751" y="2636912"/>
                <a:ext cx="1717265" cy="1062022"/>
              </a:xfrm>
              <a:prstGeom prst="rect">
                <a:avLst/>
              </a:prstGeom>
              <a:blipFill rotWithShape="1">
                <a:blip r:embed="rId7" cstate="print"/>
                <a:stretch>
                  <a:fillRect/>
                </a:stretch>
              </a:blipFill>
              <a:ln w="28575">
                <a:noFill/>
              </a:ln>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12" name="Rectangle 11"/>
              <p:cNvSpPr/>
              <p:nvPr/>
            </p:nvSpPr>
            <p:spPr>
              <a:xfrm>
                <a:off x="2936492" y="4315162"/>
                <a:ext cx="1952778" cy="553998"/>
              </a:xfrm>
              <a:prstGeom prst="rect">
                <a:avLst/>
              </a:prstGeom>
              <a:ln w="28575">
                <a:noFill/>
              </a:ln>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ea typeface="Tahoma" pitchFamily="34" charset="0"/>
                          <a:cs typeface="Tahoma" pitchFamily="34" charset="0"/>
                        </a:rPr>
                        <m:t>𝒙</m:t>
                      </m:r>
                      <m:r>
                        <a:rPr lang="en-IE" sz="2000" b="1" i="1" smtClean="0">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𝟏</m:t>
                      </m:r>
                      <m:r>
                        <a:rPr lang="en-IE" sz="2000" b="1" i="1" smtClean="0">
                          <a:solidFill>
                            <a:srgbClr val="990033"/>
                          </a:solidFill>
                          <a:latin typeface="Cambria Math"/>
                          <a:ea typeface="Tahoma" pitchFamily="34" charset="0"/>
                          <a:cs typeface="Tahoma" pitchFamily="34" charset="0"/>
                        </a:rPr>
                        <m:t> </m:t>
                      </m:r>
                      <m:r>
                        <a:rPr lang="en-IE" sz="2000" b="1" i="1" smtClean="0">
                          <a:solidFill>
                            <a:srgbClr val="990033"/>
                          </a:solidFill>
                          <a:latin typeface="Cambria Math"/>
                          <a:ea typeface="Tahoma" pitchFamily="34" charset="0"/>
                          <a:cs typeface="Tahoma" pitchFamily="34" charset="0"/>
                        </a:rPr>
                        <m:t>𝟎</m:t>
                      </m:r>
                      <m:r>
                        <a:rPr lang="en-IE" sz="2000" b="1" i="1" smtClean="0">
                          <a:solidFill>
                            <a:srgbClr val="990033"/>
                          </a:solidFill>
                          <a:latin typeface="Cambria Math"/>
                          <a:ea typeface="Tahoma" pitchFamily="34" charset="0"/>
                          <a:cs typeface="Tahoma" pitchFamily="34" charset="0"/>
                        </a:rPr>
                        <m:t>𝒓</m:t>
                      </m:r>
                      <m:r>
                        <a:rPr lang="en-IE" sz="2000" b="1" i="1" smtClean="0">
                          <a:solidFill>
                            <a:srgbClr val="990033"/>
                          </a:solidFill>
                          <a:latin typeface="Cambria Math"/>
                          <a:ea typeface="Tahoma" pitchFamily="34" charset="0"/>
                          <a:cs typeface="Tahoma" pitchFamily="34" charset="0"/>
                        </a:rPr>
                        <m:t> −</m:t>
                      </m:r>
                      <m:r>
                        <a:rPr lang="en-IE" sz="2000" b="1" i="1" smtClean="0">
                          <a:solidFill>
                            <a:srgbClr val="990033"/>
                          </a:solidFill>
                          <a:latin typeface="Cambria Math"/>
                          <a:ea typeface="Tahoma" pitchFamily="34" charset="0"/>
                          <a:cs typeface="Tahoma" pitchFamily="34" charset="0"/>
                        </a:rPr>
                        <m:t>𝟐</m:t>
                      </m:r>
                    </m:oMath>
                  </m:oMathPara>
                </a14:m>
                <a:endParaRPr lang="en-IE" sz="2000" b="1" dirty="0">
                  <a:solidFill>
                    <a:srgbClr val="990033"/>
                  </a:solidFill>
                  <a:latin typeface="Tahoma" pitchFamily="34" charset="0"/>
                  <a:ea typeface="Tahoma" pitchFamily="34" charset="0"/>
                  <a:cs typeface="Tahoma"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2936492" y="4315162"/>
                <a:ext cx="1952778" cy="553998"/>
              </a:xfrm>
              <a:prstGeom prst="rect">
                <a:avLst/>
              </a:prstGeom>
              <a:blipFill rotWithShape="1">
                <a:blip r:embed="rId8" cstate="print"/>
                <a:stretch>
                  <a:fillRect/>
                </a:stretch>
              </a:blipFill>
              <a:ln w="28575">
                <a:noFill/>
              </a:ln>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13" name="Rectangle 12"/>
              <p:cNvSpPr/>
              <p:nvPr/>
            </p:nvSpPr>
            <p:spPr>
              <a:xfrm>
                <a:off x="3023461" y="3375090"/>
                <a:ext cx="1548821" cy="956609"/>
              </a:xfrm>
              <a:prstGeom prst="rect">
                <a:avLst/>
              </a:prstGeom>
              <a:ln w="28575">
                <a:noFill/>
              </a:ln>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ea typeface="Tahoma" pitchFamily="34" charset="0"/>
                          <a:cs typeface="Tahoma" pitchFamily="34" charset="0"/>
                        </a:rPr>
                        <m:t>𝒙</m:t>
                      </m:r>
                      <m:r>
                        <a:rPr lang="en-IE" sz="2000" b="1" i="1" smtClean="0">
                          <a:solidFill>
                            <a:srgbClr val="990033"/>
                          </a:solidFill>
                          <a:latin typeface="Cambria Math"/>
                          <a:ea typeface="Tahoma" pitchFamily="34" charset="0"/>
                          <a:cs typeface="Tahoma" pitchFamily="34" charset="0"/>
                        </a:rPr>
                        <m:t>=</m:t>
                      </m:r>
                      <m:f>
                        <m:fPr>
                          <m:ctrlPr>
                            <a:rPr lang="en-IE" sz="2000" b="1" i="1">
                              <a:solidFill>
                                <a:srgbClr val="990033"/>
                              </a:solidFill>
                              <a:latin typeface="Cambria Math"/>
                              <a:ea typeface="Tahoma" pitchFamily="34" charset="0"/>
                              <a:cs typeface="Tahoma" pitchFamily="34" charset="0"/>
                            </a:rPr>
                          </m:ctrlPr>
                        </m:fPr>
                        <m:num>
                          <m:r>
                            <a:rPr lang="en-IE" sz="2000" b="1" i="1">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𝟑</m:t>
                          </m:r>
                          <m:r>
                            <a:rPr lang="en-IE" sz="2000" b="1" i="1">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𝟏</m:t>
                          </m:r>
                        </m:num>
                        <m:den>
                          <m:r>
                            <a:rPr lang="en-IE" sz="2000" b="1" i="1">
                              <a:solidFill>
                                <a:srgbClr val="990033"/>
                              </a:solidFill>
                              <a:latin typeface="Cambria Math"/>
                              <a:ea typeface="Tahoma" pitchFamily="34" charset="0"/>
                              <a:cs typeface="Tahoma" pitchFamily="34" charset="0"/>
                            </a:rPr>
                            <m:t>𝟐</m:t>
                          </m:r>
                        </m:den>
                      </m:f>
                    </m:oMath>
                  </m:oMathPara>
                </a14:m>
                <a:endParaRPr lang="en-IE" sz="2000" b="1" dirty="0">
                  <a:solidFill>
                    <a:srgbClr val="990033"/>
                  </a:solidFill>
                  <a:latin typeface="Tahoma" pitchFamily="34" charset="0"/>
                  <a:ea typeface="Tahoma" pitchFamily="34" charset="0"/>
                  <a:cs typeface="Tahoma"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3023461" y="3375090"/>
                <a:ext cx="1548821" cy="956609"/>
              </a:xfrm>
              <a:prstGeom prst="rect">
                <a:avLst/>
              </a:prstGeom>
              <a:blipFill rotWithShape="1">
                <a:blip r:embed="rId9" cstate="print"/>
                <a:stretch>
                  <a:fillRect/>
                </a:stretch>
              </a:blipFill>
              <a:ln w="28575">
                <a:noFill/>
              </a:ln>
            </p:spPr>
            <p:txBody>
              <a:bodyPr/>
              <a:lstStyle/>
              <a:p>
                <a:r>
                  <a:rPr lang="en-IE">
                    <a:noFill/>
                  </a:rPr>
                  <a:t> </a:t>
                </a:r>
              </a:p>
            </p:txBody>
          </p:sp>
        </mc:Fallback>
      </mc:AlternateContent>
      <p:grpSp>
        <p:nvGrpSpPr>
          <p:cNvPr id="4" name="Group 3"/>
          <p:cNvGrpSpPr/>
          <p:nvPr/>
        </p:nvGrpSpPr>
        <p:grpSpPr>
          <a:xfrm>
            <a:off x="8784000" y="548680"/>
            <a:ext cx="8136864" cy="5589476"/>
            <a:chOff x="8784000" y="548680"/>
            <a:chExt cx="8136864" cy="5589476"/>
          </a:xfrm>
        </p:grpSpPr>
        <p:pic>
          <p:nvPicPr>
            <p:cNvPr id="16386"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144000" y="548680"/>
              <a:ext cx="7776864" cy="55894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ounded Rectangle 5"/>
            <p:cNvSpPr/>
            <p:nvPr/>
          </p:nvSpPr>
          <p:spPr>
            <a:xfrm rot="16200000">
              <a:off x="8154000" y="1214723"/>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xmlns="" val="387441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4"/>
                    </p:tgtEl>
                  </p:cond>
                </p:stCondLst>
                <p:endSync evt="end" delay="0">
                  <p:rtn val="all"/>
                </p:endSync>
                <p:childTnLst>
                  <p:par>
                    <p:cTn id="49" fill="hold">
                      <p:stCondLst>
                        <p:cond delay="0"/>
                      </p:stCondLst>
                      <p:childTnLst>
                        <p:par>
                          <p:cTn id="50" fill="hold">
                            <p:stCondLst>
                              <p:cond delay="0"/>
                            </p:stCondLst>
                            <p:childTnLst>
                              <p:par>
                                <p:cTn id="51" presetID="35" presetClass="path" presetSubtype="0" accel="50000" decel="50000" fill="hold" nodeType="clickEffect">
                                  <p:stCondLst>
                                    <p:cond delay="0"/>
                                  </p:stCondLst>
                                  <p:childTnLst>
                                    <p:animMotion origin="layout" path="M -0.00018 7.40741E-7 L -0.93038 7.40741E-7 " pathEditMode="relative" rAng="0" ptsTypes="AA">
                                      <p:cBhvr>
                                        <p:cTn id="52" dur="2000" fill="hold"/>
                                        <p:tgtEl>
                                          <p:spTgt spid="4"/>
                                        </p:tgtEl>
                                        <p:attrNameLst>
                                          <p:attrName>ppt_x</p:attrName>
                                          <p:attrName>ppt_y</p:attrName>
                                        </p:attrNameLst>
                                      </p:cBhvr>
                                      <p:rCtr x="-46510" y="0"/>
                                    </p:animMotion>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0.93038 7.40741E-7 L -0.00018 0.00347 " pathEditMode="relative" rAng="0" ptsTypes="AA">
                                      <p:cBhvr>
                                        <p:cTn id="56"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7" grpId="0" build="p"/>
      <p:bldP spid="5" grpId="0" animBg="1"/>
      <p:bldP spid="9" grpId="0" build="p"/>
      <p:bldP spid="10" grpId="0" build="p"/>
      <p:bldP spid="11" grpId="0" build="p"/>
      <p:bldP spid="12" grpId="0" build="p"/>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F: </a:t>
            </a:r>
            <a:r>
              <a:rPr lang="en-IE" b="1" dirty="0" smtClean="0">
                <a:solidFill>
                  <a:srgbClr val="990033"/>
                </a:solidFill>
              </a:rPr>
              <a:t>Introduction</a:t>
            </a:r>
            <a:endParaRPr lang="en-IE" b="1" dirty="0">
              <a:solidFill>
                <a:srgbClr val="990033"/>
              </a:solidFill>
            </a:endParaRPr>
          </a:p>
        </p:txBody>
      </p:sp>
      <mc:AlternateContent xmlns:mc="http://schemas.openxmlformats.org/markup-compatibility/2006">
        <mc:Choice xmlns:a14="http://schemas.microsoft.com/office/drawing/2010/main" xmlns="" Requires="a14">
          <p:sp>
            <p:nvSpPr>
              <p:cNvPr id="3" name="Rectangle 2"/>
              <p:cNvSpPr/>
              <p:nvPr/>
            </p:nvSpPr>
            <p:spPr>
              <a:xfrm>
                <a:off x="467544" y="692696"/>
                <a:ext cx="8748000" cy="6093976"/>
              </a:xfrm>
              <a:prstGeom prst="rect">
                <a:avLst/>
              </a:prstGeom>
            </p:spPr>
            <p:txBody>
              <a:bodyPr wrap="square" numCol="1">
                <a:spAutoFit/>
              </a:bodyPr>
              <a:lstStyle/>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Is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+3</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+1=0</m:t>
                    </m:r>
                  </m:oMath>
                </a14:m>
                <a:r>
                  <a:rPr lang="en-IE" sz="2000" dirty="0" smtClean="0">
                    <a:solidFill>
                      <a:srgbClr val="990033"/>
                    </a:solidFill>
                    <a:latin typeface="Tahoma" pitchFamily="34" charset="0"/>
                    <a:ea typeface="Tahoma" pitchFamily="34" charset="0"/>
                    <a:cs typeface="Tahoma" pitchFamily="34" charset="0"/>
                  </a:rPr>
                  <a:t> a quadratic equation</a:t>
                </a:r>
                <a:r>
                  <a:rPr lang="en-IE" sz="2000" dirty="0">
                    <a:solidFill>
                      <a:srgbClr val="990033"/>
                    </a:solidFill>
                    <a:latin typeface="Tahoma" pitchFamily="34" charset="0"/>
                    <a:ea typeface="Tahoma" pitchFamily="34" charset="0"/>
                    <a:cs typeface="Tahoma" pitchFamily="34" charset="0"/>
                  </a:rPr>
                  <a:t>?</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Can you find the factors of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+3</m:t>
                    </m:r>
                    <m:r>
                      <a:rPr lang="en-IE" sz="2000" i="1">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+1?</m:t>
                    </m:r>
                  </m:oMath>
                </a14:m>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It is not always possible to solve quadratic equations through the use   of factors, but there are alternative methods to solve them. </a:t>
                </a: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Comparing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+3</m:t>
                    </m:r>
                    <m:r>
                      <a:rPr lang="en-IE" sz="2000" i="1">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+1=0</m:t>
                    </m:r>
                  </m:oMath>
                </a14:m>
                <a:r>
                  <a:rPr lang="en-IE" sz="2000" dirty="0" smtClean="0">
                    <a:solidFill>
                      <a:srgbClr val="990033"/>
                    </a:solidFill>
                    <a:latin typeface="Tahoma" pitchFamily="34" charset="0"/>
                    <a:ea typeface="Tahoma" pitchFamily="34" charset="0"/>
                    <a:cs typeface="Tahoma" pitchFamily="34" charset="0"/>
                  </a:rPr>
                  <a:t> 	to                                      </a:t>
                </a:r>
                <a:r>
                  <a:rPr lang="en-IE" sz="2000" dirty="0" smtClean="0">
                    <a:solidFill>
                      <a:srgbClr val="990033"/>
                    </a:solidFill>
                    <a:ea typeface="Tahoma" pitchFamily="34" charset="0"/>
                    <a:cs typeface="Tahoma" pitchFamily="34" charset="0"/>
                  </a:rPr>
                  <a:t>			a</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m:t>
                    </m:r>
                    <m:r>
                      <a:rPr lang="en-IE" sz="2000" i="1">
                        <a:solidFill>
                          <a:srgbClr val="990033"/>
                        </a:solidFill>
                        <a:latin typeface="Cambria Math"/>
                        <a:ea typeface="Tahoma" pitchFamily="34" charset="0"/>
                        <a:cs typeface="Tahoma" pitchFamily="34" charset="0"/>
                      </a:rPr>
                      <m:t>𝑏𝑥</m:t>
                    </m:r>
                    <m:r>
                      <a:rPr lang="en-IE" sz="2000" i="1">
                        <a:solidFill>
                          <a:srgbClr val="990033"/>
                        </a:solidFill>
                        <a:latin typeface="Cambria Math"/>
                        <a:ea typeface="Tahoma" pitchFamily="34" charset="0"/>
                        <a:cs typeface="Tahoma" pitchFamily="34" charset="0"/>
                      </a:rPr>
                      <m:t>+</m:t>
                    </m:r>
                    <m:r>
                      <a:rPr lang="en-IE" sz="2000" i="1">
                        <a:solidFill>
                          <a:srgbClr val="990033"/>
                        </a:solidFill>
                        <a:latin typeface="Cambria Math"/>
                        <a:ea typeface="Tahoma" pitchFamily="34" charset="0"/>
                        <a:cs typeface="Tahoma" pitchFamily="34" charset="0"/>
                      </a:rPr>
                      <m:t>𝑐</m:t>
                    </m:r>
                    <m:r>
                      <a:rPr lang="en-IE" sz="2000" i="1">
                        <a:solidFill>
                          <a:srgbClr val="990033"/>
                        </a:solidFill>
                        <a:latin typeface="Cambria Math"/>
                        <a:ea typeface="Tahoma" pitchFamily="34" charset="0"/>
                        <a:cs typeface="Tahoma" pitchFamily="34" charset="0"/>
                      </a:rPr>
                      <m:t>=0</m:t>
                    </m:r>
                  </m:oMath>
                </a14:m>
                <a:r>
                  <a:rPr lang="en-IE" sz="2000" dirty="0" smtClean="0">
                    <a:solidFill>
                      <a:srgbClr val="990033"/>
                    </a:solidFill>
                    <a:latin typeface="Tahoma" pitchFamily="34" charset="0"/>
                    <a:ea typeface="Tahoma" pitchFamily="34" charset="0"/>
                    <a:cs typeface="Tahoma" pitchFamily="34" charset="0"/>
                  </a:rPr>
                  <a:t> , the general form of a quadratic equation  </a:t>
                </a:r>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What are the values of a, b and c</a:t>
                </a:r>
                <a:r>
                  <a:rPr lang="en-IE" sz="2000" dirty="0">
                    <a:solidFill>
                      <a:srgbClr val="990033"/>
                    </a:solidFill>
                    <a:latin typeface="Tahoma" pitchFamily="34" charset="0"/>
                    <a:ea typeface="Tahoma" pitchFamily="34" charset="0"/>
                    <a:cs typeface="Tahoma" pitchFamily="34" charset="0"/>
                  </a:rPr>
                  <a:t>? </a:t>
                </a:r>
                <a:endParaRPr lang="en-IE" sz="2000" dirty="0" smtClean="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r>
                  <a:rPr lang="en-IE" sz="2000" dirty="0" smtClean="0">
                    <a:solidFill>
                      <a:srgbClr val="990033"/>
                    </a:solidFill>
                    <a:latin typeface="Tahoma" pitchFamily="34" charset="0"/>
                    <a:ea typeface="Tahoma" pitchFamily="34" charset="0"/>
                    <a:cs typeface="Tahoma" pitchFamily="34" charset="0"/>
                  </a:rPr>
                  <a:t>Mathematicians use the formula                                                        to find the solutions to quadratic equations when they are unable to find factors. It is worth noting however that the formula can be used with all quadratic equation. We will now try it for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+3</m:t>
                    </m:r>
                    <m:r>
                      <a:rPr lang="en-IE" sz="2000" i="1">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+2=0</m:t>
                    </m:r>
                  </m:oMath>
                </a14:m>
                <a:r>
                  <a:rPr lang="en-IE" sz="2000" dirty="0" smtClean="0">
                    <a:solidFill>
                      <a:srgbClr val="990033"/>
                    </a:solidFill>
                    <a:latin typeface="Tahoma" pitchFamily="34" charset="0"/>
                    <a:ea typeface="Tahoma" pitchFamily="34" charset="0"/>
                    <a:cs typeface="Tahoma" pitchFamily="34" charset="0"/>
                  </a:rPr>
                  <a:t>, which we already know has x = - 2 and x= - 1 as its solutions</a:t>
                </a:r>
                <a:r>
                  <a:rPr lang="en-IE" sz="2000" dirty="0">
                    <a:solidFill>
                      <a:srgbClr val="990033"/>
                    </a:solidFill>
                    <a:latin typeface="Tahoma" pitchFamily="34" charset="0"/>
                    <a:ea typeface="Tahoma" pitchFamily="34" charset="0"/>
                    <a:cs typeface="Tahoma" pitchFamily="34" charset="0"/>
                  </a:rPr>
                  <a:t>.</a:t>
                </a:r>
              </a:p>
              <a:p>
                <a:pPr marL="342900" indent="-342900">
                  <a:lnSpc>
                    <a:spcPct val="150000"/>
                  </a:lnSpc>
                  <a:buFont typeface="Arial" pitchFamily="34" charset="0"/>
                  <a:buChar char="•"/>
                </a:pPr>
                <a:endParaRPr lang="en-IE" sz="2000" dirty="0">
                  <a:solidFill>
                    <a:srgbClr val="990033"/>
                  </a:solidFill>
                  <a:latin typeface="Tahoma" pitchFamily="34" charset="0"/>
                  <a:ea typeface="Tahoma" pitchFamily="34" charset="0"/>
                  <a:cs typeface="Tahoma"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467544" y="692696"/>
                <a:ext cx="8748000" cy="6093976"/>
              </a:xfrm>
              <a:prstGeom prst="rect">
                <a:avLst/>
              </a:prstGeom>
              <a:blipFill rotWithShape="1">
                <a:blip r:embed="rId2" cstate="print"/>
                <a:stretch>
                  <a:fillRect l="-627" r="-1533"/>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7" name="Rectangle 6"/>
              <p:cNvSpPr/>
              <p:nvPr/>
            </p:nvSpPr>
            <p:spPr>
              <a:xfrm>
                <a:off x="5292080" y="3429000"/>
                <a:ext cx="2592120" cy="1086259"/>
              </a:xfrm>
              <a:prstGeom prst="rect">
                <a:avLst/>
              </a:prstGeom>
              <a:ln w="28575">
                <a:solidFill>
                  <a:srgbClr val="990033"/>
                </a:solidFill>
              </a:ln>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IE" sz="2000" b="1" i="1">
                          <a:solidFill>
                            <a:srgbClr val="990033"/>
                          </a:solidFill>
                          <a:latin typeface="Cambria Math"/>
                          <a:ea typeface="Tahoma" pitchFamily="34" charset="0"/>
                          <a:cs typeface="Tahoma" pitchFamily="34" charset="0"/>
                        </a:rPr>
                        <m:t>𝒙</m:t>
                      </m:r>
                      <m:r>
                        <a:rPr lang="en-IE" sz="2000" b="1" i="1">
                          <a:solidFill>
                            <a:srgbClr val="990033"/>
                          </a:solidFill>
                          <a:latin typeface="Cambria Math"/>
                          <a:ea typeface="Tahoma" pitchFamily="34" charset="0"/>
                          <a:cs typeface="Tahoma" pitchFamily="34" charset="0"/>
                        </a:rPr>
                        <m:t>=</m:t>
                      </m:r>
                      <m:f>
                        <m:fPr>
                          <m:ctrlPr>
                            <a:rPr lang="en-IE" sz="2000" b="1" i="1">
                              <a:solidFill>
                                <a:srgbClr val="990033"/>
                              </a:solidFill>
                              <a:latin typeface="Cambria Math"/>
                              <a:ea typeface="Tahoma" pitchFamily="34" charset="0"/>
                              <a:cs typeface="Tahoma" pitchFamily="34" charset="0"/>
                            </a:rPr>
                          </m:ctrlPr>
                        </m:fPr>
                        <m:num>
                          <m:r>
                            <a:rPr lang="en-IE" sz="2000" b="1" i="1">
                              <a:solidFill>
                                <a:srgbClr val="990033"/>
                              </a:solidFill>
                              <a:latin typeface="Cambria Math"/>
                              <a:ea typeface="Tahoma" pitchFamily="34" charset="0"/>
                              <a:cs typeface="Tahoma" pitchFamily="34" charset="0"/>
                            </a:rPr>
                            <m:t>−</m:t>
                          </m:r>
                          <m:r>
                            <a:rPr lang="en-IE" sz="2000" b="1" i="1">
                              <a:solidFill>
                                <a:srgbClr val="990033"/>
                              </a:solidFill>
                              <a:latin typeface="Cambria Math"/>
                              <a:ea typeface="Tahoma" pitchFamily="34" charset="0"/>
                              <a:cs typeface="Tahoma" pitchFamily="34" charset="0"/>
                            </a:rPr>
                            <m:t>𝒃</m:t>
                          </m:r>
                          <m:r>
                            <a:rPr lang="en-IE" sz="2000" b="1" i="1">
                              <a:solidFill>
                                <a:srgbClr val="990033"/>
                              </a:solidFill>
                              <a:latin typeface="Cambria Math"/>
                              <a:ea typeface="Tahoma" pitchFamily="34" charset="0"/>
                              <a:cs typeface="Tahoma" pitchFamily="34" charset="0"/>
                            </a:rPr>
                            <m:t>±</m:t>
                          </m:r>
                          <m:rad>
                            <m:radPr>
                              <m:degHide m:val="on"/>
                              <m:ctrlPr>
                                <a:rPr lang="en-IE" sz="2000" b="1" i="1">
                                  <a:solidFill>
                                    <a:srgbClr val="990033"/>
                                  </a:solidFill>
                                  <a:latin typeface="Cambria Math"/>
                                  <a:ea typeface="Tahoma" pitchFamily="34" charset="0"/>
                                  <a:cs typeface="Tahoma" pitchFamily="34" charset="0"/>
                                </a:rPr>
                              </m:ctrlPr>
                            </m:radPr>
                            <m:deg/>
                            <m:e>
                              <m:sSup>
                                <m:sSupPr>
                                  <m:ctrlPr>
                                    <a:rPr lang="en-IE" sz="2000" b="1" i="1">
                                      <a:solidFill>
                                        <a:srgbClr val="990033"/>
                                      </a:solidFill>
                                      <a:latin typeface="Cambria Math"/>
                                      <a:ea typeface="Tahoma" pitchFamily="34" charset="0"/>
                                      <a:cs typeface="Tahoma" pitchFamily="34" charset="0"/>
                                    </a:rPr>
                                  </m:ctrlPr>
                                </m:sSupPr>
                                <m:e>
                                  <m:r>
                                    <a:rPr lang="en-IE" sz="2000" b="1" i="1">
                                      <a:solidFill>
                                        <a:srgbClr val="990033"/>
                                      </a:solidFill>
                                      <a:latin typeface="Cambria Math"/>
                                      <a:ea typeface="Tahoma" pitchFamily="34" charset="0"/>
                                      <a:cs typeface="Tahoma" pitchFamily="34" charset="0"/>
                                    </a:rPr>
                                    <m:t>𝒃</m:t>
                                  </m:r>
                                </m:e>
                                <m:sup>
                                  <m:r>
                                    <a:rPr lang="en-IE" sz="2000" b="1" i="1">
                                      <a:solidFill>
                                        <a:srgbClr val="990033"/>
                                      </a:solidFill>
                                      <a:latin typeface="Cambria Math"/>
                                      <a:ea typeface="Tahoma" pitchFamily="34" charset="0"/>
                                      <a:cs typeface="Tahoma" pitchFamily="34" charset="0"/>
                                    </a:rPr>
                                    <m:t>𝟐</m:t>
                                  </m:r>
                                </m:sup>
                              </m:sSup>
                              <m:r>
                                <a:rPr lang="en-IE" sz="2000" b="1" i="1">
                                  <a:solidFill>
                                    <a:srgbClr val="990033"/>
                                  </a:solidFill>
                                  <a:latin typeface="Cambria Math"/>
                                  <a:ea typeface="Tahoma" pitchFamily="34" charset="0"/>
                                  <a:cs typeface="Tahoma" pitchFamily="34" charset="0"/>
                                </a:rPr>
                                <m:t>−</m:t>
                              </m:r>
                              <m:r>
                                <a:rPr lang="en-IE" sz="2000" b="1" i="1">
                                  <a:solidFill>
                                    <a:srgbClr val="990033"/>
                                  </a:solidFill>
                                  <a:latin typeface="Cambria Math"/>
                                  <a:ea typeface="Tahoma" pitchFamily="34" charset="0"/>
                                  <a:cs typeface="Tahoma" pitchFamily="34" charset="0"/>
                                </a:rPr>
                                <m:t>𝟒</m:t>
                              </m:r>
                              <m:r>
                                <a:rPr lang="en-IE" sz="2000" b="1" i="1">
                                  <a:solidFill>
                                    <a:srgbClr val="990033"/>
                                  </a:solidFill>
                                  <a:latin typeface="Cambria Math"/>
                                  <a:ea typeface="Tahoma" pitchFamily="34" charset="0"/>
                                  <a:cs typeface="Tahoma" pitchFamily="34" charset="0"/>
                                </a:rPr>
                                <m:t>𝒂𝒄</m:t>
                              </m:r>
                            </m:e>
                          </m:rad>
                        </m:num>
                        <m:den>
                          <m:r>
                            <a:rPr lang="en-IE" sz="2000" b="1" i="1">
                              <a:solidFill>
                                <a:srgbClr val="990033"/>
                              </a:solidFill>
                              <a:latin typeface="Cambria Math"/>
                              <a:ea typeface="Tahoma" pitchFamily="34" charset="0"/>
                              <a:cs typeface="Tahoma" pitchFamily="34" charset="0"/>
                            </a:rPr>
                            <m:t>𝟐</m:t>
                          </m:r>
                          <m:r>
                            <a:rPr lang="en-IE" sz="2000" b="1" i="1">
                              <a:solidFill>
                                <a:srgbClr val="990033"/>
                              </a:solidFill>
                              <a:latin typeface="Cambria Math"/>
                              <a:ea typeface="Tahoma" pitchFamily="34" charset="0"/>
                              <a:cs typeface="Tahoma" pitchFamily="34" charset="0"/>
                            </a:rPr>
                            <m:t>𝒂</m:t>
                          </m:r>
                        </m:den>
                      </m:f>
                    </m:oMath>
                  </m:oMathPara>
                </a14:m>
                <a:endParaRPr lang="en-IE" sz="2000" b="1" dirty="0">
                  <a:solidFill>
                    <a:srgbClr val="990033"/>
                  </a:solidFill>
                  <a:latin typeface="Tahoma" pitchFamily="34" charset="0"/>
                  <a:ea typeface="Tahoma" pitchFamily="34" charset="0"/>
                  <a:cs typeface="Tahoma"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5292080" y="3429000"/>
                <a:ext cx="2592120" cy="1086259"/>
              </a:xfrm>
              <a:prstGeom prst="rect">
                <a:avLst/>
              </a:prstGeom>
              <a:blipFill rotWithShape="1">
                <a:blip r:embed="rId3" cstate="print"/>
                <a:stretch>
                  <a:fillRect/>
                </a:stretch>
              </a:blipFill>
              <a:ln w="28575">
                <a:solidFill>
                  <a:srgbClr val="990033"/>
                </a:solidFill>
              </a:ln>
            </p:spPr>
            <p:txBody>
              <a:bodyPr/>
              <a:lstStyle/>
              <a:p>
                <a:r>
                  <a:rPr lang="en-IE">
                    <a:noFill/>
                  </a:rPr>
                  <a:t> </a:t>
                </a:r>
              </a:p>
            </p:txBody>
          </p:sp>
        </mc:Fallback>
      </mc:AlternateContent>
      <p:grpSp>
        <p:nvGrpSpPr>
          <p:cNvPr id="4" name="Group 3"/>
          <p:cNvGrpSpPr/>
          <p:nvPr/>
        </p:nvGrpSpPr>
        <p:grpSpPr>
          <a:xfrm>
            <a:off x="8784000" y="548680"/>
            <a:ext cx="8136864" cy="5589476"/>
            <a:chOff x="8784000" y="548680"/>
            <a:chExt cx="8136864" cy="5589476"/>
          </a:xfrm>
        </p:grpSpPr>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44000" y="548680"/>
              <a:ext cx="7776864" cy="55894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ounded Rectangle 5"/>
            <p:cNvSpPr/>
            <p:nvPr/>
          </p:nvSpPr>
          <p:spPr>
            <a:xfrm rot="16200000">
              <a:off x="8154000" y="1214723"/>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xmlns="" val="386334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bg/>
                                          </p:spTgt>
                                        </p:tgtEl>
                                        <p:attrNameLst>
                                          <p:attrName>style.visibility</p:attrName>
                                        </p:attrNameLst>
                                      </p:cBhvr>
                                      <p:to>
                                        <p:strVal val="visible"/>
                                      </p:to>
                                    </p:set>
                                    <p:animEffect transition="in" filter="fade">
                                      <p:cBhvr>
                                        <p:cTn id="30" dur="500"/>
                                        <p:tgtEl>
                                          <p:spTgt spid="7">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0.00018 7.40741E-7 L -0.93038 7.40741E-7 " pathEditMode="relative" rAng="0" ptsTypes="AA">
                                      <p:cBhvr>
                                        <p:cTn id="38" dur="2000" fill="hold"/>
                                        <p:tgtEl>
                                          <p:spTgt spid="4"/>
                                        </p:tgtEl>
                                        <p:attrNameLst>
                                          <p:attrName>ppt_x</p:attrName>
                                          <p:attrName>ppt_y</p:attrName>
                                        </p:attrNameLst>
                                      </p:cBhvr>
                                      <p:rCtr x="-46510" y="0"/>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0.93038 7.40741E-7 L -0.00018 0.00347 " pathEditMode="relative" rAng="0" ptsTypes="AA">
                                      <p:cBhvr>
                                        <p:cTn id="42"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3" grpId="0" uiExpand="1" build="p"/>
      <p:bldP spid="7" grpId="0" uiExpand="1"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F: </a:t>
            </a:r>
            <a:r>
              <a:rPr lang="en-IE" b="1" dirty="0" smtClean="0">
                <a:solidFill>
                  <a:srgbClr val="990033"/>
                </a:solidFill>
              </a:rPr>
              <a:t>Introduction</a:t>
            </a:r>
            <a:endParaRPr lang="en-IE" b="1" dirty="0">
              <a:solidFill>
                <a:srgbClr val="990033"/>
              </a:solidFill>
            </a:endParaRPr>
          </a:p>
        </p:txBody>
      </p:sp>
      <mc:AlternateContent xmlns:mc="http://schemas.openxmlformats.org/markup-compatibility/2006">
        <mc:Choice xmlns:a14="http://schemas.microsoft.com/office/drawing/2010/main" xmlns="" Requires="a14">
          <p:sp>
            <p:nvSpPr>
              <p:cNvPr id="3" name="Rectangle 2"/>
              <p:cNvSpPr/>
              <p:nvPr/>
            </p:nvSpPr>
            <p:spPr>
              <a:xfrm>
                <a:off x="467544" y="692696"/>
                <a:ext cx="8748000" cy="952890"/>
              </a:xfrm>
              <a:prstGeom prst="rect">
                <a:avLst/>
              </a:prstGeom>
            </p:spPr>
            <p:txBody>
              <a:bodyPr wrap="square" numCol="1">
                <a:spAutoFit/>
              </a:bodyPr>
              <a:lstStyle/>
              <a:p>
                <a:pPr>
                  <a:lnSpc>
                    <a:spcPct val="150000"/>
                  </a:lnSpc>
                </a:pPr>
                <a:r>
                  <a:rPr lang="en-IE" sz="2000" dirty="0" smtClean="0">
                    <a:solidFill>
                      <a:srgbClr val="990033"/>
                    </a:solidFill>
                    <a:ea typeface="Tahoma" pitchFamily="34" charset="0"/>
                    <a:cs typeface="Tahoma" pitchFamily="34" charset="0"/>
                  </a:rPr>
                  <a:t>e.g. 2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+3</m:t>
                    </m:r>
                    <m:r>
                      <a:rPr lang="en-IE" sz="2000" i="1">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+1=0</m:t>
                    </m:r>
                  </m:oMath>
                </a14:m>
                <a:endParaRPr lang="en-IE" sz="2000" dirty="0">
                  <a:solidFill>
                    <a:srgbClr val="990033"/>
                  </a:solidFill>
                  <a:latin typeface="Tahoma" pitchFamily="34" charset="0"/>
                  <a:ea typeface="Tahoma" pitchFamily="34" charset="0"/>
                  <a:cs typeface="Tahoma" pitchFamily="34" charset="0"/>
                </a:endParaRPr>
              </a:p>
              <a:p>
                <a:pPr marL="342900" indent="-342900">
                  <a:lnSpc>
                    <a:spcPct val="150000"/>
                  </a:lnSpc>
                  <a:buFont typeface="Arial" pitchFamily="34" charset="0"/>
                  <a:buChar char="•"/>
                </a:pPr>
                <a:endParaRPr lang="en-IE" sz="2000" dirty="0">
                  <a:solidFill>
                    <a:srgbClr val="990033"/>
                  </a:solidFill>
                  <a:latin typeface="Tahoma" pitchFamily="34" charset="0"/>
                  <a:ea typeface="Tahoma" pitchFamily="34" charset="0"/>
                  <a:cs typeface="Tahoma"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467544" y="692696"/>
                <a:ext cx="8748000" cy="952890"/>
              </a:xfrm>
              <a:prstGeom prst="rect">
                <a:avLst/>
              </a:prstGeom>
              <a:blipFill rotWithShape="1">
                <a:blip r:embed="rId2" cstate="print"/>
                <a:stretch>
                  <a:fillRect l="-767"/>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7" name="Rectangle 6"/>
              <p:cNvSpPr/>
              <p:nvPr/>
            </p:nvSpPr>
            <p:spPr>
              <a:xfrm>
                <a:off x="2987824" y="974589"/>
                <a:ext cx="2592120" cy="1086259"/>
              </a:xfrm>
              <a:prstGeom prst="rect">
                <a:avLst/>
              </a:prstGeom>
              <a:ln w="28575">
                <a:noFill/>
              </a:ln>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IE" sz="2000" b="1" i="1">
                          <a:solidFill>
                            <a:srgbClr val="990033"/>
                          </a:solidFill>
                          <a:latin typeface="Cambria Math"/>
                          <a:ea typeface="Tahoma" pitchFamily="34" charset="0"/>
                          <a:cs typeface="Tahoma" pitchFamily="34" charset="0"/>
                        </a:rPr>
                        <m:t>𝒙</m:t>
                      </m:r>
                      <m:r>
                        <a:rPr lang="en-IE" sz="2000" b="1" i="1">
                          <a:solidFill>
                            <a:srgbClr val="990033"/>
                          </a:solidFill>
                          <a:latin typeface="Cambria Math"/>
                          <a:ea typeface="Tahoma" pitchFamily="34" charset="0"/>
                          <a:cs typeface="Tahoma" pitchFamily="34" charset="0"/>
                        </a:rPr>
                        <m:t>=</m:t>
                      </m:r>
                      <m:f>
                        <m:fPr>
                          <m:ctrlPr>
                            <a:rPr lang="en-IE" sz="2000" b="1" i="1">
                              <a:solidFill>
                                <a:srgbClr val="990033"/>
                              </a:solidFill>
                              <a:latin typeface="Cambria Math"/>
                              <a:ea typeface="Tahoma" pitchFamily="34" charset="0"/>
                              <a:cs typeface="Tahoma" pitchFamily="34" charset="0"/>
                            </a:rPr>
                          </m:ctrlPr>
                        </m:fPr>
                        <m:num>
                          <m:r>
                            <a:rPr lang="en-IE" sz="2000" b="1" i="1">
                              <a:solidFill>
                                <a:srgbClr val="990033"/>
                              </a:solidFill>
                              <a:latin typeface="Cambria Math"/>
                              <a:ea typeface="Tahoma" pitchFamily="34" charset="0"/>
                              <a:cs typeface="Tahoma" pitchFamily="34" charset="0"/>
                            </a:rPr>
                            <m:t>−</m:t>
                          </m:r>
                          <m:r>
                            <a:rPr lang="en-IE" sz="2000" b="1" i="1">
                              <a:solidFill>
                                <a:srgbClr val="990033"/>
                              </a:solidFill>
                              <a:latin typeface="Cambria Math"/>
                              <a:ea typeface="Tahoma" pitchFamily="34" charset="0"/>
                              <a:cs typeface="Tahoma" pitchFamily="34" charset="0"/>
                            </a:rPr>
                            <m:t>𝒃</m:t>
                          </m:r>
                          <m:r>
                            <a:rPr lang="en-IE" sz="2000" b="1" i="1">
                              <a:solidFill>
                                <a:srgbClr val="990033"/>
                              </a:solidFill>
                              <a:latin typeface="Cambria Math"/>
                              <a:ea typeface="Tahoma" pitchFamily="34" charset="0"/>
                              <a:cs typeface="Tahoma" pitchFamily="34" charset="0"/>
                            </a:rPr>
                            <m:t>±</m:t>
                          </m:r>
                          <m:rad>
                            <m:radPr>
                              <m:degHide m:val="on"/>
                              <m:ctrlPr>
                                <a:rPr lang="en-IE" sz="2000" b="1" i="1">
                                  <a:solidFill>
                                    <a:srgbClr val="990033"/>
                                  </a:solidFill>
                                  <a:latin typeface="Cambria Math"/>
                                  <a:ea typeface="Tahoma" pitchFamily="34" charset="0"/>
                                  <a:cs typeface="Tahoma" pitchFamily="34" charset="0"/>
                                </a:rPr>
                              </m:ctrlPr>
                            </m:radPr>
                            <m:deg/>
                            <m:e>
                              <m:sSup>
                                <m:sSupPr>
                                  <m:ctrlPr>
                                    <a:rPr lang="en-IE" sz="2000" b="1" i="1">
                                      <a:solidFill>
                                        <a:srgbClr val="990033"/>
                                      </a:solidFill>
                                      <a:latin typeface="Cambria Math"/>
                                      <a:ea typeface="Tahoma" pitchFamily="34" charset="0"/>
                                      <a:cs typeface="Tahoma" pitchFamily="34" charset="0"/>
                                    </a:rPr>
                                  </m:ctrlPr>
                                </m:sSupPr>
                                <m:e>
                                  <m:r>
                                    <a:rPr lang="en-IE" sz="2000" b="1" i="1">
                                      <a:solidFill>
                                        <a:srgbClr val="990033"/>
                                      </a:solidFill>
                                      <a:latin typeface="Cambria Math"/>
                                      <a:ea typeface="Tahoma" pitchFamily="34" charset="0"/>
                                      <a:cs typeface="Tahoma" pitchFamily="34" charset="0"/>
                                    </a:rPr>
                                    <m:t>𝒃</m:t>
                                  </m:r>
                                </m:e>
                                <m:sup>
                                  <m:r>
                                    <a:rPr lang="en-IE" sz="2000" b="1" i="1">
                                      <a:solidFill>
                                        <a:srgbClr val="990033"/>
                                      </a:solidFill>
                                      <a:latin typeface="Cambria Math"/>
                                      <a:ea typeface="Tahoma" pitchFamily="34" charset="0"/>
                                      <a:cs typeface="Tahoma" pitchFamily="34" charset="0"/>
                                    </a:rPr>
                                    <m:t>𝟐</m:t>
                                  </m:r>
                                </m:sup>
                              </m:sSup>
                              <m:r>
                                <a:rPr lang="en-IE" sz="2000" b="1" i="1">
                                  <a:solidFill>
                                    <a:srgbClr val="990033"/>
                                  </a:solidFill>
                                  <a:latin typeface="Cambria Math"/>
                                  <a:ea typeface="Tahoma" pitchFamily="34" charset="0"/>
                                  <a:cs typeface="Tahoma" pitchFamily="34" charset="0"/>
                                </a:rPr>
                                <m:t>−</m:t>
                              </m:r>
                              <m:r>
                                <a:rPr lang="en-IE" sz="2000" b="1" i="1">
                                  <a:solidFill>
                                    <a:srgbClr val="990033"/>
                                  </a:solidFill>
                                  <a:latin typeface="Cambria Math"/>
                                  <a:ea typeface="Tahoma" pitchFamily="34" charset="0"/>
                                  <a:cs typeface="Tahoma" pitchFamily="34" charset="0"/>
                                </a:rPr>
                                <m:t>𝟒</m:t>
                              </m:r>
                              <m:r>
                                <a:rPr lang="en-IE" sz="2000" b="1" i="1">
                                  <a:solidFill>
                                    <a:srgbClr val="990033"/>
                                  </a:solidFill>
                                  <a:latin typeface="Cambria Math"/>
                                  <a:ea typeface="Tahoma" pitchFamily="34" charset="0"/>
                                  <a:cs typeface="Tahoma" pitchFamily="34" charset="0"/>
                                </a:rPr>
                                <m:t>𝒂𝒄</m:t>
                              </m:r>
                            </m:e>
                          </m:rad>
                        </m:num>
                        <m:den>
                          <m:r>
                            <a:rPr lang="en-IE" sz="2000" b="1" i="1">
                              <a:solidFill>
                                <a:srgbClr val="990033"/>
                              </a:solidFill>
                              <a:latin typeface="Cambria Math"/>
                              <a:ea typeface="Tahoma" pitchFamily="34" charset="0"/>
                              <a:cs typeface="Tahoma" pitchFamily="34" charset="0"/>
                            </a:rPr>
                            <m:t>𝟐</m:t>
                          </m:r>
                          <m:r>
                            <a:rPr lang="en-IE" sz="2000" b="1" i="1">
                              <a:solidFill>
                                <a:srgbClr val="990033"/>
                              </a:solidFill>
                              <a:latin typeface="Cambria Math"/>
                              <a:ea typeface="Tahoma" pitchFamily="34" charset="0"/>
                              <a:cs typeface="Tahoma" pitchFamily="34" charset="0"/>
                            </a:rPr>
                            <m:t>𝒂</m:t>
                          </m:r>
                        </m:den>
                      </m:f>
                    </m:oMath>
                  </m:oMathPara>
                </a14:m>
                <a:endParaRPr lang="en-IE" sz="2000" b="1" dirty="0">
                  <a:solidFill>
                    <a:srgbClr val="990033"/>
                  </a:solidFill>
                  <a:latin typeface="Tahoma" pitchFamily="34" charset="0"/>
                  <a:ea typeface="Tahoma" pitchFamily="34" charset="0"/>
                  <a:cs typeface="Tahoma"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2987824" y="974589"/>
                <a:ext cx="2592120" cy="1086259"/>
              </a:xfrm>
              <a:prstGeom prst="rect">
                <a:avLst/>
              </a:prstGeom>
              <a:blipFill rotWithShape="1">
                <a:blip r:embed="rId3" cstate="print"/>
                <a:stretch>
                  <a:fillRect/>
                </a:stretch>
              </a:blipFill>
              <a:ln w="28575">
                <a:noFill/>
              </a:ln>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480707" y="1206329"/>
                <a:ext cx="677365"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000" b="0" i="1" smtClean="0">
                          <a:solidFill>
                            <a:srgbClr val="990033"/>
                          </a:solidFill>
                          <a:latin typeface="Cambria Math"/>
                        </a:rPr>
                        <m:t>𝑎</m:t>
                      </m:r>
                      <m:r>
                        <a:rPr lang="en-IE" sz="2000" b="0" i="1" smtClean="0">
                          <a:solidFill>
                            <a:srgbClr val="990033"/>
                          </a:solidFill>
                          <a:latin typeface="Cambria Math"/>
                        </a:rPr>
                        <m:t>=</m:t>
                      </m:r>
                    </m:oMath>
                  </m:oMathPara>
                </a14:m>
                <a:endParaRPr lang="en-IE" sz="2000" b="0" dirty="0" smtClean="0">
                  <a:solidFill>
                    <a:srgbClr val="990033"/>
                  </a:solidFill>
                  <a:latin typeface="Tahoma" pitchFamily="34" charset="0"/>
                  <a:ea typeface="Tahoma" pitchFamily="34" charset="0"/>
                  <a:cs typeface="Tahoma" pitchFamily="34" charset="0"/>
                </a:endParaRPr>
              </a:p>
              <a:p>
                <a:pPr/>
                <a14:m>
                  <m:oMathPara xmlns:m="http://schemas.openxmlformats.org/officeDocument/2006/math">
                    <m:oMathParaPr>
                      <m:jc m:val="centerGroup"/>
                    </m:oMathParaPr>
                    <m:oMath xmlns:m="http://schemas.openxmlformats.org/officeDocument/2006/math">
                      <m:r>
                        <a:rPr lang="en-IE" sz="2000" b="0" i="1" dirty="0" smtClean="0">
                          <a:solidFill>
                            <a:srgbClr val="990033"/>
                          </a:solidFill>
                          <a:latin typeface="Cambria Math"/>
                        </a:rPr>
                        <m:t>𝑏</m:t>
                      </m:r>
                      <m:r>
                        <a:rPr lang="en-IE" sz="2000" i="1" dirty="0" smtClean="0">
                          <a:solidFill>
                            <a:srgbClr val="990033"/>
                          </a:solidFill>
                          <a:latin typeface="Cambria Math"/>
                        </a:rPr>
                        <m:t>=</m:t>
                      </m:r>
                    </m:oMath>
                  </m:oMathPara>
                </a14:m>
                <a:endParaRPr lang="en-IE" sz="2000" dirty="0" smtClean="0">
                  <a:solidFill>
                    <a:srgbClr val="990033"/>
                  </a:solidFill>
                  <a:latin typeface="Tahoma" pitchFamily="34" charset="0"/>
                  <a:ea typeface="Tahoma" pitchFamily="34" charset="0"/>
                  <a:cs typeface="Tahoma" pitchFamily="34" charset="0"/>
                </a:endParaRPr>
              </a:p>
              <a:p>
                <a:pPr/>
                <a14:m>
                  <m:oMathPara xmlns:m="http://schemas.openxmlformats.org/officeDocument/2006/math">
                    <m:oMathParaPr>
                      <m:jc m:val="centerGroup"/>
                    </m:oMathParaPr>
                    <m:oMath xmlns:m="http://schemas.openxmlformats.org/officeDocument/2006/math">
                      <m:r>
                        <a:rPr lang="en-IE" sz="2000" b="0" i="1" dirty="0" smtClean="0">
                          <a:solidFill>
                            <a:srgbClr val="990033"/>
                          </a:solidFill>
                          <a:latin typeface="Cambria Math"/>
                        </a:rPr>
                        <m:t>𝑐</m:t>
                      </m:r>
                      <m:r>
                        <a:rPr lang="en-IE" sz="2000" i="1" dirty="0" smtClean="0">
                          <a:solidFill>
                            <a:srgbClr val="990033"/>
                          </a:solidFill>
                          <a:latin typeface="Cambria Math"/>
                        </a:rPr>
                        <m:t>=</m:t>
                      </m:r>
                    </m:oMath>
                  </m:oMathPara>
                </a14:m>
                <a:endParaRPr lang="en-IE" sz="2000" dirty="0">
                  <a:solidFill>
                    <a:srgbClr val="990033"/>
                  </a:solidFill>
                  <a:latin typeface="Tahoma" pitchFamily="34" charset="0"/>
                  <a:ea typeface="Tahoma" pitchFamily="34" charset="0"/>
                  <a:cs typeface="Tahoma"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480707" y="1206329"/>
                <a:ext cx="677365" cy="1015663"/>
              </a:xfrm>
              <a:prstGeom prst="rect">
                <a:avLst/>
              </a:prstGeom>
              <a:blipFill rotWithShape="1">
                <a:blip r:embed="rId4" cstate="print"/>
                <a:stretch>
                  <a:fillRect/>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9" name="TextBox 8"/>
              <p:cNvSpPr txBox="1"/>
              <p:nvPr/>
            </p:nvSpPr>
            <p:spPr>
              <a:xfrm>
                <a:off x="971600" y="1206329"/>
                <a:ext cx="407483"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000" b="0" i="1" smtClean="0">
                          <a:solidFill>
                            <a:srgbClr val="990033"/>
                          </a:solidFill>
                          <a:latin typeface="Cambria Math"/>
                        </a:rPr>
                        <m:t>1</m:t>
                      </m:r>
                    </m:oMath>
                  </m:oMathPara>
                </a14:m>
                <a:endParaRPr lang="en-IE" sz="2000" b="0" dirty="0" smtClean="0">
                  <a:solidFill>
                    <a:srgbClr val="990033"/>
                  </a:solidFill>
                  <a:latin typeface="Tahoma" pitchFamily="34" charset="0"/>
                  <a:ea typeface="Tahoma" pitchFamily="34" charset="0"/>
                  <a:cs typeface="Tahoma" pitchFamily="34" charset="0"/>
                </a:endParaRPr>
              </a:p>
              <a:p>
                <a:pPr/>
                <a14:m>
                  <m:oMathPara xmlns:m="http://schemas.openxmlformats.org/officeDocument/2006/math">
                    <m:oMathParaPr>
                      <m:jc m:val="centerGroup"/>
                    </m:oMathParaPr>
                    <m:oMath xmlns:m="http://schemas.openxmlformats.org/officeDocument/2006/math">
                      <m:r>
                        <a:rPr lang="en-IE" sz="2000" b="0" i="1" dirty="0" smtClean="0">
                          <a:solidFill>
                            <a:srgbClr val="990033"/>
                          </a:solidFill>
                          <a:latin typeface="Cambria Math"/>
                        </a:rPr>
                        <m:t>3</m:t>
                      </m:r>
                    </m:oMath>
                  </m:oMathPara>
                </a14:m>
                <a:endParaRPr lang="en-IE" sz="2000" dirty="0" smtClean="0">
                  <a:solidFill>
                    <a:srgbClr val="990033"/>
                  </a:solidFill>
                  <a:latin typeface="Tahoma" pitchFamily="34" charset="0"/>
                  <a:ea typeface="Tahoma" pitchFamily="34" charset="0"/>
                  <a:cs typeface="Tahoma" pitchFamily="34" charset="0"/>
                </a:endParaRPr>
              </a:p>
              <a:p>
                <a:pPr/>
                <a14:m>
                  <m:oMathPara xmlns:m="http://schemas.openxmlformats.org/officeDocument/2006/math">
                    <m:oMathParaPr>
                      <m:jc m:val="centerGroup"/>
                    </m:oMathParaPr>
                    <m:oMath xmlns:m="http://schemas.openxmlformats.org/officeDocument/2006/math">
                      <m:r>
                        <a:rPr lang="en-IE" sz="2000" b="0" i="1" smtClean="0">
                          <a:solidFill>
                            <a:srgbClr val="990033"/>
                          </a:solidFill>
                          <a:latin typeface="Cambria Math"/>
                          <a:ea typeface="Tahoma" pitchFamily="34" charset="0"/>
                          <a:cs typeface="Tahoma" pitchFamily="34" charset="0"/>
                        </a:rPr>
                        <m:t>1</m:t>
                      </m:r>
                    </m:oMath>
                  </m:oMathPara>
                </a14:m>
                <a:endParaRPr lang="en-IE" sz="2000" dirty="0">
                  <a:solidFill>
                    <a:srgbClr val="990033"/>
                  </a:solidFill>
                  <a:latin typeface="Tahoma" pitchFamily="34" charset="0"/>
                  <a:ea typeface="Tahoma" pitchFamily="34" charset="0"/>
                  <a:cs typeface="Tahoma"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971600" y="1206329"/>
                <a:ext cx="407483" cy="1015663"/>
              </a:xfrm>
              <a:prstGeom prst="rect">
                <a:avLst/>
              </a:prstGeom>
              <a:blipFill rotWithShape="1">
                <a:blip r:embed="rId5" cstate="print"/>
                <a:stretch>
                  <a:fillRect/>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10" name="Rectangle 9"/>
              <p:cNvSpPr/>
              <p:nvPr/>
            </p:nvSpPr>
            <p:spPr>
              <a:xfrm>
                <a:off x="2993398" y="1772816"/>
                <a:ext cx="3362587" cy="1181029"/>
              </a:xfrm>
              <a:prstGeom prst="rect">
                <a:avLst/>
              </a:prstGeom>
              <a:ln w="28575">
                <a:noFill/>
              </a:ln>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ea typeface="Tahoma" pitchFamily="34" charset="0"/>
                          <a:cs typeface="Tahoma" pitchFamily="34" charset="0"/>
                        </a:rPr>
                        <m:t>𝒙</m:t>
                      </m:r>
                      <m:r>
                        <a:rPr lang="en-IE" sz="2000" b="1" i="1" smtClean="0">
                          <a:solidFill>
                            <a:srgbClr val="990033"/>
                          </a:solidFill>
                          <a:latin typeface="Cambria Math"/>
                          <a:ea typeface="Tahoma" pitchFamily="34" charset="0"/>
                          <a:cs typeface="Tahoma" pitchFamily="34" charset="0"/>
                        </a:rPr>
                        <m:t>=</m:t>
                      </m:r>
                      <m:f>
                        <m:fPr>
                          <m:ctrlPr>
                            <a:rPr lang="en-IE" sz="2000" b="1" i="1">
                              <a:solidFill>
                                <a:srgbClr val="990033"/>
                              </a:solidFill>
                              <a:latin typeface="Cambria Math"/>
                              <a:ea typeface="Tahoma" pitchFamily="34" charset="0"/>
                              <a:cs typeface="Tahoma" pitchFamily="34" charset="0"/>
                            </a:rPr>
                          </m:ctrlPr>
                        </m:fPr>
                        <m:num>
                          <m:r>
                            <a:rPr lang="en-IE" sz="2000" b="1" i="1">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𝟑</m:t>
                          </m:r>
                          <m:r>
                            <a:rPr lang="en-IE" sz="2000" b="1" i="1" smtClean="0">
                              <a:solidFill>
                                <a:srgbClr val="990033"/>
                              </a:solidFill>
                              <a:latin typeface="Cambria Math"/>
                              <a:ea typeface="Tahoma" pitchFamily="34" charset="0"/>
                              <a:cs typeface="Tahoma" pitchFamily="34" charset="0"/>
                            </a:rPr>
                            <m:t>)±</m:t>
                          </m:r>
                          <m:rad>
                            <m:radPr>
                              <m:degHide m:val="on"/>
                              <m:ctrlPr>
                                <a:rPr lang="en-IE" sz="2000" b="1" i="1">
                                  <a:solidFill>
                                    <a:srgbClr val="990033"/>
                                  </a:solidFill>
                                  <a:latin typeface="Cambria Math"/>
                                  <a:ea typeface="Tahoma" pitchFamily="34" charset="0"/>
                                  <a:cs typeface="Tahoma" pitchFamily="34" charset="0"/>
                                </a:rPr>
                              </m:ctrlPr>
                            </m:radPr>
                            <m:deg/>
                            <m:e>
                              <m:sSup>
                                <m:sSupPr>
                                  <m:ctrlPr>
                                    <a:rPr lang="en-IE" sz="2000" b="1" i="1">
                                      <a:solidFill>
                                        <a:srgbClr val="990033"/>
                                      </a:solidFill>
                                      <a:latin typeface="Cambria Math"/>
                                      <a:ea typeface="Tahoma" pitchFamily="34" charset="0"/>
                                      <a:cs typeface="Tahoma" pitchFamily="34" charset="0"/>
                                    </a:rPr>
                                  </m:ctrlPr>
                                </m:sSupPr>
                                <m:e>
                                  <m:r>
                                    <a:rPr lang="en-IE" sz="2000" b="1" i="1" smtClean="0">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𝟑</m:t>
                                  </m:r>
                                  <m:r>
                                    <a:rPr lang="en-IE" sz="2000" b="1" i="1" smtClean="0">
                                      <a:solidFill>
                                        <a:srgbClr val="990033"/>
                                      </a:solidFill>
                                      <a:latin typeface="Cambria Math"/>
                                      <a:ea typeface="Tahoma" pitchFamily="34" charset="0"/>
                                      <a:cs typeface="Tahoma" pitchFamily="34" charset="0"/>
                                    </a:rPr>
                                    <m:t>)</m:t>
                                  </m:r>
                                </m:e>
                                <m:sup>
                                  <m:r>
                                    <a:rPr lang="en-IE" sz="2000" b="1" i="1">
                                      <a:solidFill>
                                        <a:srgbClr val="990033"/>
                                      </a:solidFill>
                                      <a:latin typeface="Cambria Math"/>
                                      <a:ea typeface="Tahoma" pitchFamily="34" charset="0"/>
                                      <a:cs typeface="Tahoma" pitchFamily="34" charset="0"/>
                                    </a:rPr>
                                    <m:t>𝟐</m:t>
                                  </m:r>
                                </m:sup>
                              </m:sSup>
                              <m:r>
                                <a:rPr lang="en-IE" sz="2000" b="1" i="1">
                                  <a:solidFill>
                                    <a:srgbClr val="990033"/>
                                  </a:solidFill>
                                  <a:latin typeface="Cambria Math"/>
                                  <a:ea typeface="Tahoma" pitchFamily="34" charset="0"/>
                                  <a:cs typeface="Tahoma" pitchFamily="34" charset="0"/>
                                </a:rPr>
                                <m:t>−</m:t>
                              </m:r>
                              <m:r>
                                <a:rPr lang="en-IE" sz="2000" b="1" i="1">
                                  <a:solidFill>
                                    <a:srgbClr val="990033"/>
                                  </a:solidFill>
                                  <a:latin typeface="Cambria Math"/>
                                  <a:ea typeface="Tahoma" pitchFamily="34" charset="0"/>
                                  <a:cs typeface="Tahoma" pitchFamily="34" charset="0"/>
                                </a:rPr>
                                <m:t>𝟒</m:t>
                              </m:r>
                              <m:r>
                                <a:rPr lang="en-IE" sz="2000" b="1" i="1" smtClean="0">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𝟏</m:t>
                              </m:r>
                              <m:r>
                                <a:rPr lang="en-IE" sz="2000" b="1" i="1" smtClean="0">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𝟏</m:t>
                              </m:r>
                              <m:r>
                                <a:rPr lang="en-IE" sz="2000" b="1" i="1" smtClean="0">
                                  <a:solidFill>
                                    <a:srgbClr val="990033"/>
                                  </a:solidFill>
                                  <a:latin typeface="Cambria Math"/>
                                  <a:ea typeface="Tahoma" pitchFamily="34" charset="0"/>
                                  <a:cs typeface="Tahoma" pitchFamily="34" charset="0"/>
                                </a:rPr>
                                <m:t>)</m:t>
                              </m:r>
                            </m:e>
                          </m:rad>
                        </m:num>
                        <m:den>
                          <m:r>
                            <a:rPr lang="en-IE" sz="2000" b="1" i="1">
                              <a:solidFill>
                                <a:srgbClr val="990033"/>
                              </a:solidFill>
                              <a:latin typeface="Cambria Math"/>
                              <a:ea typeface="Tahoma" pitchFamily="34" charset="0"/>
                              <a:cs typeface="Tahoma" pitchFamily="34" charset="0"/>
                            </a:rPr>
                            <m:t>𝟐</m:t>
                          </m:r>
                          <m:r>
                            <a:rPr lang="en-IE" sz="2000" b="1" i="1" smtClean="0">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𝟏</m:t>
                          </m:r>
                          <m:r>
                            <a:rPr lang="en-IE" sz="2000" b="1" i="1" smtClean="0">
                              <a:solidFill>
                                <a:srgbClr val="990033"/>
                              </a:solidFill>
                              <a:latin typeface="Cambria Math"/>
                              <a:ea typeface="Tahoma" pitchFamily="34" charset="0"/>
                              <a:cs typeface="Tahoma" pitchFamily="34" charset="0"/>
                            </a:rPr>
                            <m:t>)</m:t>
                          </m:r>
                        </m:den>
                      </m:f>
                    </m:oMath>
                  </m:oMathPara>
                </a14:m>
                <a:endParaRPr lang="en-IE" sz="2000" b="1" dirty="0">
                  <a:solidFill>
                    <a:srgbClr val="990033"/>
                  </a:solidFill>
                  <a:latin typeface="Tahoma" pitchFamily="34" charset="0"/>
                  <a:ea typeface="Tahoma" pitchFamily="34" charset="0"/>
                  <a:cs typeface="Tahoma"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2993398" y="1772816"/>
                <a:ext cx="3362587" cy="1181029"/>
              </a:xfrm>
              <a:prstGeom prst="rect">
                <a:avLst/>
              </a:prstGeom>
              <a:blipFill rotWithShape="1">
                <a:blip r:embed="rId6" cstate="print"/>
                <a:stretch>
                  <a:fillRect/>
                </a:stretch>
              </a:blipFill>
              <a:ln w="28575">
                <a:noFill/>
              </a:ln>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11" name="Rectangle 10"/>
              <p:cNvSpPr/>
              <p:nvPr/>
            </p:nvSpPr>
            <p:spPr>
              <a:xfrm>
                <a:off x="2998751" y="2636912"/>
                <a:ext cx="1717265" cy="1065292"/>
              </a:xfrm>
              <a:prstGeom prst="rect">
                <a:avLst/>
              </a:prstGeom>
              <a:ln w="28575">
                <a:noFill/>
              </a:ln>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ea typeface="Tahoma" pitchFamily="34" charset="0"/>
                          <a:cs typeface="Tahoma" pitchFamily="34" charset="0"/>
                        </a:rPr>
                        <m:t>𝒙</m:t>
                      </m:r>
                      <m:r>
                        <a:rPr lang="en-IE" sz="2000" b="1" i="1" smtClean="0">
                          <a:solidFill>
                            <a:srgbClr val="990033"/>
                          </a:solidFill>
                          <a:latin typeface="Cambria Math"/>
                          <a:ea typeface="Tahoma" pitchFamily="34" charset="0"/>
                          <a:cs typeface="Tahoma" pitchFamily="34" charset="0"/>
                        </a:rPr>
                        <m:t>=</m:t>
                      </m:r>
                      <m:f>
                        <m:fPr>
                          <m:ctrlPr>
                            <a:rPr lang="en-IE" sz="2000" b="1" i="1">
                              <a:solidFill>
                                <a:srgbClr val="990033"/>
                              </a:solidFill>
                              <a:latin typeface="Cambria Math"/>
                              <a:ea typeface="Tahoma" pitchFamily="34" charset="0"/>
                              <a:cs typeface="Tahoma" pitchFamily="34" charset="0"/>
                            </a:rPr>
                          </m:ctrlPr>
                        </m:fPr>
                        <m:num>
                          <m:r>
                            <a:rPr lang="en-IE" sz="2000" b="1" i="1">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𝟑</m:t>
                          </m:r>
                          <m:r>
                            <a:rPr lang="en-IE" sz="2000" b="1" i="1">
                              <a:solidFill>
                                <a:srgbClr val="990033"/>
                              </a:solidFill>
                              <a:latin typeface="Cambria Math"/>
                              <a:ea typeface="Tahoma" pitchFamily="34" charset="0"/>
                              <a:cs typeface="Tahoma" pitchFamily="34" charset="0"/>
                            </a:rPr>
                            <m:t>±</m:t>
                          </m:r>
                          <m:rad>
                            <m:radPr>
                              <m:degHide m:val="on"/>
                              <m:ctrlPr>
                                <a:rPr lang="en-IE" sz="2000" b="1" i="1">
                                  <a:solidFill>
                                    <a:srgbClr val="990033"/>
                                  </a:solidFill>
                                  <a:latin typeface="Cambria Math"/>
                                  <a:ea typeface="Tahoma" pitchFamily="34" charset="0"/>
                                  <a:cs typeface="Tahoma" pitchFamily="34" charset="0"/>
                                </a:rPr>
                              </m:ctrlPr>
                            </m:radPr>
                            <m:deg/>
                            <m:e>
                              <m:r>
                                <a:rPr lang="en-IE" sz="2000" b="1" i="1" smtClean="0">
                                  <a:solidFill>
                                    <a:srgbClr val="990033"/>
                                  </a:solidFill>
                                  <a:latin typeface="Cambria Math"/>
                                  <a:ea typeface="Tahoma" pitchFamily="34" charset="0"/>
                                  <a:cs typeface="Tahoma" pitchFamily="34" charset="0"/>
                                </a:rPr>
                                <m:t>𝟓</m:t>
                              </m:r>
                            </m:e>
                          </m:rad>
                        </m:num>
                        <m:den>
                          <m:r>
                            <a:rPr lang="en-IE" sz="2000" b="1" i="1">
                              <a:solidFill>
                                <a:srgbClr val="990033"/>
                              </a:solidFill>
                              <a:latin typeface="Cambria Math"/>
                              <a:ea typeface="Tahoma" pitchFamily="34" charset="0"/>
                              <a:cs typeface="Tahoma" pitchFamily="34" charset="0"/>
                            </a:rPr>
                            <m:t>𝟐</m:t>
                          </m:r>
                        </m:den>
                      </m:f>
                    </m:oMath>
                  </m:oMathPara>
                </a14:m>
                <a:endParaRPr lang="en-IE" sz="2000" b="1" dirty="0">
                  <a:solidFill>
                    <a:srgbClr val="990033"/>
                  </a:solidFill>
                  <a:latin typeface="Tahoma" pitchFamily="34" charset="0"/>
                  <a:ea typeface="Tahoma" pitchFamily="34" charset="0"/>
                  <a:cs typeface="Tahoma"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2998751" y="2636912"/>
                <a:ext cx="1717265" cy="1065292"/>
              </a:xfrm>
              <a:prstGeom prst="rect">
                <a:avLst/>
              </a:prstGeom>
              <a:blipFill rotWithShape="1">
                <a:blip r:embed="rId7" cstate="print"/>
                <a:stretch>
                  <a:fillRect/>
                </a:stretch>
              </a:blipFill>
              <a:ln w="28575">
                <a:noFill/>
              </a:ln>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12" name="Rectangle 11"/>
              <p:cNvSpPr/>
              <p:nvPr/>
            </p:nvSpPr>
            <p:spPr>
              <a:xfrm>
                <a:off x="2936492" y="3595082"/>
                <a:ext cx="3067443" cy="553998"/>
              </a:xfrm>
              <a:prstGeom prst="rect">
                <a:avLst/>
              </a:prstGeom>
              <a:ln w="28575">
                <a:noFill/>
              </a:ln>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IE" sz="2000" b="1" i="1" smtClean="0">
                          <a:solidFill>
                            <a:srgbClr val="990033"/>
                          </a:solidFill>
                          <a:latin typeface="Cambria Math"/>
                          <a:ea typeface="Tahoma" pitchFamily="34" charset="0"/>
                          <a:cs typeface="Tahoma" pitchFamily="34" charset="0"/>
                        </a:rPr>
                        <m:t>𝒙</m:t>
                      </m:r>
                      <m:r>
                        <a:rPr lang="en-IE" sz="2000" b="1" i="1" smtClean="0">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𝟐</m:t>
                      </m:r>
                      <m:r>
                        <a:rPr lang="en-IE" sz="2000" b="1" i="1" smtClean="0">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𝟔𝟏𝟖</m:t>
                      </m:r>
                      <m:r>
                        <a:rPr lang="en-IE" sz="2000" b="1" i="1" smtClean="0">
                          <a:solidFill>
                            <a:srgbClr val="990033"/>
                          </a:solidFill>
                          <a:latin typeface="Cambria Math"/>
                          <a:ea typeface="Tahoma" pitchFamily="34" charset="0"/>
                          <a:cs typeface="Tahoma" pitchFamily="34" charset="0"/>
                        </a:rPr>
                        <m:t> </m:t>
                      </m:r>
                      <m:r>
                        <a:rPr lang="en-IE" sz="2000" b="1" i="1" smtClean="0">
                          <a:solidFill>
                            <a:srgbClr val="990033"/>
                          </a:solidFill>
                          <a:latin typeface="Cambria Math"/>
                          <a:ea typeface="Tahoma" pitchFamily="34" charset="0"/>
                          <a:cs typeface="Tahoma" pitchFamily="34" charset="0"/>
                        </a:rPr>
                        <m:t>𝟎</m:t>
                      </m:r>
                      <m:r>
                        <a:rPr lang="en-IE" sz="2000" b="1" i="1" smtClean="0">
                          <a:solidFill>
                            <a:srgbClr val="990033"/>
                          </a:solidFill>
                          <a:latin typeface="Cambria Math"/>
                          <a:ea typeface="Tahoma" pitchFamily="34" charset="0"/>
                          <a:cs typeface="Tahoma" pitchFamily="34" charset="0"/>
                        </a:rPr>
                        <m:t>𝒓</m:t>
                      </m:r>
                      <m:r>
                        <a:rPr lang="en-IE" sz="2000" b="1" i="1" smtClean="0">
                          <a:solidFill>
                            <a:srgbClr val="990033"/>
                          </a:solidFill>
                          <a:latin typeface="Cambria Math"/>
                          <a:ea typeface="Tahoma" pitchFamily="34" charset="0"/>
                          <a:cs typeface="Tahoma" pitchFamily="34" charset="0"/>
                        </a:rPr>
                        <m:t> −</m:t>
                      </m:r>
                      <m:r>
                        <a:rPr lang="en-IE" sz="2000" b="1" i="1" smtClean="0">
                          <a:solidFill>
                            <a:srgbClr val="990033"/>
                          </a:solidFill>
                          <a:latin typeface="Cambria Math"/>
                          <a:ea typeface="Tahoma" pitchFamily="34" charset="0"/>
                          <a:cs typeface="Tahoma" pitchFamily="34" charset="0"/>
                        </a:rPr>
                        <m:t>𝟎</m:t>
                      </m:r>
                      <m:r>
                        <a:rPr lang="en-IE" sz="2000" b="1" i="1" smtClean="0">
                          <a:solidFill>
                            <a:srgbClr val="990033"/>
                          </a:solidFill>
                          <a:latin typeface="Cambria Math"/>
                          <a:ea typeface="Tahoma" pitchFamily="34" charset="0"/>
                          <a:cs typeface="Tahoma" pitchFamily="34" charset="0"/>
                        </a:rPr>
                        <m:t>.</m:t>
                      </m:r>
                      <m:r>
                        <a:rPr lang="en-IE" sz="2000" b="1" i="1" smtClean="0">
                          <a:solidFill>
                            <a:srgbClr val="990033"/>
                          </a:solidFill>
                          <a:latin typeface="Cambria Math"/>
                          <a:ea typeface="Tahoma" pitchFamily="34" charset="0"/>
                          <a:cs typeface="Tahoma" pitchFamily="34" charset="0"/>
                        </a:rPr>
                        <m:t>𝟑𝟖𝟐</m:t>
                      </m:r>
                    </m:oMath>
                  </m:oMathPara>
                </a14:m>
                <a:endParaRPr lang="en-IE" sz="2000" b="1" dirty="0">
                  <a:solidFill>
                    <a:srgbClr val="990033"/>
                  </a:solidFill>
                  <a:latin typeface="Tahoma" pitchFamily="34" charset="0"/>
                  <a:ea typeface="Tahoma" pitchFamily="34" charset="0"/>
                  <a:cs typeface="Tahoma"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2936492" y="3595082"/>
                <a:ext cx="3067443" cy="553998"/>
              </a:xfrm>
              <a:prstGeom prst="rect">
                <a:avLst/>
              </a:prstGeom>
              <a:blipFill rotWithShape="1">
                <a:blip r:embed="rId8" cstate="print"/>
                <a:stretch>
                  <a:fillRect/>
                </a:stretch>
              </a:blipFill>
              <a:ln w="28575">
                <a:noFill/>
              </a:ln>
            </p:spPr>
            <p:txBody>
              <a:bodyPr/>
              <a:lstStyle/>
              <a:p>
                <a:r>
                  <a:rPr lang="en-IE">
                    <a:noFill/>
                  </a:rPr>
                  <a:t> </a:t>
                </a:r>
              </a:p>
            </p:txBody>
          </p:sp>
        </mc:Fallback>
      </mc:AlternateContent>
      <p:sp>
        <p:nvSpPr>
          <p:cNvPr id="13" name="Rectangle 12"/>
          <p:cNvSpPr/>
          <p:nvPr/>
        </p:nvSpPr>
        <p:spPr>
          <a:xfrm>
            <a:off x="511796" y="4640175"/>
            <a:ext cx="8020643" cy="400110"/>
          </a:xfrm>
          <a:prstGeom prst="rect">
            <a:avLst/>
          </a:prstGeom>
        </p:spPr>
        <p:txBody>
          <a:bodyPr wrap="square">
            <a:spAutoFit/>
          </a:bodyPr>
          <a:lstStyle/>
          <a:p>
            <a:r>
              <a:rPr lang="en-IE" sz="2000" i="1" dirty="0" smtClean="0">
                <a:solidFill>
                  <a:srgbClr val="990033"/>
                </a:solidFill>
                <a:latin typeface="Tahoma" pitchFamily="34" charset="0"/>
                <a:ea typeface="Tahoma" pitchFamily="34" charset="0"/>
                <a:cs typeface="Tahoma" pitchFamily="34" charset="0"/>
              </a:rPr>
              <a:t>Complete the exercises in Section F:Student </a:t>
            </a:r>
            <a:r>
              <a:rPr lang="en-IE" sz="2000" i="1" dirty="0">
                <a:solidFill>
                  <a:srgbClr val="990033"/>
                </a:solidFill>
                <a:latin typeface="Tahoma" pitchFamily="34" charset="0"/>
                <a:ea typeface="Tahoma" pitchFamily="34" charset="0"/>
                <a:cs typeface="Tahoma" pitchFamily="34" charset="0"/>
              </a:rPr>
              <a:t>Activity 6.</a:t>
            </a:r>
          </a:p>
        </p:txBody>
      </p:sp>
      <p:grpSp>
        <p:nvGrpSpPr>
          <p:cNvPr id="8" name="Group 7"/>
          <p:cNvGrpSpPr/>
          <p:nvPr/>
        </p:nvGrpSpPr>
        <p:grpSpPr>
          <a:xfrm>
            <a:off x="8784000" y="584723"/>
            <a:ext cx="8086690" cy="4701783"/>
            <a:chOff x="8784000" y="584723"/>
            <a:chExt cx="8086690" cy="4701783"/>
          </a:xfrm>
        </p:grpSpPr>
        <p:sp>
          <p:nvSpPr>
            <p:cNvPr id="6" name="Rounded Rectangle 5"/>
            <p:cNvSpPr/>
            <p:nvPr/>
          </p:nvSpPr>
          <p:spPr>
            <a:xfrm rot="16200000">
              <a:off x="8154000" y="1214723"/>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17410"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144000" y="584723"/>
              <a:ext cx="7726690" cy="4701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87504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0.00018 7.40741E-7 L -0.93038 7.40741E-7 " pathEditMode="relative" rAng="0" ptsTypes="AA">
                                      <p:cBhvr>
                                        <p:cTn id="51" dur="2000" fill="hold"/>
                                        <p:tgtEl>
                                          <p:spTgt spid="8"/>
                                        </p:tgtEl>
                                        <p:attrNameLst>
                                          <p:attrName>ppt_x</p:attrName>
                                          <p:attrName>ppt_y</p:attrName>
                                        </p:attrNameLst>
                                      </p:cBhvr>
                                      <p:rCtr x="-46510"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93038 7.40741E-7 L -0.00018 0.00347 " pathEditMode="relative" rAng="0" ptsTypes="AA">
                                      <p:cBhvr>
                                        <p:cTn id="55" dur="2000" fill="hold"/>
                                        <p:tgtEl>
                                          <p:spTgt spid="8"/>
                                        </p:tgtEl>
                                        <p:attrNameLst>
                                          <p:attrName>ppt_x</p:attrName>
                                          <p:attrName>ppt_y</p:attrName>
                                        </p:attrNameLst>
                                      </p:cBhvr>
                                      <p:rCtr x="46510" y="162"/>
                                    </p:animMotion>
                                  </p:childTnLst>
                                </p:cTn>
                              </p:par>
                            </p:childTnLst>
                          </p:cTn>
                        </p:par>
                      </p:childTnLst>
                    </p:cTn>
                  </p:par>
                </p:childTnLst>
              </p:cTn>
              <p:nextCondLst>
                <p:cond evt="onClick" delay="0">
                  <p:tgtEl>
                    <p:spTgt spid="8"/>
                  </p:tgtEl>
                </p:cond>
              </p:nextCondLst>
            </p:seq>
          </p:childTnLst>
        </p:cTn>
      </p:par>
    </p:tnLst>
    <p:bldLst>
      <p:bldP spid="7" grpId="0" build="p"/>
      <p:bldP spid="5" grpId="0" animBg="1"/>
      <p:bldP spid="9" grpId="0" build="p"/>
      <p:bldP spid="10" grpId="0" build="p"/>
      <p:bldP spid="11" grpId="0" build="p"/>
      <p:bldP spid="12" grpId="0" build="p"/>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F: Student Activity 6</a:t>
            </a:r>
          </a:p>
        </p:txBody>
      </p:sp>
      <mc:AlternateContent xmlns:mc="http://schemas.openxmlformats.org/markup-compatibility/2006">
        <mc:Choice xmlns:a14="http://schemas.microsoft.com/office/drawing/2010/main" xmlns="" Requires="a14">
          <p:sp>
            <p:nvSpPr>
              <p:cNvPr id="3" name="Rectangle 2"/>
              <p:cNvSpPr/>
              <p:nvPr/>
            </p:nvSpPr>
            <p:spPr>
              <a:xfrm>
                <a:off x="467544" y="829799"/>
                <a:ext cx="8640960" cy="4247317"/>
              </a:xfrm>
              <a:prstGeom prst="rect">
                <a:avLst/>
              </a:prstGeom>
            </p:spPr>
            <p:txBody>
              <a:bodyPr wrap="square" numCol="2">
                <a:spAutoFit/>
              </a:bodyPr>
              <a:lstStyle/>
              <a:p>
                <a:pPr>
                  <a:lnSpc>
                    <a:spcPct val="150000"/>
                  </a:lnSpc>
                </a:pPr>
                <a:r>
                  <a:rPr lang="en-IE" sz="2000" dirty="0" smtClean="0">
                    <a:solidFill>
                      <a:srgbClr val="990033"/>
                    </a:solidFill>
                    <a:latin typeface="Tahoma" pitchFamily="34" charset="0"/>
                    <a:ea typeface="Tahoma" pitchFamily="34" charset="0"/>
                    <a:cs typeface="Tahoma" pitchFamily="34" charset="0"/>
                  </a:rPr>
                  <a:t>1. Using the formula solve the following equations:</a:t>
                </a:r>
              </a:p>
              <a:p>
                <a:pPr marL="457200" indent="-457200">
                  <a:lnSpc>
                    <a:spcPct val="150000"/>
                  </a:lnSpc>
                  <a:buFont typeface="+mj-lt"/>
                  <a:buAutoNum type="alphaLcPeriod"/>
                </a:pP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+5</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+4=0</m:t>
                    </m:r>
                  </m:oMath>
                </a14:m>
                <a:endParaRPr lang="en-IE" sz="2000" dirty="0" smtClean="0">
                  <a:solidFill>
                    <a:srgbClr val="990033"/>
                  </a:solidFill>
                  <a:latin typeface="Tahoma" pitchFamily="34" charset="0"/>
                  <a:ea typeface="Tahoma" pitchFamily="34" charset="0"/>
                  <a:cs typeface="Tahoma" pitchFamily="34" charset="0"/>
                </a:endParaRPr>
              </a:p>
              <a:p>
                <a:pPr marL="457200" indent="-457200">
                  <a:lnSpc>
                    <a:spcPct val="150000"/>
                  </a:lnSpc>
                  <a:buFont typeface="+mj-lt"/>
                  <a:buAutoNum type="alphaLcPeriod"/>
                </a:pP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+4</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+3=0</m:t>
                    </m:r>
                  </m:oMath>
                </a14:m>
                <a:endParaRPr lang="en-IE" sz="2000" dirty="0" smtClean="0">
                  <a:solidFill>
                    <a:srgbClr val="990033"/>
                  </a:solidFill>
                  <a:latin typeface="Tahoma" pitchFamily="34" charset="0"/>
                  <a:ea typeface="Tahoma" pitchFamily="34" charset="0"/>
                  <a:cs typeface="Tahoma" pitchFamily="34" charset="0"/>
                </a:endParaRPr>
              </a:p>
              <a:p>
                <a:pPr marL="457200" indent="-457200">
                  <a:lnSpc>
                    <a:spcPct val="150000"/>
                  </a:lnSpc>
                  <a:buFont typeface="+mj-lt"/>
                  <a:buAutoNum type="alphaLcPeriod"/>
                </a:pP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+4</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−3=0</m:t>
                    </m:r>
                  </m:oMath>
                </a14:m>
                <a:endParaRPr lang="en-IE" sz="2000" dirty="0" smtClean="0">
                  <a:solidFill>
                    <a:srgbClr val="990033"/>
                  </a:solidFill>
                  <a:latin typeface="Tahoma" pitchFamily="34" charset="0"/>
                  <a:ea typeface="Tahoma" pitchFamily="34" charset="0"/>
                  <a:cs typeface="Tahoma" pitchFamily="34" charset="0"/>
                </a:endParaRPr>
              </a:p>
              <a:p>
                <a:pPr marL="457200" indent="-457200">
                  <a:lnSpc>
                    <a:spcPct val="150000"/>
                  </a:lnSpc>
                  <a:buFont typeface="+mj-lt"/>
                  <a:buAutoNum type="alphaLcPeriod"/>
                </a:pP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−4</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+3=0</m:t>
                    </m:r>
                  </m:oMath>
                </a14:m>
                <a:endParaRPr lang="en-IE" sz="2000" dirty="0" smtClean="0">
                  <a:solidFill>
                    <a:srgbClr val="990033"/>
                  </a:solidFill>
                  <a:latin typeface="Tahoma" pitchFamily="34" charset="0"/>
                  <a:ea typeface="Tahoma" pitchFamily="34" charset="0"/>
                  <a:cs typeface="Tahoma" pitchFamily="34" charset="0"/>
                </a:endParaRPr>
              </a:p>
              <a:p>
                <a:pPr marL="457200" indent="-457200">
                  <a:lnSpc>
                    <a:spcPct val="150000"/>
                  </a:lnSpc>
                  <a:buFont typeface="+mj-lt"/>
                  <a:buAutoNum type="alphaLcPeriod"/>
                </a:pPr>
                <a:endParaRPr lang="en-IE" sz="2000" dirty="0">
                  <a:solidFill>
                    <a:srgbClr val="990033"/>
                  </a:solidFill>
                  <a:latin typeface="Tahoma" pitchFamily="34" charset="0"/>
                  <a:ea typeface="Tahoma" pitchFamily="34" charset="0"/>
                  <a:cs typeface="Tahoma" pitchFamily="34" charset="0"/>
                </a:endParaRPr>
              </a:p>
              <a:p>
                <a:pPr marL="457200" indent="-457200">
                  <a:lnSpc>
                    <a:spcPct val="150000"/>
                  </a:lnSpc>
                  <a:buFont typeface="+mj-lt"/>
                  <a:buAutoNum type="alphaLcPeriod"/>
                </a:pPr>
                <a:endParaRPr lang="en-IE" sz="2000" dirty="0" smtClean="0">
                  <a:solidFill>
                    <a:srgbClr val="990033"/>
                  </a:solidFill>
                  <a:latin typeface="Tahoma" pitchFamily="34" charset="0"/>
                  <a:ea typeface="Tahoma" pitchFamily="34" charset="0"/>
                  <a:cs typeface="Tahoma" pitchFamily="34" charset="0"/>
                </a:endParaRPr>
              </a:p>
              <a:p>
                <a:pPr marL="457200" indent="-457200">
                  <a:lnSpc>
                    <a:spcPct val="150000"/>
                  </a:lnSpc>
                  <a:buFont typeface="+mj-lt"/>
                  <a:buAutoNum type="alphaLcPeriod"/>
                </a:pPr>
                <a:endParaRPr lang="en-IE" sz="2000" dirty="0">
                  <a:solidFill>
                    <a:srgbClr val="990033"/>
                  </a:solidFill>
                  <a:latin typeface="Tahoma" pitchFamily="34" charset="0"/>
                  <a:ea typeface="Tahoma" pitchFamily="34" charset="0"/>
                  <a:cs typeface="Tahoma" pitchFamily="34" charset="0"/>
                </a:endParaRPr>
              </a:p>
              <a:p>
                <a:pPr marL="457200" indent="-457200">
                  <a:lnSpc>
                    <a:spcPct val="150000"/>
                  </a:lnSpc>
                  <a:buFont typeface="+mj-lt"/>
                  <a:buAutoNum type="alphaLcPeriod"/>
                </a:pPr>
                <a:endParaRPr lang="en-IE" sz="2000" dirty="0" smtClean="0">
                  <a:solidFill>
                    <a:srgbClr val="990033"/>
                  </a:solidFill>
                  <a:latin typeface="Tahoma" pitchFamily="34" charset="0"/>
                  <a:ea typeface="Tahoma" pitchFamily="34" charset="0"/>
                  <a:cs typeface="Tahoma" pitchFamily="34" charset="0"/>
                </a:endParaRPr>
              </a:p>
              <a:p>
                <a:pPr marL="457200" indent="-457200">
                  <a:lnSpc>
                    <a:spcPct val="150000"/>
                  </a:lnSpc>
                  <a:buFont typeface="+mj-lt"/>
                  <a:buAutoNum type="alphaLcPeriod"/>
                </a:pPr>
                <a:endParaRPr lang="en-IE" sz="2000" dirty="0" smtClean="0">
                  <a:solidFill>
                    <a:srgbClr val="990033"/>
                  </a:solidFill>
                  <a:latin typeface="Tahoma" pitchFamily="34" charset="0"/>
                  <a:ea typeface="Tahoma" pitchFamily="34" charset="0"/>
                  <a:cs typeface="Tahoma" pitchFamily="34" charset="0"/>
                </a:endParaRPr>
              </a:p>
              <a:p>
                <a:pPr marL="457200" indent="-457200">
                  <a:lnSpc>
                    <a:spcPct val="150000"/>
                  </a:lnSpc>
                  <a:buFont typeface="+mj-lt"/>
                  <a:buAutoNum type="alphaLcPeriod"/>
                </a:pP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−4</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−3=0</m:t>
                    </m:r>
                  </m:oMath>
                </a14:m>
                <a:endParaRPr lang="en-IE" sz="2000" dirty="0" smtClean="0">
                  <a:solidFill>
                    <a:srgbClr val="990033"/>
                  </a:solidFill>
                  <a:latin typeface="Tahoma" pitchFamily="34" charset="0"/>
                  <a:ea typeface="Tahoma" pitchFamily="34" charset="0"/>
                  <a:cs typeface="Tahoma" pitchFamily="34" charset="0"/>
                </a:endParaRPr>
              </a:p>
              <a:p>
                <a:pPr marL="457200" indent="-457200">
                  <a:lnSpc>
                    <a:spcPct val="150000"/>
                  </a:lnSpc>
                  <a:buFont typeface="+mj-lt"/>
                  <a:buAutoNum type="alphaLcPeriod"/>
                </a:pP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−4=0</m:t>
                    </m:r>
                  </m:oMath>
                </a14:m>
                <a:endParaRPr lang="en-IE" sz="2000" dirty="0" smtClean="0">
                  <a:solidFill>
                    <a:srgbClr val="990033"/>
                  </a:solidFill>
                  <a:latin typeface="Tahoma" pitchFamily="34" charset="0"/>
                  <a:ea typeface="Tahoma" pitchFamily="34" charset="0"/>
                  <a:cs typeface="Tahoma" pitchFamily="34" charset="0"/>
                </a:endParaRPr>
              </a:p>
              <a:p>
                <a:pPr marL="457200" indent="-457200">
                  <a:lnSpc>
                    <a:spcPct val="150000"/>
                  </a:lnSpc>
                  <a:buFont typeface="+mj-lt"/>
                  <a:buAutoNum type="alphaLcPeriod"/>
                </a:pP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+3</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=4</m:t>
                    </m:r>
                  </m:oMath>
                </a14:m>
                <a:endParaRPr lang="en-IE" sz="2000" dirty="0" smtClean="0">
                  <a:solidFill>
                    <a:srgbClr val="990033"/>
                  </a:solidFill>
                  <a:latin typeface="Tahoma" pitchFamily="34" charset="0"/>
                  <a:ea typeface="Tahoma" pitchFamily="34" charset="0"/>
                  <a:cs typeface="Tahoma" pitchFamily="34" charset="0"/>
                </a:endParaRPr>
              </a:p>
              <a:p>
                <a:pPr marL="457200" indent="-457200">
                  <a:lnSpc>
                    <a:spcPct val="150000"/>
                  </a:lnSpc>
                  <a:buFont typeface="+mj-lt"/>
                  <a:buAutoNum type="alphaLcPeriod"/>
                </a:pP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+2</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−3=0</m:t>
                    </m:r>
                  </m:oMath>
                </a14:m>
                <a:endParaRPr lang="en-IE" sz="2000" dirty="0" smtClean="0">
                  <a:solidFill>
                    <a:srgbClr val="990033"/>
                  </a:solidFill>
                  <a:latin typeface="Tahoma" pitchFamily="34" charset="0"/>
                  <a:ea typeface="Tahoma" pitchFamily="34" charset="0"/>
                  <a:cs typeface="Tahoma"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467544" y="829799"/>
                <a:ext cx="8640960" cy="4247317"/>
              </a:xfrm>
              <a:prstGeom prst="rect">
                <a:avLst/>
              </a:prstGeom>
              <a:blipFill rotWithShape="1">
                <a:blip r:embed="rId2" cstate="print"/>
                <a:stretch>
                  <a:fillRect l="-776"/>
                </a:stretch>
              </a:blipFill>
            </p:spPr>
            <p:txBody>
              <a:bodyPr/>
              <a:lstStyle/>
              <a:p>
                <a:r>
                  <a:rPr lang="en-IE">
                    <a:noFill/>
                  </a:rPr>
                  <a:t> </a:t>
                </a:r>
              </a:p>
            </p:txBody>
          </p:sp>
        </mc:Fallback>
      </mc:AlternateContent>
      <mc:AlternateContent xmlns:mc="http://schemas.openxmlformats.org/markup-compatibility/2006">
        <mc:Choice xmlns:a14="http://schemas.microsoft.com/office/drawing/2010/main" xmlns="" Requires="a14">
          <p:sp>
            <p:nvSpPr>
              <p:cNvPr id="5" name="Rectangle 4"/>
              <p:cNvSpPr/>
              <p:nvPr/>
            </p:nvSpPr>
            <p:spPr>
              <a:xfrm>
                <a:off x="467544" y="3861048"/>
                <a:ext cx="8640960" cy="2030684"/>
              </a:xfrm>
              <a:prstGeom prst="rect">
                <a:avLst/>
              </a:prstGeom>
            </p:spPr>
            <p:txBody>
              <a:bodyPr wrap="square">
                <a:spAutoFit/>
              </a:bodyPr>
              <a:lstStyle/>
              <a:p>
                <a:pPr>
                  <a:lnSpc>
                    <a:spcPct val="150000"/>
                  </a:lnSpc>
                </a:pPr>
                <a:r>
                  <a:rPr lang="en-IE" sz="2000" dirty="0" smtClean="0">
                    <a:solidFill>
                      <a:srgbClr val="990033"/>
                    </a:solidFill>
                    <a:latin typeface="Tahoma" pitchFamily="34" charset="0"/>
                    <a:ea typeface="Tahoma" pitchFamily="34" charset="0"/>
                    <a:cs typeface="Tahoma" pitchFamily="34" charset="0"/>
                  </a:rPr>
                  <a:t>2.   Solve </a:t>
                </a:r>
                <a:r>
                  <a:rPr lang="en-IE" sz="2000" dirty="0">
                    <a:solidFill>
                      <a:srgbClr val="990033"/>
                    </a:solidFill>
                    <a:latin typeface="Tahoma" pitchFamily="34" charset="0"/>
                    <a:ea typeface="Tahoma" pitchFamily="34" charset="0"/>
                    <a:cs typeface="Tahoma" pitchFamily="34" charset="0"/>
                  </a:rPr>
                  <a:t>the </a:t>
                </a:r>
                <a:r>
                  <a:rPr lang="en-IE" sz="2000" dirty="0" smtClean="0">
                    <a:solidFill>
                      <a:srgbClr val="990033"/>
                    </a:solidFill>
                    <a:latin typeface="Tahoma" pitchFamily="34" charset="0"/>
                    <a:ea typeface="Tahoma" pitchFamily="34" charset="0"/>
                    <a:cs typeface="Tahoma" pitchFamily="34" charset="0"/>
                  </a:rPr>
                  <a:t>equation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−5</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−2=0</m:t>
                    </m:r>
                  </m:oMath>
                </a14:m>
                <a:r>
                  <a:rPr lang="en-IE" sz="2000" dirty="0" smtClean="0">
                    <a:solidFill>
                      <a:srgbClr val="990033"/>
                    </a:solidFill>
                    <a:latin typeface="Tahoma" pitchFamily="34" charset="0"/>
                    <a:ea typeface="Tahoma" pitchFamily="34" charset="0"/>
                    <a:cs typeface="Tahoma" pitchFamily="34" charset="0"/>
                  </a:rPr>
                  <a:t>.  Write </a:t>
                </a:r>
                <a:r>
                  <a:rPr lang="en-IE" sz="2000" dirty="0">
                    <a:solidFill>
                      <a:srgbClr val="990033"/>
                    </a:solidFill>
                    <a:latin typeface="Tahoma" pitchFamily="34" charset="0"/>
                    <a:ea typeface="Tahoma" pitchFamily="34" charset="0"/>
                    <a:cs typeface="Tahoma" pitchFamily="34" charset="0"/>
                  </a:rPr>
                  <a:t>the roots in the </a:t>
                </a:r>
                <a:r>
                  <a:rPr lang="en-IE" sz="2000" dirty="0" smtClean="0">
                    <a:solidFill>
                      <a:srgbClr val="990033"/>
                    </a:solidFill>
                    <a:latin typeface="Tahoma" pitchFamily="34" charset="0"/>
                    <a:ea typeface="Tahoma" pitchFamily="34" charset="0"/>
                    <a:cs typeface="Tahoma" pitchFamily="34" charset="0"/>
                  </a:rPr>
                  <a:t>form</a:t>
                </a:r>
                <a14:m>
                  <m:oMath xmlns:m="http://schemas.openxmlformats.org/officeDocument/2006/math">
                    <m:r>
                      <a:rPr lang="en-IE" sz="2000" b="0" i="0" smtClean="0">
                        <a:solidFill>
                          <a:srgbClr val="990033"/>
                        </a:solidFill>
                        <a:latin typeface="Cambria Math"/>
                        <a:ea typeface="Tahoma" pitchFamily="34" charset="0"/>
                        <a:cs typeface="Tahoma" pitchFamily="34" charset="0"/>
                      </a:rPr>
                      <m:t> </m:t>
                    </m:r>
                    <m:r>
                      <a:rPr lang="en-IE" sz="2000" b="0" i="1" smtClean="0">
                        <a:solidFill>
                          <a:srgbClr val="990033"/>
                        </a:solidFill>
                        <a:latin typeface="Cambria Math"/>
                        <a:ea typeface="Tahoma" pitchFamily="34" charset="0"/>
                        <a:cs typeface="Tahoma" pitchFamily="34" charset="0"/>
                      </a:rPr>
                      <m:t>𝑎</m:t>
                    </m:r>
                    <m:r>
                      <a:rPr lang="en-IE" sz="2000" b="0" i="1" smtClean="0">
                        <a:solidFill>
                          <a:srgbClr val="990033"/>
                        </a:solidFill>
                        <a:latin typeface="Cambria Math"/>
                        <a:ea typeface="Cambria Math"/>
                        <a:cs typeface="Tahoma" pitchFamily="34" charset="0"/>
                      </a:rPr>
                      <m:t>±</m:t>
                    </m:r>
                    <m:rad>
                      <m:radPr>
                        <m:degHide m:val="on"/>
                        <m:ctrlPr>
                          <a:rPr lang="en-IE" sz="2000" b="0" i="1" smtClean="0">
                            <a:solidFill>
                              <a:srgbClr val="990033"/>
                            </a:solidFill>
                            <a:latin typeface="Cambria Math"/>
                            <a:ea typeface="Cambria Math"/>
                            <a:cs typeface="Tahoma" pitchFamily="34" charset="0"/>
                          </a:rPr>
                        </m:ctrlPr>
                      </m:radPr>
                      <m:deg/>
                      <m:e>
                        <m:r>
                          <a:rPr lang="en-IE" sz="2000" b="0" i="1" smtClean="0">
                            <a:solidFill>
                              <a:srgbClr val="990033"/>
                            </a:solidFill>
                            <a:latin typeface="Cambria Math"/>
                            <a:ea typeface="Cambria Math"/>
                            <a:cs typeface="Tahoma" pitchFamily="34" charset="0"/>
                          </a:rPr>
                          <m:t>𝑏</m:t>
                        </m:r>
                      </m:e>
                    </m:rad>
                  </m:oMath>
                </a14:m>
                <a:endParaRPr lang="en-IE" sz="2000" b="0" dirty="0" smtClean="0">
                  <a:solidFill>
                    <a:srgbClr val="990033"/>
                  </a:solidFill>
                  <a:latin typeface="Tahoma" pitchFamily="34" charset="0"/>
                  <a:ea typeface="Cambria Math"/>
                  <a:cs typeface="Tahoma" pitchFamily="34" charset="0"/>
                </a:endParaRPr>
              </a:p>
              <a:p>
                <a:pPr>
                  <a:lnSpc>
                    <a:spcPct val="150000"/>
                  </a:lnSpc>
                </a:pPr>
                <a:r>
                  <a:rPr lang="en-IE" sz="2000" dirty="0" smtClean="0">
                    <a:solidFill>
                      <a:srgbClr val="990033"/>
                    </a:solidFill>
                    <a:latin typeface="Tahoma" pitchFamily="34" charset="0"/>
                    <a:ea typeface="Tahoma" pitchFamily="34" charset="0"/>
                    <a:cs typeface="Tahoma" pitchFamily="34" charset="0"/>
                  </a:rPr>
                  <a:t>3.   Given </a:t>
                </a:r>
                <a14:m>
                  <m:oMath xmlns:m="http://schemas.openxmlformats.org/officeDocument/2006/math">
                    <m:r>
                      <a:rPr lang="en-IE" sz="2000" b="0" i="1" smtClean="0">
                        <a:solidFill>
                          <a:srgbClr val="990033"/>
                        </a:solidFill>
                        <a:latin typeface="Cambria Math"/>
                        <a:ea typeface="Tahoma" pitchFamily="34" charset="0"/>
                        <a:cs typeface="Tahoma" pitchFamily="34" charset="0"/>
                      </a:rPr>
                      <m:t>2+</m:t>
                    </m:r>
                    <m:rad>
                      <m:radPr>
                        <m:degHide m:val="on"/>
                        <m:ctrlPr>
                          <a:rPr lang="en-IE" sz="2000" b="0" i="1" smtClean="0">
                            <a:solidFill>
                              <a:srgbClr val="990033"/>
                            </a:solidFill>
                            <a:latin typeface="Cambria Math"/>
                            <a:ea typeface="Tahoma" pitchFamily="34" charset="0"/>
                            <a:cs typeface="Tahoma" pitchFamily="34" charset="0"/>
                          </a:rPr>
                        </m:ctrlPr>
                      </m:radPr>
                      <m:deg/>
                      <m:e>
                        <m:r>
                          <a:rPr lang="en-IE" sz="2000" b="0" i="1" smtClean="0">
                            <a:solidFill>
                              <a:srgbClr val="990033"/>
                            </a:solidFill>
                            <a:latin typeface="Cambria Math"/>
                            <a:ea typeface="Tahoma" pitchFamily="34" charset="0"/>
                            <a:cs typeface="Tahoma" pitchFamily="34" charset="0"/>
                          </a:rPr>
                          <m:t>3</m:t>
                        </m:r>
                      </m:e>
                    </m:rad>
                  </m:oMath>
                </a14:m>
                <a:r>
                  <a:rPr lang="en-IE" sz="2000" dirty="0" smtClean="0">
                    <a:solidFill>
                      <a:srgbClr val="990033"/>
                    </a:solidFill>
                    <a:latin typeface="Tahoma" pitchFamily="34" charset="0"/>
                    <a:ea typeface="Tahoma" pitchFamily="34" charset="0"/>
                    <a:cs typeface="Tahoma" pitchFamily="34" charset="0"/>
                  </a:rPr>
                  <a:t> is a solution to the equation </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𝑎𝑥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m:t>
                    </m:r>
                    <m:r>
                      <a:rPr lang="en-IE" sz="2000" b="0" i="1" smtClean="0">
                        <a:solidFill>
                          <a:srgbClr val="990033"/>
                        </a:solidFill>
                        <a:latin typeface="Cambria Math"/>
                        <a:ea typeface="Tahoma" pitchFamily="34" charset="0"/>
                        <a:cs typeface="Tahoma" pitchFamily="34" charset="0"/>
                      </a:rPr>
                      <m:t>𝑏𝑥</m:t>
                    </m:r>
                    <m:r>
                      <a:rPr lang="en-IE" sz="2000" b="0" i="1" smtClean="0">
                        <a:solidFill>
                          <a:srgbClr val="990033"/>
                        </a:solidFill>
                        <a:latin typeface="Cambria Math"/>
                        <a:ea typeface="Tahoma" pitchFamily="34" charset="0"/>
                        <a:cs typeface="Tahoma" pitchFamily="34" charset="0"/>
                      </a:rPr>
                      <m:t>+</m:t>
                    </m:r>
                    <m:r>
                      <m:rPr>
                        <m:sty m:val="p"/>
                      </m:rPr>
                      <a:rPr lang="en-IE" sz="2000" b="0" i="0" smtClean="0">
                        <a:solidFill>
                          <a:srgbClr val="990033"/>
                        </a:solidFill>
                        <a:latin typeface="Cambria Math"/>
                        <a:ea typeface="Tahoma" pitchFamily="34" charset="0"/>
                        <a:cs typeface="Tahoma" pitchFamily="34" charset="0"/>
                      </a:rPr>
                      <m:t>c</m:t>
                    </m:r>
                    <m:r>
                      <a:rPr lang="en-IE" sz="2000" b="0" i="0" smtClean="0">
                        <a:solidFill>
                          <a:srgbClr val="990033"/>
                        </a:solidFill>
                        <a:latin typeface="Cambria Math"/>
                        <a:ea typeface="Tahoma" pitchFamily="34" charset="0"/>
                        <a:cs typeface="Tahoma" pitchFamily="34" charset="0"/>
                      </a:rPr>
                      <m:t>=0</m:t>
                    </m:r>
                  </m:oMath>
                </a14:m>
                <a:r>
                  <a:rPr lang="en-IE" sz="2000" dirty="0" smtClean="0">
                    <a:solidFill>
                      <a:srgbClr val="990033"/>
                    </a:solidFill>
                    <a:latin typeface="Tahoma" pitchFamily="34" charset="0"/>
                    <a:ea typeface="Tahoma" pitchFamily="34" charset="0"/>
                    <a:cs typeface="Tahoma" pitchFamily="34" charset="0"/>
                  </a:rPr>
                  <a:t>  find the     </a:t>
                </a:r>
              </a:p>
              <a:p>
                <a:pPr>
                  <a:lnSpc>
                    <a:spcPct val="150000"/>
                  </a:lnSpc>
                </a:pPr>
                <a:r>
                  <a:rPr lang="en-IE" sz="2000" dirty="0" smtClean="0">
                    <a:solidFill>
                      <a:srgbClr val="990033"/>
                    </a:solidFill>
                    <a:latin typeface="Tahoma" pitchFamily="34" charset="0"/>
                    <a:ea typeface="Tahoma" pitchFamily="34" charset="0"/>
                    <a:cs typeface="Tahoma" pitchFamily="34" charset="0"/>
                  </a:rPr>
                  <a:t>      other solution</a:t>
                </a:r>
              </a:p>
              <a:p>
                <a:pPr marL="457200" indent="-457200">
                  <a:lnSpc>
                    <a:spcPct val="150000"/>
                  </a:lnSpc>
                  <a:buAutoNum type="arabicPeriod" startAt="2"/>
                </a:pPr>
                <a:endParaRPr lang="en-IE" sz="2000" dirty="0">
                  <a:solidFill>
                    <a:srgbClr val="990033"/>
                  </a:solidFill>
                  <a:latin typeface="Tahoma" pitchFamily="34" charset="0"/>
                  <a:ea typeface="Tahoma" pitchFamily="34" charset="0"/>
                  <a:cs typeface="Tahoma"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467544" y="3861048"/>
                <a:ext cx="8640960" cy="2030684"/>
              </a:xfrm>
              <a:prstGeom prst="rect">
                <a:avLst/>
              </a:prstGeom>
              <a:blipFill rotWithShape="1">
                <a:blip r:embed="rId3" cstate="print"/>
                <a:stretch>
                  <a:fillRect l="-776" r="-1129"/>
                </a:stretch>
              </a:blipFill>
            </p:spPr>
            <p:txBody>
              <a:bodyPr/>
              <a:lstStyle/>
              <a:p>
                <a:r>
                  <a:rPr lang="en-IE">
                    <a:noFill/>
                  </a:rPr>
                  <a:t> </a:t>
                </a:r>
              </a:p>
            </p:txBody>
          </p:sp>
        </mc:Fallback>
      </mc:AlternateContent>
    </p:spTree>
    <p:extLst>
      <p:ext uri="{BB962C8B-B14F-4D97-AF65-F5344CB8AC3E}">
        <p14:creationId xmlns:p14="http://schemas.microsoft.com/office/powerpoint/2010/main" xmlns="" val="2675539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F: Student Activity 6</a:t>
            </a:r>
          </a:p>
        </p:txBody>
      </p:sp>
      <mc:AlternateContent xmlns:mc="http://schemas.openxmlformats.org/markup-compatibility/2006">
        <mc:Choice xmlns:a14="http://schemas.microsoft.com/office/drawing/2010/main" xmlns="" Requires="a14">
          <p:sp>
            <p:nvSpPr>
              <p:cNvPr id="3" name="Rectangle 2"/>
              <p:cNvSpPr/>
              <p:nvPr/>
            </p:nvSpPr>
            <p:spPr>
              <a:xfrm>
                <a:off x="467544" y="829799"/>
                <a:ext cx="8640960" cy="4708981"/>
              </a:xfrm>
              <a:prstGeom prst="rect">
                <a:avLst/>
              </a:prstGeom>
            </p:spPr>
            <p:txBody>
              <a:bodyPr wrap="square" numCol="1">
                <a:spAutoFit/>
              </a:bodyPr>
              <a:lstStyle/>
              <a:p>
                <a:pPr>
                  <a:lnSpc>
                    <a:spcPct val="150000"/>
                  </a:lnSpc>
                </a:pPr>
                <a:r>
                  <a:rPr lang="en-IE" sz="2000" dirty="0" smtClean="0">
                    <a:solidFill>
                      <a:srgbClr val="990033"/>
                    </a:solidFill>
                    <a:latin typeface="Tahoma" pitchFamily="34" charset="0"/>
                    <a:ea typeface="Tahoma" pitchFamily="34" charset="0"/>
                    <a:cs typeface="Tahoma" pitchFamily="34" charset="0"/>
                  </a:rPr>
                  <a:t>4</a:t>
                </a:r>
                <a:r>
                  <a:rPr lang="en-IE" sz="2000" dirty="0">
                    <a:solidFill>
                      <a:srgbClr val="990033"/>
                    </a:solidFill>
                    <a:latin typeface="Tahoma" pitchFamily="34" charset="0"/>
                    <a:ea typeface="Tahoma" pitchFamily="34" charset="0"/>
                    <a:cs typeface="Tahoma" pitchFamily="34" charset="0"/>
                  </a:rPr>
                  <a:t>. When using the quadratic formula to solve an equation and you know</a:t>
                </a:r>
              </a:p>
              <a:p>
                <a:pPr>
                  <a:lnSpc>
                    <a:spcPct val="150000"/>
                  </a:lnSpc>
                </a:pPr>
                <a:r>
                  <a:rPr lang="en-IE" sz="2000" dirty="0">
                    <a:solidFill>
                      <a:srgbClr val="990033"/>
                    </a:solidFill>
                    <a:latin typeface="Tahoma" pitchFamily="34" charset="0"/>
                    <a:ea typeface="Tahoma" pitchFamily="34" charset="0"/>
                    <a:cs typeface="Tahoma" pitchFamily="34" charset="0"/>
                  </a:rPr>
                  <a:t>x = 3 is a solution, does that mean </a:t>
                </a:r>
                <a:r>
                  <a:rPr lang="en-IE" sz="2000" dirty="0" smtClean="0">
                    <a:solidFill>
                      <a:srgbClr val="990033"/>
                    </a:solidFill>
                    <a:latin typeface="Tahoma" pitchFamily="34" charset="0"/>
                    <a:ea typeface="Tahoma" pitchFamily="34" charset="0"/>
                    <a:cs typeface="Tahoma" pitchFamily="34" charset="0"/>
                  </a:rPr>
                  <a:t>that x </a:t>
                </a:r>
                <a:r>
                  <a:rPr lang="en-IE" sz="2000" dirty="0">
                    <a:solidFill>
                      <a:srgbClr val="990033"/>
                    </a:solidFill>
                    <a:latin typeface="Tahoma" pitchFamily="34" charset="0"/>
                    <a:ea typeface="Tahoma" pitchFamily="34" charset="0"/>
                    <a:cs typeface="Tahoma" pitchFamily="34" charset="0"/>
                  </a:rPr>
                  <a:t>= -3 is definitely the other</a:t>
                </a:r>
              </a:p>
              <a:p>
                <a:pPr>
                  <a:lnSpc>
                    <a:spcPct val="150000"/>
                  </a:lnSpc>
                </a:pPr>
                <a:r>
                  <a:rPr lang="en-IE" sz="2000" dirty="0">
                    <a:solidFill>
                      <a:srgbClr val="990033"/>
                    </a:solidFill>
                    <a:latin typeface="Tahoma" pitchFamily="34" charset="0"/>
                    <a:ea typeface="Tahoma" pitchFamily="34" charset="0"/>
                    <a:cs typeface="Tahoma" pitchFamily="34" charset="0"/>
                  </a:rPr>
                  <a:t>solution? Explain your reasoning with examples</a:t>
                </a:r>
                <a:r>
                  <a:rPr lang="en-IE" sz="2000" dirty="0" smtClean="0">
                    <a:solidFill>
                      <a:srgbClr val="990033"/>
                    </a:solidFill>
                    <a:latin typeface="Tahoma" pitchFamily="34" charset="0"/>
                    <a:ea typeface="Tahoma" pitchFamily="34" charset="0"/>
                    <a:cs typeface="Tahoma" pitchFamily="34" charset="0"/>
                  </a:rPr>
                  <a:t>.</a:t>
                </a:r>
                <a:endParaRPr lang="en-IE" sz="2000" dirty="0">
                  <a:solidFill>
                    <a:srgbClr val="990033"/>
                  </a:solidFill>
                  <a:latin typeface="Tahoma" pitchFamily="34" charset="0"/>
                  <a:ea typeface="Tahoma" pitchFamily="34" charset="0"/>
                  <a:cs typeface="Tahoma" pitchFamily="34" charset="0"/>
                </a:endParaRPr>
              </a:p>
              <a:p>
                <a:pPr>
                  <a:lnSpc>
                    <a:spcPct val="150000"/>
                  </a:lnSpc>
                </a:pPr>
                <a:r>
                  <a:rPr lang="x-none" sz="2000">
                    <a:solidFill>
                      <a:srgbClr val="990033"/>
                    </a:solidFill>
                    <a:latin typeface="Tahoma" pitchFamily="34" charset="0"/>
                    <a:ea typeface="Tahoma" pitchFamily="34" charset="0"/>
                    <a:cs typeface="Tahoma" pitchFamily="34" charset="0"/>
                  </a:rPr>
                  <a:t>5.</a:t>
                </a:r>
              </a:p>
              <a:p>
                <a:pPr>
                  <a:lnSpc>
                    <a:spcPct val="150000"/>
                  </a:lnSpc>
                </a:pPr>
                <a:r>
                  <a:rPr lang="en-IE" sz="2000" dirty="0">
                    <a:solidFill>
                      <a:srgbClr val="990033"/>
                    </a:solidFill>
                    <a:latin typeface="Tahoma" pitchFamily="34" charset="0"/>
                    <a:ea typeface="Tahoma" pitchFamily="34" charset="0"/>
                    <a:cs typeface="Tahoma" pitchFamily="34" charset="0"/>
                  </a:rPr>
                  <a:t>a. Solve the equation</a:t>
                </a:r>
                <a14:m>
                  <m:oMath xmlns:m="http://schemas.openxmlformats.org/officeDocument/2006/math">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 </m:t>
                        </m:r>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+5</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+6=0</m:t>
                    </m:r>
                  </m:oMath>
                </a14:m>
                <a:r>
                  <a:rPr lang="en-IE" sz="2000" dirty="0" smtClean="0">
                    <a:solidFill>
                      <a:srgbClr val="990033"/>
                    </a:solidFill>
                    <a:latin typeface="Tahoma" pitchFamily="34" charset="0"/>
                    <a:ea typeface="Tahoma" pitchFamily="34" charset="0"/>
                    <a:cs typeface="Tahoma" pitchFamily="34" charset="0"/>
                  </a:rPr>
                  <a:t> by </a:t>
                </a:r>
                <a:r>
                  <a:rPr lang="en-IE" sz="2000" dirty="0">
                    <a:solidFill>
                      <a:srgbClr val="990033"/>
                    </a:solidFill>
                    <a:latin typeface="Tahoma" pitchFamily="34" charset="0"/>
                    <a:ea typeface="Tahoma" pitchFamily="34" charset="0"/>
                    <a:cs typeface="Tahoma" pitchFamily="34" charset="0"/>
                  </a:rPr>
                  <a:t>using a:</a:t>
                </a:r>
              </a:p>
              <a:p>
                <a:pPr>
                  <a:lnSpc>
                    <a:spcPct val="150000"/>
                  </a:lnSpc>
                </a:pPr>
                <a:r>
                  <a:rPr lang="en-IE" sz="2000" dirty="0" err="1">
                    <a:solidFill>
                      <a:srgbClr val="990033"/>
                    </a:solidFill>
                    <a:latin typeface="Tahoma" pitchFamily="34" charset="0"/>
                    <a:ea typeface="Tahoma" pitchFamily="34" charset="0"/>
                    <a:cs typeface="Tahoma" pitchFamily="34" charset="0"/>
                  </a:rPr>
                  <a:t>i</a:t>
                </a:r>
                <a:r>
                  <a:rPr lang="en-IE" sz="2000" dirty="0">
                    <a:solidFill>
                      <a:srgbClr val="990033"/>
                    </a:solidFill>
                    <a:latin typeface="Tahoma" pitchFamily="34" charset="0"/>
                    <a:ea typeface="Tahoma" pitchFamily="34" charset="0"/>
                    <a:cs typeface="Tahoma" pitchFamily="34" charset="0"/>
                  </a:rPr>
                  <a:t>. Table.</a:t>
                </a:r>
              </a:p>
              <a:p>
                <a:pPr>
                  <a:lnSpc>
                    <a:spcPct val="150000"/>
                  </a:lnSpc>
                </a:pPr>
                <a:r>
                  <a:rPr lang="en-IE" sz="2000" dirty="0">
                    <a:solidFill>
                      <a:srgbClr val="990033"/>
                    </a:solidFill>
                    <a:latin typeface="Tahoma" pitchFamily="34" charset="0"/>
                    <a:ea typeface="Tahoma" pitchFamily="34" charset="0"/>
                    <a:cs typeface="Tahoma" pitchFamily="34" charset="0"/>
                  </a:rPr>
                  <a:t>ii. Graph.</a:t>
                </a:r>
              </a:p>
              <a:p>
                <a:pPr>
                  <a:lnSpc>
                    <a:spcPct val="150000"/>
                  </a:lnSpc>
                </a:pPr>
                <a:r>
                  <a:rPr lang="en-IE" sz="2000" dirty="0">
                    <a:solidFill>
                      <a:srgbClr val="990033"/>
                    </a:solidFill>
                    <a:latin typeface="Tahoma" pitchFamily="34" charset="0"/>
                    <a:ea typeface="Tahoma" pitchFamily="34" charset="0"/>
                    <a:cs typeface="Tahoma" pitchFamily="34" charset="0"/>
                  </a:rPr>
                  <a:t>iii. Factors.</a:t>
                </a:r>
              </a:p>
              <a:p>
                <a:pPr>
                  <a:lnSpc>
                    <a:spcPct val="150000"/>
                  </a:lnSpc>
                </a:pPr>
                <a:r>
                  <a:rPr lang="en-IE" sz="2000" dirty="0">
                    <a:solidFill>
                      <a:srgbClr val="990033"/>
                    </a:solidFill>
                    <a:latin typeface="Tahoma" pitchFamily="34" charset="0"/>
                    <a:ea typeface="Tahoma" pitchFamily="34" charset="0"/>
                    <a:cs typeface="Tahoma" pitchFamily="34" charset="0"/>
                  </a:rPr>
                  <a:t>iv. Formula.</a:t>
                </a:r>
              </a:p>
              <a:p>
                <a:pPr>
                  <a:lnSpc>
                    <a:spcPct val="150000"/>
                  </a:lnSpc>
                </a:pPr>
                <a:r>
                  <a:rPr lang="en-IE" sz="2000" dirty="0">
                    <a:solidFill>
                      <a:srgbClr val="990033"/>
                    </a:solidFill>
                    <a:latin typeface="Tahoma" pitchFamily="34" charset="0"/>
                    <a:ea typeface="Tahoma" pitchFamily="34" charset="0"/>
                    <a:cs typeface="Tahoma" pitchFamily="34" charset="0"/>
                  </a:rPr>
                  <a:t>b. Did you get the same solutions using all four methods?</a:t>
                </a:r>
              </a:p>
            </p:txBody>
          </p:sp>
        </mc:Choice>
        <mc:Fallback>
          <p:sp>
            <p:nvSpPr>
              <p:cNvPr id="3" name="Rectangle 2"/>
              <p:cNvSpPr>
                <a:spLocks noRot="1" noChangeAspect="1" noMove="1" noResize="1" noEditPoints="1" noAdjustHandles="1" noChangeArrowheads="1" noChangeShapeType="1" noTextEdit="1"/>
              </p:cNvSpPr>
              <p:nvPr/>
            </p:nvSpPr>
            <p:spPr>
              <a:xfrm>
                <a:off x="467544" y="829799"/>
                <a:ext cx="8640960" cy="4708981"/>
              </a:xfrm>
              <a:prstGeom prst="rect">
                <a:avLst/>
              </a:prstGeom>
              <a:blipFill rotWithShape="1">
                <a:blip r:embed="rId2" cstate="print"/>
                <a:stretch>
                  <a:fillRect l="-776"/>
                </a:stretch>
              </a:blipFill>
            </p:spPr>
            <p:txBody>
              <a:bodyPr/>
              <a:lstStyle/>
              <a:p>
                <a:r>
                  <a:rPr lang="en-IE">
                    <a:noFill/>
                  </a:rPr>
                  <a:t> </a:t>
                </a:r>
              </a:p>
            </p:txBody>
          </p:sp>
        </mc:Fallback>
      </mc:AlternateContent>
    </p:spTree>
    <p:extLst>
      <p:ext uri="{BB962C8B-B14F-4D97-AF65-F5344CB8AC3E}">
        <p14:creationId xmlns:p14="http://schemas.microsoft.com/office/powerpoint/2010/main" xmlns="" val="14889956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G: </a:t>
            </a:r>
            <a:r>
              <a:rPr lang="en-IE" b="1" dirty="0" smtClean="0">
                <a:solidFill>
                  <a:srgbClr val="990033"/>
                </a:solidFill>
              </a:rPr>
              <a:t>Introduction</a:t>
            </a:r>
            <a:endParaRPr lang="en-IE" b="1" dirty="0">
              <a:solidFill>
                <a:srgbClr val="990033"/>
              </a:solidFill>
            </a:endParaRPr>
          </a:p>
        </p:txBody>
      </p:sp>
      <mc:AlternateContent xmlns:mc="http://schemas.openxmlformats.org/markup-compatibility/2006">
        <mc:Choice xmlns:a14="http://schemas.microsoft.com/office/drawing/2010/main" xmlns="" Requires="a14">
          <p:sp>
            <p:nvSpPr>
              <p:cNvPr id="4" name="Rectangle 3"/>
              <p:cNvSpPr/>
              <p:nvPr/>
            </p:nvSpPr>
            <p:spPr>
              <a:xfrm>
                <a:off x="683568" y="908720"/>
                <a:ext cx="3093732" cy="4394793"/>
              </a:xfrm>
              <a:prstGeom prst="rect">
                <a:avLst/>
              </a:prstGeom>
            </p:spPr>
            <p:txBody>
              <a:bodyPr wrap="none">
                <a:spAutoFit/>
              </a:bodyPr>
              <a:lstStyle/>
              <a:p>
                <a:r>
                  <a:rPr lang="en-IE" sz="2000" dirty="0" smtClean="0">
                    <a:solidFill>
                      <a:srgbClr val="990033"/>
                    </a:solidFill>
                    <a:latin typeface="Tahoma" pitchFamily="34" charset="0"/>
                    <a:ea typeface="Tahoma" pitchFamily="34" charset="0"/>
                    <a:cs typeface="Tahoma" pitchFamily="34" charset="0"/>
                  </a:rPr>
                  <a:t>Simplify          	</a:t>
                </a:r>
                <a14:m>
                  <m:oMath xmlns:m="http://schemas.openxmlformats.org/officeDocument/2006/math">
                    <m:f>
                      <m:fPr>
                        <m:ctrlPr>
                          <a:rPr lang="en-IE" sz="2000" i="1" smtClean="0">
                            <a:solidFill>
                              <a:srgbClr val="990033"/>
                            </a:solidFill>
                            <a:latin typeface="Cambria Math"/>
                            <a:ea typeface="Tahoma" pitchFamily="34" charset="0"/>
                            <a:cs typeface="Tahoma" pitchFamily="34" charset="0"/>
                          </a:rPr>
                        </m:ctrlPr>
                      </m:fPr>
                      <m:num>
                        <m:sSup>
                          <m:sSupPr>
                            <m:ctrlPr>
                              <a:rPr lang="en-IE" sz="200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num>
                      <m:den>
                        <m:r>
                          <a:rPr lang="en-IE" sz="2000" b="0" i="1" smtClean="0">
                            <a:solidFill>
                              <a:srgbClr val="990033"/>
                            </a:solidFill>
                            <a:latin typeface="Cambria Math"/>
                            <a:ea typeface="Tahoma" pitchFamily="34" charset="0"/>
                            <a:cs typeface="Tahoma" pitchFamily="34" charset="0"/>
                          </a:rPr>
                          <m:t>2</m:t>
                        </m:r>
                      </m:den>
                    </m:f>
                    <m:r>
                      <a:rPr lang="en-IE" sz="2000" b="0" i="1" smtClean="0">
                        <a:solidFill>
                          <a:srgbClr val="990033"/>
                        </a:solidFill>
                        <a:latin typeface="Cambria Math"/>
                        <a:ea typeface="Tahoma" pitchFamily="34" charset="0"/>
                        <a:cs typeface="Tahoma" pitchFamily="34" charset="0"/>
                      </a:rPr>
                      <m:t>=</m:t>
                    </m:r>
                    <m:f>
                      <m:fPr>
                        <m:ctrlPr>
                          <a:rPr lang="en-IE" sz="2000" i="1">
                            <a:solidFill>
                              <a:srgbClr val="990033"/>
                            </a:solidFill>
                            <a:latin typeface="Cambria Math"/>
                            <a:ea typeface="Tahoma" pitchFamily="34" charset="0"/>
                            <a:cs typeface="Tahoma" pitchFamily="34" charset="0"/>
                          </a:rPr>
                        </m:ctrlPr>
                      </m:fPr>
                      <m:num>
                        <m:r>
                          <a:rPr lang="en-IE" sz="2000" b="0" i="1" smtClean="0">
                            <a:solidFill>
                              <a:srgbClr val="990033"/>
                            </a:solidFill>
                            <a:latin typeface="Cambria Math"/>
                            <a:ea typeface="Tahoma" pitchFamily="34" charset="0"/>
                            <a:cs typeface="Tahoma" pitchFamily="34" charset="0"/>
                          </a:rPr>
                          <m:t>𝑥</m:t>
                        </m:r>
                      </m:num>
                      <m:den>
                        <m:r>
                          <a:rPr lang="en-IE" sz="2000" b="0" i="1" smtClean="0">
                            <a:solidFill>
                              <a:srgbClr val="990033"/>
                            </a:solidFill>
                            <a:latin typeface="Cambria Math"/>
                            <a:ea typeface="Tahoma" pitchFamily="34" charset="0"/>
                            <a:cs typeface="Tahoma" pitchFamily="34" charset="0"/>
                          </a:rPr>
                          <m:t>3</m:t>
                        </m:r>
                      </m:den>
                    </m:f>
                  </m:oMath>
                </a14:m>
                <a:endParaRPr lang="en-IE" sz="2000" dirty="0">
                  <a:solidFill>
                    <a:srgbClr val="990033"/>
                  </a:solidFill>
                  <a:latin typeface="Tahoma" pitchFamily="34" charset="0"/>
                  <a:ea typeface="Tahoma" pitchFamily="34" charset="0"/>
                  <a:cs typeface="Tahoma" pitchFamily="34" charset="0"/>
                </a:endParaRPr>
              </a:p>
              <a:p>
                <a:r>
                  <a:rPr lang="x-none" sz="2000" smtClean="0">
                    <a:solidFill>
                      <a:srgbClr val="990033"/>
                    </a:solidFill>
                    <a:latin typeface="Tahoma" pitchFamily="34" charset="0"/>
                    <a:ea typeface="Tahoma" pitchFamily="34" charset="0"/>
                    <a:cs typeface="Tahoma" pitchFamily="34" charset="0"/>
                  </a:rPr>
                  <a:t> </a:t>
                </a:r>
                <a:endParaRPr lang="x-none" sz="2000">
                  <a:solidFill>
                    <a:srgbClr val="990033"/>
                  </a:solidFill>
                  <a:latin typeface="Tahoma" pitchFamily="34" charset="0"/>
                  <a:ea typeface="Tahoma" pitchFamily="34" charset="0"/>
                  <a:cs typeface="Tahoma" pitchFamily="34" charset="0"/>
                </a:endParaRPr>
              </a:p>
              <a:p>
                <a:r>
                  <a:rPr lang="x-none" sz="2000" smtClean="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   	        </a:t>
                </a:r>
                <a14:m>
                  <m:oMath xmlns:m="http://schemas.openxmlformats.org/officeDocument/2006/math">
                    <m:r>
                      <a:rPr lang="en-IE" sz="2000" b="0" i="0" smtClean="0">
                        <a:solidFill>
                          <a:srgbClr val="990033"/>
                        </a:solidFill>
                        <a:latin typeface="Cambria Math"/>
                        <a:ea typeface="Tahoma" pitchFamily="34" charset="0"/>
                        <a:cs typeface="Tahoma" pitchFamily="34" charset="0"/>
                      </a:rPr>
                      <m:t>  </m:t>
                    </m:r>
                    <m:r>
                      <a:rPr lang="en-IE" sz="2000" b="0" i="1" smtClean="0">
                        <a:solidFill>
                          <a:srgbClr val="990033"/>
                        </a:solidFill>
                        <a:latin typeface="Cambria Math"/>
                        <a:ea typeface="Tahoma" pitchFamily="34" charset="0"/>
                        <a:cs typeface="Tahoma" pitchFamily="34" charset="0"/>
                      </a:rPr>
                      <m:t>3</m:t>
                    </m:r>
                    <m:sSup>
                      <m:sSupPr>
                        <m:ctrlPr>
                          <a:rPr lang="en-IE" sz="2000" b="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=2</m:t>
                    </m:r>
                    <m:r>
                      <a:rPr lang="en-IE" sz="2000" b="0" i="1" smtClean="0">
                        <a:solidFill>
                          <a:srgbClr val="990033"/>
                        </a:solidFill>
                        <a:latin typeface="Cambria Math"/>
                        <a:ea typeface="Tahoma" pitchFamily="34" charset="0"/>
                        <a:cs typeface="Tahoma" pitchFamily="34" charset="0"/>
                      </a:rPr>
                      <m:t>𝑥</m:t>
                    </m:r>
                  </m:oMath>
                </a14:m>
                <a:endParaRPr lang="en-IE" sz="2000" dirty="0" smtClean="0">
                  <a:solidFill>
                    <a:srgbClr val="990033"/>
                  </a:solidFill>
                  <a:latin typeface="Tahoma" pitchFamily="34" charset="0"/>
                  <a:ea typeface="Tahoma" pitchFamily="34" charset="0"/>
                  <a:cs typeface="Tahoma" pitchFamily="34" charset="0"/>
                </a:endParaRPr>
              </a:p>
              <a:p>
                <a:endParaRPr lang="en-IE" sz="2000" dirty="0">
                  <a:solidFill>
                    <a:srgbClr val="990033"/>
                  </a:solidFill>
                  <a:latin typeface="Tahoma" pitchFamily="34" charset="0"/>
                  <a:ea typeface="Tahoma" pitchFamily="34" charset="0"/>
                  <a:cs typeface="Tahoma" pitchFamily="34" charset="0"/>
                </a:endParaRPr>
              </a:p>
              <a:p>
                <a:r>
                  <a:rPr lang="en-IE" sz="2000" dirty="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    </a:t>
                </a:r>
                <a14:m>
                  <m:oMath xmlns:m="http://schemas.openxmlformats.org/officeDocument/2006/math">
                    <m:r>
                      <a:rPr lang="en-IE" sz="2000" i="1">
                        <a:solidFill>
                          <a:srgbClr val="990033"/>
                        </a:solidFill>
                        <a:latin typeface="Cambria Math"/>
                        <a:ea typeface="Tahoma" pitchFamily="34" charset="0"/>
                        <a:cs typeface="Tahoma" pitchFamily="34" charset="0"/>
                      </a:rPr>
                      <m:t>3</m:t>
                    </m:r>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m:t>
                    </m:r>
                    <m:r>
                      <a:rPr lang="en-IE" sz="2000" i="1">
                        <a:solidFill>
                          <a:srgbClr val="990033"/>
                        </a:solidFill>
                        <a:latin typeface="Cambria Math"/>
                        <a:ea typeface="Tahoma" pitchFamily="34" charset="0"/>
                        <a:cs typeface="Tahoma" pitchFamily="34" charset="0"/>
                      </a:rPr>
                      <m:t>2</m:t>
                    </m:r>
                    <m:r>
                      <a:rPr lang="en-IE" sz="2000" i="1">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=0</m:t>
                    </m:r>
                  </m:oMath>
                </a14:m>
                <a:endParaRPr lang="en-IE" sz="2000" dirty="0">
                  <a:solidFill>
                    <a:srgbClr val="990033"/>
                  </a:solidFill>
                  <a:latin typeface="Tahoma" pitchFamily="34" charset="0"/>
                  <a:ea typeface="Tahoma" pitchFamily="34" charset="0"/>
                  <a:cs typeface="Tahoma" pitchFamily="34" charset="0"/>
                </a:endParaRPr>
              </a:p>
              <a:p>
                <a:endParaRPr lang="x-none" sz="200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 Now solve the equation.:</a:t>
                </a:r>
              </a:p>
              <a:p>
                <a:endParaRPr lang="en-IE" sz="2000" dirty="0">
                  <a:solidFill>
                    <a:srgbClr val="990033"/>
                  </a:solidFill>
                  <a:latin typeface="Tahoma" pitchFamily="34" charset="0"/>
                  <a:ea typeface="Tahoma" pitchFamily="34" charset="0"/>
                  <a:cs typeface="Tahoma" pitchFamily="34" charset="0"/>
                </a:endParaRPr>
              </a:p>
              <a:p>
                <a:pPr/>
                <a14:m>
                  <m:oMathPara xmlns:m="http://schemas.openxmlformats.org/officeDocument/2006/math">
                    <m:oMathParaPr>
                      <m:jc m:val="centerGroup"/>
                    </m:oMathParaPr>
                    <m:oMath xmlns:m="http://schemas.openxmlformats.org/officeDocument/2006/math">
                      <m:r>
                        <m:rPr>
                          <m:sty m:val="p"/>
                        </m:rPr>
                        <a:rPr lang="en-IE" sz="2000" b="0" i="0" smtClean="0">
                          <a:solidFill>
                            <a:srgbClr val="990033"/>
                          </a:solidFill>
                          <a:latin typeface="Cambria Math"/>
                          <a:ea typeface="Tahoma" pitchFamily="34" charset="0"/>
                          <a:cs typeface="Tahoma" pitchFamily="34" charset="0"/>
                        </a:rPr>
                        <m:t>x</m:t>
                      </m:r>
                      <m:d>
                        <m:dPr>
                          <m:ctrlPr>
                            <a:rPr lang="en-IE" sz="2000" b="0" i="1" smtClean="0">
                              <a:solidFill>
                                <a:srgbClr val="990033"/>
                              </a:solidFill>
                              <a:latin typeface="Cambria Math"/>
                              <a:ea typeface="Tahoma" pitchFamily="34" charset="0"/>
                              <a:cs typeface="Tahoma" pitchFamily="34" charset="0"/>
                            </a:rPr>
                          </m:ctrlPr>
                        </m:dPr>
                        <m:e>
                          <m:r>
                            <a:rPr lang="en-IE" sz="2000" i="1">
                              <a:solidFill>
                                <a:srgbClr val="990033"/>
                              </a:solidFill>
                              <a:latin typeface="Cambria Math"/>
                              <a:ea typeface="Tahoma" pitchFamily="34" charset="0"/>
                              <a:cs typeface="Tahoma" pitchFamily="34" charset="0"/>
                            </a:rPr>
                            <m:t>3</m:t>
                          </m:r>
                          <m:r>
                            <a:rPr lang="en-IE" sz="2000" b="0" i="1" smtClean="0">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−2</m:t>
                          </m:r>
                        </m:e>
                      </m:d>
                      <m:r>
                        <a:rPr lang="en-IE" sz="2000" i="1">
                          <a:solidFill>
                            <a:srgbClr val="990033"/>
                          </a:solidFill>
                          <a:latin typeface="Cambria Math"/>
                          <a:ea typeface="Tahoma" pitchFamily="34" charset="0"/>
                          <a:cs typeface="Tahoma" pitchFamily="34" charset="0"/>
                        </a:rPr>
                        <m:t>=0</m:t>
                      </m:r>
                    </m:oMath>
                  </m:oMathPara>
                </a14:m>
                <a:endParaRPr lang="en-IE" sz="2000" dirty="0" smtClean="0">
                  <a:solidFill>
                    <a:srgbClr val="990033"/>
                  </a:solidFill>
                  <a:latin typeface="Tahoma" pitchFamily="34" charset="0"/>
                  <a:ea typeface="Tahoma" pitchFamily="34" charset="0"/>
                  <a:cs typeface="Tahoma" pitchFamily="34" charset="0"/>
                </a:endParaRPr>
              </a:p>
              <a:p>
                <a:r>
                  <a:rPr lang="en-IE" sz="2000" dirty="0">
                    <a:solidFill>
                      <a:srgbClr val="990033"/>
                    </a:solidFill>
                    <a:latin typeface="Tahoma" pitchFamily="34" charset="0"/>
                    <a:ea typeface="Tahoma" pitchFamily="34" charset="0"/>
                    <a:cs typeface="Tahoma" pitchFamily="34" charset="0"/>
                  </a:rPr>
                  <a:t> </a:t>
                </a:r>
                <a14:m>
                  <m:oMath xmlns:m="http://schemas.openxmlformats.org/officeDocument/2006/math">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=0  </m:t>
                    </m:r>
                    <m:r>
                      <a:rPr lang="en-IE" sz="2000" b="0" i="1" smtClean="0">
                        <a:solidFill>
                          <a:srgbClr val="990033"/>
                        </a:solidFill>
                        <a:latin typeface="Cambria Math"/>
                        <a:ea typeface="Tahoma" pitchFamily="34" charset="0"/>
                        <a:cs typeface="Tahoma" pitchFamily="34" charset="0"/>
                      </a:rPr>
                      <m:t>𝑜𝑟</m:t>
                    </m:r>
                    <m:r>
                      <a:rPr lang="en-IE" sz="2000" b="0" i="1" smtClean="0">
                        <a:solidFill>
                          <a:srgbClr val="990033"/>
                        </a:solidFill>
                        <a:latin typeface="Cambria Math"/>
                        <a:ea typeface="Tahoma" pitchFamily="34" charset="0"/>
                        <a:cs typeface="Tahoma" pitchFamily="34" charset="0"/>
                      </a:rPr>
                      <m:t>       3</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−2=0</m:t>
                    </m:r>
                  </m:oMath>
                </a14:m>
                <a:endParaRPr lang="en-IE" sz="2000" dirty="0" smtClean="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		 </a:t>
                </a:r>
                <a14:m>
                  <m:oMath xmlns:m="http://schemas.openxmlformats.org/officeDocument/2006/math">
                    <m:r>
                      <a:rPr lang="en-IE" sz="2000" b="0" i="1" smtClean="0">
                        <a:solidFill>
                          <a:srgbClr val="990033"/>
                        </a:solidFill>
                        <a:latin typeface="Cambria Math"/>
                        <a:ea typeface="Tahoma" pitchFamily="34" charset="0"/>
                        <a:cs typeface="Tahoma" pitchFamily="34" charset="0"/>
                      </a:rPr>
                      <m:t>3</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=2</m:t>
                    </m:r>
                  </m:oMath>
                </a14:m>
                <a:endParaRPr lang="en-IE" sz="2000" dirty="0" smtClean="0">
                  <a:solidFill>
                    <a:srgbClr val="990033"/>
                  </a:solidFill>
                  <a:latin typeface="Tahoma" pitchFamily="34" charset="0"/>
                  <a:ea typeface="Tahoma" pitchFamily="34" charset="0"/>
                  <a:cs typeface="Tahoma" pitchFamily="34" charset="0"/>
                </a:endParaRPr>
              </a:p>
              <a:p>
                <a:r>
                  <a:rPr lang="en-IE" sz="2000" dirty="0" smtClean="0">
                    <a:solidFill>
                      <a:srgbClr val="990033"/>
                    </a:solidFill>
                    <a:ea typeface="Tahoma" pitchFamily="34" charset="0"/>
                    <a:cs typeface="Tahoma" pitchFamily="34" charset="0"/>
                  </a:rPr>
                  <a:t>                                   </a:t>
                </a:r>
                <a14:m>
                  <m:oMath xmlns:m="http://schemas.openxmlformats.org/officeDocument/2006/math">
                    <m:r>
                      <a:rPr lang="en-IE" sz="2000" i="1">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m:t>
                    </m:r>
                    <m:f>
                      <m:fPr>
                        <m:ctrlPr>
                          <a:rPr lang="en-IE" sz="2000" i="1" smtClean="0">
                            <a:solidFill>
                              <a:srgbClr val="990033"/>
                            </a:solidFill>
                            <a:latin typeface="Cambria Math"/>
                            <a:ea typeface="Tahoma" pitchFamily="34" charset="0"/>
                            <a:cs typeface="Tahoma" pitchFamily="34" charset="0"/>
                          </a:rPr>
                        </m:ctrlPr>
                      </m:fPr>
                      <m:num>
                        <m:r>
                          <a:rPr lang="en-IE" sz="2000" b="0" i="1" smtClean="0">
                            <a:solidFill>
                              <a:srgbClr val="990033"/>
                            </a:solidFill>
                            <a:latin typeface="Cambria Math"/>
                            <a:ea typeface="Tahoma" pitchFamily="34" charset="0"/>
                            <a:cs typeface="Tahoma" pitchFamily="34" charset="0"/>
                          </a:rPr>
                          <m:t>2</m:t>
                        </m:r>
                      </m:num>
                      <m:den>
                        <m:r>
                          <a:rPr lang="en-IE" sz="2000" b="0" i="1" smtClean="0">
                            <a:solidFill>
                              <a:srgbClr val="990033"/>
                            </a:solidFill>
                            <a:latin typeface="Cambria Math"/>
                            <a:ea typeface="Tahoma" pitchFamily="34" charset="0"/>
                            <a:cs typeface="Tahoma" pitchFamily="34" charset="0"/>
                          </a:rPr>
                          <m:t>3</m:t>
                        </m:r>
                      </m:den>
                    </m:f>
                  </m:oMath>
                </a14:m>
                <a:endParaRPr lang="en-IE" sz="2000" dirty="0">
                  <a:solidFill>
                    <a:srgbClr val="990033"/>
                  </a:solidFill>
                  <a:latin typeface="Tahoma" pitchFamily="34" charset="0"/>
                  <a:ea typeface="Tahoma" pitchFamily="34" charset="0"/>
                  <a:cs typeface="Tahoma" pitchFamily="34" charset="0"/>
                </a:endParaRPr>
              </a:p>
              <a:p>
                <a:endParaRPr lang="en-IE" sz="2000" dirty="0">
                  <a:solidFill>
                    <a:srgbClr val="990033"/>
                  </a:solidFill>
                  <a:latin typeface="Tahoma" pitchFamily="34" charset="0"/>
                  <a:ea typeface="Tahoma" pitchFamily="34" charset="0"/>
                  <a:cs typeface="Tahoma"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683568" y="908720"/>
                <a:ext cx="3093732" cy="4394793"/>
              </a:xfrm>
              <a:prstGeom prst="rect">
                <a:avLst/>
              </a:prstGeom>
              <a:blipFill rotWithShape="1">
                <a:blip r:embed="rId2" cstate="print"/>
                <a:stretch>
                  <a:fillRect l="-1969" r="-1378"/>
                </a:stretch>
              </a:blipFill>
            </p:spPr>
            <p:txBody>
              <a:bodyPr/>
              <a:lstStyle/>
              <a:p>
                <a:r>
                  <a:rPr lang="en-IE">
                    <a:noFill/>
                  </a:rPr>
                  <a:t> </a:t>
                </a:r>
              </a:p>
            </p:txBody>
          </p:sp>
        </mc:Fallback>
      </mc:AlternateContent>
      <p:cxnSp>
        <p:nvCxnSpPr>
          <p:cNvPr id="7" name="Straight Connector 6"/>
          <p:cNvCxnSpPr/>
          <p:nvPr/>
        </p:nvCxnSpPr>
        <p:spPr>
          <a:xfrm>
            <a:off x="2480521" y="980728"/>
            <a:ext cx="0" cy="54000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81518" y="980728"/>
            <a:ext cx="0" cy="54000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8" name="TextBox 7"/>
              <p:cNvSpPr txBox="1"/>
              <p:nvPr/>
            </p:nvSpPr>
            <p:spPr>
              <a:xfrm>
                <a:off x="1948968" y="1052736"/>
                <a:ext cx="19552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IE" b="0" i="1" smtClean="0">
                              <a:solidFill>
                                <a:srgbClr val="990033"/>
                              </a:solidFill>
                              <a:latin typeface="Cambria Math"/>
                            </a:rPr>
                          </m:ctrlPr>
                        </m:dPr>
                        <m:e>
                          <m:r>
                            <a:rPr lang="en-IE" b="0" i="1" smtClean="0">
                              <a:solidFill>
                                <a:srgbClr val="990033"/>
                              </a:solidFill>
                              <a:latin typeface="Cambria Math"/>
                            </a:rPr>
                            <m:t>6</m:t>
                          </m:r>
                        </m:e>
                      </m:d>
                      <m:r>
                        <a:rPr lang="en-IE" b="0" i="1" smtClean="0">
                          <a:solidFill>
                            <a:srgbClr val="990033"/>
                          </a:solidFill>
                          <a:latin typeface="Cambria Math"/>
                        </a:rPr>
                        <m:t>                     (6)</m:t>
                      </m:r>
                    </m:oMath>
                  </m:oMathPara>
                </a14:m>
                <a:endParaRPr lang="en-IE" dirty="0">
                  <a:solidFill>
                    <a:srgbClr val="990033"/>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948968" y="1052736"/>
                <a:ext cx="1955215" cy="369332"/>
              </a:xfrm>
              <a:prstGeom prst="rect">
                <a:avLst/>
              </a:prstGeom>
              <a:blipFill rotWithShape="1">
                <a:blip r:embed="rId3" cstate="print"/>
                <a:stretch>
                  <a:fillRect b="-13333"/>
                </a:stretch>
              </a:blipFill>
            </p:spPr>
            <p:txBody>
              <a:bodyPr/>
              <a:lstStyle/>
              <a:p>
                <a:r>
                  <a:rPr lang="en-IE">
                    <a:noFill/>
                  </a:rPr>
                  <a:t> </a:t>
                </a:r>
              </a:p>
            </p:txBody>
          </p:sp>
        </mc:Fallback>
      </mc:AlternateContent>
      <p:cxnSp>
        <p:nvCxnSpPr>
          <p:cNvPr id="12" name="Straight Connector 11"/>
          <p:cNvCxnSpPr/>
          <p:nvPr/>
        </p:nvCxnSpPr>
        <p:spPr>
          <a:xfrm>
            <a:off x="2339752" y="1772816"/>
            <a:ext cx="0" cy="32400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67135" y="1772816"/>
            <a:ext cx="0" cy="32400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14" name="TextBox 13"/>
              <p:cNvSpPr txBox="1"/>
              <p:nvPr/>
            </p:nvSpPr>
            <p:spPr>
              <a:xfrm>
                <a:off x="1547664" y="1716226"/>
                <a:ext cx="26913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b="0" i="1" smtClean="0">
                          <a:solidFill>
                            <a:srgbClr val="990033"/>
                          </a:solidFill>
                          <a:latin typeface="Cambria Math"/>
                        </a:rPr>
                        <m:t>−2</m:t>
                      </m:r>
                      <m:r>
                        <a:rPr lang="en-IE" b="0" i="1" smtClean="0">
                          <a:solidFill>
                            <a:srgbClr val="990033"/>
                          </a:solidFill>
                          <a:latin typeface="Cambria Math"/>
                        </a:rPr>
                        <m:t>𝑥</m:t>
                      </m:r>
                      <m:r>
                        <a:rPr lang="en-IE" b="0" i="1" smtClean="0">
                          <a:solidFill>
                            <a:srgbClr val="990033"/>
                          </a:solidFill>
                          <a:latin typeface="Cambria Math"/>
                        </a:rPr>
                        <m:t>                             −2</m:t>
                      </m:r>
                      <m:r>
                        <a:rPr lang="en-IE" b="0" i="1" smtClean="0">
                          <a:solidFill>
                            <a:srgbClr val="990033"/>
                          </a:solidFill>
                          <a:latin typeface="Cambria Math"/>
                        </a:rPr>
                        <m:t>𝑥</m:t>
                      </m:r>
                    </m:oMath>
                  </m:oMathPara>
                </a14:m>
                <a:endParaRPr lang="en-IE" dirty="0">
                  <a:solidFill>
                    <a:srgbClr val="990033"/>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1547664" y="1716226"/>
                <a:ext cx="2691313" cy="369332"/>
              </a:xfrm>
              <a:prstGeom prst="rect">
                <a:avLst/>
              </a:prstGeom>
              <a:blipFill rotWithShape="1">
                <a:blip r:embed="rId4" cstate="print"/>
                <a:stretch>
                  <a:fillRect/>
                </a:stretch>
              </a:blipFill>
            </p:spPr>
            <p:txBody>
              <a:bodyPr/>
              <a:lstStyle/>
              <a:p>
                <a:r>
                  <a:rPr lang="en-IE">
                    <a:noFill/>
                  </a:rPr>
                  <a:t> </a:t>
                </a:r>
              </a:p>
            </p:txBody>
          </p:sp>
        </mc:Fallback>
      </mc:AlternateContent>
      <p:grpSp>
        <p:nvGrpSpPr>
          <p:cNvPr id="3" name="Group 2"/>
          <p:cNvGrpSpPr/>
          <p:nvPr/>
        </p:nvGrpSpPr>
        <p:grpSpPr>
          <a:xfrm>
            <a:off x="8784000" y="620689"/>
            <a:ext cx="8244368" cy="5184575"/>
            <a:chOff x="8784000" y="620689"/>
            <a:chExt cx="8244368" cy="5184575"/>
          </a:xfrm>
        </p:grpSpPr>
        <p:pic>
          <p:nvPicPr>
            <p:cNvPr id="1843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119806" y="620689"/>
              <a:ext cx="7908562" cy="5184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ounded Rectangle 5"/>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xmlns="" val="155719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fade">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500"/>
                                        <p:tgtEl>
                                          <p:spTgt spid="4">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animEffect transition="in" filter="fade">
                                      <p:cBhvr>
                                        <p:cTn id="54" dur="500"/>
                                        <p:tgtEl>
                                          <p:spTgt spid="4">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animEffect transition="in" filter="fade">
                                      <p:cBhvr>
                                        <p:cTn id="59" dur="500"/>
                                        <p:tgtEl>
                                          <p:spTgt spid="4">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
                                            <p:txEl>
                                              <p:pRg st="11" end="11"/>
                                            </p:txEl>
                                          </p:spTgt>
                                        </p:tgtEl>
                                        <p:attrNameLst>
                                          <p:attrName>style.visibility</p:attrName>
                                        </p:attrNameLst>
                                      </p:cBhvr>
                                      <p:to>
                                        <p:strVal val="visible"/>
                                      </p:to>
                                    </p:set>
                                    <p:animEffect transition="in" filter="fade">
                                      <p:cBhvr>
                                        <p:cTn id="64"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3"/>
                    </p:tgtEl>
                  </p:cond>
                </p:stCondLst>
                <p:endSync evt="end" delay="0">
                  <p:rtn val="all"/>
                </p:endSync>
                <p:childTnLst>
                  <p:par>
                    <p:cTn id="66" fill="hold">
                      <p:stCondLst>
                        <p:cond delay="0"/>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0.00018 7.40741E-7 L -0.93038 7.40741E-7 " pathEditMode="relative" rAng="0" ptsTypes="AA">
                                      <p:cBhvr>
                                        <p:cTn id="69" dur="2000" fill="hold"/>
                                        <p:tgtEl>
                                          <p:spTgt spid="3"/>
                                        </p:tgtEl>
                                        <p:attrNameLst>
                                          <p:attrName>ppt_x</p:attrName>
                                          <p:attrName>ppt_y</p:attrName>
                                        </p:attrNameLst>
                                      </p:cBhvr>
                                      <p:rCtr x="-46510"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0.93038 7.40741E-7 L -0.00018 0.00347 " pathEditMode="relative" rAng="0" ptsTypes="AA">
                                      <p:cBhvr>
                                        <p:cTn id="73"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4" grpId="0" uiExpand="1" build="p"/>
      <p:bldP spid="8" grpId="0" build="p"/>
      <p:bldP spid="1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G: </a:t>
            </a:r>
            <a:r>
              <a:rPr lang="en-IE" b="1" dirty="0" smtClean="0">
                <a:solidFill>
                  <a:srgbClr val="990033"/>
                </a:solidFill>
              </a:rPr>
              <a:t>Introduction</a:t>
            </a:r>
            <a:endParaRPr lang="en-IE" b="1" dirty="0">
              <a:solidFill>
                <a:srgbClr val="990033"/>
              </a:solidFill>
            </a:endParaRPr>
          </a:p>
        </p:txBody>
      </p:sp>
      <mc:AlternateContent xmlns:mc="http://schemas.openxmlformats.org/markup-compatibility/2006">
        <mc:Choice xmlns:a14="http://schemas.microsoft.com/office/drawing/2010/main" xmlns="" Requires="a14">
          <p:sp>
            <p:nvSpPr>
              <p:cNvPr id="4" name="Rectangle 3"/>
              <p:cNvSpPr/>
              <p:nvPr/>
            </p:nvSpPr>
            <p:spPr>
              <a:xfrm>
                <a:off x="683568" y="908720"/>
                <a:ext cx="5472608" cy="4659352"/>
              </a:xfrm>
              <a:prstGeom prst="rect">
                <a:avLst/>
              </a:prstGeom>
            </p:spPr>
            <p:txBody>
              <a:bodyPr wrap="square">
                <a:spAutoFit/>
              </a:bodyPr>
              <a:lstStyle/>
              <a:p>
                <a:r>
                  <a:rPr lang="en-IE" sz="2000" dirty="0" smtClean="0">
                    <a:solidFill>
                      <a:srgbClr val="990033"/>
                    </a:solidFill>
                    <a:latin typeface="Tahoma" pitchFamily="34" charset="0"/>
                    <a:ea typeface="Tahoma" pitchFamily="34" charset="0"/>
                    <a:cs typeface="Tahoma" pitchFamily="34" charset="0"/>
                  </a:rPr>
                  <a:t>Simplify          	</a:t>
                </a:r>
                <a14:m>
                  <m:oMath xmlns:m="http://schemas.openxmlformats.org/officeDocument/2006/math">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+3=</m:t>
                    </m:r>
                    <m:f>
                      <m:fPr>
                        <m:ctrlPr>
                          <a:rPr lang="en-IE" sz="2000" i="1">
                            <a:solidFill>
                              <a:srgbClr val="990033"/>
                            </a:solidFill>
                            <a:latin typeface="Cambria Math"/>
                            <a:ea typeface="Tahoma" pitchFamily="34" charset="0"/>
                            <a:cs typeface="Tahoma" pitchFamily="34" charset="0"/>
                          </a:rPr>
                        </m:ctrlPr>
                      </m:fPr>
                      <m:num>
                        <m:r>
                          <a:rPr lang="en-IE" sz="2000" b="0" i="1" smtClean="0">
                            <a:solidFill>
                              <a:srgbClr val="990033"/>
                            </a:solidFill>
                            <a:latin typeface="Cambria Math"/>
                            <a:ea typeface="Tahoma" pitchFamily="34" charset="0"/>
                            <a:cs typeface="Tahoma" pitchFamily="34" charset="0"/>
                          </a:rPr>
                          <m:t>10</m:t>
                        </m:r>
                      </m:num>
                      <m:den>
                        <m:r>
                          <a:rPr lang="en-IE" sz="2000" b="0" i="1" smtClean="0">
                            <a:solidFill>
                              <a:srgbClr val="990033"/>
                            </a:solidFill>
                            <a:latin typeface="Cambria Math"/>
                            <a:ea typeface="Tahoma" pitchFamily="34" charset="0"/>
                            <a:cs typeface="Tahoma" pitchFamily="34" charset="0"/>
                          </a:rPr>
                          <m:t>𝑥</m:t>
                        </m:r>
                      </m:den>
                    </m:f>
                  </m:oMath>
                </a14:m>
                <a:endParaRPr lang="en-IE" sz="2000" dirty="0">
                  <a:solidFill>
                    <a:srgbClr val="990033"/>
                  </a:solidFill>
                  <a:latin typeface="Tahoma" pitchFamily="34" charset="0"/>
                  <a:ea typeface="Tahoma" pitchFamily="34" charset="0"/>
                  <a:cs typeface="Tahoma" pitchFamily="34" charset="0"/>
                </a:endParaRPr>
              </a:p>
              <a:p>
                <a:r>
                  <a:rPr lang="x-none" sz="2000" smtClean="0">
                    <a:solidFill>
                      <a:srgbClr val="990033"/>
                    </a:solidFill>
                    <a:latin typeface="Tahoma" pitchFamily="34" charset="0"/>
                    <a:ea typeface="Tahoma" pitchFamily="34" charset="0"/>
                    <a:cs typeface="Tahoma" pitchFamily="34" charset="0"/>
                  </a:rPr>
                  <a:t> </a:t>
                </a:r>
                <a:endParaRPr lang="x-none" sz="2000">
                  <a:solidFill>
                    <a:srgbClr val="990033"/>
                  </a:solidFill>
                  <a:latin typeface="Tahoma" pitchFamily="34" charset="0"/>
                  <a:ea typeface="Tahoma" pitchFamily="34" charset="0"/>
                  <a:cs typeface="Tahoma" pitchFamily="34" charset="0"/>
                </a:endParaRPr>
              </a:p>
              <a:p>
                <a:r>
                  <a:rPr lang="x-none" sz="2000" smtClean="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		</a:t>
                </a:r>
                <a14:m>
                  <m:oMath xmlns:m="http://schemas.openxmlformats.org/officeDocument/2006/math">
                    <m:sSup>
                      <m:sSupPr>
                        <m:ctrlPr>
                          <a:rPr lang="en-IE" sz="2000" b="0" i="1" smtClean="0">
                            <a:solidFill>
                              <a:srgbClr val="990033"/>
                            </a:solidFill>
                            <a:latin typeface="Cambria Math"/>
                            <a:ea typeface="Tahoma" pitchFamily="34" charset="0"/>
                            <a:cs typeface="Tahoma" pitchFamily="34" charset="0"/>
                          </a:rPr>
                        </m:ctrlPr>
                      </m:sSupPr>
                      <m:e>
                        <m:r>
                          <a:rPr lang="en-IE" sz="2000" b="0" i="1" smtClean="0">
                            <a:solidFill>
                              <a:srgbClr val="990033"/>
                            </a:solidFill>
                            <a:latin typeface="Cambria Math"/>
                            <a:ea typeface="Tahoma" pitchFamily="34" charset="0"/>
                            <a:cs typeface="Tahoma" pitchFamily="34" charset="0"/>
                          </a:rPr>
                          <m:t>𝑥</m:t>
                        </m:r>
                      </m:e>
                      <m:sup>
                        <m:r>
                          <a:rPr lang="en-IE" sz="2000" b="0" i="1" smtClean="0">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+3</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=10</m:t>
                    </m:r>
                  </m:oMath>
                </a14:m>
                <a:endParaRPr lang="en-IE" sz="2000" dirty="0" smtClean="0">
                  <a:solidFill>
                    <a:srgbClr val="990033"/>
                  </a:solidFill>
                  <a:latin typeface="Tahoma" pitchFamily="34" charset="0"/>
                  <a:ea typeface="Tahoma" pitchFamily="34" charset="0"/>
                  <a:cs typeface="Tahoma" pitchFamily="34" charset="0"/>
                </a:endParaRPr>
              </a:p>
              <a:p>
                <a:endParaRPr lang="en-IE" sz="2000" dirty="0">
                  <a:solidFill>
                    <a:srgbClr val="990033"/>
                  </a:solidFill>
                  <a:latin typeface="Tahoma" pitchFamily="34" charset="0"/>
                  <a:ea typeface="Tahoma" pitchFamily="34" charset="0"/>
                  <a:cs typeface="Tahoma" pitchFamily="34" charset="0"/>
                </a:endParaRPr>
              </a:p>
              <a:p>
                <a:r>
                  <a:rPr lang="en-IE" sz="2000" dirty="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    </a:t>
                </a:r>
                <a14:m>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b="0" i="1" smtClean="0">
                        <a:solidFill>
                          <a:srgbClr val="990033"/>
                        </a:solidFill>
                        <a:latin typeface="Cambria Math"/>
                        <a:ea typeface="Tahoma" pitchFamily="34" charset="0"/>
                        <a:cs typeface="Tahoma" pitchFamily="34" charset="0"/>
                      </a:rPr>
                      <m:t>+3</m:t>
                    </m:r>
                    <m:r>
                      <a:rPr lang="en-IE" sz="2000" i="1">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−10=0</m:t>
                    </m:r>
                  </m:oMath>
                </a14:m>
                <a:endParaRPr lang="en-IE" sz="2000" dirty="0">
                  <a:solidFill>
                    <a:srgbClr val="990033"/>
                  </a:solidFill>
                  <a:latin typeface="Tahoma" pitchFamily="34" charset="0"/>
                  <a:ea typeface="Tahoma" pitchFamily="34" charset="0"/>
                  <a:cs typeface="Tahoma" pitchFamily="34" charset="0"/>
                </a:endParaRPr>
              </a:p>
              <a:p>
                <a:endParaRPr lang="x-none" sz="200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Hence solve.</a:t>
                </a:r>
                <a:r>
                  <a:rPr lang="en-IE" sz="2000" dirty="0">
                    <a:solidFill>
                      <a:srgbClr val="990033"/>
                    </a:solidFill>
                    <a:latin typeface="Tahoma" pitchFamily="34" charset="0"/>
                    <a:ea typeface="Tahoma" pitchFamily="34" charset="0"/>
                    <a:cs typeface="Tahoma" pitchFamily="34" charset="0"/>
                  </a:rPr>
                  <a:t>: </a:t>
                </a:r>
                <a14:m>
                  <m:oMath xmlns:m="http://schemas.openxmlformats.org/officeDocument/2006/math">
                    <m:r>
                      <a:rPr lang="en-IE" sz="2000" i="1">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+3=</m:t>
                    </m:r>
                    <m:f>
                      <m:fPr>
                        <m:ctrlPr>
                          <a:rPr lang="en-IE" sz="2000" i="1">
                            <a:solidFill>
                              <a:srgbClr val="990033"/>
                            </a:solidFill>
                            <a:latin typeface="Cambria Math"/>
                            <a:ea typeface="Tahoma" pitchFamily="34" charset="0"/>
                            <a:cs typeface="Tahoma" pitchFamily="34" charset="0"/>
                          </a:rPr>
                        </m:ctrlPr>
                      </m:fPr>
                      <m:num>
                        <m:r>
                          <a:rPr lang="en-IE" sz="2000" i="1">
                            <a:solidFill>
                              <a:srgbClr val="990033"/>
                            </a:solidFill>
                            <a:latin typeface="Cambria Math"/>
                            <a:ea typeface="Tahoma" pitchFamily="34" charset="0"/>
                            <a:cs typeface="Tahoma" pitchFamily="34" charset="0"/>
                          </a:rPr>
                          <m:t>10</m:t>
                        </m:r>
                      </m:num>
                      <m:den>
                        <m:r>
                          <a:rPr lang="en-IE" sz="2000" i="1">
                            <a:solidFill>
                              <a:srgbClr val="990033"/>
                            </a:solidFill>
                            <a:latin typeface="Cambria Math"/>
                            <a:ea typeface="Tahoma" pitchFamily="34" charset="0"/>
                            <a:cs typeface="Tahoma" pitchFamily="34" charset="0"/>
                          </a:rPr>
                          <m:t>𝑥</m:t>
                        </m:r>
                      </m:den>
                    </m:f>
                  </m:oMath>
                </a14:m>
                <a:endParaRPr lang="en-IE" sz="2000" dirty="0">
                  <a:solidFill>
                    <a:srgbClr val="990033"/>
                  </a:solidFill>
                  <a:latin typeface="Tahoma" pitchFamily="34" charset="0"/>
                  <a:ea typeface="Tahoma" pitchFamily="34" charset="0"/>
                  <a:cs typeface="Tahoma" pitchFamily="34" charset="0"/>
                </a:endParaRPr>
              </a:p>
              <a:p>
                <a:r>
                  <a:rPr lang="x-none" sz="2000" smtClean="0">
                    <a:solidFill>
                      <a:srgbClr val="990033"/>
                    </a:solidFill>
                    <a:latin typeface="Tahoma" pitchFamily="34" charset="0"/>
                    <a:ea typeface="Tahoma" pitchFamily="34" charset="0"/>
                    <a:cs typeface="Tahoma" pitchFamily="34" charset="0"/>
                  </a:rPr>
                  <a:t> </a:t>
                </a:r>
                <a:r>
                  <a:rPr lang="en-IE" sz="2000" dirty="0">
                    <a:solidFill>
                      <a:srgbClr val="990033"/>
                    </a:solidFill>
                    <a:latin typeface="Tahoma" pitchFamily="34" charset="0"/>
                    <a:ea typeface="Tahoma" pitchFamily="34" charset="0"/>
                    <a:cs typeface="Tahoma" pitchFamily="34" charset="0"/>
                  </a:rPr>
                  <a:t>		</a:t>
                </a:r>
              </a:p>
              <a:p>
                <a:pPr/>
                <a14:m>
                  <m:oMathPara xmlns:m="http://schemas.openxmlformats.org/officeDocument/2006/math">
                    <m:oMathParaPr>
                      <m:jc m:val="centerGroup"/>
                    </m:oMathParaPr>
                    <m:oMath xmlns:m="http://schemas.openxmlformats.org/officeDocument/2006/math">
                      <m:sSup>
                        <m:sSupPr>
                          <m:ctrlPr>
                            <a:rPr lang="en-IE" sz="2000" i="1">
                              <a:solidFill>
                                <a:srgbClr val="990033"/>
                              </a:solidFill>
                              <a:latin typeface="Cambria Math"/>
                              <a:ea typeface="Tahoma" pitchFamily="34" charset="0"/>
                              <a:cs typeface="Tahoma" pitchFamily="34" charset="0"/>
                            </a:rPr>
                          </m:ctrlPr>
                        </m:sSupPr>
                        <m:e>
                          <m:r>
                            <a:rPr lang="en-IE" sz="2000" i="1">
                              <a:solidFill>
                                <a:srgbClr val="990033"/>
                              </a:solidFill>
                              <a:latin typeface="Cambria Math"/>
                              <a:ea typeface="Tahoma" pitchFamily="34" charset="0"/>
                              <a:cs typeface="Tahoma" pitchFamily="34" charset="0"/>
                            </a:rPr>
                            <m:t>𝑥</m:t>
                          </m:r>
                        </m:e>
                        <m:sup>
                          <m:r>
                            <a:rPr lang="en-IE" sz="2000" i="1">
                              <a:solidFill>
                                <a:srgbClr val="990033"/>
                              </a:solidFill>
                              <a:latin typeface="Cambria Math"/>
                              <a:ea typeface="Tahoma" pitchFamily="34" charset="0"/>
                              <a:cs typeface="Tahoma" pitchFamily="34" charset="0"/>
                            </a:rPr>
                            <m:t>2</m:t>
                          </m:r>
                        </m:sup>
                      </m:sSup>
                      <m:r>
                        <a:rPr lang="en-IE" sz="2000" i="1">
                          <a:solidFill>
                            <a:srgbClr val="990033"/>
                          </a:solidFill>
                          <a:latin typeface="Cambria Math"/>
                          <a:ea typeface="Tahoma" pitchFamily="34" charset="0"/>
                          <a:cs typeface="Tahoma" pitchFamily="34" charset="0"/>
                        </a:rPr>
                        <m:t>+3</m:t>
                      </m:r>
                      <m:r>
                        <a:rPr lang="en-IE" sz="2000" i="1">
                          <a:solidFill>
                            <a:srgbClr val="990033"/>
                          </a:solidFill>
                          <a:latin typeface="Cambria Math"/>
                          <a:ea typeface="Tahoma" pitchFamily="34" charset="0"/>
                          <a:cs typeface="Tahoma" pitchFamily="34" charset="0"/>
                        </a:rPr>
                        <m:t>𝑥</m:t>
                      </m:r>
                      <m:r>
                        <a:rPr lang="en-IE" sz="2000" i="1">
                          <a:solidFill>
                            <a:srgbClr val="990033"/>
                          </a:solidFill>
                          <a:latin typeface="Cambria Math"/>
                          <a:ea typeface="Tahoma" pitchFamily="34" charset="0"/>
                          <a:cs typeface="Tahoma" pitchFamily="34" charset="0"/>
                        </a:rPr>
                        <m:t>−10=0</m:t>
                      </m:r>
                    </m:oMath>
                  </m:oMathPara>
                </a14:m>
                <a:endParaRPr lang="en-IE" sz="2000" dirty="0" smtClean="0">
                  <a:solidFill>
                    <a:srgbClr val="990033"/>
                  </a:solidFill>
                  <a:latin typeface="Tahoma" pitchFamily="34" charset="0"/>
                  <a:ea typeface="Tahoma" pitchFamily="34" charset="0"/>
                  <a:cs typeface="Tahoma" pitchFamily="34" charset="0"/>
                </a:endParaRPr>
              </a:p>
              <a:p>
                <a:pPr/>
                <a14:m>
                  <m:oMathPara xmlns:m="http://schemas.openxmlformats.org/officeDocument/2006/math">
                    <m:oMathParaPr>
                      <m:jc m:val="centerGroup"/>
                    </m:oMathParaPr>
                    <m:oMath xmlns:m="http://schemas.openxmlformats.org/officeDocument/2006/math">
                      <m:d>
                        <m:dPr>
                          <m:ctrlPr>
                            <a:rPr lang="en-IE" sz="2000" b="0" i="1" smtClean="0">
                              <a:solidFill>
                                <a:srgbClr val="990033"/>
                              </a:solidFill>
                              <a:latin typeface="Cambria Math"/>
                              <a:ea typeface="Tahoma" pitchFamily="34" charset="0"/>
                              <a:cs typeface="Tahoma" pitchFamily="34" charset="0"/>
                            </a:rPr>
                          </m:ctrlPr>
                        </m:dPr>
                        <m:e>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+5</m:t>
                          </m:r>
                        </m:e>
                      </m:d>
                      <m:d>
                        <m:dPr>
                          <m:ctrlPr>
                            <a:rPr lang="en-IE" sz="2000" b="0" i="1" smtClean="0">
                              <a:solidFill>
                                <a:srgbClr val="990033"/>
                              </a:solidFill>
                              <a:latin typeface="Cambria Math"/>
                              <a:ea typeface="Tahoma" pitchFamily="34" charset="0"/>
                              <a:cs typeface="Tahoma" pitchFamily="34" charset="0"/>
                            </a:rPr>
                          </m:ctrlPr>
                        </m:dPr>
                        <m:e>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−2</m:t>
                          </m:r>
                        </m:e>
                      </m:d>
                      <m:r>
                        <a:rPr lang="en-IE" sz="2000" b="0" i="1" smtClean="0">
                          <a:solidFill>
                            <a:srgbClr val="990033"/>
                          </a:solidFill>
                          <a:latin typeface="Cambria Math"/>
                          <a:ea typeface="Tahoma" pitchFamily="34" charset="0"/>
                          <a:cs typeface="Tahoma" pitchFamily="34" charset="0"/>
                        </a:rPr>
                        <m:t>=0</m:t>
                      </m:r>
                    </m:oMath>
                  </m:oMathPara>
                </a14:m>
                <a:endParaRPr lang="en-IE" sz="2000" dirty="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a:p>
                <a:r>
                  <a:rPr lang="en-IE" sz="2000" dirty="0">
                    <a:solidFill>
                      <a:srgbClr val="990033"/>
                    </a:solidFill>
                    <a:latin typeface="Tahoma" pitchFamily="34" charset="0"/>
                    <a:ea typeface="Tahoma" pitchFamily="34" charset="0"/>
                    <a:cs typeface="Tahoma" pitchFamily="34" charset="0"/>
                  </a:rPr>
                  <a:t> </a:t>
                </a:r>
                <a14:m>
                  <m:oMath xmlns:m="http://schemas.openxmlformats.org/officeDocument/2006/math">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+5=0  </m:t>
                    </m:r>
                    <m:r>
                      <a:rPr lang="en-IE" sz="2000" b="0" i="1" smtClean="0">
                        <a:solidFill>
                          <a:srgbClr val="990033"/>
                        </a:solidFill>
                        <a:latin typeface="Cambria Math"/>
                        <a:ea typeface="Tahoma" pitchFamily="34" charset="0"/>
                        <a:cs typeface="Tahoma" pitchFamily="34" charset="0"/>
                      </a:rPr>
                      <m:t>𝑜𝑟</m:t>
                    </m:r>
                    <m:r>
                      <a:rPr lang="en-IE" sz="2000" b="0" i="1" smtClean="0">
                        <a:solidFill>
                          <a:srgbClr val="990033"/>
                        </a:solidFill>
                        <a:latin typeface="Cambria Math"/>
                        <a:ea typeface="Tahoma" pitchFamily="34" charset="0"/>
                        <a:cs typeface="Tahoma" pitchFamily="34" charset="0"/>
                      </a:rPr>
                      <m:t>       </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−2=0</m:t>
                    </m:r>
                  </m:oMath>
                </a14:m>
                <a:endParaRPr lang="en-IE" sz="2000" dirty="0" smtClean="0">
                  <a:solidFill>
                    <a:srgbClr val="990033"/>
                  </a:solidFill>
                  <a:latin typeface="Tahoma" pitchFamily="34" charset="0"/>
                  <a:ea typeface="Tahoma" pitchFamily="34" charset="0"/>
                  <a:cs typeface="Tahoma" pitchFamily="34" charset="0"/>
                </a:endParaRPr>
              </a:p>
              <a:p>
                <a:pPr/>
                <a14:m>
                  <m:oMathPara xmlns:m="http://schemas.openxmlformats.org/officeDocument/2006/math">
                    <m:oMathParaPr>
                      <m:jc m:val="left"/>
                    </m:oMathParaPr>
                    <m:oMath xmlns:m="http://schemas.openxmlformats.org/officeDocument/2006/math">
                      <m:r>
                        <a:rPr lang="en-IE" sz="2000" b="0" i="1" smtClean="0">
                          <a:solidFill>
                            <a:srgbClr val="990033"/>
                          </a:solidFill>
                          <a:latin typeface="Cambria Math"/>
                          <a:ea typeface="Tahoma" pitchFamily="34" charset="0"/>
                          <a:cs typeface="Tahoma" pitchFamily="34" charset="0"/>
                        </a:rPr>
                        <m:t>          </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=−5                  </m:t>
                      </m:r>
                      <m:r>
                        <a:rPr lang="en-IE" sz="2000" b="0" i="1" smtClean="0">
                          <a:solidFill>
                            <a:srgbClr val="990033"/>
                          </a:solidFill>
                          <a:latin typeface="Cambria Math"/>
                          <a:ea typeface="Tahoma" pitchFamily="34" charset="0"/>
                          <a:cs typeface="Tahoma" pitchFamily="34" charset="0"/>
                        </a:rPr>
                        <m:t>𝑥</m:t>
                      </m:r>
                      <m:r>
                        <a:rPr lang="en-IE" sz="2000" b="0" i="1" smtClean="0">
                          <a:solidFill>
                            <a:srgbClr val="990033"/>
                          </a:solidFill>
                          <a:latin typeface="Cambria Math"/>
                          <a:ea typeface="Tahoma" pitchFamily="34" charset="0"/>
                          <a:cs typeface="Tahoma" pitchFamily="34" charset="0"/>
                        </a:rPr>
                        <m:t>=2</m:t>
                      </m:r>
                    </m:oMath>
                  </m:oMathPara>
                </a14:m>
                <a:endParaRPr lang="en-IE" sz="2000" dirty="0">
                  <a:solidFill>
                    <a:srgbClr val="990033"/>
                  </a:solidFill>
                  <a:latin typeface="Tahoma" pitchFamily="34" charset="0"/>
                  <a:ea typeface="Tahoma" pitchFamily="34" charset="0"/>
                  <a:cs typeface="Tahoma" pitchFamily="34" charset="0"/>
                </a:endParaRPr>
              </a:p>
              <a:p>
                <a:endParaRPr lang="en-IE" sz="2000" dirty="0">
                  <a:solidFill>
                    <a:srgbClr val="990033"/>
                  </a:solidFill>
                  <a:latin typeface="Tahoma" pitchFamily="34" charset="0"/>
                  <a:ea typeface="Tahoma" pitchFamily="34" charset="0"/>
                  <a:cs typeface="Tahoma"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683568" y="908720"/>
                <a:ext cx="5472608" cy="4659352"/>
              </a:xfrm>
              <a:prstGeom prst="rect">
                <a:avLst/>
              </a:prstGeom>
              <a:blipFill rotWithShape="1">
                <a:blip r:embed="rId2" cstate="print"/>
                <a:stretch>
                  <a:fillRect l="-1114"/>
                </a:stretch>
              </a:blipFill>
            </p:spPr>
            <p:txBody>
              <a:bodyPr/>
              <a:lstStyle/>
              <a:p>
                <a:r>
                  <a:rPr lang="en-IE">
                    <a:noFill/>
                  </a:rPr>
                  <a:t> </a:t>
                </a:r>
              </a:p>
            </p:txBody>
          </p:sp>
        </mc:Fallback>
      </mc:AlternateContent>
      <p:cxnSp>
        <p:nvCxnSpPr>
          <p:cNvPr id="7" name="Straight Connector 6"/>
          <p:cNvCxnSpPr/>
          <p:nvPr/>
        </p:nvCxnSpPr>
        <p:spPr>
          <a:xfrm>
            <a:off x="2498969" y="980728"/>
            <a:ext cx="0" cy="43200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79912" y="980728"/>
            <a:ext cx="0" cy="43200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8" name="TextBox 7"/>
              <p:cNvSpPr txBox="1"/>
              <p:nvPr/>
            </p:nvSpPr>
            <p:spPr>
              <a:xfrm>
                <a:off x="1990167" y="996494"/>
                <a:ext cx="23699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IE" b="0" i="1" smtClean="0">
                              <a:solidFill>
                                <a:srgbClr val="990033"/>
                              </a:solidFill>
                              <a:latin typeface="Cambria Math"/>
                            </a:rPr>
                          </m:ctrlPr>
                        </m:dPr>
                        <m:e>
                          <m:r>
                            <a:rPr lang="en-IE" b="0" i="1" smtClean="0">
                              <a:solidFill>
                                <a:srgbClr val="990033"/>
                              </a:solidFill>
                              <a:latin typeface="Cambria Math"/>
                            </a:rPr>
                            <m:t>𝑥</m:t>
                          </m:r>
                        </m:e>
                      </m:d>
                      <m:r>
                        <a:rPr lang="en-IE" b="0" i="1" smtClean="0">
                          <a:solidFill>
                            <a:srgbClr val="990033"/>
                          </a:solidFill>
                          <a:latin typeface="Cambria Math"/>
                        </a:rPr>
                        <m:t>                            (</m:t>
                      </m:r>
                      <m:r>
                        <a:rPr lang="en-IE" b="0" i="1" smtClean="0">
                          <a:solidFill>
                            <a:srgbClr val="990033"/>
                          </a:solidFill>
                          <a:latin typeface="Cambria Math"/>
                        </a:rPr>
                        <m:t>𝑥</m:t>
                      </m:r>
                      <m:r>
                        <a:rPr lang="en-IE" b="0" i="1" smtClean="0">
                          <a:solidFill>
                            <a:srgbClr val="990033"/>
                          </a:solidFill>
                          <a:latin typeface="Cambria Math"/>
                        </a:rPr>
                        <m:t>)</m:t>
                      </m:r>
                    </m:oMath>
                  </m:oMathPara>
                </a14:m>
                <a:endParaRPr lang="en-IE" dirty="0">
                  <a:solidFill>
                    <a:srgbClr val="990033"/>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990167" y="996494"/>
                <a:ext cx="2369943" cy="369332"/>
              </a:xfrm>
              <a:prstGeom prst="rect">
                <a:avLst/>
              </a:prstGeom>
              <a:blipFill rotWithShape="1">
                <a:blip r:embed="rId3" cstate="print"/>
                <a:stretch>
                  <a:fillRect b="-11475"/>
                </a:stretch>
              </a:blipFill>
            </p:spPr>
            <p:txBody>
              <a:bodyPr/>
              <a:lstStyle/>
              <a:p>
                <a:r>
                  <a:rPr lang="en-IE">
                    <a:noFill/>
                  </a:rPr>
                  <a:t> </a:t>
                </a:r>
              </a:p>
            </p:txBody>
          </p:sp>
        </mc:Fallback>
      </mc:AlternateContent>
      <p:cxnSp>
        <p:nvCxnSpPr>
          <p:cNvPr id="12" name="Straight Connector 11"/>
          <p:cNvCxnSpPr/>
          <p:nvPr/>
        </p:nvCxnSpPr>
        <p:spPr>
          <a:xfrm>
            <a:off x="2488905" y="1700808"/>
            <a:ext cx="0" cy="36000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99734" y="1700808"/>
            <a:ext cx="0" cy="36000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14" name="TextBox 13"/>
              <p:cNvSpPr txBox="1"/>
              <p:nvPr/>
            </p:nvSpPr>
            <p:spPr>
              <a:xfrm>
                <a:off x="1691680" y="1700808"/>
                <a:ext cx="33922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b="0" i="1" smtClean="0">
                          <a:solidFill>
                            <a:srgbClr val="990033"/>
                          </a:solidFill>
                          <a:latin typeface="Cambria Math"/>
                        </a:rPr>
                        <m:t>−10                                         −10</m:t>
                      </m:r>
                    </m:oMath>
                  </m:oMathPara>
                </a14:m>
                <a:endParaRPr lang="en-IE" dirty="0">
                  <a:solidFill>
                    <a:srgbClr val="990033"/>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1691680" y="1700808"/>
                <a:ext cx="3392275" cy="369332"/>
              </a:xfrm>
              <a:prstGeom prst="rect">
                <a:avLst/>
              </a:prstGeom>
              <a:blipFill rotWithShape="1">
                <a:blip r:embed="rId4" cstate="print"/>
                <a:stretch>
                  <a:fillRect/>
                </a:stretch>
              </a:blipFill>
            </p:spPr>
            <p:txBody>
              <a:bodyPr/>
              <a:lstStyle/>
              <a:p>
                <a:r>
                  <a:rPr lang="en-IE">
                    <a:noFill/>
                  </a:rPr>
                  <a:t> </a:t>
                </a:r>
              </a:p>
            </p:txBody>
          </p:sp>
        </mc:Fallback>
      </mc:AlternateContent>
      <p:grpSp>
        <p:nvGrpSpPr>
          <p:cNvPr id="3" name="Group 2"/>
          <p:cNvGrpSpPr/>
          <p:nvPr/>
        </p:nvGrpSpPr>
        <p:grpSpPr>
          <a:xfrm>
            <a:off x="8784000" y="620689"/>
            <a:ext cx="8244368" cy="5184575"/>
            <a:chOff x="8784000" y="620689"/>
            <a:chExt cx="8244368" cy="5184575"/>
          </a:xfrm>
        </p:grpSpPr>
        <p:pic>
          <p:nvPicPr>
            <p:cNvPr id="1843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119806" y="620689"/>
              <a:ext cx="7908562" cy="5184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ounded Rectangle 5"/>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xmlns="" val="269598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fade">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500"/>
                                        <p:tgtEl>
                                          <p:spTgt spid="4">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animEffect transition="in" filter="fade">
                                      <p:cBhvr>
                                        <p:cTn id="54" dur="500"/>
                                        <p:tgtEl>
                                          <p:spTgt spid="4">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
                                            <p:txEl>
                                              <p:pRg st="11" end="11"/>
                                            </p:txEl>
                                          </p:spTgt>
                                        </p:tgtEl>
                                        <p:attrNameLst>
                                          <p:attrName>style.visibility</p:attrName>
                                        </p:attrNameLst>
                                      </p:cBhvr>
                                      <p:to>
                                        <p:strVal val="visible"/>
                                      </p:to>
                                    </p:set>
                                    <p:animEffect transition="in" filter="fade">
                                      <p:cBhvr>
                                        <p:cTn id="59" dur="500"/>
                                        <p:tgtEl>
                                          <p:spTgt spid="4">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
                                            <p:txEl>
                                              <p:pRg st="12" end="12"/>
                                            </p:txEl>
                                          </p:spTgt>
                                        </p:tgtEl>
                                        <p:attrNameLst>
                                          <p:attrName>style.visibility</p:attrName>
                                        </p:attrNameLst>
                                      </p:cBhvr>
                                      <p:to>
                                        <p:strVal val="visible"/>
                                      </p:to>
                                    </p:set>
                                    <p:animEffect transition="in" filter="fade">
                                      <p:cBhvr>
                                        <p:cTn id="64"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3"/>
                    </p:tgtEl>
                  </p:cond>
                </p:stCondLst>
                <p:endSync evt="end" delay="0">
                  <p:rtn val="all"/>
                </p:endSync>
                <p:childTnLst>
                  <p:par>
                    <p:cTn id="66" fill="hold">
                      <p:stCondLst>
                        <p:cond delay="0"/>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0.00018 7.40741E-7 L -0.93038 7.40741E-7 " pathEditMode="relative" rAng="0" ptsTypes="AA">
                                      <p:cBhvr>
                                        <p:cTn id="69" dur="2000" fill="hold"/>
                                        <p:tgtEl>
                                          <p:spTgt spid="3"/>
                                        </p:tgtEl>
                                        <p:attrNameLst>
                                          <p:attrName>ppt_x</p:attrName>
                                          <p:attrName>ppt_y</p:attrName>
                                        </p:attrNameLst>
                                      </p:cBhvr>
                                      <p:rCtr x="-46510"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0.93038 7.40741E-7 L -0.00018 0.00347 " pathEditMode="relative" rAng="0" ptsTypes="AA">
                                      <p:cBhvr>
                                        <p:cTn id="73"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4" grpId="0" uiExpand="1" build="p"/>
      <p:bldP spid="8" grpId="0" build="p"/>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b="1" dirty="0">
                <a:solidFill>
                  <a:srgbClr val="990033"/>
                </a:solidFill>
                <a:latin typeface="Tahoma" pitchFamily="34" charset="0"/>
                <a:ea typeface="Tahoma" pitchFamily="34" charset="0"/>
                <a:cs typeface="Tahoma" pitchFamily="34" charset="0"/>
              </a:rPr>
              <a:t>Section A: </a:t>
            </a:r>
            <a:r>
              <a:rPr lang="en-IE" sz="4000" b="1" dirty="0" smtClean="0">
                <a:solidFill>
                  <a:srgbClr val="990033"/>
                </a:solidFill>
                <a:latin typeface="Tahoma" pitchFamily="34" charset="0"/>
                <a:ea typeface="Tahoma" pitchFamily="34" charset="0"/>
                <a:cs typeface="Tahoma" pitchFamily="34" charset="0"/>
              </a:rPr>
              <a:t>Introduction</a:t>
            </a:r>
            <a:endParaRPr lang="en-IE" sz="4000" b="1" dirty="0">
              <a:solidFill>
                <a:srgbClr val="990033"/>
              </a:solidFill>
              <a:latin typeface="Tahoma" pitchFamily="34" charset="0"/>
              <a:ea typeface="Tahoma" pitchFamily="34" charset="0"/>
              <a:cs typeface="Tahoma" pitchFamily="34" charset="0"/>
            </a:endParaRPr>
          </a:p>
        </p:txBody>
      </p:sp>
      <p:sp>
        <p:nvSpPr>
          <p:cNvPr id="3" name="Rectangle 2"/>
          <p:cNvSpPr/>
          <p:nvPr/>
        </p:nvSpPr>
        <p:spPr>
          <a:xfrm>
            <a:off x="683568" y="839603"/>
            <a:ext cx="7848872" cy="5946564"/>
          </a:xfrm>
          <a:prstGeom prst="rect">
            <a:avLst/>
          </a:prstGeom>
        </p:spPr>
        <p:txBody>
          <a:bodyPr wrap="square">
            <a:spAutoFit/>
          </a:bodyPr>
          <a:lstStyle/>
          <a:p>
            <a:r>
              <a:rPr lang="en-IE" sz="2000" dirty="0" smtClean="0">
                <a:solidFill>
                  <a:srgbClr val="990033"/>
                </a:solidFill>
                <a:latin typeface="Tahoma" pitchFamily="34" charset="0"/>
                <a:ea typeface="Tahoma" pitchFamily="34" charset="0"/>
                <a:cs typeface="Tahoma" pitchFamily="34" charset="0"/>
              </a:rPr>
              <a:t>Solve 	(x - 1</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- 3) = 0</a:t>
            </a:r>
          </a:p>
          <a:p>
            <a:endParaRPr lang="en-IE" sz="2000" dirty="0" smtClean="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      x – 1= 0   or    x - 3 = 0</a:t>
            </a:r>
          </a:p>
          <a:p>
            <a:r>
              <a:rPr lang="en-IE" sz="2000" dirty="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          </a:t>
            </a:r>
            <a:r>
              <a:rPr lang="en-IE" sz="2000" u="sng" dirty="0" smtClean="0">
                <a:solidFill>
                  <a:srgbClr val="990033"/>
                </a:solidFill>
                <a:latin typeface="Tahoma" pitchFamily="34" charset="0"/>
                <a:ea typeface="Tahoma" pitchFamily="34" charset="0"/>
                <a:cs typeface="Tahoma" pitchFamily="34" charset="0"/>
              </a:rPr>
              <a:t>x =1</a:t>
            </a:r>
            <a:r>
              <a:rPr lang="en-IE" sz="2000" dirty="0" smtClean="0">
                <a:solidFill>
                  <a:srgbClr val="990033"/>
                </a:solidFill>
                <a:latin typeface="Tahoma" pitchFamily="34" charset="0"/>
                <a:ea typeface="Tahoma" pitchFamily="34" charset="0"/>
                <a:cs typeface="Tahoma" pitchFamily="34" charset="0"/>
              </a:rPr>
              <a:t>               </a:t>
            </a:r>
            <a:r>
              <a:rPr lang="en-IE" sz="2000" u="sng" dirty="0" smtClean="0">
                <a:solidFill>
                  <a:srgbClr val="990033"/>
                </a:solidFill>
                <a:latin typeface="Tahoma" pitchFamily="34" charset="0"/>
                <a:ea typeface="Tahoma" pitchFamily="34" charset="0"/>
                <a:cs typeface="Tahoma" pitchFamily="34" charset="0"/>
              </a:rPr>
              <a:t>x = 3</a:t>
            </a:r>
            <a:endParaRPr lang="en-IE" sz="2000" u="sng" dirty="0">
              <a:solidFill>
                <a:srgbClr val="990033"/>
              </a:solidFill>
              <a:latin typeface="Tahoma" pitchFamily="34" charset="0"/>
              <a:ea typeface="Tahoma" pitchFamily="34" charset="0"/>
              <a:cs typeface="Tahoma" pitchFamily="34" charset="0"/>
            </a:endParaRPr>
          </a:p>
          <a:p>
            <a:endParaRPr lang="en-IE" sz="2000" dirty="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How do we check that these are solutions? </a:t>
            </a:r>
          </a:p>
          <a:p>
            <a:r>
              <a:rPr lang="en-IE" sz="2000" dirty="0" smtClean="0">
                <a:solidFill>
                  <a:srgbClr val="990033"/>
                </a:solidFill>
                <a:latin typeface="Tahoma" pitchFamily="34" charset="0"/>
                <a:ea typeface="Tahoma" pitchFamily="34" charset="0"/>
                <a:cs typeface="Tahoma" pitchFamily="34" charset="0"/>
              </a:rPr>
              <a:t>             Let x = 1</a:t>
            </a:r>
            <a:endParaRPr lang="en-IE" sz="2000" dirty="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(1 - 1)(1 - 3) = 0</a:t>
            </a:r>
          </a:p>
          <a:p>
            <a:r>
              <a:rPr lang="en-IE" sz="2000" dirty="0" smtClean="0">
                <a:solidFill>
                  <a:srgbClr val="990033"/>
                </a:solidFill>
                <a:latin typeface="Tahoma" pitchFamily="34" charset="0"/>
                <a:ea typeface="Tahoma" pitchFamily="34" charset="0"/>
                <a:cs typeface="Tahoma" pitchFamily="34" charset="0"/>
              </a:rPr>
              <a:t>          (0)(-2) = 0</a:t>
            </a:r>
          </a:p>
          <a:p>
            <a:r>
              <a:rPr lang="en-IE" sz="2000" dirty="0" smtClean="0">
                <a:solidFill>
                  <a:srgbClr val="990033"/>
                </a:solidFill>
                <a:latin typeface="Tahoma" pitchFamily="34" charset="0"/>
                <a:ea typeface="Tahoma" pitchFamily="34" charset="0"/>
                <a:cs typeface="Tahoma" pitchFamily="34" charset="0"/>
              </a:rPr>
              <a:t>                    0 = 0</a:t>
            </a:r>
          </a:p>
          <a:p>
            <a:endParaRPr lang="en-IE" sz="2000" dirty="0" smtClean="0">
              <a:solidFill>
                <a:srgbClr val="990033"/>
              </a:solidFill>
              <a:latin typeface="Tahoma" pitchFamily="34" charset="0"/>
              <a:ea typeface="Tahoma" pitchFamily="34" charset="0"/>
              <a:cs typeface="Tahoma" pitchFamily="34" charset="0"/>
            </a:endParaRPr>
          </a:p>
          <a:p>
            <a:endParaRPr lang="en-IE" sz="2000" dirty="0" smtClean="0">
              <a:solidFill>
                <a:srgbClr val="990033"/>
              </a:solidFill>
              <a:latin typeface="Tahoma" pitchFamily="34" charset="0"/>
              <a:ea typeface="Tahoma" pitchFamily="34" charset="0"/>
              <a:cs typeface="Tahoma" pitchFamily="34" charset="0"/>
            </a:endParaRPr>
          </a:p>
          <a:p>
            <a:endParaRPr lang="x-none" sz="200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Is it sufficient to state x = 3 is a solution to (</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- 1) (</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- 3) = 0?</a:t>
            </a:r>
          </a:p>
          <a:p>
            <a:endParaRPr lang="en-IE" sz="2000" dirty="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No both x = 3 and x = 1 are solutions</a:t>
            </a:r>
            <a:endParaRPr lang="en-IE" sz="2000" dirty="0">
              <a:solidFill>
                <a:srgbClr val="990033"/>
              </a:solidFill>
              <a:latin typeface="Tahoma" pitchFamily="34" charset="0"/>
              <a:ea typeface="Tahoma" pitchFamily="34" charset="0"/>
              <a:cs typeface="Tahoma" pitchFamily="34" charset="0"/>
            </a:endParaRPr>
          </a:p>
          <a:p>
            <a:pPr>
              <a:lnSpc>
                <a:spcPct val="150000"/>
              </a:lnSpc>
            </a:pPr>
            <a:r>
              <a:rPr lang="en-IE" sz="2300" i="1" dirty="0" smtClean="0">
                <a:solidFill>
                  <a:srgbClr val="990033"/>
                </a:solidFill>
                <a:latin typeface="Tahoma" pitchFamily="34" charset="0"/>
                <a:ea typeface="Tahoma" pitchFamily="34" charset="0"/>
                <a:cs typeface="Tahoma" pitchFamily="34" charset="0"/>
              </a:rPr>
              <a:t>Answer questions 1 to 7 on Section </a:t>
            </a:r>
            <a:r>
              <a:rPr lang="en-IE" sz="2300" i="1" dirty="0">
                <a:solidFill>
                  <a:srgbClr val="990033"/>
                </a:solidFill>
                <a:latin typeface="Tahoma" pitchFamily="34" charset="0"/>
                <a:ea typeface="Tahoma" pitchFamily="34" charset="0"/>
                <a:cs typeface="Tahoma" pitchFamily="34" charset="0"/>
              </a:rPr>
              <a:t>A: Student Activity 1</a:t>
            </a:r>
            <a:r>
              <a:rPr lang="en-IE" sz="2000" dirty="0">
                <a:solidFill>
                  <a:srgbClr val="990033"/>
                </a:solidFill>
                <a:latin typeface="Tahoma" pitchFamily="34" charset="0"/>
                <a:ea typeface="Tahoma" pitchFamily="34" charset="0"/>
                <a:cs typeface="Tahoma" pitchFamily="34" charset="0"/>
              </a:rPr>
              <a:t>.</a:t>
            </a:r>
          </a:p>
          <a:p>
            <a:pPr>
              <a:lnSpc>
                <a:spcPct val="150000"/>
              </a:lnSpc>
            </a:pPr>
            <a:endParaRPr lang="en-IE" sz="2000" dirty="0">
              <a:solidFill>
                <a:srgbClr val="990033"/>
              </a:solidFill>
              <a:latin typeface="Tahoma" pitchFamily="34" charset="0"/>
              <a:ea typeface="Tahoma" pitchFamily="34" charset="0"/>
              <a:cs typeface="Tahoma" pitchFamily="34" charset="0"/>
            </a:endParaRPr>
          </a:p>
        </p:txBody>
      </p:sp>
      <p:sp>
        <p:nvSpPr>
          <p:cNvPr id="8" name="Rectangle 7"/>
          <p:cNvSpPr/>
          <p:nvPr/>
        </p:nvSpPr>
        <p:spPr>
          <a:xfrm>
            <a:off x="3465004" y="2708920"/>
            <a:ext cx="2763180" cy="1938992"/>
          </a:xfrm>
          <a:prstGeom prst="rect">
            <a:avLst/>
          </a:prstGeom>
        </p:spPr>
        <p:txBody>
          <a:bodyPr wrap="square">
            <a:spAutoFit/>
          </a:bodyPr>
          <a:lstStyle/>
          <a:p>
            <a:pPr lvl="0"/>
            <a:r>
              <a:rPr lang="en-IE" sz="2000" dirty="0" smtClean="0">
                <a:solidFill>
                  <a:srgbClr val="990033"/>
                </a:solidFill>
                <a:latin typeface="Tahoma" pitchFamily="34" charset="0"/>
                <a:ea typeface="Tahoma" pitchFamily="34" charset="0"/>
                <a:cs typeface="Tahoma" pitchFamily="34" charset="0"/>
              </a:rPr>
              <a:t>             Let </a:t>
            </a:r>
            <a:r>
              <a:rPr lang="en-IE" sz="2000" dirty="0">
                <a:solidFill>
                  <a:srgbClr val="990033"/>
                </a:solidFill>
                <a:latin typeface="Tahoma" pitchFamily="34" charset="0"/>
                <a:ea typeface="Tahoma" pitchFamily="34" charset="0"/>
                <a:cs typeface="Tahoma" pitchFamily="34" charset="0"/>
              </a:rPr>
              <a:t>x = 3</a:t>
            </a:r>
          </a:p>
          <a:p>
            <a:pPr lvl="0"/>
            <a:r>
              <a:rPr lang="en-IE" sz="2000" dirty="0">
                <a:solidFill>
                  <a:srgbClr val="990033"/>
                </a:solidFill>
                <a:latin typeface="Tahoma" pitchFamily="34" charset="0"/>
                <a:ea typeface="Tahoma" pitchFamily="34" charset="0"/>
                <a:cs typeface="Tahoma" pitchFamily="34" charset="0"/>
              </a:rPr>
              <a:t>(3 - 1)(3 - 3) = 0</a:t>
            </a:r>
          </a:p>
          <a:p>
            <a:pPr lvl="0"/>
            <a:r>
              <a:rPr lang="en-IE" sz="2000" dirty="0" smtClean="0">
                <a:solidFill>
                  <a:srgbClr val="990033"/>
                </a:solidFill>
                <a:latin typeface="Tahoma" pitchFamily="34" charset="0"/>
                <a:ea typeface="Tahoma" pitchFamily="34" charset="0"/>
                <a:cs typeface="Tahoma" pitchFamily="34" charset="0"/>
              </a:rPr>
              <a:t>           (</a:t>
            </a:r>
            <a:r>
              <a:rPr lang="en-IE" sz="2000" dirty="0">
                <a:solidFill>
                  <a:srgbClr val="990033"/>
                </a:solidFill>
                <a:latin typeface="Tahoma" pitchFamily="34" charset="0"/>
                <a:ea typeface="Tahoma" pitchFamily="34" charset="0"/>
                <a:cs typeface="Tahoma" pitchFamily="34" charset="0"/>
              </a:rPr>
              <a:t>2)(0) = 0</a:t>
            </a:r>
          </a:p>
          <a:p>
            <a:pPr lvl="0"/>
            <a:r>
              <a:rPr lang="en-IE" sz="2000" dirty="0" smtClean="0">
                <a:solidFill>
                  <a:srgbClr val="990033"/>
                </a:solidFill>
                <a:latin typeface="Tahoma" pitchFamily="34" charset="0"/>
                <a:ea typeface="Tahoma" pitchFamily="34" charset="0"/>
                <a:cs typeface="Tahoma" pitchFamily="34" charset="0"/>
              </a:rPr>
              <a:t>                    0 = 0</a:t>
            </a:r>
            <a:endParaRPr lang="en-IE" sz="2000" dirty="0">
              <a:solidFill>
                <a:srgbClr val="990033"/>
              </a:solidFill>
              <a:latin typeface="Tahoma" pitchFamily="34" charset="0"/>
              <a:ea typeface="Tahoma" pitchFamily="34" charset="0"/>
              <a:cs typeface="Tahoma" pitchFamily="34" charset="0"/>
            </a:endParaRPr>
          </a:p>
          <a:p>
            <a:pPr lvl="0"/>
            <a:endParaRPr lang="en-IE" sz="2000" dirty="0">
              <a:solidFill>
                <a:srgbClr val="990033"/>
              </a:solidFill>
              <a:latin typeface="Tahoma" pitchFamily="34" charset="0"/>
              <a:ea typeface="Tahoma" pitchFamily="34" charset="0"/>
              <a:cs typeface="Tahoma" pitchFamily="34" charset="0"/>
            </a:endParaRPr>
          </a:p>
          <a:p>
            <a:pPr lvl="0"/>
            <a:r>
              <a:rPr lang="en-IE" sz="2000" dirty="0">
                <a:solidFill>
                  <a:srgbClr val="990033"/>
                </a:solidFill>
                <a:latin typeface="Tahoma" pitchFamily="34" charset="0"/>
                <a:ea typeface="Tahoma" pitchFamily="34" charset="0"/>
                <a:cs typeface="Tahoma" pitchFamily="34" charset="0"/>
              </a:rPr>
              <a:t>TRUE</a:t>
            </a:r>
          </a:p>
        </p:txBody>
      </p:sp>
      <p:grpSp>
        <p:nvGrpSpPr>
          <p:cNvPr id="4" name="Group 3"/>
          <p:cNvGrpSpPr/>
          <p:nvPr/>
        </p:nvGrpSpPr>
        <p:grpSpPr>
          <a:xfrm>
            <a:off x="8784000" y="620688"/>
            <a:ext cx="8208872" cy="5797614"/>
            <a:chOff x="8784000" y="620688"/>
            <a:chExt cx="8208872" cy="5797614"/>
          </a:xfrm>
        </p:grpSpPr>
        <p:sp>
          <p:nvSpPr>
            <p:cNvPr id="5" name="Rounded Rectangle 4"/>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0" y="620688"/>
              <a:ext cx="7848872" cy="57976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74530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5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fade">
                                      <p:cBhvr>
                                        <p:cTn id="62" dur="500"/>
                                        <p:tgtEl>
                                          <p:spTgt spid="8">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5" end="15"/>
                                            </p:txEl>
                                          </p:spTgt>
                                        </p:tgtEl>
                                        <p:attrNameLst>
                                          <p:attrName>style.visibility</p:attrName>
                                        </p:attrNameLst>
                                      </p:cBhvr>
                                      <p:to>
                                        <p:strVal val="visible"/>
                                      </p:to>
                                    </p:set>
                                    <p:animEffect transition="in" filter="fade">
                                      <p:cBhvr>
                                        <p:cTn id="72" dur="500"/>
                                        <p:tgtEl>
                                          <p:spTgt spid="3">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6" end="16"/>
                                            </p:txEl>
                                          </p:spTgt>
                                        </p:tgtEl>
                                        <p:attrNameLst>
                                          <p:attrName>style.visibility</p:attrName>
                                        </p:attrNameLst>
                                      </p:cBhvr>
                                      <p:to>
                                        <p:strVal val="visible"/>
                                      </p:to>
                                    </p:set>
                                    <p:animEffect transition="in" filter="fade">
                                      <p:cBhvr>
                                        <p:cTn id="7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8" restart="whenNotActive" fill="hold" evtFilter="cancelBubble" nodeType="interactiveSeq">
                <p:stCondLst>
                  <p:cond evt="onClick" delay="0">
                    <p:tgtEl>
                      <p:spTgt spid="4"/>
                    </p:tgtEl>
                  </p:cond>
                </p:stCondLst>
                <p:endSync evt="end" delay="0">
                  <p:rtn val="all"/>
                </p:endSync>
                <p:childTnLst>
                  <p:par>
                    <p:cTn id="79" fill="hold">
                      <p:stCondLst>
                        <p:cond delay="0"/>
                      </p:stCondLst>
                      <p:childTnLst>
                        <p:par>
                          <p:cTn id="80" fill="hold">
                            <p:stCondLst>
                              <p:cond delay="0"/>
                            </p:stCondLst>
                            <p:childTnLst>
                              <p:par>
                                <p:cTn id="81" presetID="35" presetClass="path" presetSubtype="0" accel="50000" decel="50000" fill="hold" nodeType="clickEffect">
                                  <p:stCondLst>
                                    <p:cond delay="0"/>
                                  </p:stCondLst>
                                  <p:childTnLst>
                                    <p:animMotion origin="layout" path="M -0.00018 7.40741E-7 L -0.93038 7.40741E-7 " pathEditMode="relative" rAng="0" ptsTypes="AA">
                                      <p:cBhvr>
                                        <p:cTn id="82" dur="2000" fill="hold"/>
                                        <p:tgtEl>
                                          <p:spTgt spid="4"/>
                                        </p:tgtEl>
                                        <p:attrNameLst>
                                          <p:attrName>ppt_x</p:attrName>
                                          <p:attrName>ppt_y</p:attrName>
                                        </p:attrNameLst>
                                      </p:cBhvr>
                                      <p:rCtr x="-46510" y="0"/>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0.93038 7.40741E-7 L -0.00018 0.00347 " pathEditMode="relative" rAng="0" ptsTypes="AA">
                                      <p:cBhvr>
                                        <p:cTn id="86"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3" grpId="0" uiExpand="1" build="p"/>
      <p:bldP spid="8"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G: Student Activity 7</a:t>
            </a:r>
          </a:p>
        </p:txBody>
      </p:sp>
      <p:sp>
        <p:nvSpPr>
          <p:cNvPr id="4" name="Rectangle 3"/>
          <p:cNvSpPr/>
          <p:nvPr/>
        </p:nvSpPr>
        <p:spPr>
          <a:xfrm>
            <a:off x="683568" y="908720"/>
            <a:ext cx="3589444" cy="400110"/>
          </a:xfrm>
          <a:prstGeom prst="rect">
            <a:avLst/>
          </a:prstGeom>
        </p:spPr>
        <p:txBody>
          <a:bodyPr wrap="none">
            <a:spAutoFit/>
          </a:bodyPr>
          <a:lstStyle/>
          <a:p>
            <a:r>
              <a:rPr lang="en-IE" sz="2000" dirty="0">
                <a:solidFill>
                  <a:srgbClr val="990033"/>
                </a:solidFill>
                <a:latin typeface="Tahoma" pitchFamily="34" charset="0"/>
                <a:ea typeface="Tahoma" pitchFamily="34" charset="0"/>
                <a:cs typeface="Tahoma" pitchFamily="34" charset="0"/>
              </a:rPr>
              <a:t>Solve the following equations:</a:t>
            </a: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4950" y="1399753"/>
            <a:ext cx="6134100" cy="4981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7267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Section G: Student Activity 7</a:t>
            </a:r>
          </a:p>
        </p:txBody>
      </p:sp>
      <p:sp>
        <p:nvSpPr>
          <p:cNvPr id="4" name="Rectangle 3"/>
          <p:cNvSpPr/>
          <p:nvPr/>
        </p:nvSpPr>
        <p:spPr>
          <a:xfrm>
            <a:off x="683568" y="908720"/>
            <a:ext cx="7848872" cy="3785652"/>
          </a:xfrm>
          <a:prstGeom prst="rect">
            <a:avLst/>
          </a:prstGeom>
        </p:spPr>
        <p:txBody>
          <a:bodyPr wrap="square">
            <a:spAutoFit/>
          </a:bodyPr>
          <a:lstStyle/>
          <a:p>
            <a:pPr>
              <a:lnSpc>
                <a:spcPct val="150000"/>
              </a:lnSpc>
            </a:pPr>
            <a:r>
              <a:rPr lang="en-IE" sz="2000" dirty="0">
                <a:solidFill>
                  <a:srgbClr val="990033"/>
                </a:solidFill>
                <a:latin typeface="Tahoma" pitchFamily="34" charset="0"/>
                <a:ea typeface="Tahoma" pitchFamily="34" charset="0"/>
                <a:cs typeface="Tahoma" pitchFamily="34" charset="0"/>
              </a:rPr>
              <a:t>2. Square a number add 9, divide the result by 5. The result is equal </a:t>
            </a:r>
            <a:r>
              <a:rPr lang="en-IE" sz="2000" dirty="0" smtClean="0">
                <a:solidFill>
                  <a:srgbClr val="990033"/>
                </a:solidFill>
                <a:latin typeface="Tahoma" pitchFamily="34" charset="0"/>
                <a:ea typeface="Tahoma" pitchFamily="34" charset="0"/>
                <a:cs typeface="Tahoma" pitchFamily="34" charset="0"/>
              </a:rPr>
              <a:t>to twice </a:t>
            </a:r>
            <a:r>
              <a:rPr lang="en-IE" sz="2000" dirty="0">
                <a:solidFill>
                  <a:srgbClr val="990033"/>
                </a:solidFill>
                <a:latin typeface="Tahoma" pitchFamily="34" charset="0"/>
                <a:ea typeface="Tahoma" pitchFamily="34" charset="0"/>
                <a:cs typeface="Tahoma" pitchFamily="34" charset="0"/>
              </a:rPr>
              <a:t>the number. Write an equation to represent this and solve </a:t>
            </a:r>
            <a:r>
              <a:rPr lang="en-IE" sz="2000" dirty="0" smtClean="0">
                <a:solidFill>
                  <a:srgbClr val="990033"/>
                </a:solidFill>
                <a:latin typeface="Tahoma" pitchFamily="34" charset="0"/>
                <a:ea typeface="Tahoma" pitchFamily="34" charset="0"/>
                <a:cs typeface="Tahoma" pitchFamily="34" charset="0"/>
              </a:rPr>
              <a:t>the equation.</a:t>
            </a:r>
          </a:p>
          <a:p>
            <a:pPr>
              <a:lnSpc>
                <a:spcPct val="150000"/>
              </a:lnSpc>
            </a:pPr>
            <a:endParaRPr lang="en-IE" sz="2000" dirty="0">
              <a:solidFill>
                <a:srgbClr val="990033"/>
              </a:solidFill>
              <a:latin typeface="Tahoma" pitchFamily="34" charset="0"/>
              <a:ea typeface="Tahoma" pitchFamily="34" charset="0"/>
              <a:cs typeface="Tahoma" pitchFamily="34" charset="0"/>
            </a:endParaRPr>
          </a:p>
          <a:p>
            <a:pPr>
              <a:lnSpc>
                <a:spcPct val="150000"/>
              </a:lnSpc>
            </a:pPr>
            <a:r>
              <a:rPr lang="en-IE" sz="2000" dirty="0">
                <a:solidFill>
                  <a:srgbClr val="990033"/>
                </a:solidFill>
                <a:latin typeface="Tahoma" pitchFamily="34" charset="0"/>
                <a:ea typeface="Tahoma" pitchFamily="34" charset="0"/>
                <a:cs typeface="Tahoma" pitchFamily="34" charset="0"/>
              </a:rPr>
              <a:t>3. A prize is divided equally among five </a:t>
            </a:r>
            <a:r>
              <a:rPr lang="en-IE" sz="2000" dirty="0" smtClean="0">
                <a:solidFill>
                  <a:srgbClr val="990033"/>
                </a:solidFill>
                <a:latin typeface="Tahoma" pitchFamily="34" charset="0"/>
                <a:ea typeface="Tahoma" pitchFamily="34" charset="0"/>
                <a:cs typeface="Tahoma" pitchFamily="34" charset="0"/>
              </a:rPr>
              <a:t>people. If </a:t>
            </a:r>
            <a:r>
              <a:rPr lang="en-IE" sz="2000" dirty="0">
                <a:solidFill>
                  <a:srgbClr val="990033"/>
                </a:solidFill>
                <a:latin typeface="Tahoma" pitchFamily="34" charset="0"/>
                <a:ea typeface="Tahoma" pitchFamily="34" charset="0"/>
                <a:cs typeface="Tahoma" pitchFamily="34" charset="0"/>
              </a:rPr>
              <a:t>the same prize money is divided among six people each prize </a:t>
            </a:r>
            <a:r>
              <a:rPr lang="en-IE" sz="2000" dirty="0" smtClean="0">
                <a:solidFill>
                  <a:srgbClr val="990033"/>
                </a:solidFill>
                <a:latin typeface="Tahoma" pitchFamily="34" charset="0"/>
                <a:ea typeface="Tahoma" pitchFamily="34" charset="0"/>
                <a:cs typeface="Tahoma" pitchFamily="34" charset="0"/>
              </a:rPr>
              <a:t>winner would </a:t>
            </a:r>
            <a:r>
              <a:rPr lang="en-IE" sz="2000" dirty="0">
                <a:solidFill>
                  <a:srgbClr val="990033"/>
                </a:solidFill>
                <a:latin typeface="Tahoma" pitchFamily="34" charset="0"/>
                <a:ea typeface="Tahoma" pitchFamily="34" charset="0"/>
                <a:cs typeface="Tahoma" pitchFamily="34" charset="0"/>
              </a:rPr>
              <a:t>get</a:t>
            </a:r>
          </a:p>
          <a:p>
            <a:pPr>
              <a:lnSpc>
                <a:spcPct val="150000"/>
              </a:lnSpc>
            </a:pPr>
            <a:r>
              <a:rPr lang="en-IE" sz="2000" dirty="0">
                <a:solidFill>
                  <a:srgbClr val="990033"/>
                </a:solidFill>
                <a:latin typeface="Tahoma" pitchFamily="34" charset="0"/>
                <a:ea typeface="Tahoma" pitchFamily="34" charset="0"/>
                <a:cs typeface="Tahoma" pitchFamily="34" charset="0"/>
              </a:rPr>
              <a:t>€2 less than previously. Write an equation to represent </a:t>
            </a:r>
            <a:r>
              <a:rPr lang="en-IE" sz="2000" dirty="0" smtClean="0">
                <a:solidFill>
                  <a:srgbClr val="990033"/>
                </a:solidFill>
                <a:latin typeface="Tahoma" pitchFamily="34" charset="0"/>
                <a:ea typeface="Tahoma" pitchFamily="34" charset="0"/>
                <a:cs typeface="Tahoma" pitchFamily="34" charset="0"/>
              </a:rPr>
              <a:t>this and </a:t>
            </a:r>
            <a:r>
              <a:rPr lang="en-IE" sz="2000" dirty="0">
                <a:solidFill>
                  <a:srgbClr val="990033"/>
                </a:solidFill>
                <a:latin typeface="Tahoma" pitchFamily="34" charset="0"/>
                <a:ea typeface="Tahoma" pitchFamily="34" charset="0"/>
                <a:cs typeface="Tahoma" pitchFamily="34" charset="0"/>
              </a:rPr>
              <a:t>solve the equation</a:t>
            </a:r>
            <a:r>
              <a:rPr lang="en-IE" sz="2000" dirty="0" smtClean="0">
                <a:solidFill>
                  <a:srgbClr val="990033"/>
                </a:solidFill>
                <a:latin typeface="Tahoma" pitchFamily="34" charset="0"/>
                <a:ea typeface="Tahoma" pitchFamily="34" charset="0"/>
                <a:cs typeface="Tahoma" pitchFamily="34" charset="0"/>
              </a:rPr>
              <a:t>.</a:t>
            </a:r>
            <a:endParaRPr lang="en-IE" sz="2000" dirty="0">
              <a:solidFill>
                <a:srgbClr val="990033"/>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185908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b="1" dirty="0">
                <a:solidFill>
                  <a:srgbClr val="990033"/>
                </a:solidFill>
                <a:latin typeface="Tahoma" pitchFamily="34" charset="0"/>
                <a:ea typeface="Tahoma" pitchFamily="34" charset="0"/>
                <a:cs typeface="Tahoma" pitchFamily="34" charset="0"/>
              </a:rPr>
              <a:t>Section A: Student Activity </a:t>
            </a:r>
            <a:r>
              <a:rPr lang="en-IE" sz="4000" b="1" dirty="0" smtClean="0">
                <a:solidFill>
                  <a:srgbClr val="990033"/>
                </a:solidFill>
                <a:latin typeface="Tahoma" pitchFamily="34" charset="0"/>
                <a:ea typeface="Tahoma" pitchFamily="34" charset="0"/>
                <a:cs typeface="Tahoma" pitchFamily="34" charset="0"/>
              </a:rPr>
              <a:t>1</a:t>
            </a:r>
            <a:endParaRPr lang="en-IE" sz="4000" b="1" dirty="0">
              <a:solidFill>
                <a:srgbClr val="990033"/>
              </a:solidFill>
              <a:latin typeface="Tahoma" pitchFamily="34" charset="0"/>
              <a:ea typeface="Tahoma" pitchFamily="34" charset="0"/>
              <a:cs typeface="Tahoma" pitchFamily="34" charset="0"/>
            </a:endParaRPr>
          </a:p>
        </p:txBody>
      </p:sp>
      <p:sp>
        <p:nvSpPr>
          <p:cNvPr id="3" name="Rectangle 2"/>
          <p:cNvSpPr/>
          <p:nvPr/>
        </p:nvSpPr>
        <p:spPr>
          <a:xfrm>
            <a:off x="683568" y="839603"/>
            <a:ext cx="7848872" cy="5324535"/>
          </a:xfrm>
          <a:prstGeom prst="rect">
            <a:avLst/>
          </a:prstGeom>
        </p:spPr>
        <p:txBody>
          <a:bodyPr wrap="square">
            <a:spAutoFit/>
          </a:bodyPr>
          <a:lstStyle/>
          <a:p>
            <a:r>
              <a:rPr lang="en-IE" sz="2000" dirty="0">
                <a:solidFill>
                  <a:srgbClr val="990033"/>
                </a:solidFill>
                <a:latin typeface="Tahoma" pitchFamily="34" charset="0"/>
                <a:ea typeface="Tahoma" pitchFamily="34" charset="0"/>
                <a:cs typeface="Tahoma" pitchFamily="34" charset="0"/>
              </a:rPr>
              <a:t>Note: It is always good practice to check solutions. The roots of a </a:t>
            </a:r>
            <a:r>
              <a:rPr lang="en-IE" sz="2000" dirty="0" smtClean="0">
                <a:solidFill>
                  <a:srgbClr val="990033"/>
                </a:solidFill>
                <a:latin typeface="Tahoma" pitchFamily="34" charset="0"/>
                <a:ea typeface="Tahoma" pitchFamily="34" charset="0"/>
                <a:cs typeface="Tahoma" pitchFamily="34" charset="0"/>
              </a:rPr>
              <a:t>quadratic equation </a:t>
            </a:r>
            <a:r>
              <a:rPr lang="en-IE" sz="2000" dirty="0">
                <a:solidFill>
                  <a:srgbClr val="990033"/>
                </a:solidFill>
                <a:latin typeface="Tahoma" pitchFamily="34" charset="0"/>
                <a:ea typeface="Tahoma" pitchFamily="34" charset="0"/>
                <a:cs typeface="Tahoma" pitchFamily="34" charset="0"/>
              </a:rPr>
              <a:t>are the elements of its solution set. For example </a:t>
            </a:r>
            <a:r>
              <a:rPr lang="en-IE" sz="2000" dirty="0" smtClean="0">
                <a:solidFill>
                  <a:srgbClr val="990033"/>
                </a:solidFill>
                <a:latin typeface="Tahoma" pitchFamily="34" charset="0"/>
                <a:ea typeface="Tahoma" pitchFamily="34" charset="0"/>
                <a:cs typeface="Tahoma" pitchFamily="34" charset="0"/>
              </a:rPr>
              <a:t>if x </a:t>
            </a:r>
            <a:r>
              <a:rPr lang="en-IE" sz="2000" dirty="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1,x </a:t>
            </a:r>
            <a:r>
              <a:rPr lang="en-IE" sz="2000" dirty="0">
                <a:solidFill>
                  <a:srgbClr val="990033"/>
                </a:solidFill>
                <a:latin typeface="Tahoma" pitchFamily="34" charset="0"/>
                <a:ea typeface="Tahoma" pitchFamily="34" charset="0"/>
                <a:cs typeface="Tahoma" pitchFamily="34" charset="0"/>
              </a:rPr>
              <a:t>= </a:t>
            </a:r>
            <a:r>
              <a:rPr lang="en-IE" sz="2000" dirty="0" smtClean="0">
                <a:solidFill>
                  <a:srgbClr val="990033"/>
                </a:solidFill>
                <a:latin typeface="Tahoma" pitchFamily="34" charset="0"/>
                <a:ea typeface="Tahoma" pitchFamily="34" charset="0"/>
                <a:cs typeface="Tahoma" pitchFamily="34" charset="0"/>
              </a:rPr>
              <a:t>2 are </a:t>
            </a:r>
            <a:r>
              <a:rPr lang="en-IE" sz="2000" dirty="0">
                <a:solidFill>
                  <a:srgbClr val="990033"/>
                </a:solidFill>
                <a:latin typeface="Tahoma" pitchFamily="34" charset="0"/>
                <a:ea typeface="Tahoma" pitchFamily="34" charset="0"/>
                <a:cs typeface="Tahoma" pitchFamily="34" charset="0"/>
              </a:rPr>
              <a:t>the root ⇒{1, 2} = solution set. The roots of a quadratic equation </a:t>
            </a:r>
            <a:r>
              <a:rPr lang="en-IE" sz="2000" dirty="0" smtClean="0">
                <a:solidFill>
                  <a:srgbClr val="990033"/>
                </a:solidFill>
                <a:latin typeface="Tahoma" pitchFamily="34" charset="0"/>
                <a:ea typeface="Tahoma" pitchFamily="34" charset="0"/>
                <a:cs typeface="Tahoma" pitchFamily="34" charset="0"/>
              </a:rPr>
              <a:t>are another </a:t>
            </a:r>
            <a:r>
              <a:rPr lang="en-IE" sz="2000" dirty="0">
                <a:solidFill>
                  <a:srgbClr val="990033"/>
                </a:solidFill>
                <a:latin typeface="Tahoma" pitchFamily="34" charset="0"/>
                <a:ea typeface="Tahoma" pitchFamily="34" charset="0"/>
                <a:cs typeface="Tahoma" pitchFamily="34" charset="0"/>
              </a:rPr>
              <a:t>name for its solution set</a:t>
            </a:r>
            <a:r>
              <a:rPr lang="en-IE" sz="2000" dirty="0" smtClean="0">
                <a:solidFill>
                  <a:srgbClr val="990033"/>
                </a:solidFill>
                <a:latin typeface="Tahoma" pitchFamily="34" charset="0"/>
                <a:ea typeface="Tahoma" pitchFamily="34" charset="0"/>
                <a:cs typeface="Tahoma" pitchFamily="34" charset="0"/>
              </a:rPr>
              <a:t>.</a:t>
            </a:r>
          </a:p>
          <a:p>
            <a:endParaRPr lang="en-IE" sz="2000" dirty="0">
              <a:solidFill>
                <a:srgbClr val="990033"/>
              </a:solidFill>
              <a:latin typeface="Tahoma" pitchFamily="34" charset="0"/>
              <a:ea typeface="Tahoma" pitchFamily="34" charset="0"/>
              <a:cs typeface="Tahoma" pitchFamily="34" charset="0"/>
            </a:endParaRPr>
          </a:p>
          <a:p>
            <a:pPr>
              <a:lnSpc>
                <a:spcPct val="150000"/>
              </a:lnSpc>
            </a:pPr>
            <a:r>
              <a:rPr lang="en-IE" sz="2000" dirty="0" smtClean="0">
                <a:solidFill>
                  <a:srgbClr val="990033"/>
                </a:solidFill>
                <a:latin typeface="Tahoma" pitchFamily="34" charset="0"/>
                <a:ea typeface="Tahoma" pitchFamily="34" charset="0"/>
                <a:cs typeface="Tahoma" pitchFamily="34" charset="0"/>
              </a:rPr>
              <a:t>1. If </a:t>
            </a:r>
            <a:r>
              <a:rPr lang="en-IE" sz="2000" dirty="0" err="1" smtClean="0">
                <a:solidFill>
                  <a:srgbClr val="990033"/>
                </a:solidFill>
                <a:latin typeface="Tahoma" pitchFamily="34" charset="0"/>
                <a:ea typeface="Tahoma" pitchFamily="34" charset="0"/>
                <a:cs typeface="Tahoma" pitchFamily="34" charset="0"/>
              </a:rPr>
              <a:t>xy</a:t>
            </a:r>
            <a:r>
              <a:rPr lang="en-IE" sz="2000" dirty="0" smtClean="0">
                <a:solidFill>
                  <a:srgbClr val="990033"/>
                </a:solidFill>
                <a:latin typeface="Tahoma" pitchFamily="34" charset="0"/>
                <a:ea typeface="Tahoma" pitchFamily="34" charset="0"/>
                <a:cs typeface="Tahoma" pitchFamily="34" charset="0"/>
              </a:rPr>
              <a:t> </a:t>
            </a:r>
            <a:r>
              <a:rPr lang="en-IE" sz="2000" dirty="0">
                <a:solidFill>
                  <a:srgbClr val="990033"/>
                </a:solidFill>
                <a:latin typeface="Tahoma" pitchFamily="34" charset="0"/>
                <a:ea typeface="Tahoma" pitchFamily="34" charset="0"/>
                <a:cs typeface="Tahoma" pitchFamily="34" charset="0"/>
              </a:rPr>
              <a:t>= 0, what value must </a:t>
            </a:r>
            <a:r>
              <a:rPr lang="en-IE" sz="2000" dirty="0" smtClean="0">
                <a:solidFill>
                  <a:srgbClr val="990033"/>
                </a:solidFill>
                <a:latin typeface="Tahoma" pitchFamily="34" charset="0"/>
                <a:ea typeface="Tahoma" pitchFamily="34" charset="0"/>
                <a:cs typeface="Tahoma" pitchFamily="34" charset="0"/>
              </a:rPr>
              <a:t>either x or y </a:t>
            </a:r>
            <a:r>
              <a:rPr lang="en-IE" sz="2000" dirty="0">
                <a:solidFill>
                  <a:srgbClr val="990033"/>
                </a:solidFill>
                <a:latin typeface="Tahoma" pitchFamily="34" charset="0"/>
                <a:ea typeface="Tahoma" pitchFamily="34" charset="0"/>
                <a:cs typeface="Tahoma" pitchFamily="34" charset="0"/>
              </a:rPr>
              <a:t>or both have</a:t>
            </a:r>
            <a:r>
              <a:rPr lang="en-IE" sz="2000" dirty="0" smtClean="0">
                <a:solidFill>
                  <a:srgbClr val="990033"/>
                </a:solidFill>
                <a:latin typeface="Tahoma" pitchFamily="34" charset="0"/>
                <a:ea typeface="Tahoma" pitchFamily="34" charset="0"/>
                <a:cs typeface="Tahoma" pitchFamily="34" charset="0"/>
              </a:rPr>
              <a:t>?</a:t>
            </a:r>
            <a:endParaRPr lang="en-IE" sz="2000" dirty="0">
              <a:solidFill>
                <a:srgbClr val="990033"/>
              </a:solidFill>
              <a:latin typeface="Tahoma" pitchFamily="34" charset="0"/>
              <a:ea typeface="Tahoma" pitchFamily="34" charset="0"/>
              <a:cs typeface="Tahoma" pitchFamily="34" charset="0"/>
            </a:endParaRPr>
          </a:p>
          <a:p>
            <a:pPr>
              <a:lnSpc>
                <a:spcPct val="150000"/>
              </a:lnSpc>
            </a:pPr>
            <a:r>
              <a:rPr lang="en-IE" sz="2000" dirty="0">
                <a:solidFill>
                  <a:srgbClr val="990033"/>
                </a:solidFill>
                <a:latin typeface="Tahoma" pitchFamily="34" charset="0"/>
                <a:ea typeface="Tahoma" pitchFamily="34" charset="0"/>
                <a:cs typeface="Tahoma" pitchFamily="34" charset="0"/>
              </a:rPr>
              <a:t>2. Write in your own words what solving an equation means.</a:t>
            </a:r>
          </a:p>
          <a:p>
            <a:pPr>
              <a:lnSpc>
                <a:spcPct val="150000"/>
              </a:lnSpc>
            </a:pPr>
            <a:r>
              <a:rPr lang="en-IE" sz="2000" dirty="0">
                <a:solidFill>
                  <a:srgbClr val="990033"/>
                </a:solidFill>
                <a:latin typeface="Tahoma" pitchFamily="34" charset="0"/>
                <a:ea typeface="Tahoma" pitchFamily="34" charset="0"/>
                <a:cs typeface="Tahoma" pitchFamily="34" charset="0"/>
              </a:rPr>
              <a:t>3. Solve the following equations:</a:t>
            </a:r>
          </a:p>
          <a:p>
            <a:pPr>
              <a:lnSpc>
                <a:spcPct val="150000"/>
              </a:lnSpc>
            </a:pPr>
            <a:r>
              <a:rPr lang="en-IE" sz="2000" dirty="0">
                <a:solidFill>
                  <a:srgbClr val="990033"/>
                </a:solidFill>
                <a:latin typeface="Tahoma" pitchFamily="34" charset="0"/>
                <a:ea typeface="Tahoma" pitchFamily="34" charset="0"/>
                <a:cs typeface="Tahoma" pitchFamily="34" charset="0"/>
              </a:rPr>
              <a:t>a. (x - 1) (x - 2) = 0 b. (x - 4) (x - 5) = 0</a:t>
            </a:r>
          </a:p>
          <a:p>
            <a:pPr>
              <a:lnSpc>
                <a:spcPct val="150000"/>
              </a:lnSpc>
            </a:pPr>
            <a:r>
              <a:rPr lang="en-IE" sz="2000" dirty="0">
                <a:solidFill>
                  <a:srgbClr val="990033"/>
                </a:solidFill>
                <a:latin typeface="Tahoma" pitchFamily="34" charset="0"/>
                <a:ea typeface="Tahoma" pitchFamily="34" charset="0"/>
                <a:cs typeface="Tahoma" pitchFamily="34" charset="0"/>
              </a:rPr>
              <a:t>c. (x - 3) (x - 5) = 0 d. (x - 2) (x - 5) = 0</a:t>
            </a:r>
          </a:p>
          <a:p>
            <a:pPr>
              <a:lnSpc>
                <a:spcPct val="150000"/>
              </a:lnSpc>
            </a:pPr>
            <a:r>
              <a:rPr lang="en-IE" sz="2000" dirty="0">
                <a:solidFill>
                  <a:srgbClr val="990033"/>
                </a:solidFill>
                <a:latin typeface="Tahoma" pitchFamily="34" charset="0"/>
                <a:ea typeface="Tahoma" pitchFamily="34" charset="0"/>
                <a:cs typeface="Tahoma" pitchFamily="34" charset="0"/>
              </a:rPr>
              <a:t>4. What values </a:t>
            </a:r>
            <a:r>
              <a:rPr lang="en-IE" sz="2000" dirty="0" smtClean="0">
                <a:solidFill>
                  <a:srgbClr val="990033"/>
                </a:solidFill>
                <a:latin typeface="Tahoma" pitchFamily="34" charset="0"/>
                <a:ea typeface="Tahoma" pitchFamily="34" charset="0"/>
                <a:cs typeface="Tahoma" pitchFamily="34" charset="0"/>
              </a:rPr>
              <a:t>of x </a:t>
            </a:r>
            <a:r>
              <a:rPr lang="en-IE" sz="2000" dirty="0">
                <a:solidFill>
                  <a:srgbClr val="990033"/>
                </a:solidFill>
                <a:latin typeface="Tahoma" pitchFamily="34" charset="0"/>
                <a:ea typeface="Tahoma" pitchFamily="34" charset="0"/>
                <a:cs typeface="Tahoma" pitchFamily="34" charset="0"/>
              </a:rPr>
              <a:t>make the following statements true:</a:t>
            </a:r>
          </a:p>
          <a:p>
            <a:pPr>
              <a:lnSpc>
                <a:spcPct val="150000"/>
              </a:lnSpc>
            </a:pPr>
            <a:r>
              <a:rPr lang="en-IE" sz="2000" dirty="0">
                <a:solidFill>
                  <a:srgbClr val="990033"/>
                </a:solidFill>
                <a:latin typeface="Tahoma" pitchFamily="34" charset="0"/>
                <a:ea typeface="Tahoma" pitchFamily="34" charset="0"/>
                <a:cs typeface="Tahoma" pitchFamily="34" charset="0"/>
              </a:rPr>
              <a:t>a. (x - 2) (x - 5) = 0 b. (x - 4) (x + 5) = 0 c. (x - 2) (x + 4) = 0</a:t>
            </a:r>
          </a:p>
          <a:p>
            <a:pPr>
              <a:lnSpc>
                <a:spcPct val="150000"/>
              </a:lnSpc>
            </a:pPr>
            <a:r>
              <a:rPr lang="en-IE" sz="2000" dirty="0">
                <a:solidFill>
                  <a:srgbClr val="990033"/>
                </a:solidFill>
                <a:latin typeface="Tahoma" pitchFamily="34" charset="0"/>
                <a:ea typeface="Tahoma" pitchFamily="34" charset="0"/>
                <a:cs typeface="Tahoma" pitchFamily="34" charset="0"/>
              </a:rPr>
              <a:t>5. Find the roots of (x - 4) (x + 5) = 0</a:t>
            </a:r>
            <a:r>
              <a:rPr lang="en-IE" sz="2000" dirty="0" smtClean="0">
                <a:solidFill>
                  <a:srgbClr val="990033"/>
                </a:solidFill>
                <a:latin typeface="Tahoma" pitchFamily="34" charset="0"/>
                <a:ea typeface="Tahoma" pitchFamily="34" charset="0"/>
                <a:cs typeface="Tahoma" pitchFamily="34" charset="0"/>
              </a:rPr>
              <a:t>.</a:t>
            </a:r>
            <a:endParaRPr lang="en-IE" sz="2000" dirty="0">
              <a:solidFill>
                <a:srgbClr val="990033"/>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547007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829808"/>
            <a:ext cx="7992888" cy="3831818"/>
          </a:xfrm>
          <a:prstGeom prst="rect">
            <a:avLst/>
          </a:prstGeom>
        </p:spPr>
        <p:txBody>
          <a:bodyPr wrap="square">
            <a:spAutoFit/>
          </a:bodyPr>
          <a:lstStyle/>
          <a:p>
            <a:pPr>
              <a:lnSpc>
                <a:spcPct val="150000"/>
              </a:lnSpc>
            </a:pPr>
            <a:r>
              <a:rPr lang="en-IE" dirty="0" smtClean="0">
                <a:solidFill>
                  <a:srgbClr val="990033"/>
                </a:solidFill>
                <a:latin typeface="Tahoma" pitchFamily="34" charset="0"/>
                <a:ea typeface="Tahoma" pitchFamily="34" charset="0"/>
                <a:cs typeface="Tahoma" pitchFamily="34" charset="0"/>
              </a:rPr>
              <a:t>5. Find the roots of (x - 4) (x + 5) = 0.</a:t>
            </a:r>
          </a:p>
          <a:p>
            <a:pPr>
              <a:lnSpc>
                <a:spcPct val="150000"/>
              </a:lnSpc>
            </a:pPr>
            <a:r>
              <a:rPr lang="en-IE" dirty="0" smtClean="0">
                <a:solidFill>
                  <a:srgbClr val="990033"/>
                </a:solidFill>
                <a:latin typeface="Tahoma" pitchFamily="34" charset="0"/>
                <a:ea typeface="Tahoma" pitchFamily="34" charset="0"/>
                <a:cs typeface="Tahoma" pitchFamily="34" charset="0"/>
              </a:rPr>
              <a:t>6. Solve the equation (x - 3) (x + 2) = 0.</a:t>
            </a:r>
          </a:p>
          <a:p>
            <a:pPr>
              <a:lnSpc>
                <a:spcPct val="150000"/>
              </a:lnSpc>
            </a:pPr>
            <a:r>
              <a:rPr lang="en-IE" dirty="0" smtClean="0">
                <a:solidFill>
                  <a:srgbClr val="990033"/>
                </a:solidFill>
                <a:latin typeface="Tahoma" pitchFamily="34" charset="0"/>
                <a:ea typeface="Tahoma" pitchFamily="34" charset="0"/>
                <a:cs typeface="Tahoma" pitchFamily="34" charset="0"/>
              </a:rPr>
              <a:t>Hence state what the roots of (x - 3) (x + 2) = 0 are.</a:t>
            </a:r>
          </a:p>
          <a:p>
            <a:pPr>
              <a:lnSpc>
                <a:spcPct val="150000"/>
              </a:lnSpc>
            </a:pPr>
            <a:r>
              <a:rPr lang="en-IE" dirty="0" smtClean="0">
                <a:solidFill>
                  <a:srgbClr val="990033"/>
                </a:solidFill>
                <a:latin typeface="Tahoma" pitchFamily="34" charset="0"/>
                <a:ea typeface="Tahoma" pitchFamily="34" charset="0"/>
                <a:cs typeface="Tahoma" pitchFamily="34" charset="0"/>
              </a:rPr>
              <a:t>7. Find a positive value for x that makes the statement (x - 4) (x + 2) = 0</a:t>
            </a:r>
          </a:p>
          <a:p>
            <a:pPr>
              <a:lnSpc>
                <a:spcPct val="150000"/>
              </a:lnSpc>
            </a:pPr>
            <a:r>
              <a:rPr lang="en-IE" dirty="0" smtClean="0">
                <a:solidFill>
                  <a:srgbClr val="990033"/>
                </a:solidFill>
                <a:latin typeface="Tahoma" pitchFamily="34" charset="0"/>
                <a:ea typeface="Tahoma" pitchFamily="34" charset="0"/>
                <a:cs typeface="Tahoma" pitchFamily="34" charset="0"/>
              </a:rPr>
              <a:t>true.</a:t>
            </a:r>
          </a:p>
          <a:p>
            <a:pPr>
              <a:lnSpc>
                <a:spcPct val="150000"/>
              </a:lnSpc>
            </a:pPr>
            <a:r>
              <a:rPr lang="en-IE" dirty="0" smtClean="0">
                <a:solidFill>
                  <a:srgbClr val="990033"/>
                </a:solidFill>
                <a:latin typeface="Tahoma" pitchFamily="34" charset="0"/>
                <a:ea typeface="Tahoma" pitchFamily="34" charset="0"/>
                <a:cs typeface="Tahoma" pitchFamily="34" charset="0"/>
              </a:rPr>
              <a:t>8. Solve the following equations:</a:t>
            </a:r>
          </a:p>
          <a:p>
            <a:pPr>
              <a:lnSpc>
                <a:spcPct val="150000"/>
              </a:lnSpc>
            </a:pPr>
            <a:r>
              <a:rPr lang="en-IE" dirty="0" smtClean="0">
                <a:solidFill>
                  <a:srgbClr val="990033"/>
                </a:solidFill>
                <a:latin typeface="Tahoma" pitchFamily="34" charset="0"/>
                <a:ea typeface="Tahoma" pitchFamily="34" charset="0"/>
                <a:cs typeface="Tahoma" pitchFamily="34" charset="0"/>
              </a:rPr>
              <a:t>a. x (x - 1) = 0 		b.  x (x - 2) = 0 		c.  x (x + 4) = 0</a:t>
            </a:r>
          </a:p>
          <a:p>
            <a:pPr>
              <a:lnSpc>
                <a:spcPct val="150000"/>
              </a:lnSpc>
            </a:pPr>
            <a:r>
              <a:rPr lang="en-IE" dirty="0" smtClean="0">
                <a:solidFill>
                  <a:srgbClr val="990033"/>
                </a:solidFill>
                <a:latin typeface="Tahoma" pitchFamily="34" charset="0"/>
                <a:ea typeface="Tahoma" pitchFamily="34" charset="0"/>
                <a:cs typeface="Tahoma" pitchFamily="34" charset="0"/>
              </a:rPr>
              <a:t>9. a. These students each made at least one error, explain the error(s) in</a:t>
            </a:r>
          </a:p>
          <a:p>
            <a:pPr>
              <a:lnSpc>
                <a:spcPct val="150000"/>
              </a:lnSpc>
            </a:pPr>
            <a:r>
              <a:rPr lang="en-IE" dirty="0" smtClean="0">
                <a:solidFill>
                  <a:srgbClr val="990033"/>
                </a:solidFill>
                <a:latin typeface="Tahoma" pitchFamily="34" charset="0"/>
                <a:ea typeface="Tahoma" pitchFamily="34" charset="0"/>
                <a:cs typeface="Tahoma" pitchFamily="34" charset="0"/>
              </a:rPr>
              <a:t>each case:</a:t>
            </a:r>
            <a:endParaRPr lang="en-IE" dirty="0">
              <a:solidFill>
                <a:srgbClr val="990033"/>
              </a:solidFill>
              <a:latin typeface="Tahoma" pitchFamily="34" charset="0"/>
              <a:ea typeface="Tahoma" pitchFamily="34" charset="0"/>
              <a:cs typeface="Tahoma" pitchFamily="34" charset="0"/>
            </a:endParaRPr>
          </a:p>
        </p:txBody>
      </p:sp>
      <p:sp>
        <p:nvSpPr>
          <p:cNvPr id="4" name="Title 1"/>
          <p:cNvSpPr>
            <a:spLocks noGrp="1"/>
          </p:cNvSpPr>
          <p:nvPr>
            <p:ph type="title"/>
          </p:nvPr>
        </p:nvSpPr>
        <p:spPr/>
        <p:txBody>
          <a:bodyPr>
            <a:normAutofit/>
          </a:bodyPr>
          <a:lstStyle/>
          <a:p>
            <a:r>
              <a:rPr lang="en-IE" sz="4000" b="1" dirty="0">
                <a:solidFill>
                  <a:srgbClr val="990033"/>
                </a:solidFill>
                <a:latin typeface="Tahoma" pitchFamily="34" charset="0"/>
                <a:ea typeface="Tahoma" pitchFamily="34" charset="0"/>
                <a:cs typeface="Tahoma" pitchFamily="34" charset="0"/>
              </a:rPr>
              <a:t>Section A: Student Activity </a:t>
            </a:r>
            <a:r>
              <a:rPr lang="en-IE" sz="4000" b="1" dirty="0" smtClean="0">
                <a:solidFill>
                  <a:srgbClr val="990033"/>
                </a:solidFill>
                <a:latin typeface="Tahoma" pitchFamily="34" charset="0"/>
                <a:ea typeface="Tahoma" pitchFamily="34" charset="0"/>
                <a:cs typeface="Tahoma" pitchFamily="34" charset="0"/>
              </a:rPr>
              <a:t>1</a:t>
            </a:r>
            <a:endParaRPr lang="en-IE" sz="4000" b="1" dirty="0">
              <a:solidFill>
                <a:srgbClr val="990033"/>
              </a:solidFill>
              <a:latin typeface="Tahoma" pitchFamily="34" charset="0"/>
              <a:ea typeface="Tahoma" pitchFamily="34" charset="0"/>
              <a:cs typeface="Tahoma"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9163" y="4509120"/>
            <a:ext cx="7305675"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10351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990033"/>
                </a:solidFill>
              </a:rPr>
              <a:t>Section A: Student Activity 1</a:t>
            </a:r>
            <a:endParaRPr lang="en-IE" dirty="0"/>
          </a:p>
        </p:txBody>
      </p:sp>
      <p:sp>
        <p:nvSpPr>
          <p:cNvPr id="5" name="Rectangle 4"/>
          <p:cNvSpPr/>
          <p:nvPr/>
        </p:nvSpPr>
        <p:spPr>
          <a:xfrm>
            <a:off x="467544" y="1124744"/>
            <a:ext cx="7920880" cy="3847207"/>
          </a:xfrm>
          <a:prstGeom prst="rect">
            <a:avLst/>
          </a:prstGeom>
        </p:spPr>
        <p:txBody>
          <a:bodyPr wrap="square">
            <a:spAutoFit/>
          </a:bodyPr>
          <a:lstStyle/>
          <a:p>
            <a:r>
              <a:rPr lang="en-IE" sz="2000" dirty="0" smtClean="0">
                <a:solidFill>
                  <a:srgbClr val="990033"/>
                </a:solidFill>
                <a:latin typeface="Tahoma" pitchFamily="34" charset="0"/>
                <a:ea typeface="Tahoma" pitchFamily="34" charset="0"/>
                <a:cs typeface="Tahoma" pitchFamily="34" charset="0"/>
              </a:rPr>
              <a:t>How does the equation x (x - 5) = 0 differ from the equation </a:t>
            </a:r>
            <a:endParaRPr lang="en-IE" sz="2000" dirty="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                           (</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- 0</a:t>
            </a:r>
            <a:r>
              <a:rPr lang="en-IE" sz="2000" dirty="0">
                <a:solidFill>
                  <a:srgbClr val="990033"/>
                </a:solidFill>
                <a:latin typeface="Tahoma" pitchFamily="34" charset="0"/>
                <a:ea typeface="Tahoma" pitchFamily="34" charset="0"/>
                <a:cs typeface="Tahoma" pitchFamily="34" charset="0"/>
              </a:rPr>
              <a:t>)(</a:t>
            </a:r>
            <a:r>
              <a:rPr lang="en-IE" sz="2000" dirty="0" smtClean="0">
                <a:solidFill>
                  <a:srgbClr val="990033"/>
                </a:solidFill>
                <a:latin typeface="Tahoma" pitchFamily="34" charset="0"/>
                <a:ea typeface="Tahoma" pitchFamily="34" charset="0"/>
                <a:cs typeface="Tahoma" pitchFamily="34" charset="0"/>
              </a:rPr>
              <a:t>x - 5) = 0</a:t>
            </a:r>
            <a:r>
              <a:rPr lang="en-IE" sz="2000" dirty="0">
                <a:solidFill>
                  <a:srgbClr val="990033"/>
                </a:solidFill>
                <a:latin typeface="Tahoma" pitchFamily="34" charset="0"/>
                <a:ea typeface="Tahoma" pitchFamily="34" charset="0"/>
                <a:cs typeface="Tahoma" pitchFamily="34" charset="0"/>
              </a:rPr>
              <a:t>?</a:t>
            </a:r>
          </a:p>
          <a:p>
            <a:endParaRPr lang="en-IE" sz="2000" dirty="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Why are they the same? </a:t>
            </a:r>
            <a:endParaRPr lang="en-IE" sz="2000" dirty="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 </a:t>
            </a:r>
            <a:endParaRPr lang="en-IE" sz="2000" dirty="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Hence what is the solution?</a:t>
            </a:r>
          </a:p>
          <a:p>
            <a:endParaRPr lang="en-IE" sz="2000" dirty="0" smtClean="0">
              <a:solidFill>
                <a:srgbClr val="990033"/>
              </a:solidFill>
              <a:latin typeface="Tahoma" pitchFamily="34" charset="0"/>
              <a:ea typeface="Tahoma" pitchFamily="34" charset="0"/>
              <a:cs typeface="Tahoma" pitchFamily="34" charset="0"/>
            </a:endParaRPr>
          </a:p>
          <a:p>
            <a:endParaRPr lang="en-IE" sz="2000" dirty="0">
              <a:solidFill>
                <a:srgbClr val="990033"/>
              </a:solidFill>
              <a:latin typeface="Tahoma" pitchFamily="34" charset="0"/>
              <a:ea typeface="Tahoma" pitchFamily="34" charset="0"/>
              <a:cs typeface="Tahoma" pitchFamily="34" charset="0"/>
            </a:endParaRPr>
          </a:p>
          <a:p>
            <a:r>
              <a:rPr lang="en-IE" sz="2000" dirty="0" smtClean="0">
                <a:solidFill>
                  <a:srgbClr val="990033"/>
                </a:solidFill>
                <a:latin typeface="Tahoma" pitchFamily="34" charset="0"/>
                <a:ea typeface="Tahoma" pitchFamily="34" charset="0"/>
                <a:cs typeface="Tahoma" pitchFamily="34" charset="0"/>
              </a:rPr>
              <a:t>What are the solutions of  x </a:t>
            </a:r>
            <a:r>
              <a:rPr lang="en-IE" sz="2000" dirty="0">
                <a:solidFill>
                  <a:srgbClr val="990033"/>
                </a:solidFill>
                <a:latin typeface="Tahoma" pitchFamily="34" charset="0"/>
                <a:ea typeface="Tahoma" pitchFamily="34" charset="0"/>
                <a:cs typeface="Tahoma" pitchFamily="34" charset="0"/>
              </a:rPr>
              <a:t>(x </a:t>
            </a:r>
            <a:r>
              <a:rPr lang="en-IE" sz="2000" dirty="0" smtClean="0">
                <a:solidFill>
                  <a:srgbClr val="990033"/>
                </a:solidFill>
                <a:latin typeface="Tahoma" pitchFamily="34" charset="0"/>
                <a:ea typeface="Tahoma" pitchFamily="34" charset="0"/>
                <a:cs typeface="Tahoma" pitchFamily="34" charset="0"/>
              </a:rPr>
              <a:t>- 6) = 0</a:t>
            </a:r>
            <a:r>
              <a:rPr lang="en-IE" sz="2000" dirty="0">
                <a:solidFill>
                  <a:srgbClr val="990033"/>
                </a:solidFill>
                <a:latin typeface="Tahoma" pitchFamily="34" charset="0"/>
                <a:ea typeface="Tahoma" pitchFamily="34" charset="0"/>
                <a:cs typeface="Tahoma" pitchFamily="34" charset="0"/>
              </a:rPr>
              <a:t>?</a:t>
            </a:r>
          </a:p>
          <a:p>
            <a:endParaRPr lang="en-IE" sz="2000" dirty="0" smtClean="0">
              <a:solidFill>
                <a:srgbClr val="990033"/>
              </a:solidFill>
              <a:latin typeface="Tahoma" pitchFamily="34" charset="0"/>
              <a:ea typeface="Tahoma" pitchFamily="34" charset="0"/>
              <a:cs typeface="Tahoma" pitchFamily="34" charset="0"/>
            </a:endParaRPr>
          </a:p>
          <a:p>
            <a:r>
              <a:rPr lang="en-IE" sz="2400" i="1" dirty="0" smtClean="0">
                <a:solidFill>
                  <a:srgbClr val="990033"/>
                </a:solidFill>
                <a:latin typeface="Tahoma" pitchFamily="34" charset="0"/>
                <a:ea typeface="Tahoma" pitchFamily="34" charset="0"/>
                <a:cs typeface="Tahoma" pitchFamily="34" charset="0"/>
              </a:rPr>
              <a:t>Answer questions 8-11 on Section A</a:t>
            </a:r>
            <a:r>
              <a:rPr lang="en-IE" sz="2400" i="1" dirty="0">
                <a:solidFill>
                  <a:srgbClr val="990033"/>
                </a:solidFill>
                <a:latin typeface="Tahoma" pitchFamily="34" charset="0"/>
                <a:ea typeface="Tahoma" pitchFamily="34" charset="0"/>
                <a:cs typeface="Tahoma" pitchFamily="34" charset="0"/>
              </a:rPr>
              <a:t>: Student Activity 1</a:t>
            </a:r>
            <a:r>
              <a:rPr lang="en-IE" sz="2000" dirty="0">
                <a:solidFill>
                  <a:srgbClr val="990033"/>
                </a:solidFill>
                <a:latin typeface="Tahoma" pitchFamily="34" charset="0"/>
                <a:ea typeface="Tahoma" pitchFamily="34" charset="0"/>
                <a:cs typeface="Tahoma" pitchFamily="34" charset="0"/>
              </a:rPr>
              <a:t>.</a:t>
            </a:r>
          </a:p>
          <a:p>
            <a:endParaRPr lang="en-IE" sz="2000" dirty="0">
              <a:solidFill>
                <a:srgbClr val="990033"/>
              </a:solidFill>
              <a:latin typeface="Tahoma" pitchFamily="34" charset="0"/>
              <a:ea typeface="Tahoma" pitchFamily="34" charset="0"/>
              <a:cs typeface="Tahoma" pitchFamily="34" charset="0"/>
            </a:endParaRPr>
          </a:p>
        </p:txBody>
      </p:sp>
      <p:grpSp>
        <p:nvGrpSpPr>
          <p:cNvPr id="6" name="Group 5"/>
          <p:cNvGrpSpPr/>
          <p:nvPr/>
        </p:nvGrpSpPr>
        <p:grpSpPr>
          <a:xfrm>
            <a:off x="8784000" y="620689"/>
            <a:ext cx="7992848" cy="5184575"/>
            <a:chOff x="8784000" y="620689"/>
            <a:chExt cx="7992848" cy="5184575"/>
          </a:xfrm>
        </p:grpSpPr>
        <p:sp>
          <p:nvSpPr>
            <p:cNvPr id="4" name="Rounded Rectangle 3"/>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0" y="620689"/>
              <a:ext cx="7632848" cy="5184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211211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35" presetClass="path" presetSubtype="0" accel="50000" decel="50000" fill="hold" nodeType="clickEffect">
                                  <p:stCondLst>
                                    <p:cond delay="0"/>
                                  </p:stCondLst>
                                  <p:childTnLst>
                                    <p:animMotion origin="layout" path="M -0.00018 7.40741E-7 L -0.93038 7.40741E-7 " pathEditMode="relative" rAng="0" ptsTypes="AA">
                                      <p:cBhvr>
                                        <p:cTn id="37" dur="2000" fill="hold"/>
                                        <p:tgtEl>
                                          <p:spTgt spid="6"/>
                                        </p:tgtEl>
                                        <p:attrNameLst>
                                          <p:attrName>ppt_x</p:attrName>
                                          <p:attrName>ppt_y</p:attrName>
                                        </p:attrNameLst>
                                      </p:cBhvr>
                                      <p:rCtr x="-46510" y="0"/>
                                    </p:animMotion>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0.93038 7.40741E-7 L -0.00018 0.00347 " pathEditMode="relative" rAng="0" ptsTypes="AA">
                                      <p:cBhvr>
                                        <p:cTn id="41"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829808"/>
            <a:ext cx="7992888" cy="1754326"/>
          </a:xfrm>
          <a:prstGeom prst="rect">
            <a:avLst/>
          </a:prstGeom>
        </p:spPr>
        <p:txBody>
          <a:bodyPr wrap="square">
            <a:spAutoFit/>
          </a:bodyPr>
          <a:lstStyle/>
          <a:p>
            <a:pPr>
              <a:lnSpc>
                <a:spcPct val="150000"/>
              </a:lnSpc>
            </a:pPr>
            <a:r>
              <a:rPr lang="en-IE" dirty="0" smtClean="0">
                <a:solidFill>
                  <a:srgbClr val="990033"/>
                </a:solidFill>
                <a:latin typeface="Tahoma" pitchFamily="34" charset="0"/>
                <a:ea typeface="Tahoma" pitchFamily="34" charset="0"/>
                <a:cs typeface="Tahoma" pitchFamily="34" charset="0"/>
              </a:rPr>
              <a:t>8. Solve the following equations:</a:t>
            </a:r>
          </a:p>
          <a:p>
            <a:pPr>
              <a:lnSpc>
                <a:spcPct val="150000"/>
              </a:lnSpc>
            </a:pPr>
            <a:r>
              <a:rPr lang="en-IE" dirty="0" smtClean="0">
                <a:solidFill>
                  <a:srgbClr val="990033"/>
                </a:solidFill>
                <a:latin typeface="Tahoma" pitchFamily="34" charset="0"/>
                <a:ea typeface="Tahoma" pitchFamily="34" charset="0"/>
                <a:cs typeface="Tahoma" pitchFamily="34" charset="0"/>
              </a:rPr>
              <a:t>a. x (x - 1) = 0 		b.  x (x - 2) = 0 		c.  x (x + 4) = 0</a:t>
            </a:r>
          </a:p>
          <a:p>
            <a:pPr>
              <a:lnSpc>
                <a:spcPct val="150000"/>
              </a:lnSpc>
            </a:pPr>
            <a:r>
              <a:rPr lang="en-IE" dirty="0" smtClean="0">
                <a:solidFill>
                  <a:srgbClr val="990033"/>
                </a:solidFill>
                <a:latin typeface="Tahoma" pitchFamily="34" charset="0"/>
                <a:ea typeface="Tahoma" pitchFamily="34" charset="0"/>
                <a:cs typeface="Tahoma" pitchFamily="34" charset="0"/>
              </a:rPr>
              <a:t>9. a. These students each made at least one error, explain the error(s) in</a:t>
            </a:r>
          </a:p>
          <a:p>
            <a:pPr>
              <a:lnSpc>
                <a:spcPct val="150000"/>
              </a:lnSpc>
            </a:pPr>
            <a:r>
              <a:rPr lang="en-IE" dirty="0" smtClean="0">
                <a:solidFill>
                  <a:srgbClr val="990033"/>
                </a:solidFill>
                <a:latin typeface="Tahoma" pitchFamily="34" charset="0"/>
                <a:ea typeface="Tahoma" pitchFamily="34" charset="0"/>
                <a:cs typeface="Tahoma" pitchFamily="34" charset="0"/>
              </a:rPr>
              <a:t>each case:</a:t>
            </a:r>
            <a:endParaRPr lang="en-IE" dirty="0">
              <a:solidFill>
                <a:srgbClr val="990033"/>
              </a:solidFill>
              <a:latin typeface="Tahoma" pitchFamily="34" charset="0"/>
              <a:ea typeface="Tahoma" pitchFamily="34" charset="0"/>
              <a:cs typeface="Tahoma" pitchFamily="34" charset="0"/>
            </a:endParaRPr>
          </a:p>
        </p:txBody>
      </p:sp>
      <p:sp>
        <p:nvSpPr>
          <p:cNvPr id="4" name="Title 1"/>
          <p:cNvSpPr>
            <a:spLocks noGrp="1"/>
          </p:cNvSpPr>
          <p:nvPr>
            <p:ph type="title"/>
          </p:nvPr>
        </p:nvSpPr>
        <p:spPr/>
        <p:txBody>
          <a:bodyPr>
            <a:normAutofit/>
          </a:bodyPr>
          <a:lstStyle/>
          <a:p>
            <a:r>
              <a:rPr lang="en-IE" sz="4000" b="1" dirty="0">
                <a:solidFill>
                  <a:srgbClr val="990033"/>
                </a:solidFill>
                <a:latin typeface="Tahoma" pitchFamily="34" charset="0"/>
                <a:ea typeface="Tahoma" pitchFamily="34" charset="0"/>
                <a:cs typeface="Tahoma" pitchFamily="34" charset="0"/>
              </a:rPr>
              <a:t>Section A: Student Activity </a:t>
            </a:r>
            <a:r>
              <a:rPr lang="en-IE" sz="4000" b="1" dirty="0" smtClean="0">
                <a:solidFill>
                  <a:srgbClr val="990033"/>
                </a:solidFill>
                <a:latin typeface="Tahoma" pitchFamily="34" charset="0"/>
                <a:ea typeface="Tahoma" pitchFamily="34" charset="0"/>
                <a:cs typeface="Tahoma" pitchFamily="34" charset="0"/>
              </a:rPr>
              <a:t>1</a:t>
            </a:r>
            <a:endParaRPr lang="en-IE" sz="4000" b="1" dirty="0">
              <a:solidFill>
                <a:srgbClr val="990033"/>
              </a:solidFill>
              <a:latin typeface="Tahoma" pitchFamily="34" charset="0"/>
              <a:ea typeface="Tahoma" pitchFamily="34" charset="0"/>
              <a:cs typeface="Tahoma"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9163" y="2708920"/>
            <a:ext cx="7305675"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3046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TotalTime>
  <Words>2639</Words>
  <Application>Microsoft Office PowerPoint</Application>
  <PresentationFormat>On-screen Show (4:3)</PresentationFormat>
  <Paragraphs>461</Paragraphs>
  <Slides>51</Slides>
  <Notes>5</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Equation</vt:lpstr>
      <vt:lpstr>Slide 1</vt:lpstr>
      <vt:lpstr>Index</vt:lpstr>
      <vt:lpstr>Section A: Introduction</vt:lpstr>
      <vt:lpstr>Section A: Introduction</vt:lpstr>
      <vt:lpstr>Section A: Introduction</vt:lpstr>
      <vt:lpstr>Section A: Student Activity 1</vt:lpstr>
      <vt:lpstr>Section A: Student Activity 1</vt:lpstr>
      <vt:lpstr>Section A: Student Activity 1</vt:lpstr>
      <vt:lpstr>Section A: Student Activity 1</vt:lpstr>
      <vt:lpstr>Section A: Student Activity 1</vt:lpstr>
      <vt:lpstr>Section B: Introduction</vt:lpstr>
      <vt:lpstr>Section B: Introduction</vt:lpstr>
      <vt:lpstr>Section B: Introduction</vt:lpstr>
      <vt:lpstr>Section B: Student Activity 2 </vt:lpstr>
      <vt:lpstr>Section B: Student Activity 2 </vt:lpstr>
      <vt:lpstr>Section B: Student Activity 2 </vt:lpstr>
      <vt:lpstr>Section B: Student Activity 2 </vt:lpstr>
      <vt:lpstr>Section C: Introduction</vt:lpstr>
      <vt:lpstr>Section C: Introduction</vt:lpstr>
      <vt:lpstr>Solving quadratic equations x squared, x’s, number equals zero</vt:lpstr>
      <vt:lpstr>Choose an appropriate method for factorising from the two below, you can hide the slide you do not want.  Create more examples by duplicating the slide you wish and editing the numbers.</vt:lpstr>
      <vt:lpstr> </vt:lpstr>
      <vt:lpstr> </vt:lpstr>
      <vt:lpstr>Section C: Student Activity 3</vt:lpstr>
      <vt:lpstr>Section C: Student Activity 3</vt:lpstr>
      <vt:lpstr>Section C: Introduction (II)</vt:lpstr>
      <vt:lpstr>Section C: Student Activity 3</vt:lpstr>
      <vt:lpstr>Section C: Student Activity 3</vt:lpstr>
      <vt:lpstr>Section C: Student Activity 3</vt:lpstr>
      <vt:lpstr>Section D: Introduction</vt:lpstr>
      <vt:lpstr>Choose an appropriate method for factorising from the two below, you can hide the slide you do not want.  Create more examples by duplicating the slide you wish and editing the numbers.</vt:lpstr>
      <vt:lpstr> </vt:lpstr>
      <vt:lpstr> </vt:lpstr>
      <vt:lpstr>Section D: Introduction</vt:lpstr>
      <vt:lpstr>Section D: Student Activity 4</vt:lpstr>
      <vt:lpstr>Section D: Student Activity 4</vt:lpstr>
      <vt:lpstr>Section D: Student Activity 4</vt:lpstr>
      <vt:lpstr>Section E: Introduction</vt:lpstr>
      <vt:lpstr>Section E: Introduction</vt:lpstr>
      <vt:lpstr>Section E: Introduction</vt:lpstr>
      <vt:lpstr>Section E: Student Activity 5</vt:lpstr>
      <vt:lpstr>Section E: Student Activity 5</vt:lpstr>
      <vt:lpstr>Section F: Introduction</vt:lpstr>
      <vt:lpstr>Section F: Introduction</vt:lpstr>
      <vt:lpstr>Section F: Introduction</vt:lpstr>
      <vt:lpstr>Section F: Student Activity 6</vt:lpstr>
      <vt:lpstr>Section F: Student Activity 6</vt:lpstr>
      <vt:lpstr>Section G: Introduction</vt:lpstr>
      <vt:lpstr>Section G: Introduction</vt:lpstr>
      <vt:lpstr>Section G: Student Activity 7</vt:lpstr>
      <vt:lpstr>Section G: Student Activity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Pádraic Kavanagh</dc:creator>
  <cp:lastModifiedBy>Neil</cp:lastModifiedBy>
  <cp:revision>67</cp:revision>
  <dcterms:created xsi:type="dcterms:W3CDTF">2012-10-11T09:23:41Z</dcterms:created>
  <dcterms:modified xsi:type="dcterms:W3CDTF">2012-11-23T20:58:41Z</dcterms:modified>
</cp:coreProperties>
</file>