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8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6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6" autoAdjust="0"/>
    <p:restoredTop sz="94660"/>
  </p:normalViewPr>
  <p:slideViewPr>
    <p:cSldViewPr>
      <p:cViewPr>
        <p:scale>
          <a:sx n="59" d="100"/>
          <a:sy n="59" d="100"/>
        </p:scale>
        <p:origin x="-136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B8092-429A-41EF-82DA-137A4796A88C}" type="datetimeFigureOut">
              <a:rPr lang="en-IE" smtClean="0"/>
              <a:t>03/05/2013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466F9-8508-4F2E-AB09-216850B4B7B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368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466F9-8508-4F2E-AB09-216850B4B7BE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2892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03/05/2013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18" Type="http://schemas.openxmlformats.org/officeDocument/2006/relationships/slide" Target="../slides/slide20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9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20" Type="http://schemas.openxmlformats.org/officeDocument/2006/relationships/slide" Target="../slides/slide2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27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8.xml"/><Relationship Id="rId23" Type="http://schemas.openxmlformats.org/officeDocument/2006/relationships/slide" Target="../slides/slide2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4.xml"/><Relationship Id="rId22" Type="http://schemas.openxmlformats.org/officeDocument/2006/relationships/slide" Target="../slides/slide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6512" y="88451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Freeform 12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Freeform 15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7" name="Rounded Rectangle 16">
            <a:hlinkClick r:id="rId13" action="ppaction://hlinksldjump"/>
          </p:cNvPr>
          <p:cNvSpPr/>
          <p:nvPr userDrawn="1"/>
        </p:nvSpPr>
        <p:spPr>
          <a:xfrm rot="16200000">
            <a:off x="-241943" y="696969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baseline="0" dirty="0" smtClean="0"/>
              <a:t> 1</a:t>
            </a:r>
            <a:endParaRPr lang="en-IE" sz="1200" dirty="0"/>
          </a:p>
        </p:txBody>
      </p:sp>
      <p:sp>
        <p:nvSpPr>
          <p:cNvPr id="18" name="Rounded Rectangle 17">
            <a:hlinkClick r:id="rId14" action="ppaction://hlinksldjump"/>
          </p:cNvPr>
          <p:cNvSpPr/>
          <p:nvPr userDrawn="1"/>
        </p:nvSpPr>
        <p:spPr>
          <a:xfrm rot="16200000">
            <a:off x="-234097" y="1309105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dirty="0" smtClean="0"/>
              <a:t> 2</a:t>
            </a:r>
            <a:endParaRPr lang="en-IE" sz="1200" dirty="0"/>
          </a:p>
        </p:txBody>
      </p:sp>
      <p:sp>
        <p:nvSpPr>
          <p:cNvPr id="19" name="Rounded Rectangle 18">
            <a:hlinkClick r:id="rId15" action="ppaction://hlinksldjump"/>
          </p:cNvPr>
          <p:cNvSpPr/>
          <p:nvPr userDrawn="1"/>
        </p:nvSpPr>
        <p:spPr>
          <a:xfrm rot="16200000">
            <a:off x="-234097" y="1921552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baseline="0" dirty="0" smtClean="0"/>
              <a:t> </a:t>
            </a:r>
            <a:r>
              <a:rPr lang="en-IE" sz="1200" dirty="0" smtClean="0"/>
              <a:t>3</a:t>
            </a:r>
            <a:endParaRPr lang="en-IE" sz="1200" dirty="0"/>
          </a:p>
        </p:txBody>
      </p:sp>
      <p:sp>
        <p:nvSpPr>
          <p:cNvPr id="20" name="Rounded Rectangle 19">
            <a:hlinkClick r:id="rId16" action="ppaction://hlinksldjump"/>
          </p:cNvPr>
          <p:cNvSpPr/>
          <p:nvPr userDrawn="1"/>
        </p:nvSpPr>
        <p:spPr>
          <a:xfrm rot="16200000">
            <a:off x="-259499" y="66969"/>
            <a:ext cx="64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err="1" smtClean="0">
                <a:solidFill>
                  <a:schemeClr val="bg1"/>
                </a:solidFill>
              </a:rPr>
              <a:t>Clár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Rounded Rectangle 20">
            <a:hlinkClick r:id="rId17" action="ppaction://hlinksldjump"/>
          </p:cNvPr>
          <p:cNvSpPr/>
          <p:nvPr userDrawn="1"/>
        </p:nvSpPr>
        <p:spPr>
          <a:xfrm rot="16200000">
            <a:off x="-234145" y="2533552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baseline="0" dirty="0" smtClean="0"/>
              <a:t> 4</a:t>
            </a:r>
            <a:endParaRPr lang="en-IE" sz="12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 userDrawn="1"/>
        </p:nvSpPr>
        <p:spPr>
          <a:xfrm rot="16200000">
            <a:off x="-238174" y="3145688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baseline="0" dirty="0" smtClean="0"/>
              <a:t> </a:t>
            </a:r>
            <a:r>
              <a:rPr lang="en-IE" sz="1200" dirty="0" smtClean="0"/>
              <a:t> 5</a:t>
            </a:r>
            <a:endParaRPr lang="en-IE" sz="1200" dirty="0"/>
          </a:p>
        </p:txBody>
      </p:sp>
      <p:sp>
        <p:nvSpPr>
          <p:cNvPr id="23" name="Rounded Rectangle 22">
            <a:hlinkClick r:id="rId19" action="ppaction://hlinksldjump"/>
          </p:cNvPr>
          <p:cNvSpPr/>
          <p:nvPr userDrawn="1"/>
        </p:nvSpPr>
        <p:spPr>
          <a:xfrm rot="16200000">
            <a:off x="-238174" y="3758135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dirty="0" smtClean="0"/>
              <a:t> 6</a:t>
            </a:r>
            <a:endParaRPr lang="en-IE" sz="1200" dirty="0"/>
          </a:p>
        </p:txBody>
      </p:sp>
      <p:sp>
        <p:nvSpPr>
          <p:cNvPr id="24" name="Rounded Rectangle 23">
            <a:hlinkClick r:id="rId20" action="ppaction://hlinksldjump"/>
          </p:cNvPr>
          <p:cNvSpPr/>
          <p:nvPr userDrawn="1"/>
        </p:nvSpPr>
        <p:spPr>
          <a:xfrm rot="16200000">
            <a:off x="-234903" y="4370135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baseline="0" dirty="0" smtClean="0"/>
              <a:t> 7</a:t>
            </a:r>
            <a:endParaRPr lang="en-IE" sz="1200" dirty="0"/>
          </a:p>
        </p:txBody>
      </p:sp>
      <p:sp>
        <p:nvSpPr>
          <p:cNvPr id="25" name="Rounded Rectangle 24">
            <a:hlinkClick r:id="rId21" action="ppaction://hlinksldjump"/>
          </p:cNvPr>
          <p:cNvSpPr/>
          <p:nvPr userDrawn="1"/>
        </p:nvSpPr>
        <p:spPr>
          <a:xfrm rot="16200000">
            <a:off x="-238932" y="4982271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dirty="0" smtClean="0"/>
              <a:t> 8</a:t>
            </a:r>
            <a:endParaRPr lang="en-IE" sz="1200" dirty="0"/>
          </a:p>
        </p:txBody>
      </p:sp>
      <p:sp>
        <p:nvSpPr>
          <p:cNvPr id="26" name="Rounded Rectangle 25">
            <a:hlinkClick r:id="rId22" action="ppaction://hlinksldjump"/>
          </p:cNvPr>
          <p:cNvSpPr/>
          <p:nvPr userDrawn="1"/>
        </p:nvSpPr>
        <p:spPr>
          <a:xfrm rot="16200000">
            <a:off x="-238932" y="5594718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dirty="0" smtClean="0"/>
              <a:t> 9</a:t>
            </a:r>
            <a:endParaRPr lang="en-IE" sz="1200" dirty="0"/>
          </a:p>
        </p:txBody>
      </p:sp>
      <p:sp>
        <p:nvSpPr>
          <p:cNvPr id="27" name="Rounded Rectangle 26">
            <a:hlinkClick r:id="rId23" action="ppaction://hlinksldjump"/>
          </p:cNvPr>
          <p:cNvSpPr/>
          <p:nvPr userDrawn="1"/>
        </p:nvSpPr>
        <p:spPr>
          <a:xfrm rot="16200000">
            <a:off x="-272660" y="6260240"/>
            <a:ext cx="684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200" b="0" kern="1200" baseline="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G D</a:t>
            </a:r>
            <a:r>
              <a:rPr lang="en-IE" sz="1200" dirty="0" smtClean="0"/>
              <a:t> 10</a:t>
            </a:r>
            <a:endParaRPr lang="en-IE" sz="1200" dirty="0"/>
          </a:p>
        </p:txBody>
      </p:sp>
      <p:sp>
        <p:nvSpPr>
          <p:cNvPr id="29" name="Rounded Rectangle 28">
            <a:hlinkClick r:id="rId24" action="ppaction://hlinksldjump"/>
          </p:cNvPr>
          <p:cNvSpPr/>
          <p:nvPr userDrawn="1"/>
        </p:nvSpPr>
        <p:spPr>
          <a:xfrm>
            <a:off x="300286" y="-41032"/>
            <a:ext cx="6120000" cy="329032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="1" dirty="0" err="1" smtClean="0">
                <a:solidFill>
                  <a:schemeClr val="bg1"/>
                </a:solidFill>
              </a:rPr>
              <a:t>Déan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claonmhéadar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agus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úsáid</a:t>
            </a:r>
            <a:r>
              <a:rPr lang="en-IE" sz="1400" b="1" dirty="0" smtClean="0">
                <a:solidFill>
                  <a:schemeClr val="bg1"/>
                </a:solidFill>
              </a:rPr>
              <a:t> é le </a:t>
            </a:r>
            <a:r>
              <a:rPr lang="en-IE" sz="1400" b="1" dirty="0" err="1" smtClean="0">
                <a:solidFill>
                  <a:schemeClr val="bg1"/>
                </a:solidFill>
              </a:rPr>
              <a:t>fáil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amachcé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chomh</a:t>
            </a:r>
            <a:r>
              <a:rPr lang="en-IE" sz="1400" b="1" dirty="0" smtClean="0">
                <a:solidFill>
                  <a:schemeClr val="bg1"/>
                </a:solidFill>
              </a:rPr>
              <a:t> hard </a:t>
            </a:r>
            <a:r>
              <a:rPr lang="en-IE" sz="1400" b="1" dirty="0" err="1" smtClean="0">
                <a:solidFill>
                  <a:schemeClr val="bg1"/>
                </a:solidFill>
              </a:rPr>
              <a:t>agus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atá</a:t>
            </a:r>
            <a:r>
              <a:rPr lang="en-IE" sz="1400" b="1" dirty="0" smtClean="0">
                <a:solidFill>
                  <a:schemeClr val="bg1"/>
                </a:solidFill>
              </a:rPr>
              <a:t> </a:t>
            </a:r>
            <a:r>
              <a:rPr lang="en-IE" sz="1400" b="1" dirty="0" err="1" smtClean="0">
                <a:solidFill>
                  <a:schemeClr val="bg1"/>
                </a:solidFill>
              </a:rPr>
              <a:t>struchtúr</a:t>
            </a:r>
            <a:endParaRPr lang="en-IE" sz="14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464" y="323508"/>
            <a:ext cx="4377072" cy="621098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43238" y="1628800"/>
            <a:ext cx="1466850" cy="1638300"/>
            <a:chOff x="7343238" y="1988840"/>
            <a:chExt cx="1466850" cy="1638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238" y="1988840"/>
              <a:ext cx="1466850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43238" y="2464385"/>
              <a:ext cx="397114" cy="460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5152" y="833169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Chomhchosúla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Bain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grafpháipéar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luí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chiumhais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chéile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forshuite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léirítear</a:t>
            </a:r>
            <a:r>
              <a:rPr lang="en-IE" sz="2000" dirty="0">
                <a:solidFill>
                  <a:srgbClr val="990033"/>
                </a:solidFill>
              </a:rPr>
              <a:t> mar </a:t>
            </a:r>
            <a:r>
              <a:rPr lang="en-IE" sz="2000" dirty="0" err="1">
                <a:solidFill>
                  <a:srgbClr val="990033"/>
                </a:solidFill>
              </a:rPr>
              <a:t>eiseamláir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léaráid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Lipéadaigh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ngrafpháipéar</a:t>
            </a:r>
            <a:r>
              <a:rPr lang="en-IE" sz="2000" dirty="0">
                <a:solidFill>
                  <a:srgbClr val="990033"/>
                </a:solidFill>
              </a:rPr>
              <a:t> mar a </a:t>
            </a:r>
            <a:r>
              <a:rPr lang="en-IE" sz="2000" dirty="0" err="1">
                <a:solidFill>
                  <a:srgbClr val="990033"/>
                </a:solidFill>
              </a:rPr>
              <a:t>dhéantar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léaráid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dheis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0"/>
          <a:stretch>
            <a:fillRect/>
          </a:stretch>
        </p:blipFill>
        <p:spPr bwMode="auto">
          <a:xfrm>
            <a:off x="1691680" y="2473560"/>
            <a:ext cx="5389563" cy="40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977400" y="316890"/>
            <a:ext cx="3189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1E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89610" y="620688"/>
            <a:ext cx="7523453" cy="5380062"/>
            <a:chOff x="8789610" y="620688"/>
            <a:chExt cx="7523453" cy="5380062"/>
          </a:xfrm>
        </p:grpSpPr>
        <p:sp>
          <p:nvSpPr>
            <p:cNvPr id="10" name="Rounded Rectangle 9"/>
            <p:cNvSpPr/>
            <p:nvPr/>
          </p:nvSpPr>
          <p:spPr>
            <a:xfrm rot="16200000">
              <a:off x="7871610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20688"/>
              <a:ext cx="7163453" cy="53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3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64235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ingearacha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ED</a:t>
            </a:r>
            <a:r>
              <a:rPr lang="en-IE" sz="2000" dirty="0">
                <a:solidFill>
                  <a:srgbClr val="990033"/>
                </a:solidFill>
              </a:rPr>
              <a:t>|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CB</a:t>
            </a:r>
            <a:r>
              <a:rPr lang="en-IE" sz="2000" dirty="0" smtClean="0">
                <a:solidFill>
                  <a:srgbClr val="990033"/>
                </a:solidFill>
              </a:rPr>
              <a:t>|.               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chothrománacha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AB</a:t>
            </a:r>
            <a:r>
              <a:rPr lang="en-IE" sz="2000" dirty="0">
                <a:solidFill>
                  <a:srgbClr val="990033"/>
                </a:solidFill>
              </a:rPr>
              <a:t>|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AD</a:t>
            </a:r>
            <a:r>
              <a:rPr lang="en-IE" sz="2000" dirty="0" smtClean="0">
                <a:solidFill>
                  <a:srgbClr val="990033"/>
                </a:solidFill>
              </a:rPr>
              <a:t>|.                 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• Céard a thugann tú faoi deara maidir leis an dá chóimheas? </a:t>
            </a:r>
            <a:r>
              <a:rPr lang="pt-BR" sz="2000" dirty="0" smtClean="0">
                <a:solidFill>
                  <a:srgbClr val="990033"/>
                </a:solidFill>
              </a:rPr>
              <a:t>________________________________________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AB</a:t>
            </a:r>
            <a:r>
              <a:rPr lang="en-IE" sz="2000" dirty="0">
                <a:solidFill>
                  <a:srgbClr val="990033"/>
                </a:solidFill>
              </a:rPr>
              <a:t>|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CB</a:t>
            </a:r>
            <a:r>
              <a:rPr lang="en-IE" sz="2000" dirty="0">
                <a:solidFill>
                  <a:srgbClr val="990033"/>
                </a:solidFill>
              </a:rPr>
              <a:t>|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fad |</a:t>
            </a:r>
            <a:r>
              <a:rPr lang="en-IE" sz="2000" i="1" dirty="0">
                <a:solidFill>
                  <a:srgbClr val="990033"/>
                </a:solidFill>
              </a:rPr>
              <a:t>AD</a:t>
            </a:r>
            <a:r>
              <a:rPr lang="en-IE" sz="2000" dirty="0">
                <a:solidFill>
                  <a:srgbClr val="990033"/>
                </a:solidFill>
              </a:rPr>
              <a:t>|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eolas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conas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d’aimseofá</a:t>
            </a:r>
            <a:r>
              <a:rPr lang="en-IE" sz="2000" dirty="0">
                <a:solidFill>
                  <a:srgbClr val="990033"/>
                </a:solidFill>
              </a:rPr>
              <a:t> |</a:t>
            </a:r>
            <a:r>
              <a:rPr lang="en-IE" sz="2000" i="1" dirty="0">
                <a:solidFill>
                  <a:srgbClr val="990033"/>
                </a:solidFill>
              </a:rPr>
              <a:t>ED</a:t>
            </a:r>
            <a:r>
              <a:rPr lang="en-IE" sz="2000" dirty="0">
                <a:solidFill>
                  <a:srgbClr val="990033"/>
                </a:solidFill>
              </a:rPr>
              <a:t>| </a:t>
            </a:r>
            <a:r>
              <a:rPr lang="en-IE" sz="2000" dirty="0" err="1">
                <a:solidFill>
                  <a:srgbClr val="990033"/>
                </a:solidFill>
              </a:rPr>
              <a:t>murab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airde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|∠</a:t>
            </a:r>
            <a:r>
              <a:rPr lang="en-IE" sz="2000" i="1" dirty="0">
                <a:solidFill>
                  <a:srgbClr val="990033"/>
                </a:solidFill>
              </a:rPr>
              <a:t>EAD</a:t>
            </a:r>
            <a:r>
              <a:rPr lang="en-IE" sz="2000" dirty="0">
                <a:solidFill>
                  <a:srgbClr val="990033"/>
                </a:solidFill>
              </a:rPr>
              <a:t>|?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72046" y="2170148"/>
            <a:ext cx="936104" cy="707886"/>
            <a:chOff x="2987824" y="5517232"/>
            <a:chExt cx="936104" cy="707886"/>
          </a:xfrm>
        </p:grpSpPr>
        <p:sp>
          <p:nvSpPr>
            <p:cNvPr id="3" name="Rectangle 2"/>
            <p:cNvSpPr/>
            <p:nvPr/>
          </p:nvSpPr>
          <p:spPr>
            <a:xfrm>
              <a:off x="2987824" y="5517232"/>
              <a:ext cx="7617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u="sng" dirty="0">
                  <a:solidFill>
                    <a:srgbClr val="990033"/>
                  </a:solidFill>
                </a:rPr>
                <a:t>|</a:t>
              </a:r>
              <a:r>
                <a:rPr lang="en-IE" sz="2000" i="1" u="sng" dirty="0">
                  <a:solidFill>
                    <a:srgbClr val="990033"/>
                  </a:solidFill>
                </a:rPr>
                <a:t>ED</a:t>
              </a:r>
              <a:r>
                <a:rPr lang="en-IE" sz="2000" u="sng" dirty="0">
                  <a:solidFill>
                    <a:srgbClr val="990033"/>
                  </a:solidFill>
                </a:rPr>
                <a:t>| </a:t>
              </a:r>
              <a:endParaRPr lang="en-IE" sz="2000" u="sng" dirty="0" smtClean="0">
                <a:solidFill>
                  <a:srgbClr val="990033"/>
                </a:solidFill>
              </a:endParaRPr>
            </a:p>
            <a:p>
              <a:r>
                <a:rPr lang="en-IE" sz="2000" dirty="0" smtClean="0">
                  <a:solidFill>
                    <a:srgbClr val="990033"/>
                  </a:solidFill>
                </a:rPr>
                <a:t>|CB|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11022" y="562623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dirty="0" smtClean="0">
                  <a:solidFill>
                    <a:srgbClr val="990033"/>
                  </a:solidFill>
                </a:rPr>
                <a:t>=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282921" y="3104162"/>
            <a:ext cx="977414" cy="707886"/>
            <a:chOff x="2946514" y="5586165"/>
            <a:chExt cx="977414" cy="707886"/>
          </a:xfrm>
        </p:grpSpPr>
        <p:sp>
          <p:nvSpPr>
            <p:cNvPr id="7" name="Rectangle 6"/>
            <p:cNvSpPr/>
            <p:nvPr/>
          </p:nvSpPr>
          <p:spPr>
            <a:xfrm>
              <a:off x="2946514" y="5586165"/>
              <a:ext cx="76815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u="sng" dirty="0" smtClean="0">
                  <a:solidFill>
                    <a:srgbClr val="990033"/>
                  </a:solidFill>
                </a:rPr>
                <a:t>|AB| </a:t>
              </a:r>
            </a:p>
            <a:p>
              <a:r>
                <a:rPr lang="en-IE" sz="2000" dirty="0" smtClean="0">
                  <a:solidFill>
                    <a:srgbClr val="990033"/>
                  </a:solidFill>
                </a:rPr>
                <a:t>|AD|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1022" y="562623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dirty="0" smtClean="0">
                  <a:solidFill>
                    <a:srgbClr val="990033"/>
                  </a:solidFill>
                </a:rPr>
                <a:t>=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789610" y="620688"/>
            <a:ext cx="7523453" cy="5380062"/>
            <a:chOff x="8789610" y="620688"/>
            <a:chExt cx="7523453" cy="5380062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7871610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20688"/>
              <a:ext cx="7163453" cy="53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46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357624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err="1">
                <a:solidFill>
                  <a:srgbClr val="990033"/>
                </a:solidFill>
              </a:rPr>
              <a:t>Cóimheasa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i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dtriantáin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chomhchosúla</a:t>
            </a:r>
            <a:endParaRPr lang="en-IE" sz="2000" b="1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3 </a:t>
            </a:r>
            <a:r>
              <a:rPr lang="en-IE" sz="2000" dirty="0" err="1">
                <a:solidFill>
                  <a:srgbClr val="990033"/>
                </a:solidFill>
              </a:rPr>
              <a:t>thriantán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dhifriúla</a:t>
            </a:r>
            <a:r>
              <a:rPr lang="en-IE" sz="2000" dirty="0">
                <a:solidFill>
                  <a:srgbClr val="990033"/>
                </a:solidFill>
              </a:rPr>
              <a:t>. San </a:t>
            </a:r>
            <a:r>
              <a:rPr lang="en-IE" sz="2000" dirty="0" err="1">
                <a:solidFill>
                  <a:srgbClr val="990033"/>
                </a:solidFill>
              </a:rPr>
              <a:t>áit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dtagann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mírlínte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cothrománacha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</a:t>
            </a:r>
            <a:r>
              <a:rPr lang="en-IE" sz="2000" dirty="0" err="1">
                <a:solidFill>
                  <a:srgbClr val="990033"/>
                </a:solidFill>
              </a:rPr>
              <a:t>chéile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beidh</a:t>
            </a:r>
            <a:r>
              <a:rPr lang="en-IE" sz="2000" dirty="0">
                <a:solidFill>
                  <a:srgbClr val="990033"/>
                </a:solidFill>
              </a:rPr>
              <a:t> 90 </a:t>
            </a:r>
            <a:r>
              <a:rPr lang="en-IE" sz="2000" dirty="0" err="1" smtClean="0">
                <a:solidFill>
                  <a:srgbClr val="990033"/>
                </a:solidFill>
              </a:rPr>
              <a:t>céim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sin. Bain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as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d’áirigh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cheana</a:t>
            </a:r>
            <a:r>
              <a:rPr lang="en-IE" sz="2000" dirty="0">
                <a:solidFill>
                  <a:srgbClr val="990033"/>
                </a:solidFill>
              </a:rPr>
              <a:t> don </a:t>
            </a:r>
            <a:r>
              <a:rPr lang="en-IE" sz="2000" dirty="0" err="1">
                <a:solidFill>
                  <a:srgbClr val="990033"/>
                </a:solidFill>
              </a:rPr>
              <a:t>ghrian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Ainmnigh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T1, T2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T3.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4"/>
          <a:stretch>
            <a:fillRect/>
          </a:stretch>
        </p:blipFill>
        <p:spPr bwMode="auto">
          <a:xfrm>
            <a:off x="1691680" y="1916832"/>
            <a:ext cx="53895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789610" y="620688"/>
            <a:ext cx="7523453" cy="5380062"/>
            <a:chOff x="8789610" y="620688"/>
            <a:chExt cx="7523453" cy="5380062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7871610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20688"/>
              <a:ext cx="7163453" cy="53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30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76672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mírlínte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cothrománacha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Céard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cóimheasa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mhírlíne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ingearacha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aon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cheann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mírlínte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cothrománacha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comhfhreagracha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89610" y="620688"/>
            <a:ext cx="7523453" cy="5380062"/>
            <a:chOff x="8789610" y="620688"/>
            <a:chExt cx="7523453" cy="5380062"/>
          </a:xfrm>
        </p:grpSpPr>
        <p:sp>
          <p:nvSpPr>
            <p:cNvPr id="9" name="Rounded Rectangle 8"/>
            <p:cNvSpPr/>
            <p:nvPr/>
          </p:nvSpPr>
          <p:spPr>
            <a:xfrm rot="16200000">
              <a:off x="787161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20688"/>
              <a:ext cx="7163453" cy="53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1" y="1124744"/>
            <a:ext cx="7944058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7537"/>
            <a:ext cx="3960440" cy="5683791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934" y="704890"/>
            <a:ext cx="2802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u="sng" dirty="0">
                <a:solidFill>
                  <a:srgbClr val="990033"/>
                </a:solidFill>
              </a:rPr>
              <a:t>Ag </a:t>
            </a:r>
            <a:r>
              <a:rPr lang="en-IE" sz="2000" b="1" u="sng" dirty="0" err="1">
                <a:solidFill>
                  <a:srgbClr val="990033"/>
                </a:solidFill>
              </a:rPr>
              <a:t>lipéadú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  <a:r>
              <a:rPr lang="en-IE" sz="2000" b="1" u="sng" dirty="0" err="1">
                <a:solidFill>
                  <a:srgbClr val="990033"/>
                </a:solidFill>
              </a:rPr>
              <a:t>taobhanna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  <a:r>
              <a:rPr lang="en-IE" sz="2000" b="1" u="sng" dirty="0" err="1">
                <a:solidFill>
                  <a:srgbClr val="990033"/>
                </a:solidFill>
              </a:rPr>
              <a:t>i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  <a:endParaRPr lang="en-IE" sz="2000" b="1" u="sng" dirty="0" smtClean="0">
              <a:solidFill>
                <a:srgbClr val="990033"/>
              </a:solidFill>
            </a:endParaRPr>
          </a:p>
          <a:p>
            <a:r>
              <a:rPr lang="en-IE" sz="2000" b="1" u="sng" dirty="0" err="1" smtClean="0">
                <a:solidFill>
                  <a:srgbClr val="990033"/>
                </a:solidFill>
              </a:rPr>
              <a:t>dTriantáin</a:t>
            </a:r>
            <a:r>
              <a:rPr lang="en-IE" sz="2000" b="1" u="sng" dirty="0" smtClean="0">
                <a:solidFill>
                  <a:srgbClr val="990033"/>
                </a:solidFill>
              </a:rPr>
              <a:t> </a:t>
            </a:r>
            <a:r>
              <a:rPr lang="en-IE" sz="2000" b="1" u="sng" dirty="0" err="1">
                <a:solidFill>
                  <a:srgbClr val="990033"/>
                </a:solidFill>
              </a:rPr>
              <a:t>Dronuilleacha</a:t>
            </a:r>
            <a:endParaRPr lang="en-IE" sz="2000" b="1" u="sng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2821" y="1556792"/>
            <a:ext cx="3258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>
                <a:solidFill>
                  <a:srgbClr val="990033"/>
                </a:solidFill>
              </a:rPr>
              <a:t>Cad é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dronuilligh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85800" y="2488012"/>
            <a:ext cx="3726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sz="2000" dirty="0">
                <a:solidFill>
                  <a:srgbClr val="990033"/>
                </a:solidFill>
              </a:rPr>
              <a:t>Cuir marc ar an </a:t>
            </a:r>
            <a:r>
              <a:rPr lang="pt-BR" sz="2000" dirty="0" smtClean="0">
                <a:solidFill>
                  <a:srgbClr val="990033"/>
                </a:solidFill>
              </a:rPr>
              <a:t>taobhagán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 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nGníomhaíocht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2 .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348" y="3676968"/>
            <a:ext cx="36896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>
                <a:solidFill>
                  <a:srgbClr val="990033"/>
                </a:solidFill>
              </a:rPr>
              <a:t>í a </a:t>
            </a:r>
            <a:r>
              <a:rPr lang="en-IE" sz="2000" dirty="0" err="1">
                <a:solidFill>
                  <a:srgbClr val="990033"/>
                </a:solidFill>
              </a:rPr>
              <a:t>suim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iomlán</a:t>
            </a:r>
            <a:r>
              <a:rPr lang="en-IE" sz="2000" dirty="0">
                <a:solidFill>
                  <a:srgbClr val="990033"/>
                </a:solidFill>
              </a:rPr>
              <a:t> 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gcéimeanna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990033"/>
                </a:solidFill>
              </a:rPr>
              <a:t>Cén </a:t>
            </a:r>
            <a:r>
              <a:rPr lang="pt-BR" sz="2000" dirty="0">
                <a:solidFill>
                  <a:srgbClr val="990033"/>
                </a:solidFill>
              </a:rPr>
              <a:t>t-ainm atá ar ar </a:t>
            </a:r>
            <a:r>
              <a:rPr lang="pt-BR" sz="2000" dirty="0" smtClean="0">
                <a:solidFill>
                  <a:srgbClr val="990033"/>
                </a:solidFill>
              </a:rPr>
              <a:t>na </a:t>
            </a:r>
            <a:r>
              <a:rPr lang="en-IE" sz="2000" dirty="0" err="1" smtClean="0">
                <a:solidFill>
                  <a:srgbClr val="990033"/>
                </a:solidFill>
              </a:rPr>
              <a:t>huillinneacha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sin?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52737" y="316890"/>
            <a:ext cx="303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8789610" y="620688"/>
            <a:ext cx="7523453" cy="5380062"/>
            <a:chOff x="8789610" y="620688"/>
            <a:chExt cx="7523453" cy="5380062"/>
          </a:xfrm>
        </p:grpSpPr>
        <p:sp>
          <p:nvSpPr>
            <p:cNvPr id="18" name="Rounded Rectangle 17"/>
            <p:cNvSpPr/>
            <p:nvPr/>
          </p:nvSpPr>
          <p:spPr>
            <a:xfrm rot="16200000">
              <a:off x="787161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20688"/>
              <a:ext cx="7163453" cy="538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8789610" y="666479"/>
            <a:ext cx="7133604" cy="5288480"/>
            <a:chOff x="8793116" y="666479"/>
            <a:chExt cx="7133604" cy="52884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" t="676"/>
            <a:stretch/>
          </p:blipFill>
          <p:spPr bwMode="auto">
            <a:xfrm>
              <a:off x="9153116" y="666479"/>
              <a:ext cx="6773604" cy="528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 rot="16200000">
              <a:off x="7875116" y="3738805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4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7537"/>
            <a:ext cx="3960440" cy="5683791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177" y="704890"/>
            <a:ext cx="2802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u="sng" dirty="0">
                <a:solidFill>
                  <a:srgbClr val="990033"/>
                </a:solidFill>
              </a:rPr>
              <a:t>Ag </a:t>
            </a:r>
            <a:r>
              <a:rPr lang="en-IE" sz="2000" b="1" u="sng" dirty="0" err="1">
                <a:solidFill>
                  <a:srgbClr val="990033"/>
                </a:solidFill>
              </a:rPr>
              <a:t>lipéadú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  <a:r>
              <a:rPr lang="en-IE" sz="2000" b="1" u="sng" dirty="0" err="1">
                <a:solidFill>
                  <a:srgbClr val="990033"/>
                </a:solidFill>
              </a:rPr>
              <a:t>taobhanna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  <a:r>
              <a:rPr lang="en-IE" sz="2000" b="1" u="sng" dirty="0" err="1">
                <a:solidFill>
                  <a:srgbClr val="990033"/>
                </a:solidFill>
              </a:rPr>
              <a:t>i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</a:p>
          <a:p>
            <a:r>
              <a:rPr lang="en-IE" sz="2000" b="1" u="sng" dirty="0" err="1">
                <a:solidFill>
                  <a:srgbClr val="990033"/>
                </a:solidFill>
              </a:rPr>
              <a:t>dTriantáin</a:t>
            </a:r>
            <a:r>
              <a:rPr lang="en-IE" sz="2000" b="1" u="sng" dirty="0">
                <a:solidFill>
                  <a:srgbClr val="990033"/>
                </a:solidFill>
              </a:rPr>
              <a:t> </a:t>
            </a:r>
            <a:r>
              <a:rPr lang="en-IE" sz="2000" b="1" u="sng" dirty="0" err="1">
                <a:solidFill>
                  <a:srgbClr val="990033"/>
                </a:solidFill>
              </a:rPr>
              <a:t>Dronuilleacha</a:t>
            </a:r>
            <a:endParaRPr lang="en-IE" sz="2000" b="1" u="sng" dirty="0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8072" y="1477899"/>
            <a:ext cx="3635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rgbClr val="990033"/>
                </a:solidFill>
              </a:rPr>
              <a:t>Úsáid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stua</a:t>
            </a:r>
            <a:r>
              <a:rPr lang="en-IE" dirty="0">
                <a:solidFill>
                  <a:srgbClr val="990033"/>
                </a:solidFill>
              </a:rPr>
              <a:t> le marc a </a:t>
            </a:r>
            <a:r>
              <a:rPr lang="en-IE" dirty="0" err="1">
                <a:solidFill>
                  <a:srgbClr val="990033"/>
                </a:solidFill>
              </a:rPr>
              <a:t>chur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cheann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amháin</a:t>
            </a:r>
            <a:r>
              <a:rPr lang="en-IE" dirty="0">
                <a:solidFill>
                  <a:srgbClr val="990033"/>
                </a:solidFill>
              </a:rPr>
              <a:t> den </a:t>
            </a:r>
            <a:r>
              <a:rPr lang="en-IE" dirty="0" err="1">
                <a:solidFill>
                  <a:srgbClr val="990033"/>
                </a:solidFill>
              </a:rPr>
              <a:t>dá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uillinn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chomhlántacha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triantán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  <a:p>
            <a:r>
              <a:rPr lang="en-IE" dirty="0" err="1">
                <a:solidFill>
                  <a:srgbClr val="990033"/>
                </a:solidFill>
              </a:rPr>
              <a:t>Cén</a:t>
            </a:r>
            <a:r>
              <a:rPr lang="en-IE" dirty="0">
                <a:solidFill>
                  <a:srgbClr val="990033"/>
                </a:solidFill>
              </a:rPr>
              <a:t> t-</a:t>
            </a:r>
            <a:r>
              <a:rPr lang="en-IE" dirty="0" err="1">
                <a:solidFill>
                  <a:srgbClr val="990033"/>
                </a:solidFill>
              </a:rPr>
              <a:t>ainm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cheann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 smtClean="0">
                <a:solidFill>
                  <a:srgbClr val="990033"/>
                </a:solidFill>
              </a:rPr>
              <a:t>amháin</a:t>
            </a:r>
            <a:r>
              <a:rPr lang="en-IE" dirty="0" smtClean="0">
                <a:solidFill>
                  <a:srgbClr val="990033"/>
                </a:solidFill>
              </a:rPr>
              <a:t> de </a:t>
            </a:r>
            <a:r>
              <a:rPr lang="en-IE" dirty="0" err="1">
                <a:solidFill>
                  <a:srgbClr val="990033"/>
                </a:solidFill>
              </a:rPr>
              <a:t>ghéaga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na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huillinne</a:t>
            </a:r>
            <a:r>
              <a:rPr lang="en-IE" dirty="0">
                <a:solidFill>
                  <a:srgbClr val="990033"/>
                </a:solidFill>
              </a:rPr>
              <a:t> sin?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072" y="3081734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 smtClean="0">
                <a:solidFill>
                  <a:srgbClr val="990033"/>
                </a:solidFill>
              </a:rPr>
              <a:t>Tá</a:t>
            </a:r>
            <a:r>
              <a:rPr lang="en-IE" dirty="0" smtClean="0">
                <a:solidFill>
                  <a:srgbClr val="990033"/>
                </a:solidFill>
              </a:rPr>
              <a:t> an </a:t>
            </a:r>
            <a:r>
              <a:rPr lang="en-IE" dirty="0">
                <a:solidFill>
                  <a:srgbClr val="990033"/>
                </a:solidFill>
              </a:rPr>
              <a:t>t-</a:t>
            </a:r>
            <a:r>
              <a:rPr lang="en-IE" dirty="0" err="1">
                <a:solidFill>
                  <a:srgbClr val="990033"/>
                </a:solidFill>
              </a:rPr>
              <a:t>ainm</a:t>
            </a:r>
            <a:r>
              <a:rPr lang="en-IE" dirty="0">
                <a:solidFill>
                  <a:srgbClr val="990033"/>
                </a:solidFill>
              </a:rPr>
              <a:t> “</a:t>
            </a:r>
            <a:r>
              <a:rPr lang="en-IE" dirty="0" err="1">
                <a:solidFill>
                  <a:srgbClr val="990033"/>
                </a:solidFill>
              </a:rPr>
              <a:t>cóngarach</a:t>
            </a:r>
            <a:r>
              <a:rPr lang="en-IE" dirty="0">
                <a:solidFill>
                  <a:srgbClr val="990033"/>
                </a:solidFill>
              </a:rPr>
              <a:t>”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</a:t>
            </a:r>
          </a:p>
          <a:p>
            <a:r>
              <a:rPr lang="en-IE" dirty="0" err="1">
                <a:solidFill>
                  <a:srgbClr val="990033"/>
                </a:solidFill>
              </a:rPr>
              <a:t>taobh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eile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in </a:t>
            </a:r>
            <a:r>
              <a:rPr lang="en-IE" dirty="0" err="1">
                <a:solidFill>
                  <a:srgbClr val="990033"/>
                </a:solidFill>
              </a:rPr>
              <a:t>aice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taoibh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atá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marcáilte</a:t>
            </a:r>
            <a:r>
              <a:rPr lang="en-IE" dirty="0">
                <a:solidFill>
                  <a:srgbClr val="990033"/>
                </a:solidFill>
              </a:rPr>
              <a:t>. </a:t>
            </a:r>
            <a:r>
              <a:rPr lang="en-IE" dirty="0" err="1">
                <a:solidFill>
                  <a:srgbClr val="990033"/>
                </a:solidFill>
              </a:rPr>
              <a:t>Cuir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lipéad</a:t>
            </a:r>
            <a:r>
              <a:rPr lang="en-IE" dirty="0">
                <a:solidFill>
                  <a:srgbClr val="990033"/>
                </a:solidFill>
              </a:rPr>
              <a:t> air.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072" y="4221088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>
                <a:solidFill>
                  <a:srgbClr val="990033"/>
                </a:solidFill>
              </a:rPr>
              <a:t>Cuir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lipéad</a:t>
            </a:r>
            <a:r>
              <a:rPr lang="en-IE" dirty="0">
                <a:solidFill>
                  <a:srgbClr val="990033"/>
                </a:solidFill>
              </a:rPr>
              <a:t> ‘an </a:t>
            </a:r>
            <a:r>
              <a:rPr lang="en-IE" dirty="0" err="1">
                <a:solidFill>
                  <a:srgbClr val="990033"/>
                </a:solidFill>
              </a:rPr>
              <a:t>taobh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urchomhaireach</a:t>
            </a:r>
            <a:r>
              <a:rPr lang="en-IE" dirty="0">
                <a:solidFill>
                  <a:srgbClr val="990033"/>
                </a:solidFill>
              </a:rPr>
              <a:t>’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tríú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taobh</a:t>
            </a:r>
            <a:r>
              <a:rPr lang="en-IE" dirty="0">
                <a:solidFill>
                  <a:srgbClr val="990033"/>
                </a:solidFill>
              </a:rPr>
              <a:t> den </a:t>
            </a:r>
            <a:r>
              <a:rPr lang="en-IE" dirty="0" err="1">
                <a:solidFill>
                  <a:srgbClr val="990033"/>
                </a:solidFill>
              </a:rPr>
              <a:t>triantán</a:t>
            </a:r>
            <a:r>
              <a:rPr lang="en-IE" dirty="0" smtClean="0">
                <a:solidFill>
                  <a:srgbClr val="990033"/>
                </a:solidFill>
              </a:rPr>
              <a:t>.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err="1" smtClean="0">
                <a:solidFill>
                  <a:srgbClr val="990033"/>
                </a:solidFill>
              </a:rPr>
              <a:t>Déan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>
                <a:solidFill>
                  <a:srgbClr val="990033"/>
                </a:solidFill>
              </a:rPr>
              <a:t>cur </a:t>
            </a:r>
            <a:r>
              <a:rPr lang="en-IE" dirty="0" err="1">
                <a:solidFill>
                  <a:srgbClr val="990033"/>
                </a:solidFill>
              </a:rPr>
              <a:t>síos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ar</a:t>
            </a:r>
            <a:r>
              <a:rPr lang="en-IE" dirty="0">
                <a:solidFill>
                  <a:srgbClr val="990033"/>
                </a:solidFill>
              </a:rPr>
              <a:t> an </a:t>
            </a:r>
            <a:r>
              <a:rPr lang="en-IE" dirty="0" err="1">
                <a:solidFill>
                  <a:srgbClr val="990033"/>
                </a:solidFill>
              </a:rPr>
              <a:t>taobh</a:t>
            </a:r>
            <a:endParaRPr lang="en-IE" dirty="0">
              <a:solidFill>
                <a:srgbClr val="990033"/>
              </a:solidFill>
            </a:endParaRPr>
          </a:p>
          <a:p>
            <a:r>
              <a:rPr lang="en-IE" dirty="0" err="1">
                <a:solidFill>
                  <a:srgbClr val="990033"/>
                </a:solidFill>
              </a:rPr>
              <a:t>urchomhaireach</a:t>
            </a:r>
            <a:r>
              <a:rPr lang="en-IE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52740" y="316890"/>
            <a:ext cx="303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2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789610" y="656936"/>
            <a:ext cx="7133604" cy="5298023"/>
            <a:chOff x="8793116" y="656936"/>
            <a:chExt cx="7133604" cy="529802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" t="676"/>
            <a:stretch/>
          </p:blipFill>
          <p:spPr bwMode="auto">
            <a:xfrm>
              <a:off x="9153116" y="666479"/>
              <a:ext cx="6773604" cy="5288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 rot="16200000">
              <a:off x="7875116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789610" y="602775"/>
            <a:ext cx="7512290" cy="5467767"/>
            <a:chOff x="8789610" y="602775"/>
            <a:chExt cx="7512290" cy="5467767"/>
          </a:xfrm>
        </p:grpSpPr>
        <p:sp>
          <p:nvSpPr>
            <p:cNvPr id="24" name="Rounded Rectangle 23"/>
            <p:cNvSpPr/>
            <p:nvPr/>
          </p:nvSpPr>
          <p:spPr>
            <a:xfrm rot="16200000">
              <a:off x="7871610" y="3773495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" t="558"/>
            <a:stretch/>
          </p:blipFill>
          <p:spPr bwMode="auto">
            <a:xfrm>
              <a:off x="9149610" y="602775"/>
              <a:ext cx="7152290" cy="546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39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813690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próiseas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arís</a:t>
            </a:r>
            <a:r>
              <a:rPr lang="pt-BR" sz="2000" dirty="0">
                <a:solidFill>
                  <a:srgbClr val="990033"/>
                </a:solidFill>
              </a:rPr>
              <a:t>, ag cur marcanna </a:t>
            </a:r>
            <a:r>
              <a:rPr lang="pt-BR" sz="2000" dirty="0" smtClean="0">
                <a:solidFill>
                  <a:srgbClr val="990033"/>
                </a:solidFill>
              </a:rPr>
              <a:t>ar </a:t>
            </a:r>
            <a:r>
              <a:rPr lang="en-IE" sz="2000" dirty="0" err="1" smtClean="0">
                <a:solidFill>
                  <a:srgbClr val="990033"/>
                </a:solidFill>
              </a:rPr>
              <a:t>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cur </a:t>
            </a:r>
            <a:r>
              <a:rPr lang="en-IE" sz="2000" dirty="0" err="1" smtClean="0">
                <a:solidFill>
                  <a:srgbClr val="990033"/>
                </a:solidFill>
              </a:rPr>
              <a:t>lipéad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gach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triantáin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b="1" dirty="0" err="1" smtClean="0">
                <a:solidFill>
                  <a:srgbClr val="990033"/>
                </a:solidFill>
              </a:rPr>
              <a:t>Ghníomhaíocht</a:t>
            </a:r>
            <a:r>
              <a:rPr lang="en-IE" sz="2000" b="1" dirty="0" smtClean="0">
                <a:solidFill>
                  <a:srgbClr val="990033"/>
                </a:solidFill>
              </a:rPr>
              <a:t> </a:t>
            </a:r>
            <a:r>
              <a:rPr lang="en-IE" sz="2000" b="1" dirty="0" err="1" smtClean="0">
                <a:solidFill>
                  <a:srgbClr val="990033"/>
                </a:solidFill>
              </a:rPr>
              <a:t>Daltaí</a:t>
            </a:r>
            <a:r>
              <a:rPr lang="en-IE" sz="2000" b="1" dirty="0" smtClean="0">
                <a:solidFill>
                  <a:srgbClr val="990033"/>
                </a:solidFill>
              </a:rPr>
              <a:t> </a:t>
            </a:r>
            <a:r>
              <a:rPr lang="en-IE" sz="2000" b="1" dirty="0">
                <a:solidFill>
                  <a:srgbClr val="990033"/>
                </a:solidFill>
              </a:rPr>
              <a:t>1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iarraidh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cóimheas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thaobh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bith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dtriantán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dronuilleach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oibriú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amach</a:t>
            </a:r>
            <a:r>
              <a:rPr lang="pt-BR" sz="2000" dirty="0">
                <a:solidFill>
                  <a:srgbClr val="990033"/>
                </a:solidFill>
              </a:rPr>
              <a:t>, conas a dhéanfá </a:t>
            </a:r>
            <a:r>
              <a:rPr lang="pt-BR" sz="2000" dirty="0" smtClean="0">
                <a:solidFill>
                  <a:srgbClr val="990033"/>
                </a:solidFill>
              </a:rPr>
              <a:t>é </a:t>
            </a:r>
            <a:r>
              <a:rPr lang="en-IE" sz="2000" dirty="0" smtClean="0">
                <a:solidFill>
                  <a:srgbClr val="990033"/>
                </a:solidFill>
              </a:rPr>
              <a:t>sin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ndéanfadh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t-</a:t>
            </a:r>
            <a:r>
              <a:rPr lang="en-IE" sz="2000" dirty="0" err="1" smtClean="0">
                <a:solidFill>
                  <a:srgbClr val="990033"/>
                </a:solidFill>
              </a:rPr>
              <a:t>ord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difríocht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 smtClean="0">
                <a:solidFill>
                  <a:srgbClr val="990033"/>
                </a:solidFill>
              </a:rPr>
              <a:t>Mínigh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do’fhreagra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d’fhéadfaí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oibriú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thriantán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tabhairt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gcóimheas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ainmneacha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dtaobhanna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Cad </a:t>
            </a:r>
            <a:r>
              <a:rPr lang="en-IE" sz="2000" dirty="0">
                <a:solidFill>
                  <a:srgbClr val="990033"/>
                </a:solidFill>
              </a:rPr>
              <a:t>é an gaol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chéad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phéire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pt-BR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990033"/>
                </a:solidFill>
              </a:rPr>
              <a:t>Dá </a:t>
            </a:r>
            <a:r>
              <a:rPr lang="pt-BR" sz="2000" dirty="0">
                <a:solidFill>
                  <a:srgbClr val="990033"/>
                </a:solidFill>
              </a:rPr>
              <a:t>mbeadh a fhios agam gurb é ½ </a:t>
            </a:r>
            <a:r>
              <a:rPr lang="pt-BR" sz="2000" dirty="0" smtClean="0">
                <a:solidFill>
                  <a:srgbClr val="990033"/>
                </a:solidFill>
              </a:rPr>
              <a:t>freagra an </a:t>
            </a:r>
            <a:r>
              <a:rPr lang="pt-BR" sz="2000" dirty="0">
                <a:solidFill>
                  <a:srgbClr val="990033"/>
                </a:solidFill>
              </a:rPr>
              <a:t>chéad chóimheasa, cad é an freagra ar </a:t>
            </a:r>
            <a:r>
              <a:rPr lang="pt-BR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dara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ceann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26876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321297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576" y="514964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89610" y="602775"/>
            <a:ext cx="7512290" cy="5467767"/>
            <a:chOff x="8789610" y="602775"/>
            <a:chExt cx="7512290" cy="5467767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" t="558"/>
            <a:stretch/>
          </p:blipFill>
          <p:spPr bwMode="auto">
            <a:xfrm>
              <a:off x="9149610" y="602775"/>
              <a:ext cx="7152290" cy="546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 rot="16200000">
              <a:off x="7871610" y="154168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99592" y="4385378"/>
                <a:ext cx="6984776" cy="771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𝒖𝒓𝒄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𝒕𝒂𝒐𝒃𝒉</m:t>
                        </m:r>
                      </m:den>
                    </m:f>
                    <m:r>
                      <a:rPr lang="en-IE" sz="2800" b="1" i="1" smtClean="0">
                        <a:solidFill>
                          <a:srgbClr val="990033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𝒕𝒐𝒂𝒃𝒉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𝒖𝒓𝒄</m:t>
                        </m:r>
                      </m:den>
                    </m:f>
                    <m:r>
                      <a:rPr lang="en-IE" sz="2800" b="1" i="1" smtClean="0">
                        <a:solidFill>
                          <a:srgbClr val="990033"/>
                        </a:solidFill>
                        <a:latin typeface="Cambria Math"/>
                      </a:rPr>
                      <m:t>,       </m:t>
                    </m:r>
                    <m:f>
                      <m:fPr>
                        <m:ctrlP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𝒏𝒈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𝒕𝒂𝒐𝒃𝒉</m:t>
                        </m:r>
                      </m:den>
                    </m:f>
                    <m:r>
                      <a:rPr lang="en-IE" sz="2800" b="1" i="1" smtClean="0">
                        <a:solidFill>
                          <a:srgbClr val="990033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𝒕𝒂𝒐𝒃𝒉</m:t>
                        </m:r>
                      </m:num>
                      <m:den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en-IE" sz="2800" b="1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𝒏𝒈</m:t>
                        </m:r>
                      </m:den>
                    </m:f>
                  </m:oMath>
                </a14:m>
                <a:r>
                  <a:rPr lang="en-IE" sz="2800" b="1" dirty="0" smtClean="0">
                    <a:solidFill>
                      <a:srgbClr val="990033"/>
                    </a:solidFill>
                  </a:rPr>
                  <a:t>,         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𝒖𝒓𝒄</m:t>
                        </m:r>
                      </m:num>
                      <m:den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𝒏𝒈</m:t>
                        </m:r>
                      </m:den>
                    </m:f>
                    <m:r>
                      <a:rPr lang="en-IE" sz="2800" b="1" i="1" dirty="0" smtClean="0">
                        <a:solidFill>
                          <a:srgbClr val="990033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ó</m:t>
                        </m:r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𝒏𝒈</m:t>
                        </m:r>
                      </m:num>
                      <m:den>
                        <m:r>
                          <a:rPr lang="en-IE" sz="2800" b="1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𝒖𝒓𝒄</m:t>
                        </m:r>
                      </m:den>
                    </m:f>
                  </m:oMath>
                </a14:m>
                <a:r>
                  <a:rPr lang="en-IE" sz="2800" b="1" dirty="0" smtClean="0">
                    <a:solidFill>
                      <a:srgbClr val="990033"/>
                    </a:solidFill>
                  </a:rPr>
                  <a:t>  </a:t>
                </a:r>
                <a:endParaRPr lang="en-IE" sz="2800" b="1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85378"/>
                <a:ext cx="6984776" cy="771814"/>
              </a:xfrm>
              <a:prstGeom prst="rect">
                <a:avLst/>
              </a:prstGeom>
              <a:blipFill rotWithShape="1">
                <a:blip r:embed="rId3"/>
                <a:stretch>
                  <a:fillRect b="-393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8789610" y="602775"/>
            <a:ext cx="7347800" cy="5429250"/>
            <a:chOff x="8789610" y="602775"/>
            <a:chExt cx="7347800" cy="542925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535" y="602775"/>
              <a:ext cx="7000875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ounded Rectangle 22"/>
            <p:cNvSpPr/>
            <p:nvPr/>
          </p:nvSpPr>
          <p:spPr>
            <a:xfrm rot="16200000">
              <a:off x="7871610" y="3744009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1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20688"/>
            <a:ext cx="77768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Gníomhaíochtaí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3, 4, 5, 6, 7 </a:t>
            </a:r>
            <a:r>
              <a:rPr lang="en-IE" sz="2400" b="1" dirty="0" err="1" smtClean="0">
                <a:solidFill>
                  <a:srgbClr val="990033"/>
                </a:solidFill>
              </a:rPr>
              <a:t>agus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smtClean="0">
                <a:solidFill>
                  <a:srgbClr val="990033"/>
                </a:solidFill>
              </a:rPr>
              <a:t>8</a:t>
            </a:r>
            <a:r>
              <a:rPr lang="en-IE" sz="24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Cuir marc ar an uillinn 90° agus </a:t>
            </a:r>
            <a:r>
              <a:rPr lang="pt-BR" sz="2000" dirty="0" smtClean="0">
                <a:solidFill>
                  <a:srgbClr val="990033"/>
                </a:solidFill>
              </a:rPr>
              <a:t>ar </a:t>
            </a:r>
            <a:r>
              <a:rPr lang="en-IE" sz="2000" dirty="0" err="1" smtClean="0">
                <a:solidFill>
                  <a:srgbClr val="990033"/>
                </a:solidFill>
              </a:rPr>
              <a:t>uillinn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tugtha</a:t>
            </a:r>
            <a:r>
              <a:rPr lang="en-IE" sz="2000" dirty="0">
                <a:solidFill>
                  <a:srgbClr val="990033"/>
                </a:solidFill>
              </a:rPr>
              <a:t> (</a:t>
            </a:r>
            <a:r>
              <a:rPr lang="en-IE" sz="2000" dirty="0" err="1">
                <a:solidFill>
                  <a:srgbClr val="990033"/>
                </a:solidFill>
              </a:rPr>
              <a:t>tugtha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ar an mbileog) i ngach ceann de na </a:t>
            </a:r>
            <a:r>
              <a:rPr lang="pt-BR" sz="2000" dirty="0" smtClean="0">
                <a:solidFill>
                  <a:srgbClr val="990033"/>
                </a:solidFill>
              </a:rPr>
              <a:t>cúig </a:t>
            </a:r>
            <a:r>
              <a:rPr lang="en-IE" sz="2000" dirty="0" err="1" smtClean="0">
                <a:solidFill>
                  <a:srgbClr val="990033"/>
                </a:solidFill>
              </a:rPr>
              <a:t>thriantán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Cuir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‘</a:t>
            </a:r>
            <a:r>
              <a:rPr lang="en-IE" sz="2000" dirty="0" err="1" smtClean="0">
                <a:solidFill>
                  <a:srgbClr val="990033"/>
                </a:solidFill>
              </a:rPr>
              <a:t>taobh</a:t>
            </a:r>
            <a:r>
              <a:rPr lang="en-IE" sz="2000" dirty="0" smtClean="0">
                <a:solidFill>
                  <a:srgbClr val="990033"/>
                </a:solidFill>
              </a:rPr>
              <a:t>’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 smtClean="0">
                <a:solidFill>
                  <a:srgbClr val="990033"/>
                </a:solidFill>
              </a:rPr>
              <a:t>), ‘</a:t>
            </a:r>
            <a:r>
              <a:rPr lang="en-IE" sz="2000" dirty="0" err="1" smtClean="0">
                <a:solidFill>
                  <a:srgbClr val="990033"/>
                </a:solidFill>
              </a:rPr>
              <a:t>cong</a:t>
            </a:r>
            <a:r>
              <a:rPr lang="en-IE" sz="2000" dirty="0" smtClean="0">
                <a:solidFill>
                  <a:srgbClr val="990033"/>
                </a:solidFill>
              </a:rPr>
              <a:t>’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cóngarach</a:t>
            </a:r>
            <a:r>
              <a:rPr lang="en-IE" sz="2000" dirty="0">
                <a:solidFill>
                  <a:srgbClr val="990033"/>
                </a:solidFill>
              </a:rPr>
              <a:t>)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‘</a:t>
            </a:r>
            <a:r>
              <a:rPr lang="en-IE" sz="2000" dirty="0" err="1" smtClean="0">
                <a:solidFill>
                  <a:srgbClr val="990033"/>
                </a:solidFill>
              </a:rPr>
              <a:t>urc</a:t>
            </a:r>
            <a:r>
              <a:rPr lang="en-IE" sz="2000" dirty="0" smtClean="0">
                <a:solidFill>
                  <a:srgbClr val="990033"/>
                </a:solidFill>
              </a:rPr>
              <a:t>’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 smtClean="0">
                <a:solidFill>
                  <a:srgbClr val="990033"/>
                </a:solidFill>
              </a:rPr>
              <a:t>urchomhaireach</a:t>
            </a:r>
            <a:r>
              <a:rPr lang="en-IE" sz="2000" dirty="0" smtClean="0">
                <a:solidFill>
                  <a:srgbClr val="990033"/>
                </a:solidFill>
              </a:rPr>
              <a:t>)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dronuilleach</a:t>
            </a:r>
            <a:r>
              <a:rPr lang="en-IE" sz="2000" dirty="0" smtClean="0">
                <a:solidFill>
                  <a:srgbClr val="990033"/>
                </a:solidFill>
              </a:rPr>
              <a:t>.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</a:t>
            </a:r>
          </a:p>
          <a:p>
            <a:r>
              <a:rPr lang="en-IE" sz="2000" dirty="0" err="1" smtClean="0">
                <a:solidFill>
                  <a:srgbClr val="990033"/>
                </a:solidFill>
              </a:rPr>
              <a:t>Tomhais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dtí</a:t>
            </a:r>
            <a:r>
              <a:rPr lang="en-IE" sz="2000" dirty="0">
                <a:solidFill>
                  <a:srgbClr val="990033"/>
                </a:solidFill>
              </a:rPr>
              <a:t> an mm is </a:t>
            </a:r>
            <a:r>
              <a:rPr lang="en-IE" sz="2000" dirty="0" err="1">
                <a:solidFill>
                  <a:srgbClr val="990033"/>
                </a:solidFill>
              </a:rPr>
              <a:t>gaire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cong</a:t>
            </a:r>
            <a:r>
              <a:rPr lang="en-IE" sz="2000" dirty="0" smtClean="0">
                <a:solidFill>
                  <a:srgbClr val="990033"/>
                </a:solidFill>
              </a:rPr>
              <a:t>/ </a:t>
            </a:r>
            <a:r>
              <a:rPr lang="en-IE" sz="2000" dirty="0" err="1" smtClean="0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/cong.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Tomhaisfidh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 smtClean="0">
                <a:solidFill>
                  <a:srgbClr val="990033"/>
                </a:solidFill>
              </a:rPr>
              <a:t>triantán</a:t>
            </a:r>
            <a:r>
              <a:rPr lang="en-IE" sz="2000" dirty="0" smtClean="0">
                <a:solidFill>
                  <a:srgbClr val="990033"/>
                </a:solidFill>
              </a:rPr>
              <a:t>, </a:t>
            </a:r>
            <a:r>
              <a:rPr lang="en-IE" sz="2000" dirty="0" err="1" smtClean="0">
                <a:solidFill>
                  <a:srgbClr val="990033"/>
                </a:solidFill>
              </a:rPr>
              <a:t>ríomhfaidh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agus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athseiceálfaidh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dalta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ról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athraitheach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na </a:t>
            </a:r>
            <a:r>
              <a:rPr lang="pt-BR" sz="2000" dirty="0">
                <a:solidFill>
                  <a:srgbClr val="990033"/>
                </a:solidFill>
              </a:rPr>
              <a:t>slios ar gach triantán.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791444" y="808062"/>
            <a:ext cx="7345966" cy="5429250"/>
            <a:chOff x="8791444" y="602775"/>
            <a:chExt cx="7345966" cy="5429250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7873444" y="1542775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6535" y="602775"/>
              <a:ext cx="7000875" cy="542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8791444" y="827178"/>
            <a:ext cx="7069302" cy="5215394"/>
            <a:chOff x="8791444" y="827178"/>
            <a:chExt cx="7069302" cy="5215394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7873444" y="3951200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" t="446"/>
            <a:stretch/>
          </p:blipFill>
          <p:spPr bwMode="auto">
            <a:xfrm>
              <a:off x="9179154" y="827178"/>
              <a:ext cx="6681592" cy="5215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3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764704"/>
            <a:ext cx="4680000" cy="2634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726508"/>
            <a:ext cx="7776864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dhronuilleacha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chomhchosúla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30°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30°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. Cad é </a:t>
            </a:r>
            <a:r>
              <a:rPr lang="en-IE" sz="2000" dirty="0" err="1" smtClean="0">
                <a:solidFill>
                  <a:srgbClr val="990033"/>
                </a:solidFill>
              </a:rPr>
              <a:t>tomhas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30°,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cong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don </a:t>
            </a:r>
            <a:r>
              <a:rPr lang="en-IE" sz="2000" dirty="0" err="1" smtClean="0">
                <a:solidFill>
                  <a:srgbClr val="990033"/>
                </a:solidFill>
              </a:rPr>
              <a:t>chóngarach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” don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thíos</a:t>
            </a:r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2740" y="316890"/>
            <a:ext cx="303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3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1" y="3501008"/>
            <a:ext cx="7409458" cy="295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2"/>
          <a:stretch/>
        </p:blipFill>
        <p:spPr bwMode="auto">
          <a:xfrm>
            <a:off x="1331640" y="2564904"/>
            <a:ext cx="6149709" cy="394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606167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chomhchosúla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huillinneacha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40°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40°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. Cad é </a:t>
            </a:r>
            <a:r>
              <a:rPr lang="en-IE" sz="2000" dirty="0" err="1" smtClean="0">
                <a:solidFill>
                  <a:srgbClr val="990033"/>
                </a:solidFill>
              </a:rPr>
              <a:t>tomhas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40°,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cong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don </a:t>
            </a:r>
            <a:r>
              <a:rPr lang="en-IE" sz="2000" dirty="0" err="1" smtClean="0">
                <a:solidFill>
                  <a:srgbClr val="990033"/>
                </a:solidFill>
              </a:rPr>
              <a:t>chóngarach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” don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740" y="316890"/>
            <a:ext cx="303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4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95536" y="1157288"/>
            <a:ext cx="8640960" cy="4543425"/>
            <a:chOff x="395536" y="1157288"/>
            <a:chExt cx="8640960" cy="4543425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57288"/>
              <a:ext cx="8640960" cy="454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070636" y="1713508"/>
              <a:ext cx="153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=40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455" y="1713508"/>
              <a:ext cx="153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=40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312" y="1713508"/>
              <a:ext cx="153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=40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8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6243" y="202590"/>
            <a:ext cx="851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3200" b="1" dirty="0" err="1">
                <a:solidFill>
                  <a:srgbClr val="990033"/>
                </a:solidFill>
              </a:rPr>
              <a:t>Clár</a:t>
            </a:r>
            <a:endParaRPr lang="en-IE" sz="3200" b="1" dirty="0">
              <a:solidFill>
                <a:srgbClr val="990033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949587"/>
              </p:ext>
            </p:extLst>
          </p:nvPr>
        </p:nvGraphicFramePr>
        <p:xfrm>
          <a:off x="539552" y="787365"/>
          <a:ext cx="8424936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8192"/>
                <a:gridCol w="6696744"/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1: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u="none" strike="noStrike" kern="1200" baseline="0" dirty="0" err="1" smtClean="0">
                          <a:solidFill>
                            <a:srgbClr val="990033"/>
                          </a:solidFill>
                        </a:rPr>
                        <a:t>Mé</a:t>
                      </a:r>
                      <a:r>
                        <a:rPr lang="en-IE" sz="1600" u="none" strike="noStrike" kern="1200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strike="noStrike" kern="1200" baseline="0" dirty="0" err="1" smtClean="0">
                          <a:solidFill>
                            <a:srgbClr val="990033"/>
                          </a:solidFill>
                        </a:rPr>
                        <a:t>féin</a:t>
                      </a:r>
                      <a:r>
                        <a:rPr lang="en-IE" sz="1600" u="none" strike="noStrike" kern="1200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strike="noStrike" kern="1200" baseline="0" dirty="0" err="1" smtClean="0">
                          <a:solidFill>
                            <a:srgbClr val="990033"/>
                          </a:solidFill>
                        </a:rPr>
                        <a:t>agus</a:t>
                      </a:r>
                      <a:r>
                        <a:rPr lang="en-IE" sz="1600" u="none" strike="noStrike" kern="1200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strike="noStrike" kern="1200" baseline="0" dirty="0" err="1" smtClean="0">
                          <a:solidFill>
                            <a:srgbClr val="990033"/>
                          </a:solidFill>
                        </a:rPr>
                        <a:t>mo</a:t>
                      </a:r>
                      <a:r>
                        <a:rPr lang="en-IE" sz="1600" u="none" strike="noStrike" kern="1200" baseline="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strike="noStrike" kern="1200" baseline="0" dirty="0" err="1" smtClean="0">
                          <a:solidFill>
                            <a:srgbClr val="990033"/>
                          </a:solidFill>
                        </a:rPr>
                        <a:t>scáil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2: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u="none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u="none" dirty="0" err="1" smtClean="0">
                          <a:solidFill>
                            <a:srgbClr val="990033"/>
                          </a:solidFill>
                        </a:rPr>
                        <a:t>lipéadú</a:t>
                      </a:r>
                      <a:r>
                        <a:rPr lang="en-IE" sz="1600" u="none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dirty="0" err="1" smtClean="0">
                          <a:solidFill>
                            <a:srgbClr val="990033"/>
                          </a:solidFill>
                        </a:rPr>
                        <a:t>taobhanna</a:t>
                      </a:r>
                      <a:r>
                        <a:rPr lang="en-IE" sz="1600" u="none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dirty="0" err="1" smtClean="0">
                          <a:solidFill>
                            <a:srgbClr val="990033"/>
                          </a:solidFill>
                        </a:rPr>
                        <a:t>i</a:t>
                      </a:r>
                      <a:r>
                        <a:rPr lang="en-IE" sz="1600" u="none" dirty="0" smtClean="0">
                          <a:solidFill>
                            <a:srgbClr val="990033"/>
                          </a:solidFill>
                        </a:rPr>
                        <a:t>  </a:t>
                      </a:r>
                      <a:r>
                        <a:rPr lang="en-IE" sz="1600" u="none" dirty="0" err="1" smtClean="0">
                          <a:solidFill>
                            <a:srgbClr val="990033"/>
                          </a:solidFill>
                        </a:rPr>
                        <a:t>dTriantáin</a:t>
                      </a:r>
                      <a:r>
                        <a:rPr lang="en-IE" sz="1600" u="none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u="none" dirty="0" err="1" smtClean="0">
                          <a:solidFill>
                            <a:srgbClr val="990033"/>
                          </a:solidFill>
                        </a:rPr>
                        <a:t>Dronuilleacha</a:t>
                      </a:r>
                      <a:endParaRPr lang="en-IE" sz="1600" u="none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3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ríomh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cóimheas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chomhchosúla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le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huillinneacha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30°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4: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ríomh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cóimheas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chomhchosúla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le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huillinneacha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40°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5: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ríomh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cóimheas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chomhchosúla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le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huillinneacha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45°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6: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ríomh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cóimheas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chomhchosúla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le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huillinneacha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50°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7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ríomh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cóimheas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chomhchosúla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le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huillinneacha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60°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8: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ríomh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cóimheas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chomhchosúla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le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huillinneacha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70°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9: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Máistirthábla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do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thorthaí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an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ranga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ar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chóimheasa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na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dtaobhanna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i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dtriantáin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dhronuilleacha</a:t>
                      </a:r>
                      <a:endParaRPr lang="en-IE" sz="1600" dirty="0" smtClean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Gníomhaíocht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</a:p>
                    <a:p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Daltaí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10: </a:t>
                      </a:r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Ag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úsáid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mháistirthábla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thorthaí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an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ranga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,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freagair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na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ceisteanna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seo</a:t>
                      </a:r>
                      <a:r>
                        <a:rPr lang="en-IE" sz="1600" dirty="0" smtClean="0">
                          <a:solidFill>
                            <a:srgbClr val="990033"/>
                          </a:solidFill>
                        </a:rPr>
                        <a:t> a </a:t>
                      </a:r>
                      <a:r>
                        <a:rPr lang="en-IE" sz="1600" dirty="0" err="1" smtClean="0">
                          <a:solidFill>
                            <a:srgbClr val="990033"/>
                          </a:solidFill>
                        </a:rPr>
                        <a:t>leanas</a:t>
                      </a:r>
                      <a:endParaRPr lang="en-IE" sz="1600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es-ES" sz="1600" dirty="0" smtClean="0">
                        <a:solidFill>
                          <a:srgbClr val="990033"/>
                        </a:solidFill>
                      </a:endParaRPr>
                    </a:p>
                    <a:p>
                      <a:endParaRPr lang="en-IE" sz="1600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7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1"/>
          <a:stretch/>
        </p:blipFill>
        <p:spPr bwMode="auto">
          <a:xfrm>
            <a:off x="1403648" y="2996952"/>
            <a:ext cx="6723286" cy="357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12046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chomhchosúla</a:t>
            </a:r>
            <a:r>
              <a:rPr lang="en-IE" sz="2000" dirty="0">
                <a:solidFill>
                  <a:srgbClr val="990033"/>
                </a:solidFill>
              </a:rPr>
              <a:t> le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45°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45°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Cé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cineálacha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iad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?_____________________________________________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45°,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cong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don </a:t>
            </a:r>
            <a:r>
              <a:rPr lang="en-IE" sz="2000" dirty="0" err="1" smtClean="0">
                <a:solidFill>
                  <a:srgbClr val="990033"/>
                </a:solidFill>
              </a:rPr>
              <a:t>chóngarach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” don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52740" y="316890"/>
            <a:ext cx="3038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5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7" y="1162050"/>
            <a:ext cx="8604448" cy="4533900"/>
            <a:chOff x="395537" y="1162050"/>
            <a:chExt cx="8604448" cy="4533900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162050"/>
              <a:ext cx="8604448" cy="453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70636" y="1713508"/>
              <a:ext cx="153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=45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455" y="1713508"/>
              <a:ext cx="153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=45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312" y="1713508"/>
              <a:ext cx="15304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=45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9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66" y="2924944"/>
            <a:ext cx="6916068" cy="35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620688"/>
            <a:ext cx="8604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chomhchosúla</a:t>
            </a:r>
            <a:r>
              <a:rPr lang="en-IE" sz="2000" dirty="0">
                <a:solidFill>
                  <a:srgbClr val="990033"/>
                </a:solidFill>
              </a:rPr>
              <a:t> le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50°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50°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. Cad é </a:t>
            </a:r>
            <a:r>
              <a:rPr lang="en-IE" sz="2000" dirty="0" err="1" smtClean="0">
                <a:solidFill>
                  <a:srgbClr val="990033"/>
                </a:solidFill>
              </a:rPr>
              <a:t>tomhas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50°,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cong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don </a:t>
            </a:r>
            <a:r>
              <a:rPr lang="en-IE" sz="2000" dirty="0" err="1" smtClean="0">
                <a:solidFill>
                  <a:srgbClr val="990033"/>
                </a:solidFill>
              </a:rPr>
              <a:t>chóngarach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” don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2978" y="303039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6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1100"/>
            <a:ext cx="860444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70636" y="1818730"/>
            <a:ext cx="1530419" cy="28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(</a:t>
            </a:r>
            <a:r>
              <a:rPr lang="en-IE" b="1" dirty="0" err="1" smtClean="0">
                <a:solidFill>
                  <a:srgbClr val="990033"/>
                </a:solidFill>
              </a:rPr>
              <a:t>d’uillinn</a:t>
            </a:r>
            <a:r>
              <a:rPr lang="en-IE" b="1" dirty="0" smtClean="0">
                <a:solidFill>
                  <a:srgbClr val="990033"/>
                </a:solidFill>
              </a:rPr>
              <a:t>=50</a:t>
            </a:r>
            <a:r>
              <a:rPr lang="en-IE" b="1" baseline="30000" dirty="0" smtClean="0">
                <a:solidFill>
                  <a:srgbClr val="990033"/>
                </a:solidFill>
              </a:rPr>
              <a:t>0</a:t>
            </a:r>
            <a:r>
              <a:rPr lang="en-IE" b="1" dirty="0" smtClean="0">
                <a:solidFill>
                  <a:srgbClr val="990033"/>
                </a:solidFill>
              </a:rPr>
              <a:t>)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3455" y="1818730"/>
            <a:ext cx="1530419" cy="28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(</a:t>
            </a:r>
            <a:r>
              <a:rPr lang="en-IE" b="1" dirty="0" err="1" smtClean="0">
                <a:solidFill>
                  <a:srgbClr val="990033"/>
                </a:solidFill>
              </a:rPr>
              <a:t>d’uillinn</a:t>
            </a:r>
            <a:r>
              <a:rPr lang="en-IE" b="1" dirty="0" smtClean="0">
                <a:solidFill>
                  <a:srgbClr val="990033"/>
                </a:solidFill>
              </a:rPr>
              <a:t>=50</a:t>
            </a:r>
            <a:r>
              <a:rPr lang="en-IE" b="1" baseline="30000" dirty="0" smtClean="0">
                <a:solidFill>
                  <a:srgbClr val="990033"/>
                </a:solidFill>
              </a:rPr>
              <a:t>0</a:t>
            </a:r>
            <a:r>
              <a:rPr lang="en-IE" b="1" dirty="0" smtClean="0">
                <a:solidFill>
                  <a:srgbClr val="990033"/>
                </a:solidFill>
              </a:rPr>
              <a:t>)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1818730"/>
            <a:ext cx="1530419" cy="288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(</a:t>
            </a:r>
            <a:r>
              <a:rPr lang="en-IE" b="1" dirty="0" err="1" smtClean="0">
                <a:solidFill>
                  <a:srgbClr val="990033"/>
                </a:solidFill>
              </a:rPr>
              <a:t>d’uillinn</a:t>
            </a:r>
            <a:r>
              <a:rPr lang="en-IE" b="1" dirty="0" smtClean="0">
                <a:solidFill>
                  <a:srgbClr val="990033"/>
                </a:solidFill>
              </a:rPr>
              <a:t>=50</a:t>
            </a:r>
            <a:r>
              <a:rPr lang="en-IE" b="1" baseline="30000" dirty="0" smtClean="0">
                <a:solidFill>
                  <a:srgbClr val="990033"/>
                </a:solidFill>
              </a:rPr>
              <a:t>0</a:t>
            </a:r>
            <a:r>
              <a:rPr lang="en-IE" b="1" dirty="0" smtClean="0">
                <a:solidFill>
                  <a:srgbClr val="990033"/>
                </a:solidFill>
              </a:rPr>
              <a:t>)</a:t>
            </a:r>
            <a:endParaRPr lang="en-IE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967885" cy="36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836712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chomhchosúla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60</a:t>
            </a:r>
            <a:r>
              <a:rPr lang="en-IE" sz="2000" dirty="0">
                <a:solidFill>
                  <a:srgbClr val="990033"/>
                </a:solidFill>
              </a:rPr>
              <a:t>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60°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. Cad é </a:t>
            </a:r>
            <a:r>
              <a:rPr lang="en-IE" sz="2000" dirty="0" err="1" smtClean="0">
                <a:solidFill>
                  <a:srgbClr val="990033"/>
                </a:solidFill>
              </a:rPr>
              <a:t>tomhas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uillinne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60°,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cong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don </a:t>
            </a:r>
            <a:r>
              <a:rPr lang="en-IE" sz="2000" dirty="0" err="1" smtClean="0">
                <a:solidFill>
                  <a:srgbClr val="990033"/>
                </a:solidFill>
              </a:rPr>
              <a:t>chóngarach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” don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978" y="332656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7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3" y="1171575"/>
            <a:ext cx="8496945" cy="4514850"/>
            <a:chOff x="467543" y="1171575"/>
            <a:chExt cx="8496945" cy="4514850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171575"/>
              <a:ext cx="8496945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70636" y="1778823"/>
              <a:ext cx="153041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=60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65183" y="1778823"/>
              <a:ext cx="153041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=60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312" y="1778823"/>
              <a:ext cx="153041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=60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9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06201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cóimheas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thriantáin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chomhchosúla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le </a:t>
            </a:r>
            <a:r>
              <a:rPr lang="en-IE" sz="2000" dirty="0" err="1" smtClean="0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70</a:t>
            </a:r>
            <a:r>
              <a:rPr lang="en-IE" sz="2000" dirty="0">
                <a:solidFill>
                  <a:srgbClr val="990033"/>
                </a:solidFill>
              </a:rPr>
              <a:t>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huillinneacha</a:t>
            </a:r>
            <a:r>
              <a:rPr lang="en-IE" sz="2000" dirty="0">
                <a:solidFill>
                  <a:srgbClr val="990033"/>
                </a:solidFill>
              </a:rPr>
              <a:t> 90°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70° </a:t>
            </a:r>
            <a:r>
              <a:rPr lang="en-IE" sz="2000" dirty="0" err="1">
                <a:solidFill>
                  <a:srgbClr val="990033"/>
                </a:solidFill>
              </a:rPr>
              <a:t>sna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orthu</a:t>
            </a:r>
            <a:r>
              <a:rPr lang="en-IE" sz="2000" dirty="0">
                <a:solidFill>
                  <a:srgbClr val="990033"/>
                </a:solidFill>
              </a:rPr>
              <a:t>. Cad é </a:t>
            </a:r>
            <a:r>
              <a:rPr lang="en-IE" sz="2000" dirty="0" err="1" smtClean="0">
                <a:solidFill>
                  <a:srgbClr val="990033"/>
                </a:solidFill>
              </a:rPr>
              <a:t>tomhas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uillinne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lipéad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taobh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Maidir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70°,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lipéid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cong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err="1" smtClean="0">
                <a:solidFill>
                  <a:srgbClr val="990033"/>
                </a:solidFill>
              </a:rPr>
              <a:t>donchóngarach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“</a:t>
            </a:r>
            <a:r>
              <a:rPr lang="en-IE" sz="2000" dirty="0" err="1">
                <a:solidFill>
                  <a:srgbClr val="990033"/>
                </a:solidFill>
              </a:rPr>
              <a:t>urc</a:t>
            </a:r>
            <a:r>
              <a:rPr lang="en-IE" sz="2000" dirty="0">
                <a:solidFill>
                  <a:srgbClr val="990033"/>
                </a:solidFill>
              </a:rPr>
              <a:t>” don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taobhanna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cuí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Críochnaigh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tábla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thíos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12" y="2780928"/>
            <a:ext cx="6781577" cy="370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332656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8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7543" y="1171575"/>
            <a:ext cx="8568953" cy="4514850"/>
            <a:chOff x="467543" y="1171575"/>
            <a:chExt cx="8568953" cy="4514850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3" y="1171575"/>
              <a:ext cx="8568953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070636" y="1765760"/>
              <a:ext cx="153041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=70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3455" y="1765760"/>
              <a:ext cx="153041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=70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312" y="1765760"/>
              <a:ext cx="1530419" cy="2880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IE" b="1" dirty="0" smtClean="0">
                  <a:solidFill>
                    <a:srgbClr val="990033"/>
                  </a:solidFill>
                </a:rPr>
                <a:t>(</a:t>
              </a:r>
              <a:r>
                <a:rPr lang="en-IE" b="1" dirty="0" err="1" smtClean="0">
                  <a:solidFill>
                    <a:srgbClr val="990033"/>
                  </a:solidFill>
                </a:rPr>
                <a:t>d’uillinn</a:t>
              </a:r>
              <a:r>
                <a:rPr lang="en-IE" b="1" dirty="0" smtClean="0">
                  <a:solidFill>
                    <a:srgbClr val="990033"/>
                  </a:solidFill>
                </a:rPr>
                <a:t>=70</a:t>
              </a:r>
              <a:r>
                <a:rPr lang="en-IE" b="1" baseline="30000" dirty="0" smtClean="0">
                  <a:solidFill>
                    <a:srgbClr val="990033"/>
                  </a:solidFill>
                </a:rPr>
                <a:t>0</a:t>
              </a:r>
              <a:r>
                <a:rPr lang="en-IE" b="1" dirty="0" smtClean="0">
                  <a:solidFill>
                    <a:srgbClr val="990033"/>
                  </a:solidFill>
                </a:rPr>
                <a:t>)</a:t>
              </a:r>
              <a:endParaRPr lang="en-IE" b="1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33" y="694350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 smtClean="0">
                <a:solidFill>
                  <a:srgbClr val="990033"/>
                </a:solidFill>
              </a:rPr>
              <a:t>Máistirthábla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do </a:t>
            </a:r>
            <a:r>
              <a:rPr lang="en-IE" sz="2000" dirty="0" err="1">
                <a:solidFill>
                  <a:srgbClr val="990033"/>
                </a:solidFill>
              </a:rPr>
              <a:t>thorthaí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ranga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chóimheasa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dtaobhanna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i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dhronuilleacha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2903" y="260648"/>
            <a:ext cx="3038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smtClean="0">
                <a:solidFill>
                  <a:srgbClr val="990033"/>
                </a:solidFill>
              </a:rPr>
              <a:t>9</a:t>
            </a:r>
            <a:endParaRPr lang="en-IE" sz="2400" b="1" dirty="0">
              <a:solidFill>
                <a:srgbClr val="990033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80" y="1377328"/>
            <a:ext cx="5707041" cy="50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65524" y="620688"/>
            <a:ext cx="7262347" cy="5253519"/>
            <a:chOff x="8765524" y="620688"/>
            <a:chExt cx="7262347" cy="5253519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7847524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638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" t="622" b="-1"/>
            <a:stretch/>
          </p:blipFill>
          <p:spPr bwMode="auto">
            <a:xfrm>
              <a:off x="9138390" y="620688"/>
              <a:ext cx="6889481" cy="5253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701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992" y="332656"/>
            <a:ext cx="3194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8640960" cy="1117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mháistirthábla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thorthaí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ranga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freagair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ceisteanna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leanas</a:t>
            </a:r>
            <a:endParaRPr lang="en-IE" sz="2000" dirty="0">
              <a:solidFill>
                <a:srgbClr val="990033"/>
              </a:solidFill>
            </a:endParaRPr>
          </a:p>
          <a:p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smtClean="0">
                <a:solidFill>
                  <a:srgbClr val="990033"/>
                </a:solidFill>
              </a:rPr>
              <a:t>1</a:t>
            </a:r>
            <a:r>
              <a:rPr lang="es-ES" sz="2000" dirty="0">
                <a:solidFill>
                  <a:srgbClr val="990033"/>
                </a:solidFill>
              </a:rPr>
              <a:t>. </a:t>
            </a:r>
            <a:r>
              <a:rPr lang="es-ES" sz="2000" dirty="0" err="1">
                <a:solidFill>
                  <a:srgbClr val="990033"/>
                </a:solidFill>
              </a:rPr>
              <a:t>Cad</a:t>
            </a:r>
            <a:r>
              <a:rPr lang="es-ES" sz="2000" dirty="0">
                <a:solidFill>
                  <a:srgbClr val="990033"/>
                </a:solidFill>
              </a:rPr>
              <a:t> a </a:t>
            </a:r>
            <a:r>
              <a:rPr lang="es-ES" sz="2000" dirty="0" err="1">
                <a:solidFill>
                  <a:srgbClr val="990033"/>
                </a:solidFill>
              </a:rPr>
              <a:t>thugann</a:t>
            </a:r>
            <a:r>
              <a:rPr lang="es-ES" sz="2000" dirty="0">
                <a:solidFill>
                  <a:srgbClr val="990033"/>
                </a:solidFill>
              </a:rPr>
              <a:t> tú </a:t>
            </a:r>
            <a:r>
              <a:rPr lang="es-ES" sz="2000" dirty="0" err="1">
                <a:solidFill>
                  <a:srgbClr val="990033"/>
                </a:solidFill>
              </a:rPr>
              <a:t>faoi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deara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maidir</a:t>
            </a:r>
            <a:r>
              <a:rPr lang="es-ES" sz="2000" dirty="0">
                <a:solidFill>
                  <a:srgbClr val="990033"/>
                </a:solidFill>
              </a:rPr>
              <a:t> le </a:t>
            </a:r>
            <a:r>
              <a:rPr lang="es-ES" sz="2000" dirty="0" err="1">
                <a:solidFill>
                  <a:srgbClr val="990033"/>
                </a:solidFill>
              </a:rPr>
              <a:t>sín</a:t>
            </a:r>
            <a:r>
              <a:rPr lang="es-ES" sz="2000" dirty="0">
                <a:solidFill>
                  <a:srgbClr val="990033"/>
                </a:solidFill>
              </a:rPr>
              <a:t> 30° </a:t>
            </a:r>
            <a:r>
              <a:rPr lang="es-ES" sz="2000" dirty="0" err="1">
                <a:solidFill>
                  <a:srgbClr val="990033"/>
                </a:solidFill>
              </a:rPr>
              <a:t>agus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60°? </a:t>
            </a:r>
            <a:r>
              <a:rPr lang="es-ES" sz="2000" dirty="0" smtClean="0">
                <a:solidFill>
                  <a:srgbClr val="990033"/>
                </a:solidFill>
              </a:rPr>
              <a:t>________________ 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s-ES" sz="2000" dirty="0" smtClean="0">
              <a:solidFill>
                <a:srgbClr val="990033"/>
              </a:solidFill>
            </a:endParaRPr>
          </a:p>
          <a:p>
            <a:r>
              <a:rPr lang="es-ES" sz="2000" dirty="0" smtClean="0">
                <a:solidFill>
                  <a:srgbClr val="990033"/>
                </a:solidFill>
              </a:rPr>
              <a:t>2</a:t>
            </a:r>
            <a:r>
              <a:rPr lang="es-ES" sz="2000" dirty="0">
                <a:solidFill>
                  <a:srgbClr val="990033"/>
                </a:solidFill>
              </a:rPr>
              <a:t>. </a:t>
            </a:r>
            <a:r>
              <a:rPr lang="es-ES" sz="2000" dirty="0" err="1">
                <a:solidFill>
                  <a:srgbClr val="990033"/>
                </a:solidFill>
              </a:rPr>
              <a:t>Cad</a:t>
            </a:r>
            <a:r>
              <a:rPr lang="es-ES" sz="2000" dirty="0">
                <a:solidFill>
                  <a:srgbClr val="990033"/>
                </a:solidFill>
              </a:rPr>
              <a:t> a </a:t>
            </a:r>
            <a:r>
              <a:rPr lang="es-ES" sz="2000" dirty="0" err="1">
                <a:solidFill>
                  <a:srgbClr val="990033"/>
                </a:solidFill>
              </a:rPr>
              <a:t>thugann</a:t>
            </a:r>
            <a:r>
              <a:rPr lang="es-ES" sz="2000" dirty="0">
                <a:solidFill>
                  <a:srgbClr val="990033"/>
                </a:solidFill>
              </a:rPr>
              <a:t> tú </a:t>
            </a:r>
            <a:r>
              <a:rPr lang="es-ES" sz="2000" dirty="0" err="1">
                <a:solidFill>
                  <a:srgbClr val="990033"/>
                </a:solidFill>
              </a:rPr>
              <a:t>faoi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deara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maidir</a:t>
            </a:r>
            <a:r>
              <a:rPr lang="es-ES" sz="2000" dirty="0">
                <a:solidFill>
                  <a:srgbClr val="990033"/>
                </a:solidFill>
              </a:rPr>
              <a:t> le </a:t>
            </a:r>
            <a:r>
              <a:rPr lang="es-ES" sz="2000" dirty="0" err="1">
                <a:solidFill>
                  <a:srgbClr val="990033"/>
                </a:solidFill>
              </a:rPr>
              <a:t>cos</a:t>
            </a:r>
            <a:r>
              <a:rPr lang="es-ES" sz="2000" dirty="0">
                <a:solidFill>
                  <a:srgbClr val="990033"/>
                </a:solidFill>
              </a:rPr>
              <a:t> 30° </a:t>
            </a:r>
            <a:r>
              <a:rPr lang="es-ES" sz="2000" dirty="0" err="1">
                <a:solidFill>
                  <a:srgbClr val="990033"/>
                </a:solidFill>
              </a:rPr>
              <a:t>agus</a:t>
            </a:r>
            <a:r>
              <a:rPr lang="es-ES" sz="2000" dirty="0">
                <a:solidFill>
                  <a:srgbClr val="990033"/>
                </a:solidFill>
              </a:rPr>
              <a:t> </a:t>
            </a:r>
            <a:r>
              <a:rPr lang="es-ES" sz="2000" dirty="0" err="1">
                <a:solidFill>
                  <a:srgbClr val="990033"/>
                </a:solidFill>
              </a:rPr>
              <a:t>sín</a:t>
            </a:r>
            <a:r>
              <a:rPr lang="es-ES" sz="2000" dirty="0">
                <a:solidFill>
                  <a:srgbClr val="990033"/>
                </a:solidFill>
              </a:rPr>
              <a:t> 60°? </a:t>
            </a:r>
            <a:r>
              <a:rPr lang="es-ES" sz="2000" dirty="0" smtClean="0">
                <a:solidFill>
                  <a:srgbClr val="990033"/>
                </a:solidFill>
              </a:rPr>
              <a:t>________________ 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3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bhféadfá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míniú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thabhairt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méid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tugtha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endParaRPr lang="pt-BR" sz="2000" dirty="0" smtClean="0">
              <a:solidFill>
                <a:srgbClr val="990033"/>
              </a:solidFill>
            </a:endParaRPr>
          </a:p>
          <a:p>
            <a:r>
              <a:rPr lang="pt-BR" sz="2000" dirty="0" smtClean="0">
                <a:solidFill>
                  <a:srgbClr val="990033"/>
                </a:solidFill>
              </a:rPr>
              <a:t>4</a:t>
            </a:r>
            <a:r>
              <a:rPr lang="pt-BR" sz="2000" dirty="0">
                <a:solidFill>
                  <a:srgbClr val="990033"/>
                </a:solidFill>
              </a:rPr>
              <a:t>. Conas a dhéanfá cur síos ar uillinneacha 30° agus 60°? </a:t>
            </a:r>
            <a:r>
              <a:rPr lang="pt-BR" sz="2000" dirty="0" smtClean="0">
                <a:solidFill>
                  <a:srgbClr val="990033"/>
                </a:solidFill>
              </a:rPr>
              <a:t>____________________ ____________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5</a:t>
            </a:r>
            <a:r>
              <a:rPr lang="en-IE" sz="2000" dirty="0">
                <a:solidFill>
                  <a:srgbClr val="990033"/>
                </a:solidFill>
              </a:rPr>
              <a:t>. An </a:t>
            </a:r>
            <a:r>
              <a:rPr lang="en-IE" sz="2000" dirty="0" err="1">
                <a:solidFill>
                  <a:srgbClr val="990033"/>
                </a:solidFill>
              </a:rPr>
              <a:t>bhféadfá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teacht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shamplaí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comhchosúla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mháistir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thábla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dirty="0">
                <a:solidFill>
                  <a:srgbClr val="990033"/>
                </a:solidFill>
              </a:rPr>
              <a:t>. I </a:t>
            </a:r>
            <a:r>
              <a:rPr lang="en-IE" sz="2000" dirty="0" err="1">
                <a:solidFill>
                  <a:srgbClr val="990033"/>
                </a:solidFill>
              </a:rPr>
              <a:t>dtriantán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leath</a:t>
            </a:r>
            <a:r>
              <a:rPr lang="en-IE" sz="2000" dirty="0">
                <a:solidFill>
                  <a:srgbClr val="990033"/>
                </a:solidFill>
              </a:rPr>
              <a:t> den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? _________________________________________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________________________________________________________________________________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léiriú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7. I </a:t>
            </a:r>
            <a:r>
              <a:rPr lang="en-IE" sz="2000" dirty="0" err="1">
                <a:solidFill>
                  <a:srgbClr val="990033"/>
                </a:solidFill>
              </a:rPr>
              <a:t>dtriantán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cóngarach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cóimheíd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? ___________________________________________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________________________________________________________________________________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8. </a:t>
            </a:r>
            <a:r>
              <a:rPr lang="en-IE" sz="2000" dirty="0" err="1">
                <a:solidFill>
                  <a:srgbClr val="990033"/>
                </a:solidFill>
              </a:rPr>
              <a:t>Ríomh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do gach uillinn </a:t>
            </a:r>
            <a:r>
              <a:rPr lang="pt-BR" sz="2000" i="1" dirty="0">
                <a:solidFill>
                  <a:srgbClr val="990033"/>
                </a:solidFill>
              </a:rPr>
              <a:t>A</a:t>
            </a:r>
            <a:r>
              <a:rPr lang="pt-BR" sz="2000" dirty="0">
                <a:solidFill>
                  <a:srgbClr val="990033"/>
                </a:solidFill>
              </a:rPr>
              <a:t>. Cuir é sin i gcomparáid leis an luach ar Tan </a:t>
            </a:r>
            <a:r>
              <a:rPr lang="pt-BR" sz="2000" i="1" dirty="0">
                <a:solidFill>
                  <a:srgbClr val="990033"/>
                </a:solidFill>
              </a:rPr>
              <a:t>A</a:t>
            </a:r>
            <a:r>
              <a:rPr lang="pt-BR" sz="2000" dirty="0">
                <a:solidFill>
                  <a:srgbClr val="990033"/>
                </a:solidFill>
              </a:rPr>
              <a:t>. Cad a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thugann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Mínigh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?_______________________________________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________________________________________________________________________________</a:t>
            </a: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________________________________________________________________________________</a:t>
            </a:r>
            <a:endParaRPr lang="en-IE" sz="2000" dirty="0" smtClean="0">
              <a:solidFill>
                <a:srgbClr val="990033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789610" y="605401"/>
            <a:ext cx="8251505" cy="5811808"/>
            <a:chOff x="8789610" y="605401"/>
            <a:chExt cx="8251505" cy="581180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787161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" t="683" b="-1"/>
            <a:stretch/>
          </p:blipFill>
          <p:spPr bwMode="auto">
            <a:xfrm>
              <a:off x="9149610" y="605401"/>
              <a:ext cx="7891505" cy="581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99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4992" y="332656"/>
            <a:ext cx="3194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764704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Ag </a:t>
            </a:r>
            <a:r>
              <a:rPr lang="en-IE" sz="2000" dirty="0" err="1">
                <a:solidFill>
                  <a:srgbClr val="990033"/>
                </a:solidFill>
              </a:rPr>
              <a:t>úsáid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mháistirthábla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thorthaí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ranga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freagair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ceisteanna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seo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leanas</a:t>
            </a:r>
            <a:r>
              <a:rPr lang="en-IE" sz="2000" dirty="0" smtClean="0">
                <a:solidFill>
                  <a:srgbClr val="990033"/>
                </a:solidFill>
              </a:rPr>
              <a:t>: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dirty="0">
                <a:solidFill>
                  <a:srgbClr val="990033"/>
                </a:solidFill>
              </a:rPr>
              <a:t>. I </a:t>
            </a:r>
            <a:r>
              <a:rPr lang="en-IE" sz="2000" dirty="0" err="1">
                <a:solidFill>
                  <a:srgbClr val="990033"/>
                </a:solidFill>
              </a:rPr>
              <a:t>dtriantán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cothrom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leath</a:t>
            </a:r>
            <a:r>
              <a:rPr lang="en-IE" sz="2000" dirty="0">
                <a:solidFill>
                  <a:srgbClr val="990033"/>
                </a:solidFill>
              </a:rPr>
              <a:t> den</a:t>
            </a:r>
          </a:p>
          <a:p>
            <a:r>
              <a:rPr lang="en-IE" sz="2000" dirty="0" err="1">
                <a:solidFill>
                  <a:srgbClr val="990033"/>
                </a:solidFill>
              </a:rPr>
              <a:t>taobhagán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 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chun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léiriú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7</a:t>
            </a:r>
            <a:r>
              <a:rPr lang="en-IE" sz="2000" dirty="0">
                <a:solidFill>
                  <a:srgbClr val="990033"/>
                </a:solidFill>
              </a:rPr>
              <a:t>. I </a:t>
            </a:r>
            <a:r>
              <a:rPr lang="en-IE" sz="2000" dirty="0" err="1">
                <a:solidFill>
                  <a:srgbClr val="990033"/>
                </a:solidFill>
              </a:rPr>
              <a:t>dtriantán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mbeadh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cóngarach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urchomhaireach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err="1" smtClean="0">
                <a:solidFill>
                  <a:srgbClr val="990033"/>
                </a:solidFill>
              </a:rPr>
              <a:t>cóimhéid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gceist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8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 smtClean="0">
                <a:solidFill>
                  <a:srgbClr val="990033"/>
                </a:solidFill>
              </a:rPr>
              <a:t>Ríomh</a:t>
            </a:r>
            <a:r>
              <a:rPr lang="en-IE" sz="2000" dirty="0" smtClean="0">
                <a:solidFill>
                  <a:srgbClr val="990033"/>
                </a:solidFill>
              </a:rPr>
              <a:t>           </a:t>
            </a:r>
            <a:r>
              <a:rPr lang="pt-BR" sz="2000" dirty="0" smtClean="0">
                <a:solidFill>
                  <a:srgbClr val="990033"/>
                </a:solidFill>
              </a:rPr>
              <a:t>do </a:t>
            </a:r>
            <a:r>
              <a:rPr lang="pt-BR" sz="2000" dirty="0">
                <a:solidFill>
                  <a:srgbClr val="990033"/>
                </a:solidFill>
              </a:rPr>
              <a:t>gach uillinn </a:t>
            </a:r>
            <a:r>
              <a:rPr lang="pt-BR" sz="2000" i="1" dirty="0">
                <a:solidFill>
                  <a:srgbClr val="990033"/>
                </a:solidFill>
              </a:rPr>
              <a:t>A</a:t>
            </a:r>
            <a:r>
              <a:rPr lang="pt-BR" sz="2000" dirty="0">
                <a:solidFill>
                  <a:srgbClr val="990033"/>
                </a:solidFill>
              </a:rPr>
              <a:t>. Cuir é sin i gcomparáid leis an luach ar </a:t>
            </a:r>
            <a:r>
              <a:rPr lang="pt-BR" sz="2000" dirty="0" smtClean="0">
                <a:solidFill>
                  <a:srgbClr val="990033"/>
                </a:solidFill>
              </a:rPr>
              <a:t>tan </a:t>
            </a:r>
            <a:r>
              <a:rPr lang="pt-BR" sz="2000" i="1" dirty="0">
                <a:solidFill>
                  <a:srgbClr val="990033"/>
                </a:solidFill>
              </a:rPr>
              <a:t>A</a:t>
            </a:r>
            <a:r>
              <a:rPr lang="pt-BR" sz="2000" dirty="0">
                <a:solidFill>
                  <a:srgbClr val="990033"/>
                </a:solidFill>
              </a:rPr>
              <a:t>. Cad </a:t>
            </a:r>
            <a:endParaRPr lang="pt-BR" sz="2000" dirty="0" smtClean="0">
              <a:solidFill>
                <a:srgbClr val="990033"/>
              </a:solidFill>
            </a:endParaRPr>
          </a:p>
          <a:p>
            <a:endParaRPr lang="pt-BR" sz="2000" dirty="0">
              <a:solidFill>
                <a:srgbClr val="990033"/>
              </a:solidFill>
            </a:endParaRPr>
          </a:p>
          <a:p>
            <a:r>
              <a:rPr lang="pt-BR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thugann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faoi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deara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r>
              <a:rPr lang="en-IE" sz="2000" dirty="0" err="1">
                <a:solidFill>
                  <a:srgbClr val="990033"/>
                </a:solidFill>
              </a:rPr>
              <a:t>Mínigh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87624" y="4365104"/>
                <a:ext cx="746358" cy="619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E" i="1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IE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E" b="0" i="0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s</m:t>
                              </m:r>
                              <m:r>
                                <a:rPr lang="en-IE" b="0" i="0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í</m:t>
                              </m:r>
                              <m:r>
                                <m:rPr>
                                  <m:sty m:val="p"/>
                                </m:rPr>
                                <a:rPr lang="en-IE" b="0" i="0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n</m:t>
                              </m:r>
                            </m:fName>
                            <m:e>
                              <m:r>
                                <a:rPr lang="en-IE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IE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E" b="0" i="0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IE" b="0" i="1" smtClean="0">
                                  <a:solidFill>
                                    <a:srgbClr val="990033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IE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365104"/>
                <a:ext cx="746358" cy="61959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789610" y="605401"/>
            <a:ext cx="8251505" cy="5811808"/>
            <a:chOff x="8789610" y="605401"/>
            <a:chExt cx="8251505" cy="5811808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7871610" y="1551661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" t="683" b="-1"/>
            <a:stretch/>
          </p:blipFill>
          <p:spPr bwMode="auto">
            <a:xfrm>
              <a:off x="9149610" y="605401"/>
              <a:ext cx="7891505" cy="581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935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25960" y="188640"/>
            <a:ext cx="531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Déan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claonmhéadar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agus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úsáid</a:t>
            </a:r>
            <a:r>
              <a:rPr lang="en-IE" sz="2000" b="1" dirty="0">
                <a:solidFill>
                  <a:srgbClr val="990033"/>
                </a:solidFill>
              </a:rPr>
              <a:t> é le </a:t>
            </a:r>
            <a:r>
              <a:rPr lang="en-IE" sz="2000" b="1" dirty="0" err="1">
                <a:solidFill>
                  <a:srgbClr val="990033"/>
                </a:solidFill>
              </a:rPr>
              <a:t>fáil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amach</a:t>
            </a:r>
            <a:endParaRPr lang="en-IE" sz="2000" b="1" dirty="0">
              <a:solidFill>
                <a:srgbClr val="990033"/>
              </a:solidFill>
            </a:endParaRPr>
          </a:p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cé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chomh</a:t>
            </a:r>
            <a:r>
              <a:rPr lang="en-IE" sz="2000" b="1" dirty="0">
                <a:solidFill>
                  <a:srgbClr val="990033"/>
                </a:solidFill>
              </a:rPr>
              <a:t> hard </a:t>
            </a:r>
            <a:r>
              <a:rPr lang="en-IE" sz="2000" b="1" dirty="0" err="1">
                <a:solidFill>
                  <a:srgbClr val="990033"/>
                </a:solidFill>
              </a:rPr>
              <a:t>agus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atá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 smtClean="0">
                <a:solidFill>
                  <a:srgbClr val="990033"/>
                </a:solidFill>
              </a:rPr>
              <a:t>struchtúr</a:t>
            </a:r>
            <a:endParaRPr lang="en-IE" sz="2000" b="1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836712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err="1" smtClean="0">
                <a:solidFill>
                  <a:srgbClr val="990033"/>
                </a:solidFill>
              </a:rPr>
              <a:t>Bunábhair</a:t>
            </a:r>
            <a:r>
              <a:rPr lang="en-IE" dirty="0" smtClean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riachtanacha</a:t>
            </a:r>
            <a:r>
              <a:rPr lang="en-IE" dirty="0">
                <a:solidFill>
                  <a:srgbClr val="990033"/>
                </a:solidFill>
              </a:rPr>
              <a:t>: </a:t>
            </a:r>
            <a:r>
              <a:rPr lang="en-IE" dirty="0" err="1">
                <a:solidFill>
                  <a:srgbClr val="990033"/>
                </a:solidFill>
              </a:rPr>
              <a:t>Uillinntomhas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 smtClean="0">
                <a:solidFill>
                  <a:srgbClr val="990033"/>
                </a:solidFill>
              </a:rPr>
              <a:t>seilitéip</a:t>
            </a:r>
            <a:r>
              <a:rPr lang="en-IE" dirty="0" smtClean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coinlín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óil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snáthaid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agus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snáth</a:t>
            </a:r>
            <a:r>
              <a:rPr lang="en-IE" dirty="0">
                <a:solidFill>
                  <a:srgbClr val="990033"/>
                </a:solidFill>
              </a:rPr>
              <a:t>, </a:t>
            </a:r>
            <a:r>
              <a:rPr lang="en-IE" dirty="0" err="1">
                <a:solidFill>
                  <a:srgbClr val="990033"/>
                </a:solidFill>
              </a:rPr>
              <a:t>fáiscín</a:t>
            </a:r>
            <a:r>
              <a:rPr lang="en-IE" dirty="0">
                <a:solidFill>
                  <a:srgbClr val="990033"/>
                </a:solidFill>
              </a:rPr>
              <a:t> </a:t>
            </a:r>
            <a:r>
              <a:rPr lang="en-IE" dirty="0" err="1">
                <a:solidFill>
                  <a:srgbClr val="990033"/>
                </a:solidFill>
              </a:rPr>
              <a:t>páipéir</a:t>
            </a:r>
            <a:endParaRPr lang="en-IE" dirty="0">
              <a:solidFill>
                <a:srgbClr val="990033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139" y="1255554"/>
            <a:ext cx="6247978" cy="5236745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03039"/>
            <a:ext cx="8748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Úsáid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claonmhéadar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chun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airde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balla</a:t>
            </a:r>
            <a:r>
              <a:rPr lang="en-IE" sz="2400" b="1" dirty="0">
                <a:solidFill>
                  <a:srgbClr val="990033"/>
                </a:solidFill>
              </a:rPr>
              <a:t>/</a:t>
            </a:r>
            <a:r>
              <a:rPr lang="en-IE" sz="2400" b="1" dirty="0" err="1">
                <a:solidFill>
                  <a:srgbClr val="990033"/>
                </a:solidFill>
              </a:rPr>
              <a:t>spuaice</a:t>
            </a:r>
            <a:r>
              <a:rPr lang="en-IE" sz="2400" b="1" dirty="0">
                <a:solidFill>
                  <a:srgbClr val="990033"/>
                </a:solidFill>
              </a:rPr>
              <a:t>/</a:t>
            </a:r>
            <a:r>
              <a:rPr lang="en-IE" sz="2400" b="1" dirty="0" err="1">
                <a:solidFill>
                  <a:srgbClr val="990033"/>
                </a:solidFill>
              </a:rPr>
              <a:t>crann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brataí</a:t>
            </a:r>
            <a:r>
              <a:rPr lang="en-IE" sz="2400" b="1" dirty="0">
                <a:solidFill>
                  <a:srgbClr val="990033"/>
                </a:solidFill>
              </a:rPr>
              <a:t> a </a:t>
            </a:r>
            <a:r>
              <a:rPr lang="en-IE" sz="2400" b="1" dirty="0" err="1">
                <a:solidFill>
                  <a:srgbClr val="990033"/>
                </a:solidFill>
              </a:rPr>
              <a:t>aimsiú</a:t>
            </a:r>
            <a:endParaRPr lang="en-IE" sz="2400" b="1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014983"/>
            <a:ext cx="8064896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dirty="0" err="1">
                <a:solidFill>
                  <a:srgbClr val="990033"/>
                </a:solidFill>
              </a:rPr>
              <a:t>Oibrigh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dtriúr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–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amháin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bhfuil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greim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aige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ar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gclaonmhéadar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léamh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hairde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amach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duine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hairde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bhreathnóra</a:t>
            </a:r>
            <a:r>
              <a:rPr lang="en-IE" sz="2000" dirty="0">
                <a:solidFill>
                  <a:srgbClr val="990033"/>
                </a:solidFill>
              </a:rPr>
              <a:t> ó </a:t>
            </a:r>
            <a:r>
              <a:rPr lang="en-IE" sz="2000" dirty="0" err="1">
                <a:solidFill>
                  <a:srgbClr val="990033"/>
                </a:solidFill>
              </a:rPr>
              <a:t>leibhéal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súl</a:t>
            </a:r>
            <a:r>
              <a:rPr lang="en-IE" sz="2000" dirty="0" smtClean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leibhéal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talún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an fad </a:t>
            </a:r>
            <a:r>
              <a:rPr lang="en-IE" sz="2000" dirty="0" err="1">
                <a:solidFill>
                  <a:srgbClr val="990033"/>
                </a:solidFill>
              </a:rPr>
              <a:t>idir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breathnóir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bun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foirgnimh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(</a:t>
            </a:r>
            <a:r>
              <a:rPr lang="en-IE" sz="2000" dirty="0" err="1">
                <a:solidFill>
                  <a:srgbClr val="990033"/>
                </a:solidFill>
              </a:rPr>
              <a:t>faoin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bpointe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marc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shuíomh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bhreathnóra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an </a:t>
            </a:r>
            <a:r>
              <a:rPr lang="en-IE" sz="2000" dirty="0" err="1" smtClean="0">
                <a:solidFill>
                  <a:srgbClr val="990033"/>
                </a:solidFill>
              </a:rPr>
              <a:t>talamh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Beir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greim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gclaonmhéadar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go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snáth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ceartingearach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Claon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claonmhéadar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anois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féachaint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tríd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gcoinlín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óil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ionas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 smtClean="0">
                <a:solidFill>
                  <a:srgbClr val="990033"/>
                </a:solidFill>
              </a:rPr>
              <a:t>mbeidh</a:t>
            </a:r>
            <a:r>
              <a:rPr lang="en-IE" sz="2000" dirty="0" smtClean="0">
                <a:solidFill>
                  <a:srgbClr val="990033"/>
                </a:solidFill>
              </a:rPr>
              <a:t> an </a:t>
            </a:r>
            <a:r>
              <a:rPr lang="en-IE" sz="2000" dirty="0">
                <a:solidFill>
                  <a:srgbClr val="990033"/>
                </a:solidFill>
              </a:rPr>
              <a:t>pointe is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mballa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crann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bhrataí</a:t>
            </a:r>
            <a:r>
              <a:rPr lang="en-IE" sz="2000" dirty="0" smtClean="0">
                <a:solidFill>
                  <a:srgbClr val="990033"/>
                </a:solidFill>
              </a:rPr>
              <a:t>/ </a:t>
            </a:r>
            <a:r>
              <a:rPr lang="en-IE" sz="2000" dirty="0" err="1" smtClean="0">
                <a:solidFill>
                  <a:srgbClr val="990033"/>
                </a:solidFill>
              </a:rPr>
              <a:t>spuaic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le </a:t>
            </a:r>
            <a:r>
              <a:rPr lang="en-IE" sz="2000" dirty="0" err="1">
                <a:solidFill>
                  <a:srgbClr val="990033"/>
                </a:solidFill>
              </a:rPr>
              <a:t>feiceáil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Go </a:t>
            </a:r>
            <a:r>
              <a:rPr lang="en-IE" sz="2000" dirty="0" err="1">
                <a:solidFill>
                  <a:srgbClr val="990033"/>
                </a:solidFill>
              </a:rPr>
              <a:t>dtí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chéim</a:t>
            </a:r>
            <a:r>
              <a:rPr lang="en-IE" sz="2000" dirty="0">
                <a:solidFill>
                  <a:srgbClr val="990033"/>
                </a:solidFill>
              </a:rPr>
              <a:t> is </a:t>
            </a:r>
            <a:r>
              <a:rPr lang="en-IE" sz="2000" dirty="0" err="1">
                <a:solidFill>
                  <a:srgbClr val="990033"/>
                </a:solidFill>
              </a:rPr>
              <a:t>gaire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léigh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den </a:t>
            </a:r>
            <a:r>
              <a:rPr lang="en-IE" sz="2000" dirty="0" err="1" smtClean="0">
                <a:solidFill>
                  <a:srgbClr val="990033"/>
                </a:solidFill>
              </a:rPr>
              <a:t>phointe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seo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gharbh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léireoidh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leagan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amach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háite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marc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faid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  <a:r>
              <a:rPr lang="en-IE" sz="2000" dirty="0" err="1" smtClean="0">
                <a:solidFill>
                  <a:srgbClr val="990033"/>
                </a:solidFill>
              </a:rPr>
              <a:t>tomhaiseadh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hairde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5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0788" y="749017"/>
            <a:ext cx="610242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400" dirty="0" err="1">
                <a:solidFill>
                  <a:srgbClr val="990033"/>
                </a:solidFill>
              </a:rPr>
              <a:t>Aimseoimid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uillinn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airde</a:t>
            </a:r>
            <a:endParaRPr lang="en-IE" sz="2400" dirty="0">
              <a:solidFill>
                <a:srgbClr val="990033"/>
              </a:solidFill>
            </a:endParaRPr>
          </a:p>
          <a:p>
            <a:pPr algn="ctr"/>
            <a:r>
              <a:rPr lang="en-IE" sz="2400" dirty="0" err="1">
                <a:solidFill>
                  <a:srgbClr val="990033"/>
                </a:solidFill>
              </a:rPr>
              <a:t>na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>
                <a:solidFill>
                  <a:srgbClr val="990033"/>
                </a:solidFill>
              </a:rPr>
              <a:t>gréine</a:t>
            </a:r>
            <a:r>
              <a:rPr lang="en-IE" sz="2400" dirty="0">
                <a:solidFill>
                  <a:srgbClr val="990033"/>
                </a:solidFill>
              </a:rPr>
              <a:t>. </a:t>
            </a:r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1200" dirty="0">
              <a:solidFill>
                <a:srgbClr val="990033"/>
              </a:solidFill>
            </a:endParaRPr>
          </a:p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Lasmuigh</a:t>
            </a:r>
            <a:r>
              <a:rPr lang="en-IE" sz="2400" b="1" dirty="0">
                <a:solidFill>
                  <a:srgbClr val="990033"/>
                </a:solidFill>
              </a:rPr>
              <a:t> den </a:t>
            </a:r>
            <a:r>
              <a:rPr lang="en-IE" sz="2400" b="1" dirty="0" err="1">
                <a:solidFill>
                  <a:srgbClr val="990033"/>
                </a:solidFill>
              </a:rPr>
              <a:t>seomra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ranga</a:t>
            </a:r>
            <a:endParaRPr lang="en-IE" sz="2400" b="1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r>
              <a:rPr lang="en-IE" sz="2400" dirty="0" err="1">
                <a:solidFill>
                  <a:srgbClr val="990033"/>
                </a:solidFill>
              </a:rPr>
              <a:t>Líon</a:t>
            </a:r>
            <a:r>
              <a:rPr lang="en-IE" sz="2400" dirty="0">
                <a:solidFill>
                  <a:srgbClr val="990033"/>
                </a:solidFill>
              </a:rPr>
              <a:t> </a:t>
            </a:r>
            <a:r>
              <a:rPr lang="en-IE" sz="2400" dirty="0" err="1" smtClean="0">
                <a:solidFill>
                  <a:srgbClr val="990033"/>
                </a:solidFill>
              </a:rPr>
              <a:t>isteach</a:t>
            </a:r>
            <a:r>
              <a:rPr lang="en-IE" sz="2400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 smtClean="0">
                <a:solidFill>
                  <a:srgbClr val="990033"/>
                </a:solidFill>
              </a:rPr>
              <a:t>Gníomhaíocht</a:t>
            </a:r>
            <a:r>
              <a:rPr lang="en-IE" sz="2400" b="1" dirty="0" smtClean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1A.</a:t>
            </a:r>
            <a:endParaRPr lang="en-IE" sz="2400" dirty="0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00" y="2046100"/>
            <a:ext cx="4617863" cy="34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17768" y="316890"/>
            <a:ext cx="3308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1A.</a:t>
            </a:r>
            <a:endParaRPr lang="en-IE" sz="2400" dirty="0">
              <a:solidFill>
                <a:srgbClr val="9900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89610" y="610967"/>
            <a:ext cx="8311782" cy="5191125"/>
            <a:chOff x="8789610" y="610967"/>
            <a:chExt cx="8311782" cy="5191125"/>
          </a:xfrm>
        </p:grpSpPr>
        <p:sp>
          <p:nvSpPr>
            <p:cNvPr id="6" name="Rounded Rectangle 5"/>
            <p:cNvSpPr/>
            <p:nvPr/>
          </p:nvSpPr>
          <p:spPr>
            <a:xfrm rot="16200000">
              <a:off x="787161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10967"/>
              <a:ext cx="7951782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56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62" y="1433513"/>
            <a:ext cx="7978477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789610" y="610967"/>
            <a:ext cx="8311782" cy="5191125"/>
            <a:chOff x="8789610" y="610967"/>
            <a:chExt cx="8311782" cy="5191125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7871610" y="153868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10967"/>
              <a:ext cx="7951782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84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564904"/>
            <a:ext cx="87129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Gníomhaíocht</a:t>
            </a:r>
            <a:r>
              <a:rPr lang="en-IE" sz="2000" b="1" dirty="0">
                <a:solidFill>
                  <a:srgbClr val="990033"/>
                </a:solidFill>
              </a:rPr>
              <a:t> </a:t>
            </a:r>
            <a:r>
              <a:rPr lang="en-IE" sz="2000" b="1" dirty="0" err="1">
                <a:solidFill>
                  <a:srgbClr val="990033"/>
                </a:solidFill>
              </a:rPr>
              <a:t>Daltaí</a:t>
            </a:r>
            <a:r>
              <a:rPr lang="en-IE" sz="2000" b="1" dirty="0">
                <a:solidFill>
                  <a:srgbClr val="990033"/>
                </a:solidFill>
              </a:rPr>
              <a:t> 1A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Taispeáin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err="1">
                <a:solidFill>
                  <a:srgbClr val="990033"/>
                </a:solidFill>
              </a:rPr>
              <a:t>Cuir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uirthi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cur </a:t>
            </a:r>
            <a:r>
              <a:rPr lang="en-IE" sz="2000" dirty="0" err="1">
                <a:solidFill>
                  <a:srgbClr val="990033"/>
                </a:solidFill>
              </a:rPr>
              <a:t>síos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dtéarmaí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ghéag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huillinne</a:t>
            </a:r>
            <a:r>
              <a:rPr lang="en-IE" sz="2000" dirty="0" smtClean="0">
                <a:solidFill>
                  <a:srgbClr val="990033"/>
                </a:solidFill>
              </a:rPr>
              <a:t>. 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pt-BR" sz="2000" dirty="0">
                <a:solidFill>
                  <a:srgbClr val="990033"/>
                </a:solidFill>
              </a:rPr>
              <a:t>• Tomhais airde duine de na daltaí i do ghrúpa agus fad a scáile.</a:t>
            </a:r>
          </a:p>
          <a:p>
            <a:r>
              <a:rPr lang="pt-BR" sz="2000" dirty="0">
                <a:solidFill>
                  <a:srgbClr val="990033"/>
                </a:solidFill>
              </a:rPr>
              <a:t>• Airde an dalta: __________cm. Fad na Scáile _____________________cm.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gharbh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thriantán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dronuilleach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eiseamláir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léiriú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scríobh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isteach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na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tomhais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789610" y="584928"/>
            <a:ext cx="8131254" cy="5652384"/>
            <a:chOff x="8789610" y="584928"/>
            <a:chExt cx="8131254" cy="565238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7871610" y="1502928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57" y="265721"/>
            <a:ext cx="5325886" cy="226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3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53433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err="1" smtClean="0">
                <a:solidFill>
                  <a:srgbClr val="990033"/>
                </a:solidFill>
              </a:rPr>
              <a:t>Tomhais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fad </a:t>
            </a:r>
            <a:r>
              <a:rPr lang="en-IE" sz="2000" dirty="0" err="1">
                <a:solidFill>
                  <a:srgbClr val="990033"/>
                </a:solidFill>
              </a:rPr>
              <a:t>scáile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éigin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ard</a:t>
            </a:r>
            <a:r>
              <a:rPr lang="en-IE" sz="2000" dirty="0">
                <a:solidFill>
                  <a:srgbClr val="990033"/>
                </a:solidFill>
              </a:rPr>
              <a:t> m.sh. </a:t>
            </a:r>
            <a:r>
              <a:rPr lang="en-IE" sz="2000" dirty="0" err="1">
                <a:solidFill>
                  <a:srgbClr val="990033"/>
                </a:solidFill>
              </a:rPr>
              <a:t>crann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brataí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nó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cuaille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báire</a:t>
            </a:r>
            <a:r>
              <a:rPr lang="en-IE" sz="2000" dirty="0">
                <a:solidFill>
                  <a:srgbClr val="990033"/>
                </a:solidFill>
              </a:rPr>
              <a:t>. Fad </a:t>
            </a:r>
            <a:r>
              <a:rPr lang="en-IE" sz="2000" dirty="0" err="1">
                <a:solidFill>
                  <a:srgbClr val="990033"/>
                </a:solidFill>
              </a:rPr>
              <a:t>scáile</a:t>
            </a:r>
            <a:r>
              <a:rPr lang="en-IE" sz="2000" dirty="0">
                <a:solidFill>
                  <a:srgbClr val="990033"/>
                </a:solidFill>
              </a:rPr>
              <a:t> de </a:t>
            </a:r>
            <a:r>
              <a:rPr lang="en-IE" sz="2000" dirty="0" err="1" smtClean="0">
                <a:solidFill>
                  <a:srgbClr val="990033"/>
                </a:solidFill>
              </a:rPr>
              <a:t>rud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éigin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nach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in </a:t>
            </a:r>
            <a:r>
              <a:rPr lang="en-IE" sz="2000" dirty="0" err="1">
                <a:solidFill>
                  <a:srgbClr val="990033"/>
                </a:solidFill>
              </a:rPr>
              <a:t>ann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thomhas</a:t>
            </a:r>
            <a:r>
              <a:rPr lang="en-IE" sz="2000" dirty="0">
                <a:solidFill>
                  <a:srgbClr val="990033"/>
                </a:solidFill>
              </a:rPr>
              <a:t> go </a:t>
            </a:r>
            <a:r>
              <a:rPr lang="en-IE" sz="2000" dirty="0" err="1">
                <a:solidFill>
                  <a:srgbClr val="990033"/>
                </a:solidFill>
              </a:rPr>
              <a:t>fisiciúil</a:t>
            </a:r>
            <a:r>
              <a:rPr lang="en-IE" sz="2000" dirty="0">
                <a:solidFill>
                  <a:srgbClr val="990033"/>
                </a:solidFill>
              </a:rPr>
              <a:t>, m.sh </a:t>
            </a:r>
            <a:r>
              <a:rPr lang="en-IE" sz="2000" dirty="0" err="1">
                <a:solidFill>
                  <a:srgbClr val="990033"/>
                </a:solidFill>
              </a:rPr>
              <a:t>cuaille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báire</a:t>
            </a:r>
            <a:r>
              <a:rPr lang="en-IE" sz="2000" dirty="0">
                <a:solidFill>
                  <a:srgbClr val="990033"/>
                </a:solidFill>
              </a:rPr>
              <a:t>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______________________________cm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1954" y="316890"/>
            <a:ext cx="3211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1B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89610" y="610967"/>
            <a:ext cx="8311782" cy="5191125"/>
            <a:chOff x="8789610" y="610967"/>
            <a:chExt cx="8311782" cy="5191125"/>
          </a:xfrm>
        </p:grpSpPr>
        <p:sp>
          <p:nvSpPr>
            <p:cNvPr id="8" name="Rounded Rectangle 7"/>
            <p:cNvSpPr/>
            <p:nvPr/>
          </p:nvSpPr>
          <p:spPr>
            <a:xfrm rot="16200000">
              <a:off x="7871610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10967"/>
              <a:ext cx="7951782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31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5325"/>
            <a:ext cx="5391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92696"/>
            <a:ext cx="80466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rang – Ag </a:t>
            </a:r>
            <a:r>
              <a:rPr lang="en-IE" sz="2000" dirty="0" err="1">
                <a:solidFill>
                  <a:srgbClr val="990033"/>
                </a:solidFill>
              </a:rPr>
              <a:t>tomhas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cinneadh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scála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atá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húsáid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chruinn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ghrafpháipéar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645024"/>
            <a:ext cx="851271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E" sz="2000" b="1" dirty="0" err="1">
                <a:solidFill>
                  <a:srgbClr val="990033"/>
                </a:solidFill>
              </a:rPr>
              <a:t>Léaráid</a:t>
            </a:r>
            <a:r>
              <a:rPr lang="en-IE" sz="2000" b="1" dirty="0">
                <a:solidFill>
                  <a:srgbClr val="990033"/>
                </a:solidFill>
              </a:rPr>
              <a:t> 1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ó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1 </a:t>
            </a:r>
            <a:r>
              <a:rPr lang="en-IE" sz="2000" dirty="0" err="1">
                <a:solidFill>
                  <a:srgbClr val="990033"/>
                </a:solidFill>
              </a:rPr>
              <a:t>thuas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as </a:t>
            </a:r>
            <a:r>
              <a:rPr lang="en-IE" sz="2000" dirty="0" err="1">
                <a:solidFill>
                  <a:srgbClr val="990033"/>
                </a:solidFill>
              </a:rPr>
              <a:t>uillinntomhas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r>
              <a:rPr lang="de-DE" sz="2000" dirty="0">
                <a:solidFill>
                  <a:srgbClr val="990033"/>
                </a:solidFill>
              </a:rPr>
              <a:t>• Ba í ___________ uillinn airde na gréine ag _____________ (am) ar an </a:t>
            </a:r>
            <a:r>
              <a:rPr lang="de-DE" sz="2000" dirty="0" smtClean="0">
                <a:solidFill>
                  <a:srgbClr val="990033"/>
                </a:solidFill>
              </a:rPr>
              <a:t>___________ (</a:t>
            </a:r>
            <a:r>
              <a:rPr lang="de-DE" sz="2000" dirty="0">
                <a:solidFill>
                  <a:srgbClr val="990033"/>
                </a:solidFill>
              </a:rPr>
              <a:t>dáta).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Déan</a:t>
            </a:r>
            <a:r>
              <a:rPr lang="en-IE" sz="2000" dirty="0">
                <a:solidFill>
                  <a:srgbClr val="990033"/>
                </a:solidFill>
              </a:rPr>
              <a:t> do </a:t>
            </a:r>
            <a:r>
              <a:rPr lang="en-IE" sz="2000" dirty="0" err="1">
                <a:solidFill>
                  <a:srgbClr val="990033"/>
                </a:solidFill>
              </a:rPr>
              <a:t>fhreagra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sheiceáil</a:t>
            </a:r>
            <a:r>
              <a:rPr lang="en-IE" sz="2000" dirty="0">
                <a:solidFill>
                  <a:srgbClr val="990033"/>
                </a:solidFill>
              </a:rPr>
              <a:t> le </a:t>
            </a:r>
            <a:r>
              <a:rPr lang="en-IE" sz="2000" dirty="0" err="1">
                <a:solidFill>
                  <a:srgbClr val="990033"/>
                </a:solidFill>
              </a:rPr>
              <a:t>daltaí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sa</a:t>
            </a:r>
            <a:r>
              <a:rPr lang="en-IE" sz="2000" dirty="0">
                <a:solidFill>
                  <a:srgbClr val="990033"/>
                </a:solidFill>
              </a:rPr>
              <a:t> rang.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dtomhaisfeá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10 a.m.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dtomhaisfeadh</a:t>
            </a:r>
            <a:r>
              <a:rPr lang="en-IE" sz="2000" dirty="0">
                <a:solidFill>
                  <a:srgbClr val="990033"/>
                </a:solidFill>
              </a:rPr>
              <a:t> rang </a:t>
            </a:r>
            <a:r>
              <a:rPr lang="en-IE" sz="2000" dirty="0" err="1">
                <a:solidFill>
                  <a:srgbClr val="990033"/>
                </a:solidFill>
              </a:rPr>
              <a:t>eile</a:t>
            </a:r>
            <a:r>
              <a:rPr lang="en-IE" sz="2000" dirty="0">
                <a:solidFill>
                  <a:srgbClr val="990033"/>
                </a:solidFill>
              </a:rPr>
              <a:t> an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ag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pt-BR" sz="2000" dirty="0" smtClean="0">
                <a:solidFill>
                  <a:srgbClr val="990033"/>
                </a:solidFill>
              </a:rPr>
              <a:t>11 </a:t>
            </a:r>
            <a:r>
              <a:rPr lang="pt-BR" sz="2000" dirty="0">
                <a:solidFill>
                  <a:srgbClr val="990033"/>
                </a:solidFill>
              </a:rPr>
              <a:t>a.m., cén difríocht a bheadh idir na </a:t>
            </a:r>
            <a:r>
              <a:rPr lang="pt-BR" sz="2000" dirty="0" smtClean="0">
                <a:solidFill>
                  <a:srgbClr val="990033"/>
                </a:solidFill>
              </a:rPr>
              <a:t>tomhais? 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70988" y="316890"/>
            <a:ext cx="32020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1C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789610" y="610967"/>
            <a:ext cx="8311782" cy="5191125"/>
            <a:chOff x="8789610" y="610967"/>
            <a:chExt cx="8311782" cy="5191125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7871610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10967"/>
              <a:ext cx="7951782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74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5" b="9219"/>
          <a:stretch>
            <a:fillRect/>
          </a:stretch>
        </p:blipFill>
        <p:spPr bwMode="auto">
          <a:xfrm>
            <a:off x="1876425" y="2996952"/>
            <a:ext cx="53911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87" y="3140968"/>
            <a:ext cx="1428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20688"/>
            <a:ext cx="8496944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solidFill>
                  <a:srgbClr val="990033"/>
                </a:solidFill>
              </a:rPr>
              <a:t>Agus uillinn airde na gréine ar eolas </a:t>
            </a:r>
            <a:r>
              <a:rPr lang="pt-BR" sz="2000" dirty="0" smtClean="0">
                <a:solidFill>
                  <a:srgbClr val="990033"/>
                </a:solidFill>
              </a:rPr>
              <a:t>agat, </a:t>
            </a:r>
            <a:r>
              <a:rPr lang="en-IE" sz="2000" dirty="0" err="1" smtClean="0">
                <a:solidFill>
                  <a:srgbClr val="990033"/>
                </a:solidFill>
              </a:rPr>
              <a:t>tomhais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as fad a </a:t>
            </a:r>
            <a:r>
              <a:rPr lang="en-IE" sz="2000" dirty="0" err="1" smtClean="0">
                <a:solidFill>
                  <a:srgbClr val="990033"/>
                </a:solidFill>
              </a:rPr>
              <a:t>scáile</a:t>
            </a:r>
            <a:r>
              <a:rPr lang="en-IE" sz="2000" dirty="0" smtClean="0">
                <a:solidFill>
                  <a:srgbClr val="990033"/>
                </a:solidFill>
              </a:rPr>
              <a:t> a </a:t>
            </a:r>
            <a:r>
              <a:rPr lang="en-IE" sz="2000" dirty="0" err="1">
                <a:solidFill>
                  <a:srgbClr val="990033"/>
                </a:solidFill>
              </a:rPr>
              <a:t>thomhais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tú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cheana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990033"/>
                </a:solidFill>
              </a:rPr>
              <a:t>• </a:t>
            </a:r>
            <a:r>
              <a:rPr lang="fr-FR" sz="2000" dirty="0" err="1">
                <a:solidFill>
                  <a:srgbClr val="990033"/>
                </a:solidFill>
              </a:rPr>
              <a:t>Déan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cinneadh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ar</a:t>
            </a:r>
            <a:r>
              <a:rPr lang="fr-FR" sz="2000" dirty="0">
                <a:solidFill>
                  <a:srgbClr val="990033"/>
                </a:solidFill>
              </a:rPr>
              <a:t> an </a:t>
            </a:r>
            <a:r>
              <a:rPr lang="fr-FR" sz="2000" dirty="0" err="1">
                <a:solidFill>
                  <a:srgbClr val="990033"/>
                </a:solidFill>
              </a:rPr>
              <a:t>scála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atá</a:t>
            </a:r>
            <a:r>
              <a:rPr lang="fr-FR" sz="2000" dirty="0">
                <a:solidFill>
                  <a:srgbClr val="990033"/>
                </a:solidFill>
              </a:rPr>
              <a:t> le </a:t>
            </a:r>
            <a:r>
              <a:rPr lang="fr-FR" sz="2000" dirty="0" err="1">
                <a:solidFill>
                  <a:srgbClr val="990033"/>
                </a:solidFill>
              </a:rPr>
              <a:t>húsáid</a:t>
            </a:r>
            <a:r>
              <a:rPr lang="fr-FR" sz="2000" dirty="0">
                <a:solidFill>
                  <a:srgbClr val="990033"/>
                </a:solidFill>
              </a:rPr>
              <a:t>. </a:t>
            </a:r>
            <a:r>
              <a:rPr lang="fr-FR" sz="2000" dirty="0" err="1">
                <a:solidFill>
                  <a:srgbClr val="990033"/>
                </a:solidFill>
              </a:rPr>
              <a:t>Scála</a:t>
            </a:r>
            <a:r>
              <a:rPr lang="fr-FR" sz="2000" dirty="0">
                <a:solidFill>
                  <a:srgbClr val="990033"/>
                </a:solidFill>
              </a:rPr>
              <a:t> ______________________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Tarraing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léaráid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chruinn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ghrafpháipéar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as fad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scáile</a:t>
            </a:r>
            <a:r>
              <a:rPr lang="en-IE" sz="2000" dirty="0">
                <a:solidFill>
                  <a:srgbClr val="990033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tógáil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triantáin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dhronuilligh</a:t>
            </a:r>
            <a:r>
              <a:rPr lang="en-IE" sz="2000" dirty="0">
                <a:solidFill>
                  <a:srgbClr val="990033"/>
                </a:solidFill>
              </a:rPr>
              <a:t>. (=</a:t>
            </a:r>
            <a:r>
              <a:rPr lang="en-IE" sz="2000" dirty="0" err="1">
                <a:solidFill>
                  <a:srgbClr val="990033"/>
                </a:solidFill>
              </a:rPr>
              <a:t>Obair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bhaile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</p:txBody>
      </p:sp>
      <p:sp>
        <p:nvSpPr>
          <p:cNvPr id="6" name="Rectangle 5"/>
          <p:cNvSpPr/>
          <p:nvPr/>
        </p:nvSpPr>
        <p:spPr>
          <a:xfrm>
            <a:off x="2955759" y="316890"/>
            <a:ext cx="32324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err="1">
                <a:solidFill>
                  <a:srgbClr val="990033"/>
                </a:solidFill>
              </a:rPr>
              <a:t>Gníomhaíocht</a:t>
            </a:r>
            <a:r>
              <a:rPr lang="en-IE" sz="2400" b="1" dirty="0">
                <a:solidFill>
                  <a:srgbClr val="990033"/>
                </a:solidFill>
              </a:rPr>
              <a:t> </a:t>
            </a:r>
            <a:r>
              <a:rPr lang="en-IE" sz="2400" b="1" dirty="0" err="1">
                <a:solidFill>
                  <a:srgbClr val="990033"/>
                </a:solidFill>
              </a:rPr>
              <a:t>Daltaí</a:t>
            </a:r>
            <a:r>
              <a:rPr lang="en-IE" sz="2400" b="1" dirty="0">
                <a:solidFill>
                  <a:srgbClr val="990033"/>
                </a:solidFill>
              </a:rPr>
              <a:t> 1D</a:t>
            </a:r>
            <a:endParaRPr lang="en-IE" sz="2400" b="1" dirty="0" smtClean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7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88640"/>
            <a:ext cx="842493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E" sz="2000" b="1" dirty="0" err="1">
                <a:solidFill>
                  <a:srgbClr val="990033"/>
                </a:solidFill>
              </a:rPr>
              <a:t>Léaráid</a:t>
            </a:r>
            <a:r>
              <a:rPr lang="en-IE" sz="2000" b="1" dirty="0">
                <a:solidFill>
                  <a:srgbClr val="990033"/>
                </a:solidFill>
              </a:rPr>
              <a:t> 2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• </a:t>
            </a:r>
            <a:r>
              <a:rPr lang="en-IE" sz="2000" dirty="0" err="1">
                <a:solidFill>
                  <a:srgbClr val="990033"/>
                </a:solidFill>
              </a:rPr>
              <a:t>Agus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uillinn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airde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gréine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eolas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agat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rud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ard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baint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úsáide</a:t>
            </a:r>
            <a:r>
              <a:rPr lang="en-IE" sz="2000" dirty="0">
                <a:solidFill>
                  <a:srgbClr val="990033"/>
                </a:solidFill>
              </a:rPr>
              <a:t> as fad a </a:t>
            </a:r>
            <a:r>
              <a:rPr lang="en-IE" sz="2000" dirty="0" err="1">
                <a:solidFill>
                  <a:srgbClr val="990033"/>
                </a:solidFill>
              </a:rPr>
              <a:t>scáile</a:t>
            </a:r>
            <a:r>
              <a:rPr lang="en-IE" sz="2000" dirty="0">
                <a:solidFill>
                  <a:srgbClr val="990033"/>
                </a:solidFill>
              </a:rPr>
              <a:t> a </a:t>
            </a:r>
            <a:r>
              <a:rPr lang="en-IE" sz="2000" dirty="0" err="1" smtClean="0">
                <a:solidFill>
                  <a:srgbClr val="990033"/>
                </a:solidFill>
              </a:rPr>
              <a:t>thomhais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 smtClean="0">
                <a:solidFill>
                  <a:srgbClr val="990033"/>
                </a:solidFill>
              </a:rPr>
              <a:t>tú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cheana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990033"/>
                </a:solidFill>
              </a:rPr>
              <a:t>• </a:t>
            </a:r>
            <a:r>
              <a:rPr lang="fr-FR" sz="2000" dirty="0" err="1">
                <a:solidFill>
                  <a:srgbClr val="990033"/>
                </a:solidFill>
              </a:rPr>
              <a:t>Déan</a:t>
            </a:r>
            <a:r>
              <a:rPr lang="fr-FR" sz="2000" dirty="0">
                <a:solidFill>
                  <a:srgbClr val="990033"/>
                </a:solidFill>
              </a:rPr>
              <a:t> an </a:t>
            </a:r>
            <a:r>
              <a:rPr lang="fr-FR" sz="2000" dirty="0" err="1">
                <a:solidFill>
                  <a:srgbClr val="990033"/>
                </a:solidFill>
              </a:rPr>
              <a:t>freagra</a:t>
            </a:r>
            <a:r>
              <a:rPr lang="fr-FR" sz="2000" dirty="0">
                <a:solidFill>
                  <a:srgbClr val="990033"/>
                </a:solidFill>
              </a:rPr>
              <a:t> a </a:t>
            </a:r>
            <a:r>
              <a:rPr lang="fr-FR" sz="2000" dirty="0" err="1">
                <a:solidFill>
                  <a:srgbClr val="990033"/>
                </a:solidFill>
              </a:rPr>
              <a:t>sheiceáil</a:t>
            </a:r>
            <a:r>
              <a:rPr lang="fr-FR" sz="2000" dirty="0">
                <a:solidFill>
                  <a:srgbClr val="990033"/>
                </a:solidFill>
              </a:rPr>
              <a:t> le </a:t>
            </a:r>
            <a:r>
              <a:rPr lang="fr-FR" sz="2000" dirty="0" err="1">
                <a:solidFill>
                  <a:srgbClr val="990033"/>
                </a:solidFill>
              </a:rPr>
              <a:t>daltaí</a:t>
            </a:r>
            <a:r>
              <a:rPr lang="fr-FR" sz="2000" dirty="0">
                <a:solidFill>
                  <a:srgbClr val="990033"/>
                </a:solidFill>
              </a:rPr>
              <a:t> </a:t>
            </a:r>
            <a:r>
              <a:rPr lang="fr-FR" sz="2000" dirty="0" err="1">
                <a:solidFill>
                  <a:srgbClr val="990033"/>
                </a:solidFill>
              </a:rPr>
              <a:t>eile</a:t>
            </a:r>
            <a:r>
              <a:rPr lang="fr-FR" sz="2000" dirty="0">
                <a:solidFill>
                  <a:srgbClr val="990033"/>
                </a:solidFill>
              </a:rPr>
              <a:t> sa rang.</a:t>
            </a:r>
          </a:p>
          <a:p>
            <a:pPr>
              <a:lnSpc>
                <a:spcPct val="150000"/>
              </a:lnSpc>
            </a:pPr>
            <a:endParaRPr lang="pt-BR" sz="2000" b="1" dirty="0" smtClean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990033"/>
                </a:solidFill>
              </a:rPr>
              <a:t>Conclúid </a:t>
            </a:r>
            <a:r>
              <a:rPr lang="pt-BR" sz="2000" b="1" dirty="0">
                <a:solidFill>
                  <a:srgbClr val="990033"/>
                </a:solidFill>
              </a:rPr>
              <a:t>do Chuid 2</a:t>
            </a:r>
            <a:r>
              <a:rPr lang="pt-BR" sz="2000" b="1" dirty="0" smtClean="0">
                <a:solidFill>
                  <a:srgbClr val="990033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pt-BR" sz="2000" b="1" dirty="0" smtClean="0">
                <a:solidFill>
                  <a:srgbClr val="990033"/>
                </a:solidFill>
              </a:rPr>
              <a:t> </a:t>
            </a:r>
            <a:r>
              <a:rPr lang="pt-BR" sz="2000" dirty="0">
                <a:solidFill>
                  <a:srgbClr val="990033"/>
                </a:solidFill>
              </a:rPr>
              <a:t>Tá an cuaille báire thart ar _____________________cm ar airde.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An </a:t>
            </a:r>
            <a:r>
              <a:rPr lang="en-IE" sz="2000" dirty="0" err="1">
                <a:solidFill>
                  <a:srgbClr val="990033"/>
                </a:solidFill>
              </a:rPr>
              <a:t>mbeifeá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súil</a:t>
            </a:r>
            <a:r>
              <a:rPr lang="en-IE" sz="2000" dirty="0">
                <a:solidFill>
                  <a:srgbClr val="990033"/>
                </a:solidFill>
              </a:rPr>
              <a:t> leis an </a:t>
            </a:r>
            <a:r>
              <a:rPr lang="en-IE" sz="2000" dirty="0" err="1">
                <a:solidFill>
                  <a:srgbClr val="990033"/>
                </a:solidFill>
              </a:rPr>
              <a:t>bhfreagra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céanna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nglacfá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tomhais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ag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amanna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err="1">
                <a:solidFill>
                  <a:srgbClr val="990033"/>
                </a:solidFill>
              </a:rPr>
              <a:t>difriúla</a:t>
            </a:r>
            <a:r>
              <a:rPr lang="en-IE" sz="2000" dirty="0">
                <a:solidFill>
                  <a:srgbClr val="990033"/>
                </a:solidFill>
              </a:rPr>
              <a:t> den </a:t>
            </a:r>
            <a:r>
              <a:rPr lang="en-IE" sz="2000" dirty="0" err="1">
                <a:solidFill>
                  <a:srgbClr val="990033"/>
                </a:solidFill>
              </a:rPr>
              <a:t>lá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IE" sz="2000" dirty="0" err="1">
                <a:solidFill>
                  <a:srgbClr val="990033"/>
                </a:solidFill>
              </a:rPr>
              <a:t>Mínigh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do </a:t>
            </a:r>
            <a:r>
              <a:rPr lang="en-IE" sz="2000" dirty="0" err="1" smtClean="0">
                <a:solidFill>
                  <a:srgbClr val="990033"/>
                </a:solidFill>
              </a:rPr>
              <a:t>fhreagra</a:t>
            </a:r>
            <a:r>
              <a:rPr lang="en-IE" sz="2000" dirty="0" smtClean="0">
                <a:solidFill>
                  <a:srgbClr val="990033"/>
                </a:solidFill>
              </a:rPr>
              <a:t>. 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89610" y="610967"/>
            <a:ext cx="8311782" cy="5191125"/>
            <a:chOff x="8789610" y="610967"/>
            <a:chExt cx="8311782" cy="5191125"/>
          </a:xfrm>
        </p:grpSpPr>
        <p:sp>
          <p:nvSpPr>
            <p:cNvPr id="7" name="Rounded Rectangle 6"/>
            <p:cNvSpPr/>
            <p:nvPr/>
          </p:nvSpPr>
          <p:spPr>
            <a:xfrm rot="16200000">
              <a:off x="7871610" y="1574936"/>
              <a:ext cx="2196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err="1">
                  <a:solidFill>
                    <a:srgbClr val="990033"/>
                  </a:solidFill>
                </a:rPr>
                <a:t>Idirghníomhaíocht</a:t>
              </a:r>
              <a:r>
                <a:rPr lang="en-IE" sz="1400" dirty="0">
                  <a:solidFill>
                    <a:srgbClr val="990033"/>
                  </a:solidFill>
                </a:rPr>
                <a:t> </a:t>
              </a:r>
              <a:r>
                <a:rPr lang="en-IE" sz="1400" dirty="0" err="1">
                  <a:solidFill>
                    <a:srgbClr val="990033"/>
                  </a:solidFill>
                </a:rPr>
                <a:t>Ceachta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610" y="610967"/>
              <a:ext cx="7951782" cy="519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18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2313</Words>
  <Application>Microsoft Office PowerPoint</Application>
  <PresentationFormat>On-screen Show (4:3)</PresentationFormat>
  <Paragraphs>292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65</cp:revision>
  <dcterms:created xsi:type="dcterms:W3CDTF">2011-12-15T09:29:48Z</dcterms:created>
  <dcterms:modified xsi:type="dcterms:W3CDTF">2013-05-03T11:37:41Z</dcterms:modified>
</cp:coreProperties>
</file>