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7" r:id="rId3"/>
    <p:sldId id="264" r:id="rId4"/>
    <p:sldId id="265" r:id="rId5"/>
    <p:sldId id="258" r:id="rId6"/>
    <p:sldId id="259" r:id="rId7"/>
    <p:sldId id="263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7A9AF5B5-9968-4268-A15D-331BB9FB2728}">
          <p14:sldIdLst>
            <p14:sldId id="256"/>
            <p14:sldId id="267"/>
          </p14:sldIdLst>
        </p14:section>
        <p14:section name="Student Activity 1" id="{E2F45F84-E4EF-481D-9617-5A79659950D1}">
          <p14:sldIdLst>
            <p14:sldId id="264"/>
            <p14:sldId id="265"/>
            <p14:sldId id="258"/>
          </p14:sldIdLst>
        </p14:section>
        <p14:section name="Student Activity 2" id="{764ABC73-B26C-4BFF-B733-E2B39E37CC3D}">
          <p14:sldIdLst>
            <p14:sldId id="259"/>
            <p14:sldId id="263"/>
            <p14:sldId id="260"/>
            <p14:sldId id="26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slide" Target="../slides/slide3.xml"/><Relationship Id="rId1" Type="http://schemas.openxmlformats.org/officeDocument/2006/relationships/slideMaster" Target="../slideMasters/slideMaster1.xml"/><Relationship Id="rId4" Type="http://schemas.openxmlformats.org/officeDocument/2006/relationships/slide" Target="../slides/slide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96B62-206C-43C4-82A5-0E33880B8B19}" type="datetimeFigureOut">
              <a:rPr lang="en-IE" smtClean="0"/>
              <a:pPr/>
              <a:t>19/10/2012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9214-8F64-4CAA-BDAD-CDFAFE326E3E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23102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96B62-206C-43C4-82A5-0E33880B8B19}" type="datetimeFigureOut">
              <a:rPr lang="en-IE" smtClean="0"/>
              <a:pPr/>
              <a:t>19/10/2012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9214-8F64-4CAA-BDAD-CDFAFE326E3E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60545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96B62-206C-43C4-82A5-0E33880B8B19}" type="datetimeFigureOut">
              <a:rPr lang="en-IE" smtClean="0"/>
              <a:pPr/>
              <a:t>19/10/2012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9214-8F64-4CAA-BDAD-CDFAFE326E3E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608149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96B62-206C-43C4-82A5-0E33880B8B19}" type="datetimeFigureOut">
              <a:rPr lang="en-IE" smtClean="0"/>
              <a:pPr/>
              <a:t>19/10/2012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9214-8F64-4CAA-BDAD-CDFAFE326E3E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35542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96B62-206C-43C4-82A5-0E33880B8B19}" type="datetimeFigureOut">
              <a:rPr lang="en-IE" smtClean="0"/>
              <a:pPr/>
              <a:t>19/10/2012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9214-8F64-4CAA-BDAD-CDFAFE326E3E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95605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96B62-206C-43C4-82A5-0E33880B8B19}" type="datetimeFigureOut">
              <a:rPr lang="en-IE" smtClean="0"/>
              <a:pPr/>
              <a:t>19/10/2012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9214-8F64-4CAA-BDAD-CDFAFE326E3E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95330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96B62-206C-43C4-82A5-0E33880B8B19}" type="datetimeFigureOut">
              <a:rPr lang="en-IE" smtClean="0"/>
              <a:pPr/>
              <a:t>19/10/2012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9214-8F64-4CAA-BDAD-CDFAFE326E3E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11704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96B62-206C-43C4-82A5-0E33880B8B19}" type="datetimeFigureOut">
              <a:rPr lang="en-IE" smtClean="0"/>
              <a:pPr/>
              <a:t>19/10/2012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9214-8F64-4CAA-BDAD-CDFAFE326E3E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1372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96B62-206C-43C4-82A5-0E33880B8B19}" type="datetimeFigureOut">
              <a:rPr lang="en-IE" smtClean="0"/>
              <a:pPr/>
              <a:t>19/10/2012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9214-8F64-4CAA-BDAD-CDFAFE326E3E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66854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96B62-206C-43C4-82A5-0E33880B8B19}" type="datetimeFigureOut">
              <a:rPr lang="en-IE" smtClean="0"/>
              <a:pPr/>
              <a:t>19/10/2012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9214-8F64-4CAA-BDAD-CDFAFE326E3E}" type="slidenum">
              <a:rPr lang="en-IE" smtClean="0"/>
              <a:pPr/>
              <a:t>‹#›</a:t>
            </a:fld>
            <a:endParaRPr lang="en-IE"/>
          </a:p>
        </p:txBody>
      </p:sp>
      <p:grpSp>
        <p:nvGrpSpPr>
          <p:cNvPr id="5" name="Group 4"/>
          <p:cNvGrpSpPr/>
          <p:nvPr/>
        </p:nvGrpSpPr>
        <p:grpSpPr>
          <a:xfrm rot="5400000">
            <a:off x="4429673" y="-4515332"/>
            <a:ext cx="382999" cy="9322594"/>
            <a:chOff x="-36515" y="13447"/>
            <a:chExt cx="396000" cy="6858000"/>
          </a:xfrm>
        </p:grpSpPr>
        <p:sp>
          <p:nvSpPr>
            <p:cNvPr id="6" name="Rectangle 5"/>
            <p:cNvSpPr/>
            <p:nvPr userDrawn="1"/>
          </p:nvSpPr>
          <p:spPr>
            <a:xfrm>
              <a:off x="-36515" y="88451"/>
              <a:ext cx="396000" cy="6779586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7" name="Freeform 6"/>
            <p:cNvSpPr/>
            <p:nvPr userDrawn="1"/>
          </p:nvSpPr>
          <p:spPr>
            <a:xfrm>
              <a:off x="8602" y="13447"/>
              <a:ext cx="337883" cy="6858000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grpSp>
        <p:nvGrpSpPr>
          <p:cNvPr id="8" name="Group 7"/>
          <p:cNvGrpSpPr/>
          <p:nvPr/>
        </p:nvGrpSpPr>
        <p:grpSpPr>
          <a:xfrm rot="16200000">
            <a:off x="4320452" y="2038277"/>
            <a:ext cx="382999" cy="9337120"/>
            <a:chOff x="-36508" y="13447"/>
            <a:chExt cx="396000" cy="6868686"/>
          </a:xfrm>
        </p:grpSpPr>
        <p:sp>
          <p:nvSpPr>
            <p:cNvPr id="9" name="Rectangle 8"/>
            <p:cNvSpPr/>
            <p:nvPr userDrawn="1"/>
          </p:nvSpPr>
          <p:spPr>
            <a:xfrm>
              <a:off x="-36508" y="102547"/>
              <a:ext cx="396000" cy="6779586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0" name="Freeform 9"/>
            <p:cNvSpPr/>
            <p:nvPr userDrawn="1"/>
          </p:nvSpPr>
          <p:spPr>
            <a:xfrm>
              <a:off x="8602" y="13447"/>
              <a:ext cx="337883" cy="6858000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sp>
        <p:nvSpPr>
          <p:cNvPr id="11" name="Rounded Rectangle 10">
            <a:hlinkClick r:id="rId2" action="ppaction://hlinksldjump"/>
          </p:cNvPr>
          <p:cNvSpPr/>
          <p:nvPr userDrawn="1"/>
        </p:nvSpPr>
        <p:spPr>
          <a:xfrm rot="16200000">
            <a:off x="-403943" y="1592768"/>
            <a:ext cx="936000" cy="432000"/>
          </a:xfrm>
          <a:prstGeom prst="roundRect">
            <a:avLst/>
          </a:prstGeom>
          <a:solidFill>
            <a:srgbClr val="99003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IE" sz="1400" dirty="0" smtClean="0"/>
              <a:t>Activity 1</a:t>
            </a:r>
            <a:endParaRPr lang="en-IE" sz="1400" dirty="0"/>
          </a:p>
        </p:txBody>
      </p:sp>
      <p:sp>
        <p:nvSpPr>
          <p:cNvPr id="12" name="Rounded Rectangle 11">
            <a:hlinkClick r:id="rId3" action="ppaction://hlinksldjump"/>
          </p:cNvPr>
          <p:cNvSpPr/>
          <p:nvPr userDrawn="1"/>
        </p:nvSpPr>
        <p:spPr>
          <a:xfrm rot="16200000">
            <a:off x="-403943" y="2528872"/>
            <a:ext cx="936000" cy="432000"/>
          </a:xfrm>
          <a:prstGeom prst="roundRect">
            <a:avLst/>
          </a:prstGeom>
          <a:solidFill>
            <a:srgbClr val="99003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1400" dirty="0" smtClean="0"/>
              <a:t>Activity 2</a:t>
            </a:r>
          </a:p>
        </p:txBody>
      </p:sp>
      <p:sp>
        <p:nvSpPr>
          <p:cNvPr id="13" name="Rounded Rectangle 12">
            <a:hlinkClick r:id="rId4" action="ppaction://hlinksldjump"/>
          </p:cNvPr>
          <p:cNvSpPr/>
          <p:nvPr userDrawn="1"/>
        </p:nvSpPr>
        <p:spPr>
          <a:xfrm rot="16200000">
            <a:off x="-402676" y="656664"/>
            <a:ext cx="936000" cy="432000"/>
          </a:xfrm>
          <a:prstGeom prst="roundRect">
            <a:avLst/>
          </a:prstGeom>
          <a:solidFill>
            <a:srgbClr val="99003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IE" sz="1400" dirty="0" smtClean="0"/>
              <a:t>Index</a:t>
            </a:r>
            <a:endParaRPr lang="en-IE" sz="1400" dirty="0"/>
          </a:p>
        </p:txBody>
      </p:sp>
    </p:spTree>
    <p:extLst>
      <p:ext uri="{BB962C8B-B14F-4D97-AF65-F5344CB8AC3E}">
        <p14:creationId xmlns:p14="http://schemas.microsoft.com/office/powerpoint/2010/main" val="2558094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96B62-206C-43C4-82A5-0E33880B8B19}" type="datetimeFigureOut">
              <a:rPr lang="en-IE" smtClean="0"/>
              <a:pPr/>
              <a:t>19/10/2012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9214-8F64-4CAA-BDAD-CDFAFE326E3E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70463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96B62-206C-43C4-82A5-0E33880B8B19}" type="datetimeFigureOut">
              <a:rPr lang="en-IE" smtClean="0"/>
              <a:pPr/>
              <a:t>19/10/2012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9214-8F64-4CAA-BDAD-CDFAFE326E3E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95456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96B62-206C-43C4-82A5-0E33880B8B19}" type="datetimeFigureOut">
              <a:rPr lang="en-IE" smtClean="0"/>
              <a:pPr/>
              <a:t>19/10/2012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B9214-8F64-4CAA-BDAD-CDFAFE326E3E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15120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2432" y="-27384"/>
            <a:ext cx="9705013" cy="69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536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68914" y="166519"/>
            <a:ext cx="10061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b="1" dirty="0" smtClean="0">
                <a:solidFill>
                  <a:srgbClr val="990033"/>
                </a:solidFill>
              </a:rPr>
              <a:t>Index</a:t>
            </a:r>
            <a:endParaRPr lang="en-IE" sz="2800" dirty="0">
              <a:solidFill>
                <a:srgbClr val="99003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1560" y="1196752"/>
            <a:ext cx="5607048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b="1" dirty="0">
                <a:solidFill>
                  <a:srgbClr val="990033"/>
                </a:solidFill>
              </a:rPr>
              <a:t>Student Activity </a:t>
            </a:r>
            <a:r>
              <a:rPr lang="en-IE" sz="2800" b="1" dirty="0" smtClean="0">
                <a:solidFill>
                  <a:srgbClr val="990033"/>
                </a:solidFill>
              </a:rPr>
              <a:t>1: Tossing a coin</a:t>
            </a:r>
          </a:p>
          <a:p>
            <a:endParaRPr lang="en-IE" sz="2800" b="1" dirty="0" smtClean="0">
              <a:solidFill>
                <a:srgbClr val="990033"/>
              </a:solidFill>
            </a:endParaRPr>
          </a:p>
          <a:p>
            <a:r>
              <a:rPr lang="en-IE" sz="2800" b="1" dirty="0" smtClean="0">
                <a:solidFill>
                  <a:srgbClr val="990033"/>
                </a:solidFill>
              </a:rPr>
              <a:t>Student Activity 2: Tossing two coins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8" y="631716"/>
            <a:ext cx="756084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 smtClean="0">
                <a:solidFill>
                  <a:srgbClr val="990033"/>
                </a:solidFill>
              </a:rPr>
              <a:t>Toss a coin. How many outcomes are there and what are they? </a:t>
            </a:r>
          </a:p>
          <a:p>
            <a:endParaRPr lang="en-IE" sz="2000" dirty="0">
              <a:solidFill>
                <a:srgbClr val="990033"/>
              </a:solidFill>
            </a:endParaRPr>
          </a:p>
          <a:p>
            <a:endParaRPr lang="en-IE" sz="2000" dirty="0" smtClean="0">
              <a:solidFill>
                <a:srgbClr val="990033"/>
              </a:solidFill>
            </a:endParaRPr>
          </a:p>
          <a:p>
            <a:endParaRPr lang="en-IE" sz="2000" dirty="0" smtClean="0">
              <a:solidFill>
                <a:srgbClr val="990033"/>
              </a:solidFill>
            </a:endParaRPr>
          </a:p>
          <a:p>
            <a:endParaRPr lang="en-IE" sz="2000" dirty="0">
              <a:solidFill>
                <a:srgbClr val="990033"/>
              </a:solidFill>
            </a:endParaRPr>
          </a:p>
          <a:p>
            <a:endParaRPr lang="en-IE" sz="2000" dirty="0" smtClean="0">
              <a:solidFill>
                <a:srgbClr val="990033"/>
              </a:solidFill>
            </a:endParaRPr>
          </a:p>
          <a:p>
            <a:endParaRPr lang="en-IE" sz="2000" dirty="0" smtClean="0">
              <a:solidFill>
                <a:srgbClr val="990033"/>
              </a:solidFill>
            </a:endParaRPr>
          </a:p>
          <a:p>
            <a:endParaRPr lang="en-IE" sz="2000" dirty="0" smtClean="0">
              <a:solidFill>
                <a:srgbClr val="990033"/>
              </a:solidFill>
            </a:endParaRPr>
          </a:p>
          <a:p>
            <a:endParaRPr lang="en-IE" sz="2000" dirty="0" smtClean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990033"/>
                </a:solidFill>
              </a:rPr>
              <a:t>Are the outcomes equally likely and why? </a:t>
            </a:r>
          </a:p>
        </p:txBody>
      </p:sp>
      <p:sp>
        <p:nvSpPr>
          <p:cNvPr id="4" name="Rectangle 3"/>
          <p:cNvSpPr/>
          <p:nvPr/>
        </p:nvSpPr>
        <p:spPr>
          <a:xfrm>
            <a:off x="3131840" y="241484"/>
            <a:ext cx="28407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b="1" dirty="0">
                <a:solidFill>
                  <a:srgbClr val="990033"/>
                </a:solidFill>
              </a:rPr>
              <a:t>Student Activity </a:t>
            </a:r>
            <a:r>
              <a:rPr lang="en-IE" sz="2800" b="1" dirty="0" smtClean="0">
                <a:solidFill>
                  <a:srgbClr val="990033"/>
                </a:solidFill>
              </a:rPr>
              <a:t>1</a:t>
            </a:r>
            <a:endParaRPr lang="en-IE" sz="2800" dirty="0">
              <a:solidFill>
                <a:srgbClr val="990033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65" b="1"/>
          <a:stretch/>
        </p:blipFill>
        <p:spPr bwMode="auto">
          <a:xfrm>
            <a:off x="323528" y="1052736"/>
            <a:ext cx="7884000" cy="221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789040"/>
            <a:ext cx="7810094" cy="1205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251520" y="4994625"/>
            <a:ext cx="81369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 smtClean="0">
                <a:solidFill>
                  <a:srgbClr val="990033"/>
                </a:solidFill>
              </a:rPr>
              <a:t>Now, working in pairs, toss a coin 30 times and fill in the table on Student Activity 1C. </a:t>
            </a:r>
          </a:p>
          <a:p>
            <a:r>
              <a:rPr lang="en-IE" sz="2000" dirty="0" smtClean="0">
                <a:solidFill>
                  <a:srgbClr val="990033"/>
                </a:solidFill>
              </a:rPr>
              <a:t>You have a time limit of _____________</a:t>
            </a:r>
            <a:endParaRPr lang="en-IE" sz="2000" dirty="0">
              <a:solidFill>
                <a:srgbClr val="990033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8789610" y="689739"/>
            <a:ext cx="8151056" cy="5679897"/>
            <a:chOff x="8789610" y="689739"/>
            <a:chExt cx="8151056" cy="5679897"/>
          </a:xfrm>
        </p:grpSpPr>
        <p:sp>
          <p:nvSpPr>
            <p:cNvPr id="10" name="Rounded Rectangle 9"/>
            <p:cNvSpPr/>
            <p:nvPr/>
          </p:nvSpPr>
          <p:spPr>
            <a:xfrm rot="16200000">
              <a:off x="8159610" y="1682737"/>
              <a:ext cx="1620000" cy="360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C00000"/>
                  </a:solidFill>
                </a:rPr>
                <a:t>Lesson interaction</a:t>
              </a:r>
              <a:endParaRPr lang="en-IE" sz="1400" dirty="0">
                <a:solidFill>
                  <a:srgbClr val="C00000"/>
                </a:solidFill>
              </a:endParaRP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66444" y="689739"/>
              <a:ext cx="7774222" cy="56798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422369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69195E-6 L -0.90694 -0.0041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347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0694 -0.00417 L -0.00138 -0.0041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27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404664"/>
            <a:ext cx="81369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 smtClean="0">
                <a:solidFill>
                  <a:srgbClr val="990033"/>
                </a:solidFill>
              </a:rPr>
              <a:t>Now, working in pairs, toss a coin 30 times and fill in the table on Student Activity 1C. </a:t>
            </a:r>
          </a:p>
          <a:p>
            <a:r>
              <a:rPr lang="en-IE" sz="2000" dirty="0" smtClean="0">
                <a:solidFill>
                  <a:srgbClr val="990033"/>
                </a:solidFill>
              </a:rPr>
              <a:t>You have a time limit of __________</a:t>
            </a:r>
            <a:endParaRPr lang="en-IE" sz="2000" dirty="0">
              <a:solidFill>
                <a:srgbClr val="990033"/>
              </a:solidFill>
            </a:endParaRP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925" y="1556792"/>
            <a:ext cx="7810094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79" y="3494137"/>
            <a:ext cx="7775039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8789610" y="369426"/>
            <a:ext cx="8155756" cy="6169444"/>
            <a:chOff x="8789610" y="369426"/>
            <a:chExt cx="8155756" cy="6169444"/>
          </a:xfrm>
        </p:grpSpPr>
        <p:sp>
          <p:nvSpPr>
            <p:cNvPr id="5" name="Rounded Rectangle 4"/>
            <p:cNvSpPr/>
            <p:nvPr/>
          </p:nvSpPr>
          <p:spPr>
            <a:xfrm rot="16200000">
              <a:off x="8159610" y="1682737"/>
              <a:ext cx="1620000" cy="360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C00000"/>
                  </a:solidFill>
                </a:rPr>
                <a:t>Lesson interaction</a:t>
              </a:r>
              <a:endParaRPr lang="en-IE" sz="1400" dirty="0">
                <a:solidFill>
                  <a:srgbClr val="C00000"/>
                </a:solidFill>
              </a:endParaRPr>
            </a:p>
          </p:txBody>
        </p:sp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70327" y="369426"/>
              <a:ext cx="7775039" cy="6169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487736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25717E-6 L -0.93073 -0.003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45" y="-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73 -0.0037 L -0.00156 -0.003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45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208912" cy="196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374252"/>
            <a:ext cx="8172000" cy="1355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611560" y="3717032"/>
            <a:ext cx="835292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990033"/>
                </a:solidFill>
              </a:rPr>
              <a:t>Why are the results now closer to the predicted values?</a:t>
            </a:r>
          </a:p>
          <a:p>
            <a:pPr marL="285750" indent="-285750">
              <a:buFont typeface="Arial" pitchFamily="34" charset="0"/>
              <a:buChar char="•"/>
            </a:pPr>
            <a:endParaRPr lang="en-IE" sz="2000" dirty="0" smtClean="0">
              <a:solidFill>
                <a:srgbClr val="990033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990033"/>
                </a:solidFill>
              </a:rPr>
              <a:t>If </a:t>
            </a:r>
            <a:r>
              <a:rPr lang="en-IE" sz="2000" dirty="0">
                <a:solidFill>
                  <a:srgbClr val="990033"/>
                </a:solidFill>
              </a:rPr>
              <a:t>I get four heads in a row </a:t>
            </a:r>
            <a:r>
              <a:rPr lang="en-IE" sz="2000" dirty="0" smtClean="0">
                <a:solidFill>
                  <a:srgbClr val="990033"/>
                </a:solidFill>
              </a:rPr>
              <a:t>does that </a:t>
            </a:r>
            <a:r>
              <a:rPr lang="en-IE" sz="2000" dirty="0">
                <a:solidFill>
                  <a:srgbClr val="990033"/>
                </a:solidFill>
              </a:rPr>
              <a:t>increase the chances </a:t>
            </a:r>
            <a:r>
              <a:rPr lang="en-IE" sz="2000" dirty="0" smtClean="0">
                <a:solidFill>
                  <a:srgbClr val="990033"/>
                </a:solidFill>
              </a:rPr>
              <a:t>of getting </a:t>
            </a:r>
            <a:r>
              <a:rPr lang="en-IE" sz="2000" dirty="0">
                <a:solidFill>
                  <a:srgbClr val="990033"/>
                </a:solidFill>
              </a:rPr>
              <a:t>a tail next </a:t>
            </a:r>
            <a:r>
              <a:rPr lang="en-IE" sz="2000" dirty="0" smtClean="0">
                <a:solidFill>
                  <a:srgbClr val="990033"/>
                </a:solidFill>
              </a:rPr>
              <a:t> time</a:t>
            </a:r>
            <a:r>
              <a:rPr lang="en-IE" sz="2000" dirty="0">
                <a:solidFill>
                  <a:srgbClr val="990033"/>
                </a:solidFill>
              </a:rPr>
              <a:t>?</a:t>
            </a:r>
          </a:p>
          <a:p>
            <a:pPr marL="285750" indent="-285750">
              <a:buFont typeface="Arial" pitchFamily="34" charset="0"/>
              <a:buChar char="•"/>
            </a:pPr>
            <a:endParaRPr lang="en-IE" sz="2000" dirty="0" smtClean="0">
              <a:solidFill>
                <a:srgbClr val="990033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990033"/>
                </a:solidFill>
              </a:rPr>
              <a:t>Can </a:t>
            </a:r>
            <a:r>
              <a:rPr lang="en-IE" sz="2000" dirty="0">
                <a:solidFill>
                  <a:srgbClr val="990033"/>
                </a:solidFill>
              </a:rPr>
              <a:t>you think of any other </a:t>
            </a:r>
            <a:r>
              <a:rPr lang="en-IE" sz="2000" dirty="0" smtClean="0">
                <a:solidFill>
                  <a:srgbClr val="990033"/>
                </a:solidFill>
              </a:rPr>
              <a:t>real life </a:t>
            </a:r>
            <a:r>
              <a:rPr lang="en-IE" sz="2000" dirty="0">
                <a:solidFill>
                  <a:srgbClr val="990033"/>
                </a:solidFill>
              </a:rPr>
              <a:t>situations which have only </a:t>
            </a:r>
            <a:r>
              <a:rPr lang="en-IE" sz="2000" dirty="0" smtClean="0">
                <a:solidFill>
                  <a:srgbClr val="990033"/>
                </a:solidFill>
              </a:rPr>
              <a:t>2 possible  outcomes?</a:t>
            </a:r>
            <a:endParaRPr lang="en-IE" sz="2000" dirty="0">
              <a:solidFill>
                <a:srgbClr val="990033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8789610" y="369426"/>
            <a:ext cx="8155756" cy="6169444"/>
            <a:chOff x="8789610" y="369426"/>
            <a:chExt cx="8155756" cy="6169444"/>
          </a:xfrm>
        </p:grpSpPr>
        <p:sp>
          <p:nvSpPr>
            <p:cNvPr id="9" name="Rounded Rectangle 8"/>
            <p:cNvSpPr/>
            <p:nvPr/>
          </p:nvSpPr>
          <p:spPr>
            <a:xfrm rot="16200000">
              <a:off x="8159610" y="1682737"/>
              <a:ext cx="1620000" cy="360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C00000"/>
                  </a:solidFill>
                </a:rPr>
                <a:t>Lesson interaction</a:t>
              </a:r>
              <a:endParaRPr lang="en-IE" sz="1400" dirty="0">
                <a:solidFill>
                  <a:srgbClr val="C00000"/>
                </a:solidFill>
              </a:endParaRPr>
            </a:p>
          </p:txBody>
        </p:sp>
        <p:pic>
          <p:nvPicPr>
            <p:cNvPr id="10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70327" y="369426"/>
              <a:ext cx="7775039" cy="6169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8181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25717E-6 L -0.93073 -0.003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45" y="-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73 -0.0037 L -0.00156 -0.003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45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755576" y="836713"/>
            <a:ext cx="7848872" cy="2808311"/>
            <a:chOff x="755576" y="836712"/>
            <a:chExt cx="7848872" cy="3414855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5576" y="836712"/>
              <a:ext cx="7848872" cy="34148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Rectangle 2"/>
            <p:cNvSpPr/>
            <p:nvPr/>
          </p:nvSpPr>
          <p:spPr>
            <a:xfrm>
              <a:off x="881372" y="978314"/>
              <a:ext cx="2304256" cy="33682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r>
                <a:rPr lang="en-IE" b="1" dirty="0" smtClean="0">
                  <a:solidFill>
                    <a:srgbClr val="990033"/>
                  </a:solidFill>
                </a:rPr>
                <a:t>Student Activity 2A</a:t>
              </a:r>
              <a:endParaRPr lang="en-IE" dirty="0">
                <a:solidFill>
                  <a:srgbClr val="990033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761601" y="4238120"/>
            <a:ext cx="7848872" cy="2112046"/>
            <a:chOff x="755576" y="4238120"/>
            <a:chExt cx="7848872" cy="2112046"/>
          </a:xfrm>
        </p:grpSpPr>
        <p:pic>
          <p:nvPicPr>
            <p:cNvPr id="11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5576" y="4238120"/>
              <a:ext cx="7848872" cy="21120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" name="Rectangle 11"/>
            <p:cNvSpPr/>
            <p:nvPr/>
          </p:nvSpPr>
          <p:spPr>
            <a:xfrm>
              <a:off x="3351475" y="4378551"/>
              <a:ext cx="2448000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IE" b="1" dirty="0" smtClean="0">
                  <a:solidFill>
                    <a:srgbClr val="990033"/>
                  </a:solidFill>
                </a:rPr>
                <a:t>Student Activity 2B</a:t>
              </a:r>
              <a:endParaRPr lang="en-IE" dirty="0">
                <a:solidFill>
                  <a:srgbClr val="990033"/>
                </a:solidFill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3131840" y="404664"/>
            <a:ext cx="28407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b="1" dirty="0">
                <a:solidFill>
                  <a:srgbClr val="990033"/>
                </a:solidFill>
              </a:rPr>
              <a:t>Student Activity 2</a:t>
            </a:r>
            <a:endParaRPr lang="en-IE" sz="2800" dirty="0">
              <a:solidFill>
                <a:srgbClr val="990033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6028" y="3748970"/>
            <a:ext cx="669629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990033"/>
                </a:solidFill>
              </a:rPr>
              <a:t>Are all outcomes equally likely?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8789610" y="517208"/>
            <a:ext cx="8287947" cy="5688632"/>
            <a:chOff x="8789610" y="517208"/>
            <a:chExt cx="8287947" cy="5688632"/>
          </a:xfrm>
        </p:grpSpPr>
        <p:sp>
          <p:nvSpPr>
            <p:cNvPr id="13" name="Rounded Rectangle 12"/>
            <p:cNvSpPr/>
            <p:nvPr/>
          </p:nvSpPr>
          <p:spPr>
            <a:xfrm rot="16200000">
              <a:off x="8159610" y="1682737"/>
              <a:ext cx="1620000" cy="360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C00000"/>
                  </a:solidFill>
                </a:rPr>
                <a:t>Lesson interaction</a:t>
              </a:r>
              <a:endParaRPr lang="en-IE" sz="1400" dirty="0">
                <a:solidFill>
                  <a:srgbClr val="C00000"/>
                </a:solidFill>
              </a:endParaRPr>
            </a:p>
          </p:txBody>
        </p:sp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73587" y="517208"/>
              <a:ext cx="7903970" cy="56886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74242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96947E-6 L -0.94583 -0.0004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29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4583 -0.00046 L 0.00694 -0.0004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63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60648"/>
            <a:ext cx="87129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IE" sz="2000" dirty="0" smtClean="0">
              <a:solidFill>
                <a:srgbClr val="990033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990033"/>
                </a:solidFill>
              </a:rPr>
              <a:t>Predict and write down the outcomes you might get if you were to toss 2 coins simultaneously 28 times.  (Why didn’t I pick 30?) 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95536" y="1984068"/>
            <a:ext cx="8208912" cy="1800200"/>
            <a:chOff x="611560" y="332656"/>
            <a:chExt cx="8208912" cy="2249951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560" y="332656"/>
              <a:ext cx="8208912" cy="22499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3347712" y="490119"/>
              <a:ext cx="2556000" cy="34620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IE" b="1" dirty="0" smtClean="0">
                  <a:solidFill>
                    <a:srgbClr val="990033"/>
                  </a:solidFill>
                </a:rPr>
                <a:t>Student Activity 2C</a:t>
              </a:r>
              <a:endParaRPr lang="en-IE" dirty="0">
                <a:solidFill>
                  <a:srgbClr val="990033"/>
                </a:solidFill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490612" y="1412776"/>
            <a:ext cx="77720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 smtClean="0">
                <a:solidFill>
                  <a:srgbClr val="990033"/>
                </a:solidFill>
              </a:rPr>
              <a:t>Working in pairs, toss 2 coins simultaneously 28 times and record your</a:t>
            </a:r>
          </a:p>
          <a:p>
            <a:r>
              <a:rPr lang="en-IE" sz="2000" dirty="0" smtClean="0">
                <a:solidFill>
                  <a:srgbClr val="990033"/>
                </a:solidFill>
              </a:rPr>
              <a:t>results in table</a:t>
            </a:r>
            <a:endParaRPr lang="en-IE" sz="2000" dirty="0">
              <a:solidFill>
                <a:srgbClr val="990033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9552" y="3820978"/>
            <a:ext cx="641420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>
                <a:solidFill>
                  <a:srgbClr val="990033"/>
                </a:solidFill>
              </a:rPr>
              <a:t>Do your results agree </a:t>
            </a:r>
            <a:r>
              <a:rPr lang="en-IE" sz="2000" dirty="0" smtClean="0">
                <a:solidFill>
                  <a:srgbClr val="990033"/>
                </a:solidFill>
              </a:rPr>
              <a:t>with your </a:t>
            </a:r>
            <a:r>
              <a:rPr lang="en-IE" sz="2000" dirty="0">
                <a:solidFill>
                  <a:srgbClr val="990033"/>
                </a:solidFill>
              </a:rPr>
              <a:t>predictions?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8789610" y="377776"/>
            <a:ext cx="8317018" cy="6087960"/>
            <a:chOff x="8789610" y="377776"/>
            <a:chExt cx="8317018" cy="6087960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72136" y="377776"/>
              <a:ext cx="7934492" cy="60879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Rounded Rectangle 8"/>
            <p:cNvSpPr/>
            <p:nvPr/>
          </p:nvSpPr>
          <p:spPr>
            <a:xfrm rot="16200000">
              <a:off x="8159610" y="1682737"/>
              <a:ext cx="1620000" cy="360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C00000"/>
                  </a:solidFill>
                </a:rPr>
                <a:t>Lesson interaction</a:t>
              </a:r>
              <a:endParaRPr lang="en-IE" sz="1400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95000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12858E-6 L -0.93958 0.0011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979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958 0.00116 L -0.00243 0.0011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85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95536" y="260648"/>
            <a:ext cx="8136904" cy="2204312"/>
            <a:chOff x="683568" y="2582607"/>
            <a:chExt cx="8136904" cy="2204312"/>
          </a:xfrm>
        </p:grpSpPr>
        <p:pic>
          <p:nvPicPr>
            <p:cNvPr id="5123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568" y="2582607"/>
              <a:ext cx="8136904" cy="220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3347712" y="2735814"/>
              <a:ext cx="2556000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IE" b="1" dirty="0" smtClean="0">
                  <a:solidFill>
                    <a:srgbClr val="990033"/>
                  </a:solidFill>
                </a:rPr>
                <a:t>Student Activity 2D</a:t>
              </a:r>
              <a:endParaRPr lang="en-IE" dirty="0">
                <a:solidFill>
                  <a:srgbClr val="990033"/>
                </a:solidFill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432048" y="2276872"/>
            <a:ext cx="8964488" cy="2693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990033"/>
                </a:solidFill>
              </a:rPr>
              <a:t>Are these results in agreement with your predictions?</a:t>
            </a:r>
          </a:p>
          <a:p>
            <a:pPr marL="342900" indent="-342900">
              <a:buFont typeface="Arial" pitchFamily="34" charset="0"/>
              <a:buChar char="•"/>
            </a:pPr>
            <a:endParaRPr lang="en-IE" sz="900" dirty="0" smtClean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990033"/>
                </a:solidFill>
              </a:rPr>
              <a:t>The table only gives one option for heads and tails combination, while the original table showed HT and TH. Will this make a difference to the results?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990033"/>
                </a:solidFill>
              </a:rPr>
              <a:t>Why?</a:t>
            </a:r>
          </a:p>
          <a:p>
            <a:pPr marL="342900" indent="-342900">
              <a:buFont typeface="Arial" pitchFamily="34" charset="0"/>
              <a:buChar char="•"/>
            </a:pPr>
            <a:endParaRPr lang="en-IE" sz="2000" dirty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990033"/>
                </a:solidFill>
              </a:rPr>
              <a:t>How does this fit in with what you learned in the fundamental principle of counting?</a:t>
            </a:r>
          </a:p>
          <a:p>
            <a:pPr marL="342900" indent="-342900">
              <a:buFont typeface="Arial" pitchFamily="34" charset="0"/>
              <a:buChar char="•"/>
            </a:pPr>
            <a:endParaRPr lang="en-IE" sz="2000" dirty="0" smtClean="0">
              <a:solidFill>
                <a:srgbClr val="990033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8789610" y="377776"/>
            <a:ext cx="8317018" cy="6087960"/>
            <a:chOff x="8789610" y="377776"/>
            <a:chExt cx="8317018" cy="6087960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72136" y="377776"/>
              <a:ext cx="7934492" cy="60879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Rounded Rectangle 7"/>
            <p:cNvSpPr/>
            <p:nvPr/>
          </p:nvSpPr>
          <p:spPr>
            <a:xfrm rot="16200000">
              <a:off x="8159610" y="1682737"/>
              <a:ext cx="1620000" cy="360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C00000"/>
                  </a:solidFill>
                </a:rPr>
                <a:t>Lesson interaction</a:t>
              </a:r>
              <a:endParaRPr lang="en-IE" sz="1400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62062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12858E-6 L -0.93958 0.0011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979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958 0.00116 L -0.00243 0.0011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85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599197"/>
            <a:ext cx="849694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990033"/>
                </a:solidFill>
              </a:rPr>
              <a:t>If you tossed 2 coins simultaneously 1000 times how many of each of the possible outcomes would you expect? Is a game ‘fair ‘or ‘unfair’ if A wins if he gets two heads and B wins if the outcome is one head and one tail.</a:t>
            </a:r>
          </a:p>
          <a:p>
            <a:pPr marL="342900" indent="-342900">
              <a:buFont typeface="Arial" pitchFamily="34" charset="0"/>
              <a:buChar char="•"/>
            </a:pPr>
            <a:endParaRPr lang="en-IE" sz="2000" dirty="0" smtClean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990033"/>
                </a:solidFill>
              </a:rPr>
              <a:t>How would you make the game ‘fair’? Reflection </a:t>
            </a:r>
          </a:p>
          <a:p>
            <a:pPr marL="342900" indent="-342900">
              <a:buFont typeface="Arial" pitchFamily="34" charset="0"/>
              <a:buChar char="•"/>
            </a:pPr>
            <a:endParaRPr lang="en-IE" sz="2000" dirty="0" smtClean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990033"/>
                </a:solidFill>
              </a:rPr>
              <a:t>Write down 3 things you  learned about probability today.</a:t>
            </a:r>
          </a:p>
          <a:p>
            <a:pPr marL="342900" indent="-342900">
              <a:buFont typeface="Arial" pitchFamily="34" charset="0"/>
              <a:buChar char="•"/>
            </a:pPr>
            <a:endParaRPr lang="en-IE" sz="2000" dirty="0" smtClean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990033"/>
                </a:solidFill>
              </a:rPr>
              <a:t>Write down anything you found difficult.</a:t>
            </a:r>
          </a:p>
          <a:p>
            <a:pPr marL="342900" indent="-342900">
              <a:buFont typeface="Arial" pitchFamily="34" charset="0"/>
              <a:buChar char="•"/>
            </a:pPr>
            <a:endParaRPr lang="en-IE" sz="2000" dirty="0" smtClean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990033"/>
                </a:solidFill>
              </a:rPr>
              <a:t>Write down any questions you may have</a:t>
            </a:r>
            <a:endParaRPr lang="en-IE" sz="2000" dirty="0">
              <a:solidFill>
                <a:srgbClr val="990033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8789610" y="311165"/>
            <a:ext cx="8671822" cy="5958434"/>
            <a:chOff x="8789610" y="311165"/>
            <a:chExt cx="8671822" cy="5958434"/>
          </a:xfrm>
        </p:grpSpPr>
        <p:pic>
          <p:nvPicPr>
            <p:cNvPr id="6147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66357" y="311165"/>
              <a:ext cx="8295075" cy="59584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Rounded Rectangle 10"/>
            <p:cNvSpPr/>
            <p:nvPr/>
          </p:nvSpPr>
          <p:spPr>
            <a:xfrm rot="16200000">
              <a:off x="8159610" y="1682737"/>
              <a:ext cx="1620000" cy="360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C00000"/>
                  </a:solidFill>
                </a:rPr>
                <a:t>Lesson interaction</a:t>
              </a:r>
              <a:endParaRPr lang="en-IE" sz="1400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75669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12858E-6 L -0.93958 0.0011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979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958 0.00116 L -0.00243 0.0011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85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eme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Theme3</Template>
  <TotalTime>115</TotalTime>
  <Words>371</Words>
  <Application>Microsoft Office PowerPoint</Application>
  <PresentationFormat>On-screen Show (4:3)</PresentationFormat>
  <Paragraphs>57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Theme3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pmdt</dc:creator>
  <cp:lastModifiedBy>Pádraic Kavanagh</cp:lastModifiedBy>
  <cp:revision>16</cp:revision>
  <dcterms:created xsi:type="dcterms:W3CDTF">2012-05-16T13:41:57Z</dcterms:created>
  <dcterms:modified xsi:type="dcterms:W3CDTF">2012-10-19T09:37:47Z</dcterms:modified>
</cp:coreProperties>
</file>