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66" r:id="rId5"/>
    <p:sldId id="267" r:id="rId6"/>
    <p:sldId id="260" r:id="rId7"/>
    <p:sldId id="257" r:id="rId8"/>
    <p:sldId id="258" r:id="rId9"/>
    <p:sldId id="261" r:id="rId10"/>
    <p:sldId id="259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0033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  <p:grpSp>
        <p:nvGrpSpPr>
          <p:cNvPr id="7" name="Group 6"/>
          <p:cNvGrpSpPr/>
          <p:nvPr userDrawn="1"/>
        </p:nvGrpSpPr>
        <p:grpSpPr>
          <a:xfrm rot="5400000">
            <a:off x="4429674" y="-4515329"/>
            <a:ext cx="382999" cy="9322593"/>
            <a:chOff x="-36512" y="13447"/>
            <a:chExt cx="396000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Freeform 8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 rot="16200000">
            <a:off x="4320452" y="2038281"/>
            <a:ext cx="382999" cy="9337121"/>
            <a:chOff x="-36512" y="13447"/>
            <a:chExt cx="396000" cy="6868687"/>
          </a:xfrm>
        </p:grpSpPr>
        <p:sp>
          <p:nvSpPr>
            <p:cNvPr id="11" name="Rectangle 10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363742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249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856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4"/>
          <a:stretch/>
        </p:blipFill>
        <p:spPr bwMode="auto">
          <a:xfrm>
            <a:off x="971600" y="752025"/>
            <a:ext cx="7200800" cy="2820991"/>
          </a:xfrm>
          <a:prstGeom prst="rect">
            <a:avLst/>
          </a:prstGeom>
          <a:noFill/>
          <a:ln w="9525">
            <a:solidFill>
              <a:srgbClr val="9900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-2983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b="1" dirty="0" smtClean="0">
                <a:solidFill>
                  <a:srgbClr val="990033"/>
                </a:solidFill>
              </a:rPr>
              <a:t>Student Activity 1</a:t>
            </a:r>
            <a:endParaRPr lang="en-IE" dirty="0"/>
          </a:p>
        </p:txBody>
      </p:sp>
      <p:grpSp>
        <p:nvGrpSpPr>
          <p:cNvPr id="9" name="Group 8"/>
          <p:cNvGrpSpPr/>
          <p:nvPr userDrawn="1"/>
        </p:nvGrpSpPr>
        <p:grpSpPr>
          <a:xfrm rot="5400000">
            <a:off x="4429674" y="-4515329"/>
            <a:ext cx="382999" cy="9322593"/>
            <a:chOff x="-36512" y="13447"/>
            <a:chExt cx="396000" cy="68580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1" name="Freeform 10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12" name="Group 11"/>
          <p:cNvGrpSpPr/>
          <p:nvPr userDrawn="1"/>
        </p:nvGrpSpPr>
        <p:grpSpPr>
          <a:xfrm rot="16200000">
            <a:off x="4320452" y="2038281"/>
            <a:ext cx="382999" cy="9337121"/>
            <a:chOff x="-36512" y="13447"/>
            <a:chExt cx="396000" cy="6868687"/>
          </a:xfrm>
        </p:grpSpPr>
        <p:sp>
          <p:nvSpPr>
            <p:cNvPr id="13" name="Rectangle 12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4" name="Freeform 13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7" name="Rounded Rectangle 16">
            <a:hlinkClick r:id="rId3" action="ppaction://hlinksldjump"/>
          </p:cNvPr>
          <p:cNvSpPr/>
          <p:nvPr userDrawn="1"/>
        </p:nvSpPr>
        <p:spPr>
          <a:xfrm rot="16200000">
            <a:off x="-846565" y="674733"/>
            <a:ext cx="1656184" cy="684000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600" dirty="0" smtClean="0"/>
              <a:t>Introduction</a:t>
            </a:r>
            <a:endParaRPr lang="en-IE" sz="1600" dirty="0"/>
          </a:p>
        </p:txBody>
      </p:sp>
      <p:sp>
        <p:nvSpPr>
          <p:cNvPr id="18" name="Rounded Rectangle 17">
            <a:hlinkClick r:id="rId4" action="ppaction://hlinksldjump"/>
          </p:cNvPr>
          <p:cNvSpPr/>
          <p:nvPr userDrawn="1"/>
        </p:nvSpPr>
        <p:spPr>
          <a:xfrm rot="16200000">
            <a:off x="-1152473" y="2648351"/>
            <a:ext cx="2268000" cy="684000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600" dirty="0" smtClean="0"/>
              <a:t>Student</a:t>
            </a:r>
            <a:r>
              <a:rPr lang="en-IE" sz="1600" baseline="0" dirty="0" smtClean="0"/>
              <a:t> Activity 1</a:t>
            </a: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380230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745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606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78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Rectangle 5"/>
          <p:cNvSpPr/>
          <p:nvPr userDrawn="1"/>
        </p:nvSpPr>
        <p:spPr>
          <a:xfrm>
            <a:off x="395536" y="822624"/>
            <a:ext cx="6768752" cy="2822400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164288" y="822624"/>
            <a:ext cx="0" cy="5054648"/>
          </a:xfrm>
          <a:prstGeom prst="line">
            <a:avLst/>
          </a:pr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2498965" y="137224"/>
            <a:ext cx="41460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800" b="1" dirty="0" smtClean="0">
                <a:solidFill>
                  <a:srgbClr val="990033"/>
                </a:solidFill>
              </a:rPr>
              <a:t>Planes &amp; Points</a:t>
            </a:r>
            <a:endParaRPr lang="en-IE" sz="4800" b="1" dirty="0">
              <a:solidFill>
                <a:srgbClr val="990033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5400000">
            <a:off x="4429674" y="-4515329"/>
            <a:ext cx="382999" cy="9322593"/>
            <a:chOff x="-36512" y="13447"/>
            <a:chExt cx="396000" cy="68580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13" name="Group 12"/>
          <p:cNvGrpSpPr/>
          <p:nvPr userDrawn="1"/>
        </p:nvGrpSpPr>
        <p:grpSpPr>
          <a:xfrm rot="16200000">
            <a:off x="4320452" y="2038281"/>
            <a:ext cx="382999" cy="9337121"/>
            <a:chOff x="-36512" y="13447"/>
            <a:chExt cx="396000" cy="6868687"/>
          </a:xfrm>
        </p:grpSpPr>
        <p:sp>
          <p:nvSpPr>
            <p:cNvPr id="14" name="Rectangle 13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5" name="Freeform 14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6" name="Rounded Rectangle 15">
            <a:hlinkClick r:id="rId2" action="ppaction://hlinksldjump"/>
          </p:cNvPr>
          <p:cNvSpPr/>
          <p:nvPr userDrawn="1"/>
        </p:nvSpPr>
        <p:spPr>
          <a:xfrm rot="16200000">
            <a:off x="-846565" y="746741"/>
            <a:ext cx="1656184" cy="684000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600" dirty="0" smtClean="0"/>
              <a:t>Introduction</a:t>
            </a:r>
            <a:endParaRPr lang="en-IE" sz="1600" dirty="0"/>
          </a:p>
        </p:txBody>
      </p:sp>
      <p:sp>
        <p:nvSpPr>
          <p:cNvPr id="17" name="Rounded Rectangle 16">
            <a:hlinkClick r:id="rId3" action="ppaction://hlinksldjump"/>
          </p:cNvPr>
          <p:cNvSpPr/>
          <p:nvPr userDrawn="1"/>
        </p:nvSpPr>
        <p:spPr>
          <a:xfrm rot="16200000">
            <a:off x="-1152473" y="2720359"/>
            <a:ext cx="2268000" cy="684000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600" dirty="0" smtClean="0"/>
              <a:t>Student</a:t>
            </a:r>
            <a:r>
              <a:rPr lang="en-IE" sz="1600" baseline="0" dirty="0" smtClean="0"/>
              <a:t> Activity 1</a:t>
            </a: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3460125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  <p:sp>
        <p:nvSpPr>
          <p:cNvPr id="5" name="TextBox 4"/>
          <p:cNvSpPr txBox="1"/>
          <p:nvPr userDrawn="1"/>
        </p:nvSpPr>
        <p:spPr>
          <a:xfrm>
            <a:off x="2498965" y="125649"/>
            <a:ext cx="41460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800" b="1" dirty="0" smtClean="0">
                <a:solidFill>
                  <a:srgbClr val="990033"/>
                </a:solidFill>
              </a:rPr>
              <a:t>Planes &amp; Points</a:t>
            </a:r>
            <a:endParaRPr lang="en-IE" sz="4800" b="1" dirty="0">
              <a:solidFill>
                <a:srgbClr val="990033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 rot="5400000">
            <a:off x="4429674" y="-4515329"/>
            <a:ext cx="382999" cy="9322593"/>
            <a:chOff x="-36512" y="13447"/>
            <a:chExt cx="396000" cy="685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9" name="Group 8"/>
          <p:cNvGrpSpPr/>
          <p:nvPr userDrawn="1"/>
        </p:nvGrpSpPr>
        <p:grpSpPr>
          <a:xfrm rot="16200000">
            <a:off x="4320452" y="2038281"/>
            <a:ext cx="382999" cy="9337121"/>
            <a:chOff x="-36512" y="13447"/>
            <a:chExt cx="396000" cy="6868687"/>
          </a:xfrm>
        </p:grpSpPr>
        <p:sp>
          <p:nvSpPr>
            <p:cNvPr id="10" name="Rectangle 9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1" name="Freeform 10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2" name="Rounded Rectangle 11">
            <a:hlinkClick r:id="rId2" action="ppaction://hlinksldjump"/>
          </p:cNvPr>
          <p:cNvSpPr/>
          <p:nvPr userDrawn="1"/>
        </p:nvSpPr>
        <p:spPr>
          <a:xfrm rot="16200000">
            <a:off x="-846565" y="746741"/>
            <a:ext cx="1656184" cy="684000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600" dirty="0" smtClean="0"/>
              <a:t>Introduction</a:t>
            </a:r>
            <a:endParaRPr lang="en-IE" sz="1600" dirty="0"/>
          </a:p>
        </p:txBody>
      </p:sp>
      <p:sp>
        <p:nvSpPr>
          <p:cNvPr id="13" name="Rounded Rectangle 12">
            <a:hlinkClick r:id="rId3" action="ppaction://hlinksldjump"/>
          </p:cNvPr>
          <p:cNvSpPr/>
          <p:nvPr userDrawn="1"/>
        </p:nvSpPr>
        <p:spPr>
          <a:xfrm rot="16200000">
            <a:off x="-1152473" y="2720359"/>
            <a:ext cx="2268000" cy="684000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600" dirty="0" smtClean="0"/>
              <a:t>Student</a:t>
            </a:r>
            <a:r>
              <a:rPr lang="en-IE" sz="1600" baseline="0" dirty="0" smtClean="0"/>
              <a:t> Activity 1</a:t>
            </a: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584898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709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221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4D631-86C5-4DCA-AEC9-58FACF25825A}" type="datetimeFigureOut">
              <a:rPr lang="en-IE" smtClean="0"/>
              <a:t>14/12/2012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158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179" y="318312"/>
            <a:ext cx="4261643" cy="622137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3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3757096"/>
            <a:ext cx="8064896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b="1" dirty="0" smtClean="0">
                <a:solidFill>
                  <a:srgbClr val="990033"/>
                </a:solidFill>
              </a:rPr>
              <a:t>17</a:t>
            </a:r>
            <a:r>
              <a:rPr lang="en-IE" b="1" dirty="0">
                <a:solidFill>
                  <a:srgbClr val="990033"/>
                </a:solidFill>
              </a:rPr>
              <a:t>. Points A,B,C,D,E,F,G,H all lie in the same plane which I will call X</a:t>
            </a:r>
            <a:r>
              <a:rPr lang="en-IE" b="1" dirty="0" smtClean="0">
                <a:solidFill>
                  <a:srgbClr val="990033"/>
                </a:solidFill>
              </a:rPr>
              <a:t>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18. Points A,B,C,D,E,F,G,H are the only points in plane X</a:t>
            </a:r>
            <a:r>
              <a:rPr lang="en-IE" b="1" dirty="0" smtClean="0">
                <a:solidFill>
                  <a:srgbClr val="990033"/>
                </a:solidFill>
              </a:rPr>
              <a:t>.______________________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19. [CH is the same as [HC</a:t>
            </a:r>
            <a:r>
              <a:rPr lang="en-IE" b="1" dirty="0" smtClean="0">
                <a:solidFill>
                  <a:srgbClr val="990033"/>
                </a:solidFill>
              </a:rPr>
              <a:t>.______________________________________________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20. Line AB is the same as line BA</a:t>
            </a:r>
            <a:r>
              <a:rPr lang="en-IE" b="1" dirty="0" smtClean="0">
                <a:solidFill>
                  <a:srgbClr val="990033"/>
                </a:solidFill>
              </a:rPr>
              <a:t>.________________________________________</a:t>
            </a:r>
            <a:endParaRPr lang="en-IE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111384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E" sz="2800" dirty="0">
                <a:solidFill>
                  <a:srgbClr val="990033"/>
                </a:solidFill>
              </a:rPr>
              <a:t>Write down 3 things </a:t>
            </a:r>
            <a:r>
              <a:rPr lang="en-IE" sz="2800" dirty="0" smtClean="0">
                <a:solidFill>
                  <a:srgbClr val="990033"/>
                </a:solidFill>
              </a:rPr>
              <a:t>you learned </a:t>
            </a:r>
            <a:r>
              <a:rPr lang="en-IE" sz="2800" dirty="0">
                <a:solidFill>
                  <a:srgbClr val="990033"/>
                </a:solidFill>
              </a:rPr>
              <a:t>about planes </a:t>
            </a:r>
            <a:r>
              <a:rPr lang="en-IE" sz="2800" dirty="0" smtClean="0">
                <a:solidFill>
                  <a:srgbClr val="990033"/>
                </a:solidFill>
              </a:rPr>
              <a:t>and points </a:t>
            </a:r>
            <a:r>
              <a:rPr lang="en-IE" sz="2800" dirty="0">
                <a:solidFill>
                  <a:srgbClr val="990033"/>
                </a:solidFill>
              </a:rPr>
              <a:t>today</a:t>
            </a:r>
            <a:r>
              <a:rPr lang="en-IE" sz="2800" dirty="0" smtClean="0">
                <a:solidFill>
                  <a:srgbClr val="990033"/>
                </a:solidFill>
              </a:rPr>
              <a:t>.</a:t>
            </a:r>
          </a:p>
          <a:p>
            <a:endParaRPr lang="en-IE" sz="2800" dirty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800" dirty="0" smtClean="0">
                <a:solidFill>
                  <a:srgbClr val="990033"/>
                </a:solidFill>
              </a:rPr>
              <a:t>Write </a:t>
            </a:r>
            <a:r>
              <a:rPr lang="en-IE" sz="2800" dirty="0">
                <a:solidFill>
                  <a:srgbClr val="990033"/>
                </a:solidFill>
              </a:rPr>
              <a:t>down anything </a:t>
            </a:r>
            <a:r>
              <a:rPr lang="en-IE" sz="2800" dirty="0" smtClean="0">
                <a:solidFill>
                  <a:srgbClr val="990033"/>
                </a:solidFill>
              </a:rPr>
              <a:t>you found </a:t>
            </a:r>
            <a:r>
              <a:rPr lang="en-IE" sz="2800" dirty="0">
                <a:solidFill>
                  <a:srgbClr val="990033"/>
                </a:solidFill>
              </a:rPr>
              <a:t>difficult</a:t>
            </a:r>
            <a:r>
              <a:rPr lang="en-IE" sz="2800" dirty="0" smtClean="0">
                <a:solidFill>
                  <a:srgbClr val="990033"/>
                </a:solidFill>
              </a:rPr>
              <a:t>.</a:t>
            </a:r>
          </a:p>
          <a:p>
            <a:endParaRPr lang="en-IE" sz="2800" dirty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800" dirty="0" smtClean="0">
                <a:solidFill>
                  <a:srgbClr val="990033"/>
                </a:solidFill>
              </a:rPr>
              <a:t>Write </a:t>
            </a:r>
            <a:r>
              <a:rPr lang="en-IE" sz="2800" dirty="0">
                <a:solidFill>
                  <a:srgbClr val="990033"/>
                </a:solidFill>
              </a:rPr>
              <a:t>down any </a:t>
            </a:r>
            <a:r>
              <a:rPr lang="en-IE" sz="2800" dirty="0" smtClean="0">
                <a:solidFill>
                  <a:srgbClr val="990033"/>
                </a:solidFill>
              </a:rPr>
              <a:t>questions you </a:t>
            </a:r>
            <a:r>
              <a:rPr lang="en-IE" sz="2800" dirty="0">
                <a:solidFill>
                  <a:srgbClr val="990033"/>
                </a:solidFill>
              </a:rPr>
              <a:t>may have.</a:t>
            </a:r>
          </a:p>
        </p:txBody>
      </p:sp>
    </p:spTree>
    <p:extLst>
      <p:ext uri="{BB962C8B-B14F-4D97-AF65-F5344CB8AC3E}">
        <p14:creationId xmlns:p14="http://schemas.microsoft.com/office/powerpoint/2010/main" val="367291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36296" y="447055"/>
            <a:ext cx="1624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>
                <a:solidFill>
                  <a:srgbClr val="970033"/>
                </a:solidFill>
              </a:rPr>
              <a:t>N</a:t>
            </a:r>
            <a:r>
              <a:rPr lang="en-IE" sz="2400" b="1" u="sng" dirty="0" smtClean="0">
                <a:solidFill>
                  <a:srgbClr val="970033"/>
                </a:solidFill>
              </a:rPr>
              <a:t>ew words</a:t>
            </a:r>
            <a:endParaRPr lang="en-IE" sz="2400" b="1" u="sng" dirty="0">
              <a:solidFill>
                <a:srgbClr val="97003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3763927"/>
            <a:ext cx="717124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Using </a:t>
            </a:r>
            <a:r>
              <a:rPr lang="en-IE" sz="2000" dirty="0">
                <a:solidFill>
                  <a:srgbClr val="990033"/>
                </a:solidFill>
              </a:rPr>
              <a:t>ruler </a:t>
            </a:r>
            <a:r>
              <a:rPr lang="en-IE" sz="2000" dirty="0" smtClean="0">
                <a:solidFill>
                  <a:srgbClr val="990033"/>
                </a:solidFill>
              </a:rPr>
              <a:t>and join </a:t>
            </a:r>
            <a:r>
              <a:rPr lang="en-IE" sz="2000" dirty="0">
                <a:solidFill>
                  <a:srgbClr val="990033"/>
                </a:solidFill>
              </a:rPr>
              <a:t>up points A and B, </a:t>
            </a:r>
            <a:r>
              <a:rPr lang="en-IE" sz="2000" dirty="0" smtClean="0">
                <a:solidFill>
                  <a:srgbClr val="990033"/>
                </a:solidFill>
              </a:rPr>
              <a:t>and let </a:t>
            </a:r>
            <a:r>
              <a:rPr lang="en-IE" sz="2000" dirty="0">
                <a:solidFill>
                  <a:srgbClr val="990033"/>
                </a:solidFill>
              </a:rPr>
              <a:t>your pencil go </a:t>
            </a:r>
            <a:r>
              <a:rPr lang="en-IE" sz="2000" dirty="0" smtClean="0">
                <a:solidFill>
                  <a:srgbClr val="990033"/>
                </a:solidFill>
              </a:rPr>
              <a:t>beyond the </a:t>
            </a:r>
            <a:r>
              <a:rPr lang="en-IE" sz="2000" dirty="0">
                <a:solidFill>
                  <a:srgbClr val="990033"/>
                </a:solidFill>
              </a:rPr>
              <a:t>two points at each </a:t>
            </a:r>
            <a:r>
              <a:rPr lang="en-IE" sz="2000" dirty="0" smtClean="0">
                <a:solidFill>
                  <a:srgbClr val="990033"/>
                </a:solidFill>
              </a:rPr>
              <a:t>end until </a:t>
            </a:r>
            <a:r>
              <a:rPr lang="en-IE" sz="2000" dirty="0">
                <a:solidFill>
                  <a:srgbClr val="990033"/>
                </a:solidFill>
              </a:rPr>
              <a:t>you come to the </a:t>
            </a:r>
            <a:r>
              <a:rPr lang="en-IE" sz="2000" dirty="0" smtClean="0">
                <a:solidFill>
                  <a:srgbClr val="990033"/>
                </a:solidFill>
              </a:rPr>
              <a:t>edge of </a:t>
            </a:r>
            <a:r>
              <a:rPr lang="en-IE" sz="2000" dirty="0">
                <a:solidFill>
                  <a:srgbClr val="990033"/>
                </a:solidFill>
              </a:rPr>
              <a:t>the sheet at each </a:t>
            </a:r>
            <a:r>
              <a:rPr lang="en-IE" sz="2000" dirty="0" smtClean="0">
                <a:solidFill>
                  <a:srgbClr val="990033"/>
                </a:solidFill>
              </a:rPr>
              <a:t>end.</a:t>
            </a:r>
            <a:r>
              <a:rPr lang="en-IE" sz="2000" dirty="0">
                <a:solidFill>
                  <a:srgbClr val="990033"/>
                </a:solidFill>
              </a:rPr>
              <a:t> This is what we call </a:t>
            </a:r>
            <a:r>
              <a:rPr lang="en-IE" sz="2000" dirty="0" smtClean="0">
                <a:solidFill>
                  <a:srgbClr val="990033"/>
                </a:solidFill>
              </a:rPr>
              <a:t>the line </a:t>
            </a:r>
            <a:r>
              <a:rPr lang="en-IE" sz="2000" dirty="0">
                <a:solidFill>
                  <a:srgbClr val="990033"/>
                </a:solidFill>
              </a:rPr>
              <a:t>AB</a:t>
            </a:r>
            <a:endParaRPr lang="en-IE" sz="2000" dirty="0" smtClean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How </a:t>
            </a:r>
            <a:r>
              <a:rPr lang="en-IE" sz="2000" dirty="0">
                <a:solidFill>
                  <a:srgbClr val="990033"/>
                </a:solidFill>
              </a:rPr>
              <a:t>far can this line go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Could I draw a </a:t>
            </a:r>
            <a:r>
              <a:rPr lang="en-IE" sz="2000" dirty="0" smtClean="0">
                <a:solidFill>
                  <a:srgbClr val="990033"/>
                </a:solidFill>
              </a:rPr>
              <a:t>different line </a:t>
            </a:r>
            <a:r>
              <a:rPr lang="en-IE" sz="2000" dirty="0">
                <a:solidFill>
                  <a:srgbClr val="990033"/>
                </a:solidFill>
              </a:rPr>
              <a:t>through A and 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152580" y="908050"/>
            <a:ext cx="1739900" cy="4525963"/>
          </a:xfrm>
        </p:spPr>
        <p:txBody>
          <a:bodyPr>
            <a:normAutofit/>
          </a:bodyPr>
          <a:lstStyle/>
          <a:p>
            <a:r>
              <a:rPr lang="en-IE" sz="2400" b="1" dirty="0" smtClean="0">
                <a:solidFill>
                  <a:srgbClr val="990033"/>
                </a:solidFill>
              </a:rPr>
              <a:t>Planes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Infinity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Point</a:t>
            </a:r>
          </a:p>
          <a:p>
            <a:r>
              <a:rPr lang="en-IE" sz="2400" b="1" dirty="0">
                <a:solidFill>
                  <a:srgbClr val="990033"/>
                </a:solidFill>
              </a:rPr>
              <a:t>line AB</a:t>
            </a: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b="1" dirty="0">
              <a:solidFill>
                <a:srgbClr val="990033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7924" y="908720"/>
            <a:ext cx="77224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On your sheet, mark in 10 </a:t>
            </a:r>
            <a:r>
              <a:rPr lang="en-IE" sz="2000" dirty="0" smtClean="0">
                <a:solidFill>
                  <a:srgbClr val="990033"/>
                </a:solidFill>
              </a:rPr>
              <a:t>dots </a:t>
            </a:r>
            <a:r>
              <a:rPr lang="en-IE" sz="2000" dirty="0">
                <a:solidFill>
                  <a:srgbClr val="990033"/>
                </a:solidFill>
              </a:rPr>
              <a:t>anywhere at all on the page.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Denote the points by capital letters A, B, C, </a:t>
            </a:r>
            <a:r>
              <a:rPr lang="en-IE" sz="2000" dirty="0" err="1">
                <a:solidFill>
                  <a:srgbClr val="990033"/>
                </a:solidFill>
              </a:rPr>
              <a:t>etc</a:t>
            </a: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8789610" y="476673"/>
            <a:ext cx="6749575" cy="5519315"/>
            <a:chOff x="8789610" y="476673"/>
            <a:chExt cx="6749575" cy="5519315"/>
          </a:xfrm>
        </p:grpSpPr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7910" y="862013"/>
              <a:ext cx="6391275" cy="5133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Rounded Rectangle 22"/>
            <p:cNvSpPr/>
            <p:nvPr/>
          </p:nvSpPr>
          <p:spPr>
            <a:xfrm rot="16200000">
              <a:off x="8159610" y="110667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789610" y="900113"/>
            <a:ext cx="6744811" cy="5057775"/>
            <a:chOff x="8789610" y="900113"/>
            <a:chExt cx="6744811" cy="5057775"/>
          </a:xfrm>
        </p:grpSpPr>
        <p:pic>
          <p:nvPicPr>
            <p:cNvPr id="25" name="Picture 4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3"/>
            <a:stretch/>
          </p:blipFill>
          <p:spPr bwMode="auto">
            <a:xfrm>
              <a:off x="9212238" y="900113"/>
              <a:ext cx="6322183" cy="5057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Rounded Rectangle 25"/>
            <p:cNvSpPr/>
            <p:nvPr/>
          </p:nvSpPr>
          <p:spPr>
            <a:xfrm rot="16200000">
              <a:off x="8159610" y="2733167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789610" y="1100138"/>
            <a:ext cx="6787675" cy="4657725"/>
            <a:chOff x="8789610" y="1100138"/>
            <a:chExt cx="6787675" cy="4657725"/>
          </a:xfrm>
        </p:grpSpPr>
        <p:pic>
          <p:nvPicPr>
            <p:cNvPr id="28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4"/>
            <a:stretch/>
          </p:blipFill>
          <p:spPr bwMode="auto">
            <a:xfrm>
              <a:off x="9212239" y="1100138"/>
              <a:ext cx="6365046" cy="4657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9" name="Rounded Rectangle 28"/>
            <p:cNvSpPr/>
            <p:nvPr/>
          </p:nvSpPr>
          <p:spPr>
            <a:xfrm rot="16200000">
              <a:off x="8159610" y="434703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551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68363E-6 L -0.88924 -0.0050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462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24 -0.00509 L 0.00069 -0.0050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68363E-6 L -0.88924 -0.0050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462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24 -0.00509 L 0.00069 -0.00509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68363E-6 L -0.88924 -0.0050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462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24 -0.00509 L 0.00069 -0.0050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11" grpId="0" build="allAtOnce"/>
      <p:bldP spid="11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158524" y="908050"/>
            <a:ext cx="17399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smtClean="0">
                <a:solidFill>
                  <a:srgbClr val="990033"/>
                </a:solidFill>
              </a:rPr>
              <a:t>Planes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Infinity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Point</a:t>
            </a:r>
          </a:p>
          <a:p>
            <a:r>
              <a:rPr lang="en-IE" sz="2400" b="1" dirty="0">
                <a:solidFill>
                  <a:srgbClr val="990033"/>
                </a:solidFill>
              </a:rPr>
              <a:t>line </a:t>
            </a:r>
            <a:r>
              <a:rPr lang="en-IE" sz="2400" b="1" dirty="0" smtClean="0">
                <a:solidFill>
                  <a:srgbClr val="990033"/>
                </a:solidFill>
              </a:rPr>
              <a:t>AB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Collinear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Ray </a:t>
            </a:r>
            <a:r>
              <a:rPr lang="en-IE" sz="2400" b="1" dirty="0">
                <a:solidFill>
                  <a:srgbClr val="990033"/>
                </a:solidFill>
              </a:rPr>
              <a:t>[CD</a:t>
            </a:r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b="1" dirty="0">
              <a:solidFill>
                <a:srgbClr val="990033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36296" y="447055"/>
            <a:ext cx="1624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>
                <a:solidFill>
                  <a:srgbClr val="970033"/>
                </a:solidFill>
              </a:rPr>
              <a:t>N</a:t>
            </a:r>
            <a:r>
              <a:rPr lang="en-IE" sz="2400" b="1" u="sng" dirty="0" smtClean="0">
                <a:solidFill>
                  <a:srgbClr val="970033"/>
                </a:solidFill>
              </a:rPr>
              <a:t>ew words</a:t>
            </a:r>
            <a:endParaRPr lang="en-IE" sz="2400" b="1" u="sng" dirty="0">
              <a:solidFill>
                <a:srgbClr val="97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496" y="3763927"/>
            <a:ext cx="717124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Now mark in the point </a:t>
            </a:r>
            <a:r>
              <a:rPr lang="en-IE" sz="2000" dirty="0" smtClean="0">
                <a:solidFill>
                  <a:srgbClr val="990033"/>
                </a:solidFill>
              </a:rPr>
              <a:t>P anywhere </a:t>
            </a:r>
            <a:r>
              <a:rPr lang="en-IE" sz="2000" dirty="0">
                <a:solidFill>
                  <a:srgbClr val="990033"/>
                </a:solidFill>
              </a:rPr>
              <a:t>on this line. </a:t>
            </a:r>
            <a:r>
              <a:rPr lang="en-IE" sz="2000" dirty="0" smtClean="0">
                <a:solidFill>
                  <a:srgbClr val="990033"/>
                </a:solidFill>
              </a:rPr>
              <a:t>It can </a:t>
            </a:r>
            <a:r>
              <a:rPr lang="en-IE" sz="2000" dirty="0">
                <a:solidFill>
                  <a:srgbClr val="990033"/>
                </a:solidFill>
              </a:rPr>
              <a:t>be between A and B </a:t>
            </a:r>
            <a:r>
              <a:rPr lang="en-IE" sz="2000" dirty="0" smtClean="0">
                <a:solidFill>
                  <a:srgbClr val="990033"/>
                </a:solidFill>
              </a:rPr>
              <a:t>or it </a:t>
            </a:r>
            <a:r>
              <a:rPr lang="en-IE" sz="2000" dirty="0">
                <a:solidFill>
                  <a:srgbClr val="990033"/>
                </a:solidFill>
              </a:rPr>
              <a:t>need not be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Since the points A, </a:t>
            </a:r>
            <a:r>
              <a:rPr lang="en-IE" sz="2000" dirty="0" smtClean="0">
                <a:solidFill>
                  <a:srgbClr val="990033"/>
                </a:solidFill>
              </a:rPr>
              <a:t>P and </a:t>
            </a:r>
            <a:r>
              <a:rPr lang="en-IE" sz="2000" dirty="0">
                <a:solidFill>
                  <a:srgbClr val="990033"/>
                </a:solidFill>
              </a:rPr>
              <a:t>B are in the </a:t>
            </a:r>
            <a:r>
              <a:rPr lang="en-IE" sz="2000" dirty="0" smtClean="0">
                <a:solidFill>
                  <a:srgbClr val="990033"/>
                </a:solidFill>
              </a:rPr>
              <a:t>same (straight</a:t>
            </a:r>
            <a:r>
              <a:rPr lang="en-IE" sz="2000" dirty="0">
                <a:solidFill>
                  <a:srgbClr val="990033"/>
                </a:solidFill>
              </a:rPr>
              <a:t>) line, we call </a:t>
            </a:r>
            <a:r>
              <a:rPr lang="en-IE" sz="2000" dirty="0" smtClean="0">
                <a:solidFill>
                  <a:srgbClr val="990033"/>
                </a:solidFill>
              </a:rPr>
              <a:t>them COLLINEAR points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Now with your pencil </a:t>
            </a:r>
            <a:r>
              <a:rPr lang="en-IE" sz="2000" dirty="0" smtClean="0">
                <a:solidFill>
                  <a:srgbClr val="990033"/>
                </a:solidFill>
              </a:rPr>
              <a:t>and ruler</a:t>
            </a:r>
            <a:r>
              <a:rPr lang="en-IE" sz="2000" dirty="0">
                <a:solidFill>
                  <a:srgbClr val="990033"/>
                </a:solidFill>
              </a:rPr>
              <a:t>, starting at C, draw </a:t>
            </a:r>
            <a:r>
              <a:rPr lang="en-IE" sz="2000" dirty="0" smtClean="0">
                <a:solidFill>
                  <a:srgbClr val="990033"/>
                </a:solidFill>
              </a:rPr>
              <a:t>in a </a:t>
            </a:r>
            <a:r>
              <a:rPr lang="en-IE" sz="2000" dirty="0">
                <a:solidFill>
                  <a:srgbClr val="990033"/>
                </a:solidFill>
              </a:rPr>
              <a:t>line passing through </a:t>
            </a:r>
            <a:r>
              <a:rPr lang="en-IE" sz="2000" dirty="0" smtClean="0">
                <a:solidFill>
                  <a:srgbClr val="990033"/>
                </a:solidFill>
              </a:rPr>
              <a:t>D and </a:t>
            </a:r>
            <a:r>
              <a:rPr lang="en-IE" sz="2000" dirty="0">
                <a:solidFill>
                  <a:srgbClr val="990033"/>
                </a:solidFill>
              </a:rPr>
              <a:t>going on as far as </a:t>
            </a:r>
            <a:r>
              <a:rPr lang="en-IE" sz="2000" dirty="0" smtClean="0">
                <a:solidFill>
                  <a:srgbClr val="990033"/>
                </a:solidFill>
              </a:rPr>
              <a:t>you like.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This is called the </a:t>
            </a:r>
            <a:r>
              <a:rPr lang="en-IE" sz="2000" dirty="0" smtClean="0">
                <a:solidFill>
                  <a:srgbClr val="990033"/>
                </a:solidFill>
              </a:rPr>
              <a:t>HALF-LINE CD </a:t>
            </a:r>
            <a:r>
              <a:rPr lang="en-IE" sz="2000" dirty="0">
                <a:solidFill>
                  <a:srgbClr val="990033"/>
                </a:solidFill>
              </a:rPr>
              <a:t>or simply the RAY [CD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Is the ray [DC the same </a:t>
            </a:r>
            <a:r>
              <a:rPr lang="en-IE" sz="2000" dirty="0" smtClean="0">
                <a:solidFill>
                  <a:srgbClr val="990033"/>
                </a:solidFill>
              </a:rPr>
              <a:t>set of </a:t>
            </a:r>
            <a:r>
              <a:rPr lang="en-IE" sz="2000" dirty="0">
                <a:solidFill>
                  <a:srgbClr val="990033"/>
                </a:solidFill>
              </a:rPr>
              <a:t>points?</a:t>
            </a: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8789610" y="290711"/>
            <a:ext cx="8280250" cy="5760640"/>
            <a:chOff x="8789610" y="290711"/>
            <a:chExt cx="8280250" cy="5760640"/>
          </a:xfrm>
        </p:grpSpPr>
        <p:sp>
          <p:nvSpPr>
            <p:cNvPr id="10" name="Rounded Rectangle 9"/>
            <p:cNvSpPr/>
            <p:nvPr/>
          </p:nvSpPr>
          <p:spPr>
            <a:xfrm rot="16200000">
              <a:off x="8159610" y="110667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0463" y="290711"/>
              <a:ext cx="7899397" cy="5760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8" name="Group 17"/>
          <p:cNvGrpSpPr/>
          <p:nvPr/>
        </p:nvGrpSpPr>
        <p:grpSpPr>
          <a:xfrm>
            <a:off x="8789610" y="661164"/>
            <a:ext cx="8427813" cy="5256584"/>
            <a:chOff x="8789610" y="661164"/>
            <a:chExt cx="8427813" cy="5256584"/>
          </a:xfrm>
        </p:grpSpPr>
        <p:sp>
          <p:nvSpPr>
            <p:cNvPr id="13" name="Rounded Rectangle 12"/>
            <p:cNvSpPr/>
            <p:nvPr/>
          </p:nvSpPr>
          <p:spPr>
            <a:xfrm rot="16200000">
              <a:off x="8159610" y="2733167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5532" y="661164"/>
              <a:ext cx="8041891" cy="52565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7203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68363E-6 L -0.88924 -0.0050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462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24 -0.00509 L 0.00069 -0.0050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68363E-6 L -0.88924 -0.0050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462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24 -0.00509 L 0.00069 -0.00509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4" grpId="0" uiExpand="1" build="p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36296" y="447055"/>
            <a:ext cx="1624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>
                <a:solidFill>
                  <a:srgbClr val="970033"/>
                </a:solidFill>
              </a:rPr>
              <a:t>N</a:t>
            </a:r>
            <a:r>
              <a:rPr lang="en-IE" sz="2400" b="1" u="sng" dirty="0" smtClean="0">
                <a:solidFill>
                  <a:srgbClr val="970033"/>
                </a:solidFill>
              </a:rPr>
              <a:t>ew words</a:t>
            </a:r>
            <a:endParaRPr lang="en-IE" sz="2400" b="1" u="sng" dirty="0">
              <a:solidFill>
                <a:srgbClr val="97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496" y="3530933"/>
            <a:ext cx="716882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Draw </a:t>
            </a:r>
            <a:r>
              <a:rPr lang="en-IE" sz="2000" dirty="0">
                <a:solidFill>
                  <a:srgbClr val="990033"/>
                </a:solidFill>
              </a:rPr>
              <a:t>some more rays </a:t>
            </a:r>
            <a:r>
              <a:rPr lang="en-IE" sz="2000" dirty="0" smtClean="0">
                <a:solidFill>
                  <a:srgbClr val="990033"/>
                </a:solidFill>
              </a:rPr>
              <a:t>staring at </a:t>
            </a:r>
            <a:r>
              <a:rPr lang="en-IE" sz="2000" dirty="0">
                <a:solidFill>
                  <a:srgbClr val="990033"/>
                </a:solidFill>
              </a:rPr>
              <a:t>C going in different </a:t>
            </a:r>
            <a:r>
              <a:rPr lang="en-IE" sz="2000" dirty="0" smtClean="0">
                <a:solidFill>
                  <a:srgbClr val="990033"/>
                </a:solidFill>
              </a:rPr>
              <a:t>directions. (</a:t>
            </a:r>
            <a:r>
              <a:rPr lang="en-IE" sz="2000" dirty="0">
                <a:solidFill>
                  <a:srgbClr val="990033"/>
                </a:solidFill>
              </a:rPr>
              <a:t>Say 5 more). Remember your </a:t>
            </a:r>
            <a:r>
              <a:rPr lang="en-IE" sz="2000" dirty="0" smtClean="0">
                <a:solidFill>
                  <a:srgbClr val="990033"/>
                </a:solidFill>
              </a:rPr>
              <a:t>rays do </a:t>
            </a:r>
            <a:r>
              <a:rPr lang="en-IE" sz="2000" dirty="0">
                <a:solidFill>
                  <a:srgbClr val="990033"/>
                </a:solidFill>
              </a:rPr>
              <a:t>not need to pass through </a:t>
            </a:r>
            <a:r>
              <a:rPr lang="en-IE" sz="2000" dirty="0" smtClean="0">
                <a:solidFill>
                  <a:srgbClr val="990033"/>
                </a:solidFill>
              </a:rPr>
              <a:t>any of </a:t>
            </a:r>
            <a:r>
              <a:rPr lang="en-IE" sz="2000" dirty="0">
                <a:solidFill>
                  <a:srgbClr val="990033"/>
                </a:solidFill>
              </a:rPr>
              <a:t>your points. </a:t>
            </a:r>
            <a:endParaRPr lang="en-IE" sz="2000" dirty="0" smtClean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Now </a:t>
            </a:r>
            <a:r>
              <a:rPr lang="en-IE" sz="2000" dirty="0">
                <a:solidFill>
                  <a:srgbClr val="990033"/>
                </a:solidFill>
              </a:rPr>
              <a:t>with your pencil and </a:t>
            </a:r>
            <a:r>
              <a:rPr lang="en-IE" sz="2000" dirty="0" smtClean="0">
                <a:solidFill>
                  <a:srgbClr val="990033"/>
                </a:solidFill>
              </a:rPr>
              <a:t>ruler join </a:t>
            </a:r>
            <a:r>
              <a:rPr lang="en-IE" sz="2000" dirty="0">
                <a:solidFill>
                  <a:srgbClr val="990033"/>
                </a:solidFill>
              </a:rPr>
              <a:t>up the points E and F, </a:t>
            </a:r>
            <a:r>
              <a:rPr lang="en-IE" sz="2000" dirty="0" smtClean="0">
                <a:solidFill>
                  <a:srgbClr val="990033"/>
                </a:solidFill>
              </a:rPr>
              <a:t>this time </a:t>
            </a:r>
            <a:r>
              <a:rPr lang="en-IE" sz="2000" dirty="0">
                <a:solidFill>
                  <a:srgbClr val="990033"/>
                </a:solidFill>
              </a:rPr>
              <a:t>starting at E and stopping </a:t>
            </a:r>
            <a:r>
              <a:rPr lang="en-IE" sz="2000" dirty="0" smtClean="0">
                <a:solidFill>
                  <a:srgbClr val="990033"/>
                </a:solidFill>
              </a:rPr>
              <a:t>at F</a:t>
            </a:r>
            <a:r>
              <a:rPr lang="en-IE" sz="2000" dirty="0">
                <a:solidFill>
                  <a:srgbClr val="990033"/>
                </a:solidFill>
              </a:rPr>
              <a:t>. </a:t>
            </a:r>
            <a:endParaRPr lang="en-IE" sz="2000" dirty="0" smtClean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This </a:t>
            </a:r>
            <a:r>
              <a:rPr lang="en-IE" sz="2000" dirty="0">
                <a:solidFill>
                  <a:srgbClr val="990033"/>
                </a:solidFill>
              </a:rPr>
              <a:t>is part of the line EF and </a:t>
            </a:r>
            <a:r>
              <a:rPr lang="en-IE" sz="2000" dirty="0" smtClean="0">
                <a:solidFill>
                  <a:srgbClr val="990033"/>
                </a:solidFill>
              </a:rPr>
              <a:t>is called </a:t>
            </a:r>
            <a:r>
              <a:rPr lang="en-IE" sz="2000" dirty="0">
                <a:solidFill>
                  <a:srgbClr val="990033"/>
                </a:solidFill>
              </a:rPr>
              <a:t>the line segment [EF], </a:t>
            </a:r>
            <a:r>
              <a:rPr lang="en-IE" sz="2000" dirty="0" smtClean="0">
                <a:solidFill>
                  <a:srgbClr val="990033"/>
                </a:solidFill>
              </a:rPr>
              <a:t>since it </a:t>
            </a:r>
            <a:r>
              <a:rPr lang="en-IE" sz="2000" dirty="0">
                <a:solidFill>
                  <a:srgbClr val="990033"/>
                </a:solidFill>
              </a:rPr>
              <a:t>is really part of the full line </a:t>
            </a:r>
            <a:r>
              <a:rPr lang="en-IE" sz="2000" dirty="0" smtClean="0">
                <a:solidFill>
                  <a:srgbClr val="990033"/>
                </a:solidFill>
              </a:rPr>
              <a:t>EF. A </a:t>
            </a:r>
            <a:r>
              <a:rPr lang="en-IE" sz="2000" dirty="0">
                <a:solidFill>
                  <a:srgbClr val="990033"/>
                </a:solidFill>
              </a:rPr>
              <a:t>segment is a “part of”, like </a:t>
            </a:r>
            <a:r>
              <a:rPr lang="en-IE" sz="2000" dirty="0" smtClean="0">
                <a:solidFill>
                  <a:srgbClr val="990033"/>
                </a:solidFill>
              </a:rPr>
              <a:t>a segment </a:t>
            </a:r>
            <a:r>
              <a:rPr lang="en-IE" sz="2000" dirty="0">
                <a:solidFill>
                  <a:srgbClr val="990033"/>
                </a:solidFill>
              </a:rPr>
              <a:t>of an orange is part of it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We name this [EF]. Notice </a:t>
            </a:r>
            <a:r>
              <a:rPr lang="en-IE" sz="2000" dirty="0" smtClean="0">
                <a:solidFill>
                  <a:srgbClr val="990033"/>
                </a:solidFill>
              </a:rPr>
              <a:t>how the </a:t>
            </a:r>
            <a:r>
              <a:rPr lang="en-IE" sz="2000" dirty="0">
                <a:solidFill>
                  <a:srgbClr val="990033"/>
                </a:solidFill>
              </a:rPr>
              <a:t>square brackets show </a:t>
            </a:r>
            <a:r>
              <a:rPr lang="en-IE" sz="2000" dirty="0" smtClean="0">
                <a:solidFill>
                  <a:srgbClr val="990033"/>
                </a:solidFill>
              </a:rPr>
              <a:t>a “beginning</a:t>
            </a:r>
            <a:r>
              <a:rPr lang="en-IE" sz="2000" dirty="0">
                <a:solidFill>
                  <a:srgbClr val="990033"/>
                </a:solidFill>
              </a:rPr>
              <a:t>” and an “end”.</a:t>
            </a: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158524" y="908050"/>
            <a:ext cx="17399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smtClean="0">
                <a:solidFill>
                  <a:srgbClr val="990033"/>
                </a:solidFill>
              </a:rPr>
              <a:t>Planes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Infinity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Point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line AB</a:t>
            </a:r>
          </a:p>
          <a:p>
            <a:r>
              <a:rPr lang="en-IE" sz="2400" b="1" dirty="0">
                <a:solidFill>
                  <a:srgbClr val="990033"/>
                </a:solidFill>
              </a:rPr>
              <a:t>Collinear</a:t>
            </a:r>
          </a:p>
          <a:p>
            <a:r>
              <a:rPr lang="en-IE" sz="2400" b="1" dirty="0">
                <a:solidFill>
                  <a:srgbClr val="990033"/>
                </a:solidFill>
              </a:rPr>
              <a:t>Ray [</a:t>
            </a:r>
            <a:r>
              <a:rPr lang="en-IE" sz="2400" b="1" dirty="0" smtClean="0">
                <a:solidFill>
                  <a:srgbClr val="990033"/>
                </a:solidFill>
              </a:rPr>
              <a:t>CD</a:t>
            </a:r>
          </a:p>
          <a:p>
            <a:r>
              <a:rPr lang="en-IE" sz="2400" b="1" dirty="0">
                <a:solidFill>
                  <a:srgbClr val="990033"/>
                </a:solidFill>
              </a:rPr>
              <a:t>line segment [EF</a:t>
            </a:r>
            <a:r>
              <a:rPr lang="en-IE" sz="2400" b="1" dirty="0" smtClean="0">
                <a:solidFill>
                  <a:srgbClr val="990033"/>
                </a:solidFill>
              </a:rPr>
              <a:t>]</a:t>
            </a:r>
          </a:p>
          <a:p>
            <a:endParaRPr lang="en-IE" sz="2400" b="1" dirty="0">
              <a:solidFill>
                <a:srgbClr val="990033"/>
              </a:solidFill>
            </a:endParaRP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b="1" dirty="0">
              <a:solidFill>
                <a:srgbClr val="990033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789610" y="188640"/>
            <a:ext cx="8301702" cy="6426374"/>
            <a:chOff x="8789610" y="188640"/>
            <a:chExt cx="8301702" cy="6426374"/>
          </a:xfrm>
        </p:grpSpPr>
        <p:sp>
          <p:nvSpPr>
            <p:cNvPr id="8" name="Rounded Rectangle 7"/>
            <p:cNvSpPr/>
            <p:nvPr/>
          </p:nvSpPr>
          <p:spPr>
            <a:xfrm rot="16200000">
              <a:off x="8159610" y="110667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0432" y="188640"/>
              <a:ext cx="7920880" cy="64263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8109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68363E-6 L -0.88924 -0.0050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462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24 -0.00509 L 0.00069 -0.0050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36296" y="447055"/>
            <a:ext cx="1624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>
                <a:solidFill>
                  <a:srgbClr val="970033"/>
                </a:solidFill>
              </a:rPr>
              <a:t>N</a:t>
            </a:r>
            <a:r>
              <a:rPr lang="en-IE" sz="2400" b="1" u="sng" dirty="0" smtClean="0">
                <a:solidFill>
                  <a:srgbClr val="970033"/>
                </a:solidFill>
              </a:rPr>
              <a:t>ew words</a:t>
            </a:r>
            <a:endParaRPr lang="en-IE" sz="2400" b="1" u="sng" dirty="0">
              <a:solidFill>
                <a:srgbClr val="97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0746" y="3763927"/>
            <a:ext cx="717124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Now, for extra practice, </a:t>
            </a:r>
            <a:r>
              <a:rPr lang="en-IE" sz="2000" dirty="0" smtClean="0">
                <a:solidFill>
                  <a:srgbClr val="990033"/>
                </a:solidFill>
              </a:rPr>
              <a:t>draw the </a:t>
            </a:r>
            <a:r>
              <a:rPr lang="en-IE" sz="2000" dirty="0">
                <a:solidFill>
                  <a:srgbClr val="990033"/>
                </a:solidFill>
              </a:rPr>
              <a:t>lines GH and JI. </a:t>
            </a:r>
            <a:r>
              <a:rPr lang="en-IE" sz="2000" dirty="0" smtClean="0">
                <a:solidFill>
                  <a:srgbClr val="990033"/>
                </a:solidFill>
              </a:rPr>
              <a:t>Remember to </a:t>
            </a:r>
            <a:r>
              <a:rPr lang="en-IE" sz="2000" dirty="0">
                <a:solidFill>
                  <a:srgbClr val="990033"/>
                </a:solidFill>
              </a:rPr>
              <a:t>extend your lines </a:t>
            </a:r>
            <a:r>
              <a:rPr lang="en-IE" sz="2000" dirty="0" smtClean="0">
                <a:solidFill>
                  <a:srgbClr val="990033"/>
                </a:solidFill>
              </a:rPr>
              <a:t>beyond the </a:t>
            </a:r>
            <a:r>
              <a:rPr lang="en-IE" sz="2000" dirty="0">
                <a:solidFill>
                  <a:srgbClr val="990033"/>
                </a:solidFill>
              </a:rPr>
              <a:t>naming points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When you have that </a:t>
            </a:r>
            <a:r>
              <a:rPr lang="en-IE" sz="2000" dirty="0" smtClean="0">
                <a:solidFill>
                  <a:srgbClr val="990033"/>
                </a:solidFill>
              </a:rPr>
              <a:t>done, draw </a:t>
            </a:r>
            <a:r>
              <a:rPr lang="en-IE" sz="2000" dirty="0">
                <a:solidFill>
                  <a:srgbClr val="990033"/>
                </a:solidFill>
              </a:rPr>
              <a:t>in the line segment [</a:t>
            </a:r>
            <a:r>
              <a:rPr lang="en-IE" sz="2000" dirty="0" smtClean="0">
                <a:solidFill>
                  <a:srgbClr val="990033"/>
                </a:solidFill>
              </a:rPr>
              <a:t>BJ] and </a:t>
            </a:r>
            <a:r>
              <a:rPr lang="en-IE" sz="2000" dirty="0">
                <a:solidFill>
                  <a:srgbClr val="990033"/>
                </a:solidFill>
              </a:rPr>
              <a:t>the ray [DE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Now one last task. Use </a:t>
            </a:r>
            <a:r>
              <a:rPr lang="en-IE" sz="2000" dirty="0" smtClean="0">
                <a:solidFill>
                  <a:srgbClr val="990033"/>
                </a:solidFill>
              </a:rPr>
              <a:t>your ruler </a:t>
            </a:r>
            <a:r>
              <a:rPr lang="en-IE" sz="2000" dirty="0">
                <a:solidFill>
                  <a:srgbClr val="990033"/>
                </a:solidFill>
              </a:rPr>
              <a:t>to measure the length </a:t>
            </a:r>
            <a:r>
              <a:rPr lang="en-IE" sz="2000" dirty="0" smtClean="0">
                <a:solidFill>
                  <a:srgbClr val="990033"/>
                </a:solidFill>
              </a:rPr>
              <a:t>of line </a:t>
            </a:r>
            <a:r>
              <a:rPr lang="en-IE" sz="2000" dirty="0">
                <a:solidFill>
                  <a:srgbClr val="990033"/>
                </a:solidFill>
              </a:rPr>
              <a:t>segment [AB</a:t>
            </a:r>
            <a:r>
              <a:rPr lang="en-IE" sz="2000" dirty="0" smtClean="0">
                <a:solidFill>
                  <a:srgbClr val="990033"/>
                </a:solidFill>
              </a:rPr>
              <a:t>].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This is written as |AB</a:t>
            </a:r>
            <a:r>
              <a:rPr lang="en-IE" sz="2000" dirty="0" smtClean="0">
                <a:solidFill>
                  <a:srgbClr val="990033"/>
                </a:solidFill>
              </a:rPr>
              <a:t>|.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Write in |AB| = “value“ on </a:t>
            </a:r>
            <a:r>
              <a:rPr lang="en-IE" sz="2000" dirty="0" smtClean="0">
                <a:solidFill>
                  <a:srgbClr val="990033"/>
                </a:solidFill>
              </a:rPr>
              <a:t>the [AB].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152580" y="908050"/>
            <a:ext cx="17399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smtClean="0">
                <a:solidFill>
                  <a:srgbClr val="990033"/>
                </a:solidFill>
              </a:rPr>
              <a:t>Planes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Infinity</a:t>
            </a:r>
          </a:p>
          <a:p>
            <a:r>
              <a:rPr lang="en-IE" sz="2400" b="1" dirty="0" smtClean="0">
                <a:solidFill>
                  <a:srgbClr val="990033"/>
                </a:solidFill>
              </a:rPr>
              <a:t>Point</a:t>
            </a:r>
          </a:p>
          <a:p>
            <a:r>
              <a:rPr lang="en-IE" sz="2400" b="1" dirty="0">
                <a:solidFill>
                  <a:srgbClr val="990033"/>
                </a:solidFill>
              </a:rPr>
              <a:t>line AB</a:t>
            </a:r>
          </a:p>
          <a:p>
            <a:r>
              <a:rPr lang="en-IE" sz="2400" b="1" dirty="0">
                <a:solidFill>
                  <a:srgbClr val="990033"/>
                </a:solidFill>
              </a:rPr>
              <a:t>Collinear</a:t>
            </a:r>
          </a:p>
          <a:p>
            <a:r>
              <a:rPr lang="en-IE" sz="2400" b="1" dirty="0">
                <a:solidFill>
                  <a:srgbClr val="990033"/>
                </a:solidFill>
              </a:rPr>
              <a:t>Ray [CD</a:t>
            </a:r>
          </a:p>
          <a:p>
            <a:r>
              <a:rPr lang="en-IE" sz="2400" b="1" dirty="0">
                <a:solidFill>
                  <a:srgbClr val="990033"/>
                </a:solidFill>
              </a:rPr>
              <a:t>line segment [EF]</a:t>
            </a: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b="1" dirty="0">
              <a:solidFill>
                <a:srgbClr val="990033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789610" y="404664"/>
            <a:ext cx="7724143" cy="5860761"/>
            <a:chOff x="8789610" y="404664"/>
            <a:chExt cx="7724143" cy="5860761"/>
          </a:xfrm>
        </p:grpSpPr>
        <p:sp>
          <p:nvSpPr>
            <p:cNvPr id="8" name="Rounded Rectangle 7"/>
            <p:cNvSpPr/>
            <p:nvPr/>
          </p:nvSpPr>
          <p:spPr>
            <a:xfrm rot="16200000">
              <a:off x="8159610" y="110667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8937" y="404664"/>
              <a:ext cx="7344816" cy="58607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2482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68363E-6 L -0.88924 -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462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24 -0.00509 L 0.00069 -0.0050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36" y="1124744"/>
            <a:ext cx="8577344" cy="2922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19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3573016"/>
            <a:ext cx="80648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IE" b="1" dirty="0" smtClean="0">
                <a:solidFill>
                  <a:srgbClr val="990033"/>
                </a:solidFill>
              </a:rPr>
              <a:t>Join </a:t>
            </a:r>
            <a:r>
              <a:rPr lang="en-IE" b="1" dirty="0">
                <a:solidFill>
                  <a:srgbClr val="990033"/>
                </a:solidFill>
              </a:rPr>
              <a:t>A to C. This is [AC]. Measure the length of [AC]. Write your answer in cm. </a:t>
            </a:r>
            <a:r>
              <a:rPr lang="en-IE" b="1" dirty="0" smtClean="0">
                <a:solidFill>
                  <a:srgbClr val="990033"/>
                </a:solidFill>
              </a:rPr>
              <a:t>and mm</a:t>
            </a:r>
            <a:r>
              <a:rPr lang="en-IE" b="1" dirty="0">
                <a:solidFill>
                  <a:srgbClr val="990033"/>
                </a:solidFill>
              </a:rPr>
              <a:t>. _________________. How do we name the length of [</a:t>
            </a:r>
            <a:r>
              <a:rPr lang="en-IE" b="1" dirty="0" smtClean="0">
                <a:solidFill>
                  <a:srgbClr val="990033"/>
                </a:solidFill>
              </a:rPr>
              <a:t>AC]?________</a:t>
            </a:r>
          </a:p>
          <a:p>
            <a:endParaRPr lang="en-IE" sz="600" b="1" dirty="0" smtClean="0">
              <a:solidFill>
                <a:srgbClr val="990033"/>
              </a:solidFill>
            </a:endParaRPr>
          </a:p>
          <a:p>
            <a:endParaRPr lang="en-IE" sz="600" b="1" dirty="0">
              <a:solidFill>
                <a:srgbClr val="990033"/>
              </a:solidFill>
            </a:endParaRPr>
          </a:p>
          <a:p>
            <a:r>
              <a:rPr lang="en-IE" b="1" dirty="0">
                <a:solidFill>
                  <a:srgbClr val="990033"/>
                </a:solidFill>
              </a:rPr>
              <a:t>2. Join D to E. This is [DE]. Measure the length of [DE]. Write your answer in cm. </a:t>
            </a:r>
            <a:r>
              <a:rPr lang="en-IE" b="1" dirty="0" smtClean="0">
                <a:solidFill>
                  <a:srgbClr val="990033"/>
                </a:solidFill>
              </a:rPr>
              <a:t>     </a:t>
            </a:r>
          </a:p>
          <a:p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smtClean="0">
                <a:solidFill>
                  <a:srgbClr val="990033"/>
                </a:solidFill>
              </a:rPr>
              <a:t>    and mm</a:t>
            </a:r>
            <a:r>
              <a:rPr lang="en-IE" b="1" dirty="0">
                <a:solidFill>
                  <a:srgbClr val="990033"/>
                </a:solidFill>
              </a:rPr>
              <a:t>. _________________. How do we name the length of [DE</a:t>
            </a:r>
            <a:r>
              <a:rPr lang="en-IE" b="1" dirty="0" smtClean="0">
                <a:solidFill>
                  <a:srgbClr val="990033"/>
                </a:solidFill>
              </a:rPr>
              <a:t>]?__________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3. Draw line AB.</a:t>
            </a: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4. Draw ray [DE.</a:t>
            </a: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5. How big is </a:t>
            </a:r>
            <a:r>
              <a:rPr lang="en-IE" b="1" dirty="0" smtClean="0">
                <a:solidFill>
                  <a:srgbClr val="990033"/>
                </a:solidFill>
              </a:rPr>
              <a:t>a point?__________________________________________________</a:t>
            </a:r>
            <a:endParaRPr lang="en-IE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70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3501008"/>
            <a:ext cx="8064896" cy="295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6. Write down the symbol for infinity</a:t>
            </a:r>
            <a:r>
              <a:rPr lang="en-IE" b="1" dirty="0" smtClean="0">
                <a:solidFill>
                  <a:srgbClr val="990033"/>
                </a:solidFill>
              </a:rPr>
              <a:t>._____________________________________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7. How many points are on a line</a:t>
            </a:r>
            <a:r>
              <a:rPr lang="en-IE" b="1" dirty="0" smtClean="0">
                <a:solidFill>
                  <a:srgbClr val="990033"/>
                </a:solidFill>
              </a:rPr>
              <a:t>?________________________________________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8. How many points do you need to know to define a line</a:t>
            </a:r>
            <a:r>
              <a:rPr lang="en-IE" b="1" dirty="0" smtClean="0">
                <a:solidFill>
                  <a:srgbClr val="990033"/>
                </a:solidFill>
              </a:rPr>
              <a:t>?____________________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Answer true/false to the following questions.</a:t>
            </a: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9. Line AB contains </a:t>
            </a:r>
            <a:r>
              <a:rPr lang="en-IE" b="1" dirty="0" smtClean="0">
                <a:solidFill>
                  <a:srgbClr val="990033"/>
                </a:solidFill>
              </a:rPr>
              <a:t>H.___________________________________________________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10. Line CD contains B</a:t>
            </a:r>
            <a:r>
              <a:rPr lang="en-IE" b="1" dirty="0" smtClean="0">
                <a:solidFill>
                  <a:srgbClr val="990033"/>
                </a:solidFill>
              </a:rPr>
              <a:t>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11. Line AB and F lie in the same plane</a:t>
            </a:r>
            <a:r>
              <a:rPr lang="en-IE" b="1" dirty="0" smtClean="0">
                <a:solidFill>
                  <a:srgbClr val="990033"/>
                </a:solidFill>
              </a:rPr>
              <a:t>_____________________________________</a:t>
            </a:r>
            <a:endParaRPr lang="en-IE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3501008"/>
            <a:ext cx="8064896" cy="212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12. A, B and H are </a:t>
            </a:r>
            <a:r>
              <a:rPr lang="en-IE" b="1" dirty="0" smtClean="0">
                <a:solidFill>
                  <a:srgbClr val="990033"/>
                </a:solidFill>
              </a:rPr>
              <a:t>collinear______________________________________________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13. C,D and B are </a:t>
            </a:r>
            <a:r>
              <a:rPr lang="en-IE" b="1" dirty="0" smtClean="0">
                <a:solidFill>
                  <a:srgbClr val="990033"/>
                </a:solidFill>
              </a:rPr>
              <a:t>collinear.______________________________________________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14. More than one line can be drawn through E and H</a:t>
            </a:r>
            <a:r>
              <a:rPr lang="en-IE" b="1" dirty="0" smtClean="0">
                <a:solidFill>
                  <a:srgbClr val="990033"/>
                </a:solidFill>
              </a:rPr>
              <a:t>?_______________________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15. More than one line can be drawn through B and D</a:t>
            </a:r>
            <a:r>
              <a:rPr lang="en-IE" b="1" dirty="0" smtClean="0">
                <a:solidFill>
                  <a:srgbClr val="990033"/>
                </a:solidFill>
              </a:rPr>
              <a:t>?_______________________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nn-NO" b="1" dirty="0">
                <a:solidFill>
                  <a:srgbClr val="990033"/>
                </a:solidFill>
              </a:rPr>
              <a:t>16. CG intersects EG at G</a:t>
            </a:r>
            <a:r>
              <a:rPr lang="nn-NO" b="1" dirty="0" smtClean="0">
                <a:solidFill>
                  <a:srgbClr val="990033"/>
                </a:solidFill>
              </a:rPr>
              <a:t>________________________________________________</a:t>
            </a:r>
            <a:endParaRPr lang="en-IE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8428</TotalTime>
  <Words>750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31</cp:revision>
  <dcterms:created xsi:type="dcterms:W3CDTF">2012-06-20T21:30:31Z</dcterms:created>
  <dcterms:modified xsi:type="dcterms:W3CDTF">2012-12-14T09:31:37Z</dcterms:modified>
</cp:coreProperties>
</file>