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2" r:id="rId3"/>
    <p:sldId id="265" r:id="rId4"/>
    <p:sldId id="269" r:id="rId5"/>
    <p:sldId id="266" r:id="rId6"/>
    <p:sldId id="270" r:id="rId7"/>
    <p:sldId id="267" r:id="rId8"/>
    <p:sldId id="260" r:id="rId9"/>
    <p:sldId id="257" r:id="rId10"/>
    <p:sldId id="268" r:id="rId11"/>
    <p:sldId id="258" r:id="rId12"/>
    <p:sldId id="272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0033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90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56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73DA3-A0E5-4A72-B525-5E6510178E76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F077F-5DED-483F-A4C7-F92C0E5791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4239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742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249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856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4"/>
          <a:stretch/>
        </p:blipFill>
        <p:spPr bwMode="auto">
          <a:xfrm>
            <a:off x="971600" y="752025"/>
            <a:ext cx="7200800" cy="2820991"/>
          </a:xfrm>
          <a:prstGeom prst="rect">
            <a:avLst/>
          </a:prstGeom>
          <a:noFill/>
          <a:ln w="9525">
            <a:solidFill>
              <a:srgbClr val="9900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1650504" y="-48881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4000" b="1" i="0" u="none" strike="noStrike" kern="1200" baseline="0" dirty="0" err="1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Gníomhaíocht</a:t>
            </a:r>
            <a:r>
              <a:rPr lang="en-IE" sz="4000" b="1" i="0" u="none" strike="noStrike" kern="1200" baseline="0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IE" sz="4000" b="1" i="0" u="none" strike="noStrike" kern="1200" baseline="0" dirty="0" err="1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Daltaí</a:t>
            </a:r>
            <a:r>
              <a:rPr lang="en-IE" sz="4000" b="1" i="0" u="none" strike="noStrike" kern="1200" baseline="0" dirty="0" smtClean="0">
                <a:solidFill>
                  <a:srgbClr val="990033"/>
                </a:solidFill>
                <a:latin typeface="+mj-lt"/>
                <a:ea typeface="+mj-ea"/>
                <a:cs typeface="+mj-cs"/>
              </a:rPr>
              <a:t> 1</a:t>
            </a:r>
          </a:p>
        </p:txBody>
      </p:sp>
      <p:grpSp>
        <p:nvGrpSpPr>
          <p:cNvPr id="9" name="Group 8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3" name="Rectangle 12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4" name="Freeform 13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1" name="Rounded Rectangle 20">
            <a:hlinkClick r:id="rId3" action="ppaction://hlinksldjump"/>
          </p:cNvPr>
          <p:cNvSpPr/>
          <p:nvPr userDrawn="1"/>
        </p:nvSpPr>
        <p:spPr>
          <a:xfrm rot="16200000">
            <a:off x="-846565" y="746741"/>
            <a:ext cx="1656184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dirty="0" err="1" smtClean="0"/>
              <a:t>Réamhrá</a:t>
            </a:r>
            <a:endParaRPr lang="en-IE" sz="1600" dirty="0"/>
          </a:p>
        </p:txBody>
      </p:sp>
      <p:sp>
        <p:nvSpPr>
          <p:cNvPr id="22" name="Rounded Rectangle 21">
            <a:hlinkClick r:id="rId4" action="ppaction://hlinksldjump"/>
          </p:cNvPr>
          <p:cNvSpPr/>
          <p:nvPr userDrawn="1"/>
        </p:nvSpPr>
        <p:spPr>
          <a:xfrm rot="16200000">
            <a:off x="-1152473" y="2720359"/>
            <a:ext cx="2268000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b="0" i="0" u="none" strike="noStrike" kern="1200" baseline="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Gníomhaíocht</a:t>
            </a:r>
            <a:r>
              <a:rPr lang="en-IE" sz="1600" b="0" i="0" u="none" strike="noStrike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600" b="0" i="0" u="none" strike="noStrike" kern="1200" baseline="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Daltaí</a:t>
            </a:r>
            <a:r>
              <a:rPr lang="en-IE" sz="1600" b="0" i="0" u="none" strike="noStrike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600" b="0" baseline="0" dirty="0" smtClean="0">
                <a:solidFill>
                  <a:schemeClr val="bg1"/>
                </a:solidFill>
              </a:rPr>
              <a:t>1</a:t>
            </a:r>
            <a:endParaRPr lang="en-IE" sz="1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0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745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606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78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Rectangle 5"/>
          <p:cNvSpPr/>
          <p:nvPr userDrawn="1"/>
        </p:nvSpPr>
        <p:spPr>
          <a:xfrm>
            <a:off x="611560" y="822624"/>
            <a:ext cx="6552728" cy="28224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164288" y="822624"/>
            <a:ext cx="0" cy="5054648"/>
          </a:xfrm>
          <a:prstGeom prst="line">
            <a:avLst/>
          </a:prstGeom>
          <a:ln w="3810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2600243" y="160974"/>
            <a:ext cx="3943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000" b="1" i="0" u="none" strike="noStrike" kern="1200" baseline="0" dirty="0" err="1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Plánaí</a:t>
            </a:r>
            <a:r>
              <a:rPr lang="en-IE" sz="4000" b="1" i="0" u="none" strike="noStrike" kern="1200" baseline="0" dirty="0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4000" b="1" i="0" u="none" strike="noStrike" kern="1200" baseline="0" dirty="0" err="1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agus</a:t>
            </a:r>
            <a:r>
              <a:rPr lang="en-IE" sz="4000" b="1" i="0" u="none" strike="noStrike" kern="1200" baseline="0" dirty="0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4000" b="1" i="0" u="none" strike="noStrike" kern="1200" baseline="0" dirty="0" err="1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Pointí</a:t>
            </a:r>
            <a:endParaRPr lang="en-IE" sz="8800" b="1" dirty="0">
              <a:solidFill>
                <a:srgbClr val="990033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4" name="Rectangle 13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5" name="Freeform 14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6" name="Rounded Rectangle 15">
            <a:hlinkClick r:id="rId2" action="ppaction://hlinksldjump"/>
          </p:cNvPr>
          <p:cNvSpPr/>
          <p:nvPr userDrawn="1"/>
        </p:nvSpPr>
        <p:spPr>
          <a:xfrm rot="16200000">
            <a:off x="-846565" y="746741"/>
            <a:ext cx="1656184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dirty="0" err="1" smtClean="0"/>
              <a:t>Réamhrá</a:t>
            </a:r>
            <a:endParaRPr lang="en-IE" sz="1600" dirty="0"/>
          </a:p>
        </p:txBody>
      </p:sp>
      <p:sp>
        <p:nvSpPr>
          <p:cNvPr id="17" name="Rounded Rectangle 16">
            <a:hlinkClick r:id="rId3" action="ppaction://hlinksldjump"/>
          </p:cNvPr>
          <p:cNvSpPr/>
          <p:nvPr userDrawn="1"/>
        </p:nvSpPr>
        <p:spPr>
          <a:xfrm rot="16200000">
            <a:off x="-1152473" y="2720359"/>
            <a:ext cx="2268000" cy="684000"/>
          </a:xfrm>
          <a:prstGeom prst="roundRect">
            <a:avLst/>
          </a:prstGeom>
          <a:solidFill>
            <a:srgbClr val="9700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600" b="0" i="0" u="none" strike="noStrike" kern="1200" baseline="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Gníomhaíocht</a:t>
            </a:r>
            <a:r>
              <a:rPr lang="en-IE" sz="1600" b="0" i="0" u="none" strike="noStrike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600" b="0" i="0" u="none" strike="noStrike" kern="1200" baseline="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Daltaí</a:t>
            </a:r>
            <a:r>
              <a:rPr lang="en-IE" sz="1600" b="0" i="0" u="none" strike="noStrike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600" b="0" baseline="0" dirty="0" smtClean="0">
                <a:solidFill>
                  <a:schemeClr val="bg1"/>
                </a:solidFill>
              </a:rPr>
              <a:t>1</a:t>
            </a:r>
            <a:endParaRPr lang="en-IE" sz="1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25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  <p:sp>
        <p:nvSpPr>
          <p:cNvPr id="5" name="TextBox 4"/>
          <p:cNvSpPr txBox="1"/>
          <p:nvPr userDrawn="1"/>
        </p:nvSpPr>
        <p:spPr>
          <a:xfrm>
            <a:off x="2227256" y="125649"/>
            <a:ext cx="46894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800" b="1" i="0" u="none" strike="noStrike" kern="1200" baseline="0" dirty="0" err="1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Plánaí</a:t>
            </a:r>
            <a:r>
              <a:rPr lang="en-IE" sz="4800" b="1" i="0" u="none" strike="noStrike" kern="1200" baseline="0" dirty="0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4800" b="1" i="0" u="none" strike="noStrike" kern="1200" baseline="0" dirty="0" err="1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agus</a:t>
            </a:r>
            <a:r>
              <a:rPr lang="en-IE" sz="4800" b="1" i="0" u="none" strike="noStrike" kern="1200" baseline="0" dirty="0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4800" b="1" i="0" u="none" strike="noStrike" kern="1200" baseline="0" dirty="0" err="1" smtClean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Pointí</a:t>
            </a:r>
            <a:endParaRPr lang="en-IE" sz="9600" b="1" dirty="0">
              <a:solidFill>
                <a:srgbClr val="990033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9" name="Group 8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0" name="Rectangle 9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584898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709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221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D631-86C5-4DCA-AEC9-58FACF25825A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3BF6-6BFB-4191-A580-1EEB8BC1F2BC}" type="slidenum">
              <a:rPr lang="en-IE" smtClean="0"/>
              <a:t>‹#›</a:t>
            </a:fld>
            <a:endParaRPr lang="en-IE"/>
          </a:p>
        </p:txBody>
      </p:sp>
      <p:grpSp>
        <p:nvGrpSpPr>
          <p:cNvPr id="7" name="Group 6"/>
          <p:cNvGrpSpPr/>
          <p:nvPr userDrawn="1"/>
        </p:nvGrpSpPr>
        <p:grpSpPr>
          <a:xfrm rot="5400000">
            <a:off x="4429674" y="-4515329"/>
            <a:ext cx="382999" cy="9322593"/>
            <a:chOff x="-36512" y="13447"/>
            <a:chExt cx="396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-36512" y="88451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6200000">
            <a:off x="4320452" y="2038281"/>
            <a:ext cx="382999" cy="9337121"/>
            <a:chOff x="-36512" y="13447"/>
            <a:chExt cx="396000" cy="6868687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36512" y="102547"/>
              <a:ext cx="396000" cy="6779587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272158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915" y="300338"/>
            <a:ext cx="4712171" cy="62573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3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111384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800" b="1" dirty="0" err="1" smtClean="0">
                <a:solidFill>
                  <a:srgbClr val="990033"/>
                </a:solidFill>
              </a:rPr>
              <a:t>Machnamh</a:t>
            </a:r>
            <a:endParaRPr lang="en-IE" sz="2800" b="1" dirty="0" smtClean="0">
              <a:solidFill>
                <a:srgbClr val="990033"/>
              </a:solidFill>
            </a:endParaRPr>
          </a:p>
          <a:p>
            <a:endParaRPr lang="es-ES" sz="2800" dirty="0" smtClean="0">
              <a:solidFill>
                <a:srgbClr val="990033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err="1" smtClean="0">
                <a:solidFill>
                  <a:srgbClr val="990033"/>
                </a:solidFill>
              </a:rPr>
              <a:t>Scríobh</a:t>
            </a:r>
            <a:r>
              <a:rPr lang="es-ES" sz="2800" dirty="0" smtClean="0">
                <a:solidFill>
                  <a:srgbClr val="990033"/>
                </a:solidFill>
              </a:rPr>
              <a:t> </a:t>
            </a:r>
            <a:r>
              <a:rPr lang="es-ES" sz="2800" dirty="0" err="1" smtClean="0">
                <a:solidFill>
                  <a:srgbClr val="990033"/>
                </a:solidFill>
              </a:rPr>
              <a:t>síos</a:t>
            </a:r>
            <a:r>
              <a:rPr lang="es-ES" sz="2800" dirty="0" smtClean="0">
                <a:solidFill>
                  <a:srgbClr val="990033"/>
                </a:solidFill>
              </a:rPr>
              <a:t> 3 </a:t>
            </a:r>
            <a:r>
              <a:rPr lang="es-ES" sz="2800" dirty="0" err="1" smtClean="0">
                <a:solidFill>
                  <a:srgbClr val="990033"/>
                </a:solidFill>
              </a:rPr>
              <a:t>rud</a:t>
            </a:r>
            <a:r>
              <a:rPr lang="es-ES" sz="2800" dirty="0" smtClean="0">
                <a:solidFill>
                  <a:srgbClr val="990033"/>
                </a:solidFill>
              </a:rPr>
              <a:t> a </a:t>
            </a:r>
            <a:r>
              <a:rPr lang="en-IE" sz="2800" dirty="0" err="1" smtClean="0">
                <a:solidFill>
                  <a:srgbClr val="990033"/>
                </a:solidFill>
              </a:rPr>
              <a:t>d’fhoghlaim</a:t>
            </a:r>
            <a:r>
              <a:rPr lang="en-IE" sz="2800" dirty="0" smtClean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tú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faoi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err="1" smtClean="0">
                <a:solidFill>
                  <a:srgbClr val="990033"/>
                </a:solidFill>
              </a:rPr>
              <a:t>phlánaí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err="1" smtClean="0">
                <a:solidFill>
                  <a:srgbClr val="990033"/>
                </a:solidFill>
              </a:rPr>
              <a:t>agus</a:t>
            </a:r>
            <a:r>
              <a:rPr lang="en-IE" sz="2800" dirty="0" smtClean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faoi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phointí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inniu</a:t>
            </a:r>
            <a:r>
              <a:rPr lang="en-IE" sz="2800" dirty="0">
                <a:solidFill>
                  <a:srgbClr val="990033"/>
                </a:solidFill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n-IE" sz="2800" dirty="0" smtClean="0">
              <a:solidFill>
                <a:srgbClr val="990033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IE" sz="2800" dirty="0" err="1" smtClean="0">
                <a:solidFill>
                  <a:srgbClr val="990033"/>
                </a:solidFill>
              </a:rPr>
              <a:t>Scríobh</a:t>
            </a:r>
            <a:r>
              <a:rPr lang="en-IE" sz="2800" dirty="0" smtClean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síos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aon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rud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smtClean="0">
                <a:solidFill>
                  <a:srgbClr val="990033"/>
                </a:solidFill>
              </a:rPr>
              <a:t>a cheap </a:t>
            </a:r>
            <a:r>
              <a:rPr lang="en-IE" sz="2800" dirty="0" err="1">
                <a:solidFill>
                  <a:srgbClr val="990033"/>
                </a:solidFill>
              </a:rPr>
              <a:t>tú</a:t>
            </a:r>
            <a:r>
              <a:rPr lang="en-IE" sz="2800" dirty="0">
                <a:solidFill>
                  <a:srgbClr val="990033"/>
                </a:solidFill>
              </a:rPr>
              <a:t> a </a:t>
            </a:r>
            <a:r>
              <a:rPr lang="en-IE" sz="2800" dirty="0" err="1">
                <a:solidFill>
                  <a:srgbClr val="990033"/>
                </a:solidFill>
              </a:rPr>
              <a:t>bhí</a:t>
            </a:r>
            <a:r>
              <a:rPr lang="en-IE" sz="2800" dirty="0">
                <a:solidFill>
                  <a:srgbClr val="990033"/>
                </a:solidFill>
              </a:rPr>
              <a:t> </a:t>
            </a:r>
            <a:r>
              <a:rPr lang="en-IE" sz="2800" dirty="0" err="1">
                <a:solidFill>
                  <a:srgbClr val="990033"/>
                </a:solidFill>
              </a:rPr>
              <a:t>deacair</a:t>
            </a:r>
            <a:r>
              <a:rPr lang="en-IE" sz="2800" dirty="0">
                <a:solidFill>
                  <a:srgbClr val="990033"/>
                </a:solidFill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de-DE" sz="2800" dirty="0">
              <a:solidFill>
                <a:srgbClr val="990033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de-DE" sz="2800" dirty="0" smtClean="0">
                <a:solidFill>
                  <a:srgbClr val="990033"/>
                </a:solidFill>
              </a:rPr>
              <a:t>Scríobh </a:t>
            </a:r>
            <a:r>
              <a:rPr lang="de-DE" sz="2800" dirty="0">
                <a:solidFill>
                  <a:srgbClr val="990033"/>
                </a:solidFill>
              </a:rPr>
              <a:t>síos aon cheist </a:t>
            </a:r>
            <a:r>
              <a:rPr lang="de-DE" sz="2800" dirty="0" smtClean="0">
                <a:solidFill>
                  <a:srgbClr val="990033"/>
                </a:solidFill>
              </a:rPr>
              <a:t>atá </a:t>
            </a:r>
            <a:r>
              <a:rPr lang="en-IE" sz="2800" dirty="0" err="1" smtClean="0">
                <a:solidFill>
                  <a:srgbClr val="990033"/>
                </a:solidFill>
              </a:rPr>
              <a:t>agat</a:t>
            </a:r>
            <a:r>
              <a:rPr lang="en-IE" sz="2800" dirty="0">
                <a:solidFill>
                  <a:srgbClr val="990033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29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501008"/>
            <a:ext cx="806489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6. </a:t>
            </a:r>
            <a:r>
              <a:rPr lang="en-IE" b="1" dirty="0" err="1">
                <a:solidFill>
                  <a:srgbClr val="990033"/>
                </a:solidFill>
              </a:rPr>
              <a:t>Scríobh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síos</a:t>
            </a:r>
            <a:r>
              <a:rPr lang="en-IE" b="1" dirty="0">
                <a:solidFill>
                  <a:srgbClr val="990033"/>
                </a:solidFill>
              </a:rPr>
              <a:t> an </a:t>
            </a:r>
            <a:r>
              <a:rPr lang="en-IE" b="1" dirty="0" err="1">
                <a:solidFill>
                  <a:srgbClr val="990033"/>
                </a:solidFill>
              </a:rPr>
              <a:t>tsiombail</a:t>
            </a:r>
            <a:r>
              <a:rPr lang="en-IE" b="1" dirty="0">
                <a:solidFill>
                  <a:srgbClr val="990033"/>
                </a:solidFill>
              </a:rPr>
              <a:t> a </a:t>
            </a:r>
            <a:r>
              <a:rPr lang="en-IE" b="1" dirty="0" err="1">
                <a:solidFill>
                  <a:srgbClr val="990033"/>
                </a:solidFill>
              </a:rPr>
              <a:t>léiríonn</a:t>
            </a:r>
            <a:r>
              <a:rPr lang="en-IE" b="1" dirty="0">
                <a:solidFill>
                  <a:srgbClr val="990033"/>
                </a:solidFill>
              </a:rPr>
              <a:t> an </a:t>
            </a:r>
            <a:r>
              <a:rPr lang="en-IE" b="1" dirty="0" err="1">
                <a:solidFill>
                  <a:srgbClr val="990033"/>
                </a:solidFill>
              </a:rPr>
              <a:t>éigríoch</a:t>
            </a:r>
            <a:r>
              <a:rPr lang="en-IE" b="1" dirty="0">
                <a:solidFill>
                  <a:srgbClr val="990033"/>
                </a:solidFill>
              </a:rPr>
              <a:t>. </a:t>
            </a:r>
            <a:r>
              <a:rPr lang="en-IE" b="1" dirty="0" smtClean="0">
                <a:solidFill>
                  <a:srgbClr val="990033"/>
                </a:solidFill>
              </a:rPr>
              <a:t>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990033"/>
                </a:solidFill>
              </a:rPr>
              <a:t>7. Cé mhéad pointe atá ar líne? </a:t>
            </a:r>
            <a:r>
              <a:rPr lang="pt-BR" b="1" dirty="0" smtClean="0">
                <a:solidFill>
                  <a:srgbClr val="990033"/>
                </a:solidFill>
              </a:rPr>
              <a:t>__________________________________________</a:t>
            </a:r>
            <a:endParaRPr lang="pt-BR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8. </a:t>
            </a:r>
            <a:r>
              <a:rPr lang="en-IE" b="1" dirty="0" err="1">
                <a:solidFill>
                  <a:srgbClr val="990033"/>
                </a:solidFill>
              </a:rPr>
              <a:t>Cé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mhéad</a:t>
            </a:r>
            <a:r>
              <a:rPr lang="en-IE" b="1" dirty="0">
                <a:solidFill>
                  <a:srgbClr val="990033"/>
                </a:solidFill>
              </a:rPr>
              <a:t> pointe a </a:t>
            </a:r>
            <a:r>
              <a:rPr lang="en-IE" b="1" dirty="0" err="1">
                <a:solidFill>
                  <a:srgbClr val="990033"/>
                </a:solidFill>
              </a:rPr>
              <a:t>chaithfidh</a:t>
            </a:r>
            <a:r>
              <a:rPr lang="en-IE" b="1" dirty="0">
                <a:solidFill>
                  <a:srgbClr val="990033"/>
                </a:solidFill>
              </a:rPr>
              <a:t> a </a:t>
            </a:r>
            <a:r>
              <a:rPr lang="en-IE" b="1" dirty="0" err="1">
                <a:solidFill>
                  <a:srgbClr val="990033"/>
                </a:solidFill>
              </a:rPr>
              <a:t>bheith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ar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eolas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agat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chun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líne</a:t>
            </a:r>
            <a:r>
              <a:rPr lang="en-IE" b="1" dirty="0">
                <a:solidFill>
                  <a:srgbClr val="990033"/>
                </a:solidFill>
              </a:rPr>
              <a:t> a </a:t>
            </a:r>
            <a:r>
              <a:rPr lang="en-IE" b="1" dirty="0" err="1">
                <a:solidFill>
                  <a:srgbClr val="990033"/>
                </a:solidFill>
              </a:rPr>
              <a:t>léiriú</a:t>
            </a:r>
            <a:r>
              <a:rPr lang="en-IE" b="1" dirty="0" smtClean="0">
                <a:solidFill>
                  <a:srgbClr val="990033"/>
                </a:solidFill>
              </a:rPr>
              <a:t>?_________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990033"/>
                </a:solidFill>
              </a:rPr>
              <a:t>Freagair fíor/bréagach ar na ceisteanna seo a leanas.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990033"/>
                </a:solidFill>
              </a:rPr>
              <a:t>9. Tá H ar an líne AB. </a:t>
            </a:r>
            <a:r>
              <a:rPr lang="pt-BR" b="1" dirty="0" smtClean="0">
                <a:solidFill>
                  <a:srgbClr val="990033"/>
                </a:solidFill>
              </a:rPr>
              <a:t>___________________________________________________</a:t>
            </a:r>
            <a:endParaRPr lang="pt-BR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990033"/>
                </a:solidFill>
              </a:rPr>
              <a:t>10. Tá B ar an líne CD. </a:t>
            </a:r>
            <a:r>
              <a:rPr lang="pt-BR" b="1" dirty="0" smtClean="0">
                <a:solidFill>
                  <a:srgbClr val="990033"/>
                </a:solidFill>
              </a:rPr>
              <a:t>__________________________________________________</a:t>
            </a:r>
            <a:endParaRPr lang="pt-BR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11. </a:t>
            </a:r>
            <a:r>
              <a:rPr lang="en-IE" b="1" dirty="0" err="1">
                <a:solidFill>
                  <a:srgbClr val="990033"/>
                </a:solidFill>
              </a:rPr>
              <a:t>Tá</a:t>
            </a:r>
            <a:r>
              <a:rPr lang="en-IE" b="1" dirty="0">
                <a:solidFill>
                  <a:srgbClr val="990033"/>
                </a:solidFill>
              </a:rPr>
              <a:t> an </a:t>
            </a:r>
            <a:r>
              <a:rPr lang="en-IE" b="1" dirty="0" err="1">
                <a:solidFill>
                  <a:srgbClr val="990033"/>
                </a:solidFill>
              </a:rPr>
              <a:t>líne</a:t>
            </a:r>
            <a:r>
              <a:rPr lang="en-IE" b="1" dirty="0">
                <a:solidFill>
                  <a:srgbClr val="990033"/>
                </a:solidFill>
              </a:rPr>
              <a:t> AB </a:t>
            </a:r>
            <a:r>
              <a:rPr lang="en-IE" b="1" dirty="0" err="1">
                <a:solidFill>
                  <a:srgbClr val="990033"/>
                </a:solidFill>
              </a:rPr>
              <a:t>agus</a:t>
            </a:r>
            <a:r>
              <a:rPr lang="en-IE" b="1" dirty="0">
                <a:solidFill>
                  <a:srgbClr val="990033"/>
                </a:solidFill>
              </a:rPr>
              <a:t> F suite </a:t>
            </a:r>
            <a:r>
              <a:rPr lang="en-IE" b="1" dirty="0" err="1">
                <a:solidFill>
                  <a:srgbClr val="990033"/>
                </a:solidFill>
              </a:rPr>
              <a:t>sa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phlána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céanna</a:t>
            </a:r>
            <a:r>
              <a:rPr lang="en-IE" b="1" dirty="0">
                <a:solidFill>
                  <a:srgbClr val="990033"/>
                </a:solidFill>
              </a:rPr>
              <a:t>. </a:t>
            </a:r>
            <a:r>
              <a:rPr lang="en-IE" b="1" dirty="0" smtClean="0">
                <a:solidFill>
                  <a:srgbClr val="990033"/>
                </a:solidFill>
              </a:rPr>
              <a:t>_____________________________</a:t>
            </a:r>
            <a:endParaRPr lang="en-IE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501008"/>
            <a:ext cx="806489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990033"/>
                </a:solidFill>
              </a:rPr>
              <a:t>12. Tá A, B agus H comhlíneach. 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13. </a:t>
            </a:r>
            <a:r>
              <a:rPr lang="en-IE" b="1" dirty="0" err="1">
                <a:solidFill>
                  <a:srgbClr val="990033"/>
                </a:solidFill>
              </a:rPr>
              <a:t>Tá</a:t>
            </a:r>
            <a:r>
              <a:rPr lang="en-IE" b="1" dirty="0">
                <a:solidFill>
                  <a:srgbClr val="990033"/>
                </a:solidFill>
              </a:rPr>
              <a:t> C, D </a:t>
            </a:r>
            <a:r>
              <a:rPr lang="en-IE" b="1" dirty="0" err="1">
                <a:solidFill>
                  <a:srgbClr val="990033"/>
                </a:solidFill>
              </a:rPr>
              <a:t>agus</a:t>
            </a:r>
            <a:r>
              <a:rPr lang="en-IE" b="1" dirty="0">
                <a:solidFill>
                  <a:srgbClr val="990033"/>
                </a:solidFill>
              </a:rPr>
              <a:t> B </a:t>
            </a:r>
            <a:r>
              <a:rPr lang="en-IE" b="1" dirty="0" err="1">
                <a:solidFill>
                  <a:srgbClr val="990033"/>
                </a:solidFill>
              </a:rPr>
              <a:t>comhlíneach</a:t>
            </a:r>
            <a:r>
              <a:rPr lang="en-IE" b="1" dirty="0">
                <a:solidFill>
                  <a:srgbClr val="990033"/>
                </a:solidFill>
              </a:rPr>
              <a:t>. __________________________________________</a:t>
            </a: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990033"/>
                </a:solidFill>
              </a:rPr>
              <a:t>14. Is féidir níos mó ná líne amháin a tharraingt trí E agus H</a:t>
            </a:r>
            <a:r>
              <a:rPr lang="pt-BR" b="1" dirty="0" smtClean="0">
                <a:solidFill>
                  <a:srgbClr val="990033"/>
                </a:solidFill>
              </a:rPr>
              <a:t>?___________________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15. Is </a:t>
            </a:r>
            <a:r>
              <a:rPr lang="en-IE" b="1" dirty="0" err="1">
                <a:solidFill>
                  <a:srgbClr val="990033"/>
                </a:solidFill>
              </a:rPr>
              <a:t>féidir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níos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mó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ná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líne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amháin</a:t>
            </a:r>
            <a:r>
              <a:rPr lang="en-IE" b="1" dirty="0">
                <a:solidFill>
                  <a:srgbClr val="990033"/>
                </a:solidFill>
              </a:rPr>
              <a:t> a </a:t>
            </a:r>
            <a:r>
              <a:rPr lang="en-IE" b="1" dirty="0" err="1">
                <a:solidFill>
                  <a:srgbClr val="990033"/>
                </a:solidFill>
              </a:rPr>
              <a:t>tharraingt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trí</a:t>
            </a:r>
            <a:r>
              <a:rPr lang="en-IE" b="1" dirty="0">
                <a:solidFill>
                  <a:srgbClr val="990033"/>
                </a:solidFill>
              </a:rPr>
              <a:t> B </a:t>
            </a:r>
            <a:r>
              <a:rPr lang="en-IE" b="1" dirty="0" err="1">
                <a:solidFill>
                  <a:srgbClr val="990033"/>
                </a:solidFill>
              </a:rPr>
              <a:t>agus</a:t>
            </a:r>
            <a:r>
              <a:rPr lang="en-IE" b="1" dirty="0">
                <a:solidFill>
                  <a:srgbClr val="990033"/>
                </a:solidFill>
              </a:rPr>
              <a:t> D</a:t>
            </a:r>
            <a:r>
              <a:rPr lang="en-IE" b="1" dirty="0" smtClean="0">
                <a:solidFill>
                  <a:srgbClr val="990033"/>
                </a:solidFill>
              </a:rPr>
              <a:t>?___________________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16. Is é G pointe </a:t>
            </a:r>
            <a:r>
              <a:rPr lang="en-IE" b="1" dirty="0" err="1">
                <a:solidFill>
                  <a:srgbClr val="990033"/>
                </a:solidFill>
              </a:rPr>
              <a:t>trasnaithe</a:t>
            </a:r>
            <a:r>
              <a:rPr lang="en-IE" b="1" dirty="0">
                <a:solidFill>
                  <a:srgbClr val="990033"/>
                </a:solidFill>
              </a:rPr>
              <a:t> CG </a:t>
            </a:r>
            <a:r>
              <a:rPr lang="en-IE" b="1" dirty="0" err="1">
                <a:solidFill>
                  <a:srgbClr val="990033"/>
                </a:solidFill>
              </a:rPr>
              <a:t>agus</a:t>
            </a:r>
            <a:r>
              <a:rPr lang="en-IE" b="1" dirty="0">
                <a:solidFill>
                  <a:srgbClr val="990033"/>
                </a:solidFill>
              </a:rPr>
              <a:t> EG. </a:t>
            </a:r>
            <a:r>
              <a:rPr lang="en-IE" b="1" dirty="0" smtClean="0">
                <a:solidFill>
                  <a:srgbClr val="990033"/>
                </a:solidFill>
              </a:rPr>
              <a:t>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990033"/>
                </a:solidFill>
              </a:rPr>
              <a:t>17. Tá na pointí A,B,C,D,E,F,G,H suite sa phlána céanna agus tugaim X air</a:t>
            </a:r>
            <a:r>
              <a:rPr lang="pt-BR" b="1" dirty="0" smtClean="0">
                <a:solidFill>
                  <a:srgbClr val="990033"/>
                </a:solidFill>
              </a:rPr>
              <a:t>._________</a:t>
            </a:r>
            <a:endParaRPr lang="pt-BR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pt-BR" b="1" dirty="0">
                <a:solidFill>
                  <a:srgbClr val="990033"/>
                </a:solidFill>
              </a:rPr>
              <a:t>18. Níl ach na pointí A,B,C,D,E,F,G,H i bplána X. </a:t>
            </a:r>
            <a:r>
              <a:rPr lang="pt-BR" b="1" dirty="0" smtClean="0">
                <a:solidFill>
                  <a:srgbClr val="990033"/>
                </a:solidFill>
              </a:rPr>
              <a:t>_____________________________</a:t>
            </a:r>
            <a:endParaRPr lang="pt-BR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9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501008"/>
            <a:ext cx="8064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19. Is </a:t>
            </a:r>
            <a:r>
              <a:rPr lang="en-IE" b="1" dirty="0" err="1">
                <a:solidFill>
                  <a:srgbClr val="990033"/>
                </a:solidFill>
              </a:rPr>
              <a:t>ionann</a:t>
            </a:r>
            <a:r>
              <a:rPr lang="en-IE" b="1" dirty="0">
                <a:solidFill>
                  <a:srgbClr val="990033"/>
                </a:solidFill>
              </a:rPr>
              <a:t> [CH </a:t>
            </a:r>
            <a:r>
              <a:rPr lang="en-IE" b="1" dirty="0" err="1">
                <a:solidFill>
                  <a:srgbClr val="990033"/>
                </a:solidFill>
              </a:rPr>
              <a:t>agus</a:t>
            </a:r>
            <a:r>
              <a:rPr lang="en-IE" b="1" dirty="0">
                <a:solidFill>
                  <a:srgbClr val="990033"/>
                </a:solidFill>
              </a:rPr>
              <a:t> [HC</a:t>
            </a:r>
            <a:r>
              <a:rPr lang="en-IE" b="1" dirty="0" smtClean="0">
                <a:solidFill>
                  <a:srgbClr val="990033"/>
                </a:solidFill>
              </a:rPr>
              <a:t>. ______________________________________________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 smtClean="0">
                <a:solidFill>
                  <a:srgbClr val="990033"/>
                </a:solidFill>
              </a:rPr>
              <a:t>____________________________________________________________________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de-DE" b="1" dirty="0">
                <a:solidFill>
                  <a:srgbClr val="990033"/>
                </a:solidFill>
              </a:rPr>
              <a:t>20. Is ionann an líne AB agus an líne BA. </a:t>
            </a:r>
            <a:r>
              <a:rPr lang="de-DE" b="1" dirty="0" smtClean="0">
                <a:solidFill>
                  <a:srgbClr val="990033"/>
                </a:solidFill>
              </a:rPr>
              <a:t>___________________________________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36296" y="447055"/>
            <a:ext cx="1504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 err="1">
                <a:solidFill>
                  <a:srgbClr val="990033"/>
                </a:solidFill>
              </a:rPr>
              <a:t>Focail</a:t>
            </a:r>
            <a:r>
              <a:rPr lang="en-IE" sz="2400" b="1" u="sng" dirty="0">
                <a:solidFill>
                  <a:srgbClr val="990033"/>
                </a:solidFill>
              </a:rPr>
              <a:t> </a:t>
            </a:r>
            <a:r>
              <a:rPr lang="en-IE" sz="2400" b="1" u="sng" dirty="0" err="1" smtClean="0">
                <a:solidFill>
                  <a:srgbClr val="990033"/>
                </a:solidFill>
              </a:rPr>
              <a:t>Nua</a:t>
            </a:r>
            <a:endParaRPr lang="en-IE" sz="2400" b="1" u="sng" dirty="0">
              <a:solidFill>
                <a:srgbClr val="99003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3763927"/>
            <a:ext cx="71712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Anois</a:t>
            </a:r>
            <a:r>
              <a:rPr lang="en-IE" sz="2000" dirty="0">
                <a:solidFill>
                  <a:srgbClr val="990033"/>
                </a:solidFill>
              </a:rPr>
              <a:t>, </a:t>
            </a:r>
            <a:r>
              <a:rPr lang="en-IE" sz="2000" dirty="0" err="1">
                <a:solidFill>
                  <a:srgbClr val="990033"/>
                </a:solidFill>
              </a:rPr>
              <a:t>faigh</a:t>
            </a:r>
            <a:r>
              <a:rPr lang="en-IE" sz="2000" dirty="0">
                <a:solidFill>
                  <a:srgbClr val="990033"/>
                </a:solidFill>
              </a:rPr>
              <a:t> do </a:t>
            </a:r>
            <a:r>
              <a:rPr lang="en-IE" sz="2000" dirty="0" err="1">
                <a:solidFill>
                  <a:srgbClr val="990033"/>
                </a:solidFill>
              </a:rPr>
              <a:t>rialóir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agus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ceangail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pointí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B, </a:t>
            </a:r>
            <a:r>
              <a:rPr lang="en-IE" sz="2000" dirty="0" err="1" smtClean="0">
                <a:solidFill>
                  <a:srgbClr val="990033"/>
                </a:solidFill>
              </a:rPr>
              <a:t>agus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úsáid</a:t>
            </a:r>
            <a:r>
              <a:rPr lang="en-IE" sz="2000" dirty="0">
                <a:solidFill>
                  <a:srgbClr val="990033"/>
                </a:solidFill>
              </a:rPr>
              <a:t> do </a:t>
            </a:r>
            <a:r>
              <a:rPr lang="en-IE" sz="2000" dirty="0" err="1">
                <a:solidFill>
                  <a:srgbClr val="990033"/>
                </a:solidFill>
              </a:rPr>
              <a:t>pheann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luaidhe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dul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thar</a:t>
            </a:r>
            <a:r>
              <a:rPr lang="en-IE" sz="2000" dirty="0">
                <a:solidFill>
                  <a:srgbClr val="990033"/>
                </a:solidFill>
              </a:rPr>
              <a:t> an </a:t>
            </a:r>
            <a:r>
              <a:rPr lang="en-IE" sz="2000" dirty="0" err="1">
                <a:solidFill>
                  <a:srgbClr val="990033"/>
                </a:solidFill>
              </a:rPr>
              <a:t>dá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phointe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dá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chríoch</a:t>
            </a:r>
            <a:r>
              <a:rPr lang="en-IE" sz="2000" dirty="0">
                <a:solidFill>
                  <a:srgbClr val="990033"/>
                </a:solidFill>
              </a:rPr>
              <a:t> go </a:t>
            </a:r>
            <a:r>
              <a:rPr lang="en-IE" sz="2000" dirty="0" err="1">
                <a:solidFill>
                  <a:srgbClr val="990033"/>
                </a:solidFill>
              </a:rPr>
              <a:t>dtí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go </a:t>
            </a:r>
            <a:r>
              <a:rPr lang="en-IE" sz="2000" dirty="0" err="1" smtClean="0">
                <a:solidFill>
                  <a:srgbClr val="990033"/>
                </a:solidFill>
              </a:rPr>
              <a:t>dtiocfaidh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tú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chuig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imeall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na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bileoige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críoch</a:t>
            </a:r>
            <a:r>
              <a:rPr lang="en-IE" sz="2000" dirty="0" smtClean="0">
                <a:solidFill>
                  <a:srgbClr val="990033"/>
                </a:solidFill>
              </a:rPr>
              <a:t>. </a:t>
            </a:r>
            <a:r>
              <a:rPr lang="en-IE" sz="2000" dirty="0" err="1" smtClean="0">
                <a:solidFill>
                  <a:srgbClr val="990033"/>
                </a:solidFill>
              </a:rPr>
              <a:t>Tugaimid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líne</a:t>
            </a:r>
            <a:r>
              <a:rPr lang="en-IE" sz="2000" dirty="0">
                <a:solidFill>
                  <a:srgbClr val="990033"/>
                </a:solidFill>
              </a:rPr>
              <a:t> AB air sin </a:t>
            </a:r>
            <a:r>
              <a:rPr lang="en-IE" sz="2000" dirty="0" smtClean="0">
                <a:solidFill>
                  <a:srgbClr val="990033"/>
                </a:solidFill>
              </a:rPr>
              <a:t>mar is </a:t>
            </a:r>
            <a:r>
              <a:rPr lang="en-IE" sz="2000" dirty="0" err="1">
                <a:solidFill>
                  <a:srgbClr val="990033"/>
                </a:solidFill>
              </a:rPr>
              <a:t>eol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duit</a:t>
            </a:r>
            <a:r>
              <a:rPr lang="en-IE" sz="2000" dirty="0">
                <a:solidFill>
                  <a:srgbClr val="990033"/>
                </a:solidFill>
              </a:rPr>
              <a:t> is </a:t>
            </a:r>
            <a:r>
              <a:rPr lang="en-IE" sz="2000" dirty="0" err="1">
                <a:solidFill>
                  <a:srgbClr val="990033"/>
                </a:solidFill>
              </a:rPr>
              <a:t>dócha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Cá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fhad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shíníonn</a:t>
            </a:r>
            <a:r>
              <a:rPr lang="en-IE" sz="2000" dirty="0">
                <a:solidFill>
                  <a:srgbClr val="990033"/>
                </a:solidFill>
              </a:rPr>
              <a:t> an </a:t>
            </a:r>
            <a:r>
              <a:rPr lang="en-IE" sz="2000" dirty="0" err="1">
                <a:solidFill>
                  <a:srgbClr val="990033"/>
                </a:solidFill>
              </a:rPr>
              <a:t>líne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bhféadfainn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líne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dhifriúil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 </a:t>
            </a:r>
            <a:r>
              <a:rPr lang="en-IE" sz="2000" dirty="0" err="1">
                <a:solidFill>
                  <a:srgbClr val="990033"/>
                </a:solidFill>
              </a:rPr>
              <a:t>tharraingt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trí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 </a:t>
            </a:r>
            <a:r>
              <a:rPr lang="en-IE" sz="2000" dirty="0" err="1" smtClean="0">
                <a:solidFill>
                  <a:srgbClr val="990033"/>
                </a:solidFill>
              </a:rPr>
              <a:t>agus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52580" y="908050"/>
            <a:ext cx="1739900" cy="4525963"/>
          </a:xfrm>
        </p:spPr>
        <p:txBody>
          <a:bodyPr>
            <a:normAutofit/>
          </a:bodyPr>
          <a:lstStyle/>
          <a:p>
            <a:r>
              <a:rPr lang="en-IE" sz="2400" b="1" dirty="0" err="1" smtClean="0">
                <a:solidFill>
                  <a:srgbClr val="990033"/>
                </a:solidFill>
              </a:rPr>
              <a:t>Plána</a:t>
            </a:r>
            <a:endParaRPr lang="en-IE" sz="2400" b="1" dirty="0" smtClean="0">
              <a:solidFill>
                <a:srgbClr val="990033"/>
              </a:solidFill>
            </a:endParaRPr>
          </a:p>
          <a:p>
            <a:r>
              <a:rPr lang="en-IE" sz="2400" b="1" dirty="0" err="1" smtClean="0">
                <a:solidFill>
                  <a:srgbClr val="990033"/>
                </a:solidFill>
              </a:rPr>
              <a:t>Éigríoch</a:t>
            </a:r>
            <a:endParaRPr lang="en-IE" sz="2400" b="1" dirty="0" smtClean="0">
              <a:solidFill>
                <a:srgbClr val="990033"/>
              </a:solidFill>
            </a:endParaRPr>
          </a:p>
          <a:p>
            <a:r>
              <a:rPr lang="en-IE" sz="2400" b="1" dirty="0" err="1" smtClean="0">
                <a:solidFill>
                  <a:srgbClr val="990033"/>
                </a:solidFill>
              </a:rPr>
              <a:t>Pointí</a:t>
            </a:r>
            <a:endParaRPr lang="en-IE" sz="2400" b="1" dirty="0" smtClean="0">
              <a:solidFill>
                <a:srgbClr val="990033"/>
              </a:solidFill>
            </a:endParaRPr>
          </a:p>
          <a:p>
            <a:r>
              <a:rPr lang="en-IE" sz="2400" b="1" dirty="0" err="1">
                <a:solidFill>
                  <a:srgbClr val="990033"/>
                </a:solidFill>
              </a:rPr>
              <a:t>L</a:t>
            </a:r>
            <a:r>
              <a:rPr lang="en-IE" sz="2400" b="1" dirty="0" err="1" smtClean="0">
                <a:solidFill>
                  <a:srgbClr val="990033"/>
                </a:solidFill>
              </a:rPr>
              <a:t>íne</a:t>
            </a:r>
            <a:r>
              <a:rPr lang="en-IE" sz="2400" b="1" dirty="0" smtClean="0">
                <a:solidFill>
                  <a:srgbClr val="990033"/>
                </a:solidFill>
              </a:rPr>
              <a:t> </a:t>
            </a:r>
            <a:r>
              <a:rPr lang="en-IE" sz="2400" b="1" dirty="0">
                <a:solidFill>
                  <a:srgbClr val="990033"/>
                </a:solidFill>
              </a:rPr>
              <a:t>AB</a:t>
            </a: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>
              <a:solidFill>
                <a:srgbClr val="990033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7924" y="908720"/>
            <a:ext cx="6553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do </a:t>
            </a:r>
            <a:r>
              <a:rPr lang="en-IE" sz="2000" dirty="0" err="1">
                <a:solidFill>
                  <a:srgbClr val="990033"/>
                </a:solidFill>
              </a:rPr>
              <a:t>bhileog</a:t>
            </a:r>
            <a:r>
              <a:rPr lang="en-IE" sz="2000" dirty="0">
                <a:solidFill>
                  <a:srgbClr val="990033"/>
                </a:solidFill>
              </a:rPr>
              <a:t>, </a:t>
            </a:r>
            <a:r>
              <a:rPr lang="en-IE" sz="2000" dirty="0" err="1">
                <a:solidFill>
                  <a:srgbClr val="990033"/>
                </a:solidFill>
              </a:rPr>
              <a:t>marcáil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isteach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10 </a:t>
            </a:r>
            <a:r>
              <a:rPr lang="en-IE" sz="2000" dirty="0" err="1" smtClean="0">
                <a:solidFill>
                  <a:srgbClr val="990033"/>
                </a:solidFill>
              </a:rPr>
              <a:t>bponc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in </a:t>
            </a:r>
            <a:r>
              <a:rPr lang="en-IE" sz="2000" dirty="0" err="1">
                <a:solidFill>
                  <a:srgbClr val="990033"/>
                </a:solidFill>
              </a:rPr>
              <a:t>áit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bith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an </a:t>
            </a:r>
            <a:r>
              <a:rPr lang="en-IE" sz="2000" dirty="0" err="1" smtClean="0">
                <a:solidFill>
                  <a:srgbClr val="990033"/>
                </a:solidFill>
              </a:rPr>
              <a:t>mbileog</a:t>
            </a:r>
            <a:r>
              <a:rPr lang="en-IE" sz="2000" dirty="0" smtClean="0">
                <a:solidFill>
                  <a:srgbClr val="990033"/>
                </a:solidFill>
              </a:rPr>
              <a:t> (</a:t>
            </a:r>
            <a:r>
              <a:rPr lang="en-IE" sz="2000" dirty="0" err="1" smtClean="0">
                <a:solidFill>
                  <a:srgbClr val="990033"/>
                </a:solidFill>
              </a:rPr>
              <a:t>scaip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amach</a:t>
            </a:r>
            <a:r>
              <a:rPr lang="en-IE" sz="2000" dirty="0">
                <a:solidFill>
                  <a:srgbClr val="990033"/>
                </a:solidFill>
              </a:rPr>
              <a:t> go </a:t>
            </a:r>
            <a:r>
              <a:rPr lang="en-IE" sz="2000" dirty="0" err="1">
                <a:solidFill>
                  <a:srgbClr val="990033"/>
                </a:solidFill>
              </a:rPr>
              <a:t>maith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iad</a:t>
            </a:r>
            <a:r>
              <a:rPr lang="en-IE" sz="2000" dirty="0" smtClean="0">
                <a:solidFill>
                  <a:srgbClr val="990033"/>
                </a:solidFill>
              </a:rPr>
              <a:t>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Cuirimid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pointí</a:t>
            </a:r>
            <a:r>
              <a:rPr lang="en-IE" sz="2000" dirty="0">
                <a:solidFill>
                  <a:srgbClr val="990033"/>
                </a:solidFill>
              </a:rPr>
              <a:t> in </a:t>
            </a:r>
            <a:r>
              <a:rPr lang="en-IE" sz="2000" dirty="0" err="1">
                <a:solidFill>
                  <a:srgbClr val="990033"/>
                </a:solidFill>
              </a:rPr>
              <a:t>iúl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trí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cheannlitreacha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 </a:t>
            </a:r>
            <a:r>
              <a:rPr lang="en-IE" sz="2000" dirty="0" err="1">
                <a:solidFill>
                  <a:srgbClr val="990033"/>
                </a:solidFill>
              </a:rPr>
              <a:t>úsáid</a:t>
            </a:r>
            <a:r>
              <a:rPr lang="en-IE" sz="2000" dirty="0">
                <a:solidFill>
                  <a:srgbClr val="990033"/>
                </a:solidFill>
              </a:rPr>
              <a:t> A, </a:t>
            </a:r>
            <a:r>
              <a:rPr lang="en-IE" sz="2000" dirty="0" smtClean="0">
                <a:solidFill>
                  <a:srgbClr val="990033"/>
                </a:solidFill>
              </a:rPr>
              <a:t>B, C</a:t>
            </a:r>
            <a:r>
              <a:rPr lang="en-IE" sz="2000" dirty="0">
                <a:solidFill>
                  <a:srgbClr val="990033"/>
                </a:solidFill>
              </a:rPr>
              <a:t>, </a:t>
            </a:r>
            <a:r>
              <a:rPr lang="en-IE" sz="2000" dirty="0" err="1">
                <a:solidFill>
                  <a:srgbClr val="990033"/>
                </a:solidFill>
              </a:rPr>
              <a:t>srl</a:t>
            </a:r>
            <a:r>
              <a:rPr lang="en-IE" sz="2000" dirty="0">
                <a:solidFill>
                  <a:srgbClr val="990033"/>
                </a:solidFill>
              </a:rPr>
              <a:t>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820000" y="656903"/>
            <a:ext cx="7870408" cy="5164053"/>
            <a:chOff x="8820000" y="656903"/>
            <a:chExt cx="7870408" cy="5164053"/>
          </a:xfrm>
        </p:grpSpPr>
        <p:sp>
          <p:nvSpPr>
            <p:cNvPr id="15" name="Rounded Rectangle 14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1" t="704"/>
            <a:stretch/>
          </p:blipFill>
          <p:spPr bwMode="auto">
            <a:xfrm>
              <a:off x="9144000" y="656903"/>
              <a:ext cx="7546408" cy="5164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8820000" y="677887"/>
            <a:ext cx="6975128" cy="5272659"/>
            <a:chOff x="8820000" y="677887"/>
            <a:chExt cx="6975128" cy="5272659"/>
          </a:xfrm>
        </p:grpSpPr>
        <p:sp>
          <p:nvSpPr>
            <p:cNvPr id="19" name="Rounded Rectangle 18"/>
            <p:cNvSpPr/>
            <p:nvPr/>
          </p:nvSpPr>
          <p:spPr>
            <a:xfrm rot="16200000">
              <a:off x="8028000" y="3356905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0" t="618" r="1"/>
            <a:stretch/>
          </p:blipFill>
          <p:spPr bwMode="auto">
            <a:xfrm>
              <a:off x="9144000" y="677887"/>
              <a:ext cx="6651128" cy="5272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8820000" y="677887"/>
            <a:ext cx="7664771" cy="5714520"/>
            <a:chOff x="8820000" y="677887"/>
            <a:chExt cx="7664771" cy="5714520"/>
          </a:xfrm>
        </p:grpSpPr>
        <p:sp>
          <p:nvSpPr>
            <p:cNvPr id="30" name="Rounded Rectangle 29"/>
            <p:cNvSpPr/>
            <p:nvPr/>
          </p:nvSpPr>
          <p:spPr>
            <a:xfrm rot="16200000">
              <a:off x="8028000" y="5276406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" t="385"/>
            <a:stretch/>
          </p:blipFill>
          <p:spPr bwMode="auto">
            <a:xfrm>
              <a:off x="9139955" y="677887"/>
              <a:ext cx="7344816" cy="5714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551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11" grpId="1" uiExpand="1" build="p"/>
      <p:bldP spid="11" grpId="2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158524" y="908050"/>
            <a:ext cx="24540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err="1">
                <a:solidFill>
                  <a:srgbClr val="970033"/>
                </a:solidFill>
              </a:rPr>
              <a:t>Plána</a:t>
            </a:r>
            <a:endParaRPr lang="en-IE" sz="2400" b="1" dirty="0">
              <a:solidFill>
                <a:srgbClr val="970033"/>
              </a:solidFill>
            </a:endParaRPr>
          </a:p>
          <a:p>
            <a:r>
              <a:rPr lang="en-IE" sz="2400" b="1" dirty="0" err="1">
                <a:solidFill>
                  <a:srgbClr val="970033"/>
                </a:solidFill>
              </a:rPr>
              <a:t>Éigríoch</a:t>
            </a:r>
            <a:endParaRPr lang="en-IE" sz="2400" b="1" dirty="0">
              <a:solidFill>
                <a:srgbClr val="970033"/>
              </a:solidFill>
            </a:endParaRPr>
          </a:p>
          <a:p>
            <a:r>
              <a:rPr lang="en-IE" sz="2400" b="1" dirty="0" err="1">
                <a:solidFill>
                  <a:srgbClr val="970033"/>
                </a:solidFill>
              </a:rPr>
              <a:t>Pointí</a:t>
            </a:r>
            <a:endParaRPr lang="en-IE" sz="2400" b="1" dirty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L</a:t>
            </a:r>
            <a:r>
              <a:rPr lang="en-IE" sz="2400" b="1" dirty="0" err="1">
                <a:solidFill>
                  <a:srgbClr val="970033"/>
                </a:solidFill>
              </a:rPr>
              <a:t>í</a:t>
            </a:r>
            <a:r>
              <a:rPr lang="en-IE" sz="2400" b="1" dirty="0" err="1" smtClean="0">
                <a:solidFill>
                  <a:srgbClr val="970033"/>
                </a:solidFill>
              </a:rPr>
              <a:t>ne</a:t>
            </a:r>
            <a:r>
              <a:rPr lang="en-IE" sz="2400" b="1" dirty="0" smtClean="0">
                <a:solidFill>
                  <a:srgbClr val="970033"/>
                </a:solidFill>
              </a:rPr>
              <a:t> </a:t>
            </a:r>
            <a:r>
              <a:rPr lang="en-IE" sz="2400" b="1" dirty="0">
                <a:solidFill>
                  <a:srgbClr val="970033"/>
                </a:solidFill>
              </a:rPr>
              <a:t>AB</a:t>
            </a:r>
          </a:p>
          <a:p>
            <a:r>
              <a:rPr lang="en-IE" sz="2000" b="1" dirty="0" err="1" smtClean="0">
                <a:solidFill>
                  <a:srgbClr val="970033"/>
                </a:solidFill>
              </a:rPr>
              <a:t>Comhlíneacha</a:t>
            </a:r>
            <a:endParaRPr lang="en-IE" sz="2000" b="1" dirty="0" smtClean="0">
              <a:solidFill>
                <a:srgbClr val="970033"/>
              </a:solidFill>
            </a:endParaRPr>
          </a:p>
          <a:p>
            <a:endParaRPr lang="en-IE" sz="2800" b="1" dirty="0">
              <a:solidFill>
                <a:srgbClr val="97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496" y="3763927"/>
            <a:ext cx="71712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Anois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marcáil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isteach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an pointe </a:t>
            </a:r>
            <a:r>
              <a:rPr lang="en-IE" sz="2000" dirty="0">
                <a:solidFill>
                  <a:srgbClr val="990033"/>
                </a:solidFill>
              </a:rPr>
              <a:t>P in </a:t>
            </a:r>
            <a:r>
              <a:rPr lang="en-IE" sz="2000" dirty="0" err="1">
                <a:solidFill>
                  <a:srgbClr val="990033"/>
                </a:solidFill>
              </a:rPr>
              <a:t>aon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áit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an </a:t>
            </a:r>
            <a:r>
              <a:rPr lang="pt-BR" sz="2000" dirty="0" smtClean="0">
                <a:solidFill>
                  <a:srgbClr val="990033"/>
                </a:solidFill>
              </a:rPr>
              <a:t>líne </a:t>
            </a:r>
            <a:r>
              <a:rPr lang="pt-BR" sz="2000" dirty="0">
                <a:solidFill>
                  <a:srgbClr val="990033"/>
                </a:solidFill>
              </a:rPr>
              <a:t>seo. Is féidir </a:t>
            </a:r>
            <a:r>
              <a:rPr lang="pt-BR" sz="2000" dirty="0" smtClean="0">
                <a:solidFill>
                  <a:srgbClr val="990033"/>
                </a:solidFill>
              </a:rPr>
              <a:t>leis a bheith </a:t>
            </a:r>
            <a:r>
              <a:rPr lang="pt-BR" sz="2000" dirty="0">
                <a:solidFill>
                  <a:srgbClr val="990033"/>
                </a:solidFill>
              </a:rPr>
              <a:t>idir A agus B nó </a:t>
            </a:r>
            <a:r>
              <a:rPr lang="pt-BR" sz="2000" dirty="0" smtClean="0">
                <a:solidFill>
                  <a:srgbClr val="990033"/>
                </a:solidFill>
              </a:rPr>
              <a:t>ní gá </a:t>
            </a:r>
            <a:r>
              <a:rPr lang="pt-BR" sz="2000" dirty="0">
                <a:solidFill>
                  <a:srgbClr val="990033"/>
                </a:solidFill>
              </a:rPr>
              <a:t>do a bheith </a:t>
            </a:r>
            <a:r>
              <a:rPr lang="pt-BR" sz="2000" dirty="0" smtClean="0">
                <a:solidFill>
                  <a:srgbClr val="990033"/>
                </a:solidFill>
              </a:rPr>
              <a:t>uirthi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Ó </a:t>
            </a:r>
            <a:r>
              <a:rPr lang="en-IE" sz="2000" dirty="0" err="1">
                <a:solidFill>
                  <a:srgbClr val="990033"/>
                </a:solidFill>
              </a:rPr>
              <a:t>tharla</a:t>
            </a:r>
            <a:r>
              <a:rPr lang="en-IE" sz="2000" dirty="0">
                <a:solidFill>
                  <a:srgbClr val="990033"/>
                </a:solidFill>
              </a:rPr>
              <a:t> go </a:t>
            </a:r>
            <a:r>
              <a:rPr lang="en-IE" sz="2000" dirty="0" err="1" smtClean="0">
                <a:solidFill>
                  <a:srgbClr val="990033"/>
                </a:solidFill>
              </a:rPr>
              <a:t>bhfuil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pt-BR" sz="2000" dirty="0" smtClean="0">
                <a:solidFill>
                  <a:srgbClr val="990033"/>
                </a:solidFill>
              </a:rPr>
              <a:t>na </a:t>
            </a:r>
            <a:r>
              <a:rPr lang="pt-BR" sz="2000" dirty="0">
                <a:solidFill>
                  <a:srgbClr val="990033"/>
                </a:solidFill>
              </a:rPr>
              <a:t>pointí A, P agus </a:t>
            </a:r>
            <a:r>
              <a:rPr lang="pt-BR" sz="2000" dirty="0" smtClean="0">
                <a:solidFill>
                  <a:srgbClr val="990033"/>
                </a:solidFill>
              </a:rPr>
              <a:t>B </a:t>
            </a:r>
            <a:r>
              <a:rPr lang="en-IE" sz="2000" dirty="0" err="1" smtClean="0">
                <a:solidFill>
                  <a:srgbClr val="990033"/>
                </a:solidFill>
              </a:rPr>
              <a:t>ar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líne</a:t>
            </a:r>
            <a:r>
              <a:rPr lang="en-IE" sz="2000" dirty="0">
                <a:solidFill>
                  <a:srgbClr val="990033"/>
                </a:solidFill>
              </a:rPr>
              <a:t> (</a:t>
            </a:r>
            <a:r>
              <a:rPr lang="en-IE" sz="2000" dirty="0" err="1" smtClean="0">
                <a:solidFill>
                  <a:srgbClr val="990033"/>
                </a:solidFill>
              </a:rPr>
              <a:t>dhíreach</a:t>
            </a:r>
            <a:r>
              <a:rPr lang="en-IE" sz="2000" dirty="0" smtClean="0">
                <a:solidFill>
                  <a:srgbClr val="990033"/>
                </a:solidFill>
              </a:rPr>
              <a:t>) </a:t>
            </a:r>
            <a:r>
              <a:rPr lang="en-IE" sz="2000" dirty="0" err="1" smtClean="0">
                <a:solidFill>
                  <a:srgbClr val="990033"/>
                </a:solidFill>
              </a:rPr>
              <a:t>chéanna</a:t>
            </a:r>
            <a:r>
              <a:rPr lang="en-IE" sz="2000" dirty="0">
                <a:solidFill>
                  <a:srgbClr val="990033"/>
                </a:solidFill>
              </a:rPr>
              <a:t>, </a:t>
            </a:r>
            <a:r>
              <a:rPr lang="en-IE" sz="2000" dirty="0" err="1">
                <a:solidFill>
                  <a:srgbClr val="990033"/>
                </a:solidFill>
              </a:rPr>
              <a:t>tugaimid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Pointí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Comhlíneacha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820000" y="652450"/>
            <a:ext cx="7792949" cy="5149394"/>
            <a:chOff x="8820000" y="652450"/>
            <a:chExt cx="7792949" cy="5149394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" t="622" b="-1"/>
            <a:stretch/>
          </p:blipFill>
          <p:spPr bwMode="auto">
            <a:xfrm>
              <a:off x="9146609" y="652450"/>
              <a:ext cx="7466340" cy="5149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820000" y="652450"/>
            <a:ext cx="7842779" cy="5584058"/>
            <a:chOff x="8820000" y="652450"/>
            <a:chExt cx="7842779" cy="5584058"/>
          </a:xfrm>
        </p:grpSpPr>
        <p:sp>
          <p:nvSpPr>
            <p:cNvPr id="14" name="Rounded Rectangle 13"/>
            <p:cNvSpPr/>
            <p:nvPr/>
          </p:nvSpPr>
          <p:spPr>
            <a:xfrm rot="16200000">
              <a:off x="8028000" y="3897176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" t="435"/>
            <a:stretch/>
          </p:blipFill>
          <p:spPr bwMode="auto">
            <a:xfrm>
              <a:off x="9146609" y="652450"/>
              <a:ext cx="7516170" cy="5584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>
            <a:off x="7236296" y="447055"/>
            <a:ext cx="1504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 err="1">
                <a:solidFill>
                  <a:srgbClr val="990033"/>
                </a:solidFill>
              </a:rPr>
              <a:t>Focail</a:t>
            </a:r>
            <a:r>
              <a:rPr lang="en-IE" sz="2400" b="1" u="sng" dirty="0">
                <a:solidFill>
                  <a:srgbClr val="990033"/>
                </a:solidFill>
              </a:rPr>
              <a:t> </a:t>
            </a:r>
            <a:r>
              <a:rPr lang="en-IE" sz="2400" b="1" u="sng" dirty="0" err="1" smtClean="0">
                <a:solidFill>
                  <a:srgbClr val="990033"/>
                </a:solidFill>
              </a:rPr>
              <a:t>Nua</a:t>
            </a:r>
            <a:endParaRPr lang="en-IE" sz="2400" b="1" u="sng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03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158524" y="908050"/>
            <a:ext cx="23100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err="1">
                <a:solidFill>
                  <a:srgbClr val="970033"/>
                </a:solidFill>
              </a:rPr>
              <a:t>Plána</a:t>
            </a:r>
            <a:endParaRPr lang="en-IE" sz="2400" b="1" dirty="0">
              <a:solidFill>
                <a:srgbClr val="970033"/>
              </a:solidFill>
            </a:endParaRPr>
          </a:p>
          <a:p>
            <a:r>
              <a:rPr lang="en-IE" sz="2400" b="1" dirty="0" err="1">
                <a:solidFill>
                  <a:srgbClr val="970033"/>
                </a:solidFill>
              </a:rPr>
              <a:t>Éigríoch</a:t>
            </a:r>
            <a:endParaRPr lang="en-IE" sz="2400" b="1" dirty="0">
              <a:solidFill>
                <a:srgbClr val="970033"/>
              </a:solidFill>
            </a:endParaRPr>
          </a:p>
          <a:p>
            <a:r>
              <a:rPr lang="en-IE" sz="2400" b="1" dirty="0" err="1">
                <a:solidFill>
                  <a:srgbClr val="970033"/>
                </a:solidFill>
              </a:rPr>
              <a:t>Pointí</a:t>
            </a:r>
            <a:endParaRPr lang="en-IE" sz="2400" b="1" dirty="0">
              <a:solidFill>
                <a:srgbClr val="970033"/>
              </a:solidFill>
            </a:endParaRPr>
          </a:p>
          <a:p>
            <a:r>
              <a:rPr lang="en-IE" sz="2400" b="1" dirty="0" err="1">
                <a:solidFill>
                  <a:srgbClr val="970033"/>
                </a:solidFill>
              </a:rPr>
              <a:t>L</a:t>
            </a:r>
            <a:r>
              <a:rPr lang="en-IE" sz="2400" b="1" dirty="0" err="1" smtClean="0">
                <a:solidFill>
                  <a:srgbClr val="970033"/>
                </a:solidFill>
              </a:rPr>
              <a:t>íne</a:t>
            </a:r>
            <a:r>
              <a:rPr lang="en-IE" sz="2400" b="1" dirty="0" smtClean="0">
                <a:solidFill>
                  <a:srgbClr val="970033"/>
                </a:solidFill>
              </a:rPr>
              <a:t> </a:t>
            </a:r>
            <a:r>
              <a:rPr lang="en-IE" sz="2400" b="1" dirty="0">
                <a:solidFill>
                  <a:srgbClr val="970033"/>
                </a:solidFill>
              </a:rPr>
              <a:t>AB</a:t>
            </a:r>
          </a:p>
          <a:p>
            <a:r>
              <a:rPr lang="en-IE" sz="2000" b="1" dirty="0" err="1" smtClean="0">
                <a:solidFill>
                  <a:srgbClr val="970033"/>
                </a:solidFill>
              </a:rPr>
              <a:t>Comhlíneacha</a:t>
            </a:r>
            <a:endParaRPr lang="en-IE" sz="2000" b="1" dirty="0" smtClean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Ga</a:t>
            </a:r>
            <a:r>
              <a:rPr lang="en-IE" sz="2400" b="1" dirty="0" smtClean="0">
                <a:solidFill>
                  <a:srgbClr val="970033"/>
                </a:solidFill>
              </a:rPr>
              <a:t> </a:t>
            </a:r>
            <a:r>
              <a:rPr lang="en-IE" sz="2400" b="1" dirty="0">
                <a:solidFill>
                  <a:srgbClr val="970033"/>
                </a:solidFill>
              </a:rPr>
              <a:t>[CD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endParaRPr lang="en-IE" sz="2400" b="1" dirty="0">
              <a:solidFill>
                <a:srgbClr val="97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496" y="3763927"/>
            <a:ext cx="71712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Anois</a:t>
            </a:r>
            <a:r>
              <a:rPr lang="en-IE" sz="2000" dirty="0">
                <a:solidFill>
                  <a:srgbClr val="990033"/>
                </a:solidFill>
              </a:rPr>
              <a:t> le do </a:t>
            </a:r>
            <a:r>
              <a:rPr lang="en-IE" sz="2000" dirty="0" err="1">
                <a:solidFill>
                  <a:srgbClr val="990033"/>
                </a:solidFill>
              </a:rPr>
              <a:t>pheann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luaidhe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pt-BR" sz="2000" dirty="0">
                <a:solidFill>
                  <a:srgbClr val="990033"/>
                </a:solidFill>
              </a:rPr>
              <a:t>agus do rialóir, ag tosú ag C, </a:t>
            </a:r>
            <a:r>
              <a:rPr lang="en-IE" sz="2000" dirty="0" err="1">
                <a:solidFill>
                  <a:srgbClr val="990033"/>
                </a:solidFill>
              </a:rPr>
              <a:t>tarraing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líne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dul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trí</a:t>
            </a:r>
            <a:r>
              <a:rPr lang="en-IE" sz="2000" dirty="0">
                <a:solidFill>
                  <a:srgbClr val="990033"/>
                </a:solidFill>
              </a:rPr>
              <a:t> D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théann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aghaidh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chomh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fada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is </a:t>
            </a:r>
            <a:r>
              <a:rPr lang="en-IE" sz="2000" dirty="0" err="1">
                <a:solidFill>
                  <a:srgbClr val="990033"/>
                </a:solidFill>
              </a:rPr>
              <a:t>mian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leat</a:t>
            </a:r>
            <a:r>
              <a:rPr lang="en-IE" sz="2000" dirty="0">
                <a:solidFill>
                  <a:srgbClr val="990033"/>
                </a:solidFill>
              </a:rPr>
              <a:t>.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 smtClean="0">
                <a:solidFill>
                  <a:srgbClr val="990033"/>
                </a:solidFill>
              </a:rPr>
              <a:t>Tugtar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leathlíne</a:t>
            </a:r>
            <a:r>
              <a:rPr lang="en-IE" sz="2000" dirty="0">
                <a:solidFill>
                  <a:srgbClr val="990033"/>
                </a:solidFill>
              </a:rPr>
              <a:t> CD </a:t>
            </a:r>
            <a:r>
              <a:rPr lang="en-IE" sz="2000" dirty="0" err="1" smtClean="0">
                <a:solidFill>
                  <a:srgbClr val="990033"/>
                </a:solidFill>
              </a:rPr>
              <a:t>uirthi</a:t>
            </a:r>
            <a:r>
              <a:rPr lang="en-IE" sz="2000" dirty="0" smtClean="0">
                <a:solidFill>
                  <a:srgbClr val="990033"/>
                </a:solidFill>
              </a:rPr>
              <a:t> sin </a:t>
            </a:r>
            <a:r>
              <a:rPr lang="en-IE" sz="2000" dirty="0" err="1">
                <a:solidFill>
                  <a:srgbClr val="990033"/>
                </a:solidFill>
              </a:rPr>
              <a:t>nó</a:t>
            </a:r>
            <a:r>
              <a:rPr lang="en-IE" sz="2000" dirty="0">
                <a:solidFill>
                  <a:srgbClr val="990033"/>
                </a:solidFill>
              </a:rPr>
              <a:t> go </a:t>
            </a:r>
            <a:r>
              <a:rPr lang="en-IE" sz="2000" dirty="0" err="1">
                <a:solidFill>
                  <a:srgbClr val="990033"/>
                </a:solidFill>
              </a:rPr>
              <a:t>simplí</a:t>
            </a:r>
            <a:r>
              <a:rPr lang="en-IE" sz="2000" dirty="0">
                <a:solidFill>
                  <a:srgbClr val="990033"/>
                </a:solidFill>
              </a:rPr>
              <a:t> an GA [CD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>
                <a:solidFill>
                  <a:srgbClr val="990033"/>
                </a:solidFill>
              </a:rPr>
              <a:t>An tacar de na pointí </a:t>
            </a:r>
            <a:r>
              <a:rPr lang="pt-BR" sz="2000" dirty="0" smtClean="0">
                <a:solidFill>
                  <a:srgbClr val="990033"/>
                </a:solidFill>
              </a:rPr>
              <a:t>céanna </a:t>
            </a:r>
            <a:r>
              <a:rPr lang="en-IE" sz="2000" dirty="0" smtClean="0">
                <a:solidFill>
                  <a:srgbClr val="990033"/>
                </a:solidFill>
              </a:rPr>
              <a:t>é </a:t>
            </a:r>
            <a:r>
              <a:rPr lang="en-IE" sz="2000" dirty="0">
                <a:solidFill>
                  <a:srgbClr val="990033"/>
                </a:solidFill>
              </a:rPr>
              <a:t>an </a:t>
            </a:r>
            <a:r>
              <a:rPr lang="en-IE" sz="2000" dirty="0" err="1">
                <a:solidFill>
                  <a:srgbClr val="990033"/>
                </a:solidFill>
              </a:rPr>
              <a:t>ga</a:t>
            </a:r>
            <a:r>
              <a:rPr lang="en-IE" sz="2000" dirty="0">
                <a:solidFill>
                  <a:srgbClr val="990033"/>
                </a:solidFill>
              </a:rPr>
              <a:t> [DC?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820000" y="652450"/>
            <a:ext cx="7792949" cy="5149394"/>
            <a:chOff x="8820000" y="652450"/>
            <a:chExt cx="7792949" cy="5149394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" t="622" b="-1"/>
            <a:stretch/>
          </p:blipFill>
          <p:spPr bwMode="auto">
            <a:xfrm>
              <a:off x="9146609" y="652450"/>
              <a:ext cx="7466340" cy="5149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ounded Rectangle 14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820000" y="652450"/>
            <a:ext cx="7842779" cy="5584058"/>
            <a:chOff x="8820000" y="652450"/>
            <a:chExt cx="7842779" cy="5584058"/>
          </a:xfrm>
        </p:grpSpPr>
        <p:sp>
          <p:nvSpPr>
            <p:cNvPr id="19" name="Rounded Rectangle 18"/>
            <p:cNvSpPr/>
            <p:nvPr/>
          </p:nvSpPr>
          <p:spPr>
            <a:xfrm rot="16200000">
              <a:off x="8028000" y="3897176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  <p:pic>
          <p:nvPicPr>
            <p:cNvPr id="20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" t="435"/>
            <a:stretch/>
          </p:blipFill>
          <p:spPr bwMode="auto">
            <a:xfrm>
              <a:off x="9146609" y="652450"/>
              <a:ext cx="7516170" cy="5584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>
            <a:off x="7236296" y="447055"/>
            <a:ext cx="1504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 err="1">
                <a:solidFill>
                  <a:srgbClr val="990033"/>
                </a:solidFill>
              </a:rPr>
              <a:t>Focail</a:t>
            </a:r>
            <a:r>
              <a:rPr lang="en-IE" sz="2400" b="1" u="sng" dirty="0">
                <a:solidFill>
                  <a:srgbClr val="990033"/>
                </a:solidFill>
              </a:rPr>
              <a:t> </a:t>
            </a:r>
            <a:r>
              <a:rPr lang="en-IE" sz="2400" b="1" u="sng" dirty="0" err="1" smtClean="0">
                <a:solidFill>
                  <a:srgbClr val="990033"/>
                </a:solidFill>
              </a:rPr>
              <a:t>Nua</a:t>
            </a:r>
            <a:endParaRPr lang="en-IE" sz="2400" b="1" u="sng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69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96" y="3706867"/>
            <a:ext cx="7168825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Anois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tarraing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tuilleadh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gathanna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ag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tosú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</a:t>
            </a:r>
            <a:r>
              <a:rPr lang="en-IE" sz="2000" dirty="0">
                <a:solidFill>
                  <a:srgbClr val="990033"/>
                </a:solidFill>
              </a:rPr>
              <a:t> C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dul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dtreonna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éagsúla</a:t>
            </a:r>
            <a:r>
              <a:rPr lang="en-IE" sz="2000" dirty="0" smtClean="0">
                <a:solidFill>
                  <a:srgbClr val="990033"/>
                </a:solidFill>
              </a:rPr>
              <a:t>. (</a:t>
            </a:r>
            <a:r>
              <a:rPr lang="en-IE" sz="2000" dirty="0" err="1">
                <a:solidFill>
                  <a:srgbClr val="990033"/>
                </a:solidFill>
              </a:rPr>
              <a:t>Abair</a:t>
            </a:r>
            <a:r>
              <a:rPr lang="en-IE" sz="2000" dirty="0">
                <a:solidFill>
                  <a:srgbClr val="990033"/>
                </a:solidFill>
              </a:rPr>
              <a:t> 5 </a:t>
            </a:r>
            <a:r>
              <a:rPr lang="en-IE" sz="2000" dirty="0" err="1">
                <a:solidFill>
                  <a:srgbClr val="990033"/>
                </a:solidFill>
              </a:rPr>
              <a:t>cinn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breise</a:t>
            </a:r>
            <a:r>
              <a:rPr lang="en-IE" sz="2000" dirty="0">
                <a:solidFill>
                  <a:srgbClr val="990033"/>
                </a:solidFill>
              </a:rPr>
              <a:t>). </a:t>
            </a:r>
            <a:r>
              <a:rPr lang="en-IE" sz="2000" dirty="0" err="1">
                <a:solidFill>
                  <a:srgbClr val="990033"/>
                </a:solidFill>
              </a:rPr>
              <a:t>Cuimhnigh</a:t>
            </a:r>
            <a:r>
              <a:rPr lang="en-IE" sz="2000" dirty="0">
                <a:solidFill>
                  <a:srgbClr val="990033"/>
                </a:solidFill>
              </a:rPr>
              <a:t>, </a:t>
            </a:r>
            <a:r>
              <a:rPr lang="en-IE" sz="2000" dirty="0" err="1">
                <a:solidFill>
                  <a:srgbClr val="990033"/>
                </a:solidFill>
              </a:rPr>
              <a:t>ní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go </a:t>
            </a:r>
            <a:r>
              <a:rPr lang="en-IE" sz="2000" dirty="0" err="1" smtClean="0">
                <a:solidFill>
                  <a:srgbClr val="990033"/>
                </a:solidFill>
              </a:rPr>
              <a:t>rachadh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do </a:t>
            </a:r>
            <a:r>
              <a:rPr lang="en-IE" sz="2000" dirty="0" err="1">
                <a:solidFill>
                  <a:srgbClr val="990033"/>
                </a:solidFill>
              </a:rPr>
              <a:t>ghathanna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trí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cheann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de do </a:t>
            </a:r>
            <a:r>
              <a:rPr lang="en-IE" sz="2000" dirty="0" err="1">
                <a:solidFill>
                  <a:srgbClr val="990033"/>
                </a:solidFill>
              </a:rPr>
              <a:t>chuid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pointí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105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>
                <a:solidFill>
                  <a:srgbClr val="990033"/>
                </a:solidFill>
              </a:rPr>
              <a:t>Anois le do pheann luaidhe agus </a:t>
            </a:r>
            <a:r>
              <a:rPr lang="pt-BR" sz="2000" dirty="0" smtClean="0">
                <a:solidFill>
                  <a:srgbClr val="990033"/>
                </a:solidFill>
              </a:rPr>
              <a:t>do rialóir</a:t>
            </a:r>
            <a:r>
              <a:rPr lang="pt-BR" sz="2000" dirty="0">
                <a:solidFill>
                  <a:srgbClr val="990033"/>
                </a:solidFill>
              </a:rPr>
              <a:t>, ceangail na pointí E agus F </a:t>
            </a:r>
            <a:r>
              <a:rPr lang="pt-BR" sz="2000" dirty="0" smtClean="0">
                <a:solidFill>
                  <a:srgbClr val="990033"/>
                </a:solidFill>
              </a:rPr>
              <a:t>le </a:t>
            </a:r>
            <a:r>
              <a:rPr lang="de-DE" sz="2000" dirty="0" smtClean="0">
                <a:solidFill>
                  <a:srgbClr val="990033"/>
                </a:solidFill>
              </a:rPr>
              <a:t>chéile</a:t>
            </a:r>
            <a:r>
              <a:rPr lang="de-DE" sz="2000" dirty="0">
                <a:solidFill>
                  <a:srgbClr val="990033"/>
                </a:solidFill>
              </a:rPr>
              <a:t>, an uair seo ag tosú ó E agus </a:t>
            </a:r>
            <a:r>
              <a:rPr lang="de-DE" sz="2000" dirty="0" smtClean="0">
                <a:solidFill>
                  <a:srgbClr val="990033"/>
                </a:solidFill>
              </a:rPr>
              <a:t>ag </a:t>
            </a:r>
            <a:r>
              <a:rPr lang="en-IE" sz="2000" dirty="0" err="1" smtClean="0">
                <a:solidFill>
                  <a:srgbClr val="990033"/>
                </a:solidFill>
              </a:rPr>
              <a:t>stopadh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</a:t>
            </a:r>
            <a:r>
              <a:rPr lang="en-IE" sz="2000" dirty="0">
                <a:solidFill>
                  <a:srgbClr val="990033"/>
                </a:solidFill>
              </a:rPr>
              <a:t> F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1050" dirty="0" smtClean="0">
              <a:solidFill>
                <a:srgbClr val="990033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58524" y="908050"/>
            <a:ext cx="19854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err="1" smtClean="0">
                <a:solidFill>
                  <a:srgbClr val="970033"/>
                </a:solidFill>
              </a:rPr>
              <a:t>Plána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Éigríoch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Pointí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líne</a:t>
            </a:r>
            <a:r>
              <a:rPr lang="en-IE" sz="2400" b="1" dirty="0" smtClean="0">
                <a:solidFill>
                  <a:srgbClr val="970033"/>
                </a:solidFill>
              </a:rPr>
              <a:t> AB</a:t>
            </a:r>
          </a:p>
          <a:p>
            <a:r>
              <a:rPr lang="en-IE" sz="1800" b="1" dirty="0" err="1" smtClean="0">
                <a:solidFill>
                  <a:srgbClr val="970033"/>
                </a:solidFill>
              </a:rPr>
              <a:t>Comhlíneacha</a:t>
            </a:r>
            <a:endParaRPr lang="en-IE" sz="1800" b="1" dirty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Ga</a:t>
            </a:r>
            <a:r>
              <a:rPr lang="en-IE" sz="2400" b="1" dirty="0" smtClean="0">
                <a:solidFill>
                  <a:srgbClr val="970033"/>
                </a:solidFill>
              </a:rPr>
              <a:t> </a:t>
            </a:r>
            <a:r>
              <a:rPr lang="en-IE" sz="2400" b="1" dirty="0">
                <a:solidFill>
                  <a:srgbClr val="970033"/>
                </a:solidFill>
              </a:rPr>
              <a:t>[</a:t>
            </a:r>
            <a:r>
              <a:rPr lang="en-IE" sz="2400" b="1" dirty="0" smtClean="0">
                <a:solidFill>
                  <a:srgbClr val="970033"/>
                </a:solidFill>
              </a:rPr>
              <a:t>CD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820000" y="638647"/>
            <a:ext cx="7844366" cy="5329886"/>
            <a:chOff x="8820000" y="638647"/>
            <a:chExt cx="7844366" cy="5329886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5" t="433"/>
            <a:stretch/>
          </p:blipFill>
          <p:spPr bwMode="auto">
            <a:xfrm>
              <a:off x="9144000" y="638647"/>
              <a:ext cx="7520366" cy="5329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ounded Rectangle 8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236296" y="447055"/>
            <a:ext cx="1504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 err="1">
                <a:solidFill>
                  <a:srgbClr val="990033"/>
                </a:solidFill>
              </a:rPr>
              <a:t>Focail</a:t>
            </a:r>
            <a:r>
              <a:rPr lang="en-IE" sz="2400" b="1" u="sng" dirty="0">
                <a:solidFill>
                  <a:srgbClr val="990033"/>
                </a:solidFill>
              </a:rPr>
              <a:t> </a:t>
            </a:r>
            <a:r>
              <a:rPr lang="en-IE" sz="2400" b="1" u="sng" dirty="0" err="1" smtClean="0">
                <a:solidFill>
                  <a:srgbClr val="990033"/>
                </a:solidFill>
              </a:rPr>
              <a:t>Nua</a:t>
            </a:r>
            <a:endParaRPr lang="en-IE" sz="2400" b="1" u="sng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9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96" y="3530933"/>
            <a:ext cx="7168825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IE" sz="105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>
                <a:solidFill>
                  <a:srgbClr val="990033"/>
                </a:solidFill>
              </a:rPr>
              <a:t>Seo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cuid</a:t>
            </a:r>
            <a:r>
              <a:rPr lang="en-IE" sz="2000" dirty="0">
                <a:solidFill>
                  <a:srgbClr val="990033"/>
                </a:solidFill>
              </a:rPr>
              <a:t> den </a:t>
            </a:r>
            <a:r>
              <a:rPr lang="en-IE" sz="2000" dirty="0" err="1">
                <a:solidFill>
                  <a:srgbClr val="990033"/>
                </a:solidFill>
              </a:rPr>
              <a:t>líne</a:t>
            </a:r>
            <a:r>
              <a:rPr lang="en-IE" sz="2000" dirty="0">
                <a:solidFill>
                  <a:srgbClr val="990033"/>
                </a:solidFill>
              </a:rPr>
              <a:t> EF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tugtar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an </a:t>
            </a:r>
            <a:r>
              <a:rPr lang="en-IE" sz="2000" dirty="0" err="1" smtClean="0">
                <a:solidFill>
                  <a:srgbClr val="990033"/>
                </a:solidFill>
              </a:rPr>
              <a:t>mhírlíne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[EF] </a:t>
            </a:r>
            <a:r>
              <a:rPr lang="en-IE" sz="2000" dirty="0" err="1">
                <a:solidFill>
                  <a:srgbClr val="990033"/>
                </a:solidFill>
              </a:rPr>
              <a:t>uirthi</a:t>
            </a:r>
            <a:r>
              <a:rPr lang="en-IE" sz="2000" dirty="0">
                <a:solidFill>
                  <a:srgbClr val="990033"/>
                </a:solidFill>
              </a:rPr>
              <a:t>, </a:t>
            </a:r>
            <a:r>
              <a:rPr lang="en-IE" sz="2000" dirty="0" err="1">
                <a:solidFill>
                  <a:srgbClr val="990033"/>
                </a:solidFill>
              </a:rPr>
              <a:t>ós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rud</a:t>
            </a:r>
            <a:r>
              <a:rPr lang="en-IE" sz="2000" dirty="0">
                <a:solidFill>
                  <a:srgbClr val="990033"/>
                </a:solidFill>
              </a:rPr>
              <a:t> é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cuid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den </a:t>
            </a:r>
            <a:r>
              <a:rPr lang="en-IE" sz="2000" dirty="0" err="1" smtClean="0">
                <a:solidFill>
                  <a:srgbClr val="990033"/>
                </a:solidFill>
              </a:rPr>
              <a:t>líne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iomlán</a:t>
            </a:r>
            <a:r>
              <a:rPr lang="en-IE" sz="2000" dirty="0">
                <a:solidFill>
                  <a:srgbClr val="990033"/>
                </a:solidFill>
              </a:rPr>
              <a:t> EF í </a:t>
            </a:r>
            <a:r>
              <a:rPr lang="en-IE" sz="2000" dirty="0" err="1">
                <a:solidFill>
                  <a:srgbClr val="990033"/>
                </a:solidFill>
              </a:rPr>
              <a:t>ndáiríre</a:t>
            </a:r>
            <a:r>
              <a:rPr lang="en-IE" sz="2000" dirty="0">
                <a:solidFill>
                  <a:srgbClr val="990033"/>
                </a:solidFill>
              </a:rPr>
              <a:t>. </a:t>
            </a:r>
            <a:r>
              <a:rPr lang="en-IE" sz="2000" dirty="0" err="1">
                <a:solidFill>
                  <a:srgbClr val="990033"/>
                </a:solidFill>
              </a:rPr>
              <a:t>Ciallaíonn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mír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nl-NL" sz="2000" dirty="0" smtClean="0">
                <a:solidFill>
                  <a:srgbClr val="990033"/>
                </a:solidFill>
              </a:rPr>
              <a:t>“cuid</a:t>
            </a:r>
            <a:r>
              <a:rPr lang="nl-NL" sz="2000" dirty="0">
                <a:solidFill>
                  <a:srgbClr val="990033"/>
                </a:solidFill>
              </a:rPr>
              <a:t>” de rud éigin,is cuid d’oráiste í </a:t>
            </a:r>
            <a:r>
              <a:rPr lang="nl-NL" sz="2000" dirty="0" smtClean="0">
                <a:solidFill>
                  <a:srgbClr val="990033"/>
                </a:solidFill>
              </a:rPr>
              <a:t>mír </a:t>
            </a:r>
            <a:r>
              <a:rPr lang="en-IE" sz="2000" dirty="0" err="1" smtClean="0">
                <a:solidFill>
                  <a:srgbClr val="990033"/>
                </a:solidFill>
              </a:rPr>
              <a:t>d’oráiste</a:t>
            </a:r>
            <a:r>
              <a:rPr lang="en-IE" sz="2000" dirty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105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 smtClean="0">
                <a:solidFill>
                  <a:srgbClr val="990033"/>
                </a:solidFill>
              </a:rPr>
              <a:t>Tugaimid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[EF] air sin. </a:t>
            </a:r>
            <a:r>
              <a:rPr lang="en-IE" sz="2000" dirty="0" err="1">
                <a:solidFill>
                  <a:srgbClr val="990033"/>
                </a:solidFill>
              </a:rPr>
              <a:t>Tabhair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faoi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deara</a:t>
            </a:r>
            <a:r>
              <a:rPr lang="en-IE" sz="2000" dirty="0" smtClean="0">
                <a:solidFill>
                  <a:srgbClr val="990033"/>
                </a:solidFill>
              </a:rPr>
              <a:t> an </a:t>
            </a:r>
            <a:r>
              <a:rPr lang="en-IE" sz="2000" dirty="0" err="1">
                <a:solidFill>
                  <a:srgbClr val="990033"/>
                </a:solidFill>
              </a:rPr>
              <a:t>tslí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léiríonn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lúibíní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cearnacha</a:t>
            </a:r>
            <a:r>
              <a:rPr lang="en-IE" sz="2000" dirty="0" smtClean="0">
                <a:solidFill>
                  <a:srgbClr val="990033"/>
                </a:solidFill>
              </a:rPr>
              <a:t> “</a:t>
            </a:r>
            <a:r>
              <a:rPr lang="en-IE" sz="2000" dirty="0" err="1" smtClean="0">
                <a:solidFill>
                  <a:srgbClr val="990033"/>
                </a:solidFill>
              </a:rPr>
              <a:t>tús</a:t>
            </a:r>
            <a:r>
              <a:rPr lang="en-IE" sz="2000" dirty="0">
                <a:solidFill>
                  <a:srgbClr val="990033"/>
                </a:solidFill>
              </a:rPr>
              <a:t>”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“</a:t>
            </a:r>
            <a:r>
              <a:rPr lang="en-IE" sz="2000" dirty="0" err="1">
                <a:solidFill>
                  <a:srgbClr val="990033"/>
                </a:solidFill>
              </a:rPr>
              <a:t>críoch</a:t>
            </a:r>
            <a:r>
              <a:rPr lang="en-IE" sz="2000" dirty="0">
                <a:solidFill>
                  <a:srgbClr val="990033"/>
                </a:solidFill>
              </a:rPr>
              <a:t>”.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58524" y="908050"/>
            <a:ext cx="17399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IE" sz="2400" b="1" dirty="0" smtClean="0">
              <a:solidFill>
                <a:srgbClr val="990033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820000" y="638647"/>
            <a:ext cx="7844366" cy="5329886"/>
            <a:chOff x="8820000" y="638647"/>
            <a:chExt cx="7844366" cy="5329886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5" t="433"/>
            <a:stretch/>
          </p:blipFill>
          <p:spPr bwMode="auto">
            <a:xfrm>
              <a:off x="9144000" y="638647"/>
              <a:ext cx="7520366" cy="5329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236296" y="447055"/>
            <a:ext cx="1504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 err="1">
                <a:solidFill>
                  <a:srgbClr val="990033"/>
                </a:solidFill>
              </a:rPr>
              <a:t>Focail</a:t>
            </a:r>
            <a:r>
              <a:rPr lang="en-IE" sz="2400" b="1" u="sng" dirty="0">
                <a:solidFill>
                  <a:srgbClr val="990033"/>
                </a:solidFill>
              </a:rPr>
              <a:t> </a:t>
            </a:r>
            <a:r>
              <a:rPr lang="en-IE" sz="2400" b="1" u="sng" dirty="0" err="1" smtClean="0">
                <a:solidFill>
                  <a:srgbClr val="990033"/>
                </a:solidFill>
              </a:rPr>
              <a:t>Nua</a:t>
            </a:r>
            <a:endParaRPr lang="en-IE" sz="2400" b="1" u="sng" dirty="0">
              <a:solidFill>
                <a:srgbClr val="99003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7818" y="764704"/>
            <a:ext cx="2208718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sz="2400" b="1" dirty="0" err="1" smtClean="0">
                <a:solidFill>
                  <a:srgbClr val="970033"/>
                </a:solidFill>
              </a:rPr>
              <a:t>Plána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endParaRPr lang="en-IE" sz="700" b="1" dirty="0">
              <a:solidFill>
                <a:srgbClr val="97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400" b="1" dirty="0" err="1" smtClean="0">
                <a:solidFill>
                  <a:srgbClr val="970033"/>
                </a:solidFill>
              </a:rPr>
              <a:t>Éigríoch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endParaRPr lang="en-IE" sz="800" b="1" dirty="0">
              <a:solidFill>
                <a:srgbClr val="97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400" b="1" dirty="0" err="1" smtClean="0">
                <a:solidFill>
                  <a:srgbClr val="970033"/>
                </a:solidFill>
              </a:rPr>
              <a:t>Pointí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endParaRPr lang="en-IE" sz="700" b="1" dirty="0">
              <a:solidFill>
                <a:srgbClr val="97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400" b="1" dirty="0" err="1" smtClean="0">
                <a:solidFill>
                  <a:srgbClr val="970033"/>
                </a:solidFill>
              </a:rPr>
              <a:t>Líne</a:t>
            </a:r>
            <a:r>
              <a:rPr lang="en-IE" sz="2400" b="1" dirty="0" smtClean="0">
                <a:solidFill>
                  <a:srgbClr val="970033"/>
                </a:solidFill>
              </a:rPr>
              <a:t> AB</a:t>
            </a:r>
          </a:p>
          <a:p>
            <a:endParaRPr lang="en-IE" sz="800" b="1" dirty="0">
              <a:solidFill>
                <a:srgbClr val="97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b="1" dirty="0" err="1" smtClean="0">
                <a:solidFill>
                  <a:srgbClr val="970033"/>
                </a:solidFill>
              </a:rPr>
              <a:t>Comhlíneacha</a:t>
            </a:r>
            <a:endParaRPr lang="en-IE" sz="2000" b="1" dirty="0" smtClean="0">
              <a:solidFill>
                <a:srgbClr val="970033"/>
              </a:solidFill>
            </a:endParaRPr>
          </a:p>
          <a:p>
            <a:endParaRPr lang="en-IE" sz="700" b="1" dirty="0">
              <a:solidFill>
                <a:srgbClr val="97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400" b="1" dirty="0" err="1">
                <a:solidFill>
                  <a:srgbClr val="970033"/>
                </a:solidFill>
              </a:rPr>
              <a:t>Ga</a:t>
            </a:r>
            <a:r>
              <a:rPr lang="en-IE" sz="2400" b="1" dirty="0">
                <a:solidFill>
                  <a:srgbClr val="970033"/>
                </a:solidFill>
              </a:rPr>
              <a:t> [CD</a:t>
            </a:r>
          </a:p>
        </p:txBody>
      </p:sp>
    </p:spTree>
    <p:extLst>
      <p:ext uri="{BB962C8B-B14F-4D97-AF65-F5344CB8AC3E}">
        <p14:creationId xmlns:p14="http://schemas.microsoft.com/office/powerpoint/2010/main" val="295099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20746" y="3763927"/>
            <a:ext cx="71712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990033"/>
                </a:solidFill>
              </a:rPr>
              <a:t>Anois </a:t>
            </a:r>
            <a:r>
              <a:rPr lang="pt-BR" sz="2000" dirty="0">
                <a:solidFill>
                  <a:srgbClr val="990033"/>
                </a:solidFill>
              </a:rPr>
              <a:t>an tasc deiridh. Úsáid do </a:t>
            </a:r>
            <a:r>
              <a:rPr lang="pt-BR" sz="2000" dirty="0" smtClean="0">
                <a:solidFill>
                  <a:srgbClr val="990033"/>
                </a:solidFill>
              </a:rPr>
              <a:t>rialóir </a:t>
            </a:r>
            <a:r>
              <a:rPr lang="en-IE" sz="2000" dirty="0" err="1" smtClean="0">
                <a:solidFill>
                  <a:srgbClr val="990033"/>
                </a:solidFill>
              </a:rPr>
              <a:t>chun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fad </a:t>
            </a:r>
            <a:r>
              <a:rPr lang="en-IE" sz="2000" dirty="0" err="1">
                <a:solidFill>
                  <a:srgbClr val="990033"/>
                </a:solidFill>
              </a:rPr>
              <a:t>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mírlíne</a:t>
            </a:r>
            <a:r>
              <a:rPr lang="en-IE" sz="2000" dirty="0">
                <a:solidFill>
                  <a:srgbClr val="990033"/>
                </a:solidFill>
              </a:rPr>
              <a:t> [AB] a </a:t>
            </a:r>
            <a:r>
              <a:rPr lang="en-IE" sz="2000" dirty="0" err="1">
                <a:solidFill>
                  <a:srgbClr val="990033"/>
                </a:solidFill>
              </a:rPr>
              <a:t>thomhas</a:t>
            </a:r>
            <a:r>
              <a:rPr lang="en-IE" sz="2000" dirty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990033"/>
                </a:solidFill>
              </a:rPr>
              <a:t>Scríobhtar </a:t>
            </a:r>
            <a:r>
              <a:rPr lang="pt-BR" sz="2000" dirty="0">
                <a:solidFill>
                  <a:srgbClr val="990033"/>
                </a:solidFill>
              </a:rPr>
              <a:t>é seo mar |AB|.</a:t>
            </a:r>
          </a:p>
          <a:p>
            <a:pPr marL="342900" indent="-342900">
              <a:buFont typeface="Arial" pitchFamily="34" charset="0"/>
              <a:buChar char="•"/>
            </a:pPr>
            <a:endParaRPr lang="de-D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 sz="2000" dirty="0" smtClean="0">
                <a:solidFill>
                  <a:srgbClr val="990033"/>
                </a:solidFill>
              </a:rPr>
              <a:t>Scríobhaimid </a:t>
            </a:r>
            <a:r>
              <a:rPr lang="de-DE" sz="2000" dirty="0">
                <a:solidFill>
                  <a:srgbClr val="990033"/>
                </a:solidFill>
              </a:rPr>
              <a:t>|AB| = “luach” ar an [AB].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52580" y="908050"/>
            <a:ext cx="20999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err="1" smtClean="0">
                <a:solidFill>
                  <a:srgbClr val="970033"/>
                </a:solidFill>
              </a:rPr>
              <a:t>Plána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Éigríoch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Pointí</a:t>
            </a:r>
            <a:endParaRPr lang="en-IE" sz="2400" b="1" dirty="0" smtClean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L</a:t>
            </a:r>
            <a:r>
              <a:rPr lang="en-IE" sz="2400" b="1" dirty="0" err="1">
                <a:solidFill>
                  <a:srgbClr val="970033"/>
                </a:solidFill>
              </a:rPr>
              <a:t>í</a:t>
            </a:r>
            <a:r>
              <a:rPr lang="en-IE" sz="2400" b="1" dirty="0" err="1" smtClean="0">
                <a:solidFill>
                  <a:srgbClr val="970033"/>
                </a:solidFill>
              </a:rPr>
              <a:t>ne</a:t>
            </a:r>
            <a:r>
              <a:rPr lang="en-IE" sz="2400" b="1" dirty="0" smtClean="0">
                <a:solidFill>
                  <a:srgbClr val="970033"/>
                </a:solidFill>
              </a:rPr>
              <a:t> </a:t>
            </a:r>
            <a:r>
              <a:rPr lang="en-IE" sz="2400" b="1" dirty="0">
                <a:solidFill>
                  <a:srgbClr val="970033"/>
                </a:solidFill>
              </a:rPr>
              <a:t>AB</a:t>
            </a:r>
          </a:p>
          <a:p>
            <a:r>
              <a:rPr lang="en-IE" sz="2000" b="1" dirty="0" err="1" smtClean="0">
                <a:solidFill>
                  <a:srgbClr val="970033"/>
                </a:solidFill>
              </a:rPr>
              <a:t>Comhlíneacha</a:t>
            </a:r>
            <a:endParaRPr lang="en-IE" sz="2000" b="1" dirty="0">
              <a:solidFill>
                <a:srgbClr val="970033"/>
              </a:solidFill>
            </a:endParaRP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Ga</a:t>
            </a:r>
            <a:r>
              <a:rPr lang="en-IE" sz="2400" b="1" dirty="0" smtClean="0">
                <a:solidFill>
                  <a:srgbClr val="970033"/>
                </a:solidFill>
              </a:rPr>
              <a:t> </a:t>
            </a:r>
            <a:r>
              <a:rPr lang="en-IE" sz="2400" b="1" dirty="0">
                <a:solidFill>
                  <a:srgbClr val="970033"/>
                </a:solidFill>
              </a:rPr>
              <a:t>[CD</a:t>
            </a:r>
          </a:p>
          <a:p>
            <a:r>
              <a:rPr lang="en-IE" sz="2400" b="1" dirty="0" err="1" smtClean="0">
                <a:solidFill>
                  <a:srgbClr val="970033"/>
                </a:solidFill>
              </a:rPr>
              <a:t>Mírlíne</a:t>
            </a:r>
            <a:r>
              <a:rPr lang="en-IE" sz="2400" b="1" dirty="0" smtClean="0">
                <a:solidFill>
                  <a:srgbClr val="970033"/>
                </a:solidFill>
              </a:rPr>
              <a:t> </a:t>
            </a:r>
            <a:r>
              <a:rPr lang="en-IE" sz="2400" b="1" dirty="0">
                <a:solidFill>
                  <a:srgbClr val="970033"/>
                </a:solidFill>
              </a:rPr>
              <a:t>[EF]</a:t>
            </a:r>
          </a:p>
          <a:p>
            <a:endParaRPr lang="en-IE" sz="2400" b="1" dirty="0" smtClean="0">
              <a:solidFill>
                <a:srgbClr val="970033"/>
              </a:solidFill>
            </a:endParaRPr>
          </a:p>
          <a:p>
            <a:endParaRPr lang="en-IE" sz="2400" b="1" dirty="0" smtClean="0">
              <a:solidFill>
                <a:srgbClr val="970033"/>
              </a:solidFill>
            </a:endParaRPr>
          </a:p>
          <a:p>
            <a:endParaRPr lang="en-IE" sz="2400" b="1" dirty="0">
              <a:solidFill>
                <a:srgbClr val="970033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820000" y="653749"/>
            <a:ext cx="8073825" cy="5460025"/>
            <a:chOff x="8820000" y="653749"/>
            <a:chExt cx="8073825" cy="5460025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7" t="654"/>
            <a:stretch/>
          </p:blipFill>
          <p:spPr bwMode="auto">
            <a:xfrm>
              <a:off x="9144000" y="653749"/>
              <a:ext cx="7749825" cy="5460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ounded Rectangle 8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7236296" y="447055"/>
            <a:ext cx="1504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 err="1">
                <a:solidFill>
                  <a:srgbClr val="990033"/>
                </a:solidFill>
              </a:rPr>
              <a:t>Focail</a:t>
            </a:r>
            <a:r>
              <a:rPr lang="en-IE" sz="2400" b="1" u="sng" dirty="0">
                <a:solidFill>
                  <a:srgbClr val="990033"/>
                </a:solidFill>
              </a:rPr>
              <a:t> </a:t>
            </a:r>
            <a:r>
              <a:rPr lang="en-IE" sz="2400" b="1" u="sng" dirty="0" err="1" smtClean="0">
                <a:solidFill>
                  <a:srgbClr val="990033"/>
                </a:solidFill>
              </a:rPr>
              <a:t>Nua</a:t>
            </a:r>
            <a:endParaRPr lang="en-IE" sz="2400" b="1" u="sng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2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00" y="1412776"/>
            <a:ext cx="8604000" cy="2560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19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573016"/>
            <a:ext cx="806489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1. </a:t>
            </a:r>
            <a:r>
              <a:rPr lang="en-IE" b="1" dirty="0" err="1">
                <a:solidFill>
                  <a:srgbClr val="990033"/>
                </a:solidFill>
              </a:rPr>
              <a:t>Ceangail</a:t>
            </a:r>
            <a:r>
              <a:rPr lang="en-IE" b="1" dirty="0">
                <a:solidFill>
                  <a:srgbClr val="990033"/>
                </a:solidFill>
              </a:rPr>
              <a:t> A le C. Sin [AC]. </a:t>
            </a:r>
            <a:r>
              <a:rPr lang="en-IE" b="1" dirty="0" err="1">
                <a:solidFill>
                  <a:srgbClr val="990033"/>
                </a:solidFill>
              </a:rPr>
              <a:t>Tomhais</a:t>
            </a:r>
            <a:r>
              <a:rPr lang="en-IE" b="1" dirty="0">
                <a:solidFill>
                  <a:srgbClr val="990033"/>
                </a:solidFill>
              </a:rPr>
              <a:t> fad [AC]. </a:t>
            </a:r>
            <a:r>
              <a:rPr lang="en-IE" b="1" dirty="0" err="1">
                <a:solidFill>
                  <a:srgbClr val="990033"/>
                </a:solidFill>
              </a:rPr>
              <a:t>Scríobh</a:t>
            </a:r>
            <a:r>
              <a:rPr lang="en-IE" b="1" dirty="0">
                <a:solidFill>
                  <a:srgbClr val="990033"/>
                </a:solidFill>
              </a:rPr>
              <a:t> do </a:t>
            </a:r>
            <a:r>
              <a:rPr lang="en-IE" b="1" dirty="0" err="1">
                <a:solidFill>
                  <a:srgbClr val="990033"/>
                </a:solidFill>
              </a:rPr>
              <a:t>fhreagra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i</a:t>
            </a:r>
            <a:r>
              <a:rPr lang="en-IE" b="1" dirty="0">
                <a:solidFill>
                  <a:srgbClr val="990033"/>
                </a:solidFill>
              </a:rPr>
              <a:t> cm. </a:t>
            </a:r>
            <a:r>
              <a:rPr lang="en-IE" b="1" dirty="0" err="1">
                <a:solidFill>
                  <a:srgbClr val="990033"/>
                </a:solidFill>
              </a:rPr>
              <a:t>agus</a:t>
            </a:r>
            <a:r>
              <a:rPr lang="en-IE" b="1" dirty="0">
                <a:solidFill>
                  <a:srgbClr val="990033"/>
                </a:solidFill>
              </a:rPr>
              <a:t> mm.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____________________. </a:t>
            </a:r>
            <a:r>
              <a:rPr lang="en-IE" b="1" dirty="0" err="1">
                <a:solidFill>
                  <a:srgbClr val="990033"/>
                </a:solidFill>
              </a:rPr>
              <a:t>Conas</a:t>
            </a:r>
            <a:r>
              <a:rPr lang="en-IE" b="1" dirty="0">
                <a:solidFill>
                  <a:srgbClr val="990033"/>
                </a:solidFill>
              </a:rPr>
              <a:t> a </a:t>
            </a:r>
            <a:r>
              <a:rPr lang="en-IE" b="1" dirty="0" err="1">
                <a:solidFill>
                  <a:srgbClr val="990033"/>
                </a:solidFill>
              </a:rPr>
              <a:t>ainmnímid</a:t>
            </a:r>
            <a:r>
              <a:rPr lang="en-IE" b="1" dirty="0">
                <a:solidFill>
                  <a:srgbClr val="990033"/>
                </a:solidFill>
              </a:rPr>
              <a:t> fad [AC]? </a:t>
            </a:r>
            <a:r>
              <a:rPr lang="en-IE" b="1" dirty="0" smtClean="0">
                <a:solidFill>
                  <a:srgbClr val="990033"/>
                </a:solidFill>
              </a:rPr>
              <a:t>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2. </a:t>
            </a:r>
            <a:r>
              <a:rPr lang="en-IE" b="1" dirty="0" err="1">
                <a:solidFill>
                  <a:srgbClr val="990033"/>
                </a:solidFill>
              </a:rPr>
              <a:t>Ceangail</a:t>
            </a:r>
            <a:r>
              <a:rPr lang="en-IE" b="1" dirty="0">
                <a:solidFill>
                  <a:srgbClr val="990033"/>
                </a:solidFill>
              </a:rPr>
              <a:t> D le E. Sin [DE]. </a:t>
            </a:r>
            <a:r>
              <a:rPr lang="en-IE" b="1" dirty="0" err="1">
                <a:solidFill>
                  <a:srgbClr val="990033"/>
                </a:solidFill>
              </a:rPr>
              <a:t>Tomhais</a:t>
            </a:r>
            <a:r>
              <a:rPr lang="en-IE" b="1" dirty="0">
                <a:solidFill>
                  <a:srgbClr val="990033"/>
                </a:solidFill>
              </a:rPr>
              <a:t> fad [DE]. </a:t>
            </a:r>
            <a:r>
              <a:rPr lang="en-IE" b="1" dirty="0" err="1">
                <a:solidFill>
                  <a:srgbClr val="990033"/>
                </a:solidFill>
              </a:rPr>
              <a:t>Scríobh</a:t>
            </a:r>
            <a:r>
              <a:rPr lang="en-IE" b="1" dirty="0">
                <a:solidFill>
                  <a:srgbClr val="990033"/>
                </a:solidFill>
              </a:rPr>
              <a:t> do </a:t>
            </a:r>
            <a:r>
              <a:rPr lang="en-IE" b="1" dirty="0" err="1">
                <a:solidFill>
                  <a:srgbClr val="990033"/>
                </a:solidFill>
              </a:rPr>
              <a:t>fhreagra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i</a:t>
            </a:r>
            <a:r>
              <a:rPr lang="en-IE" b="1" dirty="0">
                <a:solidFill>
                  <a:srgbClr val="990033"/>
                </a:solidFill>
              </a:rPr>
              <a:t> cm. </a:t>
            </a:r>
            <a:r>
              <a:rPr lang="en-IE" b="1" dirty="0" err="1">
                <a:solidFill>
                  <a:srgbClr val="990033"/>
                </a:solidFill>
              </a:rPr>
              <a:t>agus</a:t>
            </a:r>
            <a:r>
              <a:rPr lang="en-IE" b="1" dirty="0">
                <a:solidFill>
                  <a:srgbClr val="990033"/>
                </a:solidFill>
              </a:rPr>
              <a:t> mm.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____________________. </a:t>
            </a:r>
            <a:r>
              <a:rPr lang="en-IE" b="1" dirty="0" err="1">
                <a:solidFill>
                  <a:srgbClr val="990033"/>
                </a:solidFill>
              </a:rPr>
              <a:t>Conas</a:t>
            </a:r>
            <a:r>
              <a:rPr lang="en-IE" b="1" dirty="0">
                <a:solidFill>
                  <a:srgbClr val="990033"/>
                </a:solidFill>
              </a:rPr>
              <a:t> a </a:t>
            </a:r>
            <a:r>
              <a:rPr lang="en-IE" b="1" dirty="0" err="1">
                <a:solidFill>
                  <a:srgbClr val="990033"/>
                </a:solidFill>
              </a:rPr>
              <a:t>ainmnímid</a:t>
            </a:r>
            <a:r>
              <a:rPr lang="en-IE" b="1" dirty="0">
                <a:solidFill>
                  <a:srgbClr val="990033"/>
                </a:solidFill>
              </a:rPr>
              <a:t> fad [DE]? </a:t>
            </a:r>
            <a:r>
              <a:rPr lang="en-IE" b="1" dirty="0" smtClean="0">
                <a:solidFill>
                  <a:srgbClr val="990033"/>
                </a:solidFill>
              </a:rPr>
              <a:t>_______________________</a:t>
            </a:r>
            <a:endParaRPr lang="en-IE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de-DE" b="1" dirty="0">
                <a:solidFill>
                  <a:srgbClr val="990033"/>
                </a:solidFill>
              </a:rPr>
              <a:t>3. Tarraing an líne AB.</a:t>
            </a:r>
          </a:p>
          <a:p>
            <a:pPr>
              <a:lnSpc>
                <a:spcPct val="150000"/>
              </a:lnSpc>
            </a:pPr>
            <a:r>
              <a:rPr lang="nb-NO" b="1" dirty="0">
                <a:solidFill>
                  <a:srgbClr val="990033"/>
                </a:solidFill>
              </a:rPr>
              <a:t>4. Tarraing an ga [DE.</a:t>
            </a:r>
          </a:p>
          <a:p>
            <a:pPr>
              <a:lnSpc>
                <a:spcPct val="150000"/>
              </a:lnSpc>
            </a:pPr>
            <a:r>
              <a:rPr lang="en-IE" b="1" dirty="0">
                <a:solidFill>
                  <a:srgbClr val="990033"/>
                </a:solidFill>
              </a:rPr>
              <a:t>5. </a:t>
            </a:r>
            <a:r>
              <a:rPr lang="en-IE" b="1" dirty="0" err="1">
                <a:solidFill>
                  <a:srgbClr val="990033"/>
                </a:solidFill>
              </a:rPr>
              <a:t>Cé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chomh</a:t>
            </a:r>
            <a:r>
              <a:rPr lang="en-IE" b="1" dirty="0">
                <a:solidFill>
                  <a:srgbClr val="990033"/>
                </a:solidFill>
              </a:rPr>
              <a:t> </a:t>
            </a:r>
            <a:r>
              <a:rPr lang="en-IE" b="1" dirty="0" err="1">
                <a:solidFill>
                  <a:srgbClr val="990033"/>
                </a:solidFill>
              </a:rPr>
              <a:t>mór</a:t>
            </a:r>
            <a:r>
              <a:rPr lang="en-IE" b="1" dirty="0">
                <a:solidFill>
                  <a:srgbClr val="990033"/>
                </a:solidFill>
              </a:rPr>
              <a:t> is </a:t>
            </a:r>
            <a:r>
              <a:rPr lang="en-IE" b="1" dirty="0" err="1">
                <a:solidFill>
                  <a:srgbClr val="990033"/>
                </a:solidFill>
              </a:rPr>
              <a:t>atá</a:t>
            </a:r>
            <a:r>
              <a:rPr lang="en-IE" b="1" dirty="0">
                <a:solidFill>
                  <a:srgbClr val="990033"/>
                </a:solidFill>
              </a:rPr>
              <a:t> pointe? </a:t>
            </a:r>
            <a:r>
              <a:rPr lang="en-IE" b="1" dirty="0" smtClean="0">
                <a:solidFill>
                  <a:srgbClr val="990033"/>
                </a:solidFill>
              </a:rPr>
              <a:t>__________________________________________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7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8656</TotalTime>
  <Words>801</Words>
  <Application>Microsoft Office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57</cp:revision>
  <dcterms:created xsi:type="dcterms:W3CDTF">2012-06-20T21:30:31Z</dcterms:created>
  <dcterms:modified xsi:type="dcterms:W3CDTF">2013-04-08T10:47:49Z</dcterms:modified>
</cp:coreProperties>
</file>