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2" r:id="rId4"/>
    <p:sldId id="259" r:id="rId5"/>
    <p:sldId id="258" r:id="rId6"/>
    <p:sldId id="270" r:id="rId7"/>
    <p:sldId id="260" r:id="rId8"/>
    <p:sldId id="269" r:id="rId9"/>
    <p:sldId id="268" r:id="rId10"/>
    <p:sldId id="261" r:id="rId11"/>
    <p:sldId id="266" r:id="rId12"/>
    <p:sldId id="267" r:id="rId13"/>
    <p:sldId id="271" r:id="rId14"/>
    <p:sldId id="263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5D9DAE4-F25D-4CC9-9003-39140484A0FD}">
          <p14:sldIdLst/>
        </p14:section>
        <p14:section name="Introduction" id="{80653948-FAC6-42D6-AADC-2AFF61FDB7F8}">
          <p14:sldIdLst>
            <p14:sldId id="256"/>
            <p14:sldId id="265"/>
          </p14:sldIdLst>
        </p14:section>
        <p14:section name="Section 1: Rolling a die" id="{775FE8AF-B7FD-4609-8590-63D77D5B09C3}">
          <p14:sldIdLst>
            <p14:sldId id="262"/>
            <p14:sldId id="259"/>
            <p14:sldId id="258"/>
          </p14:sldIdLst>
        </p14:section>
        <p14:section name="Section 2: Master table" id="{8696A1FA-EAE1-49A6-996B-62EDA5268601}">
          <p14:sldIdLst>
            <p14:sldId id="270"/>
            <p14:sldId id="260"/>
            <p14:sldId id="269"/>
            <p14:sldId id="268"/>
            <p14:sldId id="261"/>
            <p14:sldId id="266"/>
            <p14:sldId id="267"/>
            <p14:sldId id="271"/>
            <p14:sldId id="263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95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2.xml"/><Relationship Id="rId4" Type="http://schemas.openxmlformats.org/officeDocument/2006/relationships/slide" Target="../slides/slide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3102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054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081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554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560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533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70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137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685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5" name="Group 4"/>
          <p:cNvGrpSpPr/>
          <p:nvPr/>
        </p:nvGrpSpPr>
        <p:grpSpPr>
          <a:xfrm rot="5400000">
            <a:off x="4429674" y="-4515329"/>
            <a:ext cx="382999" cy="9322593"/>
            <a:chOff x="-36512" y="13447"/>
            <a:chExt cx="396000" cy="6858000"/>
          </a:xfrm>
        </p:grpSpPr>
        <p:sp>
          <p:nvSpPr>
            <p:cNvPr id="6" name="Rectangle 5"/>
            <p:cNvSpPr/>
            <p:nvPr userDrawn="1"/>
          </p:nvSpPr>
          <p:spPr>
            <a:xfrm>
              <a:off x="-36512" y="89204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7" name="Freeform 6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8" name="Group 7"/>
          <p:cNvGrpSpPr/>
          <p:nvPr/>
        </p:nvGrpSpPr>
        <p:grpSpPr>
          <a:xfrm rot="16200000">
            <a:off x="4320452" y="2038281"/>
            <a:ext cx="382999" cy="9337121"/>
            <a:chOff x="-36512" y="13447"/>
            <a:chExt cx="396000" cy="6868687"/>
          </a:xfrm>
        </p:grpSpPr>
        <p:sp>
          <p:nvSpPr>
            <p:cNvPr id="9" name="Rectangle 8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Freeform 9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241" y="5013176"/>
            <a:ext cx="1627436" cy="130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ounded Rectangle 12">
            <a:hlinkClick r:id="rId3" action="ppaction://hlinksldjump"/>
          </p:cNvPr>
          <p:cNvSpPr/>
          <p:nvPr userDrawn="1"/>
        </p:nvSpPr>
        <p:spPr>
          <a:xfrm rot="16200000">
            <a:off x="-403943" y="1520760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baseline="0" dirty="0" smtClean="0"/>
              <a:t>Activity 1</a:t>
            </a:r>
            <a:endParaRPr lang="en-IE" sz="1400" dirty="0"/>
          </a:p>
        </p:txBody>
      </p:sp>
      <p:sp>
        <p:nvSpPr>
          <p:cNvPr id="14" name="Rounded Rectangle 13">
            <a:hlinkClick r:id="rId4" action="ppaction://hlinksldjump"/>
          </p:cNvPr>
          <p:cNvSpPr/>
          <p:nvPr userDrawn="1"/>
        </p:nvSpPr>
        <p:spPr>
          <a:xfrm rot="16200000">
            <a:off x="-403943" y="2453892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baseline="0" dirty="0" smtClean="0"/>
              <a:t>Activity 2</a:t>
            </a:r>
            <a:endParaRPr lang="en-IE" sz="1400" dirty="0"/>
          </a:p>
        </p:txBody>
      </p:sp>
      <p:sp>
        <p:nvSpPr>
          <p:cNvPr id="15" name="Rounded Rectangle 14">
            <a:hlinkClick r:id="rId5" action="ppaction://hlinksldjump"/>
          </p:cNvPr>
          <p:cNvSpPr/>
          <p:nvPr userDrawn="1"/>
        </p:nvSpPr>
        <p:spPr>
          <a:xfrm rot="16200000">
            <a:off x="-403943" y="584657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Index</a:t>
            </a:r>
            <a:endParaRPr lang="en-IE" sz="1400" dirty="0"/>
          </a:p>
        </p:txBody>
      </p:sp>
    </p:spTree>
    <p:extLst>
      <p:ext uri="{BB962C8B-B14F-4D97-AF65-F5344CB8AC3E}">
        <p14:creationId xmlns:p14="http://schemas.microsoft.com/office/powerpoint/2010/main" val="2558094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0463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545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44E64-7BB4-4904-8583-D7EA8D436302}" type="datetimeFigureOut">
              <a:rPr lang="en-IE" smtClean="0"/>
              <a:pPr/>
              <a:t>10/12/2012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9B88D-27FF-4B94-A121-339862997D9E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7" name="Group 6"/>
          <p:cNvGrpSpPr/>
          <p:nvPr userDrawn="1"/>
        </p:nvGrpSpPr>
        <p:grpSpPr>
          <a:xfrm rot="5400000">
            <a:off x="4429674" y="-4515329"/>
            <a:ext cx="382999" cy="9322593"/>
            <a:chOff x="-36512" y="13447"/>
            <a:chExt cx="396000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-36512" y="89204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" name="Freeform 8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10" name="Group 9"/>
          <p:cNvGrpSpPr/>
          <p:nvPr userDrawn="1"/>
        </p:nvGrpSpPr>
        <p:grpSpPr>
          <a:xfrm rot="16200000">
            <a:off x="4320452" y="2038281"/>
            <a:ext cx="382999" cy="9337121"/>
            <a:chOff x="-36512" y="13447"/>
            <a:chExt cx="396000" cy="6868687"/>
          </a:xfrm>
        </p:grpSpPr>
        <p:sp>
          <p:nvSpPr>
            <p:cNvPr id="11" name="Rectangle 10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2" name="Freeform 11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91512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160" y="159986"/>
            <a:ext cx="4577680" cy="6538029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99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04664"/>
            <a:ext cx="8280920" cy="1354217"/>
          </a:xfrm>
          <a:prstGeom prst="rect">
            <a:avLst/>
          </a:prstGeom>
          <a:ln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IE" sz="2400" b="1" dirty="0" smtClean="0">
                <a:solidFill>
                  <a:srgbClr val="990033"/>
                </a:solidFill>
              </a:rPr>
              <a:t>Student Activity 2B</a:t>
            </a:r>
          </a:p>
          <a:p>
            <a:pPr>
              <a:spcAft>
                <a:spcPts val="600"/>
              </a:spcAft>
            </a:pPr>
            <a:r>
              <a:rPr lang="en-IE" sz="2400" dirty="0" smtClean="0">
                <a:solidFill>
                  <a:srgbClr val="990033"/>
                </a:solidFill>
              </a:rPr>
              <a:t>The sum of all the relative frequencies is ________________?</a:t>
            </a:r>
          </a:p>
          <a:p>
            <a:pPr>
              <a:spcAft>
                <a:spcPts val="600"/>
              </a:spcAft>
            </a:pPr>
            <a:r>
              <a:rPr lang="en-IE" sz="2400" dirty="0" smtClean="0">
                <a:solidFill>
                  <a:srgbClr val="990033"/>
                </a:solidFill>
              </a:rPr>
              <a:t>The sum of all the percentages is ________________?</a:t>
            </a:r>
            <a:endParaRPr lang="en-IE" sz="2400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6456" y="2924944"/>
            <a:ext cx="8280000" cy="1938992"/>
          </a:xfrm>
          <a:prstGeom prst="rect">
            <a:avLst/>
          </a:prstGeom>
          <a:ln>
            <a:solidFill>
              <a:srgbClr val="990033"/>
            </a:solidFill>
          </a:ln>
        </p:spPr>
        <p:txBody>
          <a:bodyPr>
            <a:spAutoFit/>
          </a:bodyPr>
          <a:lstStyle/>
          <a:p>
            <a:pPr algn="ctr"/>
            <a:r>
              <a:rPr lang="en-IE" sz="2400" b="1" dirty="0" smtClean="0">
                <a:solidFill>
                  <a:srgbClr val="990033"/>
                </a:solidFill>
              </a:rPr>
              <a:t>Student Activity 2C</a:t>
            </a:r>
          </a:p>
          <a:p>
            <a:r>
              <a:rPr lang="en-IE" sz="2400" dirty="0" smtClean="0">
                <a:solidFill>
                  <a:srgbClr val="990033"/>
                </a:solidFill>
              </a:rPr>
              <a:t>Conclusion: (Refer to prediction)</a:t>
            </a: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2145050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Now that you have </a:t>
            </a:r>
            <a:r>
              <a:rPr lang="en-IE" sz="2000" dirty="0" smtClean="0">
                <a:solidFill>
                  <a:srgbClr val="990033"/>
                </a:solidFill>
              </a:rPr>
              <a:t>over 300 </a:t>
            </a:r>
            <a:r>
              <a:rPr lang="en-IE" sz="2000" dirty="0">
                <a:solidFill>
                  <a:srgbClr val="990033"/>
                </a:solidFill>
              </a:rPr>
              <a:t>trials can you see </a:t>
            </a:r>
            <a:r>
              <a:rPr lang="en-IE" sz="2000" dirty="0" smtClean="0">
                <a:solidFill>
                  <a:srgbClr val="990033"/>
                </a:solidFill>
              </a:rPr>
              <a:t>any pattern </a:t>
            </a:r>
            <a:r>
              <a:rPr lang="en-IE" sz="2000" dirty="0">
                <a:solidFill>
                  <a:srgbClr val="990033"/>
                </a:solidFill>
              </a:rPr>
              <a:t>emerging?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789610" y="332657"/>
            <a:ext cx="8599814" cy="5976663"/>
            <a:chOff x="8789610" y="332657"/>
            <a:chExt cx="8599814" cy="5976663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8504" y="692696"/>
              <a:ext cx="8280920" cy="5616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ounded Rectangle 6"/>
            <p:cNvSpPr/>
            <p:nvPr/>
          </p:nvSpPr>
          <p:spPr>
            <a:xfrm rot="16200000">
              <a:off x="8159610" y="96265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654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548680"/>
            <a:ext cx="77768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Individually draw a </a:t>
            </a:r>
            <a:r>
              <a:rPr lang="en-IE" sz="2000" dirty="0" smtClean="0">
                <a:solidFill>
                  <a:srgbClr val="990033"/>
                </a:solidFill>
              </a:rPr>
              <a:t>graph on </a:t>
            </a:r>
            <a:r>
              <a:rPr lang="en-IE" sz="2000" dirty="0">
                <a:solidFill>
                  <a:srgbClr val="990033"/>
                </a:solidFill>
              </a:rPr>
              <a:t>graph paper using </a:t>
            </a:r>
            <a:r>
              <a:rPr lang="en-IE" sz="2000" dirty="0" smtClean="0">
                <a:solidFill>
                  <a:srgbClr val="990033"/>
                </a:solidFill>
              </a:rPr>
              <a:t>the data </a:t>
            </a:r>
            <a:r>
              <a:rPr lang="en-IE" sz="2000" dirty="0">
                <a:solidFill>
                  <a:srgbClr val="990033"/>
                </a:solidFill>
              </a:rPr>
              <a:t>from the </a:t>
            </a:r>
            <a:r>
              <a:rPr lang="en-IE" sz="2000" b="1" dirty="0" smtClean="0">
                <a:solidFill>
                  <a:srgbClr val="990033"/>
                </a:solidFill>
              </a:rPr>
              <a:t>Master Table</a:t>
            </a:r>
            <a:r>
              <a:rPr lang="en-IE" sz="2000" dirty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Write </a:t>
            </a:r>
            <a:r>
              <a:rPr lang="en-IE" sz="2000" dirty="0">
                <a:solidFill>
                  <a:srgbClr val="990033"/>
                </a:solidFill>
              </a:rPr>
              <a:t>a </a:t>
            </a:r>
            <a:r>
              <a:rPr lang="en-IE" sz="2000" dirty="0" smtClean="0">
                <a:solidFill>
                  <a:srgbClr val="990033"/>
                </a:solidFill>
              </a:rPr>
              <a:t>conclusion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Because </a:t>
            </a:r>
            <a:r>
              <a:rPr lang="en-IE" sz="2000" dirty="0">
                <a:solidFill>
                  <a:srgbClr val="990033"/>
                </a:solidFill>
              </a:rPr>
              <a:t>all outcomes </a:t>
            </a:r>
            <a:r>
              <a:rPr lang="en-IE" sz="2000" dirty="0" smtClean="0">
                <a:solidFill>
                  <a:srgbClr val="990033"/>
                </a:solidFill>
              </a:rPr>
              <a:t>are equally </a:t>
            </a:r>
            <a:r>
              <a:rPr lang="en-IE" sz="2000" dirty="0">
                <a:solidFill>
                  <a:srgbClr val="990033"/>
                </a:solidFill>
              </a:rPr>
              <a:t>likely can you </a:t>
            </a:r>
            <a:r>
              <a:rPr lang="en-IE" sz="2000" dirty="0" smtClean="0">
                <a:solidFill>
                  <a:srgbClr val="990033"/>
                </a:solidFill>
              </a:rPr>
              <a:t>think of </a:t>
            </a:r>
            <a:r>
              <a:rPr lang="en-IE" sz="2000" dirty="0">
                <a:solidFill>
                  <a:srgbClr val="990033"/>
                </a:solidFill>
              </a:rPr>
              <a:t>a word to </a:t>
            </a:r>
            <a:r>
              <a:rPr lang="en-IE" sz="2000" dirty="0" smtClean="0">
                <a:solidFill>
                  <a:srgbClr val="990033"/>
                </a:solidFill>
              </a:rPr>
              <a:t>describe </a:t>
            </a:r>
            <a:r>
              <a:rPr lang="en-IE" sz="2000" dirty="0">
                <a:solidFill>
                  <a:srgbClr val="990033"/>
                </a:solidFill>
              </a:rPr>
              <a:t>a </a:t>
            </a:r>
            <a:r>
              <a:rPr lang="en-IE" sz="2000" dirty="0" smtClean="0">
                <a:solidFill>
                  <a:srgbClr val="990033"/>
                </a:solidFill>
              </a:rPr>
              <a:t>die like </a:t>
            </a:r>
            <a:r>
              <a:rPr lang="en-IE" sz="2000" dirty="0">
                <a:solidFill>
                  <a:srgbClr val="990033"/>
                </a:solidFill>
              </a:rPr>
              <a:t>this if it were used in </a:t>
            </a:r>
            <a:r>
              <a:rPr lang="en-IE" sz="2000" dirty="0" smtClean="0">
                <a:solidFill>
                  <a:srgbClr val="990033"/>
                </a:solidFill>
              </a:rPr>
              <a:t>a game </a:t>
            </a:r>
            <a:r>
              <a:rPr lang="en-IE" sz="2000" dirty="0">
                <a:solidFill>
                  <a:srgbClr val="990033"/>
                </a:solidFill>
              </a:rPr>
              <a:t>which gave </a:t>
            </a:r>
            <a:r>
              <a:rPr lang="en-IE" sz="2000" dirty="0" smtClean="0">
                <a:solidFill>
                  <a:srgbClr val="990033"/>
                </a:solidFill>
              </a:rPr>
              <a:t>everyone the </a:t>
            </a:r>
            <a:r>
              <a:rPr lang="en-IE" sz="2000" dirty="0">
                <a:solidFill>
                  <a:srgbClr val="990033"/>
                </a:solidFill>
              </a:rPr>
              <a:t>same chance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The menu choices </a:t>
            </a:r>
            <a:r>
              <a:rPr lang="en-IE" sz="2000" dirty="0" smtClean="0">
                <a:solidFill>
                  <a:srgbClr val="990033"/>
                </a:solidFill>
              </a:rPr>
              <a:t>for today’s </a:t>
            </a:r>
            <a:r>
              <a:rPr lang="en-IE" sz="2000" dirty="0">
                <a:solidFill>
                  <a:srgbClr val="990033"/>
                </a:solidFill>
              </a:rPr>
              <a:t>lunch are </a:t>
            </a:r>
            <a:r>
              <a:rPr lang="en-IE" sz="2000" dirty="0" smtClean="0">
                <a:solidFill>
                  <a:srgbClr val="990033"/>
                </a:solidFill>
              </a:rPr>
              <a:t>pizza, roast </a:t>
            </a:r>
            <a:r>
              <a:rPr lang="en-IE" sz="2000" dirty="0">
                <a:solidFill>
                  <a:srgbClr val="990033"/>
                </a:solidFill>
              </a:rPr>
              <a:t>beef and salad. </a:t>
            </a:r>
            <a:r>
              <a:rPr lang="en-IE" sz="2000" dirty="0" smtClean="0">
                <a:solidFill>
                  <a:srgbClr val="990033"/>
                </a:solidFill>
              </a:rPr>
              <a:t>Is the </a:t>
            </a:r>
            <a:r>
              <a:rPr lang="en-IE" sz="2000" dirty="0">
                <a:solidFill>
                  <a:srgbClr val="990033"/>
                </a:solidFill>
              </a:rPr>
              <a:t>probability that I </a:t>
            </a:r>
            <a:r>
              <a:rPr lang="en-IE" sz="2000" dirty="0" smtClean="0">
                <a:solidFill>
                  <a:srgbClr val="990033"/>
                </a:solidFill>
              </a:rPr>
              <a:t>will choose </a:t>
            </a:r>
            <a:r>
              <a:rPr lang="en-IE" sz="2000" dirty="0">
                <a:solidFill>
                  <a:srgbClr val="990033"/>
                </a:solidFill>
              </a:rPr>
              <a:t>pizza = 1/3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What is different about this and </a:t>
            </a:r>
            <a:r>
              <a:rPr lang="en-IE" sz="2000" dirty="0" smtClean="0">
                <a:solidFill>
                  <a:srgbClr val="990033"/>
                </a:solidFill>
              </a:rPr>
              <a:t>the outcomes </a:t>
            </a:r>
            <a:r>
              <a:rPr lang="en-IE" sz="2000" dirty="0">
                <a:solidFill>
                  <a:srgbClr val="990033"/>
                </a:solidFill>
              </a:rPr>
              <a:t>for the fair die?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How </a:t>
            </a:r>
            <a:r>
              <a:rPr lang="en-IE" sz="2000" dirty="0">
                <a:solidFill>
                  <a:srgbClr val="990033"/>
                </a:solidFill>
              </a:rPr>
              <a:t>might we find out </a:t>
            </a:r>
            <a:r>
              <a:rPr lang="en-IE" sz="2000" dirty="0" smtClean="0">
                <a:solidFill>
                  <a:srgbClr val="990033"/>
                </a:solidFill>
              </a:rPr>
              <a:t>the probability?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784000" y="692696"/>
            <a:ext cx="8605424" cy="5616624"/>
            <a:chOff x="8784000" y="692696"/>
            <a:chExt cx="8605424" cy="5616624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5476" y="692696"/>
              <a:ext cx="8213948" cy="5616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4000" y="1358880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784000" y="728880"/>
            <a:ext cx="8514671" cy="5675149"/>
            <a:chOff x="8794905" y="634171"/>
            <a:chExt cx="8514671" cy="5675149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2672" y="634171"/>
              <a:ext cx="8136904" cy="56751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ounded Rectangle 7"/>
            <p:cNvSpPr/>
            <p:nvPr/>
          </p:nvSpPr>
          <p:spPr>
            <a:xfrm rot="16200000">
              <a:off x="8164905" y="2884171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991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548680"/>
            <a:ext cx="77768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Can </a:t>
            </a:r>
            <a:r>
              <a:rPr lang="en-IE" sz="2000" dirty="0">
                <a:solidFill>
                  <a:srgbClr val="990033"/>
                </a:solidFill>
              </a:rPr>
              <a:t>you think of other examples </a:t>
            </a:r>
            <a:r>
              <a:rPr lang="en-IE" sz="2000" dirty="0" smtClean="0">
                <a:solidFill>
                  <a:srgbClr val="990033"/>
                </a:solidFill>
              </a:rPr>
              <a:t>of situations </a:t>
            </a:r>
            <a:r>
              <a:rPr lang="en-IE" sz="2000" dirty="0">
                <a:solidFill>
                  <a:srgbClr val="990033"/>
                </a:solidFill>
              </a:rPr>
              <a:t>where the outcomes </a:t>
            </a:r>
            <a:r>
              <a:rPr lang="en-IE" sz="2000" dirty="0" smtClean="0">
                <a:solidFill>
                  <a:srgbClr val="990033"/>
                </a:solidFill>
              </a:rPr>
              <a:t>are not </a:t>
            </a:r>
            <a:r>
              <a:rPr lang="en-IE" sz="2000" dirty="0">
                <a:solidFill>
                  <a:srgbClr val="990033"/>
                </a:solidFill>
              </a:rPr>
              <a:t>equally likely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The last approach is known </a:t>
            </a:r>
            <a:r>
              <a:rPr lang="en-IE" sz="2000" dirty="0" smtClean="0">
                <a:solidFill>
                  <a:srgbClr val="990033"/>
                </a:solidFill>
              </a:rPr>
              <a:t>as the </a:t>
            </a:r>
            <a:r>
              <a:rPr lang="en-IE" sz="2000" dirty="0">
                <a:solidFill>
                  <a:srgbClr val="990033"/>
                </a:solidFill>
              </a:rPr>
              <a:t>‘experimental ‘or ‘</a:t>
            </a:r>
            <a:r>
              <a:rPr lang="en-IE" sz="2000" dirty="0" smtClean="0">
                <a:solidFill>
                  <a:srgbClr val="990033"/>
                </a:solidFill>
              </a:rPr>
              <a:t>empirical approach</a:t>
            </a:r>
            <a:r>
              <a:rPr lang="en-IE" sz="2000" dirty="0">
                <a:solidFill>
                  <a:srgbClr val="990033"/>
                </a:solidFill>
              </a:rPr>
              <a:t>’ to calculating </a:t>
            </a:r>
            <a:r>
              <a:rPr lang="en-IE" sz="2000" dirty="0" smtClean="0">
                <a:solidFill>
                  <a:srgbClr val="990033"/>
                </a:solidFill>
              </a:rPr>
              <a:t>probabilities.  However</a:t>
            </a:r>
            <a:r>
              <a:rPr lang="en-IE" sz="2000" dirty="0">
                <a:solidFill>
                  <a:srgbClr val="990033"/>
                </a:solidFill>
              </a:rPr>
              <a:t>, we did not </a:t>
            </a:r>
            <a:r>
              <a:rPr lang="en-IE" sz="2000" dirty="0" smtClean="0">
                <a:solidFill>
                  <a:srgbClr val="990033"/>
                </a:solidFill>
              </a:rPr>
              <a:t>calculate probabilities </a:t>
            </a:r>
            <a:r>
              <a:rPr lang="en-IE" sz="2000" dirty="0">
                <a:solidFill>
                  <a:srgbClr val="990033"/>
                </a:solidFill>
              </a:rPr>
              <a:t>but instead </a:t>
            </a:r>
            <a:r>
              <a:rPr lang="en-IE" sz="2000" dirty="0" smtClean="0">
                <a:solidFill>
                  <a:srgbClr val="990033"/>
                </a:solidFill>
              </a:rPr>
              <a:t>calculated the </a:t>
            </a:r>
            <a:r>
              <a:rPr lang="en-IE" sz="2000" dirty="0">
                <a:solidFill>
                  <a:srgbClr val="990033"/>
                </a:solidFill>
              </a:rPr>
              <a:t>relative frequencies – so what </a:t>
            </a:r>
            <a:r>
              <a:rPr lang="en-IE" sz="2000" dirty="0" smtClean="0">
                <a:solidFill>
                  <a:srgbClr val="990033"/>
                </a:solidFill>
              </a:rPr>
              <a:t>is the </a:t>
            </a:r>
            <a:r>
              <a:rPr lang="en-IE" sz="2000" dirty="0">
                <a:solidFill>
                  <a:srgbClr val="990033"/>
                </a:solidFill>
              </a:rPr>
              <a:t>connection with probability? </a:t>
            </a:r>
            <a:r>
              <a:rPr lang="en-IE" sz="2000" dirty="0" smtClean="0">
                <a:solidFill>
                  <a:srgbClr val="990033"/>
                </a:solidFill>
              </a:rPr>
              <a:t>Has anyone </a:t>
            </a:r>
            <a:r>
              <a:rPr lang="en-IE" sz="2000" dirty="0">
                <a:solidFill>
                  <a:srgbClr val="990033"/>
                </a:solidFill>
              </a:rPr>
              <a:t>got any ideas on this?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What </a:t>
            </a:r>
            <a:r>
              <a:rPr lang="en-IE" sz="2000" dirty="0">
                <a:solidFill>
                  <a:srgbClr val="990033"/>
                </a:solidFill>
              </a:rPr>
              <a:t>do you think would be </a:t>
            </a:r>
            <a:r>
              <a:rPr lang="en-IE" sz="2000" dirty="0" smtClean="0">
                <a:solidFill>
                  <a:srgbClr val="990033"/>
                </a:solidFill>
              </a:rPr>
              <a:t>the value </a:t>
            </a:r>
            <a:r>
              <a:rPr lang="en-IE" sz="2000" dirty="0">
                <a:solidFill>
                  <a:srgbClr val="990033"/>
                </a:solidFill>
              </a:rPr>
              <a:t>of the relative frequencies if </a:t>
            </a:r>
            <a:r>
              <a:rPr lang="en-IE" sz="2000" dirty="0" smtClean="0">
                <a:solidFill>
                  <a:srgbClr val="990033"/>
                </a:solidFill>
              </a:rPr>
              <a:t>we did </a:t>
            </a:r>
            <a:r>
              <a:rPr lang="en-IE" sz="2000" dirty="0">
                <a:solidFill>
                  <a:srgbClr val="990033"/>
                </a:solidFill>
              </a:rPr>
              <a:t>more and more trials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Based on what you </a:t>
            </a:r>
            <a:r>
              <a:rPr lang="en-IE" sz="2000" dirty="0" smtClean="0">
                <a:solidFill>
                  <a:srgbClr val="990033"/>
                </a:solidFill>
              </a:rPr>
              <a:t>now know </a:t>
            </a:r>
            <a:r>
              <a:rPr lang="en-IE" sz="2000" dirty="0">
                <a:solidFill>
                  <a:srgbClr val="990033"/>
                </a:solidFill>
              </a:rPr>
              <a:t>about </a:t>
            </a:r>
            <a:r>
              <a:rPr lang="en-IE" sz="2000" dirty="0" smtClean="0">
                <a:solidFill>
                  <a:srgbClr val="990033"/>
                </a:solidFill>
              </a:rPr>
              <a:t>probability and </a:t>
            </a:r>
            <a:r>
              <a:rPr lang="en-IE" sz="2000" dirty="0">
                <a:solidFill>
                  <a:srgbClr val="990033"/>
                </a:solidFill>
              </a:rPr>
              <a:t>its relationship to </a:t>
            </a:r>
            <a:r>
              <a:rPr lang="en-IE" sz="2000" dirty="0" smtClean="0">
                <a:solidFill>
                  <a:srgbClr val="990033"/>
                </a:solidFill>
              </a:rPr>
              <a:t>long term </a:t>
            </a:r>
            <a:r>
              <a:rPr lang="en-IE" sz="2000" dirty="0">
                <a:solidFill>
                  <a:srgbClr val="990033"/>
                </a:solidFill>
              </a:rPr>
              <a:t>relative </a:t>
            </a:r>
            <a:r>
              <a:rPr lang="en-IE" sz="2000" dirty="0" smtClean="0">
                <a:solidFill>
                  <a:srgbClr val="990033"/>
                </a:solidFill>
              </a:rPr>
              <a:t>frequency, and </a:t>
            </a:r>
            <a:r>
              <a:rPr lang="en-IE" sz="2000" dirty="0">
                <a:solidFill>
                  <a:srgbClr val="990033"/>
                </a:solidFill>
              </a:rPr>
              <a:t>also based on </a:t>
            </a:r>
            <a:r>
              <a:rPr lang="en-IE" sz="2000" dirty="0" smtClean="0">
                <a:solidFill>
                  <a:srgbClr val="990033"/>
                </a:solidFill>
              </a:rPr>
              <a:t>the bar </a:t>
            </a:r>
            <a:r>
              <a:rPr lang="en-IE" sz="2000" dirty="0">
                <a:solidFill>
                  <a:srgbClr val="990033"/>
                </a:solidFill>
              </a:rPr>
              <a:t>chart </a:t>
            </a:r>
            <a:r>
              <a:rPr lang="en-IE" sz="2000" dirty="0" smtClean="0">
                <a:solidFill>
                  <a:srgbClr val="990033"/>
                </a:solidFill>
              </a:rPr>
              <a:t>representing the </a:t>
            </a:r>
            <a:r>
              <a:rPr lang="en-IE" sz="2000" dirty="0">
                <a:solidFill>
                  <a:srgbClr val="990033"/>
                </a:solidFill>
              </a:rPr>
              <a:t>frequency of </a:t>
            </a:r>
            <a:r>
              <a:rPr lang="en-IE" sz="2000" dirty="0" smtClean="0">
                <a:solidFill>
                  <a:srgbClr val="990033"/>
                </a:solidFill>
              </a:rPr>
              <a:t>each outcome</a:t>
            </a:r>
            <a:r>
              <a:rPr lang="en-IE" sz="2000" dirty="0">
                <a:solidFill>
                  <a:srgbClr val="990033"/>
                </a:solidFill>
              </a:rPr>
              <a:t>, can you now </a:t>
            </a:r>
            <a:r>
              <a:rPr lang="en-IE" sz="2000" dirty="0" smtClean="0">
                <a:solidFill>
                  <a:srgbClr val="990033"/>
                </a:solidFill>
              </a:rPr>
              <a:t>fill in </a:t>
            </a:r>
            <a:r>
              <a:rPr lang="en-IE" sz="2000" dirty="0">
                <a:solidFill>
                  <a:srgbClr val="990033"/>
                </a:solidFill>
              </a:rPr>
              <a:t>the last column 6 in </a:t>
            </a:r>
            <a:r>
              <a:rPr lang="en-IE" sz="2000" dirty="0" smtClean="0">
                <a:solidFill>
                  <a:srgbClr val="990033"/>
                </a:solidFill>
              </a:rPr>
              <a:t>the </a:t>
            </a:r>
            <a:r>
              <a:rPr lang="en-IE" sz="2000" b="1" dirty="0" smtClean="0">
                <a:solidFill>
                  <a:srgbClr val="990033"/>
                </a:solidFill>
              </a:rPr>
              <a:t>Master </a:t>
            </a:r>
            <a:r>
              <a:rPr lang="en-IE" sz="2000" b="1" dirty="0">
                <a:solidFill>
                  <a:srgbClr val="990033"/>
                </a:solidFill>
              </a:rPr>
              <a:t>Table A</a:t>
            </a:r>
            <a:r>
              <a:rPr lang="en-IE" sz="2000" dirty="0">
                <a:solidFill>
                  <a:srgbClr val="990033"/>
                </a:solidFill>
              </a:rPr>
              <a:t>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784000" y="728880"/>
            <a:ext cx="8514671" cy="5675149"/>
            <a:chOff x="8794905" y="634171"/>
            <a:chExt cx="8514671" cy="5675149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2672" y="634171"/>
              <a:ext cx="8136904" cy="56751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ounded Rectangle 7"/>
            <p:cNvSpPr/>
            <p:nvPr/>
          </p:nvSpPr>
          <p:spPr>
            <a:xfrm rot="16200000">
              <a:off x="8164905" y="1264171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8784000" y="764704"/>
            <a:ext cx="8498910" cy="5811921"/>
            <a:chOff x="8770380" y="611233"/>
            <a:chExt cx="8498910" cy="5811921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4394" y="611233"/>
              <a:ext cx="8064896" cy="58119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40380" y="2842363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289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3653"/>
            <a:ext cx="8394074" cy="5259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9552" y="406405"/>
            <a:ext cx="799288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srgbClr val="990033"/>
                </a:solidFill>
              </a:rPr>
              <a:t>Calculate </a:t>
            </a:r>
            <a:r>
              <a:rPr lang="en-IE" dirty="0">
                <a:solidFill>
                  <a:srgbClr val="990033"/>
                </a:solidFill>
              </a:rPr>
              <a:t>the </a:t>
            </a:r>
            <a:r>
              <a:rPr lang="en-IE" dirty="0" smtClean="0">
                <a:solidFill>
                  <a:srgbClr val="990033"/>
                </a:solidFill>
              </a:rPr>
              <a:t>relative frequency </a:t>
            </a:r>
            <a:r>
              <a:rPr lang="en-IE" dirty="0">
                <a:solidFill>
                  <a:srgbClr val="990033"/>
                </a:solidFill>
              </a:rPr>
              <a:t>for </a:t>
            </a:r>
            <a:r>
              <a:rPr lang="en-IE" dirty="0" smtClean="0">
                <a:solidFill>
                  <a:srgbClr val="990033"/>
                </a:solidFill>
              </a:rPr>
              <a:t>each outcome </a:t>
            </a:r>
            <a:r>
              <a:rPr lang="en-IE" dirty="0">
                <a:solidFill>
                  <a:srgbClr val="990033"/>
                </a:solidFill>
              </a:rPr>
              <a:t>(column </a:t>
            </a:r>
            <a:r>
              <a:rPr lang="en-IE" dirty="0" smtClean="0">
                <a:solidFill>
                  <a:srgbClr val="990033"/>
                </a:solidFill>
              </a:rPr>
              <a:t>4) and </a:t>
            </a:r>
            <a:r>
              <a:rPr lang="en-IE" dirty="0">
                <a:solidFill>
                  <a:srgbClr val="990033"/>
                </a:solidFill>
              </a:rPr>
              <a:t>the </a:t>
            </a:r>
            <a:r>
              <a:rPr lang="en-IE" dirty="0" smtClean="0">
                <a:solidFill>
                  <a:srgbClr val="990033"/>
                </a:solidFill>
              </a:rPr>
              <a:t>corresponding percentages </a:t>
            </a:r>
            <a:r>
              <a:rPr lang="en-IE" dirty="0">
                <a:solidFill>
                  <a:srgbClr val="990033"/>
                </a:solidFill>
              </a:rPr>
              <a:t>in column 5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784000" y="764704"/>
            <a:ext cx="8451134" cy="5811921"/>
            <a:chOff x="8770380" y="611233"/>
            <a:chExt cx="8451134" cy="5811921"/>
          </a:xfrm>
        </p:grpSpPr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6618" y="611233"/>
              <a:ext cx="8064896" cy="58119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" name="Rounded Rectangle 18"/>
            <p:cNvSpPr/>
            <p:nvPr/>
          </p:nvSpPr>
          <p:spPr>
            <a:xfrm rot="16200000">
              <a:off x="8140380" y="127741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786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764704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b="1" dirty="0" smtClean="0">
                <a:solidFill>
                  <a:srgbClr val="990033"/>
                </a:solidFill>
              </a:rPr>
              <a:t>Reflection</a:t>
            </a:r>
          </a:p>
          <a:p>
            <a:endParaRPr lang="en-IE" sz="2400" b="1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90033"/>
                </a:solidFill>
              </a:rPr>
              <a:t>Write </a:t>
            </a:r>
            <a:r>
              <a:rPr lang="en-IE" sz="2400" dirty="0">
                <a:solidFill>
                  <a:srgbClr val="990033"/>
                </a:solidFill>
              </a:rPr>
              <a:t>down 3 items </a:t>
            </a:r>
            <a:r>
              <a:rPr lang="en-IE" sz="2400" dirty="0" smtClean="0">
                <a:solidFill>
                  <a:srgbClr val="990033"/>
                </a:solidFill>
              </a:rPr>
              <a:t>you learned </a:t>
            </a:r>
            <a:r>
              <a:rPr lang="en-IE" sz="2400" dirty="0">
                <a:solidFill>
                  <a:srgbClr val="990033"/>
                </a:solidFill>
              </a:rPr>
              <a:t>about </a:t>
            </a:r>
            <a:r>
              <a:rPr lang="en-IE" sz="2400" dirty="0" smtClean="0">
                <a:solidFill>
                  <a:srgbClr val="990033"/>
                </a:solidFill>
              </a:rPr>
              <a:t>probability today</a:t>
            </a:r>
            <a:r>
              <a:rPr lang="en-IE" sz="2400" dirty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4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90033"/>
                </a:solidFill>
              </a:rPr>
              <a:t>Write </a:t>
            </a:r>
            <a:r>
              <a:rPr lang="en-IE" sz="2400" dirty="0">
                <a:solidFill>
                  <a:srgbClr val="990033"/>
                </a:solidFill>
              </a:rPr>
              <a:t>down anything </a:t>
            </a:r>
            <a:r>
              <a:rPr lang="en-IE" sz="2400" dirty="0" smtClean="0">
                <a:solidFill>
                  <a:srgbClr val="990033"/>
                </a:solidFill>
              </a:rPr>
              <a:t>you found </a:t>
            </a:r>
            <a:r>
              <a:rPr lang="en-IE" sz="2400" dirty="0">
                <a:solidFill>
                  <a:srgbClr val="990033"/>
                </a:solidFill>
              </a:rPr>
              <a:t>difficult</a:t>
            </a:r>
            <a:r>
              <a:rPr lang="en-IE" sz="2400" dirty="0" smtClean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4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90033"/>
                </a:solidFill>
              </a:rPr>
              <a:t>Write </a:t>
            </a:r>
            <a:r>
              <a:rPr lang="en-IE" sz="2400" dirty="0">
                <a:solidFill>
                  <a:srgbClr val="990033"/>
                </a:solidFill>
              </a:rPr>
              <a:t>down any </a:t>
            </a:r>
            <a:r>
              <a:rPr lang="en-IE" sz="2400" dirty="0" smtClean="0">
                <a:solidFill>
                  <a:srgbClr val="990033"/>
                </a:solidFill>
              </a:rPr>
              <a:t>question you </a:t>
            </a:r>
            <a:r>
              <a:rPr lang="en-IE" sz="2400" dirty="0">
                <a:solidFill>
                  <a:srgbClr val="990033"/>
                </a:solidFill>
              </a:rPr>
              <a:t>may have.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784000" y="764704"/>
            <a:ext cx="8451134" cy="5811921"/>
            <a:chOff x="8770380" y="611233"/>
            <a:chExt cx="8451134" cy="5811921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6618" y="611233"/>
              <a:ext cx="8064896" cy="58119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40380" y="127741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33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175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7C4D-BCC6-4D90-A00B-1F6416454319}" type="datetime10">
              <a:rPr lang="en-IE" smtClean="0"/>
              <a:pPr/>
              <a:t>14:29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2387079" y="260648"/>
            <a:ext cx="4129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IE" sz="2400" b="1" dirty="0" smtClean="0">
                <a:solidFill>
                  <a:srgbClr val="990033"/>
                </a:solidFill>
              </a:rPr>
              <a:t>Index</a:t>
            </a:r>
            <a:endParaRPr lang="en-IE" sz="2400" b="1" dirty="0">
              <a:solidFill>
                <a:srgbClr val="9900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1196752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IE" sz="2400" b="1" dirty="0" smtClean="0">
                <a:solidFill>
                  <a:srgbClr val="990033"/>
                </a:solidFill>
              </a:rPr>
              <a:t>Section 1:  	Rolling a die</a:t>
            </a:r>
          </a:p>
          <a:p>
            <a:pPr lvl="0"/>
            <a:r>
              <a:rPr lang="en-IE" sz="2400" b="1" dirty="0" smtClean="0">
                <a:solidFill>
                  <a:srgbClr val="990033"/>
                </a:solidFill>
              </a:rPr>
              <a:t> </a:t>
            </a:r>
          </a:p>
          <a:p>
            <a:r>
              <a:rPr lang="en-IE" sz="2400" b="1" dirty="0" smtClean="0">
                <a:solidFill>
                  <a:srgbClr val="990033"/>
                </a:solidFill>
              </a:rPr>
              <a:t>Section 2:  	Master table</a:t>
            </a:r>
            <a:endParaRPr lang="en-IE" sz="2400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260648"/>
            <a:ext cx="2840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 smtClean="0">
                <a:solidFill>
                  <a:srgbClr val="990033"/>
                </a:solidFill>
              </a:rPr>
              <a:t>Student Activity 1</a:t>
            </a:r>
            <a:endParaRPr lang="en-IE" sz="2800" b="1" dirty="0">
              <a:solidFill>
                <a:srgbClr val="9900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908720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dirty="0" smtClean="0">
                <a:solidFill>
                  <a:srgbClr val="990033"/>
                </a:solidFill>
              </a:rPr>
              <a:t>When you toss a die what are the possible outcomes?</a:t>
            </a:r>
            <a:endParaRPr lang="en-IE" sz="2400" dirty="0">
              <a:solidFill>
                <a:srgbClr val="99003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1580" y="1484784"/>
            <a:ext cx="7560840" cy="1769715"/>
          </a:xfrm>
          <a:prstGeom prst="rect">
            <a:avLst/>
          </a:prstGeom>
          <a:ln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E" sz="2400" b="1" dirty="0" smtClean="0">
                <a:solidFill>
                  <a:srgbClr val="990033"/>
                </a:solidFill>
              </a:rPr>
              <a:t>Student Activity 1A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My prediction: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Which number is most likely to appear________________?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Which number is least likely to appear________________?</a:t>
            </a: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789610" y="620689"/>
            <a:ext cx="8383790" cy="4464495"/>
            <a:chOff x="8789610" y="620689"/>
            <a:chExt cx="8383790" cy="446449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0512" y="675506"/>
              <a:ext cx="7992888" cy="4409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ounded Rectangle 6"/>
            <p:cNvSpPr/>
            <p:nvPr/>
          </p:nvSpPr>
          <p:spPr>
            <a:xfrm rot="16200000">
              <a:off x="815961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508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42493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131840" y="332656"/>
            <a:ext cx="30426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 smtClean="0">
                <a:solidFill>
                  <a:srgbClr val="990033"/>
                </a:solidFill>
              </a:rPr>
              <a:t>Student Activity 1B</a:t>
            </a:r>
            <a:endParaRPr lang="en-IE" sz="2800" b="1" dirty="0">
              <a:solidFill>
                <a:srgbClr val="99003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3149" y="836712"/>
            <a:ext cx="8049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dirty="0" smtClean="0">
                <a:solidFill>
                  <a:srgbClr val="990033"/>
                </a:solidFill>
              </a:rPr>
              <a:t>Working in pairs, roll a die 30 times (i.e. 30 trials)</a:t>
            </a:r>
          </a:p>
          <a:p>
            <a:r>
              <a:rPr lang="en-IE" sz="2400" dirty="0" smtClean="0">
                <a:solidFill>
                  <a:srgbClr val="990033"/>
                </a:solidFill>
              </a:rPr>
              <a:t> and fill in columns 2 and 3</a:t>
            </a:r>
            <a:endParaRPr lang="en-IE" sz="2400" dirty="0">
              <a:solidFill>
                <a:srgbClr val="990033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784000" y="749027"/>
            <a:ext cx="8389400" cy="4984229"/>
            <a:chOff x="8784000" y="749027"/>
            <a:chExt cx="8389400" cy="4984229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1497" y="749027"/>
              <a:ext cx="8041903" cy="4984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ounded Rectangle 5"/>
            <p:cNvSpPr/>
            <p:nvPr/>
          </p:nvSpPr>
          <p:spPr>
            <a:xfrm rot="16200000">
              <a:off x="8154000" y="2875811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784000" y="620689"/>
            <a:ext cx="8389400" cy="4464495"/>
            <a:chOff x="8784000" y="620689"/>
            <a:chExt cx="8389400" cy="4464495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0512" y="675506"/>
              <a:ext cx="7992888" cy="4409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ounded Rectangle 9"/>
            <p:cNvSpPr/>
            <p:nvPr/>
          </p:nvSpPr>
          <p:spPr>
            <a:xfrm rot="16200000">
              <a:off x="815400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173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8418" y="476672"/>
            <a:ext cx="8158038" cy="1169551"/>
          </a:xfrm>
          <a:prstGeom prst="rect">
            <a:avLst/>
          </a:prstGeom>
          <a:ln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IE" sz="2000" b="1" dirty="0" smtClean="0">
                <a:solidFill>
                  <a:srgbClr val="990033"/>
                </a:solidFill>
              </a:rPr>
              <a:t>Student Activity 1C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The sum of all the relative frequencies is ________________?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The sum of all the percentages is ________________?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6977" y="3645024"/>
            <a:ext cx="8280920" cy="1631216"/>
          </a:xfrm>
          <a:prstGeom prst="rect">
            <a:avLst/>
          </a:prstGeom>
          <a:ln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E" sz="2000" b="1" dirty="0" smtClean="0">
                <a:solidFill>
                  <a:srgbClr val="990033"/>
                </a:solidFill>
              </a:rPr>
              <a:t>Student Activity 1D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Conclusion: (Refer to prediction)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_____________________________________________________________________________________________________________________________________________________________________________________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8418" y="1720840"/>
            <a:ext cx="81580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From the last </a:t>
            </a:r>
            <a:r>
              <a:rPr lang="en-IE" sz="2000" dirty="0" smtClean="0">
                <a:solidFill>
                  <a:srgbClr val="990033"/>
                </a:solidFill>
              </a:rPr>
              <a:t>lesson, what </a:t>
            </a:r>
            <a:r>
              <a:rPr lang="en-IE" sz="2000" dirty="0">
                <a:solidFill>
                  <a:srgbClr val="990033"/>
                </a:solidFill>
              </a:rPr>
              <a:t>did 1 mean on </a:t>
            </a:r>
            <a:r>
              <a:rPr lang="en-IE" sz="2000" dirty="0" smtClean="0">
                <a:solidFill>
                  <a:srgbClr val="990033"/>
                </a:solidFill>
              </a:rPr>
              <a:t>the probability </a:t>
            </a:r>
            <a:r>
              <a:rPr lang="en-IE" sz="2000" dirty="0">
                <a:solidFill>
                  <a:srgbClr val="990033"/>
                </a:solidFill>
              </a:rPr>
              <a:t>scale?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What </a:t>
            </a:r>
            <a:r>
              <a:rPr lang="en-IE" sz="2000" dirty="0">
                <a:solidFill>
                  <a:srgbClr val="990033"/>
                </a:solidFill>
              </a:rPr>
              <a:t>outcomes are </a:t>
            </a:r>
            <a:r>
              <a:rPr lang="en-IE" sz="2000" dirty="0" smtClean="0">
                <a:solidFill>
                  <a:srgbClr val="990033"/>
                </a:solidFill>
              </a:rPr>
              <a:t>you certain </a:t>
            </a:r>
            <a:r>
              <a:rPr lang="en-IE" sz="2000" dirty="0">
                <a:solidFill>
                  <a:srgbClr val="990033"/>
                </a:solidFill>
              </a:rPr>
              <a:t>to get with this die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What </a:t>
            </a:r>
            <a:r>
              <a:rPr lang="en-IE" sz="2000" dirty="0">
                <a:solidFill>
                  <a:srgbClr val="990033"/>
                </a:solidFill>
              </a:rPr>
              <a:t>do you </a:t>
            </a:r>
            <a:r>
              <a:rPr lang="en-IE" sz="2000" dirty="0" smtClean="0">
                <a:solidFill>
                  <a:srgbClr val="990033"/>
                </a:solidFill>
              </a:rPr>
              <a:t>notice about </a:t>
            </a:r>
            <a:r>
              <a:rPr lang="en-IE" sz="2000" dirty="0">
                <a:solidFill>
                  <a:srgbClr val="990033"/>
                </a:solidFill>
              </a:rPr>
              <a:t>your results? </a:t>
            </a:r>
            <a:r>
              <a:rPr lang="en-IE" sz="2000" dirty="0" smtClean="0">
                <a:solidFill>
                  <a:srgbClr val="990033"/>
                </a:solidFill>
              </a:rPr>
              <a:t>Do they </a:t>
            </a:r>
            <a:r>
              <a:rPr lang="en-IE" sz="2000" dirty="0">
                <a:solidFill>
                  <a:srgbClr val="990033"/>
                </a:solidFill>
              </a:rPr>
              <a:t>confirm /refute </a:t>
            </a:r>
            <a:r>
              <a:rPr lang="en-IE" sz="2000" dirty="0" smtClean="0">
                <a:solidFill>
                  <a:srgbClr val="990033"/>
                </a:solidFill>
              </a:rPr>
              <a:t>your prediction</a:t>
            </a:r>
            <a:r>
              <a:rPr lang="en-IE" sz="2000" dirty="0">
                <a:solidFill>
                  <a:srgbClr val="990033"/>
                </a:solidFill>
              </a:rPr>
              <a:t>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789610" y="620689"/>
            <a:ext cx="8311782" cy="5400599"/>
            <a:chOff x="8789610" y="620689"/>
            <a:chExt cx="8311782" cy="5400599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262" y="692696"/>
              <a:ext cx="7957130" cy="53285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961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799338" y="692696"/>
            <a:ext cx="8666006" cy="5616624"/>
            <a:chOff x="8799338" y="692696"/>
            <a:chExt cx="8666006" cy="5616624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4424" y="692696"/>
              <a:ext cx="8280920" cy="5616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ounded Rectangle 8"/>
            <p:cNvSpPr/>
            <p:nvPr/>
          </p:nvSpPr>
          <p:spPr>
            <a:xfrm rot="16200000">
              <a:off x="8169338" y="2879215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643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953433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How might you </a:t>
            </a:r>
            <a:r>
              <a:rPr lang="en-IE" sz="2000" dirty="0" smtClean="0">
                <a:solidFill>
                  <a:srgbClr val="990033"/>
                </a:solidFill>
              </a:rPr>
              <a:t>modify this </a:t>
            </a:r>
            <a:r>
              <a:rPr lang="en-IE" sz="2000" dirty="0">
                <a:solidFill>
                  <a:srgbClr val="990033"/>
                </a:solidFill>
              </a:rPr>
              <a:t>experiment so </a:t>
            </a:r>
            <a:r>
              <a:rPr lang="en-IE" sz="2000" dirty="0" smtClean="0">
                <a:solidFill>
                  <a:srgbClr val="990033"/>
                </a:solidFill>
              </a:rPr>
              <a:t>that you </a:t>
            </a:r>
            <a:r>
              <a:rPr lang="en-IE" sz="2000" dirty="0">
                <a:solidFill>
                  <a:srgbClr val="990033"/>
                </a:solidFill>
              </a:rPr>
              <a:t>could have </a:t>
            </a:r>
            <a:r>
              <a:rPr lang="en-IE" sz="2000" dirty="0" smtClean="0">
                <a:solidFill>
                  <a:srgbClr val="990033"/>
                </a:solidFill>
              </a:rPr>
              <a:t>more confidence </a:t>
            </a:r>
            <a:r>
              <a:rPr lang="en-IE" sz="2000" dirty="0">
                <a:solidFill>
                  <a:srgbClr val="990033"/>
                </a:solidFill>
              </a:rPr>
              <a:t>in </a:t>
            </a:r>
            <a:r>
              <a:rPr lang="en-IE" sz="2000" dirty="0" smtClean="0">
                <a:solidFill>
                  <a:srgbClr val="990033"/>
                </a:solidFill>
              </a:rPr>
              <a:t>your conclusion?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How </a:t>
            </a:r>
            <a:r>
              <a:rPr lang="en-IE" sz="2000" dirty="0">
                <a:solidFill>
                  <a:srgbClr val="990033"/>
                </a:solidFill>
              </a:rPr>
              <a:t>might we look at </a:t>
            </a:r>
            <a:r>
              <a:rPr lang="en-IE" sz="2000" dirty="0" smtClean="0">
                <a:solidFill>
                  <a:srgbClr val="990033"/>
                </a:solidFill>
              </a:rPr>
              <a:t>the results </a:t>
            </a:r>
            <a:r>
              <a:rPr lang="en-IE" sz="2000" dirty="0">
                <a:solidFill>
                  <a:srgbClr val="990033"/>
                </a:solidFill>
              </a:rPr>
              <a:t>for a larger </a:t>
            </a:r>
            <a:r>
              <a:rPr lang="en-IE" sz="2000" dirty="0" smtClean="0">
                <a:solidFill>
                  <a:srgbClr val="990033"/>
                </a:solidFill>
              </a:rPr>
              <a:t>number of </a:t>
            </a:r>
            <a:r>
              <a:rPr lang="en-IE" sz="2000" dirty="0">
                <a:solidFill>
                  <a:srgbClr val="990033"/>
                </a:solidFill>
              </a:rPr>
              <a:t>trials?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789610" y="332657"/>
            <a:ext cx="8599814" cy="5976663"/>
            <a:chOff x="8789610" y="332657"/>
            <a:chExt cx="8599814" cy="5976663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8504" y="692696"/>
              <a:ext cx="8280920" cy="5616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9610" y="96265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151644" y="404664"/>
            <a:ext cx="2840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800" b="1" dirty="0">
                <a:solidFill>
                  <a:srgbClr val="990033"/>
                </a:solidFill>
              </a:rPr>
              <a:t>Student Activity 2</a:t>
            </a:r>
          </a:p>
        </p:txBody>
      </p:sp>
    </p:spTree>
    <p:extLst>
      <p:ext uri="{BB962C8B-B14F-4D97-AF65-F5344CB8AC3E}">
        <p14:creationId xmlns:p14="http://schemas.microsoft.com/office/powerpoint/2010/main" val="197983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3653"/>
            <a:ext cx="8394074" cy="5259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55776" y="33265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E" sz="2400" b="1" dirty="0">
                <a:solidFill>
                  <a:srgbClr val="990033"/>
                </a:solidFill>
              </a:rPr>
              <a:t>Student Activity 2</a:t>
            </a:r>
          </a:p>
          <a:p>
            <a:r>
              <a:rPr lang="en-IE" sz="2400" dirty="0">
                <a:solidFill>
                  <a:srgbClr val="990033"/>
                </a:solidFill>
              </a:rPr>
              <a:t>Student Activity 2A Master Table</a:t>
            </a:r>
          </a:p>
        </p:txBody>
      </p:sp>
      <p:sp>
        <p:nvSpPr>
          <p:cNvPr id="9" name="Rectangle 8"/>
          <p:cNvSpPr/>
          <p:nvPr/>
        </p:nvSpPr>
        <p:spPr>
          <a:xfrm>
            <a:off x="4225608" y="3096256"/>
            <a:ext cx="4464000" cy="3240000"/>
          </a:xfrm>
          <a:prstGeom prst="rect">
            <a:avLst/>
          </a:prstGeom>
          <a:pattFill prst="wdUpDiag">
            <a:fgClr>
              <a:srgbClr val="990033"/>
            </a:fgClr>
            <a:bgClr>
              <a:schemeClr val="bg1"/>
            </a:bgClr>
          </a:patt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3" name="Group 2"/>
          <p:cNvGrpSpPr/>
          <p:nvPr/>
        </p:nvGrpSpPr>
        <p:grpSpPr>
          <a:xfrm>
            <a:off x="8789610" y="332657"/>
            <a:ext cx="8599814" cy="5976663"/>
            <a:chOff x="8789610" y="332657"/>
            <a:chExt cx="8599814" cy="5976663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8504" y="692696"/>
              <a:ext cx="8280920" cy="5616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9610" y="96265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985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644495"/>
            <a:ext cx="7992888" cy="16312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90033"/>
                </a:solidFill>
              </a:rPr>
              <a:t>Did </a:t>
            </a:r>
            <a:r>
              <a:rPr lang="en-IE" sz="2000" dirty="0">
                <a:solidFill>
                  <a:srgbClr val="990033"/>
                </a:solidFill>
              </a:rPr>
              <a:t>every group get </a:t>
            </a:r>
            <a:r>
              <a:rPr lang="en-IE" sz="2000" dirty="0" smtClean="0">
                <a:solidFill>
                  <a:srgbClr val="990033"/>
                </a:solidFill>
              </a:rPr>
              <a:t>the same </a:t>
            </a:r>
            <a:r>
              <a:rPr lang="en-IE" sz="2000" dirty="0">
                <a:solidFill>
                  <a:srgbClr val="990033"/>
                </a:solidFill>
              </a:rPr>
              <a:t>number of 1’s or </a:t>
            </a:r>
            <a:r>
              <a:rPr lang="en-IE" sz="2000" dirty="0" smtClean="0">
                <a:solidFill>
                  <a:srgbClr val="990033"/>
                </a:solidFill>
              </a:rPr>
              <a:t>2’s etc</a:t>
            </a:r>
            <a:r>
              <a:rPr lang="en-IE" sz="2000" dirty="0">
                <a:solidFill>
                  <a:srgbClr val="990033"/>
                </a:solidFill>
              </a:rPr>
              <a:t>. for 30 trials?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Is </a:t>
            </a:r>
            <a:r>
              <a:rPr lang="en-IE" sz="2000" dirty="0">
                <a:solidFill>
                  <a:srgbClr val="990033"/>
                </a:solidFill>
              </a:rPr>
              <a:t>there a trend appearing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Calculate </a:t>
            </a:r>
            <a:r>
              <a:rPr lang="en-IE" sz="2000" dirty="0">
                <a:solidFill>
                  <a:srgbClr val="990033"/>
                </a:solidFill>
              </a:rPr>
              <a:t>the </a:t>
            </a:r>
            <a:r>
              <a:rPr lang="en-IE" sz="2000" dirty="0" smtClean="0">
                <a:solidFill>
                  <a:srgbClr val="990033"/>
                </a:solidFill>
              </a:rPr>
              <a:t>relative frequency </a:t>
            </a:r>
            <a:r>
              <a:rPr lang="en-IE" sz="2000" dirty="0">
                <a:solidFill>
                  <a:srgbClr val="990033"/>
                </a:solidFill>
              </a:rPr>
              <a:t>for </a:t>
            </a:r>
            <a:r>
              <a:rPr lang="en-IE" sz="2000" dirty="0" smtClean="0">
                <a:solidFill>
                  <a:srgbClr val="990033"/>
                </a:solidFill>
              </a:rPr>
              <a:t>each outcome </a:t>
            </a:r>
            <a:r>
              <a:rPr lang="en-IE" sz="2000" dirty="0">
                <a:solidFill>
                  <a:srgbClr val="990033"/>
                </a:solidFill>
              </a:rPr>
              <a:t>(column </a:t>
            </a:r>
            <a:r>
              <a:rPr lang="en-IE" sz="2000" dirty="0" smtClean="0">
                <a:solidFill>
                  <a:srgbClr val="990033"/>
                </a:solidFill>
              </a:rPr>
              <a:t>4) and </a:t>
            </a:r>
            <a:r>
              <a:rPr lang="en-IE" sz="2000" dirty="0">
                <a:solidFill>
                  <a:srgbClr val="990033"/>
                </a:solidFill>
              </a:rPr>
              <a:t>the </a:t>
            </a:r>
            <a:r>
              <a:rPr lang="en-IE" sz="2000" dirty="0" smtClean="0">
                <a:solidFill>
                  <a:srgbClr val="990033"/>
                </a:solidFill>
              </a:rPr>
              <a:t>corresponding percentages </a:t>
            </a:r>
            <a:r>
              <a:rPr lang="en-IE" sz="2000" dirty="0">
                <a:solidFill>
                  <a:srgbClr val="990033"/>
                </a:solidFill>
              </a:rPr>
              <a:t>in column 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789610" y="332657"/>
            <a:ext cx="8599814" cy="5976663"/>
            <a:chOff x="8789610" y="332657"/>
            <a:chExt cx="8599814" cy="5976663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8504" y="692696"/>
              <a:ext cx="8280920" cy="5616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9610" y="96265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612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3653"/>
            <a:ext cx="8394074" cy="5259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9552" y="406405"/>
            <a:ext cx="799288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srgbClr val="990033"/>
                </a:solidFill>
              </a:rPr>
              <a:t>Calculate </a:t>
            </a:r>
            <a:r>
              <a:rPr lang="en-IE" dirty="0">
                <a:solidFill>
                  <a:srgbClr val="990033"/>
                </a:solidFill>
              </a:rPr>
              <a:t>the </a:t>
            </a:r>
            <a:r>
              <a:rPr lang="en-IE" dirty="0" smtClean="0">
                <a:solidFill>
                  <a:srgbClr val="990033"/>
                </a:solidFill>
              </a:rPr>
              <a:t>relative frequency </a:t>
            </a:r>
            <a:r>
              <a:rPr lang="en-IE" dirty="0">
                <a:solidFill>
                  <a:srgbClr val="990033"/>
                </a:solidFill>
              </a:rPr>
              <a:t>for </a:t>
            </a:r>
            <a:r>
              <a:rPr lang="en-IE" dirty="0" smtClean="0">
                <a:solidFill>
                  <a:srgbClr val="990033"/>
                </a:solidFill>
              </a:rPr>
              <a:t>each outcome </a:t>
            </a:r>
            <a:r>
              <a:rPr lang="en-IE" dirty="0">
                <a:solidFill>
                  <a:srgbClr val="990033"/>
                </a:solidFill>
              </a:rPr>
              <a:t>(column </a:t>
            </a:r>
            <a:r>
              <a:rPr lang="en-IE" dirty="0" smtClean="0">
                <a:solidFill>
                  <a:srgbClr val="990033"/>
                </a:solidFill>
              </a:rPr>
              <a:t>4) and </a:t>
            </a:r>
            <a:r>
              <a:rPr lang="en-IE" dirty="0">
                <a:solidFill>
                  <a:srgbClr val="990033"/>
                </a:solidFill>
              </a:rPr>
              <a:t>the </a:t>
            </a:r>
            <a:r>
              <a:rPr lang="en-IE" dirty="0" smtClean="0">
                <a:solidFill>
                  <a:srgbClr val="990033"/>
                </a:solidFill>
              </a:rPr>
              <a:t>corresponding percentages </a:t>
            </a:r>
            <a:r>
              <a:rPr lang="en-IE" dirty="0">
                <a:solidFill>
                  <a:srgbClr val="990033"/>
                </a:solidFill>
              </a:rPr>
              <a:t>in column 5</a:t>
            </a:r>
          </a:p>
        </p:txBody>
      </p:sp>
      <p:sp>
        <p:nvSpPr>
          <p:cNvPr id="9" name="Rectangle 8"/>
          <p:cNvSpPr/>
          <p:nvPr/>
        </p:nvSpPr>
        <p:spPr>
          <a:xfrm>
            <a:off x="7569040" y="3096256"/>
            <a:ext cx="1152000" cy="3240000"/>
          </a:xfrm>
          <a:prstGeom prst="rect">
            <a:avLst/>
          </a:prstGeom>
          <a:pattFill prst="wdUpDiag">
            <a:fgClr>
              <a:srgbClr val="990033"/>
            </a:fgClr>
            <a:bgClr>
              <a:schemeClr val="bg1"/>
            </a:bgClr>
          </a:patt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3" name="Group 2"/>
          <p:cNvGrpSpPr/>
          <p:nvPr/>
        </p:nvGrpSpPr>
        <p:grpSpPr>
          <a:xfrm>
            <a:off x="8789610" y="332657"/>
            <a:ext cx="8599814" cy="5976663"/>
            <a:chOff x="8789610" y="332657"/>
            <a:chExt cx="8599814" cy="5976663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8504" y="692696"/>
              <a:ext cx="8280920" cy="5616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9610" y="96265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443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195</TotalTime>
  <Words>591</Words>
  <Application>Microsoft Office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23</cp:revision>
  <dcterms:created xsi:type="dcterms:W3CDTF">2011-12-12T15:05:15Z</dcterms:created>
  <dcterms:modified xsi:type="dcterms:W3CDTF">2012-12-10T14:35:25Z</dcterms:modified>
</cp:coreProperties>
</file>