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91" r:id="rId4"/>
    <p:sldId id="292" r:id="rId5"/>
    <p:sldId id="293" r:id="rId6"/>
    <p:sldId id="294" r:id="rId7"/>
    <p:sldId id="295" r:id="rId8"/>
    <p:sldId id="258" r:id="rId9"/>
    <p:sldId id="260" r:id="rId10"/>
    <p:sldId id="296" r:id="rId11"/>
    <p:sldId id="261" r:id="rId12"/>
    <p:sldId id="262" r:id="rId13"/>
    <p:sldId id="297" r:id="rId14"/>
    <p:sldId id="298" r:id="rId15"/>
    <p:sldId id="263" r:id="rId16"/>
    <p:sldId id="264" r:id="rId17"/>
    <p:sldId id="265" r:id="rId18"/>
    <p:sldId id="267" r:id="rId19"/>
    <p:sldId id="268" r:id="rId20"/>
    <p:sldId id="299" r:id="rId21"/>
    <p:sldId id="271" r:id="rId22"/>
    <p:sldId id="300" r:id="rId23"/>
    <p:sldId id="301" r:id="rId24"/>
    <p:sldId id="322" r:id="rId25"/>
    <p:sldId id="302" r:id="rId26"/>
    <p:sldId id="324" r:id="rId27"/>
    <p:sldId id="325" r:id="rId28"/>
    <p:sldId id="321" r:id="rId29"/>
    <p:sldId id="272" r:id="rId30"/>
    <p:sldId id="273" r:id="rId31"/>
    <p:sldId id="303" r:id="rId32"/>
    <p:sldId id="304" r:id="rId33"/>
    <p:sldId id="305" r:id="rId34"/>
    <p:sldId id="306" r:id="rId35"/>
    <p:sldId id="307" r:id="rId36"/>
    <p:sldId id="308" r:id="rId37"/>
    <p:sldId id="309" r:id="rId38"/>
    <p:sldId id="274" r:id="rId39"/>
    <p:sldId id="275" r:id="rId40"/>
    <p:sldId id="312" r:id="rId41"/>
    <p:sldId id="310" r:id="rId42"/>
    <p:sldId id="311" r:id="rId43"/>
    <p:sldId id="276" r:id="rId44"/>
    <p:sldId id="277" r:id="rId45"/>
    <p:sldId id="278" r:id="rId46"/>
    <p:sldId id="313" r:id="rId47"/>
    <p:sldId id="279" r:id="rId48"/>
    <p:sldId id="280" r:id="rId49"/>
    <p:sldId id="281" r:id="rId50"/>
    <p:sldId id="283" r:id="rId51"/>
    <p:sldId id="282" r:id="rId52"/>
    <p:sldId id="314" r:id="rId53"/>
    <p:sldId id="315" r:id="rId54"/>
    <p:sldId id="284" r:id="rId55"/>
    <p:sldId id="285" r:id="rId56"/>
    <p:sldId id="286" r:id="rId57"/>
    <p:sldId id="316" r:id="rId58"/>
    <p:sldId id="287" r:id="rId59"/>
    <p:sldId id="288"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3EB144B-DFE2-4235-9B32-6A4C55EE858B}">
          <p14:sldIdLst>
            <p14:sldId id="256"/>
            <p14:sldId id="259"/>
          </p14:sldIdLst>
        </p14:section>
        <p14:section name="Section A" id="{3B2DE887-B499-48F8-8F44-F163EBEB9FEE}">
          <p14:sldIdLst>
            <p14:sldId id="291"/>
            <p14:sldId id="292"/>
            <p14:sldId id="293"/>
            <p14:sldId id="294"/>
            <p14:sldId id="295"/>
            <p14:sldId id="258"/>
            <p14:sldId id="260"/>
          </p14:sldIdLst>
        </p14:section>
        <p14:section name="Section B" id="{34871860-287C-4DD3-BC80-E46182A6852F}">
          <p14:sldIdLst>
            <p14:sldId id="296"/>
            <p14:sldId id="261"/>
            <p14:sldId id="262"/>
          </p14:sldIdLst>
        </p14:section>
        <p14:section name="Section C" id="{E37D41FF-D497-4065-80A6-9B4322451375}">
          <p14:sldIdLst>
            <p14:sldId id="297"/>
            <p14:sldId id="298"/>
            <p14:sldId id="263"/>
            <p14:sldId id="264"/>
          </p14:sldIdLst>
        </p14:section>
        <p14:section name="Section D" id="{92C2AE4E-E2D1-49F9-95C5-6F74C0219ED9}">
          <p14:sldIdLst>
            <p14:sldId id="265"/>
            <p14:sldId id="267"/>
            <p14:sldId id="268"/>
          </p14:sldIdLst>
        </p14:section>
        <p14:section name="Section E" id="{DA34A7E0-787D-4A46-9F15-7EE9965ADEA4}">
          <p14:sldIdLst>
            <p14:sldId id="299"/>
          </p14:sldIdLst>
        </p14:section>
        <p14:section name="Section F" id="{FCC17143-FFEF-4DFF-8860-E4FA86B5C101}">
          <p14:sldIdLst>
            <p14:sldId id="271"/>
            <p14:sldId id="300"/>
            <p14:sldId id="301"/>
            <p14:sldId id="322"/>
            <p14:sldId id="302"/>
            <p14:sldId id="324"/>
            <p14:sldId id="325"/>
            <p14:sldId id="321"/>
          </p14:sldIdLst>
        </p14:section>
        <p14:section name="Section G" id="{1181300A-218C-47BA-81FE-9E3C5DA68464}">
          <p14:sldIdLst>
            <p14:sldId id="272"/>
            <p14:sldId id="273"/>
            <p14:sldId id="303"/>
          </p14:sldIdLst>
        </p14:section>
        <p14:section name="Section H" id="{022BBD14-C548-4C8C-B744-7B1C59CFF981}">
          <p14:sldIdLst>
            <p14:sldId id="304"/>
          </p14:sldIdLst>
        </p14:section>
        <p14:section name="Section I" id="{B17AE1D7-3393-41DF-B9AA-22525B2F22A0}">
          <p14:sldIdLst>
            <p14:sldId id="305"/>
          </p14:sldIdLst>
        </p14:section>
        <p14:section name="Section J" id="{7A87DC48-BB90-483E-B6FB-671D53FCC14A}">
          <p14:sldIdLst>
            <p14:sldId id="306"/>
          </p14:sldIdLst>
        </p14:section>
        <p14:section name="Section K" id="{BF03DF3D-574D-476E-984C-6DAC59DF88F6}">
          <p14:sldIdLst>
            <p14:sldId id="307"/>
          </p14:sldIdLst>
        </p14:section>
        <p14:section name="Section L" id="{1C3BE912-0ECE-4CFA-A873-F6A164C5584F}">
          <p14:sldIdLst>
            <p14:sldId id="308"/>
            <p14:sldId id="309"/>
            <p14:sldId id="274"/>
            <p14:sldId id="275"/>
            <p14:sldId id="312"/>
          </p14:sldIdLst>
        </p14:section>
        <p14:section name="Section M" id="{6BE49F61-F964-4AA9-98F5-F2F530ACD69F}">
          <p14:sldIdLst>
            <p14:sldId id="310"/>
            <p14:sldId id="311"/>
            <p14:sldId id="276"/>
            <p14:sldId id="277"/>
            <p14:sldId id="278"/>
            <p14:sldId id="313"/>
            <p14:sldId id="279"/>
            <p14:sldId id="280"/>
            <p14:sldId id="281"/>
            <p14:sldId id="283"/>
            <p14:sldId id="282"/>
          </p14:sldIdLst>
        </p14:section>
        <p14:section name="Section N" id="{3716DD1A-AC46-40F5-A1B0-31575142397B}">
          <p14:sldIdLst>
            <p14:sldId id="314"/>
            <p14:sldId id="315"/>
            <p14:sldId id="284"/>
            <p14:sldId id="285"/>
            <p14:sldId id="286"/>
          </p14:sldIdLst>
        </p14:section>
        <p14:section name="Section O" id="{2ACBD144-9A69-458D-AA69-4C64A8BA85BD}">
          <p14:sldIdLst>
            <p14:sldId id="316"/>
            <p14:sldId id="287"/>
            <p14:sldId id="28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FD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9112" autoAdjust="0"/>
  </p:normalViewPr>
  <p:slideViewPr>
    <p:cSldViewPr>
      <p:cViewPr>
        <p:scale>
          <a:sx n="50" d="100"/>
          <a:sy n="50" d="100"/>
        </p:scale>
        <p:origin x="-1602" y="-4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slide" Target="../slides/slide17.xml"/><Relationship Id="rId13" Type="http://schemas.openxmlformats.org/officeDocument/2006/relationships/slide" Target="../slides/slide33.xml"/><Relationship Id="rId3" Type="http://schemas.openxmlformats.org/officeDocument/2006/relationships/slide" Target="../slides/slide3.xml"/><Relationship Id="rId7" Type="http://schemas.openxmlformats.org/officeDocument/2006/relationships/slide" Target="../slides/slide20.xml"/><Relationship Id="rId12" Type="http://schemas.openxmlformats.org/officeDocument/2006/relationships/slide" Target="../slides/slide34.xml"/><Relationship Id="rId17" Type="http://schemas.openxmlformats.org/officeDocument/2006/relationships/slide" Target="../slides/slide57.xml"/><Relationship Id="rId2" Type="http://schemas.openxmlformats.org/officeDocument/2006/relationships/slide" Target="../slides/slide2.xml"/><Relationship Id="rId16" Type="http://schemas.openxmlformats.org/officeDocument/2006/relationships/slide" Target="../slides/slide41.xml"/><Relationship Id="rId1" Type="http://schemas.openxmlformats.org/officeDocument/2006/relationships/slideMaster" Target="../slideMasters/slideMaster1.xml"/><Relationship Id="rId6" Type="http://schemas.openxmlformats.org/officeDocument/2006/relationships/slide" Target="../slides/slide10.xml"/><Relationship Id="rId11" Type="http://schemas.openxmlformats.org/officeDocument/2006/relationships/slide" Target="../slides/slide35.xml"/><Relationship Id="rId5" Type="http://schemas.openxmlformats.org/officeDocument/2006/relationships/slide" Target="../slides/slide13.xml"/><Relationship Id="rId15" Type="http://schemas.openxmlformats.org/officeDocument/2006/relationships/slide" Target="../slides/slide36.xml"/><Relationship Id="rId10" Type="http://schemas.openxmlformats.org/officeDocument/2006/relationships/slide" Target="../slides/slide32.xml"/><Relationship Id="rId4" Type="http://schemas.openxmlformats.org/officeDocument/2006/relationships/slide" Target="../slides/slide21.xml"/><Relationship Id="rId9" Type="http://schemas.openxmlformats.org/officeDocument/2006/relationships/slide" Target="../slides/slide29.xml"/><Relationship Id="rId14" Type="http://schemas.openxmlformats.org/officeDocument/2006/relationships/slide" Target="../slides/slide5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17.xml"/><Relationship Id="rId13" Type="http://schemas.openxmlformats.org/officeDocument/2006/relationships/slide" Target="../slides/slide33.xml"/><Relationship Id="rId3" Type="http://schemas.openxmlformats.org/officeDocument/2006/relationships/slide" Target="../slides/slide3.xml"/><Relationship Id="rId7" Type="http://schemas.openxmlformats.org/officeDocument/2006/relationships/slide" Target="../slides/slide20.xml"/><Relationship Id="rId12" Type="http://schemas.openxmlformats.org/officeDocument/2006/relationships/slide" Target="../slides/slide34.xml"/><Relationship Id="rId17" Type="http://schemas.openxmlformats.org/officeDocument/2006/relationships/slide" Target="../slides/slide57.xml"/><Relationship Id="rId2" Type="http://schemas.openxmlformats.org/officeDocument/2006/relationships/slide" Target="../slides/slide2.xml"/><Relationship Id="rId16" Type="http://schemas.openxmlformats.org/officeDocument/2006/relationships/slide" Target="../slides/slide41.xml"/><Relationship Id="rId1" Type="http://schemas.openxmlformats.org/officeDocument/2006/relationships/slideMaster" Target="../slideMasters/slideMaster1.xml"/><Relationship Id="rId6" Type="http://schemas.openxmlformats.org/officeDocument/2006/relationships/slide" Target="../slides/slide10.xml"/><Relationship Id="rId11" Type="http://schemas.openxmlformats.org/officeDocument/2006/relationships/slide" Target="../slides/slide35.xml"/><Relationship Id="rId5" Type="http://schemas.openxmlformats.org/officeDocument/2006/relationships/slide" Target="../slides/slide13.xml"/><Relationship Id="rId15" Type="http://schemas.openxmlformats.org/officeDocument/2006/relationships/slide" Target="../slides/slide36.xml"/><Relationship Id="rId10" Type="http://schemas.openxmlformats.org/officeDocument/2006/relationships/slide" Target="../slides/slide32.xml"/><Relationship Id="rId4" Type="http://schemas.openxmlformats.org/officeDocument/2006/relationships/slide" Target="../slides/slide21.xml"/><Relationship Id="rId9" Type="http://schemas.openxmlformats.org/officeDocument/2006/relationships/slide" Target="../slides/slide29.xml"/><Relationship Id="rId14" Type="http://schemas.openxmlformats.org/officeDocument/2006/relationships/slide" Target="../slides/slide52.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7.xml"/><Relationship Id="rId13" Type="http://schemas.openxmlformats.org/officeDocument/2006/relationships/slide" Target="../slides/slide33.xml"/><Relationship Id="rId3" Type="http://schemas.openxmlformats.org/officeDocument/2006/relationships/slide" Target="../slides/slide3.xml"/><Relationship Id="rId7" Type="http://schemas.openxmlformats.org/officeDocument/2006/relationships/slide" Target="../slides/slide20.xml"/><Relationship Id="rId12" Type="http://schemas.openxmlformats.org/officeDocument/2006/relationships/slide" Target="../slides/slide34.xml"/><Relationship Id="rId17" Type="http://schemas.openxmlformats.org/officeDocument/2006/relationships/slide" Target="../slides/slide57.xml"/><Relationship Id="rId2" Type="http://schemas.openxmlformats.org/officeDocument/2006/relationships/slide" Target="../slides/slide2.xml"/><Relationship Id="rId16" Type="http://schemas.openxmlformats.org/officeDocument/2006/relationships/slide" Target="../slides/slide41.xml"/><Relationship Id="rId1" Type="http://schemas.openxmlformats.org/officeDocument/2006/relationships/slideMaster" Target="../slideMasters/slideMaster1.xml"/><Relationship Id="rId6" Type="http://schemas.openxmlformats.org/officeDocument/2006/relationships/slide" Target="../slides/slide10.xml"/><Relationship Id="rId11" Type="http://schemas.openxmlformats.org/officeDocument/2006/relationships/slide" Target="../slides/slide35.xml"/><Relationship Id="rId5" Type="http://schemas.openxmlformats.org/officeDocument/2006/relationships/slide" Target="../slides/slide13.xml"/><Relationship Id="rId15" Type="http://schemas.openxmlformats.org/officeDocument/2006/relationships/slide" Target="../slides/slide36.xml"/><Relationship Id="rId10" Type="http://schemas.openxmlformats.org/officeDocument/2006/relationships/slide" Target="../slides/slide32.xml"/><Relationship Id="rId4" Type="http://schemas.openxmlformats.org/officeDocument/2006/relationships/slide" Target="../slides/slide21.xml"/><Relationship Id="rId9" Type="http://schemas.openxmlformats.org/officeDocument/2006/relationships/slide" Target="../slides/slide29.xml"/><Relationship Id="rId14" Type="http://schemas.openxmlformats.org/officeDocument/2006/relationships/slide" Target="../slides/slide52.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7.xml"/><Relationship Id="rId13" Type="http://schemas.openxmlformats.org/officeDocument/2006/relationships/slide" Target="../slides/slide33.xml"/><Relationship Id="rId3" Type="http://schemas.openxmlformats.org/officeDocument/2006/relationships/slide" Target="../slides/slide3.xml"/><Relationship Id="rId7" Type="http://schemas.openxmlformats.org/officeDocument/2006/relationships/slide" Target="../slides/slide20.xml"/><Relationship Id="rId12" Type="http://schemas.openxmlformats.org/officeDocument/2006/relationships/slide" Target="../slides/slide34.xml"/><Relationship Id="rId17" Type="http://schemas.openxmlformats.org/officeDocument/2006/relationships/slide" Target="../slides/slide57.xml"/><Relationship Id="rId2" Type="http://schemas.openxmlformats.org/officeDocument/2006/relationships/slide" Target="../slides/slide2.xml"/><Relationship Id="rId16" Type="http://schemas.openxmlformats.org/officeDocument/2006/relationships/slide" Target="../slides/slide41.xml"/><Relationship Id="rId1" Type="http://schemas.openxmlformats.org/officeDocument/2006/relationships/slideMaster" Target="../slideMasters/slideMaster1.xml"/><Relationship Id="rId6" Type="http://schemas.openxmlformats.org/officeDocument/2006/relationships/slide" Target="../slides/slide10.xml"/><Relationship Id="rId11" Type="http://schemas.openxmlformats.org/officeDocument/2006/relationships/slide" Target="../slides/slide35.xml"/><Relationship Id="rId5" Type="http://schemas.openxmlformats.org/officeDocument/2006/relationships/slide" Target="../slides/slide13.xml"/><Relationship Id="rId15" Type="http://schemas.openxmlformats.org/officeDocument/2006/relationships/slide" Target="../slides/slide36.xml"/><Relationship Id="rId10" Type="http://schemas.openxmlformats.org/officeDocument/2006/relationships/slide" Target="../slides/slide32.xml"/><Relationship Id="rId4" Type="http://schemas.openxmlformats.org/officeDocument/2006/relationships/slide" Target="../slides/slide21.xml"/><Relationship Id="rId9" Type="http://schemas.openxmlformats.org/officeDocument/2006/relationships/slide" Target="../slides/slide29.xml"/><Relationship Id="rId14" Type="http://schemas.openxmlformats.org/officeDocument/2006/relationships/slide" Target="../slides/slide5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B30BCD01-9F01-4F24-8C87-46DA0B412E8F}" type="datetimeFigureOut">
              <a:rPr lang="en-IE" smtClean="0"/>
              <a:t>24/10/2012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27D0206-F6A9-49DB-BB25-2211E3B349DF}" type="slidenum">
              <a:rPr lang="en-IE" smtClean="0"/>
              <a:t>‹#›</a:t>
            </a:fld>
            <a:endParaRPr lang="en-IE"/>
          </a:p>
        </p:txBody>
      </p:sp>
    </p:spTree>
    <p:extLst>
      <p:ext uri="{BB962C8B-B14F-4D97-AF65-F5344CB8AC3E}">
        <p14:creationId xmlns:p14="http://schemas.microsoft.com/office/powerpoint/2010/main" val="713953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0BCD01-9F01-4F24-8C87-46DA0B412E8F}" type="datetimeFigureOut">
              <a:rPr lang="en-IE" smtClean="0"/>
              <a:t>24/10/2012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927D0206-F6A9-49DB-BB25-2211E3B349DF}" type="slidenum">
              <a:rPr lang="en-IE" smtClean="0"/>
              <a:t>‹#›</a:t>
            </a:fld>
            <a:endParaRPr lang="en-IE"/>
          </a:p>
        </p:txBody>
      </p:sp>
    </p:spTree>
    <p:extLst>
      <p:ext uri="{BB962C8B-B14F-4D97-AF65-F5344CB8AC3E}">
        <p14:creationId xmlns:p14="http://schemas.microsoft.com/office/powerpoint/2010/main" val="3594316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B30BCD01-9F01-4F24-8C87-46DA0B412E8F}" type="datetimeFigureOut">
              <a:rPr lang="en-IE" smtClean="0"/>
              <a:t>24/10/2012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27D0206-F6A9-49DB-BB25-2211E3B349DF}" type="slidenum">
              <a:rPr lang="en-IE" smtClean="0"/>
              <a:t>‹#›</a:t>
            </a:fld>
            <a:endParaRPr lang="en-IE"/>
          </a:p>
        </p:txBody>
      </p:sp>
    </p:spTree>
    <p:extLst>
      <p:ext uri="{BB962C8B-B14F-4D97-AF65-F5344CB8AC3E}">
        <p14:creationId xmlns:p14="http://schemas.microsoft.com/office/powerpoint/2010/main" val="289874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B30BCD01-9F01-4F24-8C87-46DA0B412E8F}" type="datetimeFigureOut">
              <a:rPr lang="en-IE" smtClean="0"/>
              <a:t>24/10/2012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27D0206-F6A9-49DB-BB25-2211E3B349DF}" type="slidenum">
              <a:rPr lang="en-IE" smtClean="0"/>
              <a:t>‹#›</a:t>
            </a:fld>
            <a:endParaRPr lang="en-IE"/>
          </a:p>
        </p:txBody>
      </p:sp>
    </p:spTree>
    <p:extLst>
      <p:ext uri="{BB962C8B-B14F-4D97-AF65-F5344CB8AC3E}">
        <p14:creationId xmlns:p14="http://schemas.microsoft.com/office/powerpoint/2010/main" val="3243069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0831"/>
            <a:ext cx="8229600" cy="1143000"/>
          </a:xfrm>
        </p:spPr>
        <p:txBody>
          <a:bodyPr>
            <a:normAutofit/>
          </a:bodyPr>
          <a:lstStyle>
            <a:lvl1pPr>
              <a:defRPr sz="4000">
                <a:solidFill>
                  <a:srgbClr val="990033"/>
                </a:solidFill>
              </a:defRPr>
            </a:lvl1pPr>
          </a:lstStyle>
          <a:p>
            <a:r>
              <a:rPr lang="en-US" dirty="0" smtClean="0"/>
              <a:t>Click to edit Master title style</a:t>
            </a:r>
            <a:endParaRPr lang="en-IE" dirty="0"/>
          </a:p>
        </p:txBody>
      </p:sp>
      <p:sp>
        <p:nvSpPr>
          <p:cNvPr id="3" name="Content Placeholder 2"/>
          <p:cNvSpPr>
            <a:spLocks noGrp="1"/>
          </p:cNvSpPr>
          <p:nvPr>
            <p:ph idx="1"/>
          </p:nvPr>
        </p:nvSpPr>
        <p:spPr>
          <a:xfrm>
            <a:off x="430094" y="782154"/>
            <a:ext cx="8229600" cy="4525963"/>
          </a:xfrm>
        </p:spPr>
        <p:txBody>
          <a:bodyPr>
            <a:normAutofit/>
          </a:bodyPr>
          <a:lstStyle>
            <a:lvl1pPr>
              <a:defRPr sz="2000">
                <a:solidFill>
                  <a:srgbClr val="990033"/>
                </a:solidFill>
              </a:defRPr>
            </a:lvl1pPr>
            <a:lvl2pPr>
              <a:defRPr sz="2000">
                <a:solidFill>
                  <a:srgbClr val="990033"/>
                </a:solidFill>
              </a:defRPr>
            </a:lvl2pPr>
            <a:lvl3pPr>
              <a:defRPr sz="2000">
                <a:solidFill>
                  <a:srgbClr val="990033"/>
                </a:solidFill>
              </a:defRPr>
            </a:lvl3pPr>
            <a:lvl4pPr>
              <a:defRPr sz="2000">
                <a:solidFill>
                  <a:srgbClr val="990033"/>
                </a:solidFill>
              </a:defRPr>
            </a:lvl4pPr>
            <a:lvl5pPr>
              <a:defRPr sz="2000">
                <a:solidFill>
                  <a:srgbClr val="99003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B30BCD01-9F01-4F24-8C87-46DA0B412E8F}" type="datetimeFigureOut">
              <a:rPr lang="en-IE" smtClean="0"/>
              <a:t>24/10/2012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27D0206-F6A9-49DB-BB25-2211E3B349DF}" type="slidenum">
              <a:rPr lang="en-IE" smtClean="0"/>
              <a:t>‹#›</a:t>
            </a:fld>
            <a:endParaRPr lang="en-IE"/>
          </a:p>
        </p:txBody>
      </p:sp>
      <p:grpSp>
        <p:nvGrpSpPr>
          <p:cNvPr id="7" name="Group 6"/>
          <p:cNvGrpSpPr/>
          <p:nvPr userDrawn="1"/>
        </p:nvGrpSpPr>
        <p:grpSpPr>
          <a:xfrm rot="5400000">
            <a:off x="4353396" y="-4461887"/>
            <a:ext cx="382996" cy="9252000"/>
            <a:chOff x="-17743" y="69045"/>
            <a:chExt cx="395999" cy="6806070"/>
          </a:xfrm>
        </p:grpSpPr>
        <p:sp>
          <p:nvSpPr>
            <p:cNvPr id="8" name="Rectangle 7"/>
            <p:cNvSpPr/>
            <p:nvPr userDrawn="1"/>
          </p:nvSpPr>
          <p:spPr>
            <a:xfrm>
              <a:off x="-17743" y="69045"/>
              <a:ext cx="395999" cy="6806070"/>
            </a:xfrm>
            <a:prstGeom prst="rect">
              <a:avLst/>
            </a:prstGeom>
            <a:solidFill>
              <a:srgbClr val="FDCC3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Freeform 8"/>
            <p:cNvSpPr/>
            <p:nvPr userDrawn="1"/>
          </p:nvSpPr>
          <p:spPr>
            <a:xfrm>
              <a:off x="8603" y="99096"/>
              <a:ext cx="335000" cy="6753105"/>
            </a:xfrm>
            <a:custGeom>
              <a:avLst/>
              <a:gdLst>
                <a:gd name="connsiteX0" fmla="*/ 53789 w 53951"/>
                <a:gd name="connsiteY0" fmla="*/ 0 h 6858000"/>
                <a:gd name="connsiteX1" fmla="*/ 0 w 53951"/>
                <a:gd name="connsiteY1" fmla="*/ 3872753 h 6858000"/>
                <a:gd name="connsiteX2" fmla="*/ 53789 w 53951"/>
                <a:gd name="connsiteY2" fmla="*/ 5930153 h 6858000"/>
                <a:gd name="connsiteX3" fmla="*/ 13447 w 539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951" h="6858000">
                  <a:moveTo>
                    <a:pt x="53789" y="0"/>
                  </a:moveTo>
                  <a:cubicBezTo>
                    <a:pt x="26894" y="1442197"/>
                    <a:pt x="0" y="2884394"/>
                    <a:pt x="0" y="3872753"/>
                  </a:cubicBezTo>
                  <a:cubicBezTo>
                    <a:pt x="0" y="4861112"/>
                    <a:pt x="51548" y="5432612"/>
                    <a:pt x="53789" y="5930153"/>
                  </a:cubicBezTo>
                  <a:cubicBezTo>
                    <a:pt x="56030" y="6427694"/>
                    <a:pt x="34738" y="6642847"/>
                    <a:pt x="13447" y="6858000"/>
                  </a:cubicBezTo>
                </a:path>
              </a:pathLst>
            </a:custGeom>
            <a:solidFill>
              <a:srgbClr val="970033"/>
            </a:solidFill>
            <a:ln>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0" name="Group 9"/>
          <p:cNvGrpSpPr/>
          <p:nvPr userDrawn="1"/>
        </p:nvGrpSpPr>
        <p:grpSpPr>
          <a:xfrm rot="16200000">
            <a:off x="4320452" y="2038281"/>
            <a:ext cx="382999" cy="9337121"/>
            <a:chOff x="-36512" y="13447"/>
            <a:chExt cx="396000" cy="6868687"/>
          </a:xfrm>
        </p:grpSpPr>
        <p:sp>
          <p:nvSpPr>
            <p:cNvPr id="11" name="Rectangle 10"/>
            <p:cNvSpPr/>
            <p:nvPr userDrawn="1"/>
          </p:nvSpPr>
          <p:spPr>
            <a:xfrm>
              <a:off x="-36512" y="102547"/>
              <a:ext cx="396000" cy="6779587"/>
            </a:xfrm>
            <a:prstGeom prst="rect">
              <a:avLst/>
            </a:prstGeom>
            <a:solidFill>
              <a:srgbClr val="FDCC3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Freeform 11"/>
            <p:cNvSpPr/>
            <p:nvPr userDrawn="1"/>
          </p:nvSpPr>
          <p:spPr>
            <a:xfrm>
              <a:off x="8602" y="13447"/>
              <a:ext cx="337883" cy="6858000"/>
            </a:xfrm>
            <a:custGeom>
              <a:avLst/>
              <a:gdLst>
                <a:gd name="connsiteX0" fmla="*/ 53789 w 53951"/>
                <a:gd name="connsiteY0" fmla="*/ 0 h 6858000"/>
                <a:gd name="connsiteX1" fmla="*/ 0 w 53951"/>
                <a:gd name="connsiteY1" fmla="*/ 3872753 h 6858000"/>
                <a:gd name="connsiteX2" fmla="*/ 53789 w 53951"/>
                <a:gd name="connsiteY2" fmla="*/ 5930153 h 6858000"/>
                <a:gd name="connsiteX3" fmla="*/ 13447 w 539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951" h="6858000">
                  <a:moveTo>
                    <a:pt x="53789" y="0"/>
                  </a:moveTo>
                  <a:cubicBezTo>
                    <a:pt x="26894" y="1442197"/>
                    <a:pt x="0" y="2884394"/>
                    <a:pt x="0" y="3872753"/>
                  </a:cubicBezTo>
                  <a:cubicBezTo>
                    <a:pt x="0" y="4861112"/>
                    <a:pt x="51548" y="5432612"/>
                    <a:pt x="53789" y="5930153"/>
                  </a:cubicBezTo>
                  <a:cubicBezTo>
                    <a:pt x="56030" y="6427694"/>
                    <a:pt x="34738" y="6642847"/>
                    <a:pt x="13447" y="6858000"/>
                  </a:cubicBezTo>
                </a:path>
              </a:pathLst>
            </a:custGeom>
            <a:solidFill>
              <a:srgbClr val="970033"/>
            </a:solidFill>
            <a:ln>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20" name="Rounded Rectangle 19">
            <a:hlinkClick r:id="rId2" action="ppaction://hlinksldjump"/>
          </p:cNvPr>
          <p:cNvSpPr/>
          <p:nvPr userDrawn="1"/>
        </p:nvSpPr>
        <p:spPr>
          <a:xfrm rot="16200000">
            <a:off x="-147610" y="-36384"/>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baseline="0" dirty="0" smtClean="0"/>
              <a:t>In</a:t>
            </a:r>
            <a:endParaRPr lang="en-IE" sz="1400" b="0" dirty="0"/>
          </a:p>
        </p:txBody>
      </p:sp>
      <p:sp>
        <p:nvSpPr>
          <p:cNvPr id="21" name="Rounded Rectangle 20">
            <a:hlinkClick r:id="rId3" action="ppaction://hlinksldjump"/>
          </p:cNvPr>
          <p:cNvSpPr/>
          <p:nvPr userDrawn="1"/>
        </p:nvSpPr>
        <p:spPr>
          <a:xfrm rot="16200000">
            <a:off x="-147611" y="380957"/>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baseline="0" dirty="0" smtClean="0"/>
              <a:t>A</a:t>
            </a:r>
            <a:endParaRPr lang="en-IE" sz="1400" b="0" dirty="0"/>
          </a:p>
        </p:txBody>
      </p:sp>
      <p:sp>
        <p:nvSpPr>
          <p:cNvPr id="22" name="Rounded Rectangle 21">
            <a:hlinkClick r:id="rId4" action="ppaction://hlinksldjump"/>
          </p:cNvPr>
          <p:cNvSpPr/>
          <p:nvPr userDrawn="1"/>
        </p:nvSpPr>
        <p:spPr>
          <a:xfrm rot="16200000">
            <a:off x="-147611" y="2533523"/>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dirty="0" smtClean="0"/>
              <a:t>F</a:t>
            </a:r>
            <a:endParaRPr lang="en-IE" sz="1400" b="0" dirty="0"/>
          </a:p>
        </p:txBody>
      </p:sp>
      <p:sp>
        <p:nvSpPr>
          <p:cNvPr id="23" name="Rounded Rectangle 22">
            <a:hlinkClick r:id="rId5" action="ppaction://hlinksldjump"/>
          </p:cNvPr>
          <p:cNvSpPr/>
          <p:nvPr userDrawn="1"/>
        </p:nvSpPr>
        <p:spPr>
          <a:xfrm rot="16200000">
            <a:off x="-147611" y="1241713"/>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dirty="0" smtClean="0"/>
              <a:t>C</a:t>
            </a:r>
            <a:endParaRPr lang="en-IE" sz="1400" b="0" dirty="0"/>
          </a:p>
        </p:txBody>
      </p:sp>
      <p:sp>
        <p:nvSpPr>
          <p:cNvPr id="24" name="Rounded Rectangle 23">
            <a:hlinkClick r:id="rId6" action="ppaction://hlinksldjump"/>
          </p:cNvPr>
          <p:cNvSpPr/>
          <p:nvPr userDrawn="1"/>
        </p:nvSpPr>
        <p:spPr>
          <a:xfrm rot="16200000">
            <a:off x="-147611" y="809665"/>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baseline="0" dirty="0" smtClean="0"/>
              <a:t>B</a:t>
            </a:r>
            <a:endParaRPr lang="en-IE" sz="1400" b="0" dirty="0"/>
          </a:p>
        </p:txBody>
      </p:sp>
      <p:sp>
        <p:nvSpPr>
          <p:cNvPr id="25" name="Rounded Rectangle 24">
            <a:hlinkClick r:id="rId7" action="ppaction://hlinksldjump"/>
          </p:cNvPr>
          <p:cNvSpPr/>
          <p:nvPr userDrawn="1"/>
        </p:nvSpPr>
        <p:spPr>
          <a:xfrm rot="16200000">
            <a:off x="-147611" y="2105809"/>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baseline="0" dirty="0" smtClean="0"/>
              <a:t>E</a:t>
            </a:r>
            <a:endParaRPr lang="en-IE" sz="1400" b="0" dirty="0"/>
          </a:p>
        </p:txBody>
      </p:sp>
      <p:sp>
        <p:nvSpPr>
          <p:cNvPr id="26" name="Rounded Rectangle 25">
            <a:hlinkClick r:id="rId8" action="ppaction://hlinksldjump"/>
          </p:cNvPr>
          <p:cNvSpPr/>
          <p:nvPr userDrawn="1"/>
        </p:nvSpPr>
        <p:spPr>
          <a:xfrm rot="16200000">
            <a:off x="-147611" y="1673761"/>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baseline="0" dirty="0" smtClean="0"/>
              <a:t>D</a:t>
            </a:r>
            <a:endParaRPr lang="en-IE" sz="1400" b="0" dirty="0"/>
          </a:p>
        </p:txBody>
      </p:sp>
      <p:sp>
        <p:nvSpPr>
          <p:cNvPr id="27" name="Rounded Rectangle 26">
            <a:hlinkClick r:id="rId9" action="ppaction://hlinksldjump"/>
          </p:cNvPr>
          <p:cNvSpPr/>
          <p:nvPr userDrawn="1"/>
        </p:nvSpPr>
        <p:spPr>
          <a:xfrm rot="16200000">
            <a:off x="-147611" y="2961237"/>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baseline="0" dirty="0" smtClean="0"/>
              <a:t>G</a:t>
            </a:r>
            <a:endParaRPr lang="en-IE" sz="1400" b="0" dirty="0"/>
          </a:p>
        </p:txBody>
      </p:sp>
      <p:sp>
        <p:nvSpPr>
          <p:cNvPr id="28" name="Rounded Rectangle 27">
            <a:hlinkClick r:id="rId10" action="ppaction://hlinksldjump"/>
          </p:cNvPr>
          <p:cNvSpPr/>
          <p:nvPr userDrawn="1"/>
        </p:nvSpPr>
        <p:spPr>
          <a:xfrm rot="16200000">
            <a:off x="-147611" y="3384618"/>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dirty="0" smtClean="0"/>
              <a:t>H</a:t>
            </a:r>
            <a:endParaRPr lang="en-IE" sz="1400" b="0" dirty="0"/>
          </a:p>
        </p:txBody>
      </p:sp>
      <p:sp>
        <p:nvSpPr>
          <p:cNvPr id="29" name="Rounded Rectangle 28">
            <a:hlinkClick r:id="rId11" action="ppaction://hlinksldjump"/>
          </p:cNvPr>
          <p:cNvSpPr/>
          <p:nvPr userDrawn="1"/>
        </p:nvSpPr>
        <p:spPr>
          <a:xfrm rot="16200000">
            <a:off x="-147611" y="4652805"/>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dirty="0" smtClean="0"/>
              <a:t>K</a:t>
            </a:r>
            <a:endParaRPr lang="en-IE" sz="1400" b="0" dirty="0"/>
          </a:p>
        </p:txBody>
      </p:sp>
      <p:sp>
        <p:nvSpPr>
          <p:cNvPr id="30" name="Rounded Rectangle 29">
            <a:hlinkClick r:id="rId12" action="ppaction://hlinksldjump"/>
          </p:cNvPr>
          <p:cNvSpPr/>
          <p:nvPr userDrawn="1"/>
        </p:nvSpPr>
        <p:spPr>
          <a:xfrm rot="16200000">
            <a:off x="-147611" y="4227755"/>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baseline="0" dirty="0" smtClean="0"/>
              <a:t>J</a:t>
            </a:r>
            <a:endParaRPr lang="en-IE" sz="1400" b="0" dirty="0"/>
          </a:p>
        </p:txBody>
      </p:sp>
      <p:sp>
        <p:nvSpPr>
          <p:cNvPr id="31" name="Rounded Rectangle 30">
            <a:hlinkClick r:id="rId13" action="ppaction://hlinksldjump"/>
          </p:cNvPr>
          <p:cNvSpPr/>
          <p:nvPr userDrawn="1"/>
        </p:nvSpPr>
        <p:spPr>
          <a:xfrm rot="16200000">
            <a:off x="-147611" y="3803663"/>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baseline="0" dirty="0" smtClean="0"/>
              <a:t>I</a:t>
            </a:r>
            <a:endParaRPr lang="en-IE" sz="1400" b="0" dirty="0"/>
          </a:p>
        </p:txBody>
      </p:sp>
      <p:sp>
        <p:nvSpPr>
          <p:cNvPr id="32" name="Rounded Rectangle 31">
            <a:hlinkClick r:id="rId14" action="ppaction://hlinksldjump"/>
          </p:cNvPr>
          <p:cNvSpPr/>
          <p:nvPr userDrawn="1"/>
        </p:nvSpPr>
        <p:spPr>
          <a:xfrm rot="16200000">
            <a:off x="-147611" y="5922233"/>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baseline="0" dirty="0" smtClean="0"/>
              <a:t>N</a:t>
            </a:r>
            <a:endParaRPr lang="en-IE" sz="1400" b="0" dirty="0"/>
          </a:p>
        </p:txBody>
      </p:sp>
      <p:sp>
        <p:nvSpPr>
          <p:cNvPr id="33" name="Rounded Rectangle 32">
            <a:hlinkClick r:id="rId15" action="ppaction://hlinksldjump"/>
          </p:cNvPr>
          <p:cNvSpPr/>
          <p:nvPr userDrawn="1"/>
        </p:nvSpPr>
        <p:spPr>
          <a:xfrm rot="16200000">
            <a:off x="-147611" y="5075473"/>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baseline="0" dirty="0" smtClean="0"/>
              <a:t>L</a:t>
            </a:r>
            <a:endParaRPr lang="en-IE" sz="1400" b="0" dirty="0"/>
          </a:p>
        </p:txBody>
      </p:sp>
      <p:sp>
        <p:nvSpPr>
          <p:cNvPr id="34" name="Rounded Rectangle 33">
            <a:hlinkClick r:id="rId16" action="ppaction://hlinksldjump"/>
          </p:cNvPr>
          <p:cNvSpPr/>
          <p:nvPr userDrawn="1"/>
        </p:nvSpPr>
        <p:spPr>
          <a:xfrm rot="16200000">
            <a:off x="-147612" y="5503899"/>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baseline="0" dirty="0" smtClean="0"/>
              <a:t>M</a:t>
            </a:r>
            <a:endParaRPr lang="en-IE" sz="1400" b="0" dirty="0"/>
          </a:p>
        </p:txBody>
      </p:sp>
      <p:sp>
        <p:nvSpPr>
          <p:cNvPr id="35" name="Rounded Rectangle 34">
            <a:hlinkClick r:id="rId17" action="ppaction://hlinksldjump"/>
          </p:cNvPr>
          <p:cNvSpPr/>
          <p:nvPr userDrawn="1"/>
        </p:nvSpPr>
        <p:spPr>
          <a:xfrm rot="16200000">
            <a:off x="-147611" y="6349947"/>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baseline="0" dirty="0" smtClean="0"/>
              <a:t>O</a:t>
            </a:r>
            <a:endParaRPr lang="en-IE" sz="1400" b="0" dirty="0"/>
          </a:p>
        </p:txBody>
      </p:sp>
    </p:spTree>
    <p:extLst>
      <p:ext uri="{BB962C8B-B14F-4D97-AF65-F5344CB8AC3E}">
        <p14:creationId xmlns:p14="http://schemas.microsoft.com/office/powerpoint/2010/main" val="632520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0BCD01-9F01-4F24-8C87-46DA0B412E8F}" type="datetimeFigureOut">
              <a:rPr lang="en-IE" smtClean="0"/>
              <a:t>24/10/2012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27D0206-F6A9-49DB-BB25-2211E3B349DF}" type="slidenum">
              <a:rPr lang="en-IE" smtClean="0"/>
              <a:t>‹#›</a:t>
            </a:fld>
            <a:endParaRPr lang="en-IE"/>
          </a:p>
        </p:txBody>
      </p:sp>
    </p:spTree>
    <p:extLst>
      <p:ext uri="{BB962C8B-B14F-4D97-AF65-F5344CB8AC3E}">
        <p14:creationId xmlns:p14="http://schemas.microsoft.com/office/powerpoint/2010/main" val="482553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B30BCD01-9F01-4F24-8C87-46DA0B412E8F}" type="datetimeFigureOut">
              <a:rPr lang="en-IE" smtClean="0"/>
              <a:t>24/10/2012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927D0206-F6A9-49DB-BB25-2211E3B349DF}" type="slidenum">
              <a:rPr lang="en-IE" smtClean="0"/>
              <a:t>‹#›</a:t>
            </a:fld>
            <a:endParaRPr lang="en-IE"/>
          </a:p>
        </p:txBody>
      </p:sp>
    </p:spTree>
    <p:extLst>
      <p:ext uri="{BB962C8B-B14F-4D97-AF65-F5344CB8AC3E}">
        <p14:creationId xmlns:p14="http://schemas.microsoft.com/office/powerpoint/2010/main" val="36222244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B30BCD01-9F01-4F24-8C87-46DA0B412E8F}" type="datetimeFigureOut">
              <a:rPr lang="en-IE" smtClean="0"/>
              <a:t>24/10/2012</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927D0206-F6A9-49DB-BB25-2211E3B349DF}" type="slidenum">
              <a:rPr lang="en-IE" smtClean="0"/>
              <a:t>‹#›</a:t>
            </a:fld>
            <a:endParaRPr lang="en-IE"/>
          </a:p>
        </p:txBody>
      </p:sp>
    </p:spTree>
    <p:extLst>
      <p:ext uri="{BB962C8B-B14F-4D97-AF65-F5344CB8AC3E}">
        <p14:creationId xmlns:p14="http://schemas.microsoft.com/office/powerpoint/2010/main" val="1813890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rmAutofit/>
          </a:bodyPr>
          <a:lstStyle>
            <a:lvl1pPr>
              <a:defRPr sz="4000">
                <a:solidFill>
                  <a:srgbClr val="990033"/>
                </a:solidFill>
              </a:defRPr>
            </a:lvl1p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B30BCD01-9F01-4F24-8C87-46DA0B412E8F}" type="datetimeFigureOut">
              <a:rPr lang="en-IE" smtClean="0"/>
              <a:t>24/10/2012</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927D0206-F6A9-49DB-BB25-2211E3B349DF}" type="slidenum">
              <a:rPr lang="en-IE" smtClean="0"/>
              <a:t>‹#›</a:t>
            </a:fld>
            <a:endParaRPr lang="en-IE"/>
          </a:p>
        </p:txBody>
      </p:sp>
      <p:grpSp>
        <p:nvGrpSpPr>
          <p:cNvPr id="6" name="Group 5"/>
          <p:cNvGrpSpPr/>
          <p:nvPr userDrawn="1"/>
        </p:nvGrpSpPr>
        <p:grpSpPr>
          <a:xfrm rot="5400000">
            <a:off x="4353396" y="-4461887"/>
            <a:ext cx="382996" cy="9252000"/>
            <a:chOff x="-17743" y="69045"/>
            <a:chExt cx="395999" cy="6806070"/>
          </a:xfrm>
        </p:grpSpPr>
        <p:sp>
          <p:nvSpPr>
            <p:cNvPr id="7" name="Rectangle 6"/>
            <p:cNvSpPr/>
            <p:nvPr userDrawn="1"/>
          </p:nvSpPr>
          <p:spPr>
            <a:xfrm>
              <a:off x="-17743" y="69045"/>
              <a:ext cx="395999" cy="6806070"/>
            </a:xfrm>
            <a:prstGeom prst="rect">
              <a:avLst/>
            </a:prstGeom>
            <a:solidFill>
              <a:srgbClr val="FDCC3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Freeform 7"/>
            <p:cNvSpPr/>
            <p:nvPr userDrawn="1"/>
          </p:nvSpPr>
          <p:spPr>
            <a:xfrm>
              <a:off x="8603" y="99096"/>
              <a:ext cx="335000" cy="6753105"/>
            </a:xfrm>
            <a:custGeom>
              <a:avLst/>
              <a:gdLst>
                <a:gd name="connsiteX0" fmla="*/ 53789 w 53951"/>
                <a:gd name="connsiteY0" fmla="*/ 0 h 6858000"/>
                <a:gd name="connsiteX1" fmla="*/ 0 w 53951"/>
                <a:gd name="connsiteY1" fmla="*/ 3872753 h 6858000"/>
                <a:gd name="connsiteX2" fmla="*/ 53789 w 53951"/>
                <a:gd name="connsiteY2" fmla="*/ 5930153 h 6858000"/>
                <a:gd name="connsiteX3" fmla="*/ 13447 w 539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951" h="6858000">
                  <a:moveTo>
                    <a:pt x="53789" y="0"/>
                  </a:moveTo>
                  <a:cubicBezTo>
                    <a:pt x="26894" y="1442197"/>
                    <a:pt x="0" y="2884394"/>
                    <a:pt x="0" y="3872753"/>
                  </a:cubicBezTo>
                  <a:cubicBezTo>
                    <a:pt x="0" y="4861112"/>
                    <a:pt x="51548" y="5432612"/>
                    <a:pt x="53789" y="5930153"/>
                  </a:cubicBezTo>
                  <a:cubicBezTo>
                    <a:pt x="56030" y="6427694"/>
                    <a:pt x="34738" y="6642847"/>
                    <a:pt x="13447" y="6858000"/>
                  </a:cubicBezTo>
                </a:path>
              </a:pathLst>
            </a:custGeom>
            <a:solidFill>
              <a:srgbClr val="970033"/>
            </a:solidFill>
            <a:ln>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9" name="Group 8"/>
          <p:cNvGrpSpPr/>
          <p:nvPr userDrawn="1"/>
        </p:nvGrpSpPr>
        <p:grpSpPr>
          <a:xfrm rot="16200000">
            <a:off x="4320452" y="2038281"/>
            <a:ext cx="382999" cy="9337121"/>
            <a:chOff x="-36512" y="13447"/>
            <a:chExt cx="396000" cy="6868687"/>
          </a:xfrm>
        </p:grpSpPr>
        <p:sp>
          <p:nvSpPr>
            <p:cNvPr id="10" name="Rectangle 9"/>
            <p:cNvSpPr/>
            <p:nvPr userDrawn="1"/>
          </p:nvSpPr>
          <p:spPr>
            <a:xfrm>
              <a:off x="-36512" y="102547"/>
              <a:ext cx="396000" cy="6779587"/>
            </a:xfrm>
            <a:prstGeom prst="rect">
              <a:avLst/>
            </a:prstGeom>
            <a:solidFill>
              <a:srgbClr val="FDCC3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Freeform 10"/>
            <p:cNvSpPr/>
            <p:nvPr userDrawn="1"/>
          </p:nvSpPr>
          <p:spPr>
            <a:xfrm>
              <a:off x="8602" y="13447"/>
              <a:ext cx="337883" cy="6858000"/>
            </a:xfrm>
            <a:custGeom>
              <a:avLst/>
              <a:gdLst>
                <a:gd name="connsiteX0" fmla="*/ 53789 w 53951"/>
                <a:gd name="connsiteY0" fmla="*/ 0 h 6858000"/>
                <a:gd name="connsiteX1" fmla="*/ 0 w 53951"/>
                <a:gd name="connsiteY1" fmla="*/ 3872753 h 6858000"/>
                <a:gd name="connsiteX2" fmla="*/ 53789 w 53951"/>
                <a:gd name="connsiteY2" fmla="*/ 5930153 h 6858000"/>
                <a:gd name="connsiteX3" fmla="*/ 13447 w 539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951" h="6858000">
                  <a:moveTo>
                    <a:pt x="53789" y="0"/>
                  </a:moveTo>
                  <a:cubicBezTo>
                    <a:pt x="26894" y="1442197"/>
                    <a:pt x="0" y="2884394"/>
                    <a:pt x="0" y="3872753"/>
                  </a:cubicBezTo>
                  <a:cubicBezTo>
                    <a:pt x="0" y="4861112"/>
                    <a:pt x="51548" y="5432612"/>
                    <a:pt x="53789" y="5930153"/>
                  </a:cubicBezTo>
                  <a:cubicBezTo>
                    <a:pt x="56030" y="6427694"/>
                    <a:pt x="34738" y="6642847"/>
                    <a:pt x="13447" y="6858000"/>
                  </a:cubicBezTo>
                </a:path>
              </a:pathLst>
            </a:custGeom>
            <a:solidFill>
              <a:srgbClr val="970033"/>
            </a:solidFill>
            <a:ln>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35" name="Rounded Rectangle 34">
            <a:hlinkClick r:id="rId2" action="ppaction://hlinksldjump"/>
          </p:cNvPr>
          <p:cNvSpPr/>
          <p:nvPr userDrawn="1"/>
        </p:nvSpPr>
        <p:spPr>
          <a:xfrm rot="16200000">
            <a:off x="-147610" y="-22529"/>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baseline="0" dirty="0" smtClean="0"/>
              <a:t>In</a:t>
            </a:r>
            <a:endParaRPr lang="en-IE" sz="1400" b="0" dirty="0"/>
          </a:p>
        </p:txBody>
      </p:sp>
      <p:sp>
        <p:nvSpPr>
          <p:cNvPr id="36" name="Rounded Rectangle 35">
            <a:hlinkClick r:id="rId3" action="ppaction://hlinksldjump"/>
          </p:cNvPr>
          <p:cNvSpPr/>
          <p:nvPr userDrawn="1"/>
        </p:nvSpPr>
        <p:spPr>
          <a:xfrm rot="16200000">
            <a:off x="-147611" y="394812"/>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baseline="0" dirty="0" smtClean="0"/>
              <a:t>A</a:t>
            </a:r>
            <a:endParaRPr lang="en-IE" sz="1400" b="0" dirty="0"/>
          </a:p>
        </p:txBody>
      </p:sp>
      <p:sp>
        <p:nvSpPr>
          <p:cNvPr id="37" name="Rounded Rectangle 36">
            <a:hlinkClick r:id="rId4" action="ppaction://hlinksldjump"/>
          </p:cNvPr>
          <p:cNvSpPr/>
          <p:nvPr userDrawn="1"/>
        </p:nvSpPr>
        <p:spPr>
          <a:xfrm rot="16200000">
            <a:off x="-147611" y="2547378"/>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dirty="0" smtClean="0"/>
              <a:t>F</a:t>
            </a:r>
            <a:endParaRPr lang="en-IE" sz="1400" b="0" dirty="0"/>
          </a:p>
        </p:txBody>
      </p:sp>
      <p:sp>
        <p:nvSpPr>
          <p:cNvPr id="38" name="Rounded Rectangle 37">
            <a:hlinkClick r:id="rId5" action="ppaction://hlinksldjump"/>
          </p:cNvPr>
          <p:cNvSpPr/>
          <p:nvPr userDrawn="1"/>
        </p:nvSpPr>
        <p:spPr>
          <a:xfrm rot="16200000">
            <a:off x="-147611" y="1255568"/>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dirty="0" smtClean="0"/>
              <a:t>C</a:t>
            </a:r>
            <a:endParaRPr lang="en-IE" sz="1400" b="0" dirty="0"/>
          </a:p>
        </p:txBody>
      </p:sp>
      <p:sp>
        <p:nvSpPr>
          <p:cNvPr id="39" name="Rounded Rectangle 38">
            <a:hlinkClick r:id="rId6" action="ppaction://hlinksldjump"/>
          </p:cNvPr>
          <p:cNvSpPr/>
          <p:nvPr userDrawn="1"/>
        </p:nvSpPr>
        <p:spPr>
          <a:xfrm rot="16200000">
            <a:off x="-147611" y="823520"/>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baseline="0" dirty="0" smtClean="0"/>
              <a:t>B</a:t>
            </a:r>
            <a:endParaRPr lang="en-IE" sz="1400" b="0" dirty="0"/>
          </a:p>
        </p:txBody>
      </p:sp>
      <p:sp>
        <p:nvSpPr>
          <p:cNvPr id="40" name="Rounded Rectangle 39">
            <a:hlinkClick r:id="rId7" action="ppaction://hlinksldjump"/>
          </p:cNvPr>
          <p:cNvSpPr/>
          <p:nvPr userDrawn="1"/>
        </p:nvSpPr>
        <p:spPr>
          <a:xfrm rot="16200000">
            <a:off x="-147611" y="2119664"/>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baseline="0" dirty="0" smtClean="0"/>
              <a:t>E</a:t>
            </a:r>
            <a:endParaRPr lang="en-IE" sz="1400" b="0" dirty="0"/>
          </a:p>
        </p:txBody>
      </p:sp>
      <p:sp>
        <p:nvSpPr>
          <p:cNvPr id="41" name="Rounded Rectangle 40">
            <a:hlinkClick r:id="rId8" action="ppaction://hlinksldjump"/>
          </p:cNvPr>
          <p:cNvSpPr/>
          <p:nvPr userDrawn="1"/>
        </p:nvSpPr>
        <p:spPr>
          <a:xfrm rot="16200000">
            <a:off x="-147611" y="1687616"/>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baseline="0" dirty="0" smtClean="0"/>
              <a:t>D</a:t>
            </a:r>
            <a:endParaRPr lang="en-IE" sz="1400" b="0" dirty="0"/>
          </a:p>
        </p:txBody>
      </p:sp>
      <p:sp>
        <p:nvSpPr>
          <p:cNvPr id="42" name="Rounded Rectangle 41">
            <a:hlinkClick r:id="rId9" action="ppaction://hlinksldjump"/>
          </p:cNvPr>
          <p:cNvSpPr/>
          <p:nvPr userDrawn="1"/>
        </p:nvSpPr>
        <p:spPr>
          <a:xfrm rot="16200000">
            <a:off x="-147611" y="2975092"/>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baseline="0" dirty="0" smtClean="0"/>
              <a:t>G</a:t>
            </a:r>
            <a:endParaRPr lang="en-IE" sz="1400" b="0" dirty="0"/>
          </a:p>
        </p:txBody>
      </p:sp>
      <p:sp>
        <p:nvSpPr>
          <p:cNvPr id="43" name="Rounded Rectangle 42">
            <a:hlinkClick r:id="rId10" action="ppaction://hlinksldjump"/>
          </p:cNvPr>
          <p:cNvSpPr/>
          <p:nvPr userDrawn="1"/>
        </p:nvSpPr>
        <p:spPr>
          <a:xfrm rot="16200000">
            <a:off x="-147611" y="3398473"/>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dirty="0" smtClean="0"/>
              <a:t>H</a:t>
            </a:r>
            <a:endParaRPr lang="en-IE" sz="1400" b="0" dirty="0"/>
          </a:p>
        </p:txBody>
      </p:sp>
      <p:sp>
        <p:nvSpPr>
          <p:cNvPr id="44" name="Rounded Rectangle 43">
            <a:hlinkClick r:id="rId11" action="ppaction://hlinksldjump"/>
          </p:cNvPr>
          <p:cNvSpPr/>
          <p:nvPr userDrawn="1"/>
        </p:nvSpPr>
        <p:spPr>
          <a:xfrm rot="16200000">
            <a:off x="-147611" y="4666660"/>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dirty="0" smtClean="0"/>
              <a:t>K</a:t>
            </a:r>
            <a:endParaRPr lang="en-IE" sz="1400" b="0" dirty="0"/>
          </a:p>
        </p:txBody>
      </p:sp>
      <p:sp>
        <p:nvSpPr>
          <p:cNvPr id="45" name="Rounded Rectangle 44">
            <a:hlinkClick r:id="rId12" action="ppaction://hlinksldjump"/>
          </p:cNvPr>
          <p:cNvSpPr/>
          <p:nvPr userDrawn="1"/>
        </p:nvSpPr>
        <p:spPr>
          <a:xfrm rot="16200000">
            <a:off x="-147611" y="4241610"/>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baseline="0" dirty="0" smtClean="0"/>
              <a:t>J</a:t>
            </a:r>
            <a:endParaRPr lang="en-IE" sz="1400" b="0" dirty="0"/>
          </a:p>
        </p:txBody>
      </p:sp>
      <p:sp>
        <p:nvSpPr>
          <p:cNvPr id="46" name="Rounded Rectangle 45">
            <a:hlinkClick r:id="rId13" action="ppaction://hlinksldjump"/>
          </p:cNvPr>
          <p:cNvSpPr/>
          <p:nvPr userDrawn="1"/>
        </p:nvSpPr>
        <p:spPr>
          <a:xfrm rot="16200000">
            <a:off x="-147611" y="3817518"/>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baseline="0" dirty="0" smtClean="0"/>
              <a:t>I</a:t>
            </a:r>
            <a:endParaRPr lang="en-IE" sz="1400" b="0" dirty="0"/>
          </a:p>
        </p:txBody>
      </p:sp>
      <p:sp>
        <p:nvSpPr>
          <p:cNvPr id="47" name="Rounded Rectangle 46">
            <a:hlinkClick r:id="rId14" action="ppaction://hlinksldjump"/>
          </p:cNvPr>
          <p:cNvSpPr/>
          <p:nvPr userDrawn="1"/>
        </p:nvSpPr>
        <p:spPr>
          <a:xfrm rot="16200000">
            <a:off x="-147611" y="5936088"/>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baseline="0" dirty="0" smtClean="0"/>
              <a:t>N</a:t>
            </a:r>
            <a:endParaRPr lang="en-IE" sz="1400" b="0" dirty="0"/>
          </a:p>
        </p:txBody>
      </p:sp>
      <p:sp>
        <p:nvSpPr>
          <p:cNvPr id="48" name="Rounded Rectangle 47">
            <a:hlinkClick r:id="rId15" action="ppaction://hlinksldjump"/>
          </p:cNvPr>
          <p:cNvSpPr/>
          <p:nvPr userDrawn="1"/>
        </p:nvSpPr>
        <p:spPr>
          <a:xfrm rot="16200000">
            <a:off x="-147611" y="5089328"/>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baseline="0" dirty="0" smtClean="0"/>
              <a:t>L</a:t>
            </a:r>
            <a:endParaRPr lang="en-IE" sz="1400" b="0" dirty="0"/>
          </a:p>
        </p:txBody>
      </p:sp>
      <p:sp>
        <p:nvSpPr>
          <p:cNvPr id="49" name="Rounded Rectangle 48">
            <a:hlinkClick r:id="rId16" action="ppaction://hlinksldjump"/>
          </p:cNvPr>
          <p:cNvSpPr/>
          <p:nvPr userDrawn="1"/>
        </p:nvSpPr>
        <p:spPr>
          <a:xfrm rot="16200000">
            <a:off x="-147612" y="5517754"/>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baseline="0" dirty="0" smtClean="0"/>
              <a:t>M</a:t>
            </a:r>
            <a:endParaRPr lang="en-IE" sz="1400" b="0" dirty="0"/>
          </a:p>
        </p:txBody>
      </p:sp>
      <p:sp>
        <p:nvSpPr>
          <p:cNvPr id="50" name="Rounded Rectangle 49">
            <a:hlinkClick r:id="rId17" action="ppaction://hlinksldjump"/>
          </p:cNvPr>
          <p:cNvSpPr/>
          <p:nvPr userDrawn="1"/>
        </p:nvSpPr>
        <p:spPr>
          <a:xfrm rot="16200000">
            <a:off x="-147611" y="6363802"/>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baseline="0" dirty="0" smtClean="0"/>
              <a:t>O</a:t>
            </a:r>
            <a:endParaRPr lang="en-IE" sz="1400" b="0" dirty="0"/>
          </a:p>
        </p:txBody>
      </p:sp>
    </p:spTree>
    <p:extLst>
      <p:ext uri="{BB962C8B-B14F-4D97-AF65-F5344CB8AC3E}">
        <p14:creationId xmlns:p14="http://schemas.microsoft.com/office/powerpoint/2010/main" val="139471071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rmAutofit/>
          </a:bodyPr>
          <a:lstStyle>
            <a:lvl1pPr>
              <a:defRPr sz="4000">
                <a:solidFill>
                  <a:srgbClr val="990033"/>
                </a:solidFill>
              </a:defRPr>
            </a:lvl1p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B30BCD01-9F01-4F24-8C87-46DA0B412E8F}" type="datetimeFigureOut">
              <a:rPr lang="en-IE" smtClean="0"/>
              <a:t>24/10/2012</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927D0206-F6A9-49DB-BB25-2211E3B349DF}" type="slidenum">
              <a:rPr lang="en-IE" smtClean="0"/>
              <a:t>‹#›</a:t>
            </a:fld>
            <a:endParaRPr lang="en-IE"/>
          </a:p>
        </p:txBody>
      </p:sp>
      <p:grpSp>
        <p:nvGrpSpPr>
          <p:cNvPr id="6" name="Group 5"/>
          <p:cNvGrpSpPr/>
          <p:nvPr userDrawn="1"/>
        </p:nvGrpSpPr>
        <p:grpSpPr>
          <a:xfrm rot="5400000">
            <a:off x="4444310" y="-4552801"/>
            <a:ext cx="201168" cy="9252000"/>
            <a:chOff x="-17743" y="69045"/>
            <a:chExt cx="395999" cy="6806070"/>
          </a:xfrm>
        </p:grpSpPr>
        <p:sp>
          <p:nvSpPr>
            <p:cNvPr id="7" name="Rectangle 6"/>
            <p:cNvSpPr/>
            <p:nvPr userDrawn="1"/>
          </p:nvSpPr>
          <p:spPr>
            <a:xfrm>
              <a:off x="-17743" y="69045"/>
              <a:ext cx="395999" cy="6806070"/>
            </a:xfrm>
            <a:prstGeom prst="rect">
              <a:avLst/>
            </a:prstGeom>
            <a:solidFill>
              <a:srgbClr val="FDCC3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Freeform 7"/>
            <p:cNvSpPr/>
            <p:nvPr userDrawn="1"/>
          </p:nvSpPr>
          <p:spPr>
            <a:xfrm>
              <a:off x="8603" y="99096"/>
              <a:ext cx="335000" cy="6753105"/>
            </a:xfrm>
            <a:custGeom>
              <a:avLst/>
              <a:gdLst>
                <a:gd name="connsiteX0" fmla="*/ 53789 w 53951"/>
                <a:gd name="connsiteY0" fmla="*/ 0 h 6858000"/>
                <a:gd name="connsiteX1" fmla="*/ 0 w 53951"/>
                <a:gd name="connsiteY1" fmla="*/ 3872753 h 6858000"/>
                <a:gd name="connsiteX2" fmla="*/ 53789 w 53951"/>
                <a:gd name="connsiteY2" fmla="*/ 5930153 h 6858000"/>
                <a:gd name="connsiteX3" fmla="*/ 13447 w 539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951" h="6858000">
                  <a:moveTo>
                    <a:pt x="53789" y="0"/>
                  </a:moveTo>
                  <a:cubicBezTo>
                    <a:pt x="26894" y="1442197"/>
                    <a:pt x="0" y="2884394"/>
                    <a:pt x="0" y="3872753"/>
                  </a:cubicBezTo>
                  <a:cubicBezTo>
                    <a:pt x="0" y="4861112"/>
                    <a:pt x="51548" y="5432612"/>
                    <a:pt x="53789" y="5930153"/>
                  </a:cubicBezTo>
                  <a:cubicBezTo>
                    <a:pt x="56030" y="6427694"/>
                    <a:pt x="34738" y="6642847"/>
                    <a:pt x="13447" y="6858000"/>
                  </a:cubicBezTo>
                </a:path>
              </a:pathLst>
            </a:custGeom>
            <a:solidFill>
              <a:srgbClr val="970033"/>
            </a:solidFill>
            <a:ln>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9" name="Group 8"/>
          <p:cNvGrpSpPr/>
          <p:nvPr userDrawn="1"/>
        </p:nvGrpSpPr>
        <p:grpSpPr>
          <a:xfrm rot="16200000">
            <a:off x="4397390" y="2128340"/>
            <a:ext cx="216000" cy="9324000"/>
            <a:chOff x="-36512" y="13447"/>
            <a:chExt cx="396000" cy="6868687"/>
          </a:xfrm>
        </p:grpSpPr>
        <p:sp>
          <p:nvSpPr>
            <p:cNvPr id="10" name="Rectangle 9"/>
            <p:cNvSpPr/>
            <p:nvPr userDrawn="1"/>
          </p:nvSpPr>
          <p:spPr>
            <a:xfrm>
              <a:off x="-36512" y="102547"/>
              <a:ext cx="396000" cy="6779587"/>
            </a:xfrm>
            <a:prstGeom prst="rect">
              <a:avLst/>
            </a:prstGeom>
            <a:solidFill>
              <a:srgbClr val="FDCC3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Freeform 10"/>
            <p:cNvSpPr/>
            <p:nvPr userDrawn="1"/>
          </p:nvSpPr>
          <p:spPr>
            <a:xfrm>
              <a:off x="8602" y="13447"/>
              <a:ext cx="337883" cy="6858000"/>
            </a:xfrm>
            <a:custGeom>
              <a:avLst/>
              <a:gdLst>
                <a:gd name="connsiteX0" fmla="*/ 53789 w 53951"/>
                <a:gd name="connsiteY0" fmla="*/ 0 h 6858000"/>
                <a:gd name="connsiteX1" fmla="*/ 0 w 53951"/>
                <a:gd name="connsiteY1" fmla="*/ 3872753 h 6858000"/>
                <a:gd name="connsiteX2" fmla="*/ 53789 w 53951"/>
                <a:gd name="connsiteY2" fmla="*/ 5930153 h 6858000"/>
                <a:gd name="connsiteX3" fmla="*/ 13447 w 539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951" h="6858000">
                  <a:moveTo>
                    <a:pt x="53789" y="0"/>
                  </a:moveTo>
                  <a:cubicBezTo>
                    <a:pt x="26894" y="1442197"/>
                    <a:pt x="0" y="2884394"/>
                    <a:pt x="0" y="3872753"/>
                  </a:cubicBezTo>
                  <a:cubicBezTo>
                    <a:pt x="0" y="4861112"/>
                    <a:pt x="51548" y="5432612"/>
                    <a:pt x="53789" y="5930153"/>
                  </a:cubicBezTo>
                  <a:cubicBezTo>
                    <a:pt x="56030" y="6427694"/>
                    <a:pt x="34738" y="6642847"/>
                    <a:pt x="13447" y="6858000"/>
                  </a:cubicBezTo>
                </a:path>
              </a:pathLst>
            </a:custGeom>
            <a:solidFill>
              <a:srgbClr val="970033"/>
            </a:solidFill>
            <a:ln>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35" name="Rounded Rectangle 34">
            <a:hlinkClick r:id="rId2" action="ppaction://hlinksldjump"/>
          </p:cNvPr>
          <p:cNvSpPr/>
          <p:nvPr userDrawn="1"/>
        </p:nvSpPr>
        <p:spPr>
          <a:xfrm rot="16200000">
            <a:off x="-147610" y="-36384"/>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baseline="0" dirty="0" smtClean="0"/>
              <a:t>In</a:t>
            </a:r>
            <a:endParaRPr lang="en-IE" sz="1400" b="0" dirty="0"/>
          </a:p>
        </p:txBody>
      </p:sp>
      <p:sp>
        <p:nvSpPr>
          <p:cNvPr id="36" name="Rounded Rectangle 35">
            <a:hlinkClick r:id="rId3" action="ppaction://hlinksldjump"/>
          </p:cNvPr>
          <p:cNvSpPr/>
          <p:nvPr userDrawn="1"/>
        </p:nvSpPr>
        <p:spPr>
          <a:xfrm rot="16200000">
            <a:off x="-147611" y="380957"/>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baseline="0" dirty="0" smtClean="0"/>
              <a:t>A</a:t>
            </a:r>
            <a:endParaRPr lang="en-IE" sz="1400" b="0" dirty="0"/>
          </a:p>
        </p:txBody>
      </p:sp>
      <p:sp>
        <p:nvSpPr>
          <p:cNvPr id="37" name="Rounded Rectangle 36">
            <a:hlinkClick r:id="rId4" action="ppaction://hlinksldjump"/>
          </p:cNvPr>
          <p:cNvSpPr/>
          <p:nvPr userDrawn="1"/>
        </p:nvSpPr>
        <p:spPr>
          <a:xfrm rot="16200000">
            <a:off x="-147611" y="2533523"/>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dirty="0" smtClean="0"/>
              <a:t>F</a:t>
            </a:r>
            <a:endParaRPr lang="en-IE" sz="1400" b="0" dirty="0"/>
          </a:p>
        </p:txBody>
      </p:sp>
      <p:sp>
        <p:nvSpPr>
          <p:cNvPr id="38" name="Rounded Rectangle 37">
            <a:hlinkClick r:id="rId5" action="ppaction://hlinksldjump"/>
          </p:cNvPr>
          <p:cNvSpPr/>
          <p:nvPr userDrawn="1"/>
        </p:nvSpPr>
        <p:spPr>
          <a:xfrm rot="16200000">
            <a:off x="-147611" y="1241713"/>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dirty="0" smtClean="0"/>
              <a:t>C</a:t>
            </a:r>
            <a:endParaRPr lang="en-IE" sz="1400" b="0" dirty="0"/>
          </a:p>
        </p:txBody>
      </p:sp>
      <p:sp>
        <p:nvSpPr>
          <p:cNvPr id="39" name="Rounded Rectangle 38">
            <a:hlinkClick r:id="rId6" action="ppaction://hlinksldjump"/>
          </p:cNvPr>
          <p:cNvSpPr/>
          <p:nvPr userDrawn="1"/>
        </p:nvSpPr>
        <p:spPr>
          <a:xfrm rot="16200000">
            <a:off x="-147611" y="809665"/>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baseline="0" dirty="0" smtClean="0"/>
              <a:t>B</a:t>
            </a:r>
            <a:endParaRPr lang="en-IE" sz="1400" b="0" dirty="0"/>
          </a:p>
        </p:txBody>
      </p:sp>
      <p:sp>
        <p:nvSpPr>
          <p:cNvPr id="40" name="Rounded Rectangle 39">
            <a:hlinkClick r:id="rId7" action="ppaction://hlinksldjump"/>
          </p:cNvPr>
          <p:cNvSpPr/>
          <p:nvPr userDrawn="1"/>
        </p:nvSpPr>
        <p:spPr>
          <a:xfrm rot="16200000">
            <a:off x="-147611" y="2105809"/>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baseline="0" dirty="0" smtClean="0"/>
              <a:t>E</a:t>
            </a:r>
            <a:endParaRPr lang="en-IE" sz="1400" b="0" dirty="0"/>
          </a:p>
        </p:txBody>
      </p:sp>
      <p:sp>
        <p:nvSpPr>
          <p:cNvPr id="41" name="Rounded Rectangle 40">
            <a:hlinkClick r:id="rId8" action="ppaction://hlinksldjump"/>
          </p:cNvPr>
          <p:cNvSpPr/>
          <p:nvPr userDrawn="1"/>
        </p:nvSpPr>
        <p:spPr>
          <a:xfrm rot="16200000">
            <a:off x="-147611" y="1673761"/>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baseline="0" dirty="0" smtClean="0"/>
              <a:t>D</a:t>
            </a:r>
            <a:endParaRPr lang="en-IE" sz="1400" b="0" dirty="0"/>
          </a:p>
        </p:txBody>
      </p:sp>
      <p:sp>
        <p:nvSpPr>
          <p:cNvPr id="42" name="Rounded Rectangle 41">
            <a:hlinkClick r:id="rId9" action="ppaction://hlinksldjump"/>
          </p:cNvPr>
          <p:cNvSpPr/>
          <p:nvPr userDrawn="1"/>
        </p:nvSpPr>
        <p:spPr>
          <a:xfrm rot="16200000">
            <a:off x="-147611" y="2961237"/>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baseline="0" dirty="0" smtClean="0"/>
              <a:t>G</a:t>
            </a:r>
            <a:endParaRPr lang="en-IE" sz="1400" b="0" dirty="0"/>
          </a:p>
        </p:txBody>
      </p:sp>
      <p:sp>
        <p:nvSpPr>
          <p:cNvPr id="43" name="Rounded Rectangle 42">
            <a:hlinkClick r:id="rId10" action="ppaction://hlinksldjump"/>
          </p:cNvPr>
          <p:cNvSpPr/>
          <p:nvPr userDrawn="1"/>
        </p:nvSpPr>
        <p:spPr>
          <a:xfrm rot="16200000">
            <a:off x="-147611" y="3384618"/>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dirty="0" smtClean="0"/>
              <a:t>H</a:t>
            </a:r>
            <a:endParaRPr lang="en-IE" sz="1400" b="0" dirty="0"/>
          </a:p>
        </p:txBody>
      </p:sp>
      <p:sp>
        <p:nvSpPr>
          <p:cNvPr id="44" name="Rounded Rectangle 43">
            <a:hlinkClick r:id="rId11" action="ppaction://hlinksldjump"/>
          </p:cNvPr>
          <p:cNvSpPr/>
          <p:nvPr userDrawn="1"/>
        </p:nvSpPr>
        <p:spPr>
          <a:xfrm rot="16200000">
            <a:off x="-147611" y="4652805"/>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dirty="0" smtClean="0"/>
              <a:t>K</a:t>
            </a:r>
            <a:endParaRPr lang="en-IE" sz="1400" b="0" dirty="0"/>
          </a:p>
        </p:txBody>
      </p:sp>
      <p:sp>
        <p:nvSpPr>
          <p:cNvPr id="45" name="Rounded Rectangle 44">
            <a:hlinkClick r:id="rId12" action="ppaction://hlinksldjump"/>
          </p:cNvPr>
          <p:cNvSpPr/>
          <p:nvPr userDrawn="1"/>
        </p:nvSpPr>
        <p:spPr>
          <a:xfrm rot="16200000">
            <a:off x="-147611" y="4227755"/>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baseline="0" dirty="0" smtClean="0"/>
              <a:t>J</a:t>
            </a:r>
            <a:endParaRPr lang="en-IE" sz="1400" b="0" dirty="0"/>
          </a:p>
        </p:txBody>
      </p:sp>
      <p:sp>
        <p:nvSpPr>
          <p:cNvPr id="46" name="Rounded Rectangle 45">
            <a:hlinkClick r:id="rId13" action="ppaction://hlinksldjump"/>
          </p:cNvPr>
          <p:cNvSpPr/>
          <p:nvPr userDrawn="1"/>
        </p:nvSpPr>
        <p:spPr>
          <a:xfrm rot="16200000">
            <a:off x="-147611" y="3803663"/>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baseline="0" dirty="0" smtClean="0"/>
              <a:t>I</a:t>
            </a:r>
            <a:endParaRPr lang="en-IE" sz="1400" b="0" dirty="0"/>
          </a:p>
        </p:txBody>
      </p:sp>
      <p:sp>
        <p:nvSpPr>
          <p:cNvPr id="47" name="Rounded Rectangle 46">
            <a:hlinkClick r:id="rId14" action="ppaction://hlinksldjump"/>
          </p:cNvPr>
          <p:cNvSpPr/>
          <p:nvPr userDrawn="1"/>
        </p:nvSpPr>
        <p:spPr>
          <a:xfrm rot="16200000">
            <a:off x="-147611" y="5922233"/>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baseline="0" dirty="0" smtClean="0"/>
              <a:t>N</a:t>
            </a:r>
            <a:endParaRPr lang="en-IE" sz="1400" b="0" dirty="0"/>
          </a:p>
        </p:txBody>
      </p:sp>
      <p:sp>
        <p:nvSpPr>
          <p:cNvPr id="48" name="Rounded Rectangle 47">
            <a:hlinkClick r:id="rId15" action="ppaction://hlinksldjump"/>
          </p:cNvPr>
          <p:cNvSpPr/>
          <p:nvPr userDrawn="1"/>
        </p:nvSpPr>
        <p:spPr>
          <a:xfrm rot="16200000">
            <a:off x="-147611" y="5075473"/>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baseline="0" dirty="0" smtClean="0"/>
              <a:t>L</a:t>
            </a:r>
            <a:endParaRPr lang="en-IE" sz="1400" b="0" dirty="0"/>
          </a:p>
        </p:txBody>
      </p:sp>
      <p:sp>
        <p:nvSpPr>
          <p:cNvPr id="49" name="Rounded Rectangle 48">
            <a:hlinkClick r:id="rId16" action="ppaction://hlinksldjump"/>
          </p:cNvPr>
          <p:cNvSpPr/>
          <p:nvPr userDrawn="1"/>
        </p:nvSpPr>
        <p:spPr>
          <a:xfrm rot="16200000">
            <a:off x="-147612" y="5503899"/>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baseline="0" dirty="0" smtClean="0"/>
              <a:t>M</a:t>
            </a:r>
            <a:endParaRPr lang="en-IE" sz="1400" b="0" dirty="0"/>
          </a:p>
        </p:txBody>
      </p:sp>
      <p:sp>
        <p:nvSpPr>
          <p:cNvPr id="50" name="Rounded Rectangle 49">
            <a:hlinkClick r:id="rId17" action="ppaction://hlinksldjump"/>
          </p:cNvPr>
          <p:cNvSpPr/>
          <p:nvPr userDrawn="1"/>
        </p:nvSpPr>
        <p:spPr>
          <a:xfrm rot="16200000">
            <a:off x="-147611" y="6349947"/>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baseline="0" dirty="0" smtClean="0"/>
              <a:t>O</a:t>
            </a:r>
            <a:endParaRPr lang="en-IE" sz="1400" b="0" dirty="0"/>
          </a:p>
        </p:txBody>
      </p:sp>
    </p:spTree>
    <p:extLst>
      <p:ext uri="{BB962C8B-B14F-4D97-AF65-F5344CB8AC3E}">
        <p14:creationId xmlns:p14="http://schemas.microsoft.com/office/powerpoint/2010/main" val="323812713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0BCD01-9F01-4F24-8C87-46DA0B412E8F}" type="datetimeFigureOut">
              <a:rPr lang="en-IE" smtClean="0"/>
              <a:t>24/10/2012</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927D0206-F6A9-49DB-BB25-2211E3B349DF}" type="slidenum">
              <a:rPr lang="en-IE" smtClean="0"/>
              <a:t>‹#›</a:t>
            </a:fld>
            <a:endParaRPr lang="en-IE"/>
          </a:p>
        </p:txBody>
      </p:sp>
      <p:grpSp>
        <p:nvGrpSpPr>
          <p:cNvPr id="11" name="Group 10"/>
          <p:cNvGrpSpPr/>
          <p:nvPr userDrawn="1"/>
        </p:nvGrpSpPr>
        <p:grpSpPr>
          <a:xfrm rot="5400000">
            <a:off x="4353396" y="-4461887"/>
            <a:ext cx="382996" cy="9252000"/>
            <a:chOff x="-17743" y="69045"/>
            <a:chExt cx="395999" cy="6806070"/>
          </a:xfrm>
        </p:grpSpPr>
        <p:sp>
          <p:nvSpPr>
            <p:cNvPr id="12" name="Rectangle 11"/>
            <p:cNvSpPr/>
            <p:nvPr userDrawn="1"/>
          </p:nvSpPr>
          <p:spPr>
            <a:xfrm>
              <a:off x="-17743" y="69045"/>
              <a:ext cx="395999" cy="6806070"/>
            </a:xfrm>
            <a:prstGeom prst="rect">
              <a:avLst/>
            </a:prstGeom>
            <a:solidFill>
              <a:srgbClr val="FDCC3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Freeform 12"/>
            <p:cNvSpPr/>
            <p:nvPr userDrawn="1"/>
          </p:nvSpPr>
          <p:spPr>
            <a:xfrm>
              <a:off x="8603" y="99096"/>
              <a:ext cx="335000" cy="6753105"/>
            </a:xfrm>
            <a:custGeom>
              <a:avLst/>
              <a:gdLst>
                <a:gd name="connsiteX0" fmla="*/ 53789 w 53951"/>
                <a:gd name="connsiteY0" fmla="*/ 0 h 6858000"/>
                <a:gd name="connsiteX1" fmla="*/ 0 w 53951"/>
                <a:gd name="connsiteY1" fmla="*/ 3872753 h 6858000"/>
                <a:gd name="connsiteX2" fmla="*/ 53789 w 53951"/>
                <a:gd name="connsiteY2" fmla="*/ 5930153 h 6858000"/>
                <a:gd name="connsiteX3" fmla="*/ 13447 w 539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951" h="6858000">
                  <a:moveTo>
                    <a:pt x="53789" y="0"/>
                  </a:moveTo>
                  <a:cubicBezTo>
                    <a:pt x="26894" y="1442197"/>
                    <a:pt x="0" y="2884394"/>
                    <a:pt x="0" y="3872753"/>
                  </a:cubicBezTo>
                  <a:cubicBezTo>
                    <a:pt x="0" y="4861112"/>
                    <a:pt x="51548" y="5432612"/>
                    <a:pt x="53789" y="5930153"/>
                  </a:cubicBezTo>
                  <a:cubicBezTo>
                    <a:pt x="56030" y="6427694"/>
                    <a:pt x="34738" y="6642847"/>
                    <a:pt x="13447" y="6858000"/>
                  </a:cubicBezTo>
                </a:path>
              </a:pathLst>
            </a:custGeom>
            <a:solidFill>
              <a:srgbClr val="970033"/>
            </a:solidFill>
            <a:ln>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4" name="Group 13"/>
          <p:cNvGrpSpPr/>
          <p:nvPr userDrawn="1"/>
        </p:nvGrpSpPr>
        <p:grpSpPr>
          <a:xfrm rot="16200000">
            <a:off x="4320452" y="2038281"/>
            <a:ext cx="382999" cy="9337121"/>
            <a:chOff x="-36512" y="13447"/>
            <a:chExt cx="396000" cy="6868687"/>
          </a:xfrm>
        </p:grpSpPr>
        <p:sp>
          <p:nvSpPr>
            <p:cNvPr id="15" name="Rectangle 14"/>
            <p:cNvSpPr/>
            <p:nvPr userDrawn="1"/>
          </p:nvSpPr>
          <p:spPr>
            <a:xfrm>
              <a:off x="-36512" y="102547"/>
              <a:ext cx="396000" cy="6779587"/>
            </a:xfrm>
            <a:prstGeom prst="rect">
              <a:avLst/>
            </a:prstGeom>
            <a:solidFill>
              <a:srgbClr val="FDCC3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Freeform 15"/>
            <p:cNvSpPr/>
            <p:nvPr userDrawn="1"/>
          </p:nvSpPr>
          <p:spPr>
            <a:xfrm>
              <a:off x="8602" y="13447"/>
              <a:ext cx="337883" cy="6858000"/>
            </a:xfrm>
            <a:custGeom>
              <a:avLst/>
              <a:gdLst>
                <a:gd name="connsiteX0" fmla="*/ 53789 w 53951"/>
                <a:gd name="connsiteY0" fmla="*/ 0 h 6858000"/>
                <a:gd name="connsiteX1" fmla="*/ 0 w 53951"/>
                <a:gd name="connsiteY1" fmla="*/ 3872753 h 6858000"/>
                <a:gd name="connsiteX2" fmla="*/ 53789 w 53951"/>
                <a:gd name="connsiteY2" fmla="*/ 5930153 h 6858000"/>
                <a:gd name="connsiteX3" fmla="*/ 13447 w 539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951" h="6858000">
                  <a:moveTo>
                    <a:pt x="53789" y="0"/>
                  </a:moveTo>
                  <a:cubicBezTo>
                    <a:pt x="26894" y="1442197"/>
                    <a:pt x="0" y="2884394"/>
                    <a:pt x="0" y="3872753"/>
                  </a:cubicBezTo>
                  <a:cubicBezTo>
                    <a:pt x="0" y="4861112"/>
                    <a:pt x="51548" y="5432612"/>
                    <a:pt x="53789" y="5930153"/>
                  </a:cubicBezTo>
                  <a:cubicBezTo>
                    <a:pt x="56030" y="6427694"/>
                    <a:pt x="34738" y="6642847"/>
                    <a:pt x="13447" y="6858000"/>
                  </a:cubicBezTo>
                </a:path>
              </a:pathLst>
            </a:custGeom>
            <a:solidFill>
              <a:srgbClr val="970033"/>
            </a:solidFill>
            <a:ln>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40" name="Rounded Rectangle 39">
            <a:hlinkClick r:id="rId2" action="ppaction://hlinksldjump"/>
          </p:cNvPr>
          <p:cNvSpPr/>
          <p:nvPr userDrawn="1"/>
        </p:nvSpPr>
        <p:spPr>
          <a:xfrm rot="16200000">
            <a:off x="-147610" y="-36384"/>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baseline="0" dirty="0" smtClean="0"/>
              <a:t>In</a:t>
            </a:r>
            <a:endParaRPr lang="en-IE" sz="1400" b="0" dirty="0"/>
          </a:p>
        </p:txBody>
      </p:sp>
      <p:sp>
        <p:nvSpPr>
          <p:cNvPr id="41" name="Rounded Rectangle 40">
            <a:hlinkClick r:id="rId3" action="ppaction://hlinksldjump"/>
          </p:cNvPr>
          <p:cNvSpPr/>
          <p:nvPr userDrawn="1"/>
        </p:nvSpPr>
        <p:spPr>
          <a:xfrm rot="16200000">
            <a:off x="-147611" y="380957"/>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baseline="0" dirty="0" smtClean="0"/>
              <a:t>A</a:t>
            </a:r>
            <a:endParaRPr lang="en-IE" sz="1400" b="0" dirty="0"/>
          </a:p>
        </p:txBody>
      </p:sp>
      <p:sp>
        <p:nvSpPr>
          <p:cNvPr id="42" name="Rounded Rectangle 41">
            <a:hlinkClick r:id="rId4" action="ppaction://hlinksldjump"/>
          </p:cNvPr>
          <p:cNvSpPr/>
          <p:nvPr userDrawn="1"/>
        </p:nvSpPr>
        <p:spPr>
          <a:xfrm rot="16200000">
            <a:off x="-147611" y="2505387"/>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dirty="0" smtClean="0"/>
              <a:t>F</a:t>
            </a:r>
            <a:endParaRPr lang="en-IE" sz="1400" b="0" dirty="0"/>
          </a:p>
        </p:txBody>
      </p:sp>
      <p:sp>
        <p:nvSpPr>
          <p:cNvPr id="43" name="Rounded Rectangle 42">
            <a:hlinkClick r:id="rId5" action="ppaction://hlinksldjump"/>
          </p:cNvPr>
          <p:cNvSpPr/>
          <p:nvPr userDrawn="1"/>
        </p:nvSpPr>
        <p:spPr>
          <a:xfrm rot="16200000">
            <a:off x="-147611" y="1241713"/>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dirty="0" smtClean="0"/>
              <a:t>C</a:t>
            </a:r>
            <a:endParaRPr lang="en-IE" sz="1400" b="0" dirty="0"/>
          </a:p>
        </p:txBody>
      </p:sp>
      <p:sp>
        <p:nvSpPr>
          <p:cNvPr id="44" name="Rounded Rectangle 43">
            <a:hlinkClick r:id="rId6" action="ppaction://hlinksldjump"/>
          </p:cNvPr>
          <p:cNvSpPr/>
          <p:nvPr userDrawn="1"/>
        </p:nvSpPr>
        <p:spPr>
          <a:xfrm rot="16200000">
            <a:off x="-147611" y="809665"/>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baseline="0" dirty="0" smtClean="0"/>
              <a:t>B</a:t>
            </a:r>
            <a:endParaRPr lang="en-IE" sz="1400" b="0" dirty="0"/>
          </a:p>
        </p:txBody>
      </p:sp>
      <p:sp>
        <p:nvSpPr>
          <p:cNvPr id="45" name="Rounded Rectangle 44">
            <a:hlinkClick r:id="rId7" action="ppaction://hlinksldjump"/>
          </p:cNvPr>
          <p:cNvSpPr/>
          <p:nvPr userDrawn="1"/>
        </p:nvSpPr>
        <p:spPr>
          <a:xfrm rot="16200000">
            <a:off x="-147611" y="2077673"/>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baseline="0" dirty="0" smtClean="0"/>
              <a:t>E</a:t>
            </a:r>
            <a:endParaRPr lang="en-IE" sz="1400" b="0" dirty="0"/>
          </a:p>
        </p:txBody>
      </p:sp>
      <p:sp>
        <p:nvSpPr>
          <p:cNvPr id="46" name="Rounded Rectangle 45">
            <a:hlinkClick r:id="rId8" action="ppaction://hlinksldjump"/>
          </p:cNvPr>
          <p:cNvSpPr/>
          <p:nvPr userDrawn="1"/>
        </p:nvSpPr>
        <p:spPr>
          <a:xfrm rot="16200000">
            <a:off x="-147611" y="1645625"/>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baseline="0" dirty="0" smtClean="0"/>
              <a:t>D</a:t>
            </a:r>
            <a:endParaRPr lang="en-IE" sz="1400" b="0" dirty="0"/>
          </a:p>
        </p:txBody>
      </p:sp>
      <p:sp>
        <p:nvSpPr>
          <p:cNvPr id="47" name="Rounded Rectangle 46">
            <a:hlinkClick r:id="rId9" action="ppaction://hlinksldjump"/>
          </p:cNvPr>
          <p:cNvSpPr/>
          <p:nvPr userDrawn="1"/>
        </p:nvSpPr>
        <p:spPr>
          <a:xfrm rot="16200000">
            <a:off x="-147611" y="2933101"/>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baseline="0" dirty="0" smtClean="0"/>
              <a:t>G</a:t>
            </a:r>
            <a:endParaRPr lang="en-IE" sz="1400" b="0" dirty="0"/>
          </a:p>
        </p:txBody>
      </p:sp>
      <p:sp>
        <p:nvSpPr>
          <p:cNvPr id="48" name="Rounded Rectangle 47">
            <a:hlinkClick r:id="rId10" action="ppaction://hlinksldjump"/>
          </p:cNvPr>
          <p:cNvSpPr/>
          <p:nvPr userDrawn="1"/>
        </p:nvSpPr>
        <p:spPr>
          <a:xfrm rot="16200000">
            <a:off x="-147611" y="3356482"/>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dirty="0" smtClean="0"/>
              <a:t>H</a:t>
            </a:r>
            <a:endParaRPr lang="en-IE" sz="1400" b="0" dirty="0"/>
          </a:p>
        </p:txBody>
      </p:sp>
      <p:sp>
        <p:nvSpPr>
          <p:cNvPr id="49" name="Rounded Rectangle 48">
            <a:hlinkClick r:id="rId11" action="ppaction://hlinksldjump"/>
          </p:cNvPr>
          <p:cNvSpPr/>
          <p:nvPr userDrawn="1"/>
        </p:nvSpPr>
        <p:spPr>
          <a:xfrm rot="16200000">
            <a:off x="-147611" y="4624669"/>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dirty="0" smtClean="0"/>
              <a:t>K</a:t>
            </a:r>
            <a:endParaRPr lang="en-IE" sz="1400" b="0" dirty="0"/>
          </a:p>
        </p:txBody>
      </p:sp>
      <p:sp>
        <p:nvSpPr>
          <p:cNvPr id="50" name="Rounded Rectangle 49">
            <a:hlinkClick r:id="rId12" action="ppaction://hlinksldjump"/>
          </p:cNvPr>
          <p:cNvSpPr/>
          <p:nvPr userDrawn="1"/>
        </p:nvSpPr>
        <p:spPr>
          <a:xfrm rot="16200000">
            <a:off x="-147611" y="4199619"/>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baseline="0" dirty="0" smtClean="0"/>
              <a:t>J</a:t>
            </a:r>
            <a:endParaRPr lang="en-IE" sz="1400" b="0" dirty="0"/>
          </a:p>
        </p:txBody>
      </p:sp>
      <p:sp>
        <p:nvSpPr>
          <p:cNvPr id="51" name="Rounded Rectangle 50">
            <a:hlinkClick r:id="rId13" action="ppaction://hlinksldjump"/>
          </p:cNvPr>
          <p:cNvSpPr/>
          <p:nvPr userDrawn="1"/>
        </p:nvSpPr>
        <p:spPr>
          <a:xfrm rot="16200000">
            <a:off x="-147611" y="3775527"/>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baseline="0" dirty="0" smtClean="0"/>
              <a:t>I</a:t>
            </a:r>
            <a:endParaRPr lang="en-IE" sz="1400" b="0" dirty="0"/>
          </a:p>
        </p:txBody>
      </p:sp>
      <p:sp>
        <p:nvSpPr>
          <p:cNvPr id="52" name="Rounded Rectangle 51">
            <a:hlinkClick r:id="rId14" action="ppaction://hlinksldjump"/>
          </p:cNvPr>
          <p:cNvSpPr/>
          <p:nvPr userDrawn="1"/>
        </p:nvSpPr>
        <p:spPr>
          <a:xfrm rot="16200000">
            <a:off x="-147611" y="5894097"/>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baseline="0" dirty="0" smtClean="0"/>
              <a:t>N</a:t>
            </a:r>
            <a:endParaRPr lang="en-IE" sz="1400" b="0" dirty="0"/>
          </a:p>
        </p:txBody>
      </p:sp>
      <p:sp>
        <p:nvSpPr>
          <p:cNvPr id="53" name="Rounded Rectangle 52">
            <a:hlinkClick r:id="rId15" action="ppaction://hlinksldjump"/>
          </p:cNvPr>
          <p:cNvSpPr/>
          <p:nvPr userDrawn="1"/>
        </p:nvSpPr>
        <p:spPr>
          <a:xfrm rot="16200000">
            <a:off x="-147611" y="5047337"/>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baseline="0" dirty="0" smtClean="0"/>
              <a:t>L</a:t>
            </a:r>
            <a:endParaRPr lang="en-IE" sz="1400" b="0" dirty="0"/>
          </a:p>
        </p:txBody>
      </p:sp>
      <p:sp>
        <p:nvSpPr>
          <p:cNvPr id="54" name="Rounded Rectangle 53">
            <a:hlinkClick r:id="rId16" action="ppaction://hlinksldjump"/>
          </p:cNvPr>
          <p:cNvSpPr/>
          <p:nvPr userDrawn="1"/>
        </p:nvSpPr>
        <p:spPr>
          <a:xfrm rot="16200000">
            <a:off x="-147612" y="5475763"/>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baseline="0" dirty="0" smtClean="0"/>
              <a:t>M</a:t>
            </a:r>
            <a:endParaRPr lang="en-IE" sz="1400" b="0" dirty="0"/>
          </a:p>
        </p:txBody>
      </p:sp>
      <p:sp>
        <p:nvSpPr>
          <p:cNvPr id="55" name="Rounded Rectangle 54">
            <a:hlinkClick r:id="rId17" action="ppaction://hlinksldjump"/>
          </p:cNvPr>
          <p:cNvSpPr/>
          <p:nvPr userDrawn="1"/>
        </p:nvSpPr>
        <p:spPr>
          <a:xfrm rot="16200000">
            <a:off x="-147611" y="6321811"/>
            <a:ext cx="414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0" baseline="0" dirty="0" smtClean="0"/>
              <a:t>O</a:t>
            </a:r>
            <a:endParaRPr lang="en-IE" sz="1400" b="0" dirty="0"/>
          </a:p>
        </p:txBody>
      </p:sp>
    </p:spTree>
    <p:extLst>
      <p:ext uri="{BB962C8B-B14F-4D97-AF65-F5344CB8AC3E}">
        <p14:creationId xmlns:p14="http://schemas.microsoft.com/office/powerpoint/2010/main" val="12729802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0BCD01-9F01-4F24-8C87-46DA0B412E8F}" type="datetimeFigureOut">
              <a:rPr lang="en-IE" smtClean="0"/>
              <a:t>24/10/2012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927D0206-F6A9-49DB-BB25-2211E3B349DF}" type="slidenum">
              <a:rPr lang="en-IE" smtClean="0"/>
              <a:t>‹#›</a:t>
            </a:fld>
            <a:endParaRPr lang="en-IE"/>
          </a:p>
        </p:txBody>
      </p:sp>
    </p:spTree>
    <p:extLst>
      <p:ext uri="{BB962C8B-B14F-4D97-AF65-F5344CB8AC3E}">
        <p14:creationId xmlns:p14="http://schemas.microsoft.com/office/powerpoint/2010/main" val="2242383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0BCD01-9F01-4F24-8C87-46DA0B412E8F}" type="datetimeFigureOut">
              <a:rPr lang="en-IE" smtClean="0"/>
              <a:t>24/10/2012</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7D0206-F6A9-49DB-BB25-2211E3B349DF}" type="slidenum">
              <a:rPr lang="en-IE" smtClean="0"/>
              <a:t>‹#›</a:t>
            </a:fld>
            <a:endParaRPr lang="en-IE"/>
          </a:p>
        </p:txBody>
      </p:sp>
    </p:spTree>
    <p:extLst>
      <p:ext uri="{BB962C8B-B14F-4D97-AF65-F5344CB8AC3E}">
        <p14:creationId xmlns:p14="http://schemas.microsoft.com/office/powerpoint/2010/main" val="8271615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84" r:id="rId7"/>
    <p:sldLayoutId id="2147483679" r:id="rId8"/>
    <p:sldLayoutId id="2147483680" r:id="rId9"/>
    <p:sldLayoutId id="2147483681" r:id="rId10"/>
    <p:sldLayoutId id="2147483682" r:id="rId11"/>
    <p:sldLayoutId id="214748368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19.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2.png"/><Relationship Id="rId4" Type="http://schemas.openxmlformats.org/officeDocument/2006/relationships/image" Target="../media/image33.png"/><Relationship Id="rId9" Type="http://schemas.openxmlformats.org/officeDocument/2006/relationships/image" Target="../media/image38.png"/></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3.png"/><Relationship Id="rId1" Type="http://schemas.openxmlformats.org/officeDocument/2006/relationships/slideLayout" Target="../slideLayouts/slideLayout8.xml"/><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5.png"/><Relationship Id="rId1" Type="http://schemas.openxmlformats.org/officeDocument/2006/relationships/slideLayout" Target="../slideLayouts/slideLayout8.xml"/><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3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3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5.png"/></Relationships>
</file>

<file path=ppt/slides/_rels/slide4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67" y="-27000"/>
            <a:ext cx="9241934" cy="69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2457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Section B: Introduction</a:t>
            </a:r>
            <a:endParaRPr lang="en-IE" dirty="0"/>
          </a:p>
        </p:txBody>
      </p:sp>
      <p:sp>
        <p:nvSpPr>
          <p:cNvPr id="4" name="Content Placeholder 3"/>
          <p:cNvSpPr>
            <a:spLocks noGrp="1"/>
          </p:cNvSpPr>
          <p:nvPr>
            <p:ph idx="1"/>
          </p:nvPr>
        </p:nvSpPr>
        <p:spPr/>
        <p:txBody>
          <a:bodyPr>
            <a:normAutofit/>
          </a:bodyPr>
          <a:lstStyle/>
          <a:p>
            <a:r>
              <a:rPr lang="en-IE" dirty="0" smtClean="0"/>
              <a:t>Sylvia</a:t>
            </a:r>
            <a:r>
              <a:rPr lang="en-IE" sz="2900" dirty="0" smtClean="0"/>
              <a:t> </a:t>
            </a:r>
            <a:r>
              <a:rPr lang="en-IE" dirty="0" smtClean="0"/>
              <a:t>is sharing a box of chocolates with her brother Dan. She says “2 for you and 3 for me” as she divides  them out in the ratio 2:3. She continues until all the chocolates have been divided up. When she has finished she says to Dan “</a:t>
            </a:r>
            <a:r>
              <a:rPr lang="en-IE" dirty="0"/>
              <a:t>OK</a:t>
            </a:r>
            <a:r>
              <a:rPr lang="en-IE" dirty="0" smtClean="0"/>
              <a:t>, you got 2/3 of the sweets.” because I divided them in the ratio 2:3. Why is Dan frowning? Is there a difference between 2:3 and 2/3? Discuss.</a:t>
            </a:r>
          </a:p>
          <a:p>
            <a:endParaRPr lang="en-IE" dirty="0"/>
          </a:p>
          <a:p>
            <a:pPr marL="0" indent="0" algn="ctr">
              <a:buNone/>
            </a:pPr>
            <a:r>
              <a:rPr lang="en-IE" sz="3200" b="1" dirty="0" smtClean="0"/>
              <a:t>Complete Section B: Student </a:t>
            </a:r>
            <a:r>
              <a:rPr lang="en-IE" sz="3200" b="1" dirty="0"/>
              <a:t>Activity 2.</a:t>
            </a:r>
          </a:p>
        </p:txBody>
      </p:sp>
      <p:grpSp>
        <p:nvGrpSpPr>
          <p:cNvPr id="5" name="Group 4"/>
          <p:cNvGrpSpPr/>
          <p:nvPr/>
        </p:nvGrpSpPr>
        <p:grpSpPr>
          <a:xfrm>
            <a:off x="8784000" y="576263"/>
            <a:ext cx="8352889" cy="5445024"/>
            <a:chOff x="8784000" y="576263"/>
            <a:chExt cx="8352889" cy="5445024"/>
          </a:xfrm>
        </p:grpSpPr>
        <p:pic>
          <p:nvPicPr>
            <p:cNvPr id="92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505"/>
            <a:stretch/>
          </p:blipFill>
          <p:spPr bwMode="auto">
            <a:xfrm>
              <a:off x="9144000" y="576263"/>
              <a:ext cx="7992889" cy="54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rot="16200000">
              <a:off x="8154000" y="1250689"/>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grpSp>
    </p:spTree>
    <p:extLst>
      <p:ext uri="{BB962C8B-B14F-4D97-AF65-F5344CB8AC3E}">
        <p14:creationId xmlns:p14="http://schemas.microsoft.com/office/powerpoint/2010/main" val="125257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35" presetClass="path" presetSubtype="0" accel="50000" decel="50000" fill="hold" nodeType="clickEffect">
                                  <p:stCondLst>
                                    <p:cond delay="0"/>
                                  </p:stCondLst>
                                  <p:childTnLst>
                                    <p:animMotion origin="layout" path="M -0.00018 7.40741E-7 L -0.93038 7.40741E-7 " pathEditMode="relative" rAng="0" ptsTypes="AA">
                                      <p:cBhvr>
                                        <p:cTn id="12" dur="2000" fill="hold"/>
                                        <p:tgtEl>
                                          <p:spTgt spid="5"/>
                                        </p:tgtEl>
                                        <p:attrNameLst>
                                          <p:attrName>ppt_x</p:attrName>
                                          <p:attrName>ppt_y</p:attrName>
                                        </p:attrNameLst>
                                      </p:cBhvr>
                                      <p:rCtr x="-46510" y="0"/>
                                    </p:animMotion>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nodeType="clickEffect">
                                  <p:stCondLst>
                                    <p:cond delay="0"/>
                                  </p:stCondLst>
                                  <p:childTnLst>
                                    <p:animMotion origin="layout" path="M -0.93038 7.40741E-7 L -0.00018 0.00347 " pathEditMode="relative" rAng="0" ptsTypes="AA">
                                      <p:cBhvr>
                                        <p:cTn id="16" dur="2000" fill="hold"/>
                                        <p:tgtEl>
                                          <p:spTgt spid="5"/>
                                        </p:tgtEl>
                                        <p:attrNameLst>
                                          <p:attrName>ppt_x</p:attrName>
                                          <p:attrName>ppt_y</p:attrName>
                                        </p:attrNameLst>
                                      </p:cBhvr>
                                      <p:rCtr x="46510" y="162"/>
                                    </p:animMotion>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768761"/>
            <a:ext cx="8280920" cy="5324535"/>
          </a:xfrm>
          <a:prstGeom prst="rect">
            <a:avLst/>
          </a:prstGeom>
        </p:spPr>
        <p:txBody>
          <a:bodyPr wrap="square">
            <a:spAutoFit/>
          </a:bodyPr>
          <a:lstStyle/>
          <a:p>
            <a:pPr marL="457200" indent="-457200">
              <a:buAutoNum type="arabicPeriod"/>
            </a:pPr>
            <a:r>
              <a:rPr lang="en-IE" sz="2000" dirty="0" smtClean="0">
                <a:solidFill>
                  <a:srgbClr val="990033"/>
                </a:solidFill>
              </a:rPr>
              <a:t>Divide </a:t>
            </a:r>
            <a:r>
              <a:rPr lang="en-IE" sz="2000" dirty="0">
                <a:solidFill>
                  <a:srgbClr val="990033"/>
                </a:solidFill>
              </a:rPr>
              <a:t>€20 between Patrick and Sarah in the ratio </a:t>
            </a:r>
            <a:r>
              <a:rPr lang="en-IE" sz="2000" dirty="0" smtClean="0">
                <a:solidFill>
                  <a:srgbClr val="990033"/>
                </a:solidFill>
              </a:rPr>
              <a:t>3:2</a:t>
            </a:r>
          </a:p>
          <a:p>
            <a:endParaRPr lang="en-IE" sz="2000" dirty="0">
              <a:solidFill>
                <a:srgbClr val="990033"/>
              </a:solidFill>
            </a:endParaRPr>
          </a:p>
          <a:p>
            <a:r>
              <a:rPr lang="en-IE" sz="2000" dirty="0">
                <a:solidFill>
                  <a:srgbClr val="990033"/>
                </a:solidFill>
              </a:rPr>
              <a:t>2. Divide €20 between Patrick and Sarah in the ratio 4:3. Give your </a:t>
            </a:r>
            <a:r>
              <a:rPr lang="en-IE" sz="2000" dirty="0" smtClean="0">
                <a:solidFill>
                  <a:srgbClr val="990033"/>
                </a:solidFill>
              </a:rPr>
              <a:t>answer to </a:t>
            </a:r>
            <a:r>
              <a:rPr lang="en-IE" sz="2000" dirty="0">
                <a:solidFill>
                  <a:srgbClr val="990033"/>
                </a:solidFill>
              </a:rPr>
              <a:t>the nearest cent</a:t>
            </a:r>
            <a:r>
              <a:rPr lang="en-IE" sz="2000" dirty="0" smtClean="0">
                <a:solidFill>
                  <a:srgbClr val="990033"/>
                </a:solidFill>
              </a:rPr>
              <a:t>.</a:t>
            </a:r>
          </a:p>
          <a:p>
            <a:endParaRPr lang="en-IE" sz="2000" dirty="0">
              <a:solidFill>
                <a:srgbClr val="990033"/>
              </a:solidFill>
            </a:endParaRPr>
          </a:p>
          <a:p>
            <a:r>
              <a:rPr lang="en-IE" sz="2000" dirty="0">
                <a:solidFill>
                  <a:srgbClr val="990033"/>
                </a:solidFill>
              </a:rPr>
              <a:t>3. A sum of money is divided between Laura and Joan in the ratio </a:t>
            </a:r>
            <a:endParaRPr lang="en-IE" sz="2000" dirty="0" smtClean="0">
              <a:solidFill>
                <a:srgbClr val="990033"/>
              </a:solidFill>
            </a:endParaRPr>
          </a:p>
          <a:p>
            <a:r>
              <a:rPr lang="en-IE" sz="2000" dirty="0" smtClean="0">
                <a:solidFill>
                  <a:srgbClr val="990033"/>
                </a:solidFill>
              </a:rPr>
              <a:t>2:3.  Laura </a:t>
            </a:r>
            <a:r>
              <a:rPr lang="en-IE" sz="2000" dirty="0">
                <a:solidFill>
                  <a:srgbClr val="990033"/>
                </a:solidFill>
              </a:rPr>
              <a:t>gets €8. How much did Joan get?</a:t>
            </a:r>
          </a:p>
          <a:p>
            <a:endParaRPr lang="en-IE" sz="2000" dirty="0" smtClean="0">
              <a:solidFill>
                <a:srgbClr val="990033"/>
              </a:solidFill>
            </a:endParaRPr>
          </a:p>
          <a:p>
            <a:r>
              <a:rPr lang="en-IE" sz="2000" dirty="0" smtClean="0">
                <a:solidFill>
                  <a:srgbClr val="990033"/>
                </a:solidFill>
              </a:rPr>
              <a:t>4</a:t>
            </a:r>
            <a:r>
              <a:rPr lang="en-IE" sz="2000" dirty="0">
                <a:solidFill>
                  <a:srgbClr val="990033"/>
                </a:solidFill>
              </a:rPr>
              <a:t>. Joe earns €3,500 per month. The ratio of the amount he saves to </a:t>
            </a:r>
            <a:r>
              <a:rPr lang="en-IE" sz="2000" dirty="0" smtClean="0">
                <a:solidFill>
                  <a:srgbClr val="990033"/>
                </a:solidFill>
              </a:rPr>
              <a:t>the amount </a:t>
            </a:r>
            <a:r>
              <a:rPr lang="en-IE" sz="2000" dirty="0">
                <a:solidFill>
                  <a:srgbClr val="990033"/>
                </a:solidFill>
              </a:rPr>
              <a:t>he spends is 2:5. How much does he spend? Work out </a:t>
            </a:r>
            <a:r>
              <a:rPr lang="en-IE" sz="2000" dirty="0" smtClean="0">
                <a:solidFill>
                  <a:srgbClr val="990033"/>
                </a:solidFill>
              </a:rPr>
              <a:t>how much </a:t>
            </a:r>
            <a:r>
              <a:rPr lang="en-IE" sz="2000" dirty="0">
                <a:solidFill>
                  <a:srgbClr val="990033"/>
                </a:solidFill>
              </a:rPr>
              <a:t>he saves in two different ways</a:t>
            </a:r>
            <a:r>
              <a:rPr lang="en-IE" sz="2000" dirty="0" smtClean="0">
                <a:solidFill>
                  <a:srgbClr val="990033"/>
                </a:solidFill>
              </a:rPr>
              <a:t>.</a:t>
            </a:r>
          </a:p>
          <a:p>
            <a:endParaRPr lang="en-IE" sz="2000" dirty="0">
              <a:solidFill>
                <a:srgbClr val="990033"/>
              </a:solidFill>
            </a:endParaRPr>
          </a:p>
          <a:p>
            <a:r>
              <a:rPr lang="en-IE" sz="2000" dirty="0">
                <a:solidFill>
                  <a:srgbClr val="990033"/>
                </a:solidFill>
              </a:rPr>
              <a:t>5. The total area of a site is 575m2. Anne is building a house on the </a:t>
            </a:r>
            <a:r>
              <a:rPr lang="en-IE" sz="2000" dirty="0" smtClean="0">
                <a:solidFill>
                  <a:srgbClr val="990033"/>
                </a:solidFill>
              </a:rPr>
              <a:t>site.  The </a:t>
            </a:r>
            <a:r>
              <a:rPr lang="en-IE" sz="2000" dirty="0">
                <a:solidFill>
                  <a:srgbClr val="990033"/>
                </a:solidFill>
              </a:rPr>
              <a:t>ratio of house area to garden area is 5:8. Find the area of </a:t>
            </a:r>
            <a:r>
              <a:rPr lang="en-IE" sz="2000" dirty="0" smtClean="0">
                <a:solidFill>
                  <a:srgbClr val="990033"/>
                </a:solidFill>
              </a:rPr>
              <a:t>the garden.</a:t>
            </a:r>
          </a:p>
          <a:p>
            <a:endParaRPr lang="en-IE" sz="2000" dirty="0">
              <a:solidFill>
                <a:srgbClr val="990033"/>
              </a:solidFill>
            </a:endParaRPr>
          </a:p>
          <a:p>
            <a:r>
              <a:rPr lang="en-IE" sz="2000" dirty="0">
                <a:solidFill>
                  <a:srgbClr val="990033"/>
                </a:solidFill>
              </a:rPr>
              <a:t>6. Julianne and Kevin inherit €5,500. Julianne is 24 and Kevin is 9. </a:t>
            </a:r>
            <a:r>
              <a:rPr lang="en-IE" sz="2000" dirty="0" smtClean="0">
                <a:solidFill>
                  <a:srgbClr val="990033"/>
                </a:solidFill>
              </a:rPr>
              <a:t>The money </a:t>
            </a:r>
            <a:r>
              <a:rPr lang="en-IE" sz="2000" dirty="0">
                <a:solidFill>
                  <a:srgbClr val="990033"/>
                </a:solidFill>
              </a:rPr>
              <a:t>is to be divided in the ratio of their ages. How much will </a:t>
            </a:r>
            <a:r>
              <a:rPr lang="en-IE" sz="2000" dirty="0" smtClean="0">
                <a:solidFill>
                  <a:srgbClr val="990033"/>
                </a:solidFill>
              </a:rPr>
              <a:t>each receive?</a:t>
            </a:r>
            <a:endParaRPr lang="en-IE" sz="2000" dirty="0">
              <a:solidFill>
                <a:srgbClr val="990033"/>
              </a:solidFill>
            </a:endParaRPr>
          </a:p>
        </p:txBody>
      </p:sp>
      <p:sp>
        <p:nvSpPr>
          <p:cNvPr id="4" name="Title 3"/>
          <p:cNvSpPr>
            <a:spLocks noGrp="1"/>
          </p:cNvSpPr>
          <p:nvPr>
            <p:ph type="title"/>
          </p:nvPr>
        </p:nvSpPr>
        <p:spPr>
          <a:xfrm>
            <a:off x="457200" y="-54680"/>
            <a:ext cx="8229600" cy="1143000"/>
          </a:xfrm>
        </p:spPr>
        <p:txBody>
          <a:bodyPr>
            <a:normAutofit/>
          </a:bodyPr>
          <a:lstStyle/>
          <a:p>
            <a:r>
              <a:rPr lang="en-IE" b="1" dirty="0" smtClean="0"/>
              <a:t>Section B: Student Activity 2</a:t>
            </a:r>
            <a:endParaRPr lang="en-IE" dirty="0"/>
          </a:p>
        </p:txBody>
      </p:sp>
    </p:spTree>
    <p:extLst>
      <p:ext uri="{BB962C8B-B14F-4D97-AF65-F5344CB8AC3E}">
        <p14:creationId xmlns:p14="http://schemas.microsoft.com/office/powerpoint/2010/main" val="27561489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95536" y="481445"/>
                <a:ext cx="8352928" cy="5971891"/>
              </a:xfrm>
              <a:prstGeom prst="rect">
                <a:avLst/>
              </a:prstGeom>
            </p:spPr>
            <p:txBody>
              <a:bodyPr wrap="square">
                <a:spAutoFit/>
              </a:bodyPr>
              <a:lstStyle/>
              <a:p>
                <a:r>
                  <a:rPr lang="en-IE" sz="2000" dirty="0" smtClean="0">
                    <a:solidFill>
                      <a:srgbClr val="990033"/>
                    </a:solidFill>
                  </a:rPr>
                  <a:t>6</a:t>
                </a:r>
                <a:r>
                  <a:rPr lang="en-IE" sz="2000" dirty="0">
                    <a:solidFill>
                      <a:srgbClr val="990033"/>
                    </a:solidFill>
                  </a:rPr>
                  <a:t>. Julianne and Kevin inherit €5,500. </a:t>
                </a:r>
                <a:r>
                  <a:rPr lang="en-IE" sz="2000" dirty="0" smtClean="0">
                    <a:solidFill>
                      <a:srgbClr val="990033"/>
                    </a:solidFill>
                  </a:rPr>
                  <a:t> Julianne </a:t>
                </a:r>
                <a:r>
                  <a:rPr lang="en-IE" sz="2000" dirty="0">
                    <a:solidFill>
                      <a:srgbClr val="990033"/>
                    </a:solidFill>
                  </a:rPr>
                  <a:t>is 24 and Kevin is 9. The money is to be divided in the ratio of their ages. How much will each receive</a:t>
                </a:r>
                <a:r>
                  <a:rPr lang="en-IE" sz="2000" dirty="0" smtClean="0">
                    <a:solidFill>
                      <a:srgbClr val="990033"/>
                    </a:solidFill>
                  </a:rPr>
                  <a:t>?</a:t>
                </a:r>
              </a:p>
              <a:p>
                <a:endParaRPr lang="en-IE" sz="2000" dirty="0">
                  <a:solidFill>
                    <a:srgbClr val="990033"/>
                  </a:solidFill>
                </a:endParaRPr>
              </a:p>
              <a:p>
                <a:r>
                  <a:rPr lang="en-IE" sz="2000" dirty="0">
                    <a:solidFill>
                      <a:srgbClr val="990033"/>
                    </a:solidFill>
                  </a:rPr>
                  <a:t>7. In class A</a:t>
                </a:r>
                <a:r>
                  <a:rPr lang="en-IE" sz="2000" dirty="0" smtClean="0">
                    <a:solidFill>
                      <a:srgbClr val="990033"/>
                    </a:solidFill>
                  </a:rPr>
                  <a:t>,   </a:t>
                </a:r>
                <a14:m>
                  <m:oMath xmlns:m="http://schemas.openxmlformats.org/officeDocument/2006/math">
                    <m:box>
                      <m:boxPr>
                        <m:ctrlPr>
                          <a:rPr lang="en-IE" sz="2000" b="0" i="1" dirty="0" smtClean="0">
                            <a:solidFill>
                              <a:srgbClr val="990033"/>
                            </a:solidFill>
                            <a:latin typeface="Cambria Math"/>
                          </a:rPr>
                        </m:ctrlPr>
                      </m:boxPr>
                      <m:e>
                        <m:argPr>
                          <m:argSz m:val="-1"/>
                        </m:argPr>
                        <m:f>
                          <m:fPr>
                            <m:ctrlPr>
                              <a:rPr lang="en-IE" sz="2000" b="0" i="1" dirty="0" smtClean="0">
                                <a:solidFill>
                                  <a:srgbClr val="990033"/>
                                </a:solidFill>
                                <a:latin typeface="Cambria Math"/>
                              </a:rPr>
                            </m:ctrlPr>
                          </m:fPr>
                          <m:num>
                            <m:r>
                              <a:rPr lang="en-IE" sz="2000" b="0" i="1" dirty="0" smtClean="0">
                                <a:solidFill>
                                  <a:srgbClr val="990033"/>
                                </a:solidFill>
                                <a:latin typeface="Cambria Math"/>
                              </a:rPr>
                              <m:t>3</m:t>
                            </m:r>
                          </m:num>
                          <m:den>
                            <m:r>
                              <a:rPr lang="en-IE" sz="2000" b="0" i="1" dirty="0" smtClean="0">
                                <a:solidFill>
                                  <a:srgbClr val="990033"/>
                                </a:solidFill>
                                <a:latin typeface="Cambria Math"/>
                              </a:rPr>
                              <m:t>4</m:t>
                            </m:r>
                          </m:den>
                        </m:f>
                      </m:e>
                    </m:box>
                  </m:oMath>
                </a14:m>
                <a:r>
                  <a:rPr lang="en-IE" sz="2000" dirty="0" smtClean="0">
                    <a:solidFill>
                      <a:srgbClr val="990033"/>
                    </a:solidFill>
                  </a:rPr>
                  <a:t> </a:t>
                </a:r>
                <a:r>
                  <a:rPr lang="en-IE" sz="2000" dirty="0">
                    <a:solidFill>
                      <a:srgbClr val="990033"/>
                    </a:solidFill>
                  </a:rPr>
                  <a:t>of the class watch American Idol. In class B, </a:t>
                </a:r>
                <a14:m>
                  <m:oMath xmlns:m="http://schemas.openxmlformats.org/officeDocument/2006/math">
                    <m:box>
                      <m:boxPr>
                        <m:ctrlPr>
                          <a:rPr lang="en-IE" sz="2000" i="1" dirty="0" smtClean="0">
                            <a:solidFill>
                              <a:srgbClr val="990033"/>
                            </a:solidFill>
                            <a:latin typeface="Cambria Math"/>
                          </a:rPr>
                        </m:ctrlPr>
                      </m:boxPr>
                      <m:e>
                        <m:argPr>
                          <m:argSz m:val="-1"/>
                        </m:argPr>
                        <m:f>
                          <m:fPr>
                            <m:ctrlPr>
                              <a:rPr lang="en-IE" sz="2000" i="1" dirty="0" smtClean="0">
                                <a:solidFill>
                                  <a:srgbClr val="990033"/>
                                </a:solidFill>
                                <a:latin typeface="Cambria Math"/>
                              </a:rPr>
                            </m:ctrlPr>
                          </m:fPr>
                          <m:num>
                            <m:r>
                              <a:rPr lang="en-IE" sz="2000" b="0" i="1" dirty="0" smtClean="0">
                                <a:solidFill>
                                  <a:srgbClr val="990033"/>
                                </a:solidFill>
                                <a:latin typeface="Cambria Math"/>
                              </a:rPr>
                              <m:t>9</m:t>
                            </m:r>
                          </m:num>
                          <m:den>
                            <m:r>
                              <a:rPr lang="en-IE" sz="2000" b="0" i="1" dirty="0" smtClean="0">
                                <a:solidFill>
                                  <a:srgbClr val="990033"/>
                                </a:solidFill>
                                <a:latin typeface="Cambria Math"/>
                              </a:rPr>
                              <m:t>10</m:t>
                            </m:r>
                          </m:den>
                        </m:f>
                        <m:r>
                          <a:rPr lang="en-IE" sz="2000" b="0" i="1" dirty="0" smtClean="0">
                            <a:solidFill>
                              <a:srgbClr val="990033"/>
                            </a:solidFill>
                            <a:latin typeface="Cambria Math"/>
                          </a:rPr>
                          <m:t>  </m:t>
                        </m:r>
                      </m:e>
                    </m:box>
                  </m:oMath>
                </a14:m>
                <a:r>
                  <a:rPr lang="en-IE" sz="2000" dirty="0" smtClean="0">
                    <a:solidFill>
                      <a:srgbClr val="990033"/>
                    </a:solidFill>
                  </a:rPr>
                  <a:t>of </a:t>
                </a:r>
                <a:r>
                  <a:rPr lang="en-IE" sz="2000" dirty="0">
                    <a:solidFill>
                      <a:srgbClr val="990033"/>
                    </a:solidFill>
                  </a:rPr>
                  <a:t>the </a:t>
                </a:r>
                <a:r>
                  <a:rPr lang="en-IE" sz="2000" dirty="0" smtClean="0">
                    <a:solidFill>
                      <a:srgbClr val="990033"/>
                    </a:solidFill>
                  </a:rPr>
                  <a:t>class watch </a:t>
                </a:r>
                <a:r>
                  <a:rPr lang="en-IE" sz="2000" dirty="0">
                    <a:solidFill>
                      <a:srgbClr val="990033"/>
                    </a:solidFill>
                  </a:rPr>
                  <a:t>American Idol. What is the ratio of the students who do </a:t>
                </a:r>
                <a:r>
                  <a:rPr lang="en-IE" sz="2000" dirty="0" smtClean="0">
                    <a:solidFill>
                      <a:srgbClr val="990033"/>
                    </a:solidFill>
                  </a:rPr>
                  <a:t>not watch </a:t>
                </a:r>
                <a:r>
                  <a:rPr lang="en-IE" sz="2000" dirty="0">
                    <a:solidFill>
                      <a:srgbClr val="990033"/>
                    </a:solidFill>
                  </a:rPr>
                  <a:t>American Idol in class A to those who do not watch </a:t>
                </a:r>
                <a:r>
                  <a:rPr lang="en-IE" sz="2000" dirty="0" smtClean="0">
                    <a:solidFill>
                      <a:srgbClr val="990033"/>
                    </a:solidFill>
                  </a:rPr>
                  <a:t>American Idol </a:t>
                </a:r>
                <a:r>
                  <a:rPr lang="en-IE" sz="2000" dirty="0">
                    <a:solidFill>
                      <a:srgbClr val="990033"/>
                    </a:solidFill>
                  </a:rPr>
                  <a:t>in class B</a:t>
                </a:r>
                <a:r>
                  <a:rPr lang="en-IE" sz="2000" dirty="0" smtClean="0">
                    <a:solidFill>
                      <a:srgbClr val="990033"/>
                    </a:solidFill>
                  </a:rPr>
                  <a:t>?</a:t>
                </a:r>
              </a:p>
              <a:p>
                <a:endParaRPr lang="en-IE" sz="2000" dirty="0">
                  <a:solidFill>
                    <a:srgbClr val="990033"/>
                  </a:solidFill>
                </a:endParaRPr>
              </a:p>
              <a:p>
                <a:r>
                  <a:rPr lang="en-IE" sz="2000" dirty="0">
                    <a:solidFill>
                      <a:srgbClr val="990033"/>
                    </a:solidFill>
                  </a:rPr>
                  <a:t>8. In a 1,000ml mixture of fruit concentrate and water there is 40ml </a:t>
                </a:r>
                <a:r>
                  <a:rPr lang="en-IE" sz="2000" dirty="0" smtClean="0">
                    <a:solidFill>
                      <a:srgbClr val="990033"/>
                    </a:solidFill>
                  </a:rPr>
                  <a:t>of fruit </a:t>
                </a:r>
                <a:r>
                  <a:rPr lang="en-IE" sz="2000" dirty="0">
                    <a:solidFill>
                      <a:srgbClr val="990033"/>
                    </a:solidFill>
                  </a:rPr>
                  <a:t>concentrate.</a:t>
                </a:r>
              </a:p>
              <a:p>
                <a:r>
                  <a:rPr lang="en-IE" sz="2000" dirty="0">
                    <a:solidFill>
                      <a:srgbClr val="990033"/>
                    </a:solidFill>
                  </a:rPr>
                  <a:t>a. What is the ratio of the amount of fruit concentrate to the </a:t>
                </a:r>
                <a:r>
                  <a:rPr lang="en-IE" sz="2000" dirty="0" smtClean="0">
                    <a:solidFill>
                      <a:srgbClr val="990033"/>
                    </a:solidFill>
                  </a:rPr>
                  <a:t>amount of </a:t>
                </a:r>
                <a:r>
                  <a:rPr lang="en-IE" sz="2000" dirty="0">
                    <a:solidFill>
                      <a:srgbClr val="990033"/>
                    </a:solidFill>
                  </a:rPr>
                  <a:t>water?</a:t>
                </a:r>
              </a:p>
              <a:p>
                <a:r>
                  <a:rPr lang="en-IE" sz="2000" dirty="0">
                    <a:solidFill>
                      <a:srgbClr val="990033"/>
                    </a:solidFill>
                  </a:rPr>
                  <a:t>b. If 200ml of concentrate is added to the mixture, what is the ratio </a:t>
                </a:r>
                <a:r>
                  <a:rPr lang="en-IE" sz="2000" dirty="0" smtClean="0">
                    <a:solidFill>
                      <a:srgbClr val="990033"/>
                    </a:solidFill>
                  </a:rPr>
                  <a:t>of the </a:t>
                </a:r>
                <a:r>
                  <a:rPr lang="en-IE" sz="2000" dirty="0">
                    <a:solidFill>
                      <a:srgbClr val="990033"/>
                    </a:solidFill>
                  </a:rPr>
                  <a:t>amount of fruit concentrate to the total volume of mixture.</a:t>
                </a:r>
              </a:p>
              <a:p>
                <a:r>
                  <a:rPr lang="en-IE" sz="2000" dirty="0">
                    <a:solidFill>
                      <a:srgbClr val="990033"/>
                    </a:solidFill>
                  </a:rPr>
                  <a:t>c. What is the ratio of concentrate to water in the new mixture</a:t>
                </a:r>
                <a:r>
                  <a:rPr lang="en-IE" sz="2000" dirty="0" smtClean="0">
                    <a:solidFill>
                      <a:srgbClr val="990033"/>
                    </a:solidFill>
                  </a:rPr>
                  <a:t>?</a:t>
                </a:r>
              </a:p>
              <a:p>
                <a:endParaRPr lang="en-IE" sz="2000" dirty="0">
                  <a:solidFill>
                    <a:srgbClr val="990033"/>
                  </a:solidFill>
                </a:endParaRPr>
              </a:p>
              <a:p>
                <a:r>
                  <a:rPr lang="en-IE" sz="2000" dirty="0">
                    <a:solidFill>
                      <a:srgbClr val="990033"/>
                    </a:solidFill>
                  </a:rPr>
                  <a:t>9. Two containers, one large and one small, contain a total of 4 </a:t>
                </a:r>
                <a:r>
                  <a:rPr lang="en-IE" sz="2000" dirty="0" smtClean="0">
                    <a:solidFill>
                      <a:srgbClr val="990033"/>
                    </a:solidFill>
                  </a:rPr>
                  <a:t>kilograms of </a:t>
                </a:r>
                <a:r>
                  <a:rPr lang="en-IE" sz="2000" dirty="0">
                    <a:solidFill>
                      <a:srgbClr val="990033"/>
                    </a:solidFill>
                  </a:rPr>
                  <a:t>bath salts. One quarter of the bath salts from the large </a:t>
                </a:r>
                <a:r>
                  <a:rPr lang="en-IE" sz="2000" dirty="0" smtClean="0">
                    <a:solidFill>
                      <a:srgbClr val="990033"/>
                    </a:solidFill>
                  </a:rPr>
                  <a:t>container is </a:t>
                </a:r>
                <a:r>
                  <a:rPr lang="en-IE" sz="2000" dirty="0">
                    <a:solidFill>
                      <a:srgbClr val="990033"/>
                    </a:solidFill>
                  </a:rPr>
                  <a:t>transferred to the small container so that the ratio of bath salts </a:t>
                </a:r>
                <a:r>
                  <a:rPr lang="en-IE" sz="2000" dirty="0" smtClean="0">
                    <a:solidFill>
                      <a:srgbClr val="990033"/>
                    </a:solidFill>
                  </a:rPr>
                  <a:t>in the </a:t>
                </a:r>
                <a:r>
                  <a:rPr lang="en-IE" sz="2000" dirty="0">
                    <a:solidFill>
                      <a:srgbClr val="990033"/>
                    </a:solidFill>
                  </a:rPr>
                  <a:t>large container to that in the small one becomes 3:2. How </a:t>
                </a:r>
                <a:r>
                  <a:rPr lang="en-IE" sz="2000" dirty="0" smtClean="0">
                    <a:solidFill>
                      <a:srgbClr val="990033"/>
                    </a:solidFill>
                  </a:rPr>
                  <a:t>many kilograms </a:t>
                </a:r>
                <a:r>
                  <a:rPr lang="en-IE" sz="2000" dirty="0">
                    <a:solidFill>
                      <a:srgbClr val="990033"/>
                    </a:solidFill>
                  </a:rPr>
                  <a:t>of bath salts were originally in each container?</a:t>
                </a:r>
              </a:p>
            </p:txBody>
          </p:sp>
        </mc:Choice>
        <mc:Fallback xmlns="">
          <p:sp>
            <p:nvSpPr>
              <p:cNvPr id="2" name="Rectangle 1"/>
              <p:cNvSpPr>
                <a:spLocks noRot="1" noChangeAspect="1" noMove="1" noResize="1" noEditPoints="1" noAdjustHandles="1" noChangeArrowheads="1" noChangeShapeType="1" noTextEdit="1"/>
              </p:cNvSpPr>
              <p:nvPr/>
            </p:nvSpPr>
            <p:spPr>
              <a:xfrm>
                <a:off x="395536" y="481445"/>
                <a:ext cx="8352928" cy="5971891"/>
              </a:xfrm>
              <a:prstGeom prst="rect">
                <a:avLst/>
              </a:prstGeom>
              <a:blipFill rotWithShape="1">
                <a:blip r:embed="rId2"/>
                <a:stretch>
                  <a:fillRect l="-803" t="-510" r="-657" b="-816"/>
                </a:stretch>
              </a:blipFill>
            </p:spPr>
            <p:txBody>
              <a:bodyPr/>
              <a:lstStyle/>
              <a:p>
                <a:r>
                  <a:rPr lang="en-IE">
                    <a:noFill/>
                  </a:rPr>
                  <a:t> </a:t>
                </a:r>
              </a:p>
            </p:txBody>
          </p:sp>
        </mc:Fallback>
      </mc:AlternateContent>
    </p:spTree>
    <p:extLst>
      <p:ext uri="{BB962C8B-B14F-4D97-AF65-F5344CB8AC3E}">
        <p14:creationId xmlns:p14="http://schemas.microsoft.com/office/powerpoint/2010/main" val="35271280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Section C: Introduction</a:t>
            </a:r>
            <a:endParaRPr lang="en-IE" b="1"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lstStyle/>
              <a:p>
                <a:r>
                  <a:rPr lang="en-IE" dirty="0" smtClean="0"/>
                  <a:t>If </a:t>
                </a:r>
                <a14:m>
                  <m:oMath xmlns:m="http://schemas.openxmlformats.org/officeDocument/2006/math">
                    <m:r>
                      <a:rPr lang="en-IE" i="1" dirty="0" smtClean="0">
                        <a:latin typeface="Cambria Math"/>
                      </a:rPr>
                      <m:t>𝑎</m:t>
                    </m:r>
                    <m:r>
                      <a:rPr lang="en-IE" i="1" dirty="0" smtClean="0">
                        <a:latin typeface="Cambria Math"/>
                      </a:rPr>
                      <m:t>:</m:t>
                    </m:r>
                    <m:r>
                      <a:rPr lang="en-IE" i="1" dirty="0" smtClean="0">
                        <a:latin typeface="Cambria Math"/>
                      </a:rPr>
                      <m:t>𝑏</m:t>
                    </m:r>
                    <m:r>
                      <a:rPr lang="en-IE" i="1" dirty="0" smtClean="0">
                        <a:latin typeface="Cambria Math"/>
                      </a:rPr>
                      <m:t> = 3:5 </m:t>
                    </m:r>
                  </m:oMath>
                </a14:m>
                <a:r>
                  <a:rPr lang="en-IE" dirty="0" smtClean="0"/>
                  <a:t>and </a:t>
                </a:r>
                <a14:m>
                  <m:oMath xmlns:m="http://schemas.openxmlformats.org/officeDocument/2006/math">
                    <m:r>
                      <a:rPr lang="en-IE" i="1" dirty="0" smtClean="0">
                        <a:latin typeface="Cambria Math"/>
                      </a:rPr>
                      <m:t>𝑏</m:t>
                    </m:r>
                    <m:r>
                      <a:rPr lang="en-IE" i="1" dirty="0" smtClean="0">
                        <a:latin typeface="Cambria Math"/>
                      </a:rPr>
                      <m:t>:</m:t>
                    </m:r>
                    <m:r>
                      <a:rPr lang="en-IE" i="1" dirty="0" smtClean="0">
                        <a:latin typeface="Cambria Math"/>
                      </a:rPr>
                      <m:t>𝑐</m:t>
                    </m:r>
                    <m:r>
                      <a:rPr lang="en-IE" i="1" dirty="0" smtClean="0">
                        <a:latin typeface="Cambria Math"/>
                      </a:rPr>
                      <m:t> = 4:7</m:t>
                    </m:r>
                  </m:oMath>
                </a14:m>
                <a:r>
                  <a:rPr lang="en-IE" dirty="0" smtClean="0"/>
                  <a:t>, find the ratio of </a:t>
                </a:r>
                <a14:m>
                  <m:oMath xmlns:m="http://schemas.openxmlformats.org/officeDocument/2006/math">
                    <m:r>
                      <a:rPr lang="en-IE" i="1" dirty="0" smtClean="0">
                        <a:latin typeface="Cambria Math"/>
                      </a:rPr>
                      <m:t>𝑎</m:t>
                    </m:r>
                    <m:r>
                      <a:rPr lang="en-IE" i="1" dirty="0" smtClean="0">
                        <a:latin typeface="Cambria Math"/>
                      </a:rPr>
                      <m:t>:</m:t>
                    </m:r>
                    <m:r>
                      <a:rPr lang="en-IE" i="1" dirty="0" smtClean="0">
                        <a:latin typeface="Cambria Math"/>
                      </a:rPr>
                      <m:t>𝑏</m:t>
                    </m:r>
                    <m:r>
                      <a:rPr lang="en-IE" i="1" dirty="0" smtClean="0">
                        <a:latin typeface="Cambria Math"/>
                      </a:rPr>
                      <m:t>:</m:t>
                    </m:r>
                    <m:r>
                      <a:rPr lang="en-IE" i="1" dirty="0" smtClean="0">
                        <a:latin typeface="Cambria Math"/>
                      </a:rPr>
                      <m:t>𝑐</m:t>
                    </m:r>
                  </m:oMath>
                </a14:m>
                <a:r>
                  <a:rPr lang="en-IE" dirty="0" smtClean="0"/>
                  <a:t>.</a:t>
                </a:r>
              </a:p>
              <a:p>
                <a:endParaRPr lang="en-IE" dirty="0" smtClean="0"/>
              </a:p>
              <a:p>
                <a:pPr marL="0" indent="0">
                  <a:buNone/>
                </a:pPr>
                <a:endParaRPr lang="en-IE" dirty="0" smtClean="0"/>
              </a:p>
              <a:p>
                <a:pPr marL="0" indent="0">
                  <a:buNone/>
                </a:pPr>
                <a:endParaRPr lang="en-IE" dirty="0"/>
              </a:p>
              <a:p>
                <a:pPr marL="0" indent="0">
                  <a:buNone/>
                </a:pPr>
                <a:endParaRPr lang="en-IE" dirty="0"/>
              </a:p>
              <a:p>
                <a:r>
                  <a:rPr lang="en-IE" dirty="0" smtClean="0"/>
                  <a:t>If    </a:t>
                </a:r>
                <a14:m>
                  <m:oMath xmlns:m="http://schemas.openxmlformats.org/officeDocument/2006/math">
                    <m:f>
                      <m:fPr>
                        <m:ctrlPr>
                          <a:rPr lang="en-IE" i="1" smtClean="0">
                            <a:latin typeface="Cambria Math"/>
                          </a:rPr>
                        </m:ctrlPr>
                      </m:fPr>
                      <m:num>
                        <m:r>
                          <a:rPr lang="en-IE" b="0" i="1" smtClean="0">
                            <a:latin typeface="Cambria Math"/>
                          </a:rPr>
                          <m:t>𝑥</m:t>
                        </m:r>
                      </m:num>
                      <m:den>
                        <m:r>
                          <a:rPr lang="en-IE" b="0" i="1" smtClean="0">
                            <a:latin typeface="Cambria Math"/>
                          </a:rPr>
                          <m:t>𝑦</m:t>
                        </m:r>
                      </m:den>
                    </m:f>
                    <m:r>
                      <a:rPr lang="en-IE" b="0" i="1" smtClean="0">
                        <a:latin typeface="Cambria Math"/>
                      </a:rPr>
                      <m:t>=3    </m:t>
                    </m:r>
                    <m:r>
                      <a:rPr lang="en-IE" b="0" i="1" smtClean="0">
                        <a:latin typeface="Cambria Math"/>
                      </a:rPr>
                      <m:t>𝑎𝑛𝑑</m:t>
                    </m:r>
                    <m:r>
                      <a:rPr lang="en-IE" b="0" i="1" smtClean="0">
                        <a:latin typeface="Cambria Math"/>
                      </a:rPr>
                      <m:t>         </m:t>
                    </m:r>
                    <m:r>
                      <a:rPr lang="en-IE" b="0" i="1" smtClean="0">
                        <a:latin typeface="Cambria Math"/>
                      </a:rPr>
                      <m:t>𝑦</m:t>
                    </m:r>
                    <m:r>
                      <a:rPr lang="en-IE" b="0" i="1" smtClean="0">
                        <a:latin typeface="Cambria Math"/>
                      </a:rPr>
                      <m:t>=3</m:t>
                    </m:r>
                    <m:r>
                      <a:rPr lang="en-IE" b="0" i="1" smtClean="0">
                        <a:latin typeface="Cambria Math"/>
                      </a:rPr>
                      <m:t>𝑧</m:t>
                    </m:r>
                    <m:r>
                      <a:rPr lang="en-IE" b="0" i="1" smtClean="0">
                        <a:latin typeface="Cambria Math"/>
                      </a:rPr>
                      <m:t> </m:t>
                    </m:r>
                    <m:r>
                      <a:rPr lang="en-IE" b="0" i="1" smtClean="0">
                        <a:latin typeface="Cambria Math"/>
                      </a:rPr>
                      <m:t>𝑓𝑖𝑛𝑑</m:t>
                    </m:r>
                    <m:r>
                      <a:rPr lang="en-IE" b="0" i="1" smtClean="0">
                        <a:latin typeface="Cambria Math"/>
                      </a:rPr>
                      <m:t> </m:t>
                    </m:r>
                    <m:r>
                      <a:rPr lang="en-IE" b="0" i="1" smtClean="0">
                        <a:latin typeface="Cambria Math"/>
                      </a:rPr>
                      <m:t>𝑥</m:t>
                    </m:r>
                    <m:r>
                      <a:rPr lang="en-IE" b="0" i="1" smtClean="0">
                        <a:latin typeface="Cambria Math"/>
                      </a:rPr>
                      <m:t>:</m:t>
                    </m:r>
                    <m:r>
                      <a:rPr lang="en-IE" b="0" i="1" smtClean="0">
                        <a:latin typeface="Cambria Math"/>
                      </a:rPr>
                      <m:t>𝑦</m:t>
                    </m:r>
                    <m:r>
                      <a:rPr lang="en-IE" b="0" i="1" smtClean="0">
                        <a:latin typeface="Cambria Math"/>
                      </a:rPr>
                      <m:t>:</m:t>
                    </m:r>
                    <m:r>
                      <a:rPr lang="en-IE" b="0" i="1" smtClean="0">
                        <a:latin typeface="Cambria Math"/>
                      </a:rPr>
                      <m:t>𝑧</m:t>
                    </m:r>
                  </m:oMath>
                </a14:m>
                <a:endParaRPr lang="en-IE" dirty="0" smtClean="0"/>
              </a:p>
              <a:p>
                <a:endParaRPr lang="en-IE" sz="800" dirty="0" smtClean="0"/>
              </a:p>
              <a:p>
                <a:pPr marL="0" indent="0">
                  <a:buNone/>
                </a:pPr>
                <a14:m>
                  <m:oMathPara xmlns:m="http://schemas.openxmlformats.org/officeDocument/2006/math">
                    <m:oMathParaPr>
                      <m:jc m:val="left"/>
                    </m:oMathParaPr>
                    <m:oMath xmlns:m="http://schemas.openxmlformats.org/officeDocument/2006/math">
                      <m:r>
                        <a:rPr lang="en-IE" b="0" i="1" smtClean="0">
                          <a:latin typeface="Cambria Math"/>
                        </a:rPr>
                        <m:t>            </m:t>
                      </m:r>
                      <m:f>
                        <m:fPr>
                          <m:ctrlPr>
                            <a:rPr lang="en-IE" i="1" smtClean="0">
                              <a:latin typeface="Cambria Math"/>
                            </a:rPr>
                          </m:ctrlPr>
                        </m:fPr>
                        <m:num>
                          <m:r>
                            <a:rPr lang="en-IE" b="0" i="1" smtClean="0">
                              <a:latin typeface="Cambria Math"/>
                            </a:rPr>
                            <m:t>𝑥</m:t>
                          </m:r>
                        </m:num>
                        <m:den>
                          <m:r>
                            <a:rPr lang="en-IE" b="0" i="1" smtClean="0">
                              <a:latin typeface="Cambria Math"/>
                            </a:rPr>
                            <m:t>𝑦</m:t>
                          </m:r>
                        </m:den>
                      </m:f>
                      <m:r>
                        <a:rPr lang="en-IE" b="0" i="1" smtClean="0">
                          <a:latin typeface="Cambria Math"/>
                        </a:rPr>
                        <m:t>=3</m:t>
                      </m:r>
                    </m:oMath>
                  </m:oMathPara>
                </a14:m>
                <a:endParaRPr lang="en-IE" dirty="0" smtClean="0"/>
              </a:p>
              <a:p>
                <a:pPr marL="0" indent="0">
                  <a:buNone/>
                </a:pPr>
                <a14:m>
                  <m:oMathPara xmlns:m="http://schemas.openxmlformats.org/officeDocument/2006/math">
                    <m:oMathParaPr>
                      <m:jc m:val="left"/>
                    </m:oMathParaPr>
                    <m:oMath xmlns:m="http://schemas.openxmlformats.org/officeDocument/2006/math">
                      <m:r>
                        <a:rPr lang="en-IE" b="0" i="1" dirty="0" smtClean="0">
                          <a:latin typeface="Cambria Math"/>
                        </a:rPr>
                        <m:t>            </m:t>
                      </m:r>
                      <m:r>
                        <a:rPr lang="en-IE" i="1" dirty="0" smtClean="0">
                          <a:latin typeface="Cambria Math"/>
                        </a:rPr>
                        <m:t>𝑥</m:t>
                      </m:r>
                      <m:r>
                        <a:rPr lang="en-IE" i="1" dirty="0" smtClean="0">
                          <a:latin typeface="Cambria Math"/>
                        </a:rPr>
                        <m:t>=3</m:t>
                      </m:r>
                      <m:r>
                        <a:rPr lang="en-IE" i="1" dirty="0" smtClean="0">
                          <a:latin typeface="Cambria Math"/>
                        </a:rPr>
                        <m:t>𝑦</m:t>
                      </m:r>
                    </m:oMath>
                  </m:oMathPara>
                </a14:m>
                <a:endParaRPr lang="en-IE" dirty="0" smtClean="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rotWithShape="1">
                <a:blip r:embed="rId2"/>
                <a:stretch>
                  <a:fillRect l="-667" t="-673"/>
                </a:stretch>
              </a:blipFill>
            </p:spPr>
            <p:txBody>
              <a:bodyPr/>
              <a:lstStyle/>
              <a:p>
                <a:r>
                  <a:rPr lang="en-IE">
                    <a:noFill/>
                  </a:rPr>
                  <a:t> </a:t>
                </a:r>
              </a:p>
            </p:txBody>
          </p:sp>
        </mc:Fallback>
      </mc:AlternateContent>
      <p:sp>
        <p:nvSpPr>
          <p:cNvPr id="7" name="Oval 6"/>
          <p:cNvSpPr/>
          <p:nvPr/>
        </p:nvSpPr>
        <p:spPr>
          <a:xfrm>
            <a:off x="1205030" y="798590"/>
            <a:ext cx="360040" cy="34212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Oval 8"/>
          <p:cNvSpPr/>
          <p:nvPr/>
        </p:nvSpPr>
        <p:spPr>
          <a:xfrm>
            <a:off x="2699792" y="798590"/>
            <a:ext cx="360040" cy="34212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mc:AlternateContent xmlns:mc="http://schemas.openxmlformats.org/markup-compatibility/2006" xmlns:a14="http://schemas.microsoft.com/office/drawing/2010/main">
        <mc:Choice Requires="a14">
          <p:sp>
            <p:nvSpPr>
              <p:cNvPr id="8" name="Rectangle 7"/>
              <p:cNvSpPr/>
              <p:nvPr/>
            </p:nvSpPr>
            <p:spPr>
              <a:xfrm>
                <a:off x="866530" y="1547500"/>
                <a:ext cx="161723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i="1" dirty="0" smtClean="0">
                          <a:solidFill>
                            <a:srgbClr val="990033"/>
                          </a:solidFill>
                          <a:latin typeface="Cambria Math"/>
                        </a:rPr>
                        <m:t>𝑎</m:t>
                      </m:r>
                      <m:r>
                        <a:rPr lang="en-IE" i="1" dirty="0" smtClean="0">
                          <a:solidFill>
                            <a:srgbClr val="990033"/>
                          </a:solidFill>
                          <a:latin typeface="Cambria Math"/>
                        </a:rPr>
                        <m:t>:</m:t>
                      </m:r>
                      <m:r>
                        <a:rPr lang="en-IE" i="1" dirty="0" smtClean="0">
                          <a:solidFill>
                            <a:srgbClr val="990033"/>
                          </a:solidFill>
                          <a:latin typeface="Cambria Math"/>
                        </a:rPr>
                        <m:t>𝑏</m:t>
                      </m:r>
                      <m:r>
                        <a:rPr lang="en-IE" i="1" dirty="0" smtClean="0">
                          <a:solidFill>
                            <a:srgbClr val="990033"/>
                          </a:solidFill>
                          <a:latin typeface="Cambria Math"/>
                        </a:rPr>
                        <m:t> =12:20 </m:t>
                      </m:r>
                    </m:oMath>
                  </m:oMathPara>
                </a14:m>
                <a:endParaRPr lang="en-IE" dirty="0">
                  <a:solidFill>
                    <a:srgbClr val="990033"/>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866530" y="1547500"/>
                <a:ext cx="1617238" cy="369332"/>
              </a:xfrm>
              <a:prstGeom prst="rect">
                <a:avLst/>
              </a:prstGeom>
              <a:blipFill rotWithShape="1">
                <a:blip r:embed="rId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2667040" y="1547500"/>
                <a:ext cx="159646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i="1" dirty="0" smtClean="0">
                          <a:solidFill>
                            <a:srgbClr val="990033"/>
                          </a:solidFill>
                          <a:latin typeface="Cambria Math"/>
                        </a:rPr>
                        <m:t>𝑏</m:t>
                      </m:r>
                      <m:r>
                        <a:rPr lang="en-IE" b="0" i="1" dirty="0" smtClean="0">
                          <a:solidFill>
                            <a:srgbClr val="990033"/>
                          </a:solidFill>
                          <a:latin typeface="Cambria Math"/>
                        </a:rPr>
                        <m:t>:</m:t>
                      </m:r>
                      <m:r>
                        <a:rPr lang="en-IE" b="0" i="1" dirty="0" smtClean="0">
                          <a:solidFill>
                            <a:srgbClr val="990033"/>
                          </a:solidFill>
                          <a:latin typeface="Cambria Math"/>
                        </a:rPr>
                        <m:t>𝑐</m:t>
                      </m:r>
                      <m:r>
                        <a:rPr lang="en-IE" i="1" dirty="0" smtClean="0">
                          <a:solidFill>
                            <a:srgbClr val="990033"/>
                          </a:solidFill>
                          <a:latin typeface="Cambria Math"/>
                        </a:rPr>
                        <m:t> =</m:t>
                      </m:r>
                      <m:r>
                        <a:rPr lang="en-IE" b="0" i="1" dirty="0" smtClean="0">
                          <a:solidFill>
                            <a:srgbClr val="990033"/>
                          </a:solidFill>
                          <a:latin typeface="Cambria Math"/>
                        </a:rPr>
                        <m:t>20:35</m:t>
                      </m:r>
                      <m:r>
                        <a:rPr lang="en-IE" i="1" dirty="0" smtClean="0">
                          <a:solidFill>
                            <a:srgbClr val="990033"/>
                          </a:solidFill>
                          <a:latin typeface="Cambria Math"/>
                        </a:rPr>
                        <m:t> </m:t>
                      </m:r>
                    </m:oMath>
                  </m:oMathPara>
                </a14:m>
                <a:endParaRPr lang="en-IE" dirty="0">
                  <a:solidFill>
                    <a:srgbClr val="990033"/>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2667040" y="1547500"/>
                <a:ext cx="1596463" cy="369332"/>
              </a:xfrm>
              <a:prstGeom prst="rect">
                <a:avLst/>
              </a:prstGeom>
              <a:blipFill rotWithShape="1">
                <a:blip r:embed="rId5"/>
                <a:stretch>
                  <a:fillRect/>
                </a:stretch>
              </a:blipFill>
            </p:spPr>
            <p:txBody>
              <a:bodyPr/>
              <a:lstStyle/>
              <a:p>
                <a:r>
                  <a:rPr lang="en-IE">
                    <a:noFill/>
                  </a:rPr>
                  <a:t> </a:t>
                </a:r>
              </a:p>
            </p:txBody>
          </p:sp>
        </mc:Fallback>
      </mc:AlternateContent>
      <p:cxnSp>
        <p:nvCxnSpPr>
          <p:cNvPr id="12" name="Straight Arrow Connector 11"/>
          <p:cNvCxnSpPr/>
          <p:nvPr/>
        </p:nvCxnSpPr>
        <p:spPr>
          <a:xfrm>
            <a:off x="2066960" y="1159381"/>
            <a:ext cx="0" cy="432000"/>
          </a:xfrm>
          <a:prstGeom prst="straightConnector1">
            <a:avLst/>
          </a:prstGeom>
          <a:ln w="38100">
            <a:solidFill>
              <a:srgbClr val="990033"/>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Rectangle 13"/>
              <p:cNvSpPr/>
              <p:nvPr/>
            </p:nvSpPr>
            <p:spPr>
              <a:xfrm>
                <a:off x="1544602" y="1144141"/>
                <a:ext cx="108318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IE" b="0" i="1" dirty="0" smtClean="0">
                              <a:solidFill>
                                <a:srgbClr val="990033"/>
                              </a:solidFill>
                              <a:latin typeface="Cambria Math"/>
                            </a:rPr>
                          </m:ctrlPr>
                        </m:dPr>
                        <m:e>
                          <m:r>
                            <a:rPr lang="en-IE" b="0" i="1" dirty="0" smtClean="0">
                              <a:solidFill>
                                <a:srgbClr val="990033"/>
                              </a:solidFill>
                              <a:latin typeface="Cambria Math"/>
                            </a:rPr>
                            <m:t>4</m:t>
                          </m:r>
                        </m:e>
                      </m:d>
                      <m:r>
                        <a:rPr lang="en-IE" b="0" i="1" dirty="0" smtClean="0">
                          <a:solidFill>
                            <a:srgbClr val="990033"/>
                          </a:solidFill>
                          <a:latin typeface="Cambria Math"/>
                        </a:rPr>
                        <m:t>    (4)</m:t>
                      </m:r>
                    </m:oMath>
                  </m:oMathPara>
                </a14:m>
                <a:endParaRPr lang="en-IE" dirty="0">
                  <a:solidFill>
                    <a:srgbClr val="990033"/>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1544602" y="1144141"/>
                <a:ext cx="1083182" cy="369332"/>
              </a:xfrm>
              <a:prstGeom prst="rect">
                <a:avLst/>
              </a:prstGeom>
              <a:blipFill rotWithShape="1">
                <a:blip r:embed="rId6"/>
                <a:stretch>
                  <a:fillRect b="-13333"/>
                </a:stretch>
              </a:blipFill>
            </p:spPr>
            <p:txBody>
              <a:bodyPr/>
              <a:lstStyle/>
              <a:p>
                <a:r>
                  <a:rPr lang="en-IE">
                    <a:noFill/>
                  </a:rPr>
                  <a:t> </a:t>
                </a:r>
              </a:p>
            </p:txBody>
          </p:sp>
        </mc:Fallback>
      </mc:AlternateContent>
      <p:cxnSp>
        <p:nvCxnSpPr>
          <p:cNvPr id="15" name="Straight Arrow Connector 14"/>
          <p:cNvCxnSpPr/>
          <p:nvPr/>
        </p:nvCxnSpPr>
        <p:spPr>
          <a:xfrm>
            <a:off x="3795152" y="1166320"/>
            <a:ext cx="0" cy="432000"/>
          </a:xfrm>
          <a:prstGeom prst="straightConnector1">
            <a:avLst/>
          </a:prstGeom>
          <a:ln w="38100">
            <a:solidFill>
              <a:srgbClr val="990033"/>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a:off x="3272794" y="1151080"/>
                <a:ext cx="108318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IE" b="0" i="1" dirty="0" smtClean="0">
                              <a:solidFill>
                                <a:srgbClr val="990033"/>
                              </a:solidFill>
                              <a:latin typeface="Cambria Math"/>
                            </a:rPr>
                          </m:ctrlPr>
                        </m:dPr>
                        <m:e>
                          <m:r>
                            <a:rPr lang="en-IE" b="0" i="1" dirty="0" smtClean="0">
                              <a:solidFill>
                                <a:srgbClr val="990033"/>
                              </a:solidFill>
                              <a:latin typeface="Cambria Math"/>
                            </a:rPr>
                            <m:t>5</m:t>
                          </m:r>
                        </m:e>
                      </m:d>
                      <m:r>
                        <a:rPr lang="en-IE" b="0" i="1" dirty="0" smtClean="0">
                          <a:solidFill>
                            <a:srgbClr val="990033"/>
                          </a:solidFill>
                          <a:latin typeface="Cambria Math"/>
                        </a:rPr>
                        <m:t>    (5)</m:t>
                      </m:r>
                    </m:oMath>
                  </m:oMathPara>
                </a14:m>
                <a:endParaRPr lang="en-IE" dirty="0">
                  <a:solidFill>
                    <a:srgbClr val="990033"/>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3272794" y="1151080"/>
                <a:ext cx="1083182" cy="369332"/>
              </a:xfrm>
              <a:prstGeom prst="rect">
                <a:avLst/>
              </a:prstGeom>
              <a:blipFill rotWithShape="1">
                <a:blip r:embed="rId7"/>
                <a:stretch>
                  <a:fillRect b="-13333"/>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718205" y="1988840"/>
                <a:ext cx="20830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i="1" dirty="0" smtClean="0">
                          <a:solidFill>
                            <a:srgbClr val="990033"/>
                          </a:solidFill>
                          <a:latin typeface="Cambria Math"/>
                        </a:rPr>
                        <m:t>𝑎</m:t>
                      </m:r>
                      <m:r>
                        <a:rPr lang="en-IE" i="1" dirty="0" smtClean="0">
                          <a:solidFill>
                            <a:srgbClr val="990033"/>
                          </a:solidFill>
                          <a:latin typeface="Cambria Math"/>
                        </a:rPr>
                        <m:t>:</m:t>
                      </m:r>
                      <m:r>
                        <a:rPr lang="en-IE" i="1" dirty="0" smtClean="0">
                          <a:solidFill>
                            <a:srgbClr val="990033"/>
                          </a:solidFill>
                          <a:latin typeface="Cambria Math"/>
                        </a:rPr>
                        <m:t>𝑏</m:t>
                      </m:r>
                      <m:r>
                        <a:rPr lang="en-IE" i="1" dirty="0" smtClean="0">
                          <a:solidFill>
                            <a:srgbClr val="990033"/>
                          </a:solidFill>
                          <a:latin typeface="Cambria Math"/>
                        </a:rPr>
                        <m:t>:</m:t>
                      </m:r>
                      <m:r>
                        <a:rPr lang="en-IE" i="1" dirty="0" smtClean="0">
                          <a:solidFill>
                            <a:srgbClr val="990033"/>
                          </a:solidFill>
                          <a:latin typeface="Cambria Math"/>
                        </a:rPr>
                        <m:t>𝑐</m:t>
                      </m:r>
                      <m:r>
                        <a:rPr lang="en-IE" b="0" i="1" dirty="0" smtClean="0">
                          <a:solidFill>
                            <a:srgbClr val="990033"/>
                          </a:solidFill>
                          <a:latin typeface="Cambria Math"/>
                        </a:rPr>
                        <m:t>=12:20:35</m:t>
                      </m:r>
                    </m:oMath>
                  </m:oMathPara>
                </a14:m>
                <a:endParaRPr lang="en-IE" dirty="0">
                  <a:solidFill>
                    <a:srgbClr val="990033"/>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1718205" y="1988840"/>
                <a:ext cx="2083006" cy="369332"/>
              </a:xfrm>
              <a:prstGeom prst="rect">
                <a:avLst/>
              </a:prstGeom>
              <a:blipFill rotWithShape="1">
                <a:blip r:embed="rId8"/>
                <a:stretch>
                  <a:fillRect/>
                </a:stretch>
              </a:blipFill>
            </p:spPr>
            <p:txBody>
              <a:bodyPr/>
              <a:lstStyle/>
              <a:p>
                <a:r>
                  <a:rPr lang="en-IE">
                    <a:noFill/>
                  </a:rPr>
                  <a:t> </a:t>
                </a:r>
              </a:p>
            </p:txBody>
          </p:sp>
        </mc:Fallback>
      </mc:AlternateContent>
      <p:sp>
        <p:nvSpPr>
          <p:cNvPr id="18" name="Oval 17"/>
          <p:cNvSpPr/>
          <p:nvPr/>
        </p:nvSpPr>
        <p:spPr>
          <a:xfrm>
            <a:off x="2038646" y="810424"/>
            <a:ext cx="360040" cy="342127"/>
          </a:xfrm>
          <a:prstGeom prst="ellips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Oval 18"/>
          <p:cNvSpPr/>
          <p:nvPr/>
        </p:nvSpPr>
        <p:spPr>
          <a:xfrm>
            <a:off x="3533408" y="810424"/>
            <a:ext cx="360040" cy="342127"/>
          </a:xfrm>
          <a:prstGeom prst="ellips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20" name="Straight Connector 19"/>
          <p:cNvCxnSpPr/>
          <p:nvPr/>
        </p:nvCxnSpPr>
        <p:spPr>
          <a:xfrm>
            <a:off x="1115616" y="3235031"/>
            <a:ext cx="0" cy="540000"/>
          </a:xfrm>
          <a:prstGeom prst="line">
            <a:avLst/>
          </a:prstGeom>
          <a:ln w="19050">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907704" y="3235031"/>
            <a:ext cx="0" cy="540000"/>
          </a:xfrm>
          <a:prstGeom prst="line">
            <a:avLst/>
          </a:prstGeom>
          <a:ln w="19050">
            <a:solidFill>
              <a:srgbClr val="990033"/>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Rectangle 22"/>
              <p:cNvSpPr/>
              <p:nvPr/>
            </p:nvSpPr>
            <p:spPr>
              <a:xfrm>
                <a:off x="581884" y="3320365"/>
                <a:ext cx="186378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IE" b="0" i="1" dirty="0" smtClean="0">
                              <a:solidFill>
                                <a:srgbClr val="990033"/>
                              </a:solidFill>
                              <a:latin typeface="Cambria Math"/>
                            </a:rPr>
                          </m:ctrlPr>
                        </m:dPr>
                        <m:e>
                          <m:r>
                            <a:rPr lang="en-IE" b="0" i="1" dirty="0" smtClean="0">
                              <a:solidFill>
                                <a:srgbClr val="990033"/>
                              </a:solidFill>
                              <a:latin typeface="Cambria Math"/>
                            </a:rPr>
                            <m:t>𝑦</m:t>
                          </m:r>
                        </m:e>
                      </m:d>
                      <m:r>
                        <a:rPr lang="en-IE" b="0" i="1" dirty="0" smtClean="0">
                          <a:solidFill>
                            <a:srgbClr val="990033"/>
                          </a:solidFill>
                          <a:latin typeface="Cambria Math"/>
                        </a:rPr>
                        <m:t>                   (</m:t>
                      </m:r>
                      <m:r>
                        <a:rPr lang="en-IE" b="0" i="1" dirty="0" smtClean="0">
                          <a:solidFill>
                            <a:srgbClr val="990033"/>
                          </a:solidFill>
                          <a:latin typeface="Cambria Math"/>
                        </a:rPr>
                        <m:t>𝑦</m:t>
                      </m:r>
                      <m:r>
                        <a:rPr lang="en-IE" b="0" i="1" dirty="0" smtClean="0">
                          <a:solidFill>
                            <a:srgbClr val="990033"/>
                          </a:solidFill>
                          <a:latin typeface="Cambria Math"/>
                        </a:rPr>
                        <m:t>)</m:t>
                      </m:r>
                    </m:oMath>
                  </m:oMathPara>
                </a14:m>
                <a:endParaRPr lang="en-IE" dirty="0">
                  <a:solidFill>
                    <a:srgbClr val="990033"/>
                  </a:solidFill>
                </a:endParaRPr>
              </a:p>
            </p:txBody>
          </p:sp>
        </mc:Choice>
        <mc:Fallback xmlns="">
          <p:sp>
            <p:nvSpPr>
              <p:cNvPr id="23" name="Rectangle 22"/>
              <p:cNvSpPr>
                <a:spLocks noRot="1" noChangeAspect="1" noMove="1" noResize="1" noEditPoints="1" noAdjustHandles="1" noChangeArrowheads="1" noChangeShapeType="1" noTextEdit="1"/>
              </p:cNvSpPr>
              <p:nvPr/>
            </p:nvSpPr>
            <p:spPr>
              <a:xfrm>
                <a:off x="581884" y="3320365"/>
                <a:ext cx="1863780" cy="369332"/>
              </a:xfrm>
              <a:prstGeom prst="rect">
                <a:avLst/>
              </a:prstGeom>
              <a:blipFill rotWithShape="1">
                <a:blip r:embed="rId9"/>
                <a:stretch>
                  <a:fillRect b="-13333"/>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3125021" y="3573016"/>
                <a:ext cx="108318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IE" b="0" i="1" dirty="0" smtClean="0">
                              <a:solidFill>
                                <a:srgbClr val="990033"/>
                              </a:solidFill>
                              <a:latin typeface="Cambria Math"/>
                            </a:rPr>
                          </m:ctrlPr>
                        </m:dPr>
                        <m:e>
                          <m:r>
                            <a:rPr lang="en-IE" b="0" i="1" dirty="0" smtClean="0">
                              <a:solidFill>
                                <a:srgbClr val="990033"/>
                              </a:solidFill>
                              <a:latin typeface="Cambria Math"/>
                            </a:rPr>
                            <m:t>3</m:t>
                          </m:r>
                        </m:e>
                      </m:d>
                      <m:r>
                        <a:rPr lang="en-IE" b="0" i="1" dirty="0" smtClean="0">
                          <a:solidFill>
                            <a:srgbClr val="990033"/>
                          </a:solidFill>
                          <a:latin typeface="Cambria Math"/>
                        </a:rPr>
                        <m:t>    (3)</m:t>
                      </m:r>
                    </m:oMath>
                  </m:oMathPara>
                </a14:m>
                <a:endParaRPr lang="en-IE" dirty="0">
                  <a:solidFill>
                    <a:srgbClr val="990033"/>
                  </a:solidFill>
                </a:endParaRPr>
              </a:p>
            </p:txBody>
          </p:sp>
        </mc:Choice>
        <mc:Fallback xmlns="">
          <p:sp>
            <p:nvSpPr>
              <p:cNvPr id="26" name="Rectangle 25"/>
              <p:cNvSpPr>
                <a:spLocks noRot="1" noChangeAspect="1" noMove="1" noResize="1" noEditPoints="1" noAdjustHandles="1" noChangeArrowheads="1" noChangeShapeType="1" noTextEdit="1"/>
              </p:cNvSpPr>
              <p:nvPr/>
            </p:nvSpPr>
            <p:spPr>
              <a:xfrm>
                <a:off x="3125021" y="3573016"/>
                <a:ext cx="1083181" cy="369332"/>
              </a:xfrm>
              <a:prstGeom prst="rect">
                <a:avLst/>
              </a:prstGeom>
              <a:blipFill rotWithShape="1">
                <a:blip r:embed="rId10"/>
                <a:stretch>
                  <a:fillRect b="-11475"/>
                </a:stretch>
              </a:blipFill>
            </p:spPr>
            <p:txBody>
              <a:bodyPr/>
              <a:lstStyle/>
              <a:p>
                <a:r>
                  <a:rPr lang="en-IE">
                    <a:noFill/>
                  </a:rPr>
                  <a:t> </a:t>
                </a:r>
              </a:p>
            </p:txBody>
          </p:sp>
        </mc:Fallback>
      </mc:AlternateContent>
      <p:cxnSp>
        <p:nvCxnSpPr>
          <p:cNvPr id="25" name="Straight Arrow Connector 24"/>
          <p:cNvCxnSpPr/>
          <p:nvPr/>
        </p:nvCxnSpPr>
        <p:spPr>
          <a:xfrm>
            <a:off x="3666612" y="3480847"/>
            <a:ext cx="0" cy="684000"/>
          </a:xfrm>
          <a:prstGeom prst="straightConnector1">
            <a:avLst/>
          </a:prstGeom>
          <a:ln w="38100">
            <a:solidFill>
              <a:srgbClr val="990033"/>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Rectangle 26"/>
              <p:cNvSpPr/>
              <p:nvPr/>
            </p:nvSpPr>
            <p:spPr>
              <a:xfrm>
                <a:off x="2707628" y="3135699"/>
                <a:ext cx="124418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b="0" i="1" dirty="0" smtClean="0">
                          <a:solidFill>
                            <a:srgbClr val="990033"/>
                          </a:solidFill>
                          <a:latin typeface="Cambria Math"/>
                        </a:rPr>
                        <m:t>𝑦</m:t>
                      </m:r>
                      <m:r>
                        <a:rPr lang="en-IE" b="0" i="1" dirty="0" smtClean="0">
                          <a:solidFill>
                            <a:srgbClr val="990033"/>
                          </a:solidFill>
                          <a:latin typeface="Cambria Math"/>
                        </a:rPr>
                        <m:t>:</m:t>
                      </m:r>
                      <m:r>
                        <a:rPr lang="en-IE" b="0" i="1" dirty="0" smtClean="0">
                          <a:solidFill>
                            <a:srgbClr val="990033"/>
                          </a:solidFill>
                          <a:latin typeface="Cambria Math"/>
                        </a:rPr>
                        <m:t>𝑧</m:t>
                      </m:r>
                      <m:r>
                        <a:rPr lang="en-IE" b="0" i="1" dirty="0" smtClean="0">
                          <a:solidFill>
                            <a:srgbClr val="990033"/>
                          </a:solidFill>
                          <a:latin typeface="Cambria Math"/>
                        </a:rPr>
                        <m:t>=1:3</m:t>
                      </m:r>
                    </m:oMath>
                  </m:oMathPara>
                </a14:m>
                <a:endParaRPr lang="en-IE" dirty="0">
                  <a:solidFill>
                    <a:srgbClr val="990033"/>
                  </a:solidFill>
                </a:endParaRPr>
              </a:p>
            </p:txBody>
          </p:sp>
        </mc:Choice>
        <mc:Fallback xmlns="">
          <p:sp>
            <p:nvSpPr>
              <p:cNvPr id="27" name="Rectangle 26"/>
              <p:cNvSpPr>
                <a:spLocks noRot="1" noChangeAspect="1" noMove="1" noResize="1" noEditPoints="1" noAdjustHandles="1" noChangeArrowheads="1" noChangeShapeType="1" noTextEdit="1"/>
              </p:cNvSpPr>
              <p:nvPr/>
            </p:nvSpPr>
            <p:spPr>
              <a:xfrm>
                <a:off x="2707628" y="3135699"/>
                <a:ext cx="1244187" cy="369332"/>
              </a:xfrm>
              <a:prstGeom prst="rect">
                <a:avLst/>
              </a:prstGeom>
              <a:blipFill rotWithShape="1">
                <a:blip r:embed="rId11"/>
                <a:stretch>
                  <a:fillRect b="-4918"/>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827584" y="4209932"/>
                <a:ext cx="125842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b="0" i="1" dirty="0" smtClean="0">
                          <a:solidFill>
                            <a:srgbClr val="990033"/>
                          </a:solidFill>
                          <a:latin typeface="Cambria Math"/>
                        </a:rPr>
                        <m:t>𝑥</m:t>
                      </m:r>
                      <m:r>
                        <a:rPr lang="en-IE" b="0" i="1" dirty="0" smtClean="0">
                          <a:solidFill>
                            <a:srgbClr val="990033"/>
                          </a:solidFill>
                          <a:latin typeface="Cambria Math"/>
                        </a:rPr>
                        <m:t>:</m:t>
                      </m:r>
                      <m:r>
                        <a:rPr lang="en-IE" b="0" i="1" dirty="0" smtClean="0">
                          <a:solidFill>
                            <a:srgbClr val="990033"/>
                          </a:solidFill>
                          <a:latin typeface="Cambria Math"/>
                        </a:rPr>
                        <m:t>𝑦</m:t>
                      </m:r>
                      <m:r>
                        <a:rPr lang="en-IE" b="0" i="1" dirty="0" smtClean="0">
                          <a:solidFill>
                            <a:srgbClr val="990033"/>
                          </a:solidFill>
                          <a:latin typeface="Cambria Math"/>
                        </a:rPr>
                        <m:t>=1:3</m:t>
                      </m:r>
                    </m:oMath>
                  </m:oMathPara>
                </a14:m>
                <a:endParaRPr lang="en-IE" dirty="0">
                  <a:solidFill>
                    <a:srgbClr val="990033"/>
                  </a:solidFill>
                </a:endParaRPr>
              </a:p>
            </p:txBody>
          </p:sp>
        </mc:Choice>
        <mc:Fallback xmlns="">
          <p:sp>
            <p:nvSpPr>
              <p:cNvPr id="28" name="Rectangle 27"/>
              <p:cNvSpPr>
                <a:spLocks noRot="1" noChangeAspect="1" noMove="1" noResize="1" noEditPoints="1" noAdjustHandles="1" noChangeArrowheads="1" noChangeShapeType="1" noTextEdit="1"/>
              </p:cNvSpPr>
              <p:nvPr/>
            </p:nvSpPr>
            <p:spPr>
              <a:xfrm>
                <a:off x="827584" y="4209932"/>
                <a:ext cx="1258421" cy="369332"/>
              </a:xfrm>
              <a:prstGeom prst="rect">
                <a:avLst/>
              </a:prstGeom>
              <a:blipFill rotWithShape="1">
                <a:blip r:embed="rId12"/>
                <a:stretch>
                  <a:fillRect b="-6667"/>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1259632" y="4581128"/>
                <a:ext cx="225997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2400" b="1" i="1" dirty="0" smtClean="0">
                          <a:solidFill>
                            <a:srgbClr val="990033"/>
                          </a:solidFill>
                          <a:latin typeface="Cambria Math"/>
                        </a:rPr>
                        <m:t>𝒙</m:t>
                      </m:r>
                      <m:r>
                        <a:rPr lang="en-IE" sz="2400" b="1" i="1" dirty="0" smtClean="0">
                          <a:solidFill>
                            <a:srgbClr val="990033"/>
                          </a:solidFill>
                          <a:latin typeface="Cambria Math"/>
                        </a:rPr>
                        <m:t>:</m:t>
                      </m:r>
                      <m:r>
                        <a:rPr lang="en-IE" sz="2400" b="1" i="1" dirty="0" smtClean="0">
                          <a:solidFill>
                            <a:srgbClr val="990033"/>
                          </a:solidFill>
                          <a:latin typeface="Cambria Math"/>
                        </a:rPr>
                        <m:t>𝒚</m:t>
                      </m:r>
                      <m:r>
                        <a:rPr lang="en-IE" sz="2400" b="1" i="1" dirty="0" smtClean="0">
                          <a:solidFill>
                            <a:srgbClr val="990033"/>
                          </a:solidFill>
                          <a:latin typeface="Cambria Math"/>
                        </a:rPr>
                        <m:t>:</m:t>
                      </m:r>
                      <m:r>
                        <a:rPr lang="en-IE" sz="2400" b="1" i="1" dirty="0" smtClean="0">
                          <a:solidFill>
                            <a:srgbClr val="990033"/>
                          </a:solidFill>
                          <a:latin typeface="Cambria Math"/>
                        </a:rPr>
                        <m:t>𝒛</m:t>
                      </m:r>
                      <m:r>
                        <a:rPr lang="en-IE" sz="2400" b="1" i="1" dirty="0" smtClean="0">
                          <a:solidFill>
                            <a:srgbClr val="990033"/>
                          </a:solidFill>
                          <a:latin typeface="Cambria Math"/>
                        </a:rPr>
                        <m:t>=</m:t>
                      </m:r>
                      <m:r>
                        <a:rPr lang="en-IE" sz="2400" b="1" i="1" dirty="0" smtClean="0">
                          <a:solidFill>
                            <a:srgbClr val="990033"/>
                          </a:solidFill>
                          <a:latin typeface="Cambria Math"/>
                        </a:rPr>
                        <m:t>𝟏</m:t>
                      </m:r>
                      <m:r>
                        <a:rPr lang="en-IE" sz="2400" b="1" i="1" dirty="0" smtClean="0">
                          <a:solidFill>
                            <a:srgbClr val="990033"/>
                          </a:solidFill>
                          <a:latin typeface="Cambria Math"/>
                        </a:rPr>
                        <m:t>:</m:t>
                      </m:r>
                      <m:r>
                        <a:rPr lang="en-IE" sz="2400" b="1" i="1" dirty="0" smtClean="0">
                          <a:solidFill>
                            <a:srgbClr val="990033"/>
                          </a:solidFill>
                          <a:latin typeface="Cambria Math"/>
                        </a:rPr>
                        <m:t>𝟑</m:t>
                      </m:r>
                      <m:r>
                        <a:rPr lang="en-IE" sz="2400" b="1" i="1" dirty="0" smtClean="0">
                          <a:solidFill>
                            <a:srgbClr val="990033"/>
                          </a:solidFill>
                          <a:latin typeface="Cambria Math"/>
                        </a:rPr>
                        <m:t>:</m:t>
                      </m:r>
                      <m:r>
                        <a:rPr lang="en-IE" sz="2400" b="1" i="1" dirty="0" smtClean="0">
                          <a:solidFill>
                            <a:srgbClr val="990033"/>
                          </a:solidFill>
                          <a:latin typeface="Cambria Math"/>
                        </a:rPr>
                        <m:t>𝟗</m:t>
                      </m:r>
                    </m:oMath>
                  </m:oMathPara>
                </a14:m>
                <a:endParaRPr lang="en-IE" sz="2400" b="1" dirty="0">
                  <a:solidFill>
                    <a:srgbClr val="990033"/>
                  </a:solidFill>
                </a:endParaRPr>
              </a:p>
            </p:txBody>
          </p:sp>
        </mc:Choice>
        <mc:Fallback xmlns="">
          <p:sp>
            <p:nvSpPr>
              <p:cNvPr id="31" name="Rectangle 30"/>
              <p:cNvSpPr>
                <a:spLocks noRot="1" noChangeAspect="1" noMove="1" noResize="1" noEditPoints="1" noAdjustHandles="1" noChangeArrowheads="1" noChangeShapeType="1" noTextEdit="1"/>
              </p:cNvSpPr>
              <p:nvPr/>
            </p:nvSpPr>
            <p:spPr>
              <a:xfrm>
                <a:off x="1259632" y="4581128"/>
                <a:ext cx="2259978" cy="461665"/>
              </a:xfrm>
              <a:prstGeom prst="rect">
                <a:avLst/>
              </a:prstGeom>
              <a:blipFill rotWithShape="1">
                <a:blip r:embed="rId13"/>
                <a:stretch>
                  <a:fillRect b="-10526"/>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2759708" y="4209932"/>
                <a:ext cx="124418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b="0" i="1" dirty="0" smtClean="0">
                          <a:solidFill>
                            <a:srgbClr val="990033"/>
                          </a:solidFill>
                          <a:latin typeface="Cambria Math"/>
                        </a:rPr>
                        <m:t>𝑦</m:t>
                      </m:r>
                      <m:r>
                        <a:rPr lang="en-IE" b="0" i="1" dirty="0" smtClean="0">
                          <a:solidFill>
                            <a:srgbClr val="990033"/>
                          </a:solidFill>
                          <a:latin typeface="Cambria Math"/>
                        </a:rPr>
                        <m:t>:</m:t>
                      </m:r>
                      <m:r>
                        <a:rPr lang="en-IE" b="0" i="1" dirty="0" smtClean="0">
                          <a:solidFill>
                            <a:srgbClr val="990033"/>
                          </a:solidFill>
                          <a:latin typeface="Cambria Math"/>
                        </a:rPr>
                        <m:t>𝑧</m:t>
                      </m:r>
                      <m:r>
                        <a:rPr lang="en-IE" b="0" i="1" dirty="0" smtClean="0">
                          <a:solidFill>
                            <a:srgbClr val="990033"/>
                          </a:solidFill>
                          <a:latin typeface="Cambria Math"/>
                        </a:rPr>
                        <m:t>=3:9</m:t>
                      </m:r>
                    </m:oMath>
                  </m:oMathPara>
                </a14:m>
                <a:endParaRPr lang="en-IE" dirty="0">
                  <a:solidFill>
                    <a:srgbClr val="990033"/>
                  </a:solidFill>
                </a:endParaRPr>
              </a:p>
            </p:txBody>
          </p:sp>
        </mc:Choice>
        <mc:Fallback xmlns="">
          <p:sp>
            <p:nvSpPr>
              <p:cNvPr id="34" name="Rectangle 33"/>
              <p:cNvSpPr>
                <a:spLocks noRot="1" noChangeAspect="1" noMove="1" noResize="1" noEditPoints="1" noAdjustHandles="1" noChangeArrowheads="1" noChangeShapeType="1" noTextEdit="1"/>
              </p:cNvSpPr>
              <p:nvPr/>
            </p:nvSpPr>
            <p:spPr>
              <a:xfrm>
                <a:off x="2759708" y="4209932"/>
                <a:ext cx="1244187" cy="369332"/>
              </a:xfrm>
              <a:prstGeom prst="rect">
                <a:avLst/>
              </a:prstGeom>
              <a:blipFill rotWithShape="1">
                <a:blip r:embed="rId14"/>
                <a:stretch>
                  <a:fillRect b="-6667"/>
                </a:stretch>
              </a:blipFill>
            </p:spPr>
            <p:txBody>
              <a:bodyPr/>
              <a:lstStyle/>
              <a:p>
                <a:r>
                  <a:rPr lang="en-IE">
                    <a:noFill/>
                  </a:rPr>
                  <a:t> </a:t>
                </a:r>
              </a:p>
            </p:txBody>
          </p:sp>
        </mc:Fallback>
      </mc:AlternateContent>
      <p:sp>
        <p:nvSpPr>
          <p:cNvPr id="35" name="Oval 34"/>
          <p:cNvSpPr/>
          <p:nvPr/>
        </p:nvSpPr>
        <p:spPr>
          <a:xfrm>
            <a:off x="1079612" y="4239001"/>
            <a:ext cx="360040" cy="34212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Oval 35"/>
          <p:cNvSpPr/>
          <p:nvPr/>
        </p:nvSpPr>
        <p:spPr>
          <a:xfrm>
            <a:off x="2744532" y="3162904"/>
            <a:ext cx="360040" cy="34212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Oval 36"/>
          <p:cNvSpPr/>
          <p:nvPr/>
        </p:nvSpPr>
        <p:spPr>
          <a:xfrm>
            <a:off x="1732760" y="4223534"/>
            <a:ext cx="360040" cy="342127"/>
          </a:xfrm>
          <a:prstGeom prst="ellips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Oval 37"/>
          <p:cNvSpPr/>
          <p:nvPr/>
        </p:nvSpPr>
        <p:spPr>
          <a:xfrm>
            <a:off x="3353388" y="3172454"/>
            <a:ext cx="360040" cy="342127"/>
          </a:xfrm>
          <a:prstGeom prst="ellips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5" name="Group 4"/>
          <p:cNvGrpSpPr/>
          <p:nvPr/>
        </p:nvGrpSpPr>
        <p:grpSpPr>
          <a:xfrm>
            <a:off x="8784000" y="620689"/>
            <a:ext cx="8026231" cy="5228685"/>
            <a:chOff x="8784000" y="620689"/>
            <a:chExt cx="8026231" cy="5228685"/>
          </a:xfrm>
        </p:grpSpPr>
        <p:pic>
          <p:nvPicPr>
            <p:cNvPr id="10242" name="Picture 2"/>
            <p:cNvPicPr>
              <a:picLocks noChangeAspect="1" noChangeArrowheads="1"/>
            </p:cNvPicPr>
            <p:nvPr/>
          </p:nvPicPr>
          <p:blipFill rotWithShape="1">
            <a:blip r:embed="rId15">
              <a:extLst>
                <a:ext uri="{28A0092B-C50C-407E-A947-70E740481C1C}">
                  <a14:useLocalDpi xmlns:a14="http://schemas.microsoft.com/office/drawing/2010/main" val="0"/>
                </a:ext>
              </a:extLst>
            </a:blip>
            <a:srcRect l="285" t="531" r="-1"/>
            <a:stretch/>
          </p:blipFill>
          <p:spPr bwMode="auto">
            <a:xfrm>
              <a:off x="9127296" y="620689"/>
              <a:ext cx="7682935" cy="5228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rot="16200000">
              <a:off x="8154000" y="1250689"/>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grpSp>
    </p:spTree>
    <p:extLst>
      <p:ext uri="{BB962C8B-B14F-4D97-AF65-F5344CB8AC3E}">
        <p14:creationId xmlns:p14="http://schemas.microsoft.com/office/powerpoint/2010/main" val="2828813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
                                            <p:txEl>
                                              <p:pRg st="5" end="5"/>
                                            </p:txEl>
                                          </p:spTgt>
                                        </p:tgtEl>
                                        <p:attrNameLst>
                                          <p:attrName>style.visibility</p:attrName>
                                        </p:attrNameLst>
                                      </p:cBhvr>
                                      <p:to>
                                        <p:strVal val="visible"/>
                                      </p:to>
                                    </p:set>
                                    <p:animEffect transition="in" filter="fade">
                                      <p:cBhvr>
                                        <p:cTn id="54" dur="500"/>
                                        <p:tgtEl>
                                          <p:spTgt spid="4">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
                                            <p:txEl>
                                              <p:pRg st="7" end="7"/>
                                            </p:txEl>
                                          </p:spTgt>
                                        </p:tgtEl>
                                        <p:attrNameLst>
                                          <p:attrName>style.visibility</p:attrName>
                                        </p:attrNameLst>
                                      </p:cBhvr>
                                      <p:to>
                                        <p:strVal val="visible"/>
                                      </p:to>
                                    </p:set>
                                    <p:animEffect transition="in" filter="fade">
                                      <p:cBhvr>
                                        <p:cTn id="59" dur="500"/>
                                        <p:tgtEl>
                                          <p:spTgt spid="4">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par>
                                <p:cTn id="65" presetID="10" presetClass="entr" presetSubtype="0" fill="hold"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
                                            <p:txEl>
                                              <p:pRg st="8" end="8"/>
                                            </p:txEl>
                                          </p:spTgt>
                                        </p:tgtEl>
                                        <p:attrNameLst>
                                          <p:attrName>style.visibility</p:attrName>
                                        </p:attrNameLst>
                                      </p:cBhvr>
                                      <p:to>
                                        <p:strVal val="visible"/>
                                      </p:to>
                                    </p:set>
                                    <p:animEffect transition="in" filter="fade">
                                      <p:cBhvr>
                                        <p:cTn id="75" dur="500"/>
                                        <p:tgtEl>
                                          <p:spTgt spid="4">
                                            <p:txEl>
                                              <p:pRg st="8" end="8"/>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500"/>
                                        <p:tgtEl>
                                          <p:spTgt spid="28"/>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500"/>
                                        <p:tgtEl>
                                          <p:spTgt spid="27"/>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fade">
                                      <p:cBhvr>
                                        <p:cTn id="90" dur="500"/>
                                        <p:tgtEl>
                                          <p:spTgt spid="36"/>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fade">
                                      <p:cBhvr>
                                        <p:cTn id="93" dur="500"/>
                                        <p:tgtEl>
                                          <p:spTgt spid="35"/>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500"/>
                                        <p:tgtEl>
                                          <p:spTgt spid="38"/>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fade">
                                      <p:cBhvr>
                                        <p:cTn id="101" dur="500"/>
                                        <p:tgtEl>
                                          <p:spTgt spid="37"/>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25"/>
                                        </p:tgtEl>
                                        <p:attrNameLst>
                                          <p:attrName>style.visibility</p:attrName>
                                        </p:attrNameLst>
                                      </p:cBhvr>
                                      <p:to>
                                        <p:strVal val="visible"/>
                                      </p:to>
                                    </p:set>
                                    <p:animEffect transition="in" filter="fade">
                                      <p:cBhvr>
                                        <p:cTn id="106" dur="500"/>
                                        <p:tgtEl>
                                          <p:spTgt spid="25"/>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500"/>
                                        <p:tgtEl>
                                          <p:spTgt spid="26"/>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34"/>
                                        </p:tgtEl>
                                        <p:attrNameLst>
                                          <p:attrName>style.visibility</p:attrName>
                                        </p:attrNameLst>
                                      </p:cBhvr>
                                      <p:to>
                                        <p:strVal val="visible"/>
                                      </p:to>
                                    </p:set>
                                    <p:animEffect transition="in" filter="fade">
                                      <p:cBhvr>
                                        <p:cTn id="114" dur="500"/>
                                        <p:tgtEl>
                                          <p:spTgt spid="34"/>
                                        </p:tgtEl>
                                      </p:cBhvr>
                                    </p:animEffect>
                                  </p:childTnLst>
                                </p:cTn>
                              </p:par>
                            </p:childTnLst>
                          </p:cTn>
                        </p:par>
                        <p:par>
                          <p:cTn id="115" fill="hold">
                            <p:stCondLst>
                              <p:cond delay="500"/>
                            </p:stCondLst>
                            <p:childTnLst>
                              <p:par>
                                <p:cTn id="116" presetID="10" presetClass="exit" presetSubtype="0" fill="hold" grpId="1" nodeType="afterEffect">
                                  <p:stCondLst>
                                    <p:cond delay="0"/>
                                  </p:stCondLst>
                                  <p:childTnLst>
                                    <p:animEffect transition="out" filter="fade">
                                      <p:cBhvr>
                                        <p:cTn id="117" dur="500"/>
                                        <p:tgtEl>
                                          <p:spTgt spid="36"/>
                                        </p:tgtEl>
                                      </p:cBhvr>
                                    </p:animEffect>
                                    <p:set>
                                      <p:cBhvr>
                                        <p:cTn id="118" dur="1" fill="hold">
                                          <p:stCondLst>
                                            <p:cond delay="499"/>
                                          </p:stCondLst>
                                        </p:cTn>
                                        <p:tgtEl>
                                          <p:spTgt spid="36"/>
                                        </p:tgtEl>
                                        <p:attrNameLst>
                                          <p:attrName>style.visibility</p:attrName>
                                        </p:attrNameLst>
                                      </p:cBhvr>
                                      <p:to>
                                        <p:strVal val="hidden"/>
                                      </p:to>
                                    </p:set>
                                  </p:childTnLst>
                                </p:cTn>
                              </p:par>
                            </p:childTnLst>
                          </p:cTn>
                        </p:par>
                        <p:par>
                          <p:cTn id="119" fill="hold">
                            <p:stCondLst>
                              <p:cond delay="1000"/>
                            </p:stCondLst>
                            <p:childTnLst>
                              <p:par>
                                <p:cTn id="120" presetID="10" presetClass="exit" presetSubtype="0" fill="hold" grpId="1" nodeType="afterEffect">
                                  <p:stCondLst>
                                    <p:cond delay="0"/>
                                  </p:stCondLst>
                                  <p:childTnLst>
                                    <p:animEffect transition="out" filter="fade">
                                      <p:cBhvr>
                                        <p:cTn id="121" dur="500"/>
                                        <p:tgtEl>
                                          <p:spTgt spid="35"/>
                                        </p:tgtEl>
                                      </p:cBhvr>
                                    </p:animEffect>
                                    <p:set>
                                      <p:cBhvr>
                                        <p:cTn id="122" dur="1" fill="hold">
                                          <p:stCondLst>
                                            <p:cond delay="499"/>
                                          </p:stCondLst>
                                        </p:cTn>
                                        <p:tgtEl>
                                          <p:spTgt spid="35"/>
                                        </p:tgtEl>
                                        <p:attrNameLst>
                                          <p:attrName>style.visibility</p:attrName>
                                        </p:attrNameLst>
                                      </p:cBhvr>
                                      <p:to>
                                        <p:strVal val="hidden"/>
                                      </p:to>
                                    </p:set>
                                  </p:childTnLst>
                                </p:cTn>
                              </p:par>
                            </p:childTnLst>
                          </p:cTn>
                        </p:par>
                        <p:par>
                          <p:cTn id="123" fill="hold">
                            <p:stCondLst>
                              <p:cond delay="1500"/>
                            </p:stCondLst>
                            <p:childTnLst>
                              <p:par>
                                <p:cTn id="124" presetID="10" presetClass="exit" presetSubtype="0" fill="hold" grpId="1" nodeType="afterEffect">
                                  <p:stCondLst>
                                    <p:cond delay="0"/>
                                  </p:stCondLst>
                                  <p:childTnLst>
                                    <p:animEffect transition="out" filter="fade">
                                      <p:cBhvr>
                                        <p:cTn id="125" dur="500"/>
                                        <p:tgtEl>
                                          <p:spTgt spid="38"/>
                                        </p:tgtEl>
                                      </p:cBhvr>
                                    </p:animEffect>
                                    <p:set>
                                      <p:cBhvr>
                                        <p:cTn id="126" dur="1" fill="hold">
                                          <p:stCondLst>
                                            <p:cond delay="499"/>
                                          </p:stCondLst>
                                        </p:cTn>
                                        <p:tgtEl>
                                          <p:spTgt spid="38"/>
                                        </p:tgtEl>
                                        <p:attrNameLst>
                                          <p:attrName>style.visibility</p:attrName>
                                        </p:attrNameLst>
                                      </p:cBhvr>
                                      <p:to>
                                        <p:strVal val="hidden"/>
                                      </p:to>
                                    </p:set>
                                  </p:childTnLst>
                                </p:cTn>
                              </p:par>
                            </p:childTnLst>
                          </p:cTn>
                        </p:par>
                        <p:par>
                          <p:cTn id="127" fill="hold">
                            <p:stCondLst>
                              <p:cond delay="2000"/>
                            </p:stCondLst>
                            <p:childTnLst>
                              <p:par>
                                <p:cTn id="128" presetID="10" presetClass="exit" presetSubtype="0" fill="hold" grpId="1" nodeType="afterEffect">
                                  <p:stCondLst>
                                    <p:cond delay="0"/>
                                  </p:stCondLst>
                                  <p:childTnLst>
                                    <p:animEffect transition="out" filter="fade">
                                      <p:cBhvr>
                                        <p:cTn id="129" dur="500"/>
                                        <p:tgtEl>
                                          <p:spTgt spid="37"/>
                                        </p:tgtEl>
                                      </p:cBhvr>
                                    </p:animEffect>
                                    <p:set>
                                      <p:cBhvr>
                                        <p:cTn id="130" dur="1" fill="hold">
                                          <p:stCondLst>
                                            <p:cond delay="499"/>
                                          </p:stCondLst>
                                        </p:cTn>
                                        <p:tgtEl>
                                          <p:spTgt spid="37"/>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31"/>
                                        </p:tgtEl>
                                        <p:attrNameLst>
                                          <p:attrName>style.visibility</p:attrName>
                                        </p:attrNameLst>
                                      </p:cBhvr>
                                      <p:to>
                                        <p:strVal val="visible"/>
                                      </p:to>
                                    </p:set>
                                    <p:animEffect transition="in" filter="fade">
                                      <p:cBhvr>
                                        <p:cTn id="1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6" restart="whenNotActive" fill="hold" evtFilter="cancelBubble" nodeType="interactiveSeq">
                <p:stCondLst>
                  <p:cond evt="onClick" delay="0">
                    <p:tgtEl>
                      <p:spTgt spid="5"/>
                    </p:tgtEl>
                  </p:cond>
                </p:stCondLst>
                <p:endSync evt="end" delay="0">
                  <p:rtn val="all"/>
                </p:endSync>
                <p:childTnLst>
                  <p:par>
                    <p:cTn id="137" fill="hold">
                      <p:stCondLst>
                        <p:cond delay="0"/>
                      </p:stCondLst>
                      <p:childTnLst>
                        <p:par>
                          <p:cTn id="138" fill="hold">
                            <p:stCondLst>
                              <p:cond delay="0"/>
                            </p:stCondLst>
                            <p:childTnLst>
                              <p:par>
                                <p:cTn id="139" presetID="35" presetClass="path" presetSubtype="0" accel="50000" decel="50000" fill="hold" nodeType="clickEffect">
                                  <p:stCondLst>
                                    <p:cond delay="0"/>
                                  </p:stCondLst>
                                  <p:childTnLst>
                                    <p:animMotion origin="layout" path="M -0.00018 7.40741E-7 L -0.93038 7.40741E-7 " pathEditMode="relative" rAng="0" ptsTypes="AA">
                                      <p:cBhvr>
                                        <p:cTn id="140" dur="2000" fill="hold"/>
                                        <p:tgtEl>
                                          <p:spTgt spid="5"/>
                                        </p:tgtEl>
                                        <p:attrNameLst>
                                          <p:attrName>ppt_x</p:attrName>
                                          <p:attrName>ppt_y</p:attrName>
                                        </p:attrNameLst>
                                      </p:cBhvr>
                                      <p:rCtr x="-46510" y="0"/>
                                    </p:animMotion>
                                  </p:childTnLst>
                                </p:cTn>
                              </p:par>
                            </p:childTnLst>
                          </p:cTn>
                        </p:par>
                      </p:childTnLst>
                    </p:cTn>
                  </p:par>
                  <p:par>
                    <p:cTn id="141" fill="hold">
                      <p:stCondLst>
                        <p:cond delay="indefinite"/>
                      </p:stCondLst>
                      <p:childTnLst>
                        <p:par>
                          <p:cTn id="142" fill="hold">
                            <p:stCondLst>
                              <p:cond delay="0"/>
                            </p:stCondLst>
                            <p:childTnLst>
                              <p:par>
                                <p:cTn id="143" presetID="63" presetClass="path" presetSubtype="0" accel="50000" decel="50000" fill="hold" nodeType="clickEffect">
                                  <p:stCondLst>
                                    <p:cond delay="0"/>
                                  </p:stCondLst>
                                  <p:childTnLst>
                                    <p:animMotion origin="layout" path="M -0.93038 7.40741E-7 L -0.00018 0.00347 " pathEditMode="relative" rAng="0" ptsTypes="AA">
                                      <p:cBhvr>
                                        <p:cTn id="144" dur="2000" fill="hold"/>
                                        <p:tgtEl>
                                          <p:spTgt spid="5"/>
                                        </p:tgtEl>
                                        <p:attrNameLst>
                                          <p:attrName>ppt_x</p:attrName>
                                          <p:attrName>ppt_y</p:attrName>
                                        </p:attrNameLst>
                                      </p:cBhvr>
                                      <p:rCtr x="46510" y="162"/>
                                    </p:animMotion>
                                  </p:childTnLst>
                                </p:cTn>
                              </p:par>
                            </p:childTnLst>
                          </p:cTn>
                        </p:par>
                      </p:childTnLst>
                    </p:cTn>
                  </p:par>
                </p:childTnLst>
              </p:cTn>
              <p:nextCondLst>
                <p:cond evt="onClick" delay="0">
                  <p:tgtEl>
                    <p:spTgt spid="5"/>
                  </p:tgtEl>
                </p:cond>
              </p:nextCondLst>
            </p:seq>
          </p:childTnLst>
        </p:cTn>
      </p:par>
    </p:tnLst>
    <p:bldLst>
      <p:bldP spid="4" grpId="0" uiExpand="1" build="p"/>
      <p:bldP spid="7" grpId="0" animBg="1"/>
      <p:bldP spid="9" grpId="0" animBg="1"/>
      <p:bldP spid="8" grpId="0"/>
      <p:bldP spid="11" grpId="0"/>
      <p:bldP spid="14" grpId="0"/>
      <p:bldP spid="16" grpId="0"/>
      <p:bldP spid="13" grpId="0"/>
      <p:bldP spid="18" grpId="0" animBg="1"/>
      <p:bldP spid="19" grpId="0" animBg="1"/>
      <p:bldP spid="23" grpId="0"/>
      <p:bldP spid="26" grpId="0"/>
      <p:bldP spid="27" grpId="0"/>
      <p:bldP spid="28" grpId="0"/>
      <p:bldP spid="31" grpId="0"/>
      <p:bldP spid="34" grpId="0"/>
      <p:bldP spid="35" grpId="0" animBg="1"/>
      <p:bldP spid="35" grpId="1" animBg="1"/>
      <p:bldP spid="36" grpId="0" animBg="1"/>
      <p:bldP spid="36" grpId="1" animBg="1"/>
      <p:bldP spid="37" grpId="0" animBg="1"/>
      <p:bldP spid="37" grpId="1" animBg="1"/>
      <p:bldP spid="38" grpId="0" animBg="1"/>
      <p:bldP spid="3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Section C: Introduction</a:t>
            </a:r>
            <a:endParaRPr lang="en-IE" b="1"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395536" y="651748"/>
                <a:ext cx="8229600" cy="4525963"/>
              </a:xfrm>
            </p:spPr>
            <p:txBody>
              <a:bodyPr/>
              <a:lstStyle/>
              <a:p>
                <a:r>
                  <a:rPr lang="en-IE" dirty="0" smtClean="0"/>
                  <a:t>If  </a:t>
                </a:r>
                <a14:m>
                  <m:oMath xmlns:m="http://schemas.openxmlformats.org/officeDocument/2006/math">
                    <m:f>
                      <m:fPr>
                        <m:ctrlPr>
                          <a:rPr lang="en-IE" sz="3200" i="1" dirty="0" smtClean="0">
                            <a:latin typeface="Cambria Math"/>
                          </a:rPr>
                        </m:ctrlPr>
                      </m:fPr>
                      <m:num>
                        <m:r>
                          <a:rPr lang="en-IE" sz="3200" b="0" i="1" dirty="0" smtClean="0">
                            <a:latin typeface="Cambria Math"/>
                          </a:rPr>
                          <m:t>1</m:t>
                        </m:r>
                      </m:num>
                      <m:den>
                        <m:r>
                          <a:rPr lang="en-IE" sz="3200" b="0" i="1" dirty="0" smtClean="0">
                            <a:latin typeface="Cambria Math"/>
                          </a:rPr>
                          <m:t>𝑥</m:t>
                        </m:r>
                      </m:den>
                    </m:f>
                    <m:r>
                      <a:rPr lang="en-IE" sz="3200" b="0" i="1" dirty="0" smtClean="0">
                        <a:latin typeface="Cambria Math"/>
                      </a:rPr>
                      <m:t>:</m:t>
                    </m:r>
                    <m:f>
                      <m:fPr>
                        <m:ctrlPr>
                          <a:rPr lang="en-IE" sz="3200" b="0" i="1" dirty="0" smtClean="0">
                            <a:latin typeface="Cambria Math"/>
                          </a:rPr>
                        </m:ctrlPr>
                      </m:fPr>
                      <m:num>
                        <m:r>
                          <a:rPr lang="en-IE" sz="3200" b="0" i="1" dirty="0" smtClean="0">
                            <a:latin typeface="Cambria Math"/>
                          </a:rPr>
                          <m:t>1</m:t>
                        </m:r>
                      </m:num>
                      <m:den>
                        <m:r>
                          <a:rPr lang="en-IE" sz="3200" b="0" i="1" dirty="0" smtClean="0">
                            <a:latin typeface="Cambria Math"/>
                          </a:rPr>
                          <m:t>𝑦</m:t>
                        </m:r>
                      </m:den>
                    </m:f>
                    <m:r>
                      <a:rPr lang="en-IE" sz="3200" b="0" i="1" dirty="0" smtClean="0">
                        <a:latin typeface="Cambria Math"/>
                      </a:rPr>
                      <m:t>:</m:t>
                    </m:r>
                    <m:f>
                      <m:fPr>
                        <m:ctrlPr>
                          <a:rPr lang="en-IE" sz="3200" b="0" i="1" dirty="0" smtClean="0">
                            <a:latin typeface="Cambria Math"/>
                          </a:rPr>
                        </m:ctrlPr>
                      </m:fPr>
                      <m:num>
                        <m:r>
                          <a:rPr lang="en-IE" sz="3200" b="0" i="1" dirty="0" smtClean="0">
                            <a:latin typeface="Cambria Math"/>
                          </a:rPr>
                          <m:t>1</m:t>
                        </m:r>
                      </m:num>
                      <m:den>
                        <m:r>
                          <a:rPr lang="en-IE" sz="3200" b="0" i="1" dirty="0" smtClean="0">
                            <a:latin typeface="Cambria Math"/>
                          </a:rPr>
                          <m:t>𝑧</m:t>
                        </m:r>
                      </m:den>
                    </m:f>
                    <m:r>
                      <a:rPr lang="en-IE" sz="3200" b="0" i="1" dirty="0" smtClean="0">
                        <a:latin typeface="Cambria Math"/>
                      </a:rPr>
                      <m:t>=2:3:4</m:t>
                    </m:r>
                  </m:oMath>
                </a14:m>
                <a:r>
                  <a:rPr lang="en-IE" dirty="0" smtClean="0"/>
                  <a:t>, find the ratio of </a:t>
                </a:r>
                <a14:m>
                  <m:oMath xmlns:m="http://schemas.openxmlformats.org/officeDocument/2006/math">
                    <m:r>
                      <a:rPr lang="en-IE" b="0" i="1" dirty="0" smtClean="0">
                        <a:latin typeface="Cambria Math"/>
                      </a:rPr>
                      <m:t>𝑥</m:t>
                    </m:r>
                    <m:r>
                      <a:rPr lang="en-IE" i="1" dirty="0" smtClean="0">
                        <a:latin typeface="Cambria Math"/>
                      </a:rPr>
                      <m:t>:</m:t>
                    </m:r>
                    <m:r>
                      <a:rPr lang="en-IE" b="0" i="1" dirty="0" smtClean="0">
                        <a:latin typeface="Cambria Math"/>
                      </a:rPr>
                      <m:t>𝑦</m:t>
                    </m:r>
                    <m:r>
                      <a:rPr lang="en-IE" i="1" dirty="0" smtClean="0">
                        <a:latin typeface="Cambria Math"/>
                      </a:rPr>
                      <m:t>:</m:t>
                    </m:r>
                    <m:r>
                      <a:rPr lang="en-IE" b="0" i="1" dirty="0" smtClean="0">
                        <a:latin typeface="Cambria Math"/>
                      </a:rPr>
                      <m:t>𝑧</m:t>
                    </m:r>
                  </m:oMath>
                </a14:m>
                <a:r>
                  <a:rPr lang="en-IE" dirty="0" smtClean="0"/>
                  <a:t>.</a:t>
                </a:r>
              </a:p>
              <a:p>
                <a:endParaRPr lang="en-IE" dirty="0"/>
              </a:p>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pPr marL="0" indent="0" algn="ctr">
                  <a:buNone/>
                </a:pPr>
                <a:r>
                  <a:rPr lang="en-IE" sz="2800" b="1" dirty="0" smtClean="0"/>
                  <a:t>Complete Section </a:t>
                </a:r>
                <a:r>
                  <a:rPr lang="en-IE" sz="2800" b="1" dirty="0"/>
                  <a:t>C: </a:t>
                </a:r>
                <a:r>
                  <a:rPr lang="en-IE" sz="2800" b="1" dirty="0" smtClean="0"/>
                  <a:t>Student Activity 3 in pairs</a:t>
                </a:r>
                <a:r>
                  <a:rPr lang="en-IE" sz="2800" b="1" dirty="0"/>
                  <a:t>.</a:t>
                </a:r>
              </a:p>
              <a:p>
                <a:endParaRPr lang="en-IE" dirty="0" smtClean="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395536" y="651748"/>
                <a:ext cx="8229600" cy="4525963"/>
              </a:xfrm>
              <a:blipFill rotWithShape="1">
                <a:blip r:embed="rId2"/>
                <a:stretch>
                  <a:fillRect l="-667"/>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333663" y="1628800"/>
                <a:ext cx="2302233" cy="7861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2400" b="0" i="1" dirty="0" smtClean="0">
                          <a:solidFill>
                            <a:srgbClr val="990033"/>
                          </a:solidFill>
                          <a:latin typeface="Cambria Math"/>
                        </a:rPr>
                        <m:t>𝑥</m:t>
                      </m:r>
                      <m:r>
                        <a:rPr lang="en-IE" sz="2400" b="0" i="1" dirty="0" smtClean="0">
                          <a:solidFill>
                            <a:srgbClr val="990033"/>
                          </a:solidFill>
                          <a:latin typeface="Cambria Math"/>
                        </a:rPr>
                        <m:t>:</m:t>
                      </m:r>
                      <m:r>
                        <a:rPr lang="en-IE" sz="2400" b="0" i="1" dirty="0" smtClean="0">
                          <a:solidFill>
                            <a:srgbClr val="990033"/>
                          </a:solidFill>
                          <a:latin typeface="Cambria Math"/>
                        </a:rPr>
                        <m:t>𝑦</m:t>
                      </m:r>
                      <m:r>
                        <a:rPr lang="en-IE" sz="2400" b="0" i="1" dirty="0" smtClean="0">
                          <a:solidFill>
                            <a:srgbClr val="990033"/>
                          </a:solidFill>
                          <a:latin typeface="Cambria Math"/>
                        </a:rPr>
                        <m:t>:</m:t>
                      </m:r>
                      <m:r>
                        <a:rPr lang="en-IE" sz="2400" b="0" i="1" dirty="0" smtClean="0">
                          <a:solidFill>
                            <a:srgbClr val="990033"/>
                          </a:solidFill>
                          <a:latin typeface="Cambria Math"/>
                        </a:rPr>
                        <m:t>𝑧</m:t>
                      </m:r>
                      <m:r>
                        <a:rPr lang="en-IE" sz="2400" b="0" i="1" dirty="0" smtClean="0">
                          <a:solidFill>
                            <a:srgbClr val="990033"/>
                          </a:solidFill>
                          <a:latin typeface="Cambria Math"/>
                        </a:rPr>
                        <m:t>=</m:t>
                      </m:r>
                      <m:f>
                        <m:fPr>
                          <m:ctrlPr>
                            <a:rPr lang="en-IE" sz="2400" b="0" i="1" dirty="0" smtClean="0">
                              <a:solidFill>
                                <a:srgbClr val="990033"/>
                              </a:solidFill>
                              <a:latin typeface="Cambria Math"/>
                            </a:rPr>
                          </m:ctrlPr>
                        </m:fPr>
                        <m:num>
                          <m:r>
                            <a:rPr lang="en-IE" sz="2400" b="0" i="1" dirty="0" smtClean="0">
                              <a:solidFill>
                                <a:srgbClr val="990033"/>
                              </a:solidFill>
                              <a:latin typeface="Cambria Math"/>
                            </a:rPr>
                            <m:t>1</m:t>
                          </m:r>
                        </m:num>
                        <m:den>
                          <m:r>
                            <a:rPr lang="en-IE" sz="2400" b="0" i="1" dirty="0" smtClean="0">
                              <a:solidFill>
                                <a:srgbClr val="990033"/>
                              </a:solidFill>
                              <a:latin typeface="Cambria Math"/>
                            </a:rPr>
                            <m:t>2</m:t>
                          </m:r>
                        </m:den>
                      </m:f>
                      <m:r>
                        <a:rPr lang="en-IE" sz="2400" b="0" i="1" dirty="0" smtClean="0">
                          <a:solidFill>
                            <a:srgbClr val="990033"/>
                          </a:solidFill>
                          <a:latin typeface="Cambria Math"/>
                        </a:rPr>
                        <m:t>:</m:t>
                      </m:r>
                      <m:f>
                        <m:fPr>
                          <m:ctrlPr>
                            <a:rPr lang="en-IE" sz="2400" i="1" dirty="0">
                              <a:solidFill>
                                <a:srgbClr val="990033"/>
                              </a:solidFill>
                              <a:latin typeface="Cambria Math"/>
                            </a:rPr>
                          </m:ctrlPr>
                        </m:fPr>
                        <m:num>
                          <m:r>
                            <a:rPr lang="en-IE" sz="2400" b="0" i="1" dirty="0" smtClean="0">
                              <a:solidFill>
                                <a:srgbClr val="990033"/>
                              </a:solidFill>
                              <a:latin typeface="Cambria Math"/>
                            </a:rPr>
                            <m:t>1</m:t>
                          </m:r>
                        </m:num>
                        <m:den>
                          <m:r>
                            <a:rPr lang="en-IE" sz="2400" b="0" i="1" dirty="0" smtClean="0">
                              <a:solidFill>
                                <a:srgbClr val="990033"/>
                              </a:solidFill>
                              <a:latin typeface="Cambria Math"/>
                            </a:rPr>
                            <m:t>3</m:t>
                          </m:r>
                        </m:den>
                      </m:f>
                      <m:r>
                        <a:rPr lang="en-IE" sz="2400" b="0" i="1" dirty="0" smtClean="0">
                          <a:solidFill>
                            <a:srgbClr val="990033"/>
                          </a:solidFill>
                          <a:latin typeface="Cambria Math"/>
                        </a:rPr>
                        <m:t>:</m:t>
                      </m:r>
                      <m:f>
                        <m:fPr>
                          <m:ctrlPr>
                            <a:rPr lang="en-IE" sz="2400" b="0" i="1" dirty="0" smtClean="0">
                              <a:solidFill>
                                <a:srgbClr val="990033"/>
                              </a:solidFill>
                              <a:latin typeface="Cambria Math"/>
                            </a:rPr>
                          </m:ctrlPr>
                        </m:fPr>
                        <m:num>
                          <m:r>
                            <a:rPr lang="en-IE" sz="2400" b="0" i="1" dirty="0" smtClean="0">
                              <a:solidFill>
                                <a:srgbClr val="990033"/>
                              </a:solidFill>
                              <a:latin typeface="Cambria Math"/>
                            </a:rPr>
                            <m:t>1</m:t>
                          </m:r>
                        </m:num>
                        <m:den>
                          <m:r>
                            <a:rPr lang="en-IE" sz="2400" b="0" i="1" dirty="0" smtClean="0">
                              <a:solidFill>
                                <a:srgbClr val="990033"/>
                              </a:solidFill>
                              <a:latin typeface="Cambria Math"/>
                            </a:rPr>
                            <m:t>4</m:t>
                          </m:r>
                        </m:den>
                      </m:f>
                    </m:oMath>
                  </m:oMathPara>
                </a14:m>
                <a:endParaRPr lang="en-IE" sz="2400" dirty="0">
                  <a:solidFill>
                    <a:srgbClr val="990033"/>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1333663" y="1628800"/>
                <a:ext cx="2302233" cy="786177"/>
              </a:xfrm>
              <a:prstGeom prst="rect">
                <a:avLst/>
              </a:prstGeom>
              <a:blipFill rotWithShape="1">
                <a:blip r:embed="rId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333663" y="2500730"/>
                <a:ext cx="2811987" cy="828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2400" b="0" i="1" dirty="0" smtClean="0">
                          <a:solidFill>
                            <a:srgbClr val="990033"/>
                          </a:solidFill>
                          <a:latin typeface="Cambria Math"/>
                        </a:rPr>
                        <m:t>𝑥</m:t>
                      </m:r>
                      <m:r>
                        <a:rPr lang="en-IE" sz="2400" b="0" i="1" dirty="0" smtClean="0">
                          <a:solidFill>
                            <a:srgbClr val="990033"/>
                          </a:solidFill>
                          <a:latin typeface="Cambria Math"/>
                        </a:rPr>
                        <m:t>:</m:t>
                      </m:r>
                      <m:r>
                        <a:rPr lang="en-IE" sz="2400" b="0" i="1" dirty="0" smtClean="0">
                          <a:solidFill>
                            <a:srgbClr val="990033"/>
                          </a:solidFill>
                          <a:latin typeface="Cambria Math"/>
                        </a:rPr>
                        <m:t>𝑦</m:t>
                      </m:r>
                      <m:r>
                        <a:rPr lang="en-IE" sz="2400" b="0" i="1" dirty="0" smtClean="0">
                          <a:solidFill>
                            <a:srgbClr val="990033"/>
                          </a:solidFill>
                          <a:latin typeface="Cambria Math"/>
                        </a:rPr>
                        <m:t>:</m:t>
                      </m:r>
                      <m:r>
                        <a:rPr lang="en-IE" sz="2400" b="0" i="1" dirty="0" smtClean="0">
                          <a:solidFill>
                            <a:srgbClr val="990033"/>
                          </a:solidFill>
                          <a:latin typeface="Cambria Math"/>
                        </a:rPr>
                        <m:t>𝑧</m:t>
                      </m:r>
                      <m:r>
                        <a:rPr lang="en-IE" sz="2400" b="0" i="1" dirty="0" smtClean="0">
                          <a:solidFill>
                            <a:srgbClr val="990033"/>
                          </a:solidFill>
                          <a:latin typeface="Cambria Math"/>
                        </a:rPr>
                        <m:t>=</m:t>
                      </m:r>
                      <m:f>
                        <m:fPr>
                          <m:ctrlPr>
                            <a:rPr lang="en-IE" sz="2400" b="0" i="1" dirty="0" smtClean="0">
                              <a:solidFill>
                                <a:srgbClr val="990033"/>
                              </a:solidFill>
                              <a:latin typeface="Cambria Math"/>
                            </a:rPr>
                          </m:ctrlPr>
                        </m:fPr>
                        <m:num/>
                        <m:den>
                          <m:r>
                            <a:rPr lang="en-IE" sz="2400" b="0" i="1" dirty="0" smtClean="0">
                              <a:solidFill>
                                <a:srgbClr val="990033"/>
                              </a:solidFill>
                              <a:latin typeface="Cambria Math"/>
                            </a:rPr>
                            <m:t>12</m:t>
                          </m:r>
                        </m:den>
                      </m:f>
                      <m:r>
                        <a:rPr lang="en-IE" sz="2400" b="0" i="1" dirty="0" smtClean="0">
                          <a:solidFill>
                            <a:srgbClr val="990033"/>
                          </a:solidFill>
                          <a:latin typeface="Cambria Math"/>
                        </a:rPr>
                        <m:t>:</m:t>
                      </m:r>
                      <m:f>
                        <m:fPr>
                          <m:ctrlPr>
                            <a:rPr lang="en-IE" sz="2400" i="1" dirty="0">
                              <a:solidFill>
                                <a:srgbClr val="990033"/>
                              </a:solidFill>
                              <a:latin typeface="Cambria Math"/>
                            </a:rPr>
                          </m:ctrlPr>
                        </m:fPr>
                        <m:num/>
                        <m:den>
                          <m:r>
                            <a:rPr lang="en-IE" sz="2400" b="0" i="1" dirty="0" smtClean="0">
                              <a:solidFill>
                                <a:srgbClr val="990033"/>
                              </a:solidFill>
                              <a:latin typeface="Cambria Math"/>
                            </a:rPr>
                            <m:t>12</m:t>
                          </m:r>
                        </m:den>
                      </m:f>
                      <m:r>
                        <a:rPr lang="en-IE" sz="2400" b="0" i="1" dirty="0" smtClean="0">
                          <a:solidFill>
                            <a:srgbClr val="990033"/>
                          </a:solidFill>
                          <a:latin typeface="Cambria Math"/>
                        </a:rPr>
                        <m:t>:</m:t>
                      </m:r>
                      <m:f>
                        <m:fPr>
                          <m:ctrlPr>
                            <a:rPr lang="en-IE" sz="2400" b="0" i="1" dirty="0" smtClean="0">
                              <a:solidFill>
                                <a:srgbClr val="990033"/>
                              </a:solidFill>
                              <a:latin typeface="Cambria Math"/>
                            </a:rPr>
                          </m:ctrlPr>
                        </m:fPr>
                        <m:num/>
                        <m:den>
                          <m:r>
                            <a:rPr lang="en-IE" sz="2400" b="0" i="1" dirty="0" smtClean="0">
                              <a:solidFill>
                                <a:srgbClr val="990033"/>
                              </a:solidFill>
                              <a:latin typeface="Cambria Math"/>
                            </a:rPr>
                            <m:t>12</m:t>
                          </m:r>
                        </m:den>
                      </m:f>
                    </m:oMath>
                  </m:oMathPara>
                </a14:m>
                <a:endParaRPr lang="en-IE" sz="2400" dirty="0">
                  <a:solidFill>
                    <a:srgbClr val="990033"/>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1333663" y="2500730"/>
                <a:ext cx="2811987" cy="828000"/>
              </a:xfrm>
              <a:prstGeom prst="rect">
                <a:avLst/>
              </a:prstGeom>
              <a:blipFill rotWithShape="1">
                <a:blip r:embed="rId5"/>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333663" y="2500730"/>
                <a:ext cx="2811987" cy="828000"/>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IE" sz="2400" b="0" i="1" dirty="0" smtClean="0">
                          <a:solidFill>
                            <a:srgbClr val="990033"/>
                          </a:solidFill>
                          <a:latin typeface="Cambria Math"/>
                        </a:rPr>
                        <m:t>𝑥</m:t>
                      </m:r>
                      <m:r>
                        <a:rPr lang="en-IE" sz="2400" b="0" i="1" dirty="0" smtClean="0">
                          <a:solidFill>
                            <a:srgbClr val="990033"/>
                          </a:solidFill>
                          <a:latin typeface="Cambria Math"/>
                        </a:rPr>
                        <m:t>:</m:t>
                      </m:r>
                      <m:r>
                        <a:rPr lang="en-IE" sz="2400" b="0" i="1" dirty="0" smtClean="0">
                          <a:solidFill>
                            <a:srgbClr val="990033"/>
                          </a:solidFill>
                          <a:latin typeface="Cambria Math"/>
                        </a:rPr>
                        <m:t>𝑦</m:t>
                      </m:r>
                      <m:r>
                        <a:rPr lang="en-IE" sz="2400" b="0" i="1" dirty="0" smtClean="0">
                          <a:solidFill>
                            <a:srgbClr val="990033"/>
                          </a:solidFill>
                          <a:latin typeface="Cambria Math"/>
                        </a:rPr>
                        <m:t>:</m:t>
                      </m:r>
                      <m:r>
                        <a:rPr lang="en-IE" sz="2400" b="0" i="1" dirty="0" smtClean="0">
                          <a:solidFill>
                            <a:srgbClr val="990033"/>
                          </a:solidFill>
                          <a:latin typeface="Cambria Math"/>
                        </a:rPr>
                        <m:t>𝑧</m:t>
                      </m:r>
                      <m:r>
                        <a:rPr lang="en-IE" sz="2400" b="0" i="1" dirty="0" smtClean="0">
                          <a:solidFill>
                            <a:srgbClr val="990033"/>
                          </a:solidFill>
                          <a:latin typeface="Cambria Math"/>
                        </a:rPr>
                        <m:t>=</m:t>
                      </m:r>
                      <m:f>
                        <m:fPr>
                          <m:ctrlPr>
                            <a:rPr lang="en-IE" sz="2400" b="0" i="1" dirty="0" smtClean="0">
                              <a:solidFill>
                                <a:srgbClr val="990033"/>
                              </a:solidFill>
                              <a:latin typeface="Cambria Math"/>
                            </a:rPr>
                          </m:ctrlPr>
                        </m:fPr>
                        <m:num>
                          <m:r>
                            <a:rPr lang="en-IE" sz="2400" b="0" i="1" dirty="0" smtClean="0">
                              <a:solidFill>
                                <a:srgbClr val="990033"/>
                              </a:solidFill>
                              <a:latin typeface="Cambria Math"/>
                            </a:rPr>
                            <m:t>6</m:t>
                          </m:r>
                        </m:num>
                        <m:den>
                          <m:r>
                            <a:rPr lang="en-IE" sz="2400" b="0" i="1" dirty="0" smtClean="0">
                              <a:solidFill>
                                <a:srgbClr val="990033"/>
                              </a:solidFill>
                              <a:latin typeface="Cambria Math"/>
                            </a:rPr>
                            <m:t>12</m:t>
                          </m:r>
                        </m:den>
                      </m:f>
                      <m:r>
                        <a:rPr lang="en-IE" sz="2400" b="0" i="1" dirty="0" smtClean="0">
                          <a:solidFill>
                            <a:srgbClr val="990033"/>
                          </a:solidFill>
                          <a:latin typeface="Cambria Math"/>
                        </a:rPr>
                        <m:t>:</m:t>
                      </m:r>
                      <m:f>
                        <m:fPr>
                          <m:ctrlPr>
                            <a:rPr lang="en-IE" sz="2400" i="1" dirty="0">
                              <a:solidFill>
                                <a:srgbClr val="990033"/>
                              </a:solidFill>
                              <a:latin typeface="Cambria Math"/>
                            </a:rPr>
                          </m:ctrlPr>
                        </m:fPr>
                        <m:num/>
                        <m:den>
                          <m:r>
                            <a:rPr lang="en-IE" sz="2400" b="0" i="1" dirty="0" smtClean="0">
                              <a:solidFill>
                                <a:srgbClr val="990033"/>
                              </a:solidFill>
                              <a:latin typeface="Cambria Math"/>
                            </a:rPr>
                            <m:t>12</m:t>
                          </m:r>
                        </m:den>
                      </m:f>
                      <m:r>
                        <a:rPr lang="en-IE" sz="2400" b="0" i="1" dirty="0" smtClean="0">
                          <a:solidFill>
                            <a:srgbClr val="990033"/>
                          </a:solidFill>
                          <a:latin typeface="Cambria Math"/>
                        </a:rPr>
                        <m:t>:</m:t>
                      </m:r>
                      <m:f>
                        <m:fPr>
                          <m:ctrlPr>
                            <a:rPr lang="en-IE" sz="2400" b="0" i="1" dirty="0" smtClean="0">
                              <a:solidFill>
                                <a:srgbClr val="990033"/>
                              </a:solidFill>
                              <a:latin typeface="Cambria Math"/>
                            </a:rPr>
                          </m:ctrlPr>
                        </m:fPr>
                        <m:num/>
                        <m:den>
                          <m:r>
                            <a:rPr lang="en-IE" sz="2400" b="0" i="1" dirty="0" smtClean="0">
                              <a:solidFill>
                                <a:srgbClr val="990033"/>
                              </a:solidFill>
                              <a:latin typeface="Cambria Math"/>
                            </a:rPr>
                            <m:t>12</m:t>
                          </m:r>
                        </m:den>
                      </m:f>
                    </m:oMath>
                  </m:oMathPara>
                </a14:m>
                <a:endParaRPr lang="en-IE" sz="2400" dirty="0">
                  <a:solidFill>
                    <a:srgbClr val="990033"/>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1333663" y="2500730"/>
                <a:ext cx="2811987" cy="828000"/>
              </a:xfrm>
              <a:prstGeom prst="rect">
                <a:avLst/>
              </a:prstGeom>
              <a:blipFill rotWithShape="1">
                <a:blip r:embed="rId6"/>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333663" y="2500730"/>
                <a:ext cx="2811987" cy="828000"/>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IE" sz="2400" b="0" i="1" dirty="0" smtClean="0">
                          <a:solidFill>
                            <a:srgbClr val="990033"/>
                          </a:solidFill>
                          <a:latin typeface="Cambria Math"/>
                        </a:rPr>
                        <m:t>𝑥</m:t>
                      </m:r>
                      <m:r>
                        <a:rPr lang="en-IE" sz="2400" b="0" i="1" dirty="0" smtClean="0">
                          <a:solidFill>
                            <a:srgbClr val="990033"/>
                          </a:solidFill>
                          <a:latin typeface="Cambria Math"/>
                        </a:rPr>
                        <m:t>:</m:t>
                      </m:r>
                      <m:r>
                        <a:rPr lang="en-IE" sz="2400" b="0" i="1" dirty="0" smtClean="0">
                          <a:solidFill>
                            <a:srgbClr val="990033"/>
                          </a:solidFill>
                          <a:latin typeface="Cambria Math"/>
                        </a:rPr>
                        <m:t>𝑦</m:t>
                      </m:r>
                      <m:r>
                        <a:rPr lang="en-IE" sz="2400" b="0" i="1" dirty="0" smtClean="0">
                          <a:solidFill>
                            <a:srgbClr val="990033"/>
                          </a:solidFill>
                          <a:latin typeface="Cambria Math"/>
                        </a:rPr>
                        <m:t>:</m:t>
                      </m:r>
                      <m:r>
                        <a:rPr lang="en-IE" sz="2400" b="0" i="1" dirty="0" smtClean="0">
                          <a:solidFill>
                            <a:srgbClr val="990033"/>
                          </a:solidFill>
                          <a:latin typeface="Cambria Math"/>
                        </a:rPr>
                        <m:t>𝑧</m:t>
                      </m:r>
                      <m:r>
                        <a:rPr lang="en-IE" sz="2400" b="0" i="1" dirty="0" smtClean="0">
                          <a:solidFill>
                            <a:srgbClr val="990033"/>
                          </a:solidFill>
                          <a:latin typeface="Cambria Math"/>
                        </a:rPr>
                        <m:t>=</m:t>
                      </m:r>
                      <m:f>
                        <m:fPr>
                          <m:ctrlPr>
                            <a:rPr lang="en-IE" sz="2400" b="0" i="1" dirty="0" smtClean="0">
                              <a:solidFill>
                                <a:srgbClr val="990033"/>
                              </a:solidFill>
                              <a:latin typeface="Cambria Math"/>
                            </a:rPr>
                          </m:ctrlPr>
                        </m:fPr>
                        <m:num>
                          <m:r>
                            <a:rPr lang="en-IE" sz="2400" b="0" i="1" dirty="0" smtClean="0">
                              <a:solidFill>
                                <a:srgbClr val="990033"/>
                              </a:solidFill>
                              <a:latin typeface="Cambria Math"/>
                            </a:rPr>
                            <m:t>6</m:t>
                          </m:r>
                        </m:num>
                        <m:den>
                          <m:r>
                            <a:rPr lang="en-IE" sz="2400" b="0" i="1" dirty="0" smtClean="0">
                              <a:solidFill>
                                <a:srgbClr val="990033"/>
                              </a:solidFill>
                              <a:latin typeface="Cambria Math"/>
                            </a:rPr>
                            <m:t>12</m:t>
                          </m:r>
                        </m:den>
                      </m:f>
                      <m:r>
                        <a:rPr lang="en-IE" sz="2400" b="0" i="1" dirty="0" smtClean="0">
                          <a:solidFill>
                            <a:srgbClr val="990033"/>
                          </a:solidFill>
                          <a:latin typeface="Cambria Math"/>
                        </a:rPr>
                        <m:t>:</m:t>
                      </m:r>
                      <m:f>
                        <m:fPr>
                          <m:ctrlPr>
                            <a:rPr lang="en-IE" sz="2400" i="1" dirty="0">
                              <a:solidFill>
                                <a:srgbClr val="990033"/>
                              </a:solidFill>
                              <a:latin typeface="Cambria Math"/>
                            </a:rPr>
                          </m:ctrlPr>
                        </m:fPr>
                        <m:num>
                          <m:r>
                            <a:rPr lang="en-IE" sz="2400" b="0" i="1" dirty="0" smtClean="0">
                              <a:solidFill>
                                <a:srgbClr val="990033"/>
                              </a:solidFill>
                              <a:latin typeface="Cambria Math"/>
                            </a:rPr>
                            <m:t>4</m:t>
                          </m:r>
                        </m:num>
                        <m:den>
                          <m:r>
                            <a:rPr lang="en-IE" sz="2400" b="0" i="1" dirty="0" smtClean="0">
                              <a:solidFill>
                                <a:srgbClr val="990033"/>
                              </a:solidFill>
                              <a:latin typeface="Cambria Math"/>
                            </a:rPr>
                            <m:t>12</m:t>
                          </m:r>
                        </m:den>
                      </m:f>
                      <m:r>
                        <a:rPr lang="en-IE" sz="2400" b="0" i="1" dirty="0" smtClean="0">
                          <a:solidFill>
                            <a:srgbClr val="990033"/>
                          </a:solidFill>
                          <a:latin typeface="Cambria Math"/>
                        </a:rPr>
                        <m:t>:</m:t>
                      </m:r>
                      <m:f>
                        <m:fPr>
                          <m:ctrlPr>
                            <a:rPr lang="en-IE" sz="2400" b="0" i="1" dirty="0" smtClean="0">
                              <a:solidFill>
                                <a:srgbClr val="990033"/>
                              </a:solidFill>
                              <a:latin typeface="Cambria Math"/>
                            </a:rPr>
                          </m:ctrlPr>
                        </m:fPr>
                        <m:num/>
                        <m:den>
                          <m:r>
                            <a:rPr lang="en-IE" sz="2400" b="0" i="1" dirty="0" smtClean="0">
                              <a:solidFill>
                                <a:srgbClr val="990033"/>
                              </a:solidFill>
                              <a:latin typeface="Cambria Math"/>
                            </a:rPr>
                            <m:t>12</m:t>
                          </m:r>
                        </m:den>
                      </m:f>
                    </m:oMath>
                  </m:oMathPara>
                </a14:m>
                <a:endParaRPr lang="en-IE" sz="2400" dirty="0">
                  <a:solidFill>
                    <a:srgbClr val="990033"/>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1333663" y="2500730"/>
                <a:ext cx="2811987" cy="828000"/>
              </a:xfrm>
              <a:prstGeom prst="rect">
                <a:avLst/>
              </a:prstGeom>
              <a:blipFill rotWithShape="1">
                <a:blip r:embed="rId7"/>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333663" y="2500731"/>
                <a:ext cx="2811988" cy="828000"/>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IE" sz="2400" b="0" i="1" dirty="0" smtClean="0">
                          <a:solidFill>
                            <a:srgbClr val="990033"/>
                          </a:solidFill>
                          <a:latin typeface="Cambria Math"/>
                        </a:rPr>
                        <m:t>𝑥</m:t>
                      </m:r>
                      <m:r>
                        <a:rPr lang="en-IE" sz="2400" b="0" i="1" dirty="0" smtClean="0">
                          <a:solidFill>
                            <a:srgbClr val="990033"/>
                          </a:solidFill>
                          <a:latin typeface="Cambria Math"/>
                        </a:rPr>
                        <m:t>:</m:t>
                      </m:r>
                      <m:r>
                        <a:rPr lang="en-IE" sz="2400" b="0" i="1" dirty="0" smtClean="0">
                          <a:solidFill>
                            <a:srgbClr val="990033"/>
                          </a:solidFill>
                          <a:latin typeface="Cambria Math"/>
                        </a:rPr>
                        <m:t>𝑦</m:t>
                      </m:r>
                      <m:r>
                        <a:rPr lang="en-IE" sz="2400" b="0" i="1" dirty="0" smtClean="0">
                          <a:solidFill>
                            <a:srgbClr val="990033"/>
                          </a:solidFill>
                          <a:latin typeface="Cambria Math"/>
                        </a:rPr>
                        <m:t>:</m:t>
                      </m:r>
                      <m:r>
                        <a:rPr lang="en-IE" sz="2400" b="0" i="1" dirty="0" smtClean="0">
                          <a:solidFill>
                            <a:srgbClr val="990033"/>
                          </a:solidFill>
                          <a:latin typeface="Cambria Math"/>
                        </a:rPr>
                        <m:t>𝑧</m:t>
                      </m:r>
                      <m:r>
                        <a:rPr lang="en-IE" sz="2400" b="0" i="1" dirty="0" smtClean="0">
                          <a:solidFill>
                            <a:srgbClr val="990033"/>
                          </a:solidFill>
                          <a:latin typeface="Cambria Math"/>
                        </a:rPr>
                        <m:t>=</m:t>
                      </m:r>
                      <m:f>
                        <m:fPr>
                          <m:ctrlPr>
                            <a:rPr lang="en-IE" sz="2400" b="0" i="1" dirty="0" smtClean="0">
                              <a:solidFill>
                                <a:srgbClr val="990033"/>
                              </a:solidFill>
                              <a:latin typeface="Cambria Math"/>
                            </a:rPr>
                          </m:ctrlPr>
                        </m:fPr>
                        <m:num>
                          <m:r>
                            <a:rPr lang="en-IE" sz="2400" b="0" i="1" dirty="0" smtClean="0">
                              <a:solidFill>
                                <a:srgbClr val="990033"/>
                              </a:solidFill>
                              <a:latin typeface="Cambria Math"/>
                            </a:rPr>
                            <m:t>6</m:t>
                          </m:r>
                        </m:num>
                        <m:den>
                          <m:r>
                            <a:rPr lang="en-IE" sz="2400" b="0" i="1" dirty="0" smtClean="0">
                              <a:solidFill>
                                <a:srgbClr val="990033"/>
                              </a:solidFill>
                              <a:latin typeface="Cambria Math"/>
                            </a:rPr>
                            <m:t>12</m:t>
                          </m:r>
                        </m:den>
                      </m:f>
                      <m:r>
                        <a:rPr lang="en-IE" sz="2400" b="0" i="1" dirty="0" smtClean="0">
                          <a:solidFill>
                            <a:srgbClr val="990033"/>
                          </a:solidFill>
                          <a:latin typeface="Cambria Math"/>
                        </a:rPr>
                        <m:t>:</m:t>
                      </m:r>
                      <m:f>
                        <m:fPr>
                          <m:ctrlPr>
                            <a:rPr lang="en-IE" sz="2400" i="1" dirty="0">
                              <a:solidFill>
                                <a:srgbClr val="990033"/>
                              </a:solidFill>
                              <a:latin typeface="Cambria Math"/>
                            </a:rPr>
                          </m:ctrlPr>
                        </m:fPr>
                        <m:num>
                          <m:r>
                            <a:rPr lang="en-IE" sz="2400" b="0" i="1" dirty="0" smtClean="0">
                              <a:solidFill>
                                <a:srgbClr val="990033"/>
                              </a:solidFill>
                              <a:latin typeface="Cambria Math"/>
                            </a:rPr>
                            <m:t>4</m:t>
                          </m:r>
                        </m:num>
                        <m:den>
                          <m:r>
                            <a:rPr lang="en-IE" sz="2400" b="0" i="1" dirty="0" smtClean="0">
                              <a:solidFill>
                                <a:srgbClr val="990033"/>
                              </a:solidFill>
                              <a:latin typeface="Cambria Math"/>
                            </a:rPr>
                            <m:t>12</m:t>
                          </m:r>
                        </m:den>
                      </m:f>
                      <m:r>
                        <a:rPr lang="en-IE" sz="2400" b="0" i="1" dirty="0" smtClean="0">
                          <a:solidFill>
                            <a:srgbClr val="990033"/>
                          </a:solidFill>
                          <a:latin typeface="Cambria Math"/>
                        </a:rPr>
                        <m:t>:</m:t>
                      </m:r>
                      <m:f>
                        <m:fPr>
                          <m:ctrlPr>
                            <a:rPr lang="en-IE" sz="2400" b="0" i="1" dirty="0" smtClean="0">
                              <a:solidFill>
                                <a:srgbClr val="990033"/>
                              </a:solidFill>
                              <a:latin typeface="Cambria Math"/>
                            </a:rPr>
                          </m:ctrlPr>
                        </m:fPr>
                        <m:num>
                          <m:r>
                            <a:rPr lang="en-IE" sz="2400" b="0" i="1" dirty="0" smtClean="0">
                              <a:solidFill>
                                <a:srgbClr val="990033"/>
                              </a:solidFill>
                              <a:latin typeface="Cambria Math"/>
                            </a:rPr>
                            <m:t>3</m:t>
                          </m:r>
                        </m:num>
                        <m:den>
                          <m:r>
                            <a:rPr lang="en-IE" sz="2400" b="0" i="1" dirty="0" smtClean="0">
                              <a:solidFill>
                                <a:srgbClr val="990033"/>
                              </a:solidFill>
                              <a:latin typeface="Cambria Math"/>
                            </a:rPr>
                            <m:t>12</m:t>
                          </m:r>
                        </m:den>
                      </m:f>
                    </m:oMath>
                  </m:oMathPara>
                </a14:m>
                <a:endParaRPr lang="en-IE" sz="2400" dirty="0">
                  <a:solidFill>
                    <a:srgbClr val="990033"/>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1333663" y="2500731"/>
                <a:ext cx="2811988" cy="828000"/>
              </a:xfrm>
              <a:prstGeom prst="rect">
                <a:avLst/>
              </a:prstGeom>
              <a:blipFill rotWithShape="1">
                <a:blip r:embed="rId8"/>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1333663" y="3501008"/>
                <a:ext cx="219964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2400" b="0" i="1" dirty="0" smtClean="0">
                          <a:solidFill>
                            <a:srgbClr val="990033"/>
                          </a:solidFill>
                          <a:latin typeface="Cambria Math"/>
                        </a:rPr>
                        <m:t>𝑥</m:t>
                      </m:r>
                      <m:r>
                        <a:rPr lang="en-IE" sz="2400" b="0" i="1" dirty="0" smtClean="0">
                          <a:solidFill>
                            <a:srgbClr val="990033"/>
                          </a:solidFill>
                          <a:latin typeface="Cambria Math"/>
                        </a:rPr>
                        <m:t>:</m:t>
                      </m:r>
                      <m:r>
                        <a:rPr lang="en-IE" sz="2400" b="0" i="1" dirty="0" smtClean="0">
                          <a:solidFill>
                            <a:srgbClr val="990033"/>
                          </a:solidFill>
                          <a:latin typeface="Cambria Math"/>
                        </a:rPr>
                        <m:t>𝑦</m:t>
                      </m:r>
                      <m:r>
                        <a:rPr lang="en-IE" sz="2400" b="0" i="1" dirty="0" smtClean="0">
                          <a:solidFill>
                            <a:srgbClr val="990033"/>
                          </a:solidFill>
                          <a:latin typeface="Cambria Math"/>
                        </a:rPr>
                        <m:t>:</m:t>
                      </m:r>
                      <m:r>
                        <a:rPr lang="en-IE" sz="2400" b="0" i="1" dirty="0" smtClean="0">
                          <a:solidFill>
                            <a:srgbClr val="990033"/>
                          </a:solidFill>
                          <a:latin typeface="Cambria Math"/>
                        </a:rPr>
                        <m:t>𝑧</m:t>
                      </m:r>
                      <m:r>
                        <a:rPr lang="en-IE" sz="2400" b="0" i="1" dirty="0" smtClean="0">
                          <a:solidFill>
                            <a:srgbClr val="990033"/>
                          </a:solidFill>
                          <a:latin typeface="Cambria Math"/>
                        </a:rPr>
                        <m:t>=6:4:3</m:t>
                      </m:r>
                    </m:oMath>
                  </m:oMathPara>
                </a14:m>
                <a:endParaRPr lang="en-IE" sz="2400" dirty="0">
                  <a:solidFill>
                    <a:srgbClr val="990033"/>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1333663" y="3501008"/>
                <a:ext cx="2199641" cy="461665"/>
              </a:xfrm>
              <a:prstGeom prst="rect">
                <a:avLst/>
              </a:prstGeom>
              <a:blipFill rotWithShape="1">
                <a:blip r:embed="rId9"/>
                <a:stretch>
                  <a:fillRect b="-9211"/>
                </a:stretch>
              </a:blipFill>
            </p:spPr>
            <p:txBody>
              <a:bodyPr/>
              <a:lstStyle/>
              <a:p>
                <a:r>
                  <a:rPr lang="en-IE">
                    <a:noFill/>
                  </a:rPr>
                  <a:t> </a:t>
                </a:r>
              </a:p>
            </p:txBody>
          </p:sp>
        </mc:Fallback>
      </mc:AlternateContent>
      <p:grpSp>
        <p:nvGrpSpPr>
          <p:cNvPr id="3" name="Group 2"/>
          <p:cNvGrpSpPr/>
          <p:nvPr/>
        </p:nvGrpSpPr>
        <p:grpSpPr>
          <a:xfrm>
            <a:off x="8784000" y="614810"/>
            <a:ext cx="8378890" cy="4176463"/>
            <a:chOff x="8784000" y="614810"/>
            <a:chExt cx="8378890" cy="4176463"/>
          </a:xfrm>
        </p:grpSpPr>
        <p:sp>
          <p:nvSpPr>
            <p:cNvPr id="6" name="Rounded Rectangle 5"/>
            <p:cNvSpPr/>
            <p:nvPr/>
          </p:nvSpPr>
          <p:spPr>
            <a:xfrm rot="16200000">
              <a:off x="8154000" y="1250689"/>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pic>
          <p:nvPicPr>
            <p:cNvPr id="1126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70002" y="614810"/>
              <a:ext cx="7992888" cy="417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4702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fade">
                                      <p:cBhvr>
                                        <p:cTn id="3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3"/>
                    </p:tgtEl>
                  </p:cond>
                </p:stCondLst>
                <p:endSync evt="end" delay="0">
                  <p:rtn val="all"/>
                </p:endSync>
                <p:childTnLst>
                  <p:par>
                    <p:cTn id="39" fill="hold">
                      <p:stCondLst>
                        <p:cond delay="0"/>
                      </p:stCondLst>
                      <p:childTnLst>
                        <p:par>
                          <p:cTn id="40" fill="hold">
                            <p:stCondLst>
                              <p:cond delay="0"/>
                            </p:stCondLst>
                            <p:childTnLst>
                              <p:par>
                                <p:cTn id="41" presetID="35" presetClass="path" presetSubtype="0" accel="50000" decel="50000" fill="hold" nodeType="clickEffect">
                                  <p:stCondLst>
                                    <p:cond delay="0"/>
                                  </p:stCondLst>
                                  <p:childTnLst>
                                    <p:animMotion origin="layout" path="M -0.00018 7.40741E-7 L -0.93038 7.40741E-7 " pathEditMode="relative" rAng="0" ptsTypes="AA">
                                      <p:cBhvr>
                                        <p:cTn id="42" dur="2000" fill="hold"/>
                                        <p:tgtEl>
                                          <p:spTgt spid="3"/>
                                        </p:tgtEl>
                                        <p:attrNameLst>
                                          <p:attrName>ppt_x</p:attrName>
                                          <p:attrName>ppt_y</p:attrName>
                                        </p:attrNameLst>
                                      </p:cBhvr>
                                      <p:rCtr x="-46510" y="0"/>
                                    </p:animMotion>
                                  </p:childTnLst>
                                </p:cTn>
                              </p:par>
                            </p:childTnLst>
                          </p:cTn>
                        </p:par>
                      </p:childTnLst>
                    </p:cTn>
                  </p:par>
                  <p:par>
                    <p:cTn id="43" fill="hold">
                      <p:stCondLst>
                        <p:cond delay="indefinite"/>
                      </p:stCondLst>
                      <p:childTnLst>
                        <p:par>
                          <p:cTn id="44" fill="hold">
                            <p:stCondLst>
                              <p:cond delay="0"/>
                            </p:stCondLst>
                            <p:childTnLst>
                              <p:par>
                                <p:cTn id="45" presetID="63" presetClass="path" presetSubtype="0" accel="50000" decel="50000" fill="hold" nodeType="clickEffect">
                                  <p:stCondLst>
                                    <p:cond delay="0"/>
                                  </p:stCondLst>
                                  <p:childTnLst>
                                    <p:animMotion origin="layout" path="M -0.93038 7.40741E-7 L -0.00018 0.00347 " pathEditMode="relative" rAng="0" ptsTypes="AA">
                                      <p:cBhvr>
                                        <p:cTn id="46" dur="2000" fill="hold"/>
                                        <p:tgtEl>
                                          <p:spTgt spid="3"/>
                                        </p:tgtEl>
                                        <p:attrNameLst>
                                          <p:attrName>ppt_x</p:attrName>
                                          <p:attrName>ppt_y</p:attrName>
                                        </p:attrNameLst>
                                      </p:cBhvr>
                                      <p:rCtr x="46510" y="162"/>
                                    </p:animMotion>
                                  </p:childTnLst>
                                </p:cTn>
                              </p:par>
                            </p:childTnLst>
                          </p:cTn>
                        </p:par>
                      </p:childTnLst>
                    </p:cTn>
                  </p:par>
                </p:childTnLst>
              </p:cTn>
              <p:nextCondLst>
                <p:cond evt="onClick" delay="0">
                  <p:tgtEl>
                    <p:spTgt spid="3"/>
                  </p:tgtEl>
                </p:cond>
              </p:nextCondLst>
            </p:seq>
          </p:childTnLst>
        </p:cTn>
      </p:par>
    </p:tnLst>
    <p:bldLst>
      <p:bldP spid="9" grpId="0"/>
      <p:bldP spid="10" grpId="0"/>
      <p:bldP spid="11" grpId="0" animBg="1"/>
      <p:bldP spid="12" grpId="0" animBg="1"/>
      <p:bldP spid="13" grpId="0" animBg="1"/>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395536" y="845423"/>
                <a:ext cx="8568952" cy="5351337"/>
              </a:xfrm>
              <a:prstGeom prst="rect">
                <a:avLst/>
              </a:prstGeom>
            </p:spPr>
            <p:txBody>
              <a:bodyPr wrap="square">
                <a:spAutoFit/>
              </a:bodyPr>
              <a:lstStyle/>
              <a:p>
                <a:r>
                  <a:rPr lang="en-IE" sz="2000" dirty="0" smtClean="0">
                    <a:solidFill>
                      <a:srgbClr val="990033"/>
                    </a:solidFill>
                  </a:rPr>
                  <a:t>1. The heights of Derek, Alan and Jim are 1.7m, 180cm and 150cm.</a:t>
                </a:r>
              </a:p>
              <a:p>
                <a:r>
                  <a:rPr lang="en-IE" sz="2000" dirty="0">
                    <a:solidFill>
                      <a:srgbClr val="990033"/>
                    </a:solidFill>
                  </a:rPr>
                  <a:t>Find the ratio of the heights of Derek, Alan and Jim</a:t>
                </a:r>
                <a:r>
                  <a:rPr lang="en-IE" sz="2000" dirty="0" smtClean="0">
                    <a:solidFill>
                      <a:srgbClr val="990033"/>
                    </a:solidFill>
                  </a:rPr>
                  <a:t>.</a:t>
                </a:r>
              </a:p>
              <a:p>
                <a:endParaRPr lang="en-IE" sz="2000" dirty="0">
                  <a:solidFill>
                    <a:srgbClr val="990033"/>
                  </a:solidFill>
                </a:endParaRPr>
              </a:p>
              <a:p>
                <a:r>
                  <a:rPr lang="en-IE" sz="2000" dirty="0">
                    <a:solidFill>
                      <a:srgbClr val="990033"/>
                    </a:solidFill>
                  </a:rPr>
                  <a:t>2. €45 is divided among 4 children in the ratio 1:2:3:9. How much did </a:t>
                </a:r>
                <a:r>
                  <a:rPr lang="en-IE" sz="2000" dirty="0" smtClean="0">
                    <a:solidFill>
                      <a:srgbClr val="990033"/>
                    </a:solidFill>
                  </a:rPr>
                  <a:t>each child </a:t>
                </a:r>
                <a:r>
                  <a:rPr lang="en-IE" sz="2000" dirty="0">
                    <a:solidFill>
                      <a:srgbClr val="990033"/>
                    </a:solidFill>
                  </a:rPr>
                  <a:t>receive</a:t>
                </a:r>
                <a:r>
                  <a:rPr lang="en-IE" sz="2000" dirty="0" smtClean="0">
                    <a:solidFill>
                      <a:srgbClr val="990033"/>
                    </a:solidFill>
                  </a:rPr>
                  <a:t>?</a:t>
                </a:r>
              </a:p>
              <a:p>
                <a:endParaRPr lang="en-IE" sz="2000" dirty="0">
                  <a:solidFill>
                    <a:srgbClr val="990033"/>
                  </a:solidFill>
                </a:endParaRPr>
              </a:p>
              <a:p>
                <a:r>
                  <a:rPr lang="en-IE" sz="2000" dirty="0">
                    <a:solidFill>
                      <a:srgbClr val="990033"/>
                    </a:solidFill>
                  </a:rPr>
                  <a:t>3. An apartment has an area of 47m</a:t>
                </a:r>
                <a:r>
                  <a:rPr lang="en-IE" sz="2000" baseline="30000" dirty="0">
                    <a:solidFill>
                      <a:srgbClr val="990033"/>
                    </a:solidFill>
                  </a:rPr>
                  <a:t>2</a:t>
                </a:r>
                <a:r>
                  <a:rPr lang="en-IE" sz="2000" dirty="0">
                    <a:solidFill>
                      <a:srgbClr val="990033"/>
                    </a:solidFill>
                  </a:rPr>
                  <a:t>. It is divided into living, sleeping </a:t>
                </a:r>
                <a:r>
                  <a:rPr lang="en-IE" sz="2000" dirty="0" smtClean="0">
                    <a:solidFill>
                      <a:srgbClr val="990033"/>
                    </a:solidFill>
                  </a:rPr>
                  <a:t>and dining </a:t>
                </a:r>
                <a:r>
                  <a:rPr lang="en-IE" sz="2000" dirty="0">
                    <a:solidFill>
                      <a:srgbClr val="990033"/>
                    </a:solidFill>
                  </a:rPr>
                  <a:t>areas in the ratio of </a:t>
                </a:r>
                <a14:m>
                  <m:oMath xmlns:m="http://schemas.openxmlformats.org/officeDocument/2006/math">
                    <m:box>
                      <m:boxPr>
                        <m:ctrlPr>
                          <a:rPr lang="en-IE" sz="2800" i="1" smtClean="0">
                            <a:solidFill>
                              <a:srgbClr val="990033"/>
                            </a:solidFill>
                            <a:latin typeface="Cambria Math"/>
                          </a:rPr>
                        </m:ctrlPr>
                      </m:boxPr>
                      <m:e>
                        <m:argPr>
                          <m:argSz m:val="-1"/>
                        </m:argPr>
                        <m:f>
                          <m:fPr>
                            <m:ctrlPr>
                              <a:rPr lang="en-IE" sz="2800" i="1" smtClean="0">
                                <a:solidFill>
                                  <a:srgbClr val="990033"/>
                                </a:solidFill>
                                <a:latin typeface="Cambria Math"/>
                              </a:rPr>
                            </m:ctrlPr>
                          </m:fPr>
                          <m:num>
                            <m:r>
                              <a:rPr lang="en-IE" sz="2800" b="0" i="1" smtClean="0">
                                <a:solidFill>
                                  <a:srgbClr val="990033"/>
                                </a:solidFill>
                                <a:latin typeface="Cambria Math"/>
                              </a:rPr>
                              <m:t>1</m:t>
                            </m:r>
                          </m:num>
                          <m:den>
                            <m:r>
                              <a:rPr lang="en-IE" sz="2800" b="0" i="1" smtClean="0">
                                <a:solidFill>
                                  <a:srgbClr val="990033"/>
                                </a:solidFill>
                                <a:latin typeface="Cambria Math"/>
                              </a:rPr>
                              <m:t>5</m:t>
                            </m:r>
                          </m:den>
                        </m:f>
                      </m:e>
                    </m:box>
                    <m:r>
                      <a:rPr lang="en-IE" sz="2800" b="0" i="1" smtClean="0">
                        <a:solidFill>
                          <a:srgbClr val="990033"/>
                        </a:solidFill>
                        <a:latin typeface="Cambria Math"/>
                      </a:rPr>
                      <m:t>:</m:t>
                    </m:r>
                    <m:box>
                      <m:boxPr>
                        <m:ctrlPr>
                          <a:rPr lang="en-IE" sz="2800" b="0" i="1" smtClean="0">
                            <a:solidFill>
                              <a:srgbClr val="990033"/>
                            </a:solidFill>
                            <a:latin typeface="Cambria Math"/>
                          </a:rPr>
                        </m:ctrlPr>
                      </m:boxPr>
                      <m:e>
                        <m:argPr>
                          <m:argSz m:val="-1"/>
                        </m:argPr>
                        <m:f>
                          <m:fPr>
                            <m:ctrlPr>
                              <a:rPr lang="en-IE" sz="2800" b="0" i="1" smtClean="0">
                                <a:solidFill>
                                  <a:srgbClr val="990033"/>
                                </a:solidFill>
                                <a:latin typeface="Cambria Math"/>
                              </a:rPr>
                            </m:ctrlPr>
                          </m:fPr>
                          <m:num>
                            <m:r>
                              <a:rPr lang="en-IE" sz="2800" b="0" i="1" smtClean="0">
                                <a:solidFill>
                                  <a:srgbClr val="990033"/>
                                </a:solidFill>
                                <a:latin typeface="Cambria Math"/>
                              </a:rPr>
                              <m:t>1</m:t>
                            </m:r>
                          </m:num>
                          <m:den>
                            <m:r>
                              <a:rPr lang="en-IE" sz="2800" b="0" i="1" smtClean="0">
                                <a:solidFill>
                                  <a:srgbClr val="990033"/>
                                </a:solidFill>
                                <a:latin typeface="Cambria Math"/>
                              </a:rPr>
                              <m:t>4</m:t>
                            </m:r>
                          </m:den>
                        </m:f>
                      </m:e>
                    </m:box>
                    <m:r>
                      <a:rPr lang="en-IE" sz="2800" b="0" i="1" smtClean="0">
                        <a:solidFill>
                          <a:srgbClr val="990033"/>
                        </a:solidFill>
                        <a:latin typeface="Cambria Math"/>
                      </a:rPr>
                      <m:t>:</m:t>
                    </m:r>
                    <m:box>
                      <m:boxPr>
                        <m:ctrlPr>
                          <a:rPr lang="en-IE" sz="2800" b="0" i="1" smtClean="0">
                            <a:solidFill>
                              <a:srgbClr val="990033"/>
                            </a:solidFill>
                            <a:latin typeface="Cambria Math"/>
                          </a:rPr>
                        </m:ctrlPr>
                      </m:boxPr>
                      <m:e>
                        <m:argPr>
                          <m:argSz m:val="-1"/>
                        </m:argPr>
                        <m:f>
                          <m:fPr>
                            <m:ctrlPr>
                              <a:rPr lang="en-IE" sz="2800" b="0" i="1" smtClean="0">
                                <a:solidFill>
                                  <a:srgbClr val="990033"/>
                                </a:solidFill>
                                <a:latin typeface="Cambria Math"/>
                              </a:rPr>
                            </m:ctrlPr>
                          </m:fPr>
                          <m:num>
                            <m:r>
                              <a:rPr lang="en-IE" sz="2800" b="0" i="1" smtClean="0">
                                <a:solidFill>
                                  <a:srgbClr val="990033"/>
                                </a:solidFill>
                                <a:latin typeface="Cambria Math"/>
                              </a:rPr>
                              <m:t>1</m:t>
                            </m:r>
                          </m:num>
                          <m:den>
                            <m:r>
                              <a:rPr lang="en-IE" sz="2800" b="0" i="1" smtClean="0">
                                <a:solidFill>
                                  <a:srgbClr val="990033"/>
                                </a:solidFill>
                                <a:latin typeface="Cambria Math"/>
                              </a:rPr>
                              <m:t>3</m:t>
                            </m:r>
                          </m:den>
                        </m:f>
                      </m:e>
                    </m:box>
                  </m:oMath>
                </a14:m>
                <a:r>
                  <a:rPr lang="en-IE" sz="2800" dirty="0" smtClean="0">
                    <a:solidFill>
                      <a:srgbClr val="990033"/>
                    </a:solidFill>
                  </a:rPr>
                  <a:t>.</a:t>
                </a:r>
                <a:endParaRPr lang="en-IE" sz="2800" dirty="0">
                  <a:solidFill>
                    <a:srgbClr val="990033"/>
                  </a:solidFill>
                </a:endParaRPr>
              </a:p>
              <a:p>
                <a:r>
                  <a:rPr lang="en-IE" sz="2000" dirty="0">
                    <a:solidFill>
                      <a:srgbClr val="990033"/>
                    </a:solidFill>
                  </a:rPr>
                  <a:t>What is the area of the smallest section</a:t>
                </a:r>
                <a:r>
                  <a:rPr lang="en-IE" sz="2000" dirty="0" smtClean="0">
                    <a:solidFill>
                      <a:srgbClr val="990033"/>
                    </a:solidFill>
                  </a:rPr>
                  <a:t>?</a:t>
                </a:r>
              </a:p>
              <a:p>
                <a:endParaRPr lang="en-IE" sz="2000" dirty="0">
                  <a:solidFill>
                    <a:srgbClr val="990033"/>
                  </a:solidFill>
                </a:endParaRPr>
              </a:p>
              <a:p>
                <a:r>
                  <a:rPr lang="en-IE" sz="2000" dirty="0" smtClean="0">
                    <a:solidFill>
                      <a:srgbClr val="990033"/>
                    </a:solidFill>
                  </a:rPr>
                  <a:t>4</a:t>
                </a:r>
                <a:r>
                  <a:rPr lang="en-IE" sz="2000" dirty="0">
                    <a:solidFill>
                      <a:srgbClr val="990033"/>
                    </a:solidFill>
                  </a:rPr>
                  <a:t>. If a:b:c = 5:10:9, divide 3700 in the </a:t>
                </a:r>
                <a:r>
                  <a:rPr lang="en-IE" sz="2000" dirty="0" smtClean="0">
                    <a:solidFill>
                      <a:srgbClr val="990033"/>
                    </a:solidFill>
                  </a:rPr>
                  <a:t>ratio </a:t>
                </a:r>
                <a14:m>
                  <m:oMath xmlns:m="http://schemas.openxmlformats.org/officeDocument/2006/math">
                    <m:box>
                      <m:boxPr>
                        <m:ctrlPr>
                          <a:rPr lang="en-IE" sz="2800" i="1">
                            <a:solidFill>
                              <a:srgbClr val="990033"/>
                            </a:solidFill>
                            <a:latin typeface="Cambria Math"/>
                          </a:rPr>
                        </m:ctrlPr>
                      </m:boxPr>
                      <m:e>
                        <m:argPr>
                          <m:argSz m:val="-1"/>
                        </m:argPr>
                        <m:f>
                          <m:fPr>
                            <m:ctrlPr>
                              <a:rPr lang="en-IE" sz="2800" i="1">
                                <a:solidFill>
                                  <a:srgbClr val="990033"/>
                                </a:solidFill>
                                <a:latin typeface="Cambria Math"/>
                              </a:rPr>
                            </m:ctrlPr>
                          </m:fPr>
                          <m:num>
                            <m:r>
                              <a:rPr lang="en-IE" sz="2800" i="1">
                                <a:solidFill>
                                  <a:srgbClr val="990033"/>
                                </a:solidFill>
                                <a:latin typeface="Cambria Math"/>
                              </a:rPr>
                              <m:t>1</m:t>
                            </m:r>
                          </m:num>
                          <m:den>
                            <m:r>
                              <a:rPr lang="en-IE" sz="2800" b="0" i="1" smtClean="0">
                                <a:solidFill>
                                  <a:srgbClr val="990033"/>
                                </a:solidFill>
                                <a:latin typeface="Cambria Math"/>
                              </a:rPr>
                              <m:t>𝑎</m:t>
                            </m:r>
                          </m:den>
                        </m:f>
                      </m:e>
                    </m:box>
                    <m:r>
                      <a:rPr lang="en-IE" sz="2800" i="1">
                        <a:solidFill>
                          <a:srgbClr val="990033"/>
                        </a:solidFill>
                        <a:latin typeface="Cambria Math"/>
                      </a:rPr>
                      <m:t>:</m:t>
                    </m:r>
                    <m:box>
                      <m:boxPr>
                        <m:ctrlPr>
                          <a:rPr lang="en-IE" sz="2800" i="1">
                            <a:solidFill>
                              <a:srgbClr val="990033"/>
                            </a:solidFill>
                            <a:latin typeface="Cambria Math"/>
                          </a:rPr>
                        </m:ctrlPr>
                      </m:boxPr>
                      <m:e>
                        <m:argPr>
                          <m:argSz m:val="-1"/>
                        </m:argPr>
                        <m:f>
                          <m:fPr>
                            <m:ctrlPr>
                              <a:rPr lang="en-IE" sz="2800" i="1">
                                <a:solidFill>
                                  <a:srgbClr val="990033"/>
                                </a:solidFill>
                                <a:latin typeface="Cambria Math"/>
                              </a:rPr>
                            </m:ctrlPr>
                          </m:fPr>
                          <m:num>
                            <m:r>
                              <a:rPr lang="en-IE" sz="2800" i="1">
                                <a:solidFill>
                                  <a:srgbClr val="990033"/>
                                </a:solidFill>
                                <a:latin typeface="Cambria Math"/>
                              </a:rPr>
                              <m:t>1</m:t>
                            </m:r>
                          </m:num>
                          <m:den>
                            <m:r>
                              <a:rPr lang="en-IE" sz="2800" b="0" i="1" smtClean="0">
                                <a:solidFill>
                                  <a:srgbClr val="990033"/>
                                </a:solidFill>
                                <a:latin typeface="Cambria Math"/>
                              </a:rPr>
                              <m:t>𝑏</m:t>
                            </m:r>
                          </m:den>
                        </m:f>
                      </m:e>
                    </m:box>
                    <m:r>
                      <a:rPr lang="en-IE" sz="2800" i="1">
                        <a:solidFill>
                          <a:srgbClr val="990033"/>
                        </a:solidFill>
                        <a:latin typeface="Cambria Math"/>
                      </a:rPr>
                      <m:t>:</m:t>
                    </m:r>
                    <m:box>
                      <m:boxPr>
                        <m:ctrlPr>
                          <a:rPr lang="en-IE" sz="2800" i="1">
                            <a:solidFill>
                              <a:srgbClr val="990033"/>
                            </a:solidFill>
                            <a:latin typeface="Cambria Math"/>
                          </a:rPr>
                        </m:ctrlPr>
                      </m:boxPr>
                      <m:e>
                        <m:argPr>
                          <m:argSz m:val="-1"/>
                        </m:argPr>
                        <m:f>
                          <m:fPr>
                            <m:ctrlPr>
                              <a:rPr lang="en-IE" sz="2800" i="1">
                                <a:solidFill>
                                  <a:srgbClr val="990033"/>
                                </a:solidFill>
                                <a:latin typeface="Cambria Math"/>
                              </a:rPr>
                            </m:ctrlPr>
                          </m:fPr>
                          <m:num>
                            <m:r>
                              <a:rPr lang="en-IE" sz="2800" i="1">
                                <a:solidFill>
                                  <a:srgbClr val="990033"/>
                                </a:solidFill>
                                <a:latin typeface="Cambria Math"/>
                              </a:rPr>
                              <m:t>1</m:t>
                            </m:r>
                          </m:num>
                          <m:den>
                            <m:r>
                              <a:rPr lang="en-IE" sz="2800" b="0" i="1" smtClean="0">
                                <a:solidFill>
                                  <a:srgbClr val="990033"/>
                                </a:solidFill>
                                <a:latin typeface="Cambria Math"/>
                              </a:rPr>
                              <m:t>𝑐</m:t>
                            </m:r>
                          </m:den>
                        </m:f>
                      </m:e>
                    </m:box>
                  </m:oMath>
                </a14:m>
                <a:r>
                  <a:rPr lang="en-IE" sz="2000" dirty="0">
                    <a:solidFill>
                      <a:srgbClr val="990033"/>
                    </a:solidFill>
                  </a:rPr>
                  <a:t>.</a:t>
                </a:r>
                <a:endParaRPr lang="en-IE" sz="2000" dirty="0" smtClean="0">
                  <a:solidFill>
                    <a:srgbClr val="990033"/>
                  </a:solidFill>
                </a:endParaRPr>
              </a:p>
              <a:p>
                <a:endParaRPr lang="en-IE" sz="2000" dirty="0">
                  <a:solidFill>
                    <a:srgbClr val="990033"/>
                  </a:solidFill>
                </a:endParaRPr>
              </a:p>
              <a:p>
                <a:r>
                  <a:rPr lang="en-IE" sz="2000" dirty="0">
                    <a:solidFill>
                      <a:srgbClr val="990033"/>
                    </a:solidFill>
                  </a:rPr>
                  <a:t>5. €144 is divided between Jean, Alice and Kevin. Jean gets half as much </a:t>
                </a:r>
                <a:r>
                  <a:rPr lang="en-IE" sz="2000" dirty="0" smtClean="0">
                    <a:solidFill>
                      <a:srgbClr val="990033"/>
                    </a:solidFill>
                  </a:rPr>
                  <a:t>as Alice </a:t>
                </a:r>
                <a:r>
                  <a:rPr lang="en-IE" sz="2000" dirty="0">
                    <a:solidFill>
                      <a:srgbClr val="990033"/>
                    </a:solidFill>
                  </a:rPr>
                  <a:t>and one third as much as Kevin. How much does each of them get</a:t>
                </a:r>
                <a:r>
                  <a:rPr lang="en-IE" sz="2000" dirty="0" smtClean="0">
                    <a:solidFill>
                      <a:srgbClr val="990033"/>
                    </a:solidFill>
                  </a:rPr>
                  <a:t>?</a:t>
                </a:r>
              </a:p>
              <a:p>
                <a:endParaRPr lang="en-IE" sz="2000" dirty="0">
                  <a:solidFill>
                    <a:srgbClr val="990033"/>
                  </a:solidFill>
                </a:endParaRPr>
              </a:p>
              <a:p>
                <a:r>
                  <a:rPr lang="en-IE" sz="2000" dirty="0">
                    <a:solidFill>
                      <a:srgbClr val="990033"/>
                    </a:solidFill>
                  </a:rPr>
                  <a:t>6. Write a similar question to Q1 and solve.</a:t>
                </a:r>
              </a:p>
            </p:txBody>
          </p:sp>
        </mc:Choice>
        <mc:Fallback xmlns="">
          <p:sp>
            <p:nvSpPr>
              <p:cNvPr id="4" name="Rectangle 3"/>
              <p:cNvSpPr>
                <a:spLocks noRot="1" noChangeAspect="1" noMove="1" noResize="1" noEditPoints="1" noAdjustHandles="1" noChangeArrowheads="1" noChangeShapeType="1" noTextEdit="1"/>
              </p:cNvSpPr>
              <p:nvPr/>
            </p:nvSpPr>
            <p:spPr>
              <a:xfrm>
                <a:off x="395536" y="845423"/>
                <a:ext cx="8568952" cy="5351337"/>
              </a:xfrm>
              <a:prstGeom prst="rect">
                <a:avLst/>
              </a:prstGeom>
              <a:blipFill rotWithShape="1">
                <a:blip r:embed="rId2"/>
                <a:stretch>
                  <a:fillRect l="-782" t="-569" r="-142" b="-1025"/>
                </a:stretch>
              </a:blipFill>
            </p:spPr>
            <p:txBody>
              <a:bodyPr/>
              <a:lstStyle/>
              <a:p>
                <a:r>
                  <a:rPr lang="en-IE">
                    <a:noFill/>
                  </a:rPr>
                  <a:t> </a:t>
                </a:r>
              </a:p>
            </p:txBody>
          </p:sp>
        </mc:Fallback>
      </mc:AlternateContent>
      <p:sp>
        <p:nvSpPr>
          <p:cNvPr id="2" name="Title 1"/>
          <p:cNvSpPr>
            <a:spLocks noGrp="1"/>
          </p:cNvSpPr>
          <p:nvPr>
            <p:ph type="title"/>
          </p:nvPr>
        </p:nvSpPr>
        <p:spPr/>
        <p:txBody>
          <a:bodyPr>
            <a:normAutofit/>
          </a:bodyPr>
          <a:lstStyle/>
          <a:p>
            <a:r>
              <a:rPr lang="en-IE" b="1" dirty="0" smtClean="0"/>
              <a:t>Section C: Student Activity 3</a:t>
            </a:r>
            <a:endParaRPr lang="en-IE" dirty="0"/>
          </a:p>
        </p:txBody>
      </p:sp>
    </p:spTree>
    <p:extLst>
      <p:ext uri="{BB962C8B-B14F-4D97-AF65-F5344CB8AC3E}">
        <p14:creationId xmlns:p14="http://schemas.microsoft.com/office/powerpoint/2010/main" val="3099480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5800" y="476672"/>
            <a:ext cx="6750496" cy="3170099"/>
          </a:xfrm>
          <a:prstGeom prst="rect">
            <a:avLst/>
          </a:prstGeom>
        </p:spPr>
        <p:txBody>
          <a:bodyPr wrap="square">
            <a:spAutoFit/>
          </a:bodyPr>
          <a:lstStyle/>
          <a:p>
            <a:pPr>
              <a:lnSpc>
                <a:spcPct val="200000"/>
              </a:lnSpc>
            </a:pPr>
            <a:r>
              <a:rPr lang="en-IE" sz="2000" dirty="0">
                <a:solidFill>
                  <a:srgbClr val="990033"/>
                </a:solidFill>
              </a:rPr>
              <a:t>6. Write a similar question to Q1 and solve.</a:t>
            </a:r>
          </a:p>
          <a:p>
            <a:pPr>
              <a:lnSpc>
                <a:spcPct val="200000"/>
              </a:lnSpc>
            </a:pPr>
            <a:r>
              <a:rPr lang="en-IE" sz="2000" dirty="0" smtClean="0">
                <a:solidFill>
                  <a:srgbClr val="990033"/>
                </a:solidFill>
              </a:rPr>
              <a:t>7</a:t>
            </a:r>
            <a:r>
              <a:rPr lang="en-IE" sz="2000" dirty="0">
                <a:solidFill>
                  <a:srgbClr val="990033"/>
                </a:solidFill>
              </a:rPr>
              <a:t>. Write a similar question to Q2 and solve. </a:t>
            </a:r>
          </a:p>
          <a:p>
            <a:pPr>
              <a:lnSpc>
                <a:spcPct val="200000"/>
              </a:lnSpc>
            </a:pPr>
            <a:r>
              <a:rPr lang="en-IE" sz="2000" dirty="0">
                <a:solidFill>
                  <a:srgbClr val="990033"/>
                </a:solidFill>
              </a:rPr>
              <a:t>8. Write a similar question to Q3 and solve. </a:t>
            </a:r>
          </a:p>
          <a:p>
            <a:pPr>
              <a:lnSpc>
                <a:spcPct val="200000"/>
              </a:lnSpc>
            </a:pPr>
            <a:r>
              <a:rPr lang="en-IE" sz="2000" dirty="0">
                <a:solidFill>
                  <a:srgbClr val="990033"/>
                </a:solidFill>
              </a:rPr>
              <a:t>9. Write a similar question to Q4 and solve. </a:t>
            </a:r>
          </a:p>
          <a:p>
            <a:pPr>
              <a:lnSpc>
                <a:spcPct val="200000"/>
              </a:lnSpc>
            </a:pPr>
            <a:r>
              <a:rPr lang="en-IE" sz="2000" dirty="0">
                <a:solidFill>
                  <a:srgbClr val="990033"/>
                </a:solidFill>
              </a:rPr>
              <a:t>10. Write a similar question to Q5 and solve.</a:t>
            </a:r>
          </a:p>
        </p:txBody>
      </p:sp>
    </p:spTree>
    <p:extLst>
      <p:ext uri="{BB962C8B-B14F-4D97-AF65-F5344CB8AC3E}">
        <p14:creationId xmlns:p14="http://schemas.microsoft.com/office/powerpoint/2010/main" val="11571334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881425"/>
            <a:ext cx="8640960" cy="1323439"/>
          </a:xfrm>
          <a:prstGeom prst="rect">
            <a:avLst/>
          </a:prstGeom>
        </p:spPr>
        <p:txBody>
          <a:bodyPr wrap="square">
            <a:spAutoFit/>
          </a:bodyPr>
          <a:lstStyle/>
          <a:p>
            <a:r>
              <a:rPr lang="en-IE" sz="2000" dirty="0">
                <a:solidFill>
                  <a:srgbClr val="990033"/>
                </a:solidFill>
              </a:rPr>
              <a:t>Measure the length of the side of each square in mm and the length of the diagonal in mm. Find the ratio of the length of the diagonal to the length of the side and write the equivalent ratio in the form </a:t>
            </a:r>
            <a:r>
              <a:rPr lang="en-IE" sz="2000" i="1" dirty="0">
                <a:solidFill>
                  <a:srgbClr val="990033"/>
                </a:solidFill>
              </a:rPr>
              <a:t>x</a:t>
            </a:r>
            <a:r>
              <a:rPr lang="en-IE" sz="2000" dirty="0">
                <a:solidFill>
                  <a:srgbClr val="990033"/>
                </a:solidFill>
              </a:rPr>
              <a:t>:1 where </a:t>
            </a:r>
            <a:r>
              <a:rPr lang="en-IE" sz="2000" i="1" dirty="0">
                <a:solidFill>
                  <a:srgbClr val="990033"/>
                </a:solidFill>
              </a:rPr>
              <a:t>x </a:t>
            </a:r>
            <a:r>
              <a:rPr lang="en-IE" sz="2000" dirty="0">
                <a:solidFill>
                  <a:srgbClr val="990033"/>
                </a:solidFill>
              </a:rPr>
              <a:t>is written correct to one decimal place. </a:t>
            </a:r>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875"/>
          <a:stretch/>
        </p:blipFill>
        <p:spPr bwMode="auto">
          <a:xfrm>
            <a:off x="1154862" y="2144332"/>
            <a:ext cx="5947792" cy="4369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rmAutofit/>
          </a:bodyPr>
          <a:lstStyle/>
          <a:p>
            <a:r>
              <a:rPr lang="en-IE" b="1" dirty="0" smtClean="0"/>
              <a:t>Section D: Student Activity 4 </a:t>
            </a:r>
            <a:endParaRPr lang="en-IE" dirty="0"/>
          </a:p>
        </p:txBody>
      </p:sp>
      <p:grpSp>
        <p:nvGrpSpPr>
          <p:cNvPr id="5" name="Group 4"/>
          <p:cNvGrpSpPr/>
          <p:nvPr/>
        </p:nvGrpSpPr>
        <p:grpSpPr>
          <a:xfrm>
            <a:off x="8784000" y="620689"/>
            <a:ext cx="8337648" cy="5389947"/>
            <a:chOff x="8784000" y="620689"/>
            <a:chExt cx="8337648" cy="5389947"/>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3" t="457"/>
            <a:stretch/>
          </p:blipFill>
          <p:spPr bwMode="auto">
            <a:xfrm>
              <a:off x="9155430" y="620689"/>
              <a:ext cx="7966218" cy="5389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rot="16200000">
              <a:off x="8154000" y="1250689"/>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grpSp>
    </p:spTree>
    <p:extLst>
      <p:ext uri="{BB962C8B-B14F-4D97-AF65-F5344CB8AC3E}">
        <p14:creationId xmlns:p14="http://schemas.microsoft.com/office/powerpoint/2010/main" val="40939491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18 7.40741E-7 L -0.93038 7.40741E-7 " pathEditMode="relative" rAng="0" ptsTypes="AA">
                                      <p:cBhvr>
                                        <p:cTn id="6" dur="2000" fill="hold"/>
                                        <p:tgtEl>
                                          <p:spTgt spid="5"/>
                                        </p:tgtEl>
                                        <p:attrNameLst>
                                          <p:attrName>ppt_x</p:attrName>
                                          <p:attrName>ppt_y</p:attrName>
                                        </p:attrNameLst>
                                      </p:cBhvr>
                                      <p:rCtr x="-4651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038 7.40741E-7 L -0.00018 0.00347 " pathEditMode="relative" rAng="0" ptsTypes="AA">
                                      <p:cBhvr>
                                        <p:cTn id="10" dur="2000" fill="hold"/>
                                        <p:tgtEl>
                                          <p:spTgt spid="5"/>
                                        </p:tgtEl>
                                        <p:attrNameLst>
                                          <p:attrName>ppt_x</p:attrName>
                                          <p:attrName>ppt_y</p:attrName>
                                        </p:attrNameLst>
                                      </p:cBhvr>
                                      <p:rCtr x="46510" y="162"/>
                                    </p:animMotion>
                                  </p:childTnLst>
                                </p:cTn>
                              </p:par>
                            </p:childTnLst>
                          </p:cTn>
                        </p:par>
                      </p:childTnLst>
                    </p:cTn>
                  </p:par>
                </p:childTnLst>
              </p:cTn>
              <p:nextCondLst>
                <p:cond evt="onClick" delay="0">
                  <p:tgtEl>
                    <p:spTgt spid="5"/>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881425"/>
            <a:ext cx="8640960" cy="1323439"/>
          </a:xfrm>
          <a:prstGeom prst="rect">
            <a:avLst/>
          </a:prstGeom>
        </p:spPr>
        <p:txBody>
          <a:bodyPr wrap="square">
            <a:spAutoFit/>
          </a:bodyPr>
          <a:lstStyle/>
          <a:p>
            <a:r>
              <a:rPr lang="en-IE" sz="2000" dirty="0">
                <a:solidFill>
                  <a:srgbClr val="990033"/>
                </a:solidFill>
              </a:rPr>
              <a:t>Measure the length of the side of each square in mm and the length of the diagonal in mm. Find the ratio of the length of the diagonal to the length of the side and write the equivalent ratio in the form </a:t>
            </a:r>
            <a:r>
              <a:rPr lang="en-IE" sz="2000" i="1" dirty="0">
                <a:solidFill>
                  <a:srgbClr val="990033"/>
                </a:solidFill>
              </a:rPr>
              <a:t>x</a:t>
            </a:r>
            <a:r>
              <a:rPr lang="en-IE" sz="2000" dirty="0">
                <a:solidFill>
                  <a:srgbClr val="990033"/>
                </a:solidFill>
              </a:rPr>
              <a:t>:1 where </a:t>
            </a:r>
            <a:r>
              <a:rPr lang="en-IE" sz="2000" i="1" dirty="0">
                <a:solidFill>
                  <a:srgbClr val="990033"/>
                </a:solidFill>
              </a:rPr>
              <a:t>x </a:t>
            </a:r>
            <a:r>
              <a:rPr lang="en-IE" sz="2000" dirty="0">
                <a:solidFill>
                  <a:srgbClr val="990033"/>
                </a:solidFill>
              </a:rPr>
              <a:t>is written correct to one decimal place.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767" y="2261414"/>
            <a:ext cx="7176830" cy="2704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93609" y="5229200"/>
            <a:ext cx="3721019" cy="400110"/>
          </a:xfrm>
          <a:prstGeom prst="rect">
            <a:avLst/>
          </a:prstGeom>
        </p:spPr>
        <p:txBody>
          <a:bodyPr wrap="none">
            <a:spAutoFit/>
          </a:bodyPr>
          <a:lstStyle/>
          <a:p>
            <a:r>
              <a:rPr lang="en-IE" sz="2000" dirty="0">
                <a:solidFill>
                  <a:srgbClr val="990033"/>
                </a:solidFill>
              </a:rPr>
              <a:t>What pattern have you observed?</a:t>
            </a:r>
          </a:p>
        </p:txBody>
      </p:sp>
      <p:sp>
        <p:nvSpPr>
          <p:cNvPr id="5" name="Title 4"/>
          <p:cNvSpPr>
            <a:spLocks noGrp="1"/>
          </p:cNvSpPr>
          <p:nvPr>
            <p:ph type="title"/>
          </p:nvPr>
        </p:nvSpPr>
        <p:spPr/>
        <p:txBody>
          <a:bodyPr>
            <a:normAutofit/>
          </a:bodyPr>
          <a:lstStyle/>
          <a:p>
            <a:r>
              <a:rPr lang="en-IE" b="1" dirty="0" smtClean="0"/>
              <a:t>Section D: Student Activity 4 </a:t>
            </a:r>
            <a:endParaRPr lang="en-IE" dirty="0"/>
          </a:p>
        </p:txBody>
      </p:sp>
    </p:spTree>
    <p:extLst>
      <p:ext uri="{BB962C8B-B14F-4D97-AF65-F5344CB8AC3E}">
        <p14:creationId xmlns:p14="http://schemas.microsoft.com/office/powerpoint/2010/main" val="27960502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1560" y="895726"/>
            <a:ext cx="8268710" cy="2246769"/>
          </a:xfrm>
          <a:prstGeom prst="rect">
            <a:avLst/>
          </a:prstGeom>
        </p:spPr>
        <p:txBody>
          <a:bodyPr wrap="square">
            <a:spAutoFit/>
          </a:bodyPr>
          <a:lstStyle/>
          <a:p>
            <a:r>
              <a:rPr lang="en-IE" sz="2000" dirty="0">
                <a:solidFill>
                  <a:srgbClr val="990033"/>
                </a:solidFill>
              </a:rPr>
              <a:t>Measure the lengths of the diameters and circumferences of </a:t>
            </a:r>
            <a:r>
              <a:rPr lang="en-IE" sz="2000" dirty="0" smtClean="0">
                <a:solidFill>
                  <a:srgbClr val="990033"/>
                </a:solidFill>
              </a:rPr>
              <a:t>the following </a:t>
            </a:r>
            <a:r>
              <a:rPr lang="en-IE" sz="2000" dirty="0">
                <a:solidFill>
                  <a:srgbClr val="990033"/>
                </a:solidFill>
              </a:rPr>
              <a:t>circles to the nearest millimetre. Find the ratio of the </a:t>
            </a:r>
            <a:r>
              <a:rPr lang="en-IE" sz="2000" dirty="0" smtClean="0">
                <a:solidFill>
                  <a:srgbClr val="990033"/>
                </a:solidFill>
              </a:rPr>
              <a:t>length of </a:t>
            </a:r>
            <a:r>
              <a:rPr lang="en-IE" sz="2000" dirty="0">
                <a:solidFill>
                  <a:srgbClr val="990033"/>
                </a:solidFill>
              </a:rPr>
              <a:t>the circumference to the length of the diameter. What do you notice</a:t>
            </a:r>
            <a:r>
              <a:rPr lang="en-IE" sz="2000" dirty="0" smtClean="0">
                <a:solidFill>
                  <a:srgbClr val="990033"/>
                </a:solidFill>
              </a:rPr>
              <a:t>?</a:t>
            </a:r>
          </a:p>
          <a:p>
            <a:endParaRPr lang="en-IE" sz="2000" dirty="0">
              <a:solidFill>
                <a:srgbClr val="990033"/>
              </a:solidFill>
            </a:endParaRPr>
          </a:p>
          <a:p>
            <a:r>
              <a:rPr lang="en-IE" sz="2000" dirty="0">
                <a:solidFill>
                  <a:srgbClr val="990033"/>
                </a:solidFill>
              </a:rPr>
              <a:t>Draw another circle with a different diameter and again find the </a:t>
            </a:r>
            <a:r>
              <a:rPr lang="en-IE" sz="2000" dirty="0" smtClean="0">
                <a:solidFill>
                  <a:srgbClr val="990033"/>
                </a:solidFill>
              </a:rPr>
              <a:t>ratio of </a:t>
            </a:r>
            <a:r>
              <a:rPr lang="en-IE" sz="2000" dirty="0">
                <a:solidFill>
                  <a:srgbClr val="990033"/>
                </a:solidFill>
              </a:rPr>
              <a:t>circumference to diameter. What do you notice? Put findings into </a:t>
            </a:r>
            <a:r>
              <a:rPr lang="en-IE" sz="2000" dirty="0" smtClean="0">
                <a:solidFill>
                  <a:srgbClr val="990033"/>
                </a:solidFill>
              </a:rPr>
              <a:t>a table </a:t>
            </a:r>
            <a:r>
              <a:rPr lang="en-IE" sz="2000" dirty="0">
                <a:solidFill>
                  <a:srgbClr val="990033"/>
                </a:solidFill>
              </a:rPr>
              <a:t>of values.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843828"/>
            <a:ext cx="3253730" cy="3687968"/>
          </a:xfrm>
          <a:prstGeom prst="rect">
            <a:avLst/>
          </a:prstGeom>
          <a:ln w="9525">
            <a:solidFill>
              <a:srgbClr val="C00000"/>
            </a:solidFill>
            <a:miter lim="800000"/>
            <a:headEnd/>
            <a:tailEnd/>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Lst>
        </p:spPr>
      </p:pic>
      <p:sp>
        <p:nvSpPr>
          <p:cNvPr id="4" name="Title 3"/>
          <p:cNvSpPr>
            <a:spLocks noGrp="1"/>
          </p:cNvSpPr>
          <p:nvPr>
            <p:ph type="title"/>
          </p:nvPr>
        </p:nvSpPr>
        <p:spPr/>
        <p:txBody>
          <a:bodyPr/>
          <a:lstStyle/>
          <a:p>
            <a:r>
              <a:rPr lang="en-IE" b="1" dirty="0" smtClean="0"/>
              <a:t>Section D: Student Activity 4 </a:t>
            </a:r>
            <a:endParaRPr lang="en-IE" dirty="0"/>
          </a:p>
        </p:txBody>
      </p:sp>
    </p:spTree>
    <p:extLst>
      <p:ext uri="{BB962C8B-B14F-4D97-AF65-F5344CB8AC3E}">
        <p14:creationId xmlns:p14="http://schemas.microsoft.com/office/powerpoint/2010/main" val="1873268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2458"/>
            <a:ext cx="8229600" cy="1143000"/>
          </a:xfrm>
        </p:spPr>
        <p:txBody>
          <a:bodyPr>
            <a:normAutofit/>
          </a:bodyPr>
          <a:lstStyle/>
          <a:p>
            <a:r>
              <a:rPr lang="en-IE" b="1" dirty="0" smtClean="0"/>
              <a:t>INDEX</a:t>
            </a:r>
            <a:endParaRPr lang="en-IE" dirty="0"/>
          </a:p>
        </p:txBody>
      </p:sp>
      <p:sp>
        <p:nvSpPr>
          <p:cNvPr id="3" name="Date Placeholder 2"/>
          <p:cNvSpPr>
            <a:spLocks noGrp="1"/>
          </p:cNvSpPr>
          <p:nvPr>
            <p:ph type="dt" sz="half" idx="10"/>
          </p:nvPr>
        </p:nvSpPr>
        <p:spPr/>
        <p:txBody>
          <a:bodyPr/>
          <a:lstStyle/>
          <a:p>
            <a:fld id="{A2175AAB-8F3F-4EAD-B55E-D713576C34DE}" type="datetime10">
              <a:rPr lang="en-IE" smtClean="0"/>
              <a:t>09:52</a:t>
            </a:fld>
            <a:endParaRPr lang="en-IE"/>
          </a:p>
        </p:txBody>
      </p:sp>
      <p:sp>
        <p:nvSpPr>
          <p:cNvPr id="5" name="Content Placeholder 4"/>
          <p:cNvSpPr>
            <a:spLocks noGrp="1"/>
          </p:cNvSpPr>
          <p:nvPr>
            <p:ph type="subTitle" idx="4294967295"/>
          </p:nvPr>
        </p:nvSpPr>
        <p:spPr>
          <a:xfrm>
            <a:off x="0" y="3886200"/>
            <a:ext cx="6400800" cy="1752600"/>
          </a:xfrm>
        </p:spPr>
        <p:txBody>
          <a:bodyPr>
            <a:normAutofit/>
          </a:bodyPr>
          <a:lstStyle/>
          <a:p>
            <a:pPr marL="0" indent="0">
              <a:buNone/>
            </a:pPr>
            <a:endParaRPr lang="en-IE" dirty="0" smtClean="0"/>
          </a:p>
          <a:p>
            <a:pPr marL="0" indent="0">
              <a:buNone/>
            </a:pPr>
            <a:endParaRPr lang="en-IE" dirty="0" smtClean="0"/>
          </a:p>
          <a:p>
            <a:pPr marL="0" indent="0">
              <a:buNone/>
            </a:pPr>
            <a:endParaRPr lang="en-IE" dirty="0" smtClean="0"/>
          </a:p>
          <a:p>
            <a:pPr marL="0" indent="0">
              <a:buNone/>
            </a:pPr>
            <a:endParaRPr lang="en-IE" dirty="0"/>
          </a:p>
        </p:txBody>
      </p:sp>
      <p:graphicFrame>
        <p:nvGraphicFramePr>
          <p:cNvPr id="6" name="Table 5"/>
          <p:cNvGraphicFramePr>
            <a:graphicFrameLocks noGrp="1"/>
          </p:cNvGraphicFramePr>
          <p:nvPr>
            <p:extLst>
              <p:ext uri="{D42A27DB-BD31-4B8C-83A1-F6EECF244321}">
                <p14:modId xmlns:p14="http://schemas.microsoft.com/office/powerpoint/2010/main" val="2102557825"/>
              </p:ext>
            </p:extLst>
          </p:nvPr>
        </p:nvGraphicFramePr>
        <p:xfrm>
          <a:off x="467544" y="457622"/>
          <a:ext cx="8424936" cy="6377940"/>
        </p:xfrm>
        <a:graphic>
          <a:graphicData uri="http://schemas.openxmlformats.org/drawingml/2006/table">
            <a:tbl>
              <a:tblPr firstRow="1" bandRow="1">
                <a:tableStyleId>{2D5ABB26-0587-4C30-8999-92F81FD0307C}</a:tableStyleId>
              </a:tblPr>
              <a:tblGrid>
                <a:gridCol w="1224136"/>
                <a:gridCol w="7200800"/>
              </a:tblGrid>
              <a:tr h="370840">
                <a:tc>
                  <a:txBody>
                    <a:bodyPr/>
                    <a:lstStyle/>
                    <a:p>
                      <a:r>
                        <a:rPr lang="en-IE" sz="1550" dirty="0" smtClean="0">
                          <a:solidFill>
                            <a:srgbClr val="990033"/>
                          </a:solidFill>
                        </a:rPr>
                        <a:t>Section A: </a:t>
                      </a:r>
                      <a:endParaRPr lang="en-IE" sz="1550" dirty="0">
                        <a:solidFill>
                          <a:srgbClr val="990033"/>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550" dirty="0" smtClean="0">
                          <a:solidFill>
                            <a:srgbClr val="990033"/>
                          </a:solidFill>
                        </a:rPr>
                        <a:t>The difference between relative and absolute comparisons and the concept of ratios and proportions</a:t>
                      </a:r>
                    </a:p>
                  </a:txBody>
                  <a:tcPr/>
                </a:tc>
              </a:tr>
              <a:tr h="370840">
                <a:tc>
                  <a:txBody>
                    <a:bodyPr/>
                    <a:lstStyle/>
                    <a:p>
                      <a:r>
                        <a:rPr lang="en-IE" sz="1550" dirty="0" smtClean="0">
                          <a:solidFill>
                            <a:srgbClr val="990033"/>
                          </a:solidFill>
                        </a:rPr>
                        <a:t>Section B: </a:t>
                      </a:r>
                      <a:endParaRPr lang="en-IE" sz="1550" dirty="0">
                        <a:solidFill>
                          <a:srgbClr val="990033"/>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550" dirty="0" smtClean="0">
                          <a:solidFill>
                            <a:srgbClr val="990033"/>
                          </a:solidFill>
                        </a:rPr>
                        <a:t>Dividing a number into a given ratio</a:t>
                      </a:r>
                      <a:endParaRPr lang="en-IE" sz="1550" dirty="0">
                        <a:solidFill>
                          <a:srgbClr val="990033"/>
                        </a:solidFill>
                      </a:endParaRPr>
                    </a:p>
                  </a:txBody>
                  <a:tcPr/>
                </a:tc>
              </a:tr>
              <a:tr h="370840">
                <a:tc>
                  <a:txBody>
                    <a:bodyPr/>
                    <a:lstStyle/>
                    <a:p>
                      <a:r>
                        <a:rPr lang="en-IE" sz="1550" dirty="0" smtClean="0">
                          <a:solidFill>
                            <a:srgbClr val="990033"/>
                          </a:solidFill>
                        </a:rPr>
                        <a:t>Section C: </a:t>
                      </a:r>
                      <a:endParaRPr lang="en-IE" sz="1550" dirty="0">
                        <a:solidFill>
                          <a:srgbClr val="990033"/>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550" dirty="0" smtClean="0">
                          <a:solidFill>
                            <a:srgbClr val="990033"/>
                          </a:solidFill>
                        </a:rPr>
                        <a:t>Ratios of more than two quantities</a:t>
                      </a:r>
                      <a:endParaRPr lang="en-IE" sz="1550" dirty="0">
                        <a:solidFill>
                          <a:srgbClr val="990033"/>
                        </a:solidFill>
                      </a:endParaRPr>
                    </a:p>
                  </a:txBody>
                  <a:tcPr/>
                </a:tc>
              </a:tr>
              <a:tr h="370840">
                <a:tc>
                  <a:txBody>
                    <a:bodyPr/>
                    <a:lstStyle/>
                    <a:p>
                      <a:r>
                        <a:rPr lang="en-IE" sz="1550" dirty="0" smtClean="0">
                          <a:solidFill>
                            <a:srgbClr val="990033"/>
                          </a:solidFill>
                        </a:rPr>
                        <a:t>Section D: </a:t>
                      </a:r>
                      <a:endParaRPr lang="en-IE" sz="1550" dirty="0">
                        <a:solidFill>
                          <a:srgbClr val="990033"/>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550" dirty="0" smtClean="0">
                          <a:solidFill>
                            <a:srgbClr val="990033"/>
                          </a:solidFill>
                        </a:rPr>
                        <a:t>(a) The relationship between the length of the diagonal of a square and its side length(b) The relationship between the diameter of a circle and the length of its circumference</a:t>
                      </a:r>
                      <a:endParaRPr lang="en-IE" sz="1550" dirty="0">
                        <a:solidFill>
                          <a:srgbClr val="990033"/>
                        </a:solidFill>
                      </a:endParaRPr>
                    </a:p>
                  </a:txBody>
                  <a:tcPr/>
                </a:tc>
              </a:tr>
              <a:tr h="370840">
                <a:tc>
                  <a:txBody>
                    <a:bodyPr/>
                    <a:lstStyle/>
                    <a:p>
                      <a:r>
                        <a:rPr lang="en-IE" sz="1550" dirty="0" smtClean="0">
                          <a:solidFill>
                            <a:srgbClr val="990033"/>
                          </a:solidFill>
                        </a:rPr>
                        <a:t>Section E: </a:t>
                      </a:r>
                      <a:endParaRPr lang="en-IE" sz="1550" dirty="0">
                        <a:solidFill>
                          <a:srgbClr val="990033"/>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550" dirty="0" smtClean="0">
                          <a:solidFill>
                            <a:srgbClr val="990033"/>
                          </a:solidFill>
                        </a:rPr>
                        <a:t>The ratio of consecutive numbers in the Fibonacci sequence</a:t>
                      </a:r>
                      <a:endParaRPr lang="en-IE" sz="1550" dirty="0">
                        <a:solidFill>
                          <a:srgbClr val="990033"/>
                        </a:solidFill>
                      </a:endParaRPr>
                    </a:p>
                  </a:txBody>
                  <a:tcPr/>
                </a:tc>
              </a:tr>
              <a:tr h="370840">
                <a:tc>
                  <a:txBody>
                    <a:bodyPr/>
                    <a:lstStyle/>
                    <a:p>
                      <a:r>
                        <a:rPr lang="en-IE" sz="1550" dirty="0" smtClean="0">
                          <a:solidFill>
                            <a:srgbClr val="990033"/>
                          </a:solidFill>
                        </a:rPr>
                        <a:t>Section F: </a:t>
                      </a:r>
                      <a:endParaRPr lang="en-IE" sz="1550" dirty="0">
                        <a:solidFill>
                          <a:srgbClr val="990033"/>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550" dirty="0" smtClean="0">
                          <a:solidFill>
                            <a:srgbClr val="990033"/>
                          </a:solidFill>
                        </a:rPr>
                        <a:t>The Fibonacci sequence, the golden rectangle and the link to the nautilus shell</a:t>
                      </a:r>
                      <a:endParaRPr lang="en-IE" sz="1550" dirty="0">
                        <a:solidFill>
                          <a:srgbClr val="990033"/>
                        </a:solidFill>
                      </a:endParaRPr>
                    </a:p>
                  </a:txBody>
                  <a:tcPr/>
                </a:tc>
              </a:tr>
              <a:tr h="370840">
                <a:tc>
                  <a:txBody>
                    <a:bodyPr/>
                    <a:lstStyle/>
                    <a:p>
                      <a:r>
                        <a:rPr lang="en-IE" sz="1550" dirty="0" smtClean="0">
                          <a:solidFill>
                            <a:srgbClr val="990033"/>
                          </a:solidFill>
                        </a:rPr>
                        <a:t>Section G: </a:t>
                      </a:r>
                      <a:endParaRPr lang="en-IE" sz="1550" dirty="0">
                        <a:solidFill>
                          <a:srgbClr val="990033"/>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550" dirty="0" smtClean="0">
                          <a:solidFill>
                            <a:srgbClr val="990033"/>
                          </a:solidFill>
                        </a:rPr>
                        <a:t>Similar rectangles</a:t>
                      </a:r>
                      <a:endParaRPr lang="en-IE" sz="1550" dirty="0">
                        <a:solidFill>
                          <a:srgbClr val="990033"/>
                        </a:solidFill>
                      </a:endParaRPr>
                    </a:p>
                  </a:txBody>
                  <a:tcPr/>
                </a:tc>
              </a:tr>
              <a:tr h="370840">
                <a:tc>
                  <a:txBody>
                    <a:bodyPr/>
                    <a:lstStyle/>
                    <a:p>
                      <a:r>
                        <a:rPr lang="en-IE" sz="1550" dirty="0" smtClean="0">
                          <a:solidFill>
                            <a:srgbClr val="990033"/>
                          </a:solidFill>
                        </a:rPr>
                        <a:t>Section H: </a:t>
                      </a:r>
                      <a:endParaRPr lang="en-IE" sz="1550" dirty="0">
                        <a:solidFill>
                          <a:srgbClr val="990033"/>
                        </a:solidFill>
                      </a:endParaRPr>
                    </a:p>
                  </a:txBody>
                  <a:tcPr/>
                </a:tc>
                <a:tc>
                  <a:txBody>
                    <a:bodyPr/>
                    <a:lstStyle/>
                    <a:p>
                      <a:pPr marL="0" indent="0">
                        <a:buNone/>
                      </a:pPr>
                      <a:r>
                        <a:rPr lang="en-IE" sz="1550" dirty="0" smtClean="0">
                          <a:solidFill>
                            <a:srgbClr val="990033"/>
                          </a:solidFill>
                        </a:rPr>
                        <a:t>Introduction of rate – comparing two quantities by division</a:t>
                      </a:r>
                      <a:r>
                        <a:rPr lang="en-IE" sz="1550" dirty="0" smtClean="0">
                          <a:solidFill>
                            <a:srgbClr val="990033"/>
                          </a:solidFill>
                        </a:rPr>
                        <a:t>, which </a:t>
                      </a:r>
                      <a:r>
                        <a:rPr lang="en-IE" sz="1550" dirty="0" smtClean="0">
                          <a:solidFill>
                            <a:srgbClr val="990033"/>
                          </a:solidFill>
                        </a:rPr>
                        <a:t>have different units</a:t>
                      </a:r>
                      <a:endParaRPr lang="en-IE" sz="1550" dirty="0">
                        <a:solidFill>
                          <a:srgbClr val="990033"/>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550" dirty="0" smtClean="0">
                          <a:solidFill>
                            <a:srgbClr val="990033"/>
                          </a:solidFill>
                        </a:rPr>
                        <a:t>Section I:</a:t>
                      </a:r>
                      <a:endParaRPr lang="en-IE" sz="1550" dirty="0">
                        <a:solidFill>
                          <a:srgbClr val="990033"/>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550" u="none" strike="noStrike" kern="1200" baseline="0" dirty="0" smtClean="0">
                          <a:solidFill>
                            <a:srgbClr val="990033"/>
                          </a:solidFill>
                        </a:rPr>
                        <a:t>Direct Proportion v Inverse Proportion</a:t>
                      </a:r>
                      <a:endParaRPr lang="fr-FR" sz="1550" b="0" i="0" u="none" strike="noStrike" kern="1200" baseline="0" dirty="0" smtClean="0">
                        <a:solidFill>
                          <a:srgbClr val="990033"/>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550" dirty="0" smtClean="0">
                          <a:solidFill>
                            <a:srgbClr val="990033"/>
                          </a:solidFill>
                        </a:rPr>
                        <a:t>Section J:</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550" u="none" strike="noStrike" kern="1200" baseline="0" dirty="0" smtClean="0">
                          <a:solidFill>
                            <a:srgbClr val="990033"/>
                          </a:solidFill>
                        </a:rPr>
                        <a:t>Multiplicative v Additive relationships</a:t>
                      </a:r>
                      <a:endParaRPr lang="en-IE" sz="1550" b="0" i="0" u="none" strike="noStrike" kern="1200" baseline="0" dirty="0" smtClean="0">
                        <a:solidFill>
                          <a:srgbClr val="990033"/>
                        </a:solidFill>
                        <a:latin typeface="+mn-lt"/>
                        <a:ea typeface="+mn-ea"/>
                        <a:cs typeface="+mn-cs"/>
                      </a:endParaRPr>
                    </a:p>
                  </a:txBody>
                  <a:tcPr/>
                </a:tc>
              </a:tr>
              <a:tr h="370840">
                <a:tc>
                  <a:txBody>
                    <a:bodyPr/>
                    <a:lstStyle/>
                    <a:p>
                      <a:r>
                        <a:rPr lang="en-IE" sz="1550" dirty="0" smtClean="0">
                          <a:solidFill>
                            <a:srgbClr val="990033"/>
                          </a:solidFill>
                        </a:rPr>
                        <a:t>Section 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550" u="none" strike="noStrike" kern="1200" baseline="0" dirty="0" smtClean="0">
                          <a:solidFill>
                            <a:srgbClr val="990033"/>
                          </a:solidFill>
                        </a:rPr>
                        <a:t>Is it always necessary to use unit rate?</a:t>
                      </a:r>
                      <a:endParaRPr lang="en-IE" sz="1550" b="0" i="0" u="none" strike="noStrike" kern="1200" baseline="0" dirty="0" smtClean="0">
                        <a:solidFill>
                          <a:srgbClr val="990033"/>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550" dirty="0" smtClean="0">
                          <a:solidFill>
                            <a:srgbClr val="990033"/>
                          </a:solidFill>
                        </a:rPr>
                        <a:t>Section L:</a:t>
                      </a:r>
                    </a:p>
                    <a:p>
                      <a:endParaRPr lang="en-IE" sz="1550" dirty="0">
                        <a:solidFill>
                          <a:srgbClr val="990033"/>
                        </a:solidFill>
                      </a:endParaRPr>
                    </a:p>
                  </a:txBody>
                  <a:tcPr/>
                </a:tc>
                <a:tc>
                  <a:txBody>
                    <a:bodyPr/>
                    <a:lstStyle/>
                    <a:p>
                      <a:r>
                        <a:rPr lang="en-IE" sz="1550" u="none" strike="noStrike" kern="1200" baseline="0" dirty="0" smtClean="0">
                          <a:solidFill>
                            <a:srgbClr val="990033"/>
                          </a:solidFill>
                        </a:rPr>
                        <a:t>Using both methods (unit rate and factor of change)</a:t>
                      </a:r>
                    </a:p>
                    <a:p>
                      <a:r>
                        <a:rPr lang="en-IE" sz="1550" u="none" strike="noStrike" kern="1200" baseline="0" dirty="0" smtClean="0">
                          <a:solidFill>
                            <a:srgbClr val="990033"/>
                          </a:solidFill>
                        </a:rPr>
                        <a:t>where the factor of change is not an integer</a:t>
                      </a:r>
                      <a:endParaRPr lang="en-IE" sz="1550" b="0" i="0" u="none" strike="noStrike" kern="1200" baseline="0" dirty="0" smtClean="0">
                        <a:solidFill>
                          <a:srgbClr val="990033"/>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550" dirty="0" smtClean="0">
                          <a:solidFill>
                            <a:srgbClr val="990033"/>
                          </a:solidFill>
                        </a:rPr>
                        <a:t>Section 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550" u="none" strike="noStrike" kern="1200" baseline="0" dirty="0" smtClean="0">
                          <a:solidFill>
                            <a:srgbClr val="990033"/>
                          </a:solidFill>
                        </a:rPr>
                        <a:t>Speed, distance and time</a:t>
                      </a:r>
                      <a:endParaRPr lang="en-IE" sz="1550" b="0" i="0" u="none" strike="noStrike" kern="1200" baseline="0" dirty="0" smtClean="0">
                        <a:solidFill>
                          <a:srgbClr val="990033"/>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550" dirty="0" smtClean="0">
                          <a:solidFill>
                            <a:srgbClr val="990033"/>
                          </a:solidFill>
                        </a:rPr>
                        <a:t>Section N:</a:t>
                      </a:r>
                      <a:endParaRPr lang="en-IE" sz="1550" dirty="0">
                        <a:solidFill>
                          <a:srgbClr val="990033"/>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550" u="none" strike="noStrike" kern="1200" baseline="0" dirty="0" smtClean="0">
                          <a:solidFill>
                            <a:srgbClr val="990033"/>
                          </a:solidFill>
                        </a:rPr>
                        <a:t>Inverse Proportion (See also Section I)</a:t>
                      </a:r>
                      <a:endParaRPr lang="en-IE" sz="1550" b="0" i="0" u="none" strike="noStrike" kern="1200" baseline="0" dirty="0" smtClean="0">
                        <a:solidFill>
                          <a:srgbClr val="990033"/>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550" dirty="0" smtClean="0">
                          <a:solidFill>
                            <a:srgbClr val="990033"/>
                          </a:solidFill>
                        </a:rPr>
                        <a:t>Section O:</a:t>
                      </a:r>
                      <a:endParaRPr lang="en-IE" sz="1550" dirty="0">
                        <a:solidFill>
                          <a:srgbClr val="990033"/>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550" u="none" strike="noStrike" kern="1200" baseline="0" dirty="0" smtClean="0">
                          <a:solidFill>
                            <a:srgbClr val="990033"/>
                          </a:solidFill>
                        </a:rPr>
                        <a:t>Two rates compared</a:t>
                      </a:r>
                      <a:endParaRPr lang="en-IE" sz="1550" b="0" i="0" u="none" strike="noStrike" kern="1200" baseline="0" dirty="0" smtClean="0">
                        <a:solidFill>
                          <a:srgbClr val="990033"/>
                        </a:solidFill>
                        <a:latin typeface="+mn-lt"/>
                        <a:ea typeface="+mn-ea"/>
                        <a:cs typeface="+mn-cs"/>
                      </a:endParaRPr>
                    </a:p>
                  </a:txBody>
                  <a:tcPr/>
                </a:tc>
              </a:tr>
            </a:tbl>
          </a:graphicData>
        </a:graphic>
      </p:graphicFrame>
    </p:spTree>
    <p:extLst>
      <p:ext uri="{BB962C8B-B14F-4D97-AF65-F5344CB8AC3E}">
        <p14:creationId xmlns:p14="http://schemas.microsoft.com/office/powerpoint/2010/main" val="22425080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smtClean="0"/>
              <a:t>Section E:</a:t>
            </a:r>
            <a:endParaRPr lang="en-IE"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430094" y="782154"/>
                <a:ext cx="8229600" cy="7039334"/>
              </a:xfrm>
            </p:spPr>
            <p:txBody>
              <a:bodyPr>
                <a:normAutofit/>
              </a:bodyPr>
              <a:lstStyle/>
              <a:p>
                <a:r>
                  <a:rPr lang="en-IE" dirty="0" smtClean="0"/>
                  <a:t>Look at the first few terms of this infinite sequence of numbers, 1, 2, 3, 5, 8, 13, 21, 34, ... </a:t>
                </a:r>
              </a:p>
              <a:p>
                <a:r>
                  <a:rPr lang="en-IE" dirty="0" smtClean="0"/>
                  <a:t>Can you tell how to work out the next number in the sequence? Work on this in pairs for a few minutes.</a:t>
                </a:r>
              </a:p>
              <a:p>
                <a:endParaRPr lang="en-IE" dirty="0" smtClean="0"/>
              </a:p>
              <a:p>
                <a:r>
                  <a:rPr lang="en-IE" dirty="0" smtClean="0"/>
                  <a:t>This sequence of numbers is named after the 13th century Mathematician Fibonacci (Leonardo of Pisa). He was given the nickname Fibonacci meaning son of </a:t>
                </a:r>
                <a:r>
                  <a:rPr lang="en-IE" dirty="0" err="1" smtClean="0"/>
                  <a:t>Bonaccio</a:t>
                </a:r>
                <a:r>
                  <a:rPr lang="en-IE" dirty="0" smtClean="0"/>
                  <a:t>. Working in pairs, calculate the next 8 Fibonacci numbers and calculate the ratio of successive numbers (2nd:1st, 3rd:2nd etc.) in the sequence. See if any pattern emerges if the answers are corrected to 3 decimal places. </a:t>
                </a:r>
              </a:p>
              <a:p>
                <a:r>
                  <a:rPr lang="en-IE" dirty="0" smtClean="0"/>
                  <a:t>The answers all approach a value known as the golden ratio denoted by the Greek letter </a:t>
                </a:r>
                <a14:m>
                  <m:oMath xmlns:m="http://schemas.openxmlformats.org/officeDocument/2006/math">
                    <m:r>
                      <m:rPr>
                        <m:sty m:val="p"/>
                      </m:rPr>
                      <a:rPr lang="en-IE" sz="4000" i="0" dirty="0" smtClean="0">
                        <a:latin typeface="Cambria Math"/>
                      </a:rPr>
                      <m:t>Φ</m:t>
                    </m:r>
                  </m:oMath>
                </a14:m>
                <a:r>
                  <a:rPr lang="en-IE" dirty="0" smtClean="0"/>
                  <a:t> which has the exact value  </a:t>
                </a:r>
                <a14:m>
                  <m:oMath xmlns:m="http://schemas.openxmlformats.org/officeDocument/2006/math">
                    <m:f>
                      <m:fPr>
                        <m:ctrlPr>
                          <a:rPr lang="en-IE" sz="3200" i="1" smtClean="0">
                            <a:latin typeface="Cambria Math"/>
                          </a:rPr>
                        </m:ctrlPr>
                      </m:fPr>
                      <m:num>
                        <m:r>
                          <a:rPr lang="en-IE" sz="3200" b="0" i="1" smtClean="0">
                            <a:latin typeface="Cambria Math"/>
                          </a:rPr>
                          <m:t>1+</m:t>
                        </m:r>
                        <m:rad>
                          <m:radPr>
                            <m:degHide m:val="on"/>
                            <m:ctrlPr>
                              <a:rPr lang="en-IE" sz="3200" b="0" i="1" smtClean="0">
                                <a:latin typeface="Cambria Math"/>
                              </a:rPr>
                            </m:ctrlPr>
                          </m:radPr>
                          <m:deg/>
                          <m:e>
                            <m:r>
                              <a:rPr lang="en-IE" sz="3200" b="0" i="1" smtClean="0">
                                <a:latin typeface="Cambria Math"/>
                              </a:rPr>
                              <m:t>5</m:t>
                            </m:r>
                          </m:e>
                        </m:rad>
                      </m:num>
                      <m:den>
                        <m:r>
                          <a:rPr lang="en-IE" sz="3200" b="0" i="1" smtClean="0">
                            <a:latin typeface="Cambria Math"/>
                          </a:rPr>
                          <m:t>2</m:t>
                        </m:r>
                      </m:den>
                    </m:f>
                  </m:oMath>
                </a14:m>
                <a:r>
                  <a:rPr lang="en-IE" sz="3200" dirty="0" smtClean="0"/>
                  <a:t> </a:t>
                </a:r>
                <a:r>
                  <a:rPr lang="en-IE" dirty="0" smtClean="0"/>
                  <a:t>which is approximately 1.61803398....</a:t>
                </a:r>
              </a:p>
              <a:p>
                <a:endParaRPr lang="en-IE"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430094" y="782154"/>
                <a:ext cx="8229600" cy="7039334"/>
              </a:xfrm>
              <a:blipFill rotWithShape="1">
                <a:blip r:embed="rId2"/>
                <a:stretch>
                  <a:fillRect l="-667" t="-433" r="-889"/>
                </a:stretch>
              </a:blipFill>
            </p:spPr>
            <p:txBody>
              <a:bodyPr/>
              <a:lstStyle/>
              <a:p>
                <a:r>
                  <a:rPr lang="en-IE">
                    <a:noFill/>
                  </a:rPr>
                  <a:t> </a:t>
                </a:r>
              </a:p>
            </p:txBody>
          </p:sp>
        </mc:Fallback>
      </mc:AlternateContent>
      <p:grpSp>
        <p:nvGrpSpPr>
          <p:cNvPr id="4" name="Group 3"/>
          <p:cNvGrpSpPr/>
          <p:nvPr/>
        </p:nvGrpSpPr>
        <p:grpSpPr>
          <a:xfrm>
            <a:off x="8784000" y="620689"/>
            <a:ext cx="8160286" cy="5395922"/>
            <a:chOff x="8784000" y="620689"/>
            <a:chExt cx="8160286" cy="5395922"/>
          </a:xfrm>
        </p:grpSpPr>
        <p:sp>
          <p:nvSpPr>
            <p:cNvPr id="3" name="Rounded Rectangle 2"/>
            <p:cNvSpPr/>
            <p:nvPr/>
          </p:nvSpPr>
          <p:spPr>
            <a:xfrm rot="16200000">
              <a:off x="8154000" y="1250689"/>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7422" y="620689"/>
              <a:ext cx="7776864" cy="5395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0539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35" presetClass="path" presetSubtype="0" accel="50000" decel="50000" fill="hold" nodeType="clickEffect">
                                  <p:stCondLst>
                                    <p:cond delay="0"/>
                                  </p:stCondLst>
                                  <p:childTnLst>
                                    <p:animMotion origin="layout" path="M -0.00018 7.40741E-7 L -0.93038 7.40741E-7 " pathEditMode="relative" rAng="0" ptsTypes="AA">
                                      <p:cBhvr>
                                        <p:cTn id="17" dur="2000" fill="hold"/>
                                        <p:tgtEl>
                                          <p:spTgt spid="4"/>
                                        </p:tgtEl>
                                        <p:attrNameLst>
                                          <p:attrName>ppt_x</p:attrName>
                                          <p:attrName>ppt_y</p:attrName>
                                        </p:attrNameLst>
                                      </p:cBhvr>
                                      <p:rCtr x="-46510" y="0"/>
                                    </p:animMotion>
                                  </p:childTnLst>
                                </p:cTn>
                              </p:par>
                            </p:childTnLst>
                          </p:cTn>
                        </p:par>
                      </p:childTnLst>
                    </p:cTn>
                  </p:par>
                  <p:par>
                    <p:cTn id="18" fill="hold">
                      <p:stCondLst>
                        <p:cond delay="indefinite"/>
                      </p:stCondLst>
                      <p:childTnLst>
                        <p:par>
                          <p:cTn id="19" fill="hold">
                            <p:stCondLst>
                              <p:cond delay="0"/>
                            </p:stCondLst>
                            <p:childTnLst>
                              <p:par>
                                <p:cTn id="20" presetID="63" presetClass="path" presetSubtype="0" accel="50000" decel="50000" fill="hold" nodeType="clickEffect">
                                  <p:stCondLst>
                                    <p:cond delay="0"/>
                                  </p:stCondLst>
                                  <p:childTnLst>
                                    <p:animMotion origin="layout" path="M -0.93038 7.40741E-7 L -0.00018 0.00347 " pathEditMode="relative" rAng="0" ptsTypes="AA">
                                      <p:cBhvr>
                                        <p:cTn id="21" dur="2000" fill="hold"/>
                                        <p:tgtEl>
                                          <p:spTgt spid="4"/>
                                        </p:tgtEl>
                                        <p:attrNameLst>
                                          <p:attrName>ppt_x</p:attrName>
                                          <p:attrName>ppt_y</p:attrName>
                                        </p:attrNameLst>
                                      </p:cBhvr>
                                      <p:rCtr x="46510" y="162"/>
                                    </p:animMotion>
                                  </p:childTnLst>
                                </p:cTn>
                              </p:par>
                            </p:childTnLst>
                          </p:cTn>
                        </p:par>
                      </p:childTnLst>
                    </p:cTn>
                  </p:par>
                </p:childTnLst>
              </p:cTn>
              <p:nextCondLst>
                <p:cond evt="onClick" delay="0">
                  <p:tgtEl>
                    <p:spTgt spid="4"/>
                  </p:tgtEl>
                </p:cond>
              </p:nextCondLst>
            </p:seq>
          </p:childTnLst>
        </p:cTn>
      </p:par>
    </p:tnLst>
    <p:bldLst>
      <p:bldP spid="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987" y="1016732"/>
            <a:ext cx="6362026"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457200" y="-27384"/>
            <a:ext cx="8229600" cy="1143000"/>
          </a:xfrm>
        </p:spPr>
        <p:txBody>
          <a:bodyPr/>
          <a:lstStyle/>
          <a:p>
            <a:r>
              <a:rPr lang="en-IE" b="1" dirty="0" smtClean="0"/>
              <a:t>Section F: Student Activity 5 </a:t>
            </a:r>
            <a:endParaRPr lang="en-IE" b="1" dirty="0"/>
          </a:p>
        </p:txBody>
      </p:sp>
      <p:sp>
        <p:nvSpPr>
          <p:cNvPr id="8" name="Content Placeholder 7"/>
          <p:cNvSpPr>
            <a:spLocks noGrp="1"/>
          </p:cNvSpPr>
          <p:nvPr>
            <p:ph idx="1"/>
          </p:nvPr>
        </p:nvSpPr>
        <p:spPr/>
        <p:txBody>
          <a:bodyPr/>
          <a:lstStyle/>
          <a:p>
            <a:endParaRPr lang="en-IE" dirty="0"/>
          </a:p>
        </p:txBody>
      </p:sp>
      <p:grpSp>
        <p:nvGrpSpPr>
          <p:cNvPr id="5" name="Group 4"/>
          <p:cNvGrpSpPr/>
          <p:nvPr/>
        </p:nvGrpSpPr>
        <p:grpSpPr>
          <a:xfrm>
            <a:off x="8784000" y="585214"/>
            <a:ext cx="8064855" cy="5860269"/>
            <a:chOff x="8784000" y="585214"/>
            <a:chExt cx="8064855" cy="5860269"/>
          </a:xfrm>
        </p:grpSpPr>
        <p:sp>
          <p:nvSpPr>
            <p:cNvPr id="4" name="Rounded Rectangle 3"/>
            <p:cNvSpPr/>
            <p:nvPr/>
          </p:nvSpPr>
          <p:spPr>
            <a:xfrm rot="16200000">
              <a:off x="8154000" y="1250689"/>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pic>
          <p:nvPicPr>
            <p:cNvPr id="143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4" t="547" b="-1"/>
            <a:stretch/>
          </p:blipFill>
          <p:spPr bwMode="auto">
            <a:xfrm>
              <a:off x="9165124" y="585214"/>
              <a:ext cx="7683731" cy="5860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33305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style.rotation</p:attrName>
                                        </p:attrNameLst>
                                      </p:cBhvr>
                                      <p:tavLst>
                                        <p:tav tm="0">
                                          <p:val>
                                            <p:fltVal val="90"/>
                                          </p:val>
                                        </p:tav>
                                        <p:tav tm="100000">
                                          <p:val>
                                            <p:fltVal val="0"/>
                                          </p:val>
                                        </p:tav>
                                      </p:tavLst>
                                    </p:anim>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0.00018 7.40741E-7 L -0.93038 7.40741E-7 " pathEditMode="relative" rAng="0" ptsTypes="AA">
                                      <p:cBhvr>
                                        <p:cTn id="15" dur="2000" fill="hold"/>
                                        <p:tgtEl>
                                          <p:spTgt spid="5"/>
                                        </p:tgtEl>
                                        <p:attrNameLst>
                                          <p:attrName>ppt_x</p:attrName>
                                          <p:attrName>ppt_y</p:attrName>
                                        </p:attrNameLst>
                                      </p:cBhvr>
                                      <p:rCtr x="-46510"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93038 7.40741E-7 L -0.00018 0.00347 " pathEditMode="relative" rAng="0" ptsTypes="AA">
                                      <p:cBhvr>
                                        <p:cTn id="19" dur="2000" fill="hold"/>
                                        <p:tgtEl>
                                          <p:spTgt spid="5"/>
                                        </p:tgtEl>
                                        <p:attrNameLst>
                                          <p:attrName>ppt_x</p:attrName>
                                          <p:attrName>ppt_y</p:attrName>
                                        </p:attrNameLst>
                                      </p:cBhvr>
                                      <p:rCtr x="46510" y="162"/>
                                    </p:animMotion>
                                  </p:childTnLst>
                                </p:cTn>
                              </p:par>
                            </p:childTnLst>
                          </p:cTn>
                        </p:par>
                      </p:childTnLst>
                    </p:cTn>
                  </p:par>
                </p:childTnLst>
              </p:cTn>
              <p:nextCondLst>
                <p:cond evt="onClick" delay="0">
                  <p:tgtEl>
                    <p:spTgt spid="5"/>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30094" y="782154"/>
            <a:ext cx="8229600" cy="6175238"/>
          </a:xfrm>
        </p:spPr>
        <p:txBody>
          <a:bodyPr>
            <a:noAutofit/>
          </a:bodyPr>
          <a:lstStyle/>
          <a:p>
            <a:r>
              <a:rPr lang="en-IE" dirty="0" smtClean="0"/>
              <a:t>We can represent the growth of the spiralled shell as ¼ circles drawn in squares joined onto rectangles. We are going to investigate the ratios of the lengths of the sides of the rectangles generated and of the radii of the quarter circles.  </a:t>
            </a:r>
          </a:p>
          <a:p>
            <a:r>
              <a:rPr lang="en-IE" dirty="0" smtClean="0"/>
              <a:t>Draw the spiral following the pattern on squared paper.</a:t>
            </a:r>
          </a:p>
          <a:p>
            <a:r>
              <a:rPr lang="en-IE" dirty="0"/>
              <a:t>The nautilus starts out as a very small animal, which only needs a very small shell. As it grows it needs a bigger shell. Using squared paper, we can model a spiral growth using a square of side 1 unit in which we draw a ¼ circle representing the growth of the spiral. </a:t>
            </a:r>
          </a:p>
          <a:p>
            <a:r>
              <a:rPr lang="en-IE" dirty="0"/>
              <a:t>As the spiral grows, draw another square of side 1 on top of the first one and draw ¼ of a circle in this, continuing on from the first quarter circle. </a:t>
            </a:r>
          </a:p>
          <a:p>
            <a:r>
              <a:rPr lang="en-IE" dirty="0"/>
              <a:t>For the next stage of growth draw a square of side 2 beside the 2 small squares and draw a quarter circle in this square to represent the continued growth of the spiral. </a:t>
            </a:r>
          </a:p>
          <a:p>
            <a:r>
              <a:rPr lang="en-IE" dirty="0"/>
              <a:t>Next draw a square of side 3 onto the rectangle formed by the first 3 squares and again draw a quarter circle in this square to show the continued growth of the spiral. </a:t>
            </a: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82" t="6039" r="4685" b="6302"/>
          <a:stretch/>
        </p:blipFill>
        <p:spPr bwMode="auto">
          <a:xfrm>
            <a:off x="7524328" y="5685712"/>
            <a:ext cx="1496780" cy="1127664"/>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a:spLocks noGrp="1"/>
          </p:cNvSpPr>
          <p:nvPr>
            <p:ph type="title"/>
          </p:nvPr>
        </p:nvSpPr>
        <p:spPr>
          <a:xfrm>
            <a:off x="457200" y="-27384"/>
            <a:ext cx="8229600" cy="1143000"/>
          </a:xfrm>
        </p:spPr>
        <p:txBody>
          <a:bodyPr/>
          <a:lstStyle/>
          <a:p>
            <a:r>
              <a:rPr lang="en-IE" b="1" dirty="0" smtClean="0"/>
              <a:t>Section F: Student Activity 5 </a:t>
            </a:r>
            <a:endParaRPr lang="en-IE" b="1" dirty="0"/>
          </a:p>
        </p:txBody>
      </p:sp>
      <p:grpSp>
        <p:nvGrpSpPr>
          <p:cNvPr id="5" name="Group 4"/>
          <p:cNvGrpSpPr/>
          <p:nvPr/>
        </p:nvGrpSpPr>
        <p:grpSpPr>
          <a:xfrm>
            <a:off x="8784000" y="585214"/>
            <a:ext cx="8064855" cy="5860269"/>
            <a:chOff x="8784000" y="585214"/>
            <a:chExt cx="8064855" cy="5860269"/>
          </a:xfrm>
        </p:grpSpPr>
        <p:sp>
          <p:nvSpPr>
            <p:cNvPr id="4" name="Rounded Rectangle 3"/>
            <p:cNvSpPr/>
            <p:nvPr/>
          </p:nvSpPr>
          <p:spPr>
            <a:xfrm rot="16200000">
              <a:off x="8154000" y="1250689"/>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pic>
          <p:nvPicPr>
            <p:cNvPr id="143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4" t="547" b="-1"/>
            <a:stretch/>
          </p:blipFill>
          <p:spPr bwMode="auto">
            <a:xfrm>
              <a:off x="9165124" y="585214"/>
              <a:ext cx="7683731" cy="5860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985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5"/>
                    </p:tgtEl>
                  </p:cond>
                </p:stCondLst>
                <p:endSync evt="end" delay="0">
                  <p:rtn val="all"/>
                </p:endSync>
                <p:childTnLst>
                  <p:par>
                    <p:cTn id="29" fill="hold">
                      <p:stCondLst>
                        <p:cond delay="0"/>
                      </p:stCondLst>
                      <p:childTnLst>
                        <p:par>
                          <p:cTn id="30" fill="hold">
                            <p:stCondLst>
                              <p:cond delay="0"/>
                            </p:stCondLst>
                            <p:childTnLst>
                              <p:par>
                                <p:cTn id="31" presetID="35" presetClass="path" presetSubtype="0" accel="50000" decel="50000" fill="hold" nodeType="clickEffect">
                                  <p:stCondLst>
                                    <p:cond delay="0"/>
                                  </p:stCondLst>
                                  <p:childTnLst>
                                    <p:animMotion origin="layout" path="M -0.00018 7.40741E-7 L -0.93038 7.40741E-7 " pathEditMode="relative" rAng="0" ptsTypes="AA">
                                      <p:cBhvr>
                                        <p:cTn id="32" dur="2000" fill="hold"/>
                                        <p:tgtEl>
                                          <p:spTgt spid="5"/>
                                        </p:tgtEl>
                                        <p:attrNameLst>
                                          <p:attrName>ppt_x</p:attrName>
                                          <p:attrName>ppt_y</p:attrName>
                                        </p:attrNameLst>
                                      </p:cBhvr>
                                      <p:rCtr x="-46510" y="0"/>
                                    </p:animMotion>
                                  </p:childTnLst>
                                </p:cTn>
                              </p:par>
                            </p:childTnLst>
                          </p:cTn>
                        </p:par>
                      </p:childTnLst>
                    </p:cTn>
                  </p:par>
                  <p:par>
                    <p:cTn id="33" fill="hold">
                      <p:stCondLst>
                        <p:cond delay="indefinite"/>
                      </p:stCondLst>
                      <p:childTnLst>
                        <p:par>
                          <p:cTn id="34" fill="hold">
                            <p:stCondLst>
                              <p:cond delay="0"/>
                            </p:stCondLst>
                            <p:childTnLst>
                              <p:par>
                                <p:cTn id="35" presetID="63" presetClass="path" presetSubtype="0" accel="50000" decel="50000" fill="hold" nodeType="clickEffect">
                                  <p:stCondLst>
                                    <p:cond delay="0"/>
                                  </p:stCondLst>
                                  <p:childTnLst>
                                    <p:animMotion origin="layout" path="M -0.93038 7.40741E-7 L -0.00018 0.00347 " pathEditMode="relative" rAng="0" ptsTypes="AA">
                                      <p:cBhvr>
                                        <p:cTn id="36" dur="2000" fill="hold"/>
                                        <p:tgtEl>
                                          <p:spTgt spid="5"/>
                                        </p:tgtEl>
                                        <p:attrNameLst>
                                          <p:attrName>ppt_x</p:attrName>
                                          <p:attrName>ppt_y</p:attrName>
                                        </p:attrNameLst>
                                      </p:cBhvr>
                                      <p:rCtr x="46510" y="162"/>
                                    </p:animMotion>
                                  </p:childTnLst>
                                </p:cTn>
                              </p:par>
                            </p:childTnLst>
                          </p:cTn>
                        </p:par>
                      </p:childTnLst>
                    </p:cTn>
                  </p:par>
                </p:childTnLst>
              </p:cTn>
              <p:nextCondLst>
                <p:cond evt="onClick" delay="0">
                  <p:tgtEl>
                    <p:spTgt spid="5"/>
                  </p:tgtEl>
                </p:cond>
              </p:nextCondLst>
            </p:seq>
          </p:childTnLst>
        </p:cTn>
      </p:par>
    </p:tnLst>
    <p:bldLst>
      <p:bldP spid="7"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30094" y="782154"/>
            <a:ext cx="8229600" cy="6175238"/>
          </a:xfrm>
        </p:spPr>
        <p:txBody>
          <a:bodyPr>
            <a:noAutofit/>
          </a:bodyPr>
          <a:lstStyle/>
          <a:p>
            <a:r>
              <a:rPr lang="en-IE" dirty="0"/>
              <a:t>Then, a square of side 5 is annexed onto the 4 squares, (which forms a rectangle), and again the quarter circle is drawn to represent the spiral growth. </a:t>
            </a:r>
          </a:p>
          <a:p>
            <a:r>
              <a:rPr lang="en-IE" dirty="0"/>
              <a:t>This pattern carries on, continuously annexing a square of side equal to the longer side of the last rectangle formed, (the sum of the sides of the last two squares formed), and filling a quarter circle into this square. ]</a:t>
            </a:r>
          </a:p>
          <a:p>
            <a:endParaRPr lang="en-IE" dirty="0"/>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82" t="6039" r="4685" b="6302"/>
          <a:stretch/>
        </p:blipFill>
        <p:spPr bwMode="auto">
          <a:xfrm>
            <a:off x="7524328" y="5685712"/>
            <a:ext cx="1496780" cy="1127664"/>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a:spLocks noGrp="1"/>
          </p:cNvSpPr>
          <p:nvPr>
            <p:ph type="title"/>
          </p:nvPr>
        </p:nvSpPr>
        <p:spPr>
          <a:xfrm>
            <a:off x="457200" y="-27384"/>
            <a:ext cx="8229600" cy="1143000"/>
          </a:xfrm>
        </p:spPr>
        <p:txBody>
          <a:bodyPr/>
          <a:lstStyle/>
          <a:p>
            <a:r>
              <a:rPr lang="en-IE" b="1" dirty="0" smtClean="0"/>
              <a:t>Section F: Student Activity 5 </a:t>
            </a:r>
            <a:endParaRPr lang="en-IE" b="1"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7070" y="3338994"/>
            <a:ext cx="6019265" cy="3122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8784000" y="585214"/>
            <a:ext cx="8064855" cy="5860269"/>
            <a:chOff x="8784000" y="585214"/>
            <a:chExt cx="8064855" cy="5860269"/>
          </a:xfrm>
        </p:grpSpPr>
        <p:sp>
          <p:nvSpPr>
            <p:cNvPr id="4" name="Rounded Rectangle 3"/>
            <p:cNvSpPr/>
            <p:nvPr/>
          </p:nvSpPr>
          <p:spPr>
            <a:xfrm rot="16200000">
              <a:off x="8154000" y="1250689"/>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pic>
          <p:nvPicPr>
            <p:cNvPr id="1433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4" t="547" b="-1"/>
            <a:stretch/>
          </p:blipFill>
          <p:spPr bwMode="auto">
            <a:xfrm>
              <a:off x="9165124" y="585214"/>
              <a:ext cx="7683731" cy="5860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209234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18 7.40741E-7 L -0.93038 7.40741E-7 " pathEditMode="relative" rAng="0" ptsTypes="AA">
                                      <p:cBhvr>
                                        <p:cTn id="6" dur="2000" fill="hold"/>
                                        <p:tgtEl>
                                          <p:spTgt spid="5"/>
                                        </p:tgtEl>
                                        <p:attrNameLst>
                                          <p:attrName>ppt_x</p:attrName>
                                          <p:attrName>ppt_y</p:attrName>
                                        </p:attrNameLst>
                                      </p:cBhvr>
                                      <p:rCtr x="-4651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038 7.40741E-7 L -0.00018 0.00347 " pathEditMode="relative" rAng="0" ptsTypes="AA">
                                      <p:cBhvr>
                                        <p:cTn id="10" dur="2000" fill="hold"/>
                                        <p:tgtEl>
                                          <p:spTgt spid="5"/>
                                        </p:tgtEl>
                                        <p:attrNameLst>
                                          <p:attrName>ppt_x</p:attrName>
                                          <p:attrName>ppt_y</p:attrName>
                                        </p:attrNameLst>
                                      </p:cBhvr>
                                      <p:rCtr x="46510" y="162"/>
                                    </p:animMotion>
                                  </p:childTnLst>
                                </p:cTn>
                              </p:par>
                            </p:childTnLst>
                          </p:cTn>
                        </p:par>
                      </p:childTnLst>
                    </p:cTn>
                  </p:par>
                </p:childTnLst>
              </p:cTn>
              <p:nextCondLst>
                <p:cond evt="onClick" delay="0">
                  <p:tgtEl>
                    <p:spTgt spid="5"/>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31001635"/>
              </p:ext>
            </p:extLst>
          </p:nvPr>
        </p:nvGraphicFramePr>
        <p:xfrm>
          <a:off x="252000" y="369000"/>
          <a:ext cx="8640000" cy="6120000"/>
        </p:xfrm>
        <a:graphic>
          <a:graphicData uri="http://schemas.openxmlformats.org/drawingml/2006/table">
            <a:tbl>
              <a:tblPr firstRow="1" bandRow="1">
                <a:tableStyleId>{5940675A-B579-460E-94D1-54222C63F5DA}</a:tableStyleId>
              </a:tblPr>
              <a:tblGrid>
                <a:gridCol w="360000"/>
                <a:gridCol w="360000"/>
                <a:gridCol w="360000"/>
                <a:gridCol w="360000"/>
                <a:gridCol w="360000"/>
                <a:gridCol w="360000"/>
                <a:gridCol w="360000"/>
                <a:gridCol w="360000"/>
                <a:gridCol w="360000"/>
                <a:gridCol w="360000"/>
                <a:gridCol w="360000"/>
                <a:gridCol w="360000"/>
                <a:gridCol w="360000"/>
                <a:gridCol w="360000"/>
                <a:gridCol w="360000"/>
                <a:gridCol w="360000"/>
                <a:gridCol w="360000"/>
                <a:gridCol w="360000"/>
                <a:gridCol w="360000"/>
                <a:gridCol w="360000"/>
                <a:gridCol w="360000"/>
                <a:gridCol w="360000"/>
                <a:gridCol w="360000"/>
                <a:gridCol w="360000"/>
              </a:tblGrid>
              <a:tr h="360000">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60000">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60000">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60000">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60000">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60000">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60000">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60000">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60000">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60000">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60000">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60000">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60000">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60000">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60000">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60000">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60000">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5" name="Rectangle 4"/>
          <p:cNvSpPr/>
          <p:nvPr/>
        </p:nvSpPr>
        <p:spPr>
          <a:xfrm rot="10800000">
            <a:off x="2403372" y="3595014"/>
            <a:ext cx="360000" cy="360000"/>
          </a:xfrm>
          <a:prstGeom prst="rect">
            <a:avLst/>
          </a:prstGeom>
          <a:noFill/>
          <a:ln w="285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990033"/>
              </a:solidFill>
            </a:endParaRPr>
          </a:p>
        </p:txBody>
      </p:sp>
      <p:sp>
        <p:nvSpPr>
          <p:cNvPr id="6" name="Arc 5"/>
          <p:cNvSpPr/>
          <p:nvPr/>
        </p:nvSpPr>
        <p:spPr>
          <a:xfrm rot="16200000">
            <a:off x="2419504" y="3600537"/>
            <a:ext cx="720000" cy="720000"/>
          </a:xfrm>
          <a:prstGeom prst="arc">
            <a:avLst>
              <a:gd name="adj1" fmla="val 15558641"/>
              <a:gd name="adj2" fmla="val 2221"/>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7" name="Rectangle 6"/>
          <p:cNvSpPr/>
          <p:nvPr/>
        </p:nvSpPr>
        <p:spPr>
          <a:xfrm rot="10800000">
            <a:off x="2775016" y="3592839"/>
            <a:ext cx="720000" cy="720000"/>
          </a:xfrm>
          <a:prstGeom prst="rect">
            <a:avLst/>
          </a:prstGeom>
          <a:noFill/>
          <a:ln w="285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990033"/>
              </a:solidFill>
            </a:endParaRPr>
          </a:p>
        </p:txBody>
      </p:sp>
      <p:sp>
        <p:nvSpPr>
          <p:cNvPr id="8" name="Arc 7"/>
          <p:cNvSpPr/>
          <p:nvPr/>
        </p:nvSpPr>
        <p:spPr>
          <a:xfrm>
            <a:off x="2041389" y="3601818"/>
            <a:ext cx="1440000" cy="1440000"/>
          </a:xfrm>
          <a:prstGeom prst="arc">
            <a:avLst>
              <a:gd name="adj1" fmla="val 16175883"/>
              <a:gd name="adj2" fmla="val 21278"/>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9" name="Rectangle 8"/>
          <p:cNvSpPr/>
          <p:nvPr/>
        </p:nvSpPr>
        <p:spPr>
          <a:xfrm rot="10800000">
            <a:off x="2415016" y="4338706"/>
            <a:ext cx="1080000" cy="1080000"/>
          </a:xfrm>
          <a:prstGeom prst="rect">
            <a:avLst/>
          </a:prstGeom>
          <a:noFill/>
          <a:ln w="285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990033"/>
              </a:solidFill>
            </a:endParaRPr>
          </a:p>
        </p:txBody>
      </p:sp>
      <p:sp>
        <p:nvSpPr>
          <p:cNvPr id="10" name="Arc 9"/>
          <p:cNvSpPr/>
          <p:nvPr/>
        </p:nvSpPr>
        <p:spPr>
          <a:xfrm rot="5400000">
            <a:off x="1320991" y="3232840"/>
            <a:ext cx="2160000" cy="2160000"/>
          </a:xfrm>
          <a:prstGeom prst="arc">
            <a:avLst>
              <a:gd name="adj1" fmla="val 16148937"/>
              <a:gd name="adj2" fmla="val 49964"/>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11" name="Rectangle 10"/>
          <p:cNvSpPr/>
          <p:nvPr/>
        </p:nvSpPr>
        <p:spPr>
          <a:xfrm rot="10800000">
            <a:off x="606942" y="3605675"/>
            <a:ext cx="1800000" cy="1800000"/>
          </a:xfrm>
          <a:prstGeom prst="rect">
            <a:avLst/>
          </a:prstGeom>
          <a:noFill/>
          <a:ln w="285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990033"/>
              </a:solidFill>
            </a:endParaRPr>
          </a:p>
        </p:txBody>
      </p:sp>
      <p:sp>
        <p:nvSpPr>
          <p:cNvPr id="12" name="Arc 11"/>
          <p:cNvSpPr/>
          <p:nvPr/>
        </p:nvSpPr>
        <p:spPr>
          <a:xfrm rot="10800000">
            <a:off x="604110" y="1792839"/>
            <a:ext cx="3600000" cy="3600000"/>
          </a:xfrm>
          <a:prstGeom prst="arc">
            <a:avLst>
              <a:gd name="adj1" fmla="val 16113368"/>
              <a:gd name="adj2" fmla="val 6207"/>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13" name="Rectangle 12"/>
          <p:cNvSpPr/>
          <p:nvPr/>
        </p:nvSpPr>
        <p:spPr>
          <a:xfrm rot="10800000">
            <a:off x="603710" y="726335"/>
            <a:ext cx="2880000" cy="2880000"/>
          </a:xfrm>
          <a:prstGeom prst="rect">
            <a:avLst/>
          </a:prstGeom>
          <a:noFill/>
          <a:ln w="285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990033"/>
              </a:solidFill>
            </a:endParaRPr>
          </a:p>
        </p:txBody>
      </p:sp>
      <p:sp>
        <p:nvSpPr>
          <p:cNvPr id="14" name="Arc 13"/>
          <p:cNvSpPr/>
          <p:nvPr/>
        </p:nvSpPr>
        <p:spPr>
          <a:xfrm rot="16200000">
            <a:off x="603711" y="738230"/>
            <a:ext cx="5760000" cy="5760000"/>
          </a:xfrm>
          <a:prstGeom prst="arc">
            <a:avLst>
              <a:gd name="adj1" fmla="val 16171717"/>
              <a:gd name="adj2" fmla="val 6207"/>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15" name="Rectangle 14"/>
          <p:cNvSpPr/>
          <p:nvPr/>
        </p:nvSpPr>
        <p:spPr>
          <a:xfrm rot="10800000">
            <a:off x="3484550" y="735552"/>
            <a:ext cx="4680000" cy="4680000"/>
          </a:xfrm>
          <a:prstGeom prst="rect">
            <a:avLst/>
          </a:prstGeom>
          <a:noFill/>
          <a:ln w="285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990033"/>
              </a:solidFill>
            </a:endParaRPr>
          </a:p>
        </p:txBody>
      </p:sp>
      <p:sp>
        <p:nvSpPr>
          <p:cNvPr id="16" name="Arc 15"/>
          <p:cNvSpPr/>
          <p:nvPr/>
        </p:nvSpPr>
        <p:spPr>
          <a:xfrm>
            <a:off x="-1184531" y="752225"/>
            <a:ext cx="9360000" cy="9360000"/>
          </a:xfrm>
          <a:prstGeom prst="arc">
            <a:avLst>
              <a:gd name="adj1" fmla="val 16107196"/>
              <a:gd name="adj2" fmla="val 6207"/>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17" name="Rectangle 16"/>
          <p:cNvSpPr/>
          <p:nvPr/>
        </p:nvSpPr>
        <p:spPr>
          <a:xfrm rot="10800000">
            <a:off x="604550" y="5417445"/>
            <a:ext cx="7560000" cy="2520000"/>
          </a:xfrm>
          <a:prstGeom prst="rect">
            <a:avLst/>
          </a:prstGeom>
          <a:noFill/>
          <a:ln w="285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990033"/>
              </a:solidFill>
            </a:endParaRPr>
          </a:p>
        </p:txBody>
      </p:sp>
      <p:sp>
        <p:nvSpPr>
          <p:cNvPr id="18" name="Arc 17"/>
          <p:cNvSpPr/>
          <p:nvPr/>
        </p:nvSpPr>
        <p:spPr>
          <a:xfrm>
            <a:off x="-6949280" y="-2162914"/>
            <a:ext cx="15120000" cy="15120000"/>
          </a:xfrm>
          <a:prstGeom prst="arc">
            <a:avLst>
              <a:gd name="adj1" fmla="val 21566280"/>
              <a:gd name="adj2" fmla="val 5419011"/>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27" name="Rectangle 26"/>
          <p:cNvSpPr/>
          <p:nvPr/>
        </p:nvSpPr>
        <p:spPr>
          <a:xfrm rot="5400000">
            <a:off x="2400061" y="3966487"/>
            <a:ext cx="360000" cy="360000"/>
          </a:xfrm>
          <a:prstGeom prst="rect">
            <a:avLst/>
          </a:prstGeom>
          <a:noFill/>
          <a:ln w="285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990033"/>
              </a:solidFill>
            </a:endParaRPr>
          </a:p>
        </p:txBody>
      </p:sp>
      <p:sp>
        <p:nvSpPr>
          <p:cNvPr id="28" name="Arc 27"/>
          <p:cNvSpPr/>
          <p:nvPr/>
        </p:nvSpPr>
        <p:spPr>
          <a:xfrm rot="10800000">
            <a:off x="2419676" y="3596348"/>
            <a:ext cx="720000" cy="720000"/>
          </a:xfrm>
          <a:prstGeom prst="arc">
            <a:avLst>
              <a:gd name="adj1" fmla="val 16200000"/>
              <a:gd name="adj2" fmla="val 2221"/>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Tree>
    <p:extLst>
      <p:ext uri="{BB962C8B-B14F-4D97-AF65-F5344CB8AC3E}">
        <p14:creationId xmlns:p14="http://schemas.microsoft.com/office/powerpoint/2010/main" val="339586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down)">
                                      <p:cBhvr>
                                        <p:cTn id="11" dur="15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27"/>
                                        </p:tgtEl>
                                      </p:cBhvr>
                                    </p:animEffect>
                                    <p:set>
                                      <p:cBhvr>
                                        <p:cTn id="16" dur="1" fill="hold">
                                          <p:stCondLst>
                                            <p:cond delay="499"/>
                                          </p:stCondLst>
                                        </p:cTn>
                                        <p:tgtEl>
                                          <p:spTgt spid="2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1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1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7"/>
                                        </p:tgtEl>
                                      </p:cBhvr>
                                    </p:animEffect>
                                    <p:set>
                                      <p:cBhvr>
                                        <p:cTn id="43" dur="1" fill="hold">
                                          <p:stCondLst>
                                            <p:cond delay="499"/>
                                          </p:stCondLst>
                                        </p:cTn>
                                        <p:tgtEl>
                                          <p:spTgt spid="7"/>
                                        </p:tgtEl>
                                        <p:attrNameLst>
                                          <p:attrName>style.visibility</p:attrName>
                                        </p:attrNameLst>
                                      </p:cBhvr>
                                      <p:to>
                                        <p:strVal val="hidden"/>
                                      </p:to>
                                    </p:se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par>
                          <p:cTn id="48" fill="hold">
                            <p:stCondLst>
                              <p:cond delay="1000"/>
                            </p:stCondLst>
                            <p:childTnLst>
                              <p:par>
                                <p:cTn id="49" presetID="22" presetClass="entr" presetSubtype="2"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right)">
                                      <p:cBhvr>
                                        <p:cTn id="51" dur="1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9"/>
                                        </p:tgtEl>
                                      </p:cBhvr>
                                    </p:animEffect>
                                    <p:set>
                                      <p:cBhvr>
                                        <p:cTn id="56" dur="1" fill="hold">
                                          <p:stCondLst>
                                            <p:cond delay="499"/>
                                          </p:stCondLst>
                                        </p:cTn>
                                        <p:tgtEl>
                                          <p:spTgt spid="9"/>
                                        </p:tgtEl>
                                        <p:attrNameLst>
                                          <p:attrName>style.visibility</p:attrName>
                                        </p:attrNameLst>
                                      </p:cBhvr>
                                      <p:to>
                                        <p:strVal val="hidden"/>
                                      </p:to>
                                    </p:se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childTnLst>
                          </p:cTn>
                        </p:par>
                        <p:par>
                          <p:cTn id="61" fill="hold">
                            <p:stCondLst>
                              <p:cond delay="1000"/>
                            </p:stCondLst>
                            <p:childTnLst>
                              <p:par>
                                <p:cTn id="62" presetID="22" presetClass="entr" presetSubtype="2"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right)">
                                      <p:cBhvr>
                                        <p:cTn id="64" dur="15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11"/>
                                        </p:tgtEl>
                                      </p:cBhvr>
                                    </p:animEffect>
                                    <p:set>
                                      <p:cBhvr>
                                        <p:cTn id="69" dur="1" fill="hold">
                                          <p:stCondLst>
                                            <p:cond delay="499"/>
                                          </p:stCondLst>
                                        </p:cTn>
                                        <p:tgtEl>
                                          <p:spTgt spid="11"/>
                                        </p:tgtEl>
                                        <p:attrNameLst>
                                          <p:attrName>style.visibility</p:attrName>
                                        </p:attrNameLst>
                                      </p:cBhvr>
                                      <p:to>
                                        <p:strVal val="hidden"/>
                                      </p:to>
                                    </p:se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500"/>
                                        <p:tgtEl>
                                          <p:spTgt spid="13"/>
                                        </p:tgtEl>
                                      </p:cBhvr>
                                    </p:animEffect>
                                  </p:childTnLst>
                                </p:cTn>
                              </p:par>
                            </p:childTnLst>
                          </p:cTn>
                        </p:par>
                        <p:par>
                          <p:cTn id="74" fill="hold">
                            <p:stCondLst>
                              <p:cond delay="1000"/>
                            </p:stCondLst>
                            <p:childTnLst>
                              <p:par>
                                <p:cTn id="75" presetID="22" presetClass="entr" presetSubtype="4"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wipe(down)">
                                      <p:cBhvr>
                                        <p:cTn id="77" dur="1500"/>
                                        <p:tgtEl>
                                          <p:spTgt spid="1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1" nodeType="clickEffect">
                                  <p:stCondLst>
                                    <p:cond delay="0"/>
                                  </p:stCondLst>
                                  <p:childTnLst>
                                    <p:animEffect transition="out" filter="fade">
                                      <p:cBhvr>
                                        <p:cTn id="81" dur="500"/>
                                        <p:tgtEl>
                                          <p:spTgt spid="13"/>
                                        </p:tgtEl>
                                      </p:cBhvr>
                                    </p:animEffect>
                                    <p:set>
                                      <p:cBhvr>
                                        <p:cTn id="82" dur="1" fill="hold">
                                          <p:stCondLst>
                                            <p:cond delay="499"/>
                                          </p:stCondLst>
                                        </p:cTn>
                                        <p:tgtEl>
                                          <p:spTgt spid="13"/>
                                        </p:tgtEl>
                                        <p:attrNameLst>
                                          <p:attrName>style.visibility</p:attrName>
                                        </p:attrNameLst>
                                      </p:cBhvr>
                                      <p:to>
                                        <p:strVal val="hidden"/>
                                      </p:to>
                                    </p:set>
                                  </p:childTnLst>
                                </p:cTn>
                              </p:par>
                            </p:childTnLst>
                          </p:cTn>
                        </p:par>
                        <p:par>
                          <p:cTn id="83" fill="hold">
                            <p:stCondLst>
                              <p:cond delay="500"/>
                            </p:stCondLst>
                            <p:childTnLst>
                              <p:par>
                                <p:cTn id="84" presetID="10" presetClass="entr" presetSubtype="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fade">
                                      <p:cBhvr>
                                        <p:cTn id="86" dur="500"/>
                                        <p:tgtEl>
                                          <p:spTgt spid="15"/>
                                        </p:tgtEl>
                                      </p:cBhvr>
                                    </p:animEffect>
                                  </p:childTnLst>
                                </p:cTn>
                              </p:par>
                            </p:childTnLst>
                          </p:cTn>
                        </p:par>
                        <p:par>
                          <p:cTn id="87" fill="hold">
                            <p:stCondLst>
                              <p:cond delay="1000"/>
                            </p:stCondLst>
                            <p:childTnLst>
                              <p:par>
                                <p:cTn id="88" presetID="22" presetClass="entr" presetSubtype="1" fill="hold" grpId="0" nodeType="after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wipe(up)">
                                      <p:cBhvr>
                                        <p:cTn id="90" dur="1500"/>
                                        <p:tgtEl>
                                          <p:spTgt spid="16"/>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grpId="1" nodeType="clickEffect">
                                  <p:stCondLst>
                                    <p:cond delay="0"/>
                                  </p:stCondLst>
                                  <p:childTnLst>
                                    <p:animEffect transition="out" filter="fade">
                                      <p:cBhvr>
                                        <p:cTn id="94" dur="500"/>
                                        <p:tgtEl>
                                          <p:spTgt spid="15"/>
                                        </p:tgtEl>
                                      </p:cBhvr>
                                    </p:animEffect>
                                    <p:set>
                                      <p:cBhvr>
                                        <p:cTn id="95" dur="1" fill="hold">
                                          <p:stCondLst>
                                            <p:cond delay="499"/>
                                          </p:stCondLst>
                                        </p:cTn>
                                        <p:tgtEl>
                                          <p:spTgt spid="15"/>
                                        </p:tgtEl>
                                        <p:attrNameLst>
                                          <p:attrName>style.visibility</p:attrName>
                                        </p:attrNameLst>
                                      </p:cBhvr>
                                      <p:to>
                                        <p:strVal val="hidden"/>
                                      </p:to>
                                    </p:set>
                                  </p:childTnLst>
                                </p:cTn>
                              </p:par>
                            </p:childTnLst>
                          </p:cTn>
                        </p:par>
                        <p:par>
                          <p:cTn id="96" fill="hold">
                            <p:stCondLst>
                              <p:cond delay="500"/>
                            </p:stCondLst>
                            <p:childTnLst>
                              <p:par>
                                <p:cTn id="97" presetID="10" presetClass="entr" presetSubtype="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fade">
                                      <p:cBhvr>
                                        <p:cTn id="99" dur="500"/>
                                        <p:tgtEl>
                                          <p:spTgt spid="17"/>
                                        </p:tgtEl>
                                      </p:cBhvr>
                                    </p:animEffect>
                                  </p:childTnLst>
                                </p:cTn>
                              </p:par>
                            </p:childTnLst>
                          </p:cTn>
                        </p:par>
                        <p:par>
                          <p:cTn id="100" fill="hold">
                            <p:stCondLst>
                              <p:cond delay="1000"/>
                            </p:stCondLst>
                            <p:childTnLst>
                              <p:par>
                                <p:cTn id="101" presetID="22" presetClass="entr" presetSubtype="1" fill="hold" grpId="0" nodeType="after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wipe(up)">
                                      <p:cBhvr>
                                        <p:cTn id="103" dur="1500"/>
                                        <p:tgtEl>
                                          <p:spTgt spid="18"/>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grpId="1" nodeType="clickEffect">
                                  <p:stCondLst>
                                    <p:cond delay="0"/>
                                  </p:stCondLst>
                                  <p:childTnLst>
                                    <p:animEffect transition="out" filter="fade">
                                      <p:cBhvr>
                                        <p:cTn id="107" dur="500"/>
                                        <p:tgtEl>
                                          <p:spTgt spid="17"/>
                                        </p:tgtEl>
                                      </p:cBhvr>
                                    </p:animEffect>
                                    <p:set>
                                      <p:cBhvr>
                                        <p:cTn id="10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P spid="7" grpId="1" animBg="1"/>
      <p:bldP spid="8" grpId="0" animBg="1"/>
      <p:bldP spid="9" grpId="0" animBg="1"/>
      <p:bldP spid="9" grpId="1" animBg="1"/>
      <p:bldP spid="10" grpId="0" animBg="1"/>
      <p:bldP spid="11" grpId="0" animBg="1"/>
      <p:bldP spid="11" grpId="1" animBg="1"/>
      <p:bldP spid="12" grpId="0" animBg="1"/>
      <p:bldP spid="13" grpId="0" animBg="1"/>
      <p:bldP spid="13" grpId="1" animBg="1"/>
      <p:bldP spid="14" grpId="0" animBg="1"/>
      <p:bldP spid="15" grpId="0" animBg="1"/>
      <p:bldP spid="15" grpId="1" animBg="1"/>
      <p:bldP spid="16" grpId="0" animBg="1"/>
      <p:bldP spid="17" grpId="0" animBg="1"/>
      <p:bldP spid="17" grpId="1" animBg="1"/>
      <p:bldP spid="18" grpId="0" animBg="1"/>
      <p:bldP spid="27" grpId="0" animBg="1"/>
      <p:bldP spid="27" grpId="1" animBg="1"/>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95536" y="716620"/>
            <a:ext cx="8229600" cy="6175238"/>
          </a:xfrm>
        </p:spPr>
        <p:txBody>
          <a:bodyPr>
            <a:noAutofit/>
          </a:bodyPr>
          <a:lstStyle/>
          <a:p>
            <a:r>
              <a:rPr lang="en-IE" dirty="0" smtClean="0"/>
              <a:t>The </a:t>
            </a:r>
            <a:r>
              <a:rPr lang="en-IE" dirty="0"/>
              <a:t>spiral shape which we get is not a true spiral as it is made up of fragments which are parts of circles but it is a good approximation of spirals which are often seen in nature, like that of the nautilus shell. </a:t>
            </a:r>
          </a:p>
          <a:p>
            <a:r>
              <a:rPr lang="en-IE" dirty="0" smtClean="0"/>
              <a:t>What are the lengths of the sides of the successive rectangles generated and the radii of the quarter circles drawn? </a:t>
            </a:r>
          </a:p>
          <a:p>
            <a:endParaRPr lang="en-IE" dirty="0"/>
          </a:p>
        </p:txBody>
      </p:sp>
      <p:sp>
        <p:nvSpPr>
          <p:cNvPr id="6" name="Title 5"/>
          <p:cNvSpPr>
            <a:spLocks noGrp="1"/>
          </p:cNvSpPr>
          <p:nvPr>
            <p:ph type="title"/>
          </p:nvPr>
        </p:nvSpPr>
        <p:spPr>
          <a:xfrm>
            <a:off x="457200" y="-27384"/>
            <a:ext cx="8229600" cy="1143000"/>
          </a:xfrm>
        </p:spPr>
        <p:txBody>
          <a:bodyPr/>
          <a:lstStyle/>
          <a:p>
            <a:r>
              <a:rPr lang="en-IE" b="1" dirty="0" smtClean="0"/>
              <a:t>Section F: Student Activity 5 </a:t>
            </a:r>
            <a:endParaRPr lang="en-IE" b="1" dirty="0"/>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88" r="9041" b="10415"/>
          <a:stretch/>
        </p:blipFill>
        <p:spPr bwMode="auto">
          <a:xfrm>
            <a:off x="4355976" y="2866499"/>
            <a:ext cx="5025141" cy="2556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184404526"/>
              </p:ext>
            </p:extLst>
          </p:nvPr>
        </p:nvGraphicFramePr>
        <p:xfrm>
          <a:off x="611960" y="2708920"/>
          <a:ext cx="3600000" cy="3207880"/>
        </p:xfrm>
        <a:graphic>
          <a:graphicData uri="http://schemas.openxmlformats.org/drawingml/2006/table">
            <a:tbl>
              <a:tblPr firstRow="1" bandRow="1">
                <a:tableStyleId>{21E4AEA4-8DFA-4A89-87EB-49C32662AFE0}</a:tableStyleId>
              </a:tblPr>
              <a:tblGrid>
                <a:gridCol w="900000"/>
                <a:gridCol w="900000"/>
                <a:gridCol w="900000"/>
                <a:gridCol w="900000"/>
              </a:tblGrid>
              <a:tr h="612000">
                <a:tc>
                  <a:txBody>
                    <a:bodyPr/>
                    <a:lstStyle/>
                    <a:p>
                      <a:pPr algn="ctr"/>
                      <a:r>
                        <a:rPr lang="en-IE" dirty="0" smtClean="0"/>
                        <a:t>Width</a:t>
                      </a:r>
                      <a:endParaRPr lang="en-IE" dirty="0"/>
                    </a:p>
                  </a:txBody>
                  <a:tcPr anchor="ctr">
                    <a:solidFill>
                      <a:srgbClr val="990033"/>
                    </a:solidFill>
                  </a:tcPr>
                </a:tc>
                <a:tc>
                  <a:txBody>
                    <a:bodyPr/>
                    <a:lstStyle/>
                    <a:p>
                      <a:pPr algn="ctr"/>
                      <a:r>
                        <a:rPr lang="en-IE" dirty="0" smtClean="0"/>
                        <a:t>Length</a:t>
                      </a:r>
                      <a:endParaRPr lang="en-IE" dirty="0"/>
                    </a:p>
                  </a:txBody>
                  <a:tcPr anchor="ctr">
                    <a:solidFill>
                      <a:srgbClr val="990033"/>
                    </a:solidFill>
                  </a:tcPr>
                </a:tc>
                <a:tc>
                  <a:txBody>
                    <a:bodyPr/>
                    <a:lstStyle/>
                    <a:p>
                      <a:pPr algn="ctr"/>
                      <a:endParaRPr lang="en-IE" dirty="0"/>
                    </a:p>
                  </a:txBody>
                  <a:tcPr anchor="ctr">
                    <a:solidFill>
                      <a:srgbClr val="990033"/>
                    </a:solidFill>
                  </a:tcPr>
                </a:tc>
                <a:tc>
                  <a:txBody>
                    <a:bodyPr/>
                    <a:lstStyle/>
                    <a:p>
                      <a:pPr algn="ctr"/>
                      <a:r>
                        <a:rPr lang="en-IE" dirty="0" smtClean="0"/>
                        <a:t>Radii</a:t>
                      </a:r>
                      <a:endParaRPr lang="en-IE" dirty="0"/>
                    </a:p>
                  </a:txBody>
                  <a:tcPr anchor="ctr">
                    <a:solidFill>
                      <a:srgbClr val="990033"/>
                    </a:solidFill>
                  </a:tcPr>
                </a:tc>
              </a:tr>
              <a:tr h="370840">
                <a:tc>
                  <a:txBody>
                    <a:bodyPr/>
                    <a:lstStyle/>
                    <a:p>
                      <a:endParaRPr lang="en-IE"/>
                    </a:p>
                  </a:txBody>
                  <a:tcPr/>
                </a:tc>
                <a:tc>
                  <a:txBody>
                    <a:bodyPr/>
                    <a:lstStyle/>
                    <a:p>
                      <a:endParaRPr lang="en-IE"/>
                    </a:p>
                  </a:txBody>
                  <a:tcPr/>
                </a:tc>
                <a:tc>
                  <a:txBody>
                    <a:bodyPr/>
                    <a:lstStyle/>
                    <a:p>
                      <a:endParaRPr lang="en-IE" dirty="0"/>
                    </a:p>
                  </a:txBody>
                  <a:tcPr/>
                </a:tc>
                <a:tc>
                  <a:txBody>
                    <a:bodyPr/>
                    <a:lstStyle/>
                    <a:p>
                      <a:endParaRPr lang="en-IE" dirty="0"/>
                    </a:p>
                  </a:txBody>
                  <a:tcPr/>
                </a:tc>
              </a:tr>
              <a:tr h="370840">
                <a:tc>
                  <a:txBody>
                    <a:bodyPr/>
                    <a:lstStyle/>
                    <a:p>
                      <a:endParaRPr lang="en-IE"/>
                    </a:p>
                  </a:txBody>
                  <a:tcPr/>
                </a:tc>
                <a:tc>
                  <a:txBody>
                    <a:bodyPr/>
                    <a:lstStyle/>
                    <a:p>
                      <a:endParaRPr lang="en-IE"/>
                    </a:p>
                  </a:txBody>
                  <a:tcPr/>
                </a:tc>
                <a:tc>
                  <a:txBody>
                    <a:bodyPr/>
                    <a:lstStyle/>
                    <a:p>
                      <a:endParaRPr lang="en-IE" dirty="0"/>
                    </a:p>
                  </a:txBody>
                  <a:tcPr/>
                </a:tc>
                <a:tc>
                  <a:txBody>
                    <a:bodyPr/>
                    <a:lstStyle/>
                    <a:p>
                      <a:endParaRPr lang="en-IE" dirty="0"/>
                    </a:p>
                  </a:txBody>
                  <a:tcPr/>
                </a:tc>
              </a:tr>
              <a:tr h="370840">
                <a:tc>
                  <a:txBody>
                    <a:bodyPr/>
                    <a:lstStyle/>
                    <a:p>
                      <a:endParaRPr lang="en-IE"/>
                    </a:p>
                  </a:txBody>
                  <a:tcPr/>
                </a:tc>
                <a:tc>
                  <a:txBody>
                    <a:bodyPr/>
                    <a:lstStyle/>
                    <a:p>
                      <a:endParaRPr lang="en-IE"/>
                    </a:p>
                  </a:txBody>
                  <a:tcPr/>
                </a:tc>
                <a:tc>
                  <a:txBody>
                    <a:bodyPr/>
                    <a:lstStyle/>
                    <a:p>
                      <a:endParaRPr lang="en-IE" dirty="0"/>
                    </a:p>
                  </a:txBody>
                  <a:tcPr/>
                </a:tc>
                <a:tc>
                  <a:txBody>
                    <a:bodyPr/>
                    <a:lstStyle/>
                    <a:p>
                      <a:endParaRPr lang="en-IE" dirty="0"/>
                    </a:p>
                  </a:txBody>
                  <a:tcPr/>
                </a:tc>
              </a:tr>
              <a:tr h="370840">
                <a:tc>
                  <a:txBody>
                    <a:bodyPr/>
                    <a:lstStyle/>
                    <a:p>
                      <a:endParaRPr lang="en-IE"/>
                    </a:p>
                  </a:txBody>
                  <a:tcPr/>
                </a:tc>
                <a:tc>
                  <a:txBody>
                    <a:bodyPr/>
                    <a:lstStyle/>
                    <a:p>
                      <a:endParaRPr lang="en-IE"/>
                    </a:p>
                  </a:txBody>
                  <a:tcPr/>
                </a:tc>
                <a:tc>
                  <a:txBody>
                    <a:bodyPr/>
                    <a:lstStyle/>
                    <a:p>
                      <a:endParaRPr lang="en-IE" dirty="0"/>
                    </a:p>
                  </a:txBody>
                  <a:tcPr/>
                </a:tc>
                <a:tc>
                  <a:txBody>
                    <a:bodyPr/>
                    <a:lstStyle/>
                    <a:p>
                      <a:endParaRPr lang="en-IE" dirty="0"/>
                    </a:p>
                  </a:txBody>
                  <a:tcPr/>
                </a:tc>
              </a:tr>
              <a:tr h="370840">
                <a:tc>
                  <a:txBody>
                    <a:bodyPr/>
                    <a:lstStyle/>
                    <a:p>
                      <a:endParaRPr lang="en-IE"/>
                    </a:p>
                  </a:txBody>
                  <a:tcPr/>
                </a:tc>
                <a:tc>
                  <a:txBody>
                    <a:bodyPr/>
                    <a:lstStyle/>
                    <a:p>
                      <a:endParaRPr lang="en-IE"/>
                    </a:p>
                  </a:txBody>
                  <a:tcPr/>
                </a:tc>
                <a:tc>
                  <a:txBody>
                    <a:bodyPr/>
                    <a:lstStyle/>
                    <a:p>
                      <a:endParaRPr lang="en-IE" dirty="0"/>
                    </a:p>
                  </a:txBody>
                  <a:tcPr/>
                </a:tc>
                <a:tc>
                  <a:txBody>
                    <a:bodyPr/>
                    <a:lstStyle/>
                    <a:p>
                      <a:endParaRPr lang="en-IE" dirty="0"/>
                    </a:p>
                  </a:txBody>
                  <a:tcPr/>
                </a:tc>
              </a:tr>
              <a:tr h="370840">
                <a:tc>
                  <a:txBody>
                    <a:bodyPr/>
                    <a:lstStyle/>
                    <a:p>
                      <a:endParaRPr lang="en-IE"/>
                    </a:p>
                  </a:txBody>
                  <a:tcPr/>
                </a:tc>
                <a:tc>
                  <a:txBody>
                    <a:bodyPr/>
                    <a:lstStyle/>
                    <a:p>
                      <a:endParaRPr lang="en-IE"/>
                    </a:p>
                  </a:txBody>
                  <a:tcPr/>
                </a:tc>
                <a:tc>
                  <a:txBody>
                    <a:bodyPr/>
                    <a:lstStyle/>
                    <a:p>
                      <a:endParaRPr lang="en-IE" dirty="0"/>
                    </a:p>
                  </a:txBody>
                  <a:tcPr/>
                </a:tc>
                <a:tc>
                  <a:txBody>
                    <a:bodyPr/>
                    <a:lstStyle/>
                    <a:p>
                      <a:endParaRPr lang="en-IE" dirty="0"/>
                    </a:p>
                  </a:txBody>
                  <a:tcPr/>
                </a:tc>
              </a:tr>
              <a:tr h="370840">
                <a:tc>
                  <a:txBody>
                    <a:bodyPr/>
                    <a:lstStyle/>
                    <a:p>
                      <a:endParaRPr lang="en-IE"/>
                    </a:p>
                  </a:txBody>
                  <a:tcPr/>
                </a:tc>
                <a:tc>
                  <a:txBody>
                    <a:bodyPr/>
                    <a:lstStyle/>
                    <a:p>
                      <a:endParaRPr lang="en-IE"/>
                    </a:p>
                  </a:txBody>
                  <a:tcPr/>
                </a:tc>
                <a:tc>
                  <a:txBody>
                    <a:bodyPr/>
                    <a:lstStyle/>
                    <a:p>
                      <a:endParaRPr lang="en-IE" dirty="0"/>
                    </a:p>
                  </a:txBody>
                  <a:tcPr/>
                </a:tc>
                <a:tc>
                  <a:txBody>
                    <a:bodyPr/>
                    <a:lstStyle/>
                    <a:p>
                      <a:endParaRPr lang="en-IE" dirty="0"/>
                    </a:p>
                  </a:txBody>
                  <a:tcPr/>
                </a:tc>
              </a:tr>
            </a:tbl>
          </a:graphicData>
        </a:graphic>
      </p:graphicFrame>
      <p:pic>
        <p:nvPicPr>
          <p:cNvPr id="20" name="Picture 19"/>
          <p:cNvPicPr>
            <a:picLocks noChangeAspect="1" noChangeArrowheads="1"/>
          </p:cNvPicPr>
          <p:nvPr/>
        </p:nvPicPr>
        <p:blipFill rotWithShape="1">
          <a:blip r:embed="rId3">
            <a:extLst>
              <a:ext uri="{28A0092B-C50C-407E-A947-70E740481C1C}">
                <a14:useLocalDpi xmlns:a14="http://schemas.microsoft.com/office/drawing/2010/main" val="0"/>
              </a:ext>
            </a:extLst>
          </a:blip>
          <a:srcRect l="7082" t="6039" r="4685" b="6302"/>
          <a:stretch/>
        </p:blipFill>
        <p:spPr bwMode="auto">
          <a:xfrm>
            <a:off x="7524328" y="5685712"/>
            <a:ext cx="1496780" cy="1127664"/>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8784000" y="585214"/>
            <a:ext cx="8064855" cy="5860269"/>
            <a:chOff x="8784000" y="585214"/>
            <a:chExt cx="8064855" cy="5860269"/>
          </a:xfrm>
        </p:grpSpPr>
        <p:sp>
          <p:nvSpPr>
            <p:cNvPr id="4" name="Rounded Rectangle 3"/>
            <p:cNvSpPr/>
            <p:nvPr/>
          </p:nvSpPr>
          <p:spPr>
            <a:xfrm rot="16200000">
              <a:off x="8154000" y="1250689"/>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pic>
          <p:nvPicPr>
            <p:cNvPr id="1433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4" t="547" b="-1"/>
            <a:stretch/>
          </p:blipFill>
          <p:spPr bwMode="auto">
            <a:xfrm>
              <a:off x="9165124" y="585214"/>
              <a:ext cx="7683731" cy="5860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6315512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18 7.40741E-7 L -0.93038 7.40741E-7 " pathEditMode="relative" rAng="0" ptsTypes="AA">
                                      <p:cBhvr>
                                        <p:cTn id="6" dur="2000" fill="hold"/>
                                        <p:tgtEl>
                                          <p:spTgt spid="5"/>
                                        </p:tgtEl>
                                        <p:attrNameLst>
                                          <p:attrName>ppt_x</p:attrName>
                                          <p:attrName>ppt_y</p:attrName>
                                        </p:attrNameLst>
                                      </p:cBhvr>
                                      <p:rCtr x="-4651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038 7.40741E-7 L -0.00018 0.00347 " pathEditMode="relative" rAng="0" ptsTypes="AA">
                                      <p:cBhvr>
                                        <p:cTn id="10" dur="2000" fill="hold"/>
                                        <p:tgtEl>
                                          <p:spTgt spid="5"/>
                                        </p:tgtEl>
                                        <p:attrNameLst>
                                          <p:attrName>ppt_x</p:attrName>
                                          <p:attrName>ppt_y</p:attrName>
                                        </p:attrNameLst>
                                      </p:cBhvr>
                                      <p:rCtr x="46510" y="162"/>
                                    </p:animMotion>
                                  </p:childTnLst>
                                </p:cTn>
                              </p:par>
                            </p:childTnLst>
                          </p:cTn>
                        </p:par>
                      </p:childTnLst>
                    </p:cTn>
                  </p:par>
                </p:childTnLst>
              </p:cTn>
              <p:nextCondLst>
                <p:cond evt="onClick" delay="0">
                  <p:tgtEl>
                    <p:spTgt spid="5"/>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60132632"/>
              </p:ext>
            </p:extLst>
          </p:nvPr>
        </p:nvGraphicFramePr>
        <p:xfrm>
          <a:off x="252000" y="369000"/>
          <a:ext cx="8640000" cy="6120000"/>
        </p:xfrm>
        <a:graphic>
          <a:graphicData uri="http://schemas.openxmlformats.org/drawingml/2006/table">
            <a:tbl>
              <a:tblPr firstRow="1" bandRow="1">
                <a:tableStyleId>{5940675A-B579-460E-94D1-54222C63F5DA}</a:tableStyleId>
              </a:tblPr>
              <a:tblGrid>
                <a:gridCol w="360000"/>
                <a:gridCol w="360000"/>
                <a:gridCol w="360000"/>
                <a:gridCol w="360000"/>
                <a:gridCol w="360000"/>
                <a:gridCol w="360000"/>
                <a:gridCol w="360000"/>
                <a:gridCol w="360000"/>
                <a:gridCol w="360000"/>
                <a:gridCol w="360000"/>
                <a:gridCol w="360000"/>
                <a:gridCol w="360000"/>
                <a:gridCol w="360000"/>
                <a:gridCol w="360000"/>
                <a:gridCol w="360000"/>
                <a:gridCol w="360000"/>
                <a:gridCol w="360000"/>
                <a:gridCol w="360000"/>
                <a:gridCol w="360000"/>
                <a:gridCol w="360000"/>
                <a:gridCol w="360000"/>
                <a:gridCol w="360000"/>
                <a:gridCol w="360000"/>
                <a:gridCol w="360000"/>
              </a:tblGrid>
              <a:tr h="360000">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60000">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60000">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60000">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60000">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60000">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60000">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60000">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60000">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60000">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60000">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60000">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60000">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60000">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60000">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60000">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60000">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IE" sz="1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6" name="Arc 5"/>
          <p:cNvSpPr/>
          <p:nvPr/>
        </p:nvSpPr>
        <p:spPr>
          <a:xfrm rot="16200000">
            <a:off x="2419504" y="3600537"/>
            <a:ext cx="720000" cy="720000"/>
          </a:xfrm>
          <a:prstGeom prst="arc">
            <a:avLst>
              <a:gd name="adj1" fmla="val 15558641"/>
              <a:gd name="adj2" fmla="val 2221"/>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8" name="Arc 7"/>
          <p:cNvSpPr/>
          <p:nvPr/>
        </p:nvSpPr>
        <p:spPr>
          <a:xfrm>
            <a:off x="2041389" y="3601818"/>
            <a:ext cx="1440000" cy="1440000"/>
          </a:xfrm>
          <a:prstGeom prst="arc">
            <a:avLst>
              <a:gd name="adj1" fmla="val 16175883"/>
              <a:gd name="adj2" fmla="val 21278"/>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10" name="Arc 9"/>
          <p:cNvSpPr/>
          <p:nvPr/>
        </p:nvSpPr>
        <p:spPr>
          <a:xfrm rot="5400000">
            <a:off x="1320991" y="3232840"/>
            <a:ext cx="2160000" cy="2160000"/>
          </a:xfrm>
          <a:prstGeom prst="arc">
            <a:avLst>
              <a:gd name="adj1" fmla="val 16148937"/>
              <a:gd name="adj2" fmla="val 49964"/>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12" name="Arc 11"/>
          <p:cNvSpPr/>
          <p:nvPr/>
        </p:nvSpPr>
        <p:spPr>
          <a:xfrm rot="10800000">
            <a:off x="604110" y="1792839"/>
            <a:ext cx="3600000" cy="3600000"/>
          </a:xfrm>
          <a:prstGeom prst="arc">
            <a:avLst>
              <a:gd name="adj1" fmla="val 16113368"/>
              <a:gd name="adj2" fmla="val 6207"/>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14" name="Arc 13"/>
          <p:cNvSpPr/>
          <p:nvPr/>
        </p:nvSpPr>
        <p:spPr>
          <a:xfrm rot="16200000">
            <a:off x="603711" y="738230"/>
            <a:ext cx="5760000" cy="5760000"/>
          </a:xfrm>
          <a:prstGeom prst="arc">
            <a:avLst>
              <a:gd name="adj1" fmla="val 16171717"/>
              <a:gd name="adj2" fmla="val 6207"/>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16" name="Arc 15"/>
          <p:cNvSpPr/>
          <p:nvPr/>
        </p:nvSpPr>
        <p:spPr>
          <a:xfrm>
            <a:off x="-1184531" y="741339"/>
            <a:ext cx="9360000" cy="9360000"/>
          </a:xfrm>
          <a:prstGeom prst="arc">
            <a:avLst>
              <a:gd name="adj1" fmla="val 16107196"/>
              <a:gd name="adj2" fmla="val 6207"/>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18" name="Arc 17"/>
          <p:cNvSpPr/>
          <p:nvPr/>
        </p:nvSpPr>
        <p:spPr>
          <a:xfrm>
            <a:off x="-6949280" y="-2162914"/>
            <a:ext cx="15120000" cy="15120000"/>
          </a:xfrm>
          <a:prstGeom prst="arc">
            <a:avLst>
              <a:gd name="adj1" fmla="val 21566280"/>
              <a:gd name="adj2" fmla="val 5419011"/>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28" name="Arc 27"/>
          <p:cNvSpPr/>
          <p:nvPr/>
        </p:nvSpPr>
        <p:spPr>
          <a:xfrm rot="10800000">
            <a:off x="2419676" y="3596348"/>
            <a:ext cx="720000" cy="720000"/>
          </a:xfrm>
          <a:prstGeom prst="arc">
            <a:avLst>
              <a:gd name="adj1" fmla="val 16200000"/>
              <a:gd name="adj2" fmla="val 2221"/>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19" name="Rectangle 18"/>
          <p:cNvSpPr/>
          <p:nvPr/>
        </p:nvSpPr>
        <p:spPr>
          <a:xfrm rot="10800000">
            <a:off x="2411877" y="3596855"/>
            <a:ext cx="360000" cy="720000"/>
          </a:xfrm>
          <a:prstGeom prst="rect">
            <a:avLst/>
          </a:prstGeom>
          <a:solidFill>
            <a:schemeClr val="accent2">
              <a:lumMod val="40000"/>
              <a:lumOff val="60000"/>
              <a:alpha val="25000"/>
            </a:schemeClr>
          </a:solidFill>
          <a:ln w="285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990033"/>
              </a:solidFill>
            </a:endParaRPr>
          </a:p>
        </p:txBody>
      </p:sp>
      <p:sp>
        <p:nvSpPr>
          <p:cNvPr id="20" name="Rectangle 19"/>
          <p:cNvSpPr/>
          <p:nvPr/>
        </p:nvSpPr>
        <p:spPr>
          <a:xfrm rot="10800000">
            <a:off x="2404109" y="3592839"/>
            <a:ext cx="1080000" cy="720000"/>
          </a:xfrm>
          <a:prstGeom prst="rect">
            <a:avLst/>
          </a:prstGeom>
          <a:solidFill>
            <a:schemeClr val="accent2">
              <a:lumMod val="40000"/>
              <a:lumOff val="60000"/>
              <a:alpha val="25000"/>
            </a:schemeClr>
          </a:solidFill>
          <a:ln w="285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990033"/>
              </a:solidFill>
            </a:endParaRPr>
          </a:p>
        </p:txBody>
      </p:sp>
      <p:sp>
        <p:nvSpPr>
          <p:cNvPr id="21" name="Rectangle 20"/>
          <p:cNvSpPr/>
          <p:nvPr/>
        </p:nvSpPr>
        <p:spPr>
          <a:xfrm rot="5400000">
            <a:off x="2411877" y="3961818"/>
            <a:ext cx="360000" cy="360000"/>
          </a:xfrm>
          <a:prstGeom prst="rect">
            <a:avLst/>
          </a:prstGeom>
          <a:solidFill>
            <a:schemeClr val="accent2">
              <a:lumMod val="40000"/>
              <a:lumOff val="60000"/>
              <a:alpha val="25000"/>
            </a:schemeClr>
          </a:solidFill>
          <a:ln w="285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990033"/>
              </a:solidFill>
            </a:endParaRPr>
          </a:p>
        </p:txBody>
      </p:sp>
      <p:sp>
        <p:nvSpPr>
          <p:cNvPr id="22" name="Rectangle 21"/>
          <p:cNvSpPr/>
          <p:nvPr/>
        </p:nvSpPr>
        <p:spPr>
          <a:xfrm rot="10800000">
            <a:off x="2411761" y="3583902"/>
            <a:ext cx="1080000" cy="1800000"/>
          </a:xfrm>
          <a:prstGeom prst="rect">
            <a:avLst/>
          </a:prstGeom>
          <a:solidFill>
            <a:schemeClr val="accent2">
              <a:lumMod val="40000"/>
              <a:lumOff val="60000"/>
              <a:alpha val="23000"/>
            </a:schemeClr>
          </a:solidFill>
          <a:ln w="285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990033"/>
              </a:solidFill>
            </a:endParaRPr>
          </a:p>
        </p:txBody>
      </p:sp>
      <p:sp>
        <p:nvSpPr>
          <p:cNvPr id="23" name="Rectangle 22"/>
          <p:cNvSpPr/>
          <p:nvPr/>
        </p:nvSpPr>
        <p:spPr>
          <a:xfrm rot="10800000">
            <a:off x="600991" y="3591484"/>
            <a:ext cx="2880000" cy="1800000"/>
          </a:xfrm>
          <a:prstGeom prst="rect">
            <a:avLst/>
          </a:prstGeom>
          <a:solidFill>
            <a:schemeClr val="accent2">
              <a:lumMod val="40000"/>
              <a:lumOff val="60000"/>
              <a:alpha val="25000"/>
            </a:schemeClr>
          </a:solidFill>
          <a:ln w="285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990033"/>
              </a:solidFill>
            </a:endParaRPr>
          </a:p>
        </p:txBody>
      </p:sp>
      <p:sp>
        <p:nvSpPr>
          <p:cNvPr id="24" name="Rectangle 23"/>
          <p:cNvSpPr/>
          <p:nvPr/>
        </p:nvSpPr>
        <p:spPr>
          <a:xfrm rot="10800000">
            <a:off x="600991" y="703158"/>
            <a:ext cx="2880000" cy="4680000"/>
          </a:xfrm>
          <a:prstGeom prst="rect">
            <a:avLst/>
          </a:prstGeom>
          <a:solidFill>
            <a:schemeClr val="accent2">
              <a:lumMod val="40000"/>
              <a:lumOff val="60000"/>
              <a:alpha val="25000"/>
            </a:schemeClr>
          </a:solidFill>
          <a:ln w="285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990033"/>
              </a:solidFill>
            </a:endParaRPr>
          </a:p>
        </p:txBody>
      </p:sp>
      <p:sp>
        <p:nvSpPr>
          <p:cNvPr id="25" name="Rectangle 24"/>
          <p:cNvSpPr/>
          <p:nvPr/>
        </p:nvSpPr>
        <p:spPr>
          <a:xfrm rot="10800000">
            <a:off x="606807" y="727366"/>
            <a:ext cx="7560000" cy="4680000"/>
          </a:xfrm>
          <a:prstGeom prst="rect">
            <a:avLst/>
          </a:prstGeom>
          <a:solidFill>
            <a:schemeClr val="accent2">
              <a:lumMod val="40000"/>
              <a:lumOff val="60000"/>
              <a:alpha val="25000"/>
            </a:schemeClr>
          </a:solidFill>
          <a:ln w="285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990033"/>
              </a:solidFill>
            </a:endParaRPr>
          </a:p>
        </p:txBody>
      </p:sp>
      <p:sp>
        <p:nvSpPr>
          <p:cNvPr id="26" name="Rectangle 25"/>
          <p:cNvSpPr/>
          <p:nvPr/>
        </p:nvSpPr>
        <p:spPr>
          <a:xfrm rot="10800000">
            <a:off x="611561" y="5413406"/>
            <a:ext cx="7560000" cy="7560000"/>
          </a:xfrm>
          <a:prstGeom prst="rect">
            <a:avLst/>
          </a:prstGeom>
          <a:solidFill>
            <a:schemeClr val="accent2">
              <a:lumMod val="40000"/>
              <a:lumOff val="60000"/>
              <a:alpha val="25000"/>
            </a:schemeClr>
          </a:solidFill>
          <a:ln w="285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990033"/>
              </a:solidFill>
            </a:endParaRPr>
          </a:p>
        </p:txBody>
      </p:sp>
    </p:spTree>
    <p:extLst>
      <p:ext uri="{BB962C8B-B14F-4D97-AF65-F5344CB8AC3E}">
        <p14:creationId xmlns:p14="http://schemas.microsoft.com/office/powerpoint/2010/main" val="421096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1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1"/>
                                        </p:tgtEl>
                                      </p:cBhvr>
                                    </p:animEffect>
                                    <p:set>
                                      <p:cBhvr>
                                        <p:cTn id="15" dur="1" fill="hold">
                                          <p:stCondLst>
                                            <p:cond delay="499"/>
                                          </p:stCondLst>
                                        </p:cTn>
                                        <p:tgtEl>
                                          <p:spTgt spid="21"/>
                                        </p:tgtEl>
                                        <p:attrNameLst>
                                          <p:attrName>style.visibility</p:attrName>
                                        </p:attrNameLst>
                                      </p:cBhvr>
                                      <p:to>
                                        <p:strVal val="hidden"/>
                                      </p:to>
                                    </p:se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1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9"/>
                                        </p:tgtEl>
                                      </p:cBhvr>
                                    </p:animEffect>
                                    <p:set>
                                      <p:cBhvr>
                                        <p:cTn id="27" dur="1" fill="hold">
                                          <p:stCondLst>
                                            <p:cond delay="499"/>
                                          </p:stCondLst>
                                        </p:cTn>
                                        <p:tgtEl>
                                          <p:spTgt spid="19"/>
                                        </p:tgtEl>
                                        <p:attrNameLst>
                                          <p:attrName>style.visibility</p:attrName>
                                        </p:attrNameLst>
                                      </p:cBhvr>
                                      <p:to>
                                        <p:strVal val="hidden"/>
                                      </p:to>
                                    </p:se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1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20"/>
                                        </p:tgtEl>
                                      </p:cBhvr>
                                    </p:animEffect>
                                    <p:set>
                                      <p:cBhvr>
                                        <p:cTn id="39" dur="1" fill="hold">
                                          <p:stCondLst>
                                            <p:cond delay="499"/>
                                          </p:stCondLst>
                                        </p:cTn>
                                        <p:tgtEl>
                                          <p:spTgt spid="20"/>
                                        </p:tgtEl>
                                        <p:attrNameLst>
                                          <p:attrName>style.visibility</p:attrName>
                                        </p:attrNameLst>
                                      </p:cBhvr>
                                      <p:to>
                                        <p:strVal val="hidden"/>
                                      </p:to>
                                    </p:set>
                                  </p:childTnLst>
                                </p:cTn>
                              </p:par>
                            </p:childTnLst>
                          </p:cTn>
                        </p:par>
                        <p:par>
                          <p:cTn id="40" fill="hold">
                            <p:stCondLst>
                              <p:cond delay="500"/>
                            </p:stCondLst>
                            <p:childTnLst>
                              <p:par>
                                <p:cTn id="41" presetID="22" presetClass="entr" presetSubtype="2"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right)">
                                      <p:cBhvr>
                                        <p:cTn id="43" dur="1500"/>
                                        <p:tgtEl>
                                          <p:spTgt spid="1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22"/>
                                        </p:tgtEl>
                                      </p:cBhvr>
                                    </p:animEffect>
                                    <p:set>
                                      <p:cBhvr>
                                        <p:cTn id="51" dur="1" fill="hold">
                                          <p:stCondLst>
                                            <p:cond delay="499"/>
                                          </p:stCondLst>
                                        </p:cTn>
                                        <p:tgtEl>
                                          <p:spTgt spid="22"/>
                                        </p:tgtEl>
                                        <p:attrNameLst>
                                          <p:attrName>style.visibility</p:attrName>
                                        </p:attrNameLst>
                                      </p:cBhvr>
                                      <p:to>
                                        <p:strVal val="hidden"/>
                                      </p:to>
                                    </p:set>
                                  </p:childTnLst>
                                </p:cTn>
                              </p:par>
                            </p:childTnLst>
                          </p:cTn>
                        </p:par>
                        <p:par>
                          <p:cTn id="52" fill="hold">
                            <p:stCondLst>
                              <p:cond delay="500"/>
                            </p:stCondLst>
                            <p:childTnLst>
                              <p:par>
                                <p:cTn id="53" presetID="22" presetClass="entr" presetSubtype="2"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right)">
                                      <p:cBhvr>
                                        <p:cTn id="55" dur="1500"/>
                                        <p:tgtEl>
                                          <p:spTgt spid="1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23"/>
                                        </p:tgtEl>
                                      </p:cBhvr>
                                    </p:animEffect>
                                    <p:set>
                                      <p:cBhvr>
                                        <p:cTn id="63" dur="1" fill="hold">
                                          <p:stCondLst>
                                            <p:cond delay="499"/>
                                          </p:stCondLst>
                                        </p:cTn>
                                        <p:tgtEl>
                                          <p:spTgt spid="23"/>
                                        </p:tgtEl>
                                        <p:attrNameLst>
                                          <p:attrName>style.visibility</p:attrName>
                                        </p:attrNameLst>
                                      </p:cBhvr>
                                      <p:to>
                                        <p:strVal val="hidden"/>
                                      </p:to>
                                    </p:set>
                                  </p:childTnLst>
                                </p:cTn>
                              </p:par>
                            </p:childTnLst>
                          </p:cTn>
                        </p:par>
                        <p:par>
                          <p:cTn id="64" fill="hold">
                            <p:stCondLst>
                              <p:cond delay="500"/>
                            </p:stCondLst>
                            <p:childTnLst>
                              <p:par>
                                <p:cTn id="65" presetID="22" presetClass="entr" presetSubtype="4"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down)">
                                      <p:cBhvr>
                                        <p:cTn id="67" dur="1500"/>
                                        <p:tgtEl>
                                          <p:spTgt spid="1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1" nodeType="clickEffect">
                                  <p:stCondLst>
                                    <p:cond delay="0"/>
                                  </p:stCondLst>
                                  <p:childTnLst>
                                    <p:animEffect transition="out" filter="fade">
                                      <p:cBhvr>
                                        <p:cTn id="74" dur="500"/>
                                        <p:tgtEl>
                                          <p:spTgt spid="24"/>
                                        </p:tgtEl>
                                      </p:cBhvr>
                                    </p:animEffect>
                                    <p:set>
                                      <p:cBhvr>
                                        <p:cTn id="75" dur="1" fill="hold">
                                          <p:stCondLst>
                                            <p:cond delay="499"/>
                                          </p:stCondLst>
                                        </p:cTn>
                                        <p:tgtEl>
                                          <p:spTgt spid="24"/>
                                        </p:tgtEl>
                                        <p:attrNameLst>
                                          <p:attrName>style.visibility</p:attrName>
                                        </p:attrNameLst>
                                      </p:cBhvr>
                                      <p:to>
                                        <p:strVal val="hidden"/>
                                      </p:to>
                                    </p:set>
                                  </p:childTnLst>
                                </p:cTn>
                              </p:par>
                            </p:childTnLst>
                          </p:cTn>
                        </p:par>
                        <p:par>
                          <p:cTn id="76" fill="hold">
                            <p:stCondLst>
                              <p:cond delay="500"/>
                            </p:stCondLst>
                            <p:childTnLst>
                              <p:par>
                                <p:cTn id="77" presetID="22" presetClass="entr" presetSubtype="1" fill="hold" grpId="0"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up)">
                                      <p:cBhvr>
                                        <p:cTn id="79" dur="1500"/>
                                        <p:tgtEl>
                                          <p:spTgt spid="1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500"/>
                                        <p:tgtEl>
                                          <p:spTgt spid="2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500"/>
                                        <p:tgtEl>
                                          <p:spTgt spid="25"/>
                                        </p:tgtEl>
                                      </p:cBhvr>
                                    </p:animEffect>
                                    <p:set>
                                      <p:cBhvr>
                                        <p:cTn id="87" dur="1" fill="hold">
                                          <p:stCondLst>
                                            <p:cond delay="499"/>
                                          </p:stCondLst>
                                        </p:cTn>
                                        <p:tgtEl>
                                          <p:spTgt spid="25"/>
                                        </p:tgtEl>
                                        <p:attrNameLst>
                                          <p:attrName>style.visibility</p:attrName>
                                        </p:attrNameLst>
                                      </p:cBhvr>
                                      <p:to>
                                        <p:strVal val="hidden"/>
                                      </p:to>
                                    </p:set>
                                  </p:childTnLst>
                                </p:cTn>
                              </p:par>
                            </p:childTnLst>
                          </p:cTn>
                        </p:par>
                        <p:par>
                          <p:cTn id="88" fill="hold">
                            <p:stCondLst>
                              <p:cond delay="500"/>
                            </p:stCondLst>
                            <p:childTnLst>
                              <p:par>
                                <p:cTn id="89" presetID="22" presetClass="entr" presetSubtype="1"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up)">
                                      <p:cBhvr>
                                        <p:cTn id="91" dur="1500"/>
                                        <p:tgtEl>
                                          <p:spTgt spid="1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fade">
                                      <p:cBhvr>
                                        <p:cTn id="94" dur="500"/>
                                        <p:tgtEl>
                                          <p:spTgt spid="26"/>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1" nodeType="clickEffect">
                                  <p:stCondLst>
                                    <p:cond delay="0"/>
                                  </p:stCondLst>
                                  <p:childTnLst>
                                    <p:animEffect transition="out" filter="fade">
                                      <p:cBhvr>
                                        <p:cTn id="98" dur="500"/>
                                        <p:tgtEl>
                                          <p:spTgt spid="26"/>
                                        </p:tgtEl>
                                      </p:cBhvr>
                                    </p:animEffect>
                                    <p:set>
                                      <p:cBhvr>
                                        <p:cTn id="99"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4" grpId="0" animBg="1"/>
      <p:bldP spid="16" grpId="0" animBg="1"/>
      <p:bldP spid="18" grpId="0" animBg="1"/>
      <p:bldP spid="28" grpId="0"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95536" y="716620"/>
            <a:ext cx="8229600" cy="6175238"/>
          </a:xfrm>
        </p:spPr>
        <p:txBody>
          <a:bodyPr>
            <a:noAutofit/>
          </a:bodyPr>
          <a:lstStyle/>
          <a:p>
            <a:r>
              <a:rPr lang="en-IE" dirty="0" smtClean="0"/>
              <a:t>The </a:t>
            </a:r>
            <a:r>
              <a:rPr lang="en-IE" dirty="0"/>
              <a:t>spiral shape which we get is not a true spiral as it is made up of fragments which are parts of circles but it is a good approximation of spirals which are often seen in nature, like that of the nautilus shell. </a:t>
            </a:r>
          </a:p>
          <a:p>
            <a:r>
              <a:rPr lang="en-IE" dirty="0" smtClean="0"/>
              <a:t>What are the lengths of the sides of the successive rectangles generated and the radii of the quarter circles drawn? </a:t>
            </a:r>
          </a:p>
          <a:p>
            <a:endParaRPr lang="en-IE" dirty="0"/>
          </a:p>
        </p:txBody>
      </p:sp>
      <p:sp>
        <p:nvSpPr>
          <p:cNvPr id="6" name="Title 5"/>
          <p:cNvSpPr>
            <a:spLocks noGrp="1"/>
          </p:cNvSpPr>
          <p:nvPr>
            <p:ph type="title"/>
          </p:nvPr>
        </p:nvSpPr>
        <p:spPr>
          <a:xfrm>
            <a:off x="457200" y="-27384"/>
            <a:ext cx="8229600" cy="1143000"/>
          </a:xfrm>
        </p:spPr>
        <p:txBody>
          <a:bodyPr/>
          <a:lstStyle/>
          <a:p>
            <a:r>
              <a:rPr lang="en-IE" b="1" dirty="0" smtClean="0"/>
              <a:t>Section F: Student Activity 5 </a:t>
            </a:r>
            <a:endParaRPr lang="en-IE" b="1" dirty="0"/>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88" r="9041" b="10415"/>
          <a:stretch/>
        </p:blipFill>
        <p:spPr bwMode="auto">
          <a:xfrm>
            <a:off x="4355976" y="2866499"/>
            <a:ext cx="5025141" cy="2556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2505719836"/>
              </p:ext>
            </p:extLst>
          </p:nvPr>
        </p:nvGraphicFramePr>
        <p:xfrm>
          <a:off x="611960" y="2708920"/>
          <a:ext cx="3600000" cy="3207880"/>
        </p:xfrm>
        <a:graphic>
          <a:graphicData uri="http://schemas.openxmlformats.org/drawingml/2006/table">
            <a:tbl>
              <a:tblPr firstRow="1" bandRow="1">
                <a:tableStyleId>{21E4AEA4-8DFA-4A89-87EB-49C32662AFE0}</a:tableStyleId>
              </a:tblPr>
              <a:tblGrid>
                <a:gridCol w="900000"/>
                <a:gridCol w="900000"/>
                <a:gridCol w="900000"/>
                <a:gridCol w="900000"/>
              </a:tblGrid>
              <a:tr h="612000">
                <a:tc>
                  <a:txBody>
                    <a:bodyPr/>
                    <a:lstStyle/>
                    <a:p>
                      <a:pPr algn="ctr"/>
                      <a:r>
                        <a:rPr lang="en-IE" dirty="0" smtClean="0"/>
                        <a:t>Width</a:t>
                      </a:r>
                      <a:endParaRPr lang="en-IE" dirty="0"/>
                    </a:p>
                  </a:txBody>
                  <a:tcPr anchor="ctr">
                    <a:solidFill>
                      <a:srgbClr val="990033"/>
                    </a:solidFill>
                  </a:tcPr>
                </a:tc>
                <a:tc>
                  <a:txBody>
                    <a:bodyPr/>
                    <a:lstStyle/>
                    <a:p>
                      <a:pPr algn="ctr"/>
                      <a:r>
                        <a:rPr lang="en-IE" dirty="0" smtClean="0"/>
                        <a:t>Length</a:t>
                      </a:r>
                      <a:endParaRPr lang="en-IE" dirty="0"/>
                    </a:p>
                  </a:txBody>
                  <a:tcPr anchor="ctr">
                    <a:solidFill>
                      <a:srgbClr val="990033"/>
                    </a:solidFill>
                  </a:tcPr>
                </a:tc>
                <a:tc>
                  <a:txBody>
                    <a:bodyPr/>
                    <a:lstStyle/>
                    <a:p>
                      <a:pPr algn="ctr"/>
                      <a:endParaRPr lang="en-IE" dirty="0"/>
                    </a:p>
                  </a:txBody>
                  <a:tcPr anchor="ctr">
                    <a:solidFill>
                      <a:srgbClr val="990033"/>
                    </a:solidFill>
                  </a:tcPr>
                </a:tc>
                <a:tc>
                  <a:txBody>
                    <a:bodyPr/>
                    <a:lstStyle/>
                    <a:p>
                      <a:pPr algn="ctr"/>
                      <a:r>
                        <a:rPr lang="en-IE" dirty="0" smtClean="0"/>
                        <a:t>Radii</a:t>
                      </a:r>
                      <a:endParaRPr lang="en-IE" dirty="0"/>
                    </a:p>
                  </a:txBody>
                  <a:tcPr anchor="ctr">
                    <a:solidFill>
                      <a:srgbClr val="990033"/>
                    </a:solidFill>
                  </a:tcPr>
                </a:tc>
              </a:tr>
              <a:tr h="370840">
                <a:tc>
                  <a:txBody>
                    <a:bodyPr/>
                    <a:lstStyle/>
                    <a:p>
                      <a:endParaRPr lang="en-IE"/>
                    </a:p>
                  </a:txBody>
                  <a:tcPr/>
                </a:tc>
                <a:tc>
                  <a:txBody>
                    <a:bodyPr/>
                    <a:lstStyle/>
                    <a:p>
                      <a:endParaRPr lang="en-IE"/>
                    </a:p>
                  </a:txBody>
                  <a:tcPr/>
                </a:tc>
                <a:tc>
                  <a:txBody>
                    <a:bodyPr/>
                    <a:lstStyle/>
                    <a:p>
                      <a:endParaRPr lang="en-IE" dirty="0"/>
                    </a:p>
                  </a:txBody>
                  <a:tcPr/>
                </a:tc>
                <a:tc>
                  <a:txBody>
                    <a:bodyPr/>
                    <a:lstStyle/>
                    <a:p>
                      <a:endParaRPr lang="en-IE" dirty="0"/>
                    </a:p>
                  </a:txBody>
                  <a:tcPr/>
                </a:tc>
              </a:tr>
              <a:tr h="370840">
                <a:tc>
                  <a:txBody>
                    <a:bodyPr/>
                    <a:lstStyle/>
                    <a:p>
                      <a:endParaRPr lang="en-IE"/>
                    </a:p>
                  </a:txBody>
                  <a:tcPr/>
                </a:tc>
                <a:tc>
                  <a:txBody>
                    <a:bodyPr/>
                    <a:lstStyle/>
                    <a:p>
                      <a:endParaRPr lang="en-IE"/>
                    </a:p>
                  </a:txBody>
                  <a:tcPr/>
                </a:tc>
                <a:tc>
                  <a:txBody>
                    <a:bodyPr/>
                    <a:lstStyle/>
                    <a:p>
                      <a:endParaRPr lang="en-IE" dirty="0"/>
                    </a:p>
                  </a:txBody>
                  <a:tcPr/>
                </a:tc>
                <a:tc>
                  <a:txBody>
                    <a:bodyPr/>
                    <a:lstStyle/>
                    <a:p>
                      <a:endParaRPr lang="en-IE" dirty="0"/>
                    </a:p>
                  </a:txBody>
                  <a:tcPr/>
                </a:tc>
              </a:tr>
              <a:tr h="370840">
                <a:tc>
                  <a:txBody>
                    <a:bodyPr/>
                    <a:lstStyle/>
                    <a:p>
                      <a:endParaRPr lang="en-IE"/>
                    </a:p>
                  </a:txBody>
                  <a:tcPr/>
                </a:tc>
                <a:tc>
                  <a:txBody>
                    <a:bodyPr/>
                    <a:lstStyle/>
                    <a:p>
                      <a:endParaRPr lang="en-IE"/>
                    </a:p>
                  </a:txBody>
                  <a:tcPr/>
                </a:tc>
                <a:tc>
                  <a:txBody>
                    <a:bodyPr/>
                    <a:lstStyle/>
                    <a:p>
                      <a:endParaRPr lang="en-IE" dirty="0"/>
                    </a:p>
                  </a:txBody>
                  <a:tcPr/>
                </a:tc>
                <a:tc>
                  <a:txBody>
                    <a:bodyPr/>
                    <a:lstStyle/>
                    <a:p>
                      <a:endParaRPr lang="en-IE" dirty="0"/>
                    </a:p>
                  </a:txBody>
                  <a:tcPr/>
                </a:tc>
              </a:tr>
              <a:tr h="370840">
                <a:tc>
                  <a:txBody>
                    <a:bodyPr/>
                    <a:lstStyle/>
                    <a:p>
                      <a:endParaRPr lang="en-IE"/>
                    </a:p>
                  </a:txBody>
                  <a:tcPr/>
                </a:tc>
                <a:tc>
                  <a:txBody>
                    <a:bodyPr/>
                    <a:lstStyle/>
                    <a:p>
                      <a:endParaRPr lang="en-IE"/>
                    </a:p>
                  </a:txBody>
                  <a:tcPr/>
                </a:tc>
                <a:tc>
                  <a:txBody>
                    <a:bodyPr/>
                    <a:lstStyle/>
                    <a:p>
                      <a:endParaRPr lang="en-IE" dirty="0"/>
                    </a:p>
                  </a:txBody>
                  <a:tcPr/>
                </a:tc>
                <a:tc>
                  <a:txBody>
                    <a:bodyPr/>
                    <a:lstStyle/>
                    <a:p>
                      <a:endParaRPr lang="en-IE" dirty="0"/>
                    </a:p>
                  </a:txBody>
                  <a:tcPr/>
                </a:tc>
              </a:tr>
              <a:tr h="370840">
                <a:tc>
                  <a:txBody>
                    <a:bodyPr/>
                    <a:lstStyle/>
                    <a:p>
                      <a:endParaRPr lang="en-IE"/>
                    </a:p>
                  </a:txBody>
                  <a:tcPr/>
                </a:tc>
                <a:tc>
                  <a:txBody>
                    <a:bodyPr/>
                    <a:lstStyle/>
                    <a:p>
                      <a:endParaRPr lang="en-IE"/>
                    </a:p>
                  </a:txBody>
                  <a:tcPr/>
                </a:tc>
                <a:tc>
                  <a:txBody>
                    <a:bodyPr/>
                    <a:lstStyle/>
                    <a:p>
                      <a:endParaRPr lang="en-IE" dirty="0"/>
                    </a:p>
                  </a:txBody>
                  <a:tcPr/>
                </a:tc>
                <a:tc>
                  <a:txBody>
                    <a:bodyPr/>
                    <a:lstStyle/>
                    <a:p>
                      <a:endParaRPr lang="en-IE" dirty="0"/>
                    </a:p>
                  </a:txBody>
                  <a:tcPr/>
                </a:tc>
              </a:tr>
              <a:tr h="370840">
                <a:tc>
                  <a:txBody>
                    <a:bodyPr/>
                    <a:lstStyle/>
                    <a:p>
                      <a:endParaRPr lang="en-IE"/>
                    </a:p>
                  </a:txBody>
                  <a:tcPr/>
                </a:tc>
                <a:tc>
                  <a:txBody>
                    <a:bodyPr/>
                    <a:lstStyle/>
                    <a:p>
                      <a:endParaRPr lang="en-IE"/>
                    </a:p>
                  </a:txBody>
                  <a:tcPr/>
                </a:tc>
                <a:tc>
                  <a:txBody>
                    <a:bodyPr/>
                    <a:lstStyle/>
                    <a:p>
                      <a:endParaRPr lang="en-IE" dirty="0"/>
                    </a:p>
                  </a:txBody>
                  <a:tcPr/>
                </a:tc>
                <a:tc>
                  <a:txBody>
                    <a:bodyPr/>
                    <a:lstStyle/>
                    <a:p>
                      <a:endParaRPr lang="en-IE" dirty="0"/>
                    </a:p>
                  </a:txBody>
                  <a:tcPr/>
                </a:tc>
              </a:tr>
              <a:tr h="370840">
                <a:tc>
                  <a:txBody>
                    <a:bodyPr/>
                    <a:lstStyle/>
                    <a:p>
                      <a:endParaRPr lang="en-IE"/>
                    </a:p>
                  </a:txBody>
                  <a:tcPr/>
                </a:tc>
                <a:tc>
                  <a:txBody>
                    <a:bodyPr/>
                    <a:lstStyle/>
                    <a:p>
                      <a:endParaRPr lang="en-IE"/>
                    </a:p>
                  </a:txBody>
                  <a:tcPr/>
                </a:tc>
                <a:tc>
                  <a:txBody>
                    <a:bodyPr/>
                    <a:lstStyle/>
                    <a:p>
                      <a:endParaRPr lang="en-IE" dirty="0"/>
                    </a:p>
                  </a:txBody>
                  <a:tcPr/>
                </a:tc>
                <a:tc>
                  <a:txBody>
                    <a:bodyPr/>
                    <a:lstStyle/>
                    <a:p>
                      <a:endParaRPr lang="en-IE" dirty="0"/>
                    </a:p>
                  </a:txBody>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2998637911"/>
              </p:ext>
            </p:extLst>
          </p:nvPr>
        </p:nvGraphicFramePr>
        <p:xfrm>
          <a:off x="611960" y="2708920"/>
          <a:ext cx="3600000" cy="982840"/>
        </p:xfrm>
        <a:graphic>
          <a:graphicData uri="http://schemas.openxmlformats.org/drawingml/2006/table">
            <a:tbl>
              <a:tblPr firstRow="1" bandRow="1">
                <a:tableStyleId>{21E4AEA4-8DFA-4A89-87EB-49C32662AFE0}</a:tableStyleId>
              </a:tblPr>
              <a:tblGrid>
                <a:gridCol w="900000"/>
                <a:gridCol w="900000"/>
                <a:gridCol w="900000"/>
                <a:gridCol w="900000"/>
              </a:tblGrid>
              <a:tr h="612000">
                <a:tc>
                  <a:txBody>
                    <a:bodyPr/>
                    <a:lstStyle/>
                    <a:p>
                      <a:pPr algn="ctr"/>
                      <a:r>
                        <a:rPr lang="en-IE" dirty="0" smtClean="0"/>
                        <a:t>Width</a:t>
                      </a:r>
                      <a:endParaRPr lang="en-IE" dirty="0"/>
                    </a:p>
                  </a:txBody>
                  <a:tcPr anchor="ctr">
                    <a:solidFill>
                      <a:srgbClr val="990033"/>
                    </a:solidFill>
                  </a:tcPr>
                </a:tc>
                <a:tc>
                  <a:txBody>
                    <a:bodyPr/>
                    <a:lstStyle/>
                    <a:p>
                      <a:pPr algn="ctr"/>
                      <a:r>
                        <a:rPr lang="en-IE" dirty="0" smtClean="0"/>
                        <a:t>Length</a:t>
                      </a:r>
                      <a:endParaRPr lang="en-IE" dirty="0"/>
                    </a:p>
                  </a:txBody>
                  <a:tcPr anchor="ctr">
                    <a:solidFill>
                      <a:srgbClr val="990033"/>
                    </a:solidFill>
                  </a:tcPr>
                </a:tc>
                <a:tc>
                  <a:txBody>
                    <a:bodyPr/>
                    <a:lstStyle/>
                    <a:p>
                      <a:pPr algn="ctr"/>
                      <a:endParaRPr lang="en-IE" dirty="0"/>
                    </a:p>
                  </a:txBody>
                  <a:tcPr anchor="ctr">
                    <a:solidFill>
                      <a:srgbClr val="990033"/>
                    </a:solidFill>
                  </a:tcPr>
                </a:tc>
                <a:tc>
                  <a:txBody>
                    <a:bodyPr/>
                    <a:lstStyle/>
                    <a:p>
                      <a:pPr algn="ctr"/>
                      <a:r>
                        <a:rPr lang="en-IE" dirty="0" smtClean="0"/>
                        <a:t>Radii</a:t>
                      </a:r>
                      <a:endParaRPr lang="en-IE" dirty="0"/>
                    </a:p>
                  </a:txBody>
                  <a:tcPr anchor="ctr">
                    <a:solidFill>
                      <a:srgbClr val="990033"/>
                    </a:solidFill>
                  </a:tcPr>
                </a:tc>
              </a:tr>
              <a:tr h="370840">
                <a:tc>
                  <a:txBody>
                    <a:bodyPr/>
                    <a:lstStyle/>
                    <a:p>
                      <a:pPr algn="ctr"/>
                      <a:r>
                        <a:rPr lang="en-IE" dirty="0" smtClean="0"/>
                        <a:t>1</a:t>
                      </a:r>
                      <a:endParaRPr lang="en-IE" dirty="0"/>
                    </a:p>
                  </a:txBody>
                  <a:tcPr anchor="ctr"/>
                </a:tc>
                <a:tc>
                  <a:txBody>
                    <a:bodyPr/>
                    <a:lstStyle/>
                    <a:p>
                      <a:pPr algn="ctr"/>
                      <a:r>
                        <a:rPr lang="en-IE" dirty="0" smtClean="0"/>
                        <a:t>1</a:t>
                      </a:r>
                      <a:endParaRPr lang="en-IE" dirty="0"/>
                    </a:p>
                  </a:txBody>
                  <a:tcPr anchor="ctr"/>
                </a:tc>
                <a:tc>
                  <a:txBody>
                    <a:bodyPr/>
                    <a:lstStyle/>
                    <a:p>
                      <a:pPr algn="ctr"/>
                      <a:endParaRPr lang="en-IE" dirty="0"/>
                    </a:p>
                  </a:txBody>
                  <a:tcPr anchor="ctr"/>
                </a:tc>
                <a:tc>
                  <a:txBody>
                    <a:bodyPr/>
                    <a:lstStyle/>
                    <a:p>
                      <a:pPr algn="ctr"/>
                      <a:r>
                        <a:rPr lang="en-IE" dirty="0" smtClean="0"/>
                        <a:t>1</a:t>
                      </a:r>
                      <a:endParaRPr lang="en-IE" dirty="0"/>
                    </a:p>
                  </a:txBody>
                  <a:tcPr anchor="ct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668847451"/>
              </p:ext>
            </p:extLst>
          </p:nvPr>
        </p:nvGraphicFramePr>
        <p:xfrm>
          <a:off x="611960" y="2708920"/>
          <a:ext cx="3600000" cy="1353680"/>
        </p:xfrm>
        <a:graphic>
          <a:graphicData uri="http://schemas.openxmlformats.org/drawingml/2006/table">
            <a:tbl>
              <a:tblPr firstRow="1" bandRow="1">
                <a:tableStyleId>{21E4AEA4-8DFA-4A89-87EB-49C32662AFE0}</a:tableStyleId>
              </a:tblPr>
              <a:tblGrid>
                <a:gridCol w="900000"/>
                <a:gridCol w="900000"/>
                <a:gridCol w="900000"/>
                <a:gridCol w="900000"/>
              </a:tblGrid>
              <a:tr h="612000">
                <a:tc>
                  <a:txBody>
                    <a:bodyPr/>
                    <a:lstStyle/>
                    <a:p>
                      <a:pPr algn="ctr"/>
                      <a:r>
                        <a:rPr lang="en-IE" dirty="0" smtClean="0"/>
                        <a:t>Width</a:t>
                      </a:r>
                      <a:endParaRPr lang="en-IE" dirty="0"/>
                    </a:p>
                  </a:txBody>
                  <a:tcPr anchor="ctr">
                    <a:solidFill>
                      <a:srgbClr val="990033"/>
                    </a:solidFill>
                  </a:tcPr>
                </a:tc>
                <a:tc>
                  <a:txBody>
                    <a:bodyPr/>
                    <a:lstStyle/>
                    <a:p>
                      <a:pPr algn="ctr"/>
                      <a:r>
                        <a:rPr lang="en-IE" dirty="0" smtClean="0"/>
                        <a:t>Length</a:t>
                      </a:r>
                      <a:endParaRPr lang="en-IE" dirty="0"/>
                    </a:p>
                  </a:txBody>
                  <a:tcPr anchor="ctr">
                    <a:solidFill>
                      <a:srgbClr val="990033"/>
                    </a:solidFill>
                  </a:tcPr>
                </a:tc>
                <a:tc>
                  <a:txBody>
                    <a:bodyPr/>
                    <a:lstStyle/>
                    <a:p>
                      <a:pPr algn="ctr"/>
                      <a:endParaRPr lang="en-IE" dirty="0"/>
                    </a:p>
                  </a:txBody>
                  <a:tcPr anchor="ctr">
                    <a:solidFill>
                      <a:srgbClr val="990033"/>
                    </a:solidFill>
                  </a:tcPr>
                </a:tc>
                <a:tc>
                  <a:txBody>
                    <a:bodyPr/>
                    <a:lstStyle/>
                    <a:p>
                      <a:pPr algn="ctr"/>
                      <a:r>
                        <a:rPr lang="en-IE" dirty="0" smtClean="0"/>
                        <a:t>Radii</a:t>
                      </a:r>
                      <a:endParaRPr lang="en-IE" dirty="0"/>
                    </a:p>
                  </a:txBody>
                  <a:tcPr anchor="ctr">
                    <a:solidFill>
                      <a:srgbClr val="990033"/>
                    </a:solidFill>
                  </a:tcPr>
                </a:tc>
              </a:tr>
              <a:tr h="370840">
                <a:tc>
                  <a:txBody>
                    <a:bodyPr/>
                    <a:lstStyle/>
                    <a:p>
                      <a:pPr algn="ctr"/>
                      <a:r>
                        <a:rPr lang="en-IE" dirty="0" smtClean="0"/>
                        <a:t>1</a:t>
                      </a:r>
                      <a:endParaRPr lang="en-IE" dirty="0"/>
                    </a:p>
                  </a:txBody>
                  <a:tcPr anchor="ctr"/>
                </a:tc>
                <a:tc>
                  <a:txBody>
                    <a:bodyPr/>
                    <a:lstStyle/>
                    <a:p>
                      <a:pPr algn="ctr"/>
                      <a:r>
                        <a:rPr lang="en-IE" dirty="0" smtClean="0"/>
                        <a:t>1</a:t>
                      </a:r>
                      <a:endParaRPr lang="en-IE" dirty="0"/>
                    </a:p>
                  </a:txBody>
                  <a:tcPr anchor="ctr"/>
                </a:tc>
                <a:tc>
                  <a:txBody>
                    <a:bodyPr/>
                    <a:lstStyle/>
                    <a:p>
                      <a:pPr algn="ctr"/>
                      <a:endParaRPr lang="en-IE" dirty="0"/>
                    </a:p>
                  </a:txBody>
                  <a:tcPr anchor="ctr"/>
                </a:tc>
                <a:tc>
                  <a:txBody>
                    <a:bodyPr/>
                    <a:lstStyle/>
                    <a:p>
                      <a:pPr algn="ctr"/>
                      <a:r>
                        <a:rPr lang="en-IE" dirty="0" smtClean="0"/>
                        <a:t>1</a:t>
                      </a:r>
                      <a:endParaRPr lang="en-IE" dirty="0"/>
                    </a:p>
                  </a:txBody>
                  <a:tcPr anchor="ctr"/>
                </a:tc>
              </a:tr>
              <a:tr h="370840">
                <a:tc>
                  <a:txBody>
                    <a:bodyPr/>
                    <a:lstStyle/>
                    <a:p>
                      <a:pPr algn="ctr"/>
                      <a:r>
                        <a:rPr lang="en-IE" dirty="0" smtClean="0"/>
                        <a:t>1</a:t>
                      </a:r>
                      <a:endParaRPr lang="en-IE" dirty="0"/>
                    </a:p>
                  </a:txBody>
                  <a:tcPr anchor="ctr"/>
                </a:tc>
                <a:tc>
                  <a:txBody>
                    <a:bodyPr/>
                    <a:lstStyle/>
                    <a:p>
                      <a:pPr algn="ctr"/>
                      <a:r>
                        <a:rPr lang="en-IE" dirty="0" smtClean="0"/>
                        <a:t>2</a:t>
                      </a:r>
                      <a:endParaRPr lang="en-IE" dirty="0"/>
                    </a:p>
                  </a:txBody>
                  <a:tcPr anchor="ctr"/>
                </a:tc>
                <a:tc>
                  <a:txBody>
                    <a:bodyPr/>
                    <a:lstStyle/>
                    <a:p>
                      <a:pPr algn="ctr"/>
                      <a:endParaRPr lang="en-IE" dirty="0"/>
                    </a:p>
                  </a:txBody>
                  <a:tcPr anchor="ctr"/>
                </a:tc>
                <a:tc>
                  <a:txBody>
                    <a:bodyPr/>
                    <a:lstStyle/>
                    <a:p>
                      <a:pPr algn="ctr"/>
                      <a:r>
                        <a:rPr lang="en-IE" dirty="0" smtClean="0"/>
                        <a:t>1</a:t>
                      </a:r>
                      <a:endParaRPr lang="en-IE" dirty="0"/>
                    </a:p>
                  </a:txBody>
                  <a:tcPr anchor="ct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164894605"/>
              </p:ext>
            </p:extLst>
          </p:nvPr>
        </p:nvGraphicFramePr>
        <p:xfrm>
          <a:off x="611960" y="2708920"/>
          <a:ext cx="3600000" cy="1724520"/>
        </p:xfrm>
        <a:graphic>
          <a:graphicData uri="http://schemas.openxmlformats.org/drawingml/2006/table">
            <a:tbl>
              <a:tblPr firstRow="1" bandRow="1">
                <a:tableStyleId>{21E4AEA4-8DFA-4A89-87EB-49C32662AFE0}</a:tableStyleId>
              </a:tblPr>
              <a:tblGrid>
                <a:gridCol w="900000"/>
                <a:gridCol w="900000"/>
                <a:gridCol w="900000"/>
                <a:gridCol w="900000"/>
              </a:tblGrid>
              <a:tr h="612000">
                <a:tc>
                  <a:txBody>
                    <a:bodyPr/>
                    <a:lstStyle/>
                    <a:p>
                      <a:pPr algn="ctr"/>
                      <a:r>
                        <a:rPr lang="en-IE" dirty="0" smtClean="0"/>
                        <a:t>Width</a:t>
                      </a:r>
                      <a:endParaRPr lang="en-IE" dirty="0"/>
                    </a:p>
                  </a:txBody>
                  <a:tcPr anchor="ctr">
                    <a:solidFill>
                      <a:srgbClr val="990033"/>
                    </a:solidFill>
                  </a:tcPr>
                </a:tc>
                <a:tc>
                  <a:txBody>
                    <a:bodyPr/>
                    <a:lstStyle/>
                    <a:p>
                      <a:pPr algn="ctr"/>
                      <a:r>
                        <a:rPr lang="en-IE" dirty="0" smtClean="0"/>
                        <a:t>Length</a:t>
                      </a:r>
                      <a:endParaRPr lang="en-IE" dirty="0"/>
                    </a:p>
                  </a:txBody>
                  <a:tcPr anchor="ctr">
                    <a:solidFill>
                      <a:srgbClr val="990033"/>
                    </a:solidFill>
                  </a:tcPr>
                </a:tc>
                <a:tc>
                  <a:txBody>
                    <a:bodyPr/>
                    <a:lstStyle/>
                    <a:p>
                      <a:pPr algn="ctr"/>
                      <a:endParaRPr lang="en-IE" dirty="0"/>
                    </a:p>
                  </a:txBody>
                  <a:tcPr anchor="ctr">
                    <a:solidFill>
                      <a:srgbClr val="990033"/>
                    </a:solidFill>
                  </a:tcPr>
                </a:tc>
                <a:tc>
                  <a:txBody>
                    <a:bodyPr/>
                    <a:lstStyle/>
                    <a:p>
                      <a:pPr algn="ctr"/>
                      <a:r>
                        <a:rPr lang="en-IE" dirty="0" smtClean="0"/>
                        <a:t>Radii</a:t>
                      </a:r>
                      <a:endParaRPr lang="en-IE" dirty="0"/>
                    </a:p>
                  </a:txBody>
                  <a:tcPr anchor="ctr">
                    <a:solidFill>
                      <a:srgbClr val="990033"/>
                    </a:solidFill>
                  </a:tcPr>
                </a:tc>
              </a:tr>
              <a:tr h="370840">
                <a:tc>
                  <a:txBody>
                    <a:bodyPr/>
                    <a:lstStyle/>
                    <a:p>
                      <a:pPr algn="ctr"/>
                      <a:r>
                        <a:rPr lang="en-IE" dirty="0" smtClean="0"/>
                        <a:t>1</a:t>
                      </a:r>
                      <a:endParaRPr lang="en-IE" dirty="0"/>
                    </a:p>
                  </a:txBody>
                  <a:tcPr anchor="ctr"/>
                </a:tc>
                <a:tc>
                  <a:txBody>
                    <a:bodyPr/>
                    <a:lstStyle/>
                    <a:p>
                      <a:pPr algn="ctr"/>
                      <a:r>
                        <a:rPr lang="en-IE" dirty="0" smtClean="0"/>
                        <a:t>1</a:t>
                      </a:r>
                      <a:endParaRPr lang="en-IE" dirty="0"/>
                    </a:p>
                  </a:txBody>
                  <a:tcPr anchor="ctr"/>
                </a:tc>
                <a:tc>
                  <a:txBody>
                    <a:bodyPr/>
                    <a:lstStyle/>
                    <a:p>
                      <a:pPr algn="ctr"/>
                      <a:endParaRPr lang="en-IE" dirty="0"/>
                    </a:p>
                  </a:txBody>
                  <a:tcPr anchor="ctr"/>
                </a:tc>
                <a:tc>
                  <a:txBody>
                    <a:bodyPr/>
                    <a:lstStyle/>
                    <a:p>
                      <a:pPr algn="ctr"/>
                      <a:r>
                        <a:rPr lang="en-IE" dirty="0" smtClean="0"/>
                        <a:t>1</a:t>
                      </a:r>
                      <a:endParaRPr lang="en-IE" dirty="0"/>
                    </a:p>
                  </a:txBody>
                  <a:tcPr anchor="ctr"/>
                </a:tc>
              </a:tr>
              <a:tr h="370840">
                <a:tc>
                  <a:txBody>
                    <a:bodyPr/>
                    <a:lstStyle/>
                    <a:p>
                      <a:pPr algn="ctr"/>
                      <a:r>
                        <a:rPr lang="en-IE" dirty="0" smtClean="0"/>
                        <a:t>1</a:t>
                      </a:r>
                      <a:endParaRPr lang="en-IE" dirty="0"/>
                    </a:p>
                  </a:txBody>
                  <a:tcPr anchor="ctr"/>
                </a:tc>
                <a:tc>
                  <a:txBody>
                    <a:bodyPr/>
                    <a:lstStyle/>
                    <a:p>
                      <a:pPr algn="ctr"/>
                      <a:r>
                        <a:rPr lang="en-IE" dirty="0" smtClean="0"/>
                        <a:t>2</a:t>
                      </a:r>
                      <a:endParaRPr lang="en-IE" dirty="0"/>
                    </a:p>
                  </a:txBody>
                  <a:tcPr anchor="ctr"/>
                </a:tc>
                <a:tc>
                  <a:txBody>
                    <a:bodyPr/>
                    <a:lstStyle/>
                    <a:p>
                      <a:pPr algn="ctr"/>
                      <a:endParaRPr lang="en-IE" dirty="0"/>
                    </a:p>
                  </a:txBody>
                  <a:tcPr anchor="ctr"/>
                </a:tc>
                <a:tc>
                  <a:txBody>
                    <a:bodyPr/>
                    <a:lstStyle/>
                    <a:p>
                      <a:pPr algn="ctr"/>
                      <a:r>
                        <a:rPr lang="en-IE" dirty="0" smtClean="0"/>
                        <a:t>1</a:t>
                      </a:r>
                      <a:endParaRPr lang="en-IE" dirty="0"/>
                    </a:p>
                  </a:txBody>
                  <a:tcPr anchor="ctr"/>
                </a:tc>
              </a:tr>
              <a:tr h="370840">
                <a:tc>
                  <a:txBody>
                    <a:bodyPr/>
                    <a:lstStyle/>
                    <a:p>
                      <a:pPr algn="ctr"/>
                      <a:r>
                        <a:rPr lang="en-IE" dirty="0" smtClean="0"/>
                        <a:t>2</a:t>
                      </a:r>
                      <a:endParaRPr lang="en-IE" dirty="0"/>
                    </a:p>
                  </a:txBody>
                  <a:tcPr anchor="ctr"/>
                </a:tc>
                <a:tc>
                  <a:txBody>
                    <a:bodyPr/>
                    <a:lstStyle/>
                    <a:p>
                      <a:pPr algn="ctr"/>
                      <a:r>
                        <a:rPr lang="en-IE" dirty="0" smtClean="0"/>
                        <a:t>3</a:t>
                      </a:r>
                      <a:endParaRPr lang="en-IE" dirty="0"/>
                    </a:p>
                  </a:txBody>
                  <a:tcPr anchor="ctr"/>
                </a:tc>
                <a:tc>
                  <a:txBody>
                    <a:bodyPr/>
                    <a:lstStyle/>
                    <a:p>
                      <a:pPr algn="ctr"/>
                      <a:endParaRPr lang="en-IE" dirty="0"/>
                    </a:p>
                  </a:txBody>
                  <a:tcPr anchor="ctr"/>
                </a:tc>
                <a:tc>
                  <a:txBody>
                    <a:bodyPr/>
                    <a:lstStyle/>
                    <a:p>
                      <a:pPr algn="ctr"/>
                      <a:r>
                        <a:rPr lang="en-IE" dirty="0" smtClean="0"/>
                        <a:t>2</a:t>
                      </a:r>
                      <a:endParaRPr lang="en-IE" dirty="0"/>
                    </a:p>
                  </a:txBody>
                  <a:tcPr anchor="ct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544366005"/>
              </p:ext>
            </p:extLst>
          </p:nvPr>
        </p:nvGraphicFramePr>
        <p:xfrm>
          <a:off x="611960" y="2708920"/>
          <a:ext cx="3600000" cy="2095360"/>
        </p:xfrm>
        <a:graphic>
          <a:graphicData uri="http://schemas.openxmlformats.org/drawingml/2006/table">
            <a:tbl>
              <a:tblPr firstRow="1" bandRow="1">
                <a:tableStyleId>{21E4AEA4-8DFA-4A89-87EB-49C32662AFE0}</a:tableStyleId>
              </a:tblPr>
              <a:tblGrid>
                <a:gridCol w="900000"/>
                <a:gridCol w="900000"/>
                <a:gridCol w="900000"/>
                <a:gridCol w="900000"/>
              </a:tblGrid>
              <a:tr h="612000">
                <a:tc>
                  <a:txBody>
                    <a:bodyPr/>
                    <a:lstStyle/>
                    <a:p>
                      <a:pPr algn="ctr"/>
                      <a:r>
                        <a:rPr lang="en-IE" dirty="0" smtClean="0"/>
                        <a:t>Width</a:t>
                      </a:r>
                      <a:endParaRPr lang="en-IE" dirty="0"/>
                    </a:p>
                  </a:txBody>
                  <a:tcPr anchor="ctr">
                    <a:solidFill>
                      <a:srgbClr val="990033"/>
                    </a:solidFill>
                  </a:tcPr>
                </a:tc>
                <a:tc>
                  <a:txBody>
                    <a:bodyPr/>
                    <a:lstStyle/>
                    <a:p>
                      <a:pPr algn="ctr"/>
                      <a:r>
                        <a:rPr lang="en-IE" dirty="0" smtClean="0"/>
                        <a:t>Length</a:t>
                      </a:r>
                      <a:endParaRPr lang="en-IE" dirty="0"/>
                    </a:p>
                  </a:txBody>
                  <a:tcPr anchor="ctr">
                    <a:solidFill>
                      <a:srgbClr val="990033"/>
                    </a:solidFill>
                  </a:tcPr>
                </a:tc>
                <a:tc>
                  <a:txBody>
                    <a:bodyPr/>
                    <a:lstStyle/>
                    <a:p>
                      <a:pPr algn="ctr"/>
                      <a:endParaRPr lang="en-IE" dirty="0"/>
                    </a:p>
                  </a:txBody>
                  <a:tcPr anchor="ctr">
                    <a:solidFill>
                      <a:srgbClr val="990033"/>
                    </a:solidFill>
                  </a:tcPr>
                </a:tc>
                <a:tc>
                  <a:txBody>
                    <a:bodyPr/>
                    <a:lstStyle/>
                    <a:p>
                      <a:pPr algn="ctr"/>
                      <a:r>
                        <a:rPr lang="en-IE" dirty="0" smtClean="0"/>
                        <a:t>Radii</a:t>
                      </a:r>
                      <a:endParaRPr lang="en-IE" dirty="0"/>
                    </a:p>
                  </a:txBody>
                  <a:tcPr anchor="ctr">
                    <a:solidFill>
                      <a:srgbClr val="990033"/>
                    </a:solidFill>
                  </a:tcPr>
                </a:tc>
              </a:tr>
              <a:tr h="370840">
                <a:tc>
                  <a:txBody>
                    <a:bodyPr/>
                    <a:lstStyle/>
                    <a:p>
                      <a:pPr algn="ctr"/>
                      <a:r>
                        <a:rPr lang="en-IE" dirty="0" smtClean="0"/>
                        <a:t>1</a:t>
                      </a:r>
                      <a:endParaRPr lang="en-IE" dirty="0"/>
                    </a:p>
                  </a:txBody>
                  <a:tcPr anchor="ctr"/>
                </a:tc>
                <a:tc>
                  <a:txBody>
                    <a:bodyPr/>
                    <a:lstStyle/>
                    <a:p>
                      <a:pPr algn="ctr"/>
                      <a:r>
                        <a:rPr lang="en-IE" dirty="0" smtClean="0"/>
                        <a:t>1</a:t>
                      </a:r>
                      <a:endParaRPr lang="en-IE" dirty="0"/>
                    </a:p>
                  </a:txBody>
                  <a:tcPr anchor="ctr"/>
                </a:tc>
                <a:tc>
                  <a:txBody>
                    <a:bodyPr/>
                    <a:lstStyle/>
                    <a:p>
                      <a:pPr algn="ctr"/>
                      <a:endParaRPr lang="en-IE" dirty="0"/>
                    </a:p>
                  </a:txBody>
                  <a:tcPr anchor="ctr"/>
                </a:tc>
                <a:tc>
                  <a:txBody>
                    <a:bodyPr/>
                    <a:lstStyle/>
                    <a:p>
                      <a:pPr algn="ctr"/>
                      <a:r>
                        <a:rPr lang="en-IE" dirty="0" smtClean="0"/>
                        <a:t>1</a:t>
                      </a:r>
                      <a:endParaRPr lang="en-IE" dirty="0"/>
                    </a:p>
                  </a:txBody>
                  <a:tcPr anchor="ctr"/>
                </a:tc>
              </a:tr>
              <a:tr h="370840">
                <a:tc>
                  <a:txBody>
                    <a:bodyPr/>
                    <a:lstStyle/>
                    <a:p>
                      <a:pPr algn="ctr"/>
                      <a:r>
                        <a:rPr lang="en-IE" dirty="0" smtClean="0"/>
                        <a:t>1</a:t>
                      </a:r>
                      <a:endParaRPr lang="en-IE" dirty="0"/>
                    </a:p>
                  </a:txBody>
                  <a:tcPr anchor="ctr"/>
                </a:tc>
                <a:tc>
                  <a:txBody>
                    <a:bodyPr/>
                    <a:lstStyle/>
                    <a:p>
                      <a:pPr algn="ctr"/>
                      <a:r>
                        <a:rPr lang="en-IE" dirty="0" smtClean="0"/>
                        <a:t>2</a:t>
                      </a:r>
                      <a:endParaRPr lang="en-IE" dirty="0"/>
                    </a:p>
                  </a:txBody>
                  <a:tcPr anchor="ctr"/>
                </a:tc>
                <a:tc>
                  <a:txBody>
                    <a:bodyPr/>
                    <a:lstStyle/>
                    <a:p>
                      <a:pPr algn="ctr"/>
                      <a:endParaRPr lang="en-IE" dirty="0"/>
                    </a:p>
                  </a:txBody>
                  <a:tcPr anchor="ctr"/>
                </a:tc>
                <a:tc>
                  <a:txBody>
                    <a:bodyPr/>
                    <a:lstStyle/>
                    <a:p>
                      <a:pPr algn="ctr"/>
                      <a:r>
                        <a:rPr lang="en-IE" dirty="0" smtClean="0"/>
                        <a:t>1</a:t>
                      </a:r>
                      <a:endParaRPr lang="en-IE" dirty="0"/>
                    </a:p>
                  </a:txBody>
                  <a:tcPr anchor="ctr"/>
                </a:tc>
              </a:tr>
              <a:tr h="370840">
                <a:tc>
                  <a:txBody>
                    <a:bodyPr/>
                    <a:lstStyle/>
                    <a:p>
                      <a:pPr algn="ctr"/>
                      <a:r>
                        <a:rPr lang="en-IE" dirty="0" smtClean="0"/>
                        <a:t>2</a:t>
                      </a:r>
                      <a:endParaRPr lang="en-IE" dirty="0"/>
                    </a:p>
                  </a:txBody>
                  <a:tcPr anchor="ctr"/>
                </a:tc>
                <a:tc>
                  <a:txBody>
                    <a:bodyPr/>
                    <a:lstStyle/>
                    <a:p>
                      <a:pPr algn="ctr"/>
                      <a:r>
                        <a:rPr lang="en-IE" dirty="0" smtClean="0"/>
                        <a:t>3</a:t>
                      </a:r>
                      <a:endParaRPr lang="en-IE" dirty="0"/>
                    </a:p>
                  </a:txBody>
                  <a:tcPr anchor="ctr"/>
                </a:tc>
                <a:tc>
                  <a:txBody>
                    <a:bodyPr/>
                    <a:lstStyle/>
                    <a:p>
                      <a:pPr algn="ctr"/>
                      <a:endParaRPr lang="en-IE" dirty="0"/>
                    </a:p>
                  </a:txBody>
                  <a:tcPr anchor="ctr"/>
                </a:tc>
                <a:tc>
                  <a:txBody>
                    <a:bodyPr/>
                    <a:lstStyle/>
                    <a:p>
                      <a:pPr algn="ctr"/>
                      <a:r>
                        <a:rPr lang="en-IE" dirty="0" smtClean="0"/>
                        <a:t>2</a:t>
                      </a:r>
                      <a:endParaRPr lang="en-IE" dirty="0"/>
                    </a:p>
                  </a:txBody>
                  <a:tcPr anchor="ctr"/>
                </a:tc>
              </a:tr>
              <a:tr h="370840">
                <a:tc>
                  <a:txBody>
                    <a:bodyPr/>
                    <a:lstStyle/>
                    <a:p>
                      <a:pPr algn="ctr"/>
                      <a:r>
                        <a:rPr lang="en-IE" dirty="0" smtClean="0"/>
                        <a:t>3</a:t>
                      </a:r>
                      <a:endParaRPr lang="en-IE" dirty="0"/>
                    </a:p>
                  </a:txBody>
                  <a:tcPr anchor="ctr"/>
                </a:tc>
                <a:tc>
                  <a:txBody>
                    <a:bodyPr/>
                    <a:lstStyle/>
                    <a:p>
                      <a:pPr algn="ctr"/>
                      <a:r>
                        <a:rPr lang="en-IE" dirty="0" smtClean="0"/>
                        <a:t>5</a:t>
                      </a:r>
                      <a:endParaRPr lang="en-IE" dirty="0"/>
                    </a:p>
                  </a:txBody>
                  <a:tcPr anchor="ctr"/>
                </a:tc>
                <a:tc>
                  <a:txBody>
                    <a:bodyPr/>
                    <a:lstStyle/>
                    <a:p>
                      <a:pPr algn="ctr"/>
                      <a:endParaRPr lang="en-IE" dirty="0"/>
                    </a:p>
                  </a:txBody>
                  <a:tcPr anchor="ctr"/>
                </a:tc>
                <a:tc>
                  <a:txBody>
                    <a:bodyPr/>
                    <a:lstStyle/>
                    <a:p>
                      <a:pPr algn="ctr"/>
                      <a:r>
                        <a:rPr lang="en-IE" dirty="0" smtClean="0"/>
                        <a:t>3</a:t>
                      </a:r>
                      <a:endParaRPr lang="en-IE" dirty="0"/>
                    </a:p>
                  </a:txBody>
                  <a:tcPr anchor="ct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99195960"/>
              </p:ext>
            </p:extLst>
          </p:nvPr>
        </p:nvGraphicFramePr>
        <p:xfrm>
          <a:off x="611960" y="2708920"/>
          <a:ext cx="3600000" cy="2466200"/>
        </p:xfrm>
        <a:graphic>
          <a:graphicData uri="http://schemas.openxmlformats.org/drawingml/2006/table">
            <a:tbl>
              <a:tblPr firstRow="1" bandRow="1">
                <a:tableStyleId>{21E4AEA4-8DFA-4A89-87EB-49C32662AFE0}</a:tableStyleId>
              </a:tblPr>
              <a:tblGrid>
                <a:gridCol w="900000"/>
                <a:gridCol w="900000"/>
                <a:gridCol w="900000"/>
                <a:gridCol w="900000"/>
              </a:tblGrid>
              <a:tr h="612000">
                <a:tc>
                  <a:txBody>
                    <a:bodyPr/>
                    <a:lstStyle/>
                    <a:p>
                      <a:pPr algn="ctr"/>
                      <a:r>
                        <a:rPr lang="en-IE" dirty="0" smtClean="0"/>
                        <a:t>Width</a:t>
                      </a:r>
                      <a:endParaRPr lang="en-IE" dirty="0"/>
                    </a:p>
                  </a:txBody>
                  <a:tcPr anchor="ctr">
                    <a:solidFill>
                      <a:srgbClr val="990033"/>
                    </a:solidFill>
                  </a:tcPr>
                </a:tc>
                <a:tc>
                  <a:txBody>
                    <a:bodyPr/>
                    <a:lstStyle/>
                    <a:p>
                      <a:pPr algn="ctr"/>
                      <a:r>
                        <a:rPr lang="en-IE" dirty="0" smtClean="0"/>
                        <a:t>Length</a:t>
                      </a:r>
                      <a:endParaRPr lang="en-IE" dirty="0"/>
                    </a:p>
                  </a:txBody>
                  <a:tcPr anchor="ctr">
                    <a:solidFill>
                      <a:srgbClr val="990033"/>
                    </a:solidFill>
                  </a:tcPr>
                </a:tc>
                <a:tc>
                  <a:txBody>
                    <a:bodyPr/>
                    <a:lstStyle/>
                    <a:p>
                      <a:pPr algn="ctr"/>
                      <a:endParaRPr lang="en-IE" dirty="0"/>
                    </a:p>
                  </a:txBody>
                  <a:tcPr anchor="ctr">
                    <a:solidFill>
                      <a:srgbClr val="990033"/>
                    </a:solidFill>
                  </a:tcPr>
                </a:tc>
                <a:tc>
                  <a:txBody>
                    <a:bodyPr/>
                    <a:lstStyle/>
                    <a:p>
                      <a:pPr algn="ctr"/>
                      <a:r>
                        <a:rPr lang="en-IE" dirty="0" smtClean="0"/>
                        <a:t>Radii</a:t>
                      </a:r>
                      <a:endParaRPr lang="en-IE" dirty="0"/>
                    </a:p>
                  </a:txBody>
                  <a:tcPr anchor="ctr">
                    <a:solidFill>
                      <a:srgbClr val="990033"/>
                    </a:solidFill>
                  </a:tcPr>
                </a:tc>
              </a:tr>
              <a:tr h="370840">
                <a:tc>
                  <a:txBody>
                    <a:bodyPr/>
                    <a:lstStyle/>
                    <a:p>
                      <a:pPr algn="ctr"/>
                      <a:r>
                        <a:rPr lang="en-IE" dirty="0" smtClean="0"/>
                        <a:t>1</a:t>
                      </a:r>
                      <a:endParaRPr lang="en-IE" dirty="0"/>
                    </a:p>
                  </a:txBody>
                  <a:tcPr anchor="ctr"/>
                </a:tc>
                <a:tc>
                  <a:txBody>
                    <a:bodyPr/>
                    <a:lstStyle/>
                    <a:p>
                      <a:pPr algn="ctr"/>
                      <a:r>
                        <a:rPr lang="en-IE" dirty="0" smtClean="0"/>
                        <a:t>1</a:t>
                      </a:r>
                      <a:endParaRPr lang="en-IE" dirty="0"/>
                    </a:p>
                  </a:txBody>
                  <a:tcPr anchor="ctr"/>
                </a:tc>
                <a:tc>
                  <a:txBody>
                    <a:bodyPr/>
                    <a:lstStyle/>
                    <a:p>
                      <a:pPr algn="ctr"/>
                      <a:endParaRPr lang="en-IE" dirty="0"/>
                    </a:p>
                  </a:txBody>
                  <a:tcPr anchor="ctr"/>
                </a:tc>
                <a:tc>
                  <a:txBody>
                    <a:bodyPr/>
                    <a:lstStyle/>
                    <a:p>
                      <a:pPr algn="ctr"/>
                      <a:r>
                        <a:rPr lang="en-IE" dirty="0" smtClean="0"/>
                        <a:t>1</a:t>
                      </a:r>
                      <a:endParaRPr lang="en-IE" dirty="0"/>
                    </a:p>
                  </a:txBody>
                  <a:tcPr anchor="ctr"/>
                </a:tc>
              </a:tr>
              <a:tr h="370840">
                <a:tc>
                  <a:txBody>
                    <a:bodyPr/>
                    <a:lstStyle/>
                    <a:p>
                      <a:pPr algn="ctr"/>
                      <a:r>
                        <a:rPr lang="en-IE" dirty="0" smtClean="0"/>
                        <a:t>1</a:t>
                      </a:r>
                      <a:endParaRPr lang="en-IE" dirty="0"/>
                    </a:p>
                  </a:txBody>
                  <a:tcPr anchor="ctr"/>
                </a:tc>
                <a:tc>
                  <a:txBody>
                    <a:bodyPr/>
                    <a:lstStyle/>
                    <a:p>
                      <a:pPr algn="ctr"/>
                      <a:r>
                        <a:rPr lang="en-IE" dirty="0" smtClean="0"/>
                        <a:t>2</a:t>
                      </a:r>
                      <a:endParaRPr lang="en-IE" dirty="0"/>
                    </a:p>
                  </a:txBody>
                  <a:tcPr anchor="ctr"/>
                </a:tc>
                <a:tc>
                  <a:txBody>
                    <a:bodyPr/>
                    <a:lstStyle/>
                    <a:p>
                      <a:pPr algn="ctr"/>
                      <a:endParaRPr lang="en-IE" dirty="0"/>
                    </a:p>
                  </a:txBody>
                  <a:tcPr anchor="ctr"/>
                </a:tc>
                <a:tc>
                  <a:txBody>
                    <a:bodyPr/>
                    <a:lstStyle/>
                    <a:p>
                      <a:pPr algn="ctr"/>
                      <a:r>
                        <a:rPr lang="en-IE" dirty="0" smtClean="0"/>
                        <a:t>1</a:t>
                      </a:r>
                      <a:endParaRPr lang="en-IE" dirty="0"/>
                    </a:p>
                  </a:txBody>
                  <a:tcPr anchor="ctr"/>
                </a:tc>
              </a:tr>
              <a:tr h="370840">
                <a:tc>
                  <a:txBody>
                    <a:bodyPr/>
                    <a:lstStyle/>
                    <a:p>
                      <a:pPr algn="ctr"/>
                      <a:r>
                        <a:rPr lang="en-IE" dirty="0" smtClean="0"/>
                        <a:t>2</a:t>
                      </a:r>
                      <a:endParaRPr lang="en-IE" dirty="0"/>
                    </a:p>
                  </a:txBody>
                  <a:tcPr anchor="ctr"/>
                </a:tc>
                <a:tc>
                  <a:txBody>
                    <a:bodyPr/>
                    <a:lstStyle/>
                    <a:p>
                      <a:pPr algn="ctr"/>
                      <a:r>
                        <a:rPr lang="en-IE" dirty="0" smtClean="0"/>
                        <a:t>3</a:t>
                      </a:r>
                      <a:endParaRPr lang="en-IE" dirty="0"/>
                    </a:p>
                  </a:txBody>
                  <a:tcPr anchor="ctr"/>
                </a:tc>
                <a:tc>
                  <a:txBody>
                    <a:bodyPr/>
                    <a:lstStyle/>
                    <a:p>
                      <a:pPr algn="ctr"/>
                      <a:endParaRPr lang="en-IE" dirty="0"/>
                    </a:p>
                  </a:txBody>
                  <a:tcPr anchor="ctr"/>
                </a:tc>
                <a:tc>
                  <a:txBody>
                    <a:bodyPr/>
                    <a:lstStyle/>
                    <a:p>
                      <a:pPr algn="ctr"/>
                      <a:r>
                        <a:rPr lang="en-IE" dirty="0" smtClean="0"/>
                        <a:t>2</a:t>
                      </a:r>
                      <a:endParaRPr lang="en-IE" dirty="0"/>
                    </a:p>
                  </a:txBody>
                  <a:tcPr anchor="ctr"/>
                </a:tc>
              </a:tr>
              <a:tr h="370840">
                <a:tc>
                  <a:txBody>
                    <a:bodyPr/>
                    <a:lstStyle/>
                    <a:p>
                      <a:pPr algn="ctr"/>
                      <a:r>
                        <a:rPr lang="en-IE" dirty="0" smtClean="0"/>
                        <a:t>3</a:t>
                      </a:r>
                      <a:endParaRPr lang="en-IE" dirty="0"/>
                    </a:p>
                  </a:txBody>
                  <a:tcPr anchor="ctr"/>
                </a:tc>
                <a:tc>
                  <a:txBody>
                    <a:bodyPr/>
                    <a:lstStyle/>
                    <a:p>
                      <a:pPr algn="ctr"/>
                      <a:r>
                        <a:rPr lang="en-IE" dirty="0" smtClean="0"/>
                        <a:t>5</a:t>
                      </a:r>
                      <a:endParaRPr lang="en-IE" dirty="0"/>
                    </a:p>
                  </a:txBody>
                  <a:tcPr anchor="ctr"/>
                </a:tc>
                <a:tc>
                  <a:txBody>
                    <a:bodyPr/>
                    <a:lstStyle/>
                    <a:p>
                      <a:pPr algn="ctr"/>
                      <a:endParaRPr lang="en-IE" dirty="0"/>
                    </a:p>
                  </a:txBody>
                  <a:tcPr anchor="ctr"/>
                </a:tc>
                <a:tc>
                  <a:txBody>
                    <a:bodyPr/>
                    <a:lstStyle/>
                    <a:p>
                      <a:pPr algn="ctr"/>
                      <a:r>
                        <a:rPr lang="en-IE" dirty="0" smtClean="0"/>
                        <a:t>3</a:t>
                      </a:r>
                      <a:endParaRPr lang="en-IE" dirty="0"/>
                    </a:p>
                  </a:txBody>
                  <a:tcPr anchor="ctr"/>
                </a:tc>
              </a:tr>
              <a:tr h="370840">
                <a:tc>
                  <a:txBody>
                    <a:bodyPr/>
                    <a:lstStyle/>
                    <a:p>
                      <a:pPr algn="ctr"/>
                      <a:r>
                        <a:rPr lang="en-IE" dirty="0" smtClean="0"/>
                        <a:t>5</a:t>
                      </a:r>
                      <a:endParaRPr lang="en-IE" dirty="0"/>
                    </a:p>
                  </a:txBody>
                  <a:tcPr anchor="ctr"/>
                </a:tc>
                <a:tc>
                  <a:txBody>
                    <a:bodyPr/>
                    <a:lstStyle/>
                    <a:p>
                      <a:pPr algn="ctr"/>
                      <a:r>
                        <a:rPr lang="en-IE" dirty="0" smtClean="0"/>
                        <a:t>8</a:t>
                      </a:r>
                      <a:endParaRPr lang="en-IE" dirty="0"/>
                    </a:p>
                  </a:txBody>
                  <a:tcPr anchor="ctr"/>
                </a:tc>
                <a:tc>
                  <a:txBody>
                    <a:bodyPr/>
                    <a:lstStyle/>
                    <a:p>
                      <a:pPr algn="ctr"/>
                      <a:endParaRPr lang="en-IE" dirty="0"/>
                    </a:p>
                  </a:txBody>
                  <a:tcPr anchor="ctr"/>
                </a:tc>
                <a:tc>
                  <a:txBody>
                    <a:bodyPr/>
                    <a:lstStyle/>
                    <a:p>
                      <a:pPr algn="ctr"/>
                      <a:r>
                        <a:rPr lang="en-IE" dirty="0" smtClean="0"/>
                        <a:t>5</a:t>
                      </a:r>
                      <a:endParaRPr lang="en-IE" dirty="0"/>
                    </a:p>
                  </a:txBody>
                  <a:tcPr anchor="ct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523791564"/>
              </p:ext>
            </p:extLst>
          </p:nvPr>
        </p:nvGraphicFramePr>
        <p:xfrm>
          <a:off x="611960" y="2708920"/>
          <a:ext cx="3600000" cy="2837040"/>
        </p:xfrm>
        <a:graphic>
          <a:graphicData uri="http://schemas.openxmlformats.org/drawingml/2006/table">
            <a:tbl>
              <a:tblPr firstRow="1" bandRow="1">
                <a:tableStyleId>{21E4AEA4-8DFA-4A89-87EB-49C32662AFE0}</a:tableStyleId>
              </a:tblPr>
              <a:tblGrid>
                <a:gridCol w="900000"/>
                <a:gridCol w="900000"/>
                <a:gridCol w="900000"/>
                <a:gridCol w="900000"/>
              </a:tblGrid>
              <a:tr h="612000">
                <a:tc>
                  <a:txBody>
                    <a:bodyPr/>
                    <a:lstStyle/>
                    <a:p>
                      <a:pPr algn="ctr"/>
                      <a:r>
                        <a:rPr lang="en-IE" dirty="0" smtClean="0"/>
                        <a:t>Width</a:t>
                      </a:r>
                      <a:endParaRPr lang="en-IE" dirty="0"/>
                    </a:p>
                  </a:txBody>
                  <a:tcPr anchor="ctr">
                    <a:solidFill>
                      <a:srgbClr val="990033"/>
                    </a:solidFill>
                  </a:tcPr>
                </a:tc>
                <a:tc>
                  <a:txBody>
                    <a:bodyPr/>
                    <a:lstStyle/>
                    <a:p>
                      <a:pPr algn="ctr"/>
                      <a:r>
                        <a:rPr lang="en-IE" dirty="0" smtClean="0"/>
                        <a:t>Length</a:t>
                      </a:r>
                      <a:endParaRPr lang="en-IE" dirty="0"/>
                    </a:p>
                  </a:txBody>
                  <a:tcPr anchor="ctr">
                    <a:solidFill>
                      <a:srgbClr val="990033"/>
                    </a:solidFill>
                  </a:tcPr>
                </a:tc>
                <a:tc>
                  <a:txBody>
                    <a:bodyPr/>
                    <a:lstStyle/>
                    <a:p>
                      <a:pPr algn="ctr"/>
                      <a:endParaRPr lang="en-IE" dirty="0"/>
                    </a:p>
                  </a:txBody>
                  <a:tcPr anchor="ctr">
                    <a:solidFill>
                      <a:srgbClr val="990033"/>
                    </a:solidFill>
                  </a:tcPr>
                </a:tc>
                <a:tc>
                  <a:txBody>
                    <a:bodyPr/>
                    <a:lstStyle/>
                    <a:p>
                      <a:pPr algn="ctr"/>
                      <a:r>
                        <a:rPr lang="en-IE" dirty="0" smtClean="0"/>
                        <a:t>Radii</a:t>
                      </a:r>
                      <a:endParaRPr lang="en-IE" dirty="0"/>
                    </a:p>
                  </a:txBody>
                  <a:tcPr anchor="ctr">
                    <a:solidFill>
                      <a:srgbClr val="990033"/>
                    </a:solidFill>
                  </a:tcPr>
                </a:tc>
              </a:tr>
              <a:tr h="370840">
                <a:tc>
                  <a:txBody>
                    <a:bodyPr/>
                    <a:lstStyle/>
                    <a:p>
                      <a:pPr algn="ctr"/>
                      <a:r>
                        <a:rPr lang="en-IE" dirty="0" smtClean="0"/>
                        <a:t>1</a:t>
                      </a:r>
                      <a:endParaRPr lang="en-IE" dirty="0"/>
                    </a:p>
                  </a:txBody>
                  <a:tcPr anchor="ctr"/>
                </a:tc>
                <a:tc>
                  <a:txBody>
                    <a:bodyPr/>
                    <a:lstStyle/>
                    <a:p>
                      <a:pPr algn="ctr"/>
                      <a:r>
                        <a:rPr lang="en-IE" dirty="0" smtClean="0"/>
                        <a:t>1</a:t>
                      </a:r>
                      <a:endParaRPr lang="en-IE" dirty="0"/>
                    </a:p>
                  </a:txBody>
                  <a:tcPr anchor="ctr"/>
                </a:tc>
                <a:tc>
                  <a:txBody>
                    <a:bodyPr/>
                    <a:lstStyle/>
                    <a:p>
                      <a:pPr algn="ctr"/>
                      <a:endParaRPr lang="en-IE" dirty="0"/>
                    </a:p>
                  </a:txBody>
                  <a:tcPr anchor="ctr"/>
                </a:tc>
                <a:tc>
                  <a:txBody>
                    <a:bodyPr/>
                    <a:lstStyle/>
                    <a:p>
                      <a:pPr algn="ctr"/>
                      <a:r>
                        <a:rPr lang="en-IE" dirty="0" smtClean="0"/>
                        <a:t>1</a:t>
                      </a:r>
                      <a:endParaRPr lang="en-IE" dirty="0"/>
                    </a:p>
                  </a:txBody>
                  <a:tcPr anchor="ctr"/>
                </a:tc>
              </a:tr>
              <a:tr h="370840">
                <a:tc>
                  <a:txBody>
                    <a:bodyPr/>
                    <a:lstStyle/>
                    <a:p>
                      <a:pPr algn="ctr"/>
                      <a:r>
                        <a:rPr lang="en-IE" dirty="0" smtClean="0"/>
                        <a:t>1</a:t>
                      </a:r>
                      <a:endParaRPr lang="en-IE" dirty="0"/>
                    </a:p>
                  </a:txBody>
                  <a:tcPr anchor="ctr"/>
                </a:tc>
                <a:tc>
                  <a:txBody>
                    <a:bodyPr/>
                    <a:lstStyle/>
                    <a:p>
                      <a:pPr algn="ctr"/>
                      <a:r>
                        <a:rPr lang="en-IE" dirty="0" smtClean="0"/>
                        <a:t>2</a:t>
                      </a:r>
                      <a:endParaRPr lang="en-IE" dirty="0"/>
                    </a:p>
                  </a:txBody>
                  <a:tcPr anchor="ctr"/>
                </a:tc>
                <a:tc>
                  <a:txBody>
                    <a:bodyPr/>
                    <a:lstStyle/>
                    <a:p>
                      <a:pPr algn="ctr"/>
                      <a:endParaRPr lang="en-IE" dirty="0"/>
                    </a:p>
                  </a:txBody>
                  <a:tcPr anchor="ctr"/>
                </a:tc>
                <a:tc>
                  <a:txBody>
                    <a:bodyPr/>
                    <a:lstStyle/>
                    <a:p>
                      <a:pPr algn="ctr"/>
                      <a:r>
                        <a:rPr lang="en-IE" dirty="0" smtClean="0"/>
                        <a:t>1</a:t>
                      </a:r>
                      <a:endParaRPr lang="en-IE" dirty="0"/>
                    </a:p>
                  </a:txBody>
                  <a:tcPr anchor="ctr"/>
                </a:tc>
              </a:tr>
              <a:tr h="370840">
                <a:tc>
                  <a:txBody>
                    <a:bodyPr/>
                    <a:lstStyle/>
                    <a:p>
                      <a:pPr algn="ctr"/>
                      <a:r>
                        <a:rPr lang="en-IE" dirty="0" smtClean="0"/>
                        <a:t>2</a:t>
                      </a:r>
                      <a:endParaRPr lang="en-IE" dirty="0"/>
                    </a:p>
                  </a:txBody>
                  <a:tcPr anchor="ctr"/>
                </a:tc>
                <a:tc>
                  <a:txBody>
                    <a:bodyPr/>
                    <a:lstStyle/>
                    <a:p>
                      <a:pPr algn="ctr"/>
                      <a:r>
                        <a:rPr lang="en-IE" dirty="0" smtClean="0"/>
                        <a:t>3</a:t>
                      </a:r>
                      <a:endParaRPr lang="en-IE" dirty="0"/>
                    </a:p>
                  </a:txBody>
                  <a:tcPr anchor="ctr"/>
                </a:tc>
                <a:tc>
                  <a:txBody>
                    <a:bodyPr/>
                    <a:lstStyle/>
                    <a:p>
                      <a:pPr algn="ctr"/>
                      <a:endParaRPr lang="en-IE" dirty="0"/>
                    </a:p>
                  </a:txBody>
                  <a:tcPr anchor="ctr"/>
                </a:tc>
                <a:tc>
                  <a:txBody>
                    <a:bodyPr/>
                    <a:lstStyle/>
                    <a:p>
                      <a:pPr algn="ctr"/>
                      <a:r>
                        <a:rPr lang="en-IE" dirty="0" smtClean="0"/>
                        <a:t>2</a:t>
                      </a:r>
                      <a:endParaRPr lang="en-IE" dirty="0"/>
                    </a:p>
                  </a:txBody>
                  <a:tcPr anchor="ctr"/>
                </a:tc>
              </a:tr>
              <a:tr h="370840">
                <a:tc>
                  <a:txBody>
                    <a:bodyPr/>
                    <a:lstStyle/>
                    <a:p>
                      <a:pPr algn="ctr"/>
                      <a:r>
                        <a:rPr lang="en-IE" dirty="0" smtClean="0"/>
                        <a:t>3</a:t>
                      </a:r>
                      <a:endParaRPr lang="en-IE" dirty="0"/>
                    </a:p>
                  </a:txBody>
                  <a:tcPr anchor="ctr"/>
                </a:tc>
                <a:tc>
                  <a:txBody>
                    <a:bodyPr/>
                    <a:lstStyle/>
                    <a:p>
                      <a:pPr algn="ctr"/>
                      <a:r>
                        <a:rPr lang="en-IE" dirty="0" smtClean="0"/>
                        <a:t>5</a:t>
                      </a:r>
                      <a:endParaRPr lang="en-IE" dirty="0"/>
                    </a:p>
                  </a:txBody>
                  <a:tcPr anchor="ctr"/>
                </a:tc>
                <a:tc>
                  <a:txBody>
                    <a:bodyPr/>
                    <a:lstStyle/>
                    <a:p>
                      <a:pPr algn="ctr"/>
                      <a:endParaRPr lang="en-IE" dirty="0"/>
                    </a:p>
                  </a:txBody>
                  <a:tcPr anchor="ctr"/>
                </a:tc>
                <a:tc>
                  <a:txBody>
                    <a:bodyPr/>
                    <a:lstStyle/>
                    <a:p>
                      <a:pPr algn="ctr"/>
                      <a:r>
                        <a:rPr lang="en-IE" dirty="0" smtClean="0"/>
                        <a:t>3</a:t>
                      </a:r>
                      <a:endParaRPr lang="en-IE" dirty="0"/>
                    </a:p>
                  </a:txBody>
                  <a:tcPr anchor="ctr"/>
                </a:tc>
              </a:tr>
              <a:tr h="370840">
                <a:tc>
                  <a:txBody>
                    <a:bodyPr/>
                    <a:lstStyle/>
                    <a:p>
                      <a:pPr algn="ctr"/>
                      <a:r>
                        <a:rPr lang="en-IE" dirty="0" smtClean="0"/>
                        <a:t>5</a:t>
                      </a:r>
                      <a:endParaRPr lang="en-IE" dirty="0"/>
                    </a:p>
                  </a:txBody>
                  <a:tcPr anchor="ctr"/>
                </a:tc>
                <a:tc>
                  <a:txBody>
                    <a:bodyPr/>
                    <a:lstStyle/>
                    <a:p>
                      <a:pPr algn="ctr"/>
                      <a:r>
                        <a:rPr lang="en-IE" dirty="0" smtClean="0"/>
                        <a:t>8</a:t>
                      </a:r>
                      <a:endParaRPr lang="en-IE" dirty="0"/>
                    </a:p>
                  </a:txBody>
                  <a:tcPr anchor="ctr"/>
                </a:tc>
                <a:tc>
                  <a:txBody>
                    <a:bodyPr/>
                    <a:lstStyle/>
                    <a:p>
                      <a:pPr algn="ctr"/>
                      <a:endParaRPr lang="en-IE" dirty="0"/>
                    </a:p>
                  </a:txBody>
                  <a:tcPr anchor="ctr"/>
                </a:tc>
                <a:tc>
                  <a:txBody>
                    <a:bodyPr/>
                    <a:lstStyle/>
                    <a:p>
                      <a:pPr algn="ctr"/>
                      <a:r>
                        <a:rPr lang="en-IE" dirty="0" smtClean="0"/>
                        <a:t>5</a:t>
                      </a:r>
                      <a:endParaRPr lang="en-IE" dirty="0"/>
                    </a:p>
                  </a:txBody>
                  <a:tcPr anchor="ctr"/>
                </a:tc>
              </a:tr>
              <a:tr h="370840">
                <a:tc>
                  <a:txBody>
                    <a:bodyPr/>
                    <a:lstStyle/>
                    <a:p>
                      <a:pPr algn="ctr"/>
                      <a:r>
                        <a:rPr lang="en-IE" dirty="0" smtClean="0"/>
                        <a:t>8</a:t>
                      </a:r>
                      <a:endParaRPr lang="en-IE" dirty="0"/>
                    </a:p>
                  </a:txBody>
                  <a:tcPr anchor="ctr"/>
                </a:tc>
                <a:tc>
                  <a:txBody>
                    <a:bodyPr/>
                    <a:lstStyle/>
                    <a:p>
                      <a:pPr algn="ctr"/>
                      <a:r>
                        <a:rPr lang="en-IE" dirty="0" smtClean="0"/>
                        <a:t>13</a:t>
                      </a:r>
                      <a:endParaRPr lang="en-IE" dirty="0"/>
                    </a:p>
                  </a:txBody>
                  <a:tcPr anchor="ctr"/>
                </a:tc>
                <a:tc>
                  <a:txBody>
                    <a:bodyPr/>
                    <a:lstStyle/>
                    <a:p>
                      <a:pPr algn="ctr"/>
                      <a:endParaRPr lang="en-IE" dirty="0"/>
                    </a:p>
                  </a:txBody>
                  <a:tcPr anchor="ctr"/>
                </a:tc>
                <a:tc>
                  <a:txBody>
                    <a:bodyPr/>
                    <a:lstStyle/>
                    <a:p>
                      <a:pPr algn="ctr"/>
                      <a:r>
                        <a:rPr lang="en-IE" dirty="0" smtClean="0"/>
                        <a:t>8</a:t>
                      </a:r>
                      <a:endParaRPr lang="en-IE" dirty="0"/>
                    </a:p>
                  </a:txBody>
                  <a:tcPr anchor="ct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612481632"/>
              </p:ext>
            </p:extLst>
          </p:nvPr>
        </p:nvGraphicFramePr>
        <p:xfrm>
          <a:off x="611960" y="2708920"/>
          <a:ext cx="3600000" cy="3207880"/>
        </p:xfrm>
        <a:graphic>
          <a:graphicData uri="http://schemas.openxmlformats.org/drawingml/2006/table">
            <a:tbl>
              <a:tblPr firstRow="1" bandRow="1">
                <a:tableStyleId>{21E4AEA4-8DFA-4A89-87EB-49C32662AFE0}</a:tableStyleId>
              </a:tblPr>
              <a:tblGrid>
                <a:gridCol w="900000"/>
                <a:gridCol w="900000"/>
                <a:gridCol w="900000"/>
                <a:gridCol w="900000"/>
              </a:tblGrid>
              <a:tr h="612000">
                <a:tc>
                  <a:txBody>
                    <a:bodyPr/>
                    <a:lstStyle/>
                    <a:p>
                      <a:pPr algn="ctr"/>
                      <a:r>
                        <a:rPr lang="en-IE" dirty="0" smtClean="0"/>
                        <a:t>Width</a:t>
                      </a:r>
                      <a:endParaRPr lang="en-IE" dirty="0"/>
                    </a:p>
                  </a:txBody>
                  <a:tcPr anchor="ctr">
                    <a:solidFill>
                      <a:srgbClr val="990033"/>
                    </a:solidFill>
                  </a:tcPr>
                </a:tc>
                <a:tc>
                  <a:txBody>
                    <a:bodyPr/>
                    <a:lstStyle/>
                    <a:p>
                      <a:pPr algn="ctr"/>
                      <a:r>
                        <a:rPr lang="en-IE" dirty="0" smtClean="0"/>
                        <a:t>Length</a:t>
                      </a:r>
                      <a:endParaRPr lang="en-IE" dirty="0"/>
                    </a:p>
                  </a:txBody>
                  <a:tcPr anchor="ctr">
                    <a:solidFill>
                      <a:srgbClr val="990033"/>
                    </a:solidFill>
                  </a:tcPr>
                </a:tc>
                <a:tc>
                  <a:txBody>
                    <a:bodyPr/>
                    <a:lstStyle/>
                    <a:p>
                      <a:pPr algn="ctr"/>
                      <a:endParaRPr lang="en-IE" dirty="0"/>
                    </a:p>
                  </a:txBody>
                  <a:tcPr anchor="ctr">
                    <a:solidFill>
                      <a:srgbClr val="990033"/>
                    </a:solidFill>
                  </a:tcPr>
                </a:tc>
                <a:tc>
                  <a:txBody>
                    <a:bodyPr/>
                    <a:lstStyle/>
                    <a:p>
                      <a:pPr algn="ctr"/>
                      <a:r>
                        <a:rPr lang="en-IE" dirty="0" smtClean="0"/>
                        <a:t>Radii</a:t>
                      </a:r>
                      <a:endParaRPr lang="en-IE" dirty="0"/>
                    </a:p>
                  </a:txBody>
                  <a:tcPr anchor="ctr">
                    <a:solidFill>
                      <a:srgbClr val="990033"/>
                    </a:solidFill>
                  </a:tcPr>
                </a:tc>
              </a:tr>
              <a:tr h="370840">
                <a:tc>
                  <a:txBody>
                    <a:bodyPr/>
                    <a:lstStyle/>
                    <a:p>
                      <a:pPr algn="ctr"/>
                      <a:r>
                        <a:rPr lang="en-IE" dirty="0" smtClean="0"/>
                        <a:t>1</a:t>
                      </a:r>
                      <a:endParaRPr lang="en-IE" dirty="0"/>
                    </a:p>
                  </a:txBody>
                  <a:tcPr anchor="ctr"/>
                </a:tc>
                <a:tc>
                  <a:txBody>
                    <a:bodyPr/>
                    <a:lstStyle/>
                    <a:p>
                      <a:pPr algn="ctr"/>
                      <a:r>
                        <a:rPr lang="en-IE" dirty="0" smtClean="0"/>
                        <a:t>1</a:t>
                      </a:r>
                      <a:endParaRPr lang="en-IE" dirty="0"/>
                    </a:p>
                  </a:txBody>
                  <a:tcPr anchor="ctr"/>
                </a:tc>
                <a:tc>
                  <a:txBody>
                    <a:bodyPr/>
                    <a:lstStyle/>
                    <a:p>
                      <a:pPr algn="ctr"/>
                      <a:endParaRPr lang="en-IE" dirty="0"/>
                    </a:p>
                  </a:txBody>
                  <a:tcPr anchor="ctr"/>
                </a:tc>
                <a:tc>
                  <a:txBody>
                    <a:bodyPr/>
                    <a:lstStyle/>
                    <a:p>
                      <a:pPr algn="ctr"/>
                      <a:r>
                        <a:rPr lang="en-IE" dirty="0" smtClean="0"/>
                        <a:t>1</a:t>
                      </a:r>
                      <a:endParaRPr lang="en-IE" dirty="0"/>
                    </a:p>
                  </a:txBody>
                  <a:tcPr anchor="ctr"/>
                </a:tc>
              </a:tr>
              <a:tr h="370840">
                <a:tc>
                  <a:txBody>
                    <a:bodyPr/>
                    <a:lstStyle/>
                    <a:p>
                      <a:pPr algn="ctr"/>
                      <a:r>
                        <a:rPr lang="en-IE" dirty="0" smtClean="0"/>
                        <a:t>1</a:t>
                      </a:r>
                      <a:endParaRPr lang="en-IE" dirty="0"/>
                    </a:p>
                  </a:txBody>
                  <a:tcPr anchor="ctr"/>
                </a:tc>
                <a:tc>
                  <a:txBody>
                    <a:bodyPr/>
                    <a:lstStyle/>
                    <a:p>
                      <a:pPr algn="ctr"/>
                      <a:r>
                        <a:rPr lang="en-IE" dirty="0" smtClean="0"/>
                        <a:t>2</a:t>
                      </a:r>
                      <a:endParaRPr lang="en-IE" dirty="0"/>
                    </a:p>
                  </a:txBody>
                  <a:tcPr anchor="ctr"/>
                </a:tc>
                <a:tc>
                  <a:txBody>
                    <a:bodyPr/>
                    <a:lstStyle/>
                    <a:p>
                      <a:pPr algn="ctr"/>
                      <a:endParaRPr lang="en-IE" dirty="0"/>
                    </a:p>
                  </a:txBody>
                  <a:tcPr anchor="ctr"/>
                </a:tc>
                <a:tc>
                  <a:txBody>
                    <a:bodyPr/>
                    <a:lstStyle/>
                    <a:p>
                      <a:pPr algn="ctr"/>
                      <a:r>
                        <a:rPr lang="en-IE" dirty="0" smtClean="0"/>
                        <a:t>1</a:t>
                      </a:r>
                      <a:endParaRPr lang="en-IE" dirty="0"/>
                    </a:p>
                  </a:txBody>
                  <a:tcPr anchor="ctr"/>
                </a:tc>
              </a:tr>
              <a:tr h="370840">
                <a:tc>
                  <a:txBody>
                    <a:bodyPr/>
                    <a:lstStyle/>
                    <a:p>
                      <a:pPr algn="ctr"/>
                      <a:r>
                        <a:rPr lang="en-IE" dirty="0" smtClean="0"/>
                        <a:t>2</a:t>
                      </a:r>
                      <a:endParaRPr lang="en-IE" dirty="0"/>
                    </a:p>
                  </a:txBody>
                  <a:tcPr anchor="ctr"/>
                </a:tc>
                <a:tc>
                  <a:txBody>
                    <a:bodyPr/>
                    <a:lstStyle/>
                    <a:p>
                      <a:pPr algn="ctr"/>
                      <a:r>
                        <a:rPr lang="en-IE" dirty="0" smtClean="0"/>
                        <a:t>3</a:t>
                      </a:r>
                      <a:endParaRPr lang="en-IE" dirty="0"/>
                    </a:p>
                  </a:txBody>
                  <a:tcPr anchor="ctr"/>
                </a:tc>
                <a:tc>
                  <a:txBody>
                    <a:bodyPr/>
                    <a:lstStyle/>
                    <a:p>
                      <a:pPr algn="ctr"/>
                      <a:endParaRPr lang="en-IE" dirty="0"/>
                    </a:p>
                  </a:txBody>
                  <a:tcPr anchor="ctr"/>
                </a:tc>
                <a:tc>
                  <a:txBody>
                    <a:bodyPr/>
                    <a:lstStyle/>
                    <a:p>
                      <a:pPr algn="ctr"/>
                      <a:r>
                        <a:rPr lang="en-IE" dirty="0" smtClean="0"/>
                        <a:t>2</a:t>
                      </a:r>
                      <a:endParaRPr lang="en-IE" dirty="0"/>
                    </a:p>
                  </a:txBody>
                  <a:tcPr anchor="ctr"/>
                </a:tc>
              </a:tr>
              <a:tr h="370840">
                <a:tc>
                  <a:txBody>
                    <a:bodyPr/>
                    <a:lstStyle/>
                    <a:p>
                      <a:pPr algn="ctr"/>
                      <a:r>
                        <a:rPr lang="en-IE" dirty="0" smtClean="0"/>
                        <a:t>3</a:t>
                      </a:r>
                      <a:endParaRPr lang="en-IE" dirty="0"/>
                    </a:p>
                  </a:txBody>
                  <a:tcPr anchor="ctr"/>
                </a:tc>
                <a:tc>
                  <a:txBody>
                    <a:bodyPr/>
                    <a:lstStyle/>
                    <a:p>
                      <a:pPr algn="ctr"/>
                      <a:r>
                        <a:rPr lang="en-IE" dirty="0" smtClean="0"/>
                        <a:t>5</a:t>
                      </a:r>
                      <a:endParaRPr lang="en-IE" dirty="0"/>
                    </a:p>
                  </a:txBody>
                  <a:tcPr anchor="ctr"/>
                </a:tc>
                <a:tc>
                  <a:txBody>
                    <a:bodyPr/>
                    <a:lstStyle/>
                    <a:p>
                      <a:pPr algn="ctr"/>
                      <a:endParaRPr lang="en-IE" dirty="0"/>
                    </a:p>
                  </a:txBody>
                  <a:tcPr anchor="ctr"/>
                </a:tc>
                <a:tc>
                  <a:txBody>
                    <a:bodyPr/>
                    <a:lstStyle/>
                    <a:p>
                      <a:pPr algn="ctr"/>
                      <a:r>
                        <a:rPr lang="en-IE" dirty="0" smtClean="0"/>
                        <a:t>3</a:t>
                      </a:r>
                      <a:endParaRPr lang="en-IE" dirty="0"/>
                    </a:p>
                  </a:txBody>
                  <a:tcPr anchor="ctr"/>
                </a:tc>
              </a:tr>
              <a:tr h="370840">
                <a:tc>
                  <a:txBody>
                    <a:bodyPr/>
                    <a:lstStyle/>
                    <a:p>
                      <a:pPr algn="ctr"/>
                      <a:r>
                        <a:rPr lang="en-IE" dirty="0" smtClean="0"/>
                        <a:t>5</a:t>
                      </a:r>
                      <a:endParaRPr lang="en-IE" dirty="0"/>
                    </a:p>
                  </a:txBody>
                  <a:tcPr anchor="ctr"/>
                </a:tc>
                <a:tc>
                  <a:txBody>
                    <a:bodyPr/>
                    <a:lstStyle/>
                    <a:p>
                      <a:pPr algn="ctr"/>
                      <a:r>
                        <a:rPr lang="en-IE" dirty="0" smtClean="0"/>
                        <a:t>8</a:t>
                      </a:r>
                      <a:endParaRPr lang="en-IE" dirty="0"/>
                    </a:p>
                  </a:txBody>
                  <a:tcPr anchor="ctr"/>
                </a:tc>
                <a:tc>
                  <a:txBody>
                    <a:bodyPr/>
                    <a:lstStyle/>
                    <a:p>
                      <a:pPr algn="ctr"/>
                      <a:endParaRPr lang="en-IE" dirty="0"/>
                    </a:p>
                  </a:txBody>
                  <a:tcPr anchor="ctr"/>
                </a:tc>
                <a:tc>
                  <a:txBody>
                    <a:bodyPr/>
                    <a:lstStyle/>
                    <a:p>
                      <a:pPr algn="ctr"/>
                      <a:r>
                        <a:rPr lang="en-IE" dirty="0" smtClean="0"/>
                        <a:t>5</a:t>
                      </a:r>
                      <a:endParaRPr lang="en-IE" dirty="0"/>
                    </a:p>
                  </a:txBody>
                  <a:tcPr anchor="ctr"/>
                </a:tc>
              </a:tr>
              <a:tr h="370840">
                <a:tc>
                  <a:txBody>
                    <a:bodyPr/>
                    <a:lstStyle/>
                    <a:p>
                      <a:pPr algn="ctr"/>
                      <a:r>
                        <a:rPr lang="en-IE" dirty="0" smtClean="0"/>
                        <a:t>8</a:t>
                      </a:r>
                      <a:endParaRPr lang="en-IE" dirty="0"/>
                    </a:p>
                  </a:txBody>
                  <a:tcPr anchor="ctr"/>
                </a:tc>
                <a:tc>
                  <a:txBody>
                    <a:bodyPr/>
                    <a:lstStyle/>
                    <a:p>
                      <a:pPr algn="ctr"/>
                      <a:r>
                        <a:rPr lang="en-IE" dirty="0" smtClean="0"/>
                        <a:t>13</a:t>
                      </a:r>
                      <a:endParaRPr lang="en-IE" dirty="0"/>
                    </a:p>
                  </a:txBody>
                  <a:tcPr anchor="ctr"/>
                </a:tc>
                <a:tc>
                  <a:txBody>
                    <a:bodyPr/>
                    <a:lstStyle/>
                    <a:p>
                      <a:pPr algn="ctr"/>
                      <a:endParaRPr lang="en-IE" dirty="0"/>
                    </a:p>
                  </a:txBody>
                  <a:tcPr anchor="ctr"/>
                </a:tc>
                <a:tc>
                  <a:txBody>
                    <a:bodyPr/>
                    <a:lstStyle/>
                    <a:p>
                      <a:pPr algn="ctr"/>
                      <a:r>
                        <a:rPr lang="en-IE" dirty="0" smtClean="0"/>
                        <a:t>8</a:t>
                      </a:r>
                      <a:endParaRPr lang="en-IE" dirty="0"/>
                    </a:p>
                  </a:txBody>
                  <a:tcPr anchor="ctr"/>
                </a:tc>
              </a:tr>
              <a:tr h="370840">
                <a:tc>
                  <a:txBody>
                    <a:bodyPr/>
                    <a:lstStyle/>
                    <a:p>
                      <a:pPr algn="ctr"/>
                      <a:r>
                        <a:rPr lang="en-IE" dirty="0" smtClean="0"/>
                        <a:t>13</a:t>
                      </a:r>
                      <a:endParaRPr lang="en-IE" dirty="0"/>
                    </a:p>
                  </a:txBody>
                  <a:tcPr anchor="ctr"/>
                </a:tc>
                <a:tc>
                  <a:txBody>
                    <a:bodyPr/>
                    <a:lstStyle/>
                    <a:p>
                      <a:pPr algn="ctr"/>
                      <a:r>
                        <a:rPr lang="en-IE" dirty="0" smtClean="0"/>
                        <a:t>21</a:t>
                      </a:r>
                      <a:endParaRPr lang="en-IE" dirty="0"/>
                    </a:p>
                  </a:txBody>
                  <a:tcPr anchor="ctr"/>
                </a:tc>
                <a:tc>
                  <a:txBody>
                    <a:bodyPr/>
                    <a:lstStyle/>
                    <a:p>
                      <a:pPr algn="ctr"/>
                      <a:endParaRPr lang="en-IE" dirty="0"/>
                    </a:p>
                  </a:txBody>
                  <a:tcPr anchor="ctr"/>
                </a:tc>
                <a:tc>
                  <a:txBody>
                    <a:bodyPr/>
                    <a:lstStyle/>
                    <a:p>
                      <a:pPr algn="ctr"/>
                      <a:r>
                        <a:rPr lang="en-IE" dirty="0" smtClean="0"/>
                        <a:t>13</a:t>
                      </a:r>
                      <a:endParaRPr lang="en-IE" dirty="0"/>
                    </a:p>
                  </a:txBody>
                  <a:tcPr anchor="ctr"/>
                </a:tc>
              </a:tr>
            </a:tbl>
          </a:graphicData>
        </a:graphic>
      </p:graphicFrame>
      <mc:AlternateContent xmlns:mc="http://schemas.openxmlformats.org/markup-compatibility/2006" xmlns:a14="http://schemas.microsoft.com/office/drawing/2010/main">
        <mc:Choice Requires="a14">
          <p:graphicFrame>
            <p:nvGraphicFramePr>
              <p:cNvPr id="18" name="Table 17"/>
              <p:cNvGraphicFramePr>
                <a:graphicFrameLocks noGrp="1"/>
              </p:cNvGraphicFramePr>
              <p:nvPr>
                <p:extLst>
                  <p:ext uri="{D42A27DB-BD31-4B8C-83A1-F6EECF244321}">
                    <p14:modId xmlns:p14="http://schemas.microsoft.com/office/powerpoint/2010/main" val="650793194"/>
                  </p:ext>
                </p:extLst>
              </p:nvPr>
            </p:nvGraphicFramePr>
            <p:xfrm>
              <a:off x="611960" y="2708920"/>
              <a:ext cx="3600000" cy="3208338"/>
            </p:xfrm>
            <a:graphic>
              <a:graphicData uri="http://schemas.openxmlformats.org/drawingml/2006/table">
                <a:tbl>
                  <a:tblPr firstRow="1" bandRow="1">
                    <a:tableStyleId>{21E4AEA4-8DFA-4A89-87EB-49C32662AFE0}</a:tableStyleId>
                  </a:tblPr>
                  <a:tblGrid>
                    <a:gridCol w="900000"/>
                    <a:gridCol w="900000"/>
                    <a:gridCol w="900000"/>
                    <a:gridCol w="900000"/>
                  </a:tblGrid>
                  <a:tr h="370840">
                    <a:tc>
                      <a:txBody>
                        <a:bodyPr/>
                        <a:lstStyle/>
                        <a:p>
                          <a:pPr algn="ctr"/>
                          <a:r>
                            <a:rPr lang="en-IE" dirty="0" smtClean="0"/>
                            <a:t>Width</a:t>
                          </a:r>
                          <a:endParaRPr lang="en-IE" dirty="0"/>
                        </a:p>
                      </a:txBody>
                      <a:tcPr anchor="ctr">
                        <a:solidFill>
                          <a:srgbClr val="990033"/>
                        </a:solidFill>
                      </a:tcPr>
                    </a:tc>
                    <a:tc>
                      <a:txBody>
                        <a:bodyPr/>
                        <a:lstStyle/>
                        <a:p>
                          <a:pPr algn="ctr"/>
                          <a:r>
                            <a:rPr lang="en-IE" dirty="0" smtClean="0"/>
                            <a:t>Length</a:t>
                          </a:r>
                          <a:endParaRPr lang="en-IE" dirty="0"/>
                        </a:p>
                      </a:txBody>
                      <a:tcPr anchor="ctr">
                        <a:solidFill>
                          <a:srgbClr val="990033"/>
                        </a:solidFill>
                      </a:tcPr>
                    </a:tc>
                    <a:tc>
                      <a:txBody>
                        <a:bodyPr/>
                        <a:lstStyle/>
                        <a:p>
                          <a:pPr algn="ctr"/>
                          <a14:m>
                            <m:oMathPara xmlns:m="http://schemas.openxmlformats.org/officeDocument/2006/math">
                              <m:oMathParaPr>
                                <m:jc m:val="centerGroup"/>
                              </m:oMathParaPr>
                              <m:oMath xmlns:m="http://schemas.openxmlformats.org/officeDocument/2006/math">
                                <m:f>
                                  <m:fPr>
                                    <m:ctrlPr>
                                      <a:rPr lang="en-IE" i="1" dirty="0" smtClean="0">
                                        <a:latin typeface="Cambria Math"/>
                                      </a:rPr>
                                    </m:ctrlPr>
                                  </m:fPr>
                                  <m:num>
                                    <m:r>
                                      <a:rPr lang="en-IE" b="1" i="1" dirty="0" smtClean="0">
                                        <a:latin typeface="Cambria Math"/>
                                      </a:rPr>
                                      <m:t>𝑳𝒆𝒏𝒈𝒕𝒉</m:t>
                                    </m:r>
                                  </m:num>
                                  <m:den>
                                    <m:r>
                                      <a:rPr lang="en-IE" b="1" i="1" dirty="0" smtClean="0">
                                        <a:latin typeface="Cambria Math"/>
                                      </a:rPr>
                                      <m:t>𝑾𝒊𝒅𝒕𝒉</m:t>
                                    </m:r>
                                  </m:den>
                                </m:f>
                              </m:oMath>
                            </m:oMathPara>
                          </a14:m>
                          <a:endParaRPr lang="en-IE" dirty="0"/>
                        </a:p>
                      </a:txBody>
                      <a:tcPr anchor="ctr">
                        <a:solidFill>
                          <a:srgbClr val="990033"/>
                        </a:solidFill>
                      </a:tcPr>
                    </a:tc>
                    <a:tc>
                      <a:txBody>
                        <a:bodyPr/>
                        <a:lstStyle/>
                        <a:p>
                          <a:pPr algn="ctr"/>
                          <a:r>
                            <a:rPr lang="en-IE" dirty="0" smtClean="0"/>
                            <a:t>Radii</a:t>
                          </a:r>
                          <a:endParaRPr lang="en-IE" dirty="0"/>
                        </a:p>
                      </a:txBody>
                      <a:tcPr anchor="ctr">
                        <a:solidFill>
                          <a:srgbClr val="990033"/>
                        </a:solidFill>
                      </a:tcPr>
                    </a:tc>
                  </a:tr>
                  <a:tr h="370840">
                    <a:tc>
                      <a:txBody>
                        <a:bodyPr/>
                        <a:lstStyle/>
                        <a:p>
                          <a:pPr algn="ctr"/>
                          <a:r>
                            <a:rPr lang="en-IE" dirty="0" smtClean="0"/>
                            <a:t>1</a:t>
                          </a:r>
                          <a:endParaRPr lang="en-IE" dirty="0"/>
                        </a:p>
                      </a:txBody>
                      <a:tcPr anchor="ctr"/>
                    </a:tc>
                    <a:tc>
                      <a:txBody>
                        <a:bodyPr/>
                        <a:lstStyle/>
                        <a:p>
                          <a:pPr algn="ctr"/>
                          <a:r>
                            <a:rPr lang="en-IE" dirty="0" smtClean="0"/>
                            <a:t>1</a:t>
                          </a:r>
                          <a:endParaRPr lang="en-IE" dirty="0"/>
                        </a:p>
                      </a:txBody>
                      <a:tcPr anchor="ctr"/>
                    </a:tc>
                    <a:tc>
                      <a:txBody>
                        <a:bodyPr/>
                        <a:lstStyle/>
                        <a:p>
                          <a:endParaRPr lang="en-IE" dirty="0"/>
                        </a:p>
                      </a:txBody>
                      <a:tcPr anchor="ctr"/>
                    </a:tc>
                    <a:tc>
                      <a:txBody>
                        <a:bodyPr/>
                        <a:lstStyle/>
                        <a:p>
                          <a:pPr algn="ctr"/>
                          <a:r>
                            <a:rPr lang="en-IE" dirty="0" smtClean="0"/>
                            <a:t>1</a:t>
                          </a:r>
                          <a:endParaRPr lang="en-IE" dirty="0"/>
                        </a:p>
                      </a:txBody>
                      <a:tcPr anchor="ctr"/>
                    </a:tc>
                  </a:tr>
                  <a:tr h="370840">
                    <a:tc>
                      <a:txBody>
                        <a:bodyPr/>
                        <a:lstStyle/>
                        <a:p>
                          <a:pPr algn="ctr"/>
                          <a:r>
                            <a:rPr lang="en-IE" dirty="0" smtClean="0"/>
                            <a:t>1</a:t>
                          </a:r>
                          <a:endParaRPr lang="en-IE" dirty="0"/>
                        </a:p>
                      </a:txBody>
                      <a:tcPr anchor="ctr"/>
                    </a:tc>
                    <a:tc>
                      <a:txBody>
                        <a:bodyPr/>
                        <a:lstStyle/>
                        <a:p>
                          <a:pPr algn="ctr"/>
                          <a:r>
                            <a:rPr lang="en-IE" dirty="0" smtClean="0"/>
                            <a:t>2</a:t>
                          </a:r>
                          <a:endParaRPr lang="en-IE" dirty="0"/>
                        </a:p>
                      </a:txBody>
                      <a:tcPr anchor="ctr"/>
                    </a:tc>
                    <a:tc>
                      <a:txBody>
                        <a:bodyPr/>
                        <a:lstStyle/>
                        <a:p>
                          <a:endParaRPr lang="en-IE"/>
                        </a:p>
                      </a:txBody>
                      <a:tcPr anchor="ctr"/>
                    </a:tc>
                    <a:tc>
                      <a:txBody>
                        <a:bodyPr/>
                        <a:lstStyle/>
                        <a:p>
                          <a:pPr algn="ctr"/>
                          <a:r>
                            <a:rPr lang="en-IE" dirty="0" smtClean="0"/>
                            <a:t>1</a:t>
                          </a:r>
                          <a:endParaRPr lang="en-IE" dirty="0"/>
                        </a:p>
                      </a:txBody>
                      <a:tcPr anchor="ctr"/>
                    </a:tc>
                  </a:tr>
                  <a:tr h="370840">
                    <a:tc>
                      <a:txBody>
                        <a:bodyPr/>
                        <a:lstStyle/>
                        <a:p>
                          <a:pPr algn="ctr"/>
                          <a:r>
                            <a:rPr lang="en-IE" dirty="0" smtClean="0"/>
                            <a:t>2</a:t>
                          </a:r>
                          <a:endParaRPr lang="en-IE" dirty="0"/>
                        </a:p>
                      </a:txBody>
                      <a:tcPr anchor="ctr"/>
                    </a:tc>
                    <a:tc>
                      <a:txBody>
                        <a:bodyPr/>
                        <a:lstStyle/>
                        <a:p>
                          <a:pPr algn="ctr"/>
                          <a:r>
                            <a:rPr lang="en-IE" dirty="0" smtClean="0"/>
                            <a:t>3</a:t>
                          </a:r>
                          <a:endParaRPr lang="en-IE" dirty="0"/>
                        </a:p>
                      </a:txBody>
                      <a:tcPr anchor="ctr"/>
                    </a:tc>
                    <a:tc>
                      <a:txBody>
                        <a:bodyPr/>
                        <a:lstStyle/>
                        <a:p>
                          <a:endParaRPr lang="en-IE"/>
                        </a:p>
                      </a:txBody>
                      <a:tcPr anchor="ctr"/>
                    </a:tc>
                    <a:tc>
                      <a:txBody>
                        <a:bodyPr/>
                        <a:lstStyle/>
                        <a:p>
                          <a:pPr algn="ctr"/>
                          <a:r>
                            <a:rPr lang="en-IE" dirty="0" smtClean="0"/>
                            <a:t>2</a:t>
                          </a:r>
                          <a:endParaRPr lang="en-IE" dirty="0"/>
                        </a:p>
                      </a:txBody>
                      <a:tcPr anchor="ctr"/>
                    </a:tc>
                  </a:tr>
                  <a:tr h="370840">
                    <a:tc>
                      <a:txBody>
                        <a:bodyPr/>
                        <a:lstStyle/>
                        <a:p>
                          <a:pPr algn="ctr"/>
                          <a:r>
                            <a:rPr lang="en-IE" dirty="0" smtClean="0"/>
                            <a:t>3</a:t>
                          </a:r>
                          <a:endParaRPr lang="en-IE" dirty="0"/>
                        </a:p>
                      </a:txBody>
                      <a:tcPr anchor="ctr"/>
                    </a:tc>
                    <a:tc>
                      <a:txBody>
                        <a:bodyPr/>
                        <a:lstStyle/>
                        <a:p>
                          <a:pPr algn="ctr"/>
                          <a:r>
                            <a:rPr lang="en-IE" dirty="0" smtClean="0"/>
                            <a:t>5</a:t>
                          </a:r>
                          <a:endParaRPr lang="en-IE" dirty="0"/>
                        </a:p>
                      </a:txBody>
                      <a:tcPr anchor="ctr"/>
                    </a:tc>
                    <a:tc>
                      <a:txBody>
                        <a:bodyPr/>
                        <a:lstStyle/>
                        <a:p>
                          <a:endParaRPr lang="en-IE"/>
                        </a:p>
                      </a:txBody>
                      <a:tcPr anchor="ctr"/>
                    </a:tc>
                    <a:tc>
                      <a:txBody>
                        <a:bodyPr/>
                        <a:lstStyle/>
                        <a:p>
                          <a:pPr algn="ctr"/>
                          <a:r>
                            <a:rPr lang="en-IE" dirty="0" smtClean="0"/>
                            <a:t>3</a:t>
                          </a:r>
                          <a:endParaRPr lang="en-IE" dirty="0"/>
                        </a:p>
                      </a:txBody>
                      <a:tcPr anchor="ctr"/>
                    </a:tc>
                  </a:tr>
                  <a:tr h="370840">
                    <a:tc>
                      <a:txBody>
                        <a:bodyPr/>
                        <a:lstStyle/>
                        <a:p>
                          <a:pPr algn="ctr"/>
                          <a:r>
                            <a:rPr lang="en-IE" dirty="0" smtClean="0"/>
                            <a:t>5</a:t>
                          </a:r>
                          <a:endParaRPr lang="en-IE" dirty="0"/>
                        </a:p>
                      </a:txBody>
                      <a:tcPr anchor="ctr"/>
                    </a:tc>
                    <a:tc>
                      <a:txBody>
                        <a:bodyPr/>
                        <a:lstStyle/>
                        <a:p>
                          <a:pPr algn="ctr"/>
                          <a:r>
                            <a:rPr lang="en-IE" dirty="0" smtClean="0"/>
                            <a:t>8</a:t>
                          </a:r>
                          <a:endParaRPr lang="en-IE" dirty="0"/>
                        </a:p>
                      </a:txBody>
                      <a:tcPr anchor="ctr"/>
                    </a:tc>
                    <a:tc>
                      <a:txBody>
                        <a:bodyPr/>
                        <a:lstStyle/>
                        <a:p>
                          <a:endParaRPr lang="en-IE" dirty="0"/>
                        </a:p>
                      </a:txBody>
                      <a:tcPr anchor="ctr"/>
                    </a:tc>
                    <a:tc>
                      <a:txBody>
                        <a:bodyPr/>
                        <a:lstStyle/>
                        <a:p>
                          <a:pPr algn="ctr"/>
                          <a:r>
                            <a:rPr lang="en-IE" dirty="0" smtClean="0"/>
                            <a:t>5</a:t>
                          </a:r>
                          <a:endParaRPr lang="en-IE" dirty="0"/>
                        </a:p>
                      </a:txBody>
                      <a:tcPr anchor="ctr"/>
                    </a:tc>
                  </a:tr>
                  <a:tr h="370840">
                    <a:tc>
                      <a:txBody>
                        <a:bodyPr/>
                        <a:lstStyle/>
                        <a:p>
                          <a:pPr algn="ctr"/>
                          <a:r>
                            <a:rPr lang="en-IE" dirty="0" smtClean="0"/>
                            <a:t>8</a:t>
                          </a:r>
                          <a:endParaRPr lang="en-IE" dirty="0"/>
                        </a:p>
                      </a:txBody>
                      <a:tcPr anchor="ctr"/>
                    </a:tc>
                    <a:tc>
                      <a:txBody>
                        <a:bodyPr/>
                        <a:lstStyle/>
                        <a:p>
                          <a:pPr algn="ctr"/>
                          <a:r>
                            <a:rPr lang="en-IE" dirty="0" smtClean="0"/>
                            <a:t>13</a:t>
                          </a:r>
                          <a:endParaRPr lang="en-IE" dirty="0"/>
                        </a:p>
                      </a:txBody>
                      <a:tcPr anchor="ctr"/>
                    </a:tc>
                    <a:tc>
                      <a:txBody>
                        <a:bodyPr/>
                        <a:lstStyle/>
                        <a:p>
                          <a:pPr algn="ctr"/>
                          <a:endParaRPr lang="en-IE" dirty="0"/>
                        </a:p>
                      </a:txBody>
                      <a:tcPr anchor="ctr"/>
                    </a:tc>
                    <a:tc>
                      <a:txBody>
                        <a:bodyPr/>
                        <a:lstStyle/>
                        <a:p>
                          <a:pPr algn="ctr"/>
                          <a:r>
                            <a:rPr lang="en-IE" dirty="0" smtClean="0"/>
                            <a:t>8</a:t>
                          </a:r>
                          <a:endParaRPr lang="en-IE" dirty="0"/>
                        </a:p>
                      </a:txBody>
                      <a:tcPr anchor="ctr"/>
                    </a:tc>
                  </a:tr>
                  <a:tr h="370840">
                    <a:tc>
                      <a:txBody>
                        <a:bodyPr/>
                        <a:lstStyle/>
                        <a:p>
                          <a:pPr algn="ctr"/>
                          <a:r>
                            <a:rPr lang="en-IE" dirty="0" smtClean="0"/>
                            <a:t>13</a:t>
                          </a:r>
                          <a:endParaRPr lang="en-IE" dirty="0"/>
                        </a:p>
                      </a:txBody>
                      <a:tcPr anchor="ctr"/>
                    </a:tc>
                    <a:tc>
                      <a:txBody>
                        <a:bodyPr/>
                        <a:lstStyle/>
                        <a:p>
                          <a:pPr algn="ctr"/>
                          <a:r>
                            <a:rPr lang="en-IE" dirty="0" smtClean="0"/>
                            <a:t>21</a:t>
                          </a:r>
                          <a:endParaRPr lang="en-IE" dirty="0"/>
                        </a:p>
                      </a:txBody>
                      <a:tcPr anchor="ctr"/>
                    </a:tc>
                    <a:tc>
                      <a:txBody>
                        <a:bodyPr/>
                        <a:lstStyle/>
                        <a:p>
                          <a:pPr algn="ctr"/>
                          <a:endParaRPr lang="en-IE" dirty="0"/>
                        </a:p>
                      </a:txBody>
                      <a:tcPr anchor="ctr"/>
                    </a:tc>
                    <a:tc>
                      <a:txBody>
                        <a:bodyPr/>
                        <a:lstStyle/>
                        <a:p>
                          <a:pPr algn="ctr"/>
                          <a:r>
                            <a:rPr lang="en-IE" dirty="0" smtClean="0"/>
                            <a:t>13</a:t>
                          </a:r>
                          <a:endParaRPr lang="en-IE" dirty="0"/>
                        </a:p>
                      </a:txBody>
                      <a:tcPr anchor="ctr"/>
                    </a:tc>
                  </a:tr>
                </a:tbl>
              </a:graphicData>
            </a:graphic>
          </p:graphicFrame>
        </mc:Choice>
        <mc:Fallback xmlns="">
          <p:graphicFrame>
            <p:nvGraphicFramePr>
              <p:cNvPr id="18" name="Table 17"/>
              <p:cNvGraphicFramePr>
                <a:graphicFrameLocks noGrp="1"/>
              </p:cNvGraphicFramePr>
              <p:nvPr>
                <p:extLst>
                  <p:ext uri="{D42A27DB-BD31-4B8C-83A1-F6EECF244321}">
                    <p14:modId xmlns:p14="http://schemas.microsoft.com/office/powerpoint/2010/main" val="1487144204"/>
                  </p:ext>
                </p:extLst>
              </p:nvPr>
            </p:nvGraphicFramePr>
            <p:xfrm>
              <a:off x="611960" y="2708920"/>
              <a:ext cx="3600000" cy="3208338"/>
            </p:xfrm>
            <a:graphic>
              <a:graphicData uri="http://schemas.openxmlformats.org/drawingml/2006/table">
                <a:tbl>
                  <a:tblPr firstRow="1" bandRow="1">
                    <a:tableStyleId>{21E4AEA4-8DFA-4A89-87EB-49C32662AFE0}</a:tableStyleId>
                  </a:tblPr>
                  <a:tblGrid>
                    <a:gridCol w="900000"/>
                    <a:gridCol w="900000"/>
                    <a:gridCol w="900000"/>
                    <a:gridCol w="900000"/>
                  </a:tblGrid>
                  <a:tr h="612458">
                    <a:tc>
                      <a:txBody>
                        <a:bodyPr/>
                        <a:lstStyle/>
                        <a:p>
                          <a:pPr algn="ctr"/>
                          <a:r>
                            <a:rPr lang="en-IE" dirty="0" smtClean="0"/>
                            <a:t>Width</a:t>
                          </a:r>
                          <a:endParaRPr lang="en-IE" dirty="0"/>
                        </a:p>
                      </a:txBody>
                      <a:tcPr anchor="ctr">
                        <a:solidFill>
                          <a:srgbClr val="990033"/>
                        </a:solidFill>
                      </a:tcPr>
                    </a:tc>
                    <a:tc>
                      <a:txBody>
                        <a:bodyPr/>
                        <a:lstStyle/>
                        <a:p>
                          <a:pPr algn="ctr"/>
                          <a:r>
                            <a:rPr lang="en-IE" dirty="0" smtClean="0"/>
                            <a:t>Length</a:t>
                          </a:r>
                          <a:endParaRPr lang="en-IE" dirty="0"/>
                        </a:p>
                      </a:txBody>
                      <a:tcPr anchor="ctr">
                        <a:solidFill>
                          <a:srgbClr val="990033"/>
                        </a:solidFill>
                      </a:tcPr>
                    </a:tc>
                    <a:tc>
                      <a:txBody>
                        <a:bodyPr/>
                        <a:lstStyle/>
                        <a:p>
                          <a:endParaRPr lang="en-US"/>
                        </a:p>
                      </a:txBody>
                      <a:tcPr anchor="ctr">
                        <a:blipFill rotWithShape="1">
                          <a:blip r:embed="rId3"/>
                          <a:stretch>
                            <a:fillRect l="-201361" r="-100680" b="-436634"/>
                          </a:stretch>
                        </a:blipFill>
                      </a:tcPr>
                    </a:tc>
                    <a:tc>
                      <a:txBody>
                        <a:bodyPr/>
                        <a:lstStyle/>
                        <a:p>
                          <a:pPr algn="ctr"/>
                          <a:r>
                            <a:rPr lang="en-IE" dirty="0" smtClean="0"/>
                            <a:t>Radii</a:t>
                          </a:r>
                          <a:endParaRPr lang="en-IE" dirty="0"/>
                        </a:p>
                      </a:txBody>
                      <a:tcPr anchor="ctr">
                        <a:solidFill>
                          <a:srgbClr val="990033"/>
                        </a:solidFill>
                      </a:tcPr>
                    </a:tc>
                  </a:tr>
                  <a:tr h="370840">
                    <a:tc>
                      <a:txBody>
                        <a:bodyPr/>
                        <a:lstStyle/>
                        <a:p>
                          <a:pPr algn="ctr"/>
                          <a:r>
                            <a:rPr lang="en-IE" dirty="0" smtClean="0"/>
                            <a:t>1</a:t>
                          </a:r>
                          <a:endParaRPr lang="en-IE" dirty="0"/>
                        </a:p>
                      </a:txBody>
                      <a:tcPr anchor="ctr"/>
                    </a:tc>
                    <a:tc>
                      <a:txBody>
                        <a:bodyPr/>
                        <a:lstStyle/>
                        <a:p>
                          <a:pPr algn="ctr"/>
                          <a:r>
                            <a:rPr lang="en-IE" dirty="0" smtClean="0"/>
                            <a:t>1</a:t>
                          </a:r>
                          <a:endParaRPr lang="en-IE" dirty="0"/>
                        </a:p>
                      </a:txBody>
                      <a:tcPr anchor="ctr"/>
                    </a:tc>
                    <a:tc>
                      <a:txBody>
                        <a:bodyPr/>
                        <a:lstStyle/>
                        <a:p>
                          <a:endParaRPr lang="en-IE" dirty="0"/>
                        </a:p>
                      </a:txBody>
                      <a:tcPr anchor="ctr"/>
                    </a:tc>
                    <a:tc>
                      <a:txBody>
                        <a:bodyPr/>
                        <a:lstStyle/>
                        <a:p>
                          <a:pPr algn="ctr"/>
                          <a:r>
                            <a:rPr lang="en-IE" dirty="0" smtClean="0"/>
                            <a:t>1</a:t>
                          </a:r>
                          <a:endParaRPr lang="en-IE" dirty="0"/>
                        </a:p>
                      </a:txBody>
                      <a:tcPr anchor="ctr"/>
                    </a:tc>
                  </a:tr>
                  <a:tr h="370840">
                    <a:tc>
                      <a:txBody>
                        <a:bodyPr/>
                        <a:lstStyle/>
                        <a:p>
                          <a:pPr algn="ctr"/>
                          <a:r>
                            <a:rPr lang="en-IE" dirty="0" smtClean="0"/>
                            <a:t>1</a:t>
                          </a:r>
                          <a:endParaRPr lang="en-IE" dirty="0"/>
                        </a:p>
                      </a:txBody>
                      <a:tcPr anchor="ctr"/>
                    </a:tc>
                    <a:tc>
                      <a:txBody>
                        <a:bodyPr/>
                        <a:lstStyle/>
                        <a:p>
                          <a:pPr algn="ctr"/>
                          <a:r>
                            <a:rPr lang="en-IE" dirty="0" smtClean="0"/>
                            <a:t>2</a:t>
                          </a:r>
                          <a:endParaRPr lang="en-IE" dirty="0"/>
                        </a:p>
                      </a:txBody>
                      <a:tcPr anchor="ctr"/>
                    </a:tc>
                    <a:tc>
                      <a:txBody>
                        <a:bodyPr/>
                        <a:lstStyle/>
                        <a:p>
                          <a:endParaRPr lang="en-IE"/>
                        </a:p>
                      </a:txBody>
                      <a:tcPr anchor="ctr"/>
                    </a:tc>
                    <a:tc>
                      <a:txBody>
                        <a:bodyPr/>
                        <a:lstStyle/>
                        <a:p>
                          <a:pPr algn="ctr"/>
                          <a:r>
                            <a:rPr lang="en-IE" dirty="0" smtClean="0"/>
                            <a:t>1</a:t>
                          </a:r>
                          <a:endParaRPr lang="en-IE" dirty="0"/>
                        </a:p>
                      </a:txBody>
                      <a:tcPr anchor="ctr"/>
                    </a:tc>
                  </a:tr>
                  <a:tr h="370840">
                    <a:tc>
                      <a:txBody>
                        <a:bodyPr/>
                        <a:lstStyle/>
                        <a:p>
                          <a:pPr algn="ctr"/>
                          <a:r>
                            <a:rPr lang="en-IE" dirty="0" smtClean="0"/>
                            <a:t>2</a:t>
                          </a:r>
                          <a:endParaRPr lang="en-IE" dirty="0"/>
                        </a:p>
                      </a:txBody>
                      <a:tcPr anchor="ctr"/>
                    </a:tc>
                    <a:tc>
                      <a:txBody>
                        <a:bodyPr/>
                        <a:lstStyle/>
                        <a:p>
                          <a:pPr algn="ctr"/>
                          <a:r>
                            <a:rPr lang="en-IE" dirty="0" smtClean="0"/>
                            <a:t>3</a:t>
                          </a:r>
                          <a:endParaRPr lang="en-IE" dirty="0"/>
                        </a:p>
                      </a:txBody>
                      <a:tcPr anchor="ctr"/>
                    </a:tc>
                    <a:tc>
                      <a:txBody>
                        <a:bodyPr/>
                        <a:lstStyle/>
                        <a:p>
                          <a:endParaRPr lang="en-IE"/>
                        </a:p>
                      </a:txBody>
                      <a:tcPr anchor="ctr"/>
                    </a:tc>
                    <a:tc>
                      <a:txBody>
                        <a:bodyPr/>
                        <a:lstStyle/>
                        <a:p>
                          <a:pPr algn="ctr"/>
                          <a:r>
                            <a:rPr lang="en-IE" dirty="0" smtClean="0"/>
                            <a:t>2</a:t>
                          </a:r>
                          <a:endParaRPr lang="en-IE" dirty="0"/>
                        </a:p>
                      </a:txBody>
                      <a:tcPr anchor="ctr"/>
                    </a:tc>
                  </a:tr>
                  <a:tr h="370840">
                    <a:tc>
                      <a:txBody>
                        <a:bodyPr/>
                        <a:lstStyle/>
                        <a:p>
                          <a:pPr algn="ctr"/>
                          <a:r>
                            <a:rPr lang="en-IE" dirty="0" smtClean="0"/>
                            <a:t>3</a:t>
                          </a:r>
                          <a:endParaRPr lang="en-IE" dirty="0"/>
                        </a:p>
                      </a:txBody>
                      <a:tcPr anchor="ctr"/>
                    </a:tc>
                    <a:tc>
                      <a:txBody>
                        <a:bodyPr/>
                        <a:lstStyle/>
                        <a:p>
                          <a:pPr algn="ctr"/>
                          <a:r>
                            <a:rPr lang="en-IE" dirty="0" smtClean="0"/>
                            <a:t>5</a:t>
                          </a:r>
                          <a:endParaRPr lang="en-IE" dirty="0"/>
                        </a:p>
                      </a:txBody>
                      <a:tcPr anchor="ctr"/>
                    </a:tc>
                    <a:tc>
                      <a:txBody>
                        <a:bodyPr/>
                        <a:lstStyle/>
                        <a:p>
                          <a:endParaRPr lang="en-IE"/>
                        </a:p>
                      </a:txBody>
                      <a:tcPr anchor="ctr"/>
                    </a:tc>
                    <a:tc>
                      <a:txBody>
                        <a:bodyPr/>
                        <a:lstStyle/>
                        <a:p>
                          <a:pPr algn="ctr"/>
                          <a:r>
                            <a:rPr lang="en-IE" dirty="0" smtClean="0"/>
                            <a:t>3</a:t>
                          </a:r>
                          <a:endParaRPr lang="en-IE" dirty="0"/>
                        </a:p>
                      </a:txBody>
                      <a:tcPr anchor="ctr"/>
                    </a:tc>
                  </a:tr>
                  <a:tr h="370840">
                    <a:tc>
                      <a:txBody>
                        <a:bodyPr/>
                        <a:lstStyle/>
                        <a:p>
                          <a:pPr algn="ctr"/>
                          <a:r>
                            <a:rPr lang="en-IE" dirty="0" smtClean="0"/>
                            <a:t>5</a:t>
                          </a:r>
                          <a:endParaRPr lang="en-IE" dirty="0"/>
                        </a:p>
                      </a:txBody>
                      <a:tcPr anchor="ctr"/>
                    </a:tc>
                    <a:tc>
                      <a:txBody>
                        <a:bodyPr/>
                        <a:lstStyle/>
                        <a:p>
                          <a:pPr algn="ctr"/>
                          <a:r>
                            <a:rPr lang="en-IE" dirty="0" smtClean="0"/>
                            <a:t>8</a:t>
                          </a:r>
                          <a:endParaRPr lang="en-IE" dirty="0"/>
                        </a:p>
                      </a:txBody>
                      <a:tcPr anchor="ctr"/>
                    </a:tc>
                    <a:tc>
                      <a:txBody>
                        <a:bodyPr/>
                        <a:lstStyle/>
                        <a:p>
                          <a:endParaRPr lang="en-IE" dirty="0"/>
                        </a:p>
                      </a:txBody>
                      <a:tcPr anchor="ctr"/>
                    </a:tc>
                    <a:tc>
                      <a:txBody>
                        <a:bodyPr/>
                        <a:lstStyle/>
                        <a:p>
                          <a:pPr algn="ctr"/>
                          <a:r>
                            <a:rPr lang="en-IE" dirty="0" smtClean="0"/>
                            <a:t>5</a:t>
                          </a:r>
                          <a:endParaRPr lang="en-IE" dirty="0"/>
                        </a:p>
                      </a:txBody>
                      <a:tcPr anchor="ctr"/>
                    </a:tc>
                  </a:tr>
                  <a:tr h="370840">
                    <a:tc>
                      <a:txBody>
                        <a:bodyPr/>
                        <a:lstStyle/>
                        <a:p>
                          <a:pPr algn="ctr"/>
                          <a:r>
                            <a:rPr lang="en-IE" dirty="0" smtClean="0"/>
                            <a:t>8</a:t>
                          </a:r>
                          <a:endParaRPr lang="en-IE" dirty="0"/>
                        </a:p>
                      </a:txBody>
                      <a:tcPr anchor="ctr"/>
                    </a:tc>
                    <a:tc>
                      <a:txBody>
                        <a:bodyPr/>
                        <a:lstStyle/>
                        <a:p>
                          <a:pPr algn="ctr"/>
                          <a:r>
                            <a:rPr lang="en-IE" dirty="0" smtClean="0"/>
                            <a:t>13</a:t>
                          </a:r>
                          <a:endParaRPr lang="en-IE" dirty="0"/>
                        </a:p>
                      </a:txBody>
                      <a:tcPr anchor="ctr"/>
                    </a:tc>
                    <a:tc>
                      <a:txBody>
                        <a:bodyPr/>
                        <a:lstStyle/>
                        <a:p>
                          <a:pPr algn="ctr"/>
                          <a:endParaRPr lang="en-IE" dirty="0"/>
                        </a:p>
                      </a:txBody>
                      <a:tcPr anchor="ctr"/>
                    </a:tc>
                    <a:tc>
                      <a:txBody>
                        <a:bodyPr/>
                        <a:lstStyle/>
                        <a:p>
                          <a:pPr algn="ctr"/>
                          <a:r>
                            <a:rPr lang="en-IE" dirty="0" smtClean="0"/>
                            <a:t>8</a:t>
                          </a:r>
                          <a:endParaRPr lang="en-IE" dirty="0"/>
                        </a:p>
                      </a:txBody>
                      <a:tcPr anchor="ctr"/>
                    </a:tc>
                  </a:tr>
                  <a:tr h="370840">
                    <a:tc>
                      <a:txBody>
                        <a:bodyPr/>
                        <a:lstStyle/>
                        <a:p>
                          <a:pPr algn="ctr"/>
                          <a:r>
                            <a:rPr lang="en-IE" dirty="0" smtClean="0"/>
                            <a:t>13</a:t>
                          </a:r>
                          <a:endParaRPr lang="en-IE" dirty="0"/>
                        </a:p>
                      </a:txBody>
                      <a:tcPr anchor="ctr"/>
                    </a:tc>
                    <a:tc>
                      <a:txBody>
                        <a:bodyPr/>
                        <a:lstStyle/>
                        <a:p>
                          <a:pPr algn="ctr"/>
                          <a:r>
                            <a:rPr lang="en-IE" dirty="0" smtClean="0"/>
                            <a:t>21</a:t>
                          </a:r>
                          <a:endParaRPr lang="en-IE" dirty="0"/>
                        </a:p>
                      </a:txBody>
                      <a:tcPr anchor="ctr"/>
                    </a:tc>
                    <a:tc>
                      <a:txBody>
                        <a:bodyPr/>
                        <a:lstStyle/>
                        <a:p>
                          <a:pPr algn="ctr"/>
                          <a:endParaRPr lang="en-IE" dirty="0"/>
                        </a:p>
                      </a:txBody>
                      <a:tcPr anchor="ctr"/>
                    </a:tc>
                    <a:tc>
                      <a:txBody>
                        <a:bodyPr/>
                        <a:lstStyle/>
                        <a:p>
                          <a:pPr algn="ctr"/>
                          <a:r>
                            <a:rPr lang="en-IE" dirty="0" smtClean="0"/>
                            <a:t>13</a:t>
                          </a:r>
                          <a:endParaRPr lang="en-IE" dirty="0"/>
                        </a:p>
                      </a:txBody>
                      <a:tcPr anchor="ctr"/>
                    </a:tc>
                  </a:tr>
                </a:tbl>
              </a:graphicData>
            </a:graphic>
          </p:graphicFrame>
        </mc:Fallback>
      </mc:AlternateContent>
      <mc:AlternateContent xmlns:mc="http://schemas.openxmlformats.org/markup-compatibility/2006" xmlns:a14="http://schemas.microsoft.com/office/drawing/2010/main">
        <mc:Choice Requires="a14">
          <p:graphicFrame>
            <p:nvGraphicFramePr>
              <p:cNvPr id="19" name="Table 18"/>
              <p:cNvGraphicFramePr>
                <a:graphicFrameLocks noGrp="1"/>
              </p:cNvGraphicFramePr>
              <p:nvPr>
                <p:extLst>
                  <p:ext uri="{D42A27DB-BD31-4B8C-83A1-F6EECF244321}">
                    <p14:modId xmlns:p14="http://schemas.microsoft.com/office/powerpoint/2010/main" val="876635256"/>
                  </p:ext>
                </p:extLst>
              </p:nvPr>
            </p:nvGraphicFramePr>
            <p:xfrm>
              <a:off x="611960" y="2708920"/>
              <a:ext cx="3600000" cy="3208338"/>
            </p:xfrm>
            <a:graphic>
              <a:graphicData uri="http://schemas.openxmlformats.org/drawingml/2006/table">
                <a:tbl>
                  <a:tblPr firstRow="1" bandRow="1">
                    <a:tableStyleId>{21E4AEA4-8DFA-4A89-87EB-49C32662AFE0}</a:tableStyleId>
                  </a:tblPr>
                  <a:tblGrid>
                    <a:gridCol w="900000"/>
                    <a:gridCol w="900000"/>
                    <a:gridCol w="900000"/>
                    <a:gridCol w="900000"/>
                  </a:tblGrid>
                  <a:tr h="370840">
                    <a:tc>
                      <a:txBody>
                        <a:bodyPr/>
                        <a:lstStyle/>
                        <a:p>
                          <a:pPr algn="ctr"/>
                          <a:r>
                            <a:rPr lang="en-IE" dirty="0" smtClean="0"/>
                            <a:t>Width</a:t>
                          </a:r>
                          <a:endParaRPr lang="en-IE" dirty="0"/>
                        </a:p>
                      </a:txBody>
                      <a:tcPr anchor="ctr">
                        <a:solidFill>
                          <a:srgbClr val="990033"/>
                        </a:solidFill>
                      </a:tcPr>
                    </a:tc>
                    <a:tc>
                      <a:txBody>
                        <a:bodyPr/>
                        <a:lstStyle/>
                        <a:p>
                          <a:pPr algn="ctr"/>
                          <a:r>
                            <a:rPr lang="en-IE" dirty="0" smtClean="0"/>
                            <a:t>Length</a:t>
                          </a:r>
                          <a:endParaRPr lang="en-IE" dirty="0"/>
                        </a:p>
                      </a:txBody>
                      <a:tcPr anchor="ctr">
                        <a:solidFill>
                          <a:srgbClr val="990033"/>
                        </a:solidFill>
                      </a:tcPr>
                    </a:tc>
                    <a:tc>
                      <a:txBody>
                        <a:bodyPr/>
                        <a:lstStyle/>
                        <a:p>
                          <a:pPr algn="ctr"/>
                          <a14:m>
                            <m:oMathPara xmlns:m="http://schemas.openxmlformats.org/officeDocument/2006/math">
                              <m:oMathParaPr>
                                <m:jc m:val="centerGroup"/>
                              </m:oMathParaPr>
                              <m:oMath xmlns:m="http://schemas.openxmlformats.org/officeDocument/2006/math">
                                <m:f>
                                  <m:fPr>
                                    <m:ctrlPr>
                                      <a:rPr lang="en-IE" i="1" dirty="0" smtClean="0">
                                        <a:latin typeface="Cambria Math"/>
                                      </a:rPr>
                                    </m:ctrlPr>
                                  </m:fPr>
                                  <m:num>
                                    <m:r>
                                      <a:rPr lang="en-IE" b="1" i="1" dirty="0" smtClean="0">
                                        <a:latin typeface="Cambria Math"/>
                                      </a:rPr>
                                      <m:t>𝑳𝒆𝒏𝒈𝒕𝒉</m:t>
                                    </m:r>
                                  </m:num>
                                  <m:den>
                                    <m:r>
                                      <a:rPr lang="en-IE" b="1" i="1" dirty="0" smtClean="0">
                                        <a:latin typeface="Cambria Math"/>
                                      </a:rPr>
                                      <m:t>𝑾𝒊𝒅𝒕𝒉</m:t>
                                    </m:r>
                                  </m:den>
                                </m:f>
                              </m:oMath>
                            </m:oMathPara>
                          </a14:m>
                          <a:endParaRPr lang="en-IE" dirty="0"/>
                        </a:p>
                      </a:txBody>
                      <a:tcPr anchor="ctr">
                        <a:solidFill>
                          <a:srgbClr val="990033"/>
                        </a:solidFill>
                      </a:tcPr>
                    </a:tc>
                    <a:tc>
                      <a:txBody>
                        <a:bodyPr/>
                        <a:lstStyle/>
                        <a:p>
                          <a:pPr algn="ctr"/>
                          <a:r>
                            <a:rPr lang="en-IE" dirty="0" smtClean="0"/>
                            <a:t>Radii</a:t>
                          </a:r>
                          <a:endParaRPr lang="en-IE" dirty="0"/>
                        </a:p>
                      </a:txBody>
                      <a:tcPr anchor="ctr">
                        <a:solidFill>
                          <a:srgbClr val="990033"/>
                        </a:solidFill>
                      </a:tcPr>
                    </a:tc>
                  </a:tr>
                  <a:tr h="370840">
                    <a:tc>
                      <a:txBody>
                        <a:bodyPr/>
                        <a:lstStyle/>
                        <a:p>
                          <a:pPr algn="ctr"/>
                          <a:r>
                            <a:rPr lang="en-IE" dirty="0" smtClean="0"/>
                            <a:t>1</a:t>
                          </a:r>
                          <a:endParaRPr lang="en-IE" dirty="0"/>
                        </a:p>
                      </a:txBody>
                      <a:tcPr anchor="ctr"/>
                    </a:tc>
                    <a:tc>
                      <a:txBody>
                        <a:bodyPr/>
                        <a:lstStyle/>
                        <a:p>
                          <a:pPr algn="ctr"/>
                          <a:r>
                            <a:rPr lang="en-IE" dirty="0" smtClean="0"/>
                            <a:t>1</a:t>
                          </a:r>
                          <a:endParaRPr lang="en-IE" dirty="0"/>
                        </a:p>
                      </a:txBody>
                      <a:tcPr anchor="ctr"/>
                    </a:tc>
                    <a:tc>
                      <a:txBody>
                        <a:bodyPr/>
                        <a:lstStyle/>
                        <a:p>
                          <a:pPr algn="ctr"/>
                          <a:r>
                            <a:rPr lang="en-IE" dirty="0" smtClean="0"/>
                            <a:t>1</a:t>
                          </a:r>
                          <a:endParaRPr lang="en-IE" dirty="0"/>
                        </a:p>
                      </a:txBody>
                      <a:tcPr anchor="ctr"/>
                    </a:tc>
                    <a:tc>
                      <a:txBody>
                        <a:bodyPr/>
                        <a:lstStyle/>
                        <a:p>
                          <a:pPr algn="ctr"/>
                          <a:r>
                            <a:rPr lang="en-IE" dirty="0" smtClean="0"/>
                            <a:t>1</a:t>
                          </a:r>
                          <a:endParaRPr lang="en-IE" dirty="0"/>
                        </a:p>
                      </a:txBody>
                      <a:tcPr anchor="ctr"/>
                    </a:tc>
                  </a:tr>
                  <a:tr h="370840">
                    <a:tc>
                      <a:txBody>
                        <a:bodyPr/>
                        <a:lstStyle/>
                        <a:p>
                          <a:pPr algn="ctr"/>
                          <a:r>
                            <a:rPr lang="en-IE" dirty="0" smtClean="0"/>
                            <a:t>1</a:t>
                          </a:r>
                          <a:endParaRPr lang="en-IE" dirty="0"/>
                        </a:p>
                      </a:txBody>
                      <a:tcPr anchor="ctr"/>
                    </a:tc>
                    <a:tc>
                      <a:txBody>
                        <a:bodyPr/>
                        <a:lstStyle/>
                        <a:p>
                          <a:pPr algn="ctr"/>
                          <a:r>
                            <a:rPr lang="en-IE" dirty="0" smtClean="0"/>
                            <a:t>2</a:t>
                          </a:r>
                          <a:endParaRPr lang="en-IE" dirty="0"/>
                        </a:p>
                      </a:txBody>
                      <a:tcPr anchor="ctr"/>
                    </a:tc>
                    <a:tc>
                      <a:txBody>
                        <a:bodyPr/>
                        <a:lstStyle/>
                        <a:p>
                          <a:pPr algn="ctr"/>
                          <a:r>
                            <a:rPr lang="en-IE" dirty="0" smtClean="0"/>
                            <a:t>2</a:t>
                          </a:r>
                          <a:endParaRPr lang="en-IE" dirty="0"/>
                        </a:p>
                      </a:txBody>
                      <a:tcPr anchor="ctr"/>
                    </a:tc>
                    <a:tc>
                      <a:txBody>
                        <a:bodyPr/>
                        <a:lstStyle/>
                        <a:p>
                          <a:pPr algn="ctr"/>
                          <a:r>
                            <a:rPr lang="en-IE" dirty="0" smtClean="0"/>
                            <a:t>1</a:t>
                          </a:r>
                          <a:endParaRPr lang="en-IE" dirty="0"/>
                        </a:p>
                      </a:txBody>
                      <a:tcPr anchor="ctr"/>
                    </a:tc>
                  </a:tr>
                  <a:tr h="370840">
                    <a:tc>
                      <a:txBody>
                        <a:bodyPr/>
                        <a:lstStyle/>
                        <a:p>
                          <a:pPr algn="ctr"/>
                          <a:r>
                            <a:rPr lang="en-IE" dirty="0" smtClean="0"/>
                            <a:t>2</a:t>
                          </a:r>
                          <a:endParaRPr lang="en-IE" dirty="0"/>
                        </a:p>
                      </a:txBody>
                      <a:tcPr anchor="ctr"/>
                    </a:tc>
                    <a:tc>
                      <a:txBody>
                        <a:bodyPr/>
                        <a:lstStyle/>
                        <a:p>
                          <a:pPr algn="ctr"/>
                          <a:r>
                            <a:rPr lang="en-IE" dirty="0" smtClean="0"/>
                            <a:t>3</a:t>
                          </a:r>
                          <a:endParaRPr lang="en-IE" dirty="0"/>
                        </a:p>
                      </a:txBody>
                      <a:tcPr anchor="ctr"/>
                    </a:tc>
                    <a:tc>
                      <a:txBody>
                        <a:bodyPr/>
                        <a:lstStyle/>
                        <a:p>
                          <a:pPr algn="ctr"/>
                          <a:r>
                            <a:rPr lang="en-IE" dirty="0" smtClean="0"/>
                            <a:t>1.5</a:t>
                          </a:r>
                          <a:endParaRPr lang="en-IE" dirty="0"/>
                        </a:p>
                      </a:txBody>
                      <a:tcPr anchor="ctr"/>
                    </a:tc>
                    <a:tc>
                      <a:txBody>
                        <a:bodyPr/>
                        <a:lstStyle/>
                        <a:p>
                          <a:pPr algn="ctr"/>
                          <a:r>
                            <a:rPr lang="en-IE" dirty="0" smtClean="0"/>
                            <a:t>2</a:t>
                          </a:r>
                          <a:endParaRPr lang="en-IE" dirty="0"/>
                        </a:p>
                      </a:txBody>
                      <a:tcPr anchor="ctr"/>
                    </a:tc>
                  </a:tr>
                  <a:tr h="370840">
                    <a:tc>
                      <a:txBody>
                        <a:bodyPr/>
                        <a:lstStyle/>
                        <a:p>
                          <a:pPr algn="ctr"/>
                          <a:r>
                            <a:rPr lang="en-IE" dirty="0" smtClean="0"/>
                            <a:t>3</a:t>
                          </a:r>
                          <a:endParaRPr lang="en-IE" dirty="0"/>
                        </a:p>
                      </a:txBody>
                      <a:tcPr anchor="ctr"/>
                    </a:tc>
                    <a:tc>
                      <a:txBody>
                        <a:bodyPr/>
                        <a:lstStyle/>
                        <a:p>
                          <a:pPr algn="ctr"/>
                          <a:r>
                            <a:rPr lang="en-IE" dirty="0" smtClean="0"/>
                            <a:t>5</a:t>
                          </a:r>
                          <a:endParaRPr lang="en-IE" dirty="0"/>
                        </a:p>
                      </a:txBody>
                      <a:tcPr anchor="ctr"/>
                    </a:tc>
                    <a:tc>
                      <a:txBody>
                        <a:bodyPr/>
                        <a:lstStyle/>
                        <a:p>
                          <a:pPr algn="ctr"/>
                          <a:r>
                            <a:rPr lang="en-IE" dirty="0" smtClean="0"/>
                            <a:t>1.667</a:t>
                          </a:r>
                          <a:endParaRPr lang="en-IE" dirty="0"/>
                        </a:p>
                      </a:txBody>
                      <a:tcPr anchor="ctr"/>
                    </a:tc>
                    <a:tc>
                      <a:txBody>
                        <a:bodyPr/>
                        <a:lstStyle/>
                        <a:p>
                          <a:pPr algn="ctr"/>
                          <a:r>
                            <a:rPr lang="en-IE" dirty="0" smtClean="0"/>
                            <a:t>3</a:t>
                          </a:r>
                          <a:endParaRPr lang="en-IE" dirty="0"/>
                        </a:p>
                      </a:txBody>
                      <a:tcPr anchor="ctr"/>
                    </a:tc>
                  </a:tr>
                  <a:tr h="370840">
                    <a:tc>
                      <a:txBody>
                        <a:bodyPr/>
                        <a:lstStyle/>
                        <a:p>
                          <a:pPr algn="ctr"/>
                          <a:r>
                            <a:rPr lang="en-IE" dirty="0" smtClean="0"/>
                            <a:t>5</a:t>
                          </a:r>
                          <a:endParaRPr lang="en-IE" dirty="0"/>
                        </a:p>
                      </a:txBody>
                      <a:tcPr anchor="ctr"/>
                    </a:tc>
                    <a:tc>
                      <a:txBody>
                        <a:bodyPr/>
                        <a:lstStyle/>
                        <a:p>
                          <a:pPr algn="ctr"/>
                          <a:r>
                            <a:rPr lang="en-IE" dirty="0" smtClean="0"/>
                            <a:t>8</a:t>
                          </a:r>
                          <a:endParaRPr lang="en-IE" dirty="0"/>
                        </a:p>
                      </a:txBody>
                      <a:tcPr anchor="ctr"/>
                    </a:tc>
                    <a:tc>
                      <a:txBody>
                        <a:bodyPr/>
                        <a:lstStyle/>
                        <a:p>
                          <a:pPr algn="ctr"/>
                          <a:r>
                            <a:rPr lang="en-IE" dirty="0" smtClean="0"/>
                            <a:t>1.6</a:t>
                          </a:r>
                          <a:endParaRPr lang="en-IE" dirty="0"/>
                        </a:p>
                      </a:txBody>
                      <a:tcPr anchor="ctr"/>
                    </a:tc>
                    <a:tc>
                      <a:txBody>
                        <a:bodyPr/>
                        <a:lstStyle/>
                        <a:p>
                          <a:pPr algn="ctr"/>
                          <a:r>
                            <a:rPr lang="en-IE" dirty="0" smtClean="0"/>
                            <a:t>5</a:t>
                          </a:r>
                          <a:endParaRPr lang="en-IE" dirty="0"/>
                        </a:p>
                      </a:txBody>
                      <a:tcPr anchor="ctr"/>
                    </a:tc>
                  </a:tr>
                  <a:tr h="370840">
                    <a:tc>
                      <a:txBody>
                        <a:bodyPr/>
                        <a:lstStyle/>
                        <a:p>
                          <a:pPr algn="ctr"/>
                          <a:r>
                            <a:rPr lang="en-IE" dirty="0" smtClean="0"/>
                            <a:t>8</a:t>
                          </a:r>
                          <a:endParaRPr lang="en-IE" dirty="0"/>
                        </a:p>
                      </a:txBody>
                      <a:tcPr anchor="ctr"/>
                    </a:tc>
                    <a:tc>
                      <a:txBody>
                        <a:bodyPr/>
                        <a:lstStyle/>
                        <a:p>
                          <a:pPr algn="ctr"/>
                          <a:r>
                            <a:rPr lang="en-IE" dirty="0" smtClean="0"/>
                            <a:t>13</a:t>
                          </a:r>
                          <a:endParaRPr lang="en-IE" dirty="0"/>
                        </a:p>
                      </a:txBody>
                      <a:tcPr anchor="ctr"/>
                    </a:tc>
                    <a:tc>
                      <a:txBody>
                        <a:bodyPr/>
                        <a:lstStyle/>
                        <a:p>
                          <a:pPr algn="ctr"/>
                          <a:r>
                            <a:rPr lang="en-IE" dirty="0" smtClean="0"/>
                            <a:t>1.625</a:t>
                          </a:r>
                          <a:endParaRPr lang="en-IE" dirty="0"/>
                        </a:p>
                      </a:txBody>
                      <a:tcPr anchor="ctr"/>
                    </a:tc>
                    <a:tc>
                      <a:txBody>
                        <a:bodyPr/>
                        <a:lstStyle/>
                        <a:p>
                          <a:pPr algn="ctr"/>
                          <a:r>
                            <a:rPr lang="en-IE" dirty="0" smtClean="0"/>
                            <a:t>8</a:t>
                          </a:r>
                          <a:endParaRPr lang="en-IE" dirty="0"/>
                        </a:p>
                      </a:txBody>
                      <a:tcPr anchor="ctr"/>
                    </a:tc>
                  </a:tr>
                  <a:tr h="370840">
                    <a:tc>
                      <a:txBody>
                        <a:bodyPr/>
                        <a:lstStyle/>
                        <a:p>
                          <a:pPr algn="ctr"/>
                          <a:r>
                            <a:rPr lang="en-IE" dirty="0" smtClean="0"/>
                            <a:t>13</a:t>
                          </a:r>
                          <a:endParaRPr lang="en-IE" dirty="0"/>
                        </a:p>
                      </a:txBody>
                      <a:tcPr anchor="ctr"/>
                    </a:tc>
                    <a:tc>
                      <a:txBody>
                        <a:bodyPr/>
                        <a:lstStyle/>
                        <a:p>
                          <a:pPr algn="ctr"/>
                          <a:r>
                            <a:rPr lang="en-IE" dirty="0" smtClean="0"/>
                            <a:t>21</a:t>
                          </a:r>
                          <a:endParaRPr lang="en-IE" dirty="0"/>
                        </a:p>
                      </a:txBody>
                      <a:tcPr anchor="ctr"/>
                    </a:tc>
                    <a:tc>
                      <a:txBody>
                        <a:bodyPr/>
                        <a:lstStyle/>
                        <a:p>
                          <a:pPr algn="ctr"/>
                          <a:r>
                            <a:rPr lang="en-IE" dirty="0" smtClean="0"/>
                            <a:t>1.615</a:t>
                          </a:r>
                          <a:endParaRPr lang="en-IE" dirty="0"/>
                        </a:p>
                      </a:txBody>
                      <a:tcPr anchor="ctr"/>
                    </a:tc>
                    <a:tc>
                      <a:txBody>
                        <a:bodyPr/>
                        <a:lstStyle/>
                        <a:p>
                          <a:pPr algn="ctr"/>
                          <a:r>
                            <a:rPr lang="en-IE" dirty="0" smtClean="0"/>
                            <a:t>13</a:t>
                          </a:r>
                          <a:endParaRPr lang="en-IE" dirty="0"/>
                        </a:p>
                      </a:txBody>
                      <a:tcPr anchor="ctr"/>
                    </a:tc>
                  </a:tr>
                </a:tbl>
              </a:graphicData>
            </a:graphic>
          </p:graphicFrame>
        </mc:Choice>
        <mc:Fallback xmlns="">
          <p:graphicFrame>
            <p:nvGraphicFramePr>
              <p:cNvPr id="19" name="Table 18"/>
              <p:cNvGraphicFramePr>
                <a:graphicFrameLocks noGrp="1"/>
              </p:cNvGraphicFramePr>
              <p:nvPr>
                <p:extLst>
                  <p:ext uri="{D42A27DB-BD31-4B8C-83A1-F6EECF244321}">
                    <p14:modId xmlns:p14="http://schemas.microsoft.com/office/powerpoint/2010/main" val="2147271172"/>
                  </p:ext>
                </p:extLst>
              </p:nvPr>
            </p:nvGraphicFramePr>
            <p:xfrm>
              <a:off x="611960" y="2708920"/>
              <a:ext cx="3600000" cy="3208338"/>
            </p:xfrm>
            <a:graphic>
              <a:graphicData uri="http://schemas.openxmlformats.org/drawingml/2006/table">
                <a:tbl>
                  <a:tblPr firstRow="1" bandRow="1">
                    <a:tableStyleId>{21E4AEA4-8DFA-4A89-87EB-49C32662AFE0}</a:tableStyleId>
                  </a:tblPr>
                  <a:tblGrid>
                    <a:gridCol w="900000"/>
                    <a:gridCol w="900000"/>
                    <a:gridCol w="900000"/>
                    <a:gridCol w="900000"/>
                  </a:tblGrid>
                  <a:tr h="612458">
                    <a:tc>
                      <a:txBody>
                        <a:bodyPr/>
                        <a:lstStyle/>
                        <a:p>
                          <a:pPr algn="ctr"/>
                          <a:r>
                            <a:rPr lang="en-IE" dirty="0" smtClean="0"/>
                            <a:t>Width</a:t>
                          </a:r>
                          <a:endParaRPr lang="en-IE" dirty="0"/>
                        </a:p>
                      </a:txBody>
                      <a:tcPr anchor="ctr">
                        <a:solidFill>
                          <a:srgbClr val="990033"/>
                        </a:solidFill>
                      </a:tcPr>
                    </a:tc>
                    <a:tc>
                      <a:txBody>
                        <a:bodyPr/>
                        <a:lstStyle/>
                        <a:p>
                          <a:pPr algn="ctr"/>
                          <a:r>
                            <a:rPr lang="en-IE" dirty="0" smtClean="0"/>
                            <a:t>Length</a:t>
                          </a:r>
                          <a:endParaRPr lang="en-IE" dirty="0"/>
                        </a:p>
                      </a:txBody>
                      <a:tcPr anchor="ctr">
                        <a:solidFill>
                          <a:srgbClr val="990033"/>
                        </a:solidFill>
                      </a:tcPr>
                    </a:tc>
                    <a:tc>
                      <a:txBody>
                        <a:bodyPr/>
                        <a:lstStyle/>
                        <a:p>
                          <a:endParaRPr lang="en-US"/>
                        </a:p>
                      </a:txBody>
                      <a:tcPr anchor="ctr">
                        <a:blipFill rotWithShape="1">
                          <a:blip r:embed="rId4"/>
                          <a:stretch>
                            <a:fillRect l="-201361" r="-100680" b="-436634"/>
                          </a:stretch>
                        </a:blipFill>
                      </a:tcPr>
                    </a:tc>
                    <a:tc>
                      <a:txBody>
                        <a:bodyPr/>
                        <a:lstStyle/>
                        <a:p>
                          <a:pPr algn="ctr"/>
                          <a:r>
                            <a:rPr lang="en-IE" dirty="0" smtClean="0"/>
                            <a:t>Radii</a:t>
                          </a:r>
                          <a:endParaRPr lang="en-IE" dirty="0"/>
                        </a:p>
                      </a:txBody>
                      <a:tcPr anchor="ctr">
                        <a:solidFill>
                          <a:srgbClr val="990033"/>
                        </a:solidFill>
                      </a:tcPr>
                    </a:tc>
                  </a:tr>
                  <a:tr h="370840">
                    <a:tc>
                      <a:txBody>
                        <a:bodyPr/>
                        <a:lstStyle/>
                        <a:p>
                          <a:pPr algn="ctr"/>
                          <a:r>
                            <a:rPr lang="en-IE" dirty="0" smtClean="0"/>
                            <a:t>1</a:t>
                          </a:r>
                          <a:endParaRPr lang="en-IE" dirty="0"/>
                        </a:p>
                      </a:txBody>
                      <a:tcPr anchor="ctr"/>
                    </a:tc>
                    <a:tc>
                      <a:txBody>
                        <a:bodyPr/>
                        <a:lstStyle/>
                        <a:p>
                          <a:pPr algn="ctr"/>
                          <a:r>
                            <a:rPr lang="en-IE" dirty="0" smtClean="0"/>
                            <a:t>1</a:t>
                          </a:r>
                          <a:endParaRPr lang="en-IE" dirty="0"/>
                        </a:p>
                      </a:txBody>
                      <a:tcPr anchor="ctr"/>
                    </a:tc>
                    <a:tc>
                      <a:txBody>
                        <a:bodyPr/>
                        <a:lstStyle/>
                        <a:p>
                          <a:pPr algn="ctr"/>
                          <a:r>
                            <a:rPr lang="en-IE" dirty="0" smtClean="0"/>
                            <a:t>1</a:t>
                          </a:r>
                          <a:endParaRPr lang="en-IE" dirty="0"/>
                        </a:p>
                      </a:txBody>
                      <a:tcPr anchor="ctr"/>
                    </a:tc>
                    <a:tc>
                      <a:txBody>
                        <a:bodyPr/>
                        <a:lstStyle/>
                        <a:p>
                          <a:pPr algn="ctr"/>
                          <a:r>
                            <a:rPr lang="en-IE" dirty="0" smtClean="0"/>
                            <a:t>1</a:t>
                          </a:r>
                          <a:endParaRPr lang="en-IE" dirty="0"/>
                        </a:p>
                      </a:txBody>
                      <a:tcPr anchor="ctr"/>
                    </a:tc>
                  </a:tr>
                  <a:tr h="370840">
                    <a:tc>
                      <a:txBody>
                        <a:bodyPr/>
                        <a:lstStyle/>
                        <a:p>
                          <a:pPr algn="ctr"/>
                          <a:r>
                            <a:rPr lang="en-IE" dirty="0" smtClean="0"/>
                            <a:t>1</a:t>
                          </a:r>
                          <a:endParaRPr lang="en-IE" dirty="0"/>
                        </a:p>
                      </a:txBody>
                      <a:tcPr anchor="ctr"/>
                    </a:tc>
                    <a:tc>
                      <a:txBody>
                        <a:bodyPr/>
                        <a:lstStyle/>
                        <a:p>
                          <a:pPr algn="ctr"/>
                          <a:r>
                            <a:rPr lang="en-IE" dirty="0" smtClean="0"/>
                            <a:t>2</a:t>
                          </a:r>
                          <a:endParaRPr lang="en-IE" dirty="0"/>
                        </a:p>
                      </a:txBody>
                      <a:tcPr anchor="ctr"/>
                    </a:tc>
                    <a:tc>
                      <a:txBody>
                        <a:bodyPr/>
                        <a:lstStyle/>
                        <a:p>
                          <a:pPr algn="ctr"/>
                          <a:r>
                            <a:rPr lang="en-IE" dirty="0" smtClean="0"/>
                            <a:t>2</a:t>
                          </a:r>
                          <a:endParaRPr lang="en-IE" dirty="0"/>
                        </a:p>
                      </a:txBody>
                      <a:tcPr anchor="ctr"/>
                    </a:tc>
                    <a:tc>
                      <a:txBody>
                        <a:bodyPr/>
                        <a:lstStyle/>
                        <a:p>
                          <a:pPr algn="ctr"/>
                          <a:r>
                            <a:rPr lang="en-IE" dirty="0" smtClean="0"/>
                            <a:t>1</a:t>
                          </a:r>
                          <a:endParaRPr lang="en-IE" dirty="0"/>
                        </a:p>
                      </a:txBody>
                      <a:tcPr anchor="ctr"/>
                    </a:tc>
                  </a:tr>
                  <a:tr h="370840">
                    <a:tc>
                      <a:txBody>
                        <a:bodyPr/>
                        <a:lstStyle/>
                        <a:p>
                          <a:pPr algn="ctr"/>
                          <a:r>
                            <a:rPr lang="en-IE" dirty="0" smtClean="0"/>
                            <a:t>2</a:t>
                          </a:r>
                          <a:endParaRPr lang="en-IE" dirty="0"/>
                        </a:p>
                      </a:txBody>
                      <a:tcPr anchor="ctr"/>
                    </a:tc>
                    <a:tc>
                      <a:txBody>
                        <a:bodyPr/>
                        <a:lstStyle/>
                        <a:p>
                          <a:pPr algn="ctr"/>
                          <a:r>
                            <a:rPr lang="en-IE" dirty="0" smtClean="0"/>
                            <a:t>3</a:t>
                          </a:r>
                          <a:endParaRPr lang="en-IE" dirty="0"/>
                        </a:p>
                      </a:txBody>
                      <a:tcPr anchor="ctr"/>
                    </a:tc>
                    <a:tc>
                      <a:txBody>
                        <a:bodyPr/>
                        <a:lstStyle/>
                        <a:p>
                          <a:pPr algn="ctr"/>
                          <a:r>
                            <a:rPr lang="en-IE" dirty="0" smtClean="0"/>
                            <a:t>1.5</a:t>
                          </a:r>
                          <a:endParaRPr lang="en-IE" dirty="0"/>
                        </a:p>
                      </a:txBody>
                      <a:tcPr anchor="ctr"/>
                    </a:tc>
                    <a:tc>
                      <a:txBody>
                        <a:bodyPr/>
                        <a:lstStyle/>
                        <a:p>
                          <a:pPr algn="ctr"/>
                          <a:r>
                            <a:rPr lang="en-IE" dirty="0" smtClean="0"/>
                            <a:t>2</a:t>
                          </a:r>
                          <a:endParaRPr lang="en-IE" dirty="0"/>
                        </a:p>
                      </a:txBody>
                      <a:tcPr anchor="ctr"/>
                    </a:tc>
                  </a:tr>
                  <a:tr h="370840">
                    <a:tc>
                      <a:txBody>
                        <a:bodyPr/>
                        <a:lstStyle/>
                        <a:p>
                          <a:pPr algn="ctr"/>
                          <a:r>
                            <a:rPr lang="en-IE" dirty="0" smtClean="0"/>
                            <a:t>3</a:t>
                          </a:r>
                          <a:endParaRPr lang="en-IE" dirty="0"/>
                        </a:p>
                      </a:txBody>
                      <a:tcPr anchor="ctr"/>
                    </a:tc>
                    <a:tc>
                      <a:txBody>
                        <a:bodyPr/>
                        <a:lstStyle/>
                        <a:p>
                          <a:pPr algn="ctr"/>
                          <a:r>
                            <a:rPr lang="en-IE" dirty="0" smtClean="0"/>
                            <a:t>5</a:t>
                          </a:r>
                          <a:endParaRPr lang="en-IE" dirty="0"/>
                        </a:p>
                      </a:txBody>
                      <a:tcPr anchor="ctr"/>
                    </a:tc>
                    <a:tc>
                      <a:txBody>
                        <a:bodyPr/>
                        <a:lstStyle/>
                        <a:p>
                          <a:pPr algn="ctr"/>
                          <a:r>
                            <a:rPr lang="en-IE" dirty="0" smtClean="0"/>
                            <a:t>1.667</a:t>
                          </a:r>
                          <a:endParaRPr lang="en-IE" dirty="0"/>
                        </a:p>
                      </a:txBody>
                      <a:tcPr anchor="ctr"/>
                    </a:tc>
                    <a:tc>
                      <a:txBody>
                        <a:bodyPr/>
                        <a:lstStyle/>
                        <a:p>
                          <a:pPr algn="ctr"/>
                          <a:r>
                            <a:rPr lang="en-IE" dirty="0" smtClean="0"/>
                            <a:t>3</a:t>
                          </a:r>
                          <a:endParaRPr lang="en-IE" dirty="0"/>
                        </a:p>
                      </a:txBody>
                      <a:tcPr anchor="ctr"/>
                    </a:tc>
                  </a:tr>
                  <a:tr h="370840">
                    <a:tc>
                      <a:txBody>
                        <a:bodyPr/>
                        <a:lstStyle/>
                        <a:p>
                          <a:pPr algn="ctr"/>
                          <a:r>
                            <a:rPr lang="en-IE" dirty="0" smtClean="0"/>
                            <a:t>5</a:t>
                          </a:r>
                          <a:endParaRPr lang="en-IE" dirty="0"/>
                        </a:p>
                      </a:txBody>
                      <a:tcPr anchor="ctr"/>
                    </a:tc>
                    <a:tc>
                      <a:txBody>
                        <a:bodyPr/>
                        <a:lstStyle/>
                        <a:p>
                          <a:pPr algn="ctr"/>
                          <a:r>
                            <a:rPr lang="en-IE" dirty="0" smtClean="0"/>
                            <a:t>8</a:t>
                          </a:r>
                          <a:endParaRPr lang="en-IE" dirty="0"/>
                        </a:p>
                      </a:txBody>
                      <a:tcPr anchor="ctr"/>
                    </a:tc>
                    <a:tc>
                      <a:txBody>
                        <a:bodyPr/>
                        <a:lstStyle/>
                        <a:p>
                          <a:pPr algn="ctr"/>
                          <a:r>
                            <a:rPr lang="en-IE" dirty="0" smtClean="0"/>
                            <a:t>1.6</a:t>
                          </a:r>
                          <a:endParaRPr lang="en-IE" dirty="0"/>
                        </a:p>
                      </a:txBody>
                      <a:tcPr anchor="ctr"/>
                    </a:tc>
                    <a:tc>
                      <a:txBody>
                        <a:bodyPr/>
                        <a:lstStyle/>
                        <a:p>
                          <a:pPr algn="ctr"/>
                          <a:r>
                            <a:rPr lang="en-IE" dirty="0" smtClean="0"/>
                            <a:t>5</a:t>
                          </a:r>
                          <a:endParaRPr lang="en-IE" dirty="0"/>
                        </a:p>
                      </a:txBody>
                      <a:tcPr anchor="ctr"/>
                    </a:tc>
                  </a:tr>
                  <a:tr h="370840">
                    <a:tc>
                      <a:txBody>
                        <a:bodyPr/>
                        <a:lstStyle/>
                        <a:p>
                          <a:pPr algn="ctr"/>
                          <a:r>
                            <a:rPr lang="en-IE" dirty="0" smtClean="0"/>
                            <a:t>8</a:t>
                          </a:r>
                          <a:endParaRPr lang="en-IE" dirty="0"/>
                        </a:p>
                      </a:txBody>
                      <a:tcPr anchor="ctr"/>
                    </a:tc>
                    <a:tc>
                      <a:txBody>
                        <a:bodyPr/>
                        <a:lstStyle/>
                        <a:p>
                          <a:pPr algn="ctr"/>
                          <a:r>
                            <a:rPr lang="en-IE" dirty="0" smtClean="0"/>
                            <a:t>13</a:t>
                          </a:r>
                          <a:endParaRPr lang="en-IE" dirty="0"/>
                        </a:p>
                      </a:txBody>
                      <a:tcPr anchor="ctr"/>
                    </a:tc>
                    <a:tc>
                      <a:txBody>
                        <a:bodyPr/>
                        <a:lstStyle/>
                        <a:p>
                          <a:pPr algn="ctr"/>
                          <a:r>
                            <a:rPr lang="en-IE" dirty="0" smtClean="0"/>
                            <a:t>1.625</a:t>
                          </a:r>
                          <a:endParaRPr lang="en-IE" dirty="0"/>
                        </a:p>
                      </a:txBody>
                      <a:tcPr anchor="ctr"/>
                    </a:tc>
                    <a:tc>
                      <a:txBody>
                        <a:bodyPr/>
                        <a:lstStyle/>
                        <a:p>
                          <a:pPr algn="ctr"/>
                          <a:r>
                            <a:rPr lang="en-IE" dirty="0" smtClean="0"/>
                            <a:t>8</a:t>
                          </a:r>
                          <a:endParaRPr lang="en-IE" dirty="0"/>
                        </a:p>
                      </a:txBody>
                      <a:tcPr anchor="ctr"/>
                    </a:tc>
                  </a:tr>
                  <a:tr h="370840">
                    <a:tc>
                      <a:txBody>
                        <a:bodyPr/>
                        <a:lstStyle/>
                        <a:p>
                          <a:pPr algn="ctr"/>
                          <a:r>
                            <a:rPr lang="en-IE" dirty="0" smtClean="0"/>
                            <a:t>13</a:t>
                          </a:r>
                          <a:endParaRPr lang="en-IE" dirty="0"/>
                        </a:p>
                      </a:txBody>
                      <a:tcPr anchor="ctr"/>
                    </a:tc>
                    <a:tc>
                      <a:txBody>
                        <a:bodyPr/>
                        <a:lstStyle/>
                        <a:p>
                          <a:pPr algn="ctr"/>
                          <a:r>
                            <a:rPr lang="en-IE" dirty="0" smtClean="0"/>
                            <a:t>21</a:t>
                          </a:r>
                          <a:endParaRPr lang="en-IE" dirty="0"/>
                        </a:p>
                      </a:txBody>
                      <a:tcPr anchor="ctr"/>
                    </a:tc>
                    <a:tc>
                      <a:txBody>
                        <a:bodyPr/>
                        <a:lstStyle/>
                        <a:p>
                          <a:pPr algn="ctr"/>
                          <a:r>
                            <a:rPr lang="en-IE" dirty="0" smtClean="0"/>
                            <a:t>1.615</a:t>
                          </a:r>
                          <a:endParaRPr lang="en-IE" dirty="0"/>
                        </a:p>
                      </a:txBody>
                      <a:tcPr anchor="ctr"/>
                    </a:tc>
                    <a:tc>
                      <a:txBody>
                        <a:bodyPr/>
                        <a:lstStyle/>
                        <a:p>
                          <a:pPr algn="ctr"/>
                          <a:r>
                            <a:rPr lang="en-IE" dirty="0" smtClean="0"/>
                            <a:t>13</a:t>
                          </a:r>
                          <a:endParaRPr lang="en-IE" dirty="0"/>
                        </a:p>
                      </a:txBody>
                      <a:tcPr anchor="ctr"/>
                    </a:tc>
                  </a:tr>
                </a:tbl>
              </a:graphicData>
            </a:graphic>
          </p:graphicFrame>
        </mc:Fallback>
      </mc:AlternateContent>
      <p:pic>
        <p:nvPicPr>
          <p:cNvPr id="20" name="Picture 19"/>
          <p:cNvPicPr>
            <a:picLocks noChangeAspect="1" noChangeArrowheads="1"/>
          </p:cNvPicPr>
          <p:nvPr/>
        </p:nvPicPr>
        <p:blipFill rotWithShape="1">
          <a:blip r:embed="rId5">
            <a:extLst>
              <a:ext uri="{28A0092B-C50C-407E-A947-70E740481C1C}">
                <a14:useLocalDpi xmlns:a14="http://schemas.microsoft.com/office/drawing/2010/main" val="0"/>
              </a:ext>
            </a:extLst>
          </a:blip>
          <a:srcRect l="7082" t="6039" r="4685" b="6302"/>
          <a:stretch/>
        </p:blipFill>
        <p:spPr bwMode="auto">
          <a:xfrm>
            <a:off x="7524328" y="5685712"/>
            <a:ext cx="1496780" cy="1127664"/>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8784000" y="585214"/>
            <a:ext cx="8064855" cy="5860269"/>
            <a:chOff x="8784000" y="585214"/>
            <a:chExt cx="8064855" cy="5860269"/>
          </a:xfrm>
        </p:grpSpPr>
        <p:sp>
          <p:nvSpPr>
            <p:cNvPr id="4" name="Rounded Rectangle 3"/>
            <p:cNvSpPr/>
            <p:nvPr/>
          </p:nvSpPr>
          <p:spPr>
            <a:xfrm rot="16200000">
              <a:off x="8154000" y="1250689"/>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pic>
          <p:nvPicPr>
            <p:cNvPr id="14338"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274" t="547" b="-1"/>
            <a:stretch/>
          </p:blipFill>
          <p:spPr bwMode="auto">
            <a:xfrm>
              <a:off x="9165124" y="585214"/>
              <a:ext cx="7683731" cy="5860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89632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5"/>
                    </p:tgtEl>
                  </p:cond>
                </p:stCondLst>
                <p:endSync evt="end" delay="0">
                  <p:rtn val="all"/>
                </p:endSync>
                <p:childTnLst>
                  <p:par>
                    <p:cTn id="49" fill="hold">
                      <p:stCondLst>
                        <p:cond delay="0"/>
                      </p:stCondLst>
                      <p:childTnLst>
                        <p:par>
                          <p:cTn id="50" fill="hold">
                            <p:stCondLst>
                              <p:cond delay="0"/>
                            </p:stCondLst>
                            <p:childTnLst>
                              <p:par>
                                <p:cTn id="51" presetID="35" presetClass="path" presetSubtype="0" accel="50000" decel="50000" fill="hold" nodeType="clickEffect">
                                  <p:stCondLst>
                                    <p:cond delay="0"/>
                                  </p:stCondLst>
                                  <p:childTnLst>
                                    <p:animMotion origin="layout" path="M -0.00018 7.40741E-7 L -0.93038 7.40741E-7 " pathEditMode="relative" rAng="0" ptsTypes="AA">
                                      <p:cBhvr>
                                        <p:cTn id="52" dur="2000" fill="hold"/>
                                        <p:tgtEl>
                                          <p:spTgt spid="5"/>
                                        </p:tgtEl>
                                        <p:attrNameLst>
                                          <p:attrName>ppt_x</p:attrName>
                                          <p:attrName>ppt_y</p:attrName>
                                        </p:attrNameLst>
                                      </p:cBhvr>
                                      <p:rCtr x="-46510" y="0"/>
                                    </p:animMotion>
                                  </p:childTnLst>
                                </p:cTn>
                              </p:par>
                            </p:childTnLst>
                          </p:cTn>
                        </p:par>
                      </p:childTnLst>
                    </p:cTn>
                  </p:par>
                  <p:par>
                    <p:cTn id="53" fill="hold">
                      <p:stCondLst>
                        <p:cond delay="indefinite"/>
                      </p:stCondLst>
                      <p:childTnLst>
                        <p:par>
                          <p:cTn id="54" fill="hold">
                            <p:stCondLst>
                              <p:cond delay="0"/>
                            </p:stCondLst>
                            <p:childTnLst>
                              <p:par>
                                <p:cTn id="55" presetID="63" presetClass="path" presetSubtype="0" accel="50000" decel="50000" fill="hold" nodeType="clickEffect">
                                  <p:stCondLst>
                                    <p:cond delay="0"/>
                                  </p:stCondLst>
                                  <p:childTnLst>
                                    <p:animMotion origin="layout" path="M -0.93038 7.40741E-7 L -0.00018 0.00347 " pathEditMode="relative" rAng="0" ptsTypes="AA">
                                      <p:cBhvr>
                                        <p:cTn id="56" dur="2000" fill="hold"/>
                                        <p:tgtEl>
                                          <p:spTgt spid="5"/>
                                        </p:tgtEl>
                                        <p:attrNameLst>
                                          <p:attrName>ppt_x</p:attrName>
                                          <p:attrName>ppt_y</p:attrName>
                                        </p:attrNameLst>
                                      </p:cBhvr>
                                      <p:rCtr x="46510" y="162"/>
                                    </p:animMotion>
                                  </p:childTnLst>
                                </p:cTn>
                              </p:par>
                            </p:childTnLst>
                          </p:cTn>
                        </p:par>
                      </p:childTnLst>
                    </p:cTn>
                  </p:par>
                </p:childTnLst>
              </p:cTn>
              <p:nextCondLst>
                <p:cond evt="onClick" delay="0">
                  <p:tgtEl>
                    <p:spTgt spid="5"/>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836712"/>
            <a:ext cx="8229600" cy="6175238"/>
          </a:xfrm>
        </p:spPr>
        <p:txBody>
          <a:bodyPr>
            <a:noAutofit/>
          </a:bodyPr>
          <a:lstStyle/>
          <a:p>
            <a:r>
              <a:rPr lang="en-IE" dirty="0" smtClean="0"/>
              <a:t>The </a:t>
            </a:r>
            <a:r>
              <a:rPr lang="en-IE" dirty="0"/>
              <a:t>spiral shape which we get is not a true spiral as it is made up of fragments which are parts of circles but it is a good approximation of spirals which are often seen in nature, like that of the nautilus shell. </a:t>
            </a:r>
          </a:p>
          <a:p>
            <a:r>
              <a:rPr lang="en-IE" dirty="0" smtClean="0"/>
              <a:t>What are the lengths of the sides of the successive rectangles generated and the radii of the quarter circles drawn? </a:t>
            </a:r>
          </a:p>
          <a:p>
            <a:r>
              <a:rPr lang="en-IE" dirty="0" smtClean="0"/>
              <a:t>What do you know about these numbers? </a:t>
            </a:r>
          </a:p>
          <a:p>
            <a:r>
              <a:rPr lang="en-IE" dirty="0" smtClean="0"/>
              <a:t>All the rectangles formed in the construction of the spiral are golden rectangles as the ratio of their longer to their shorter sides is     approximately 1.618. </a:t>
            </a:r>
          </a:p>
          <a:p>
            <a:r>
              <a:rPr lang="en-IE" dirty="0" smtClean="0"/>
              <a:t>The golden rectangle is the only rectangle to which you can add on a square and get another similar rectangle (i.e. with sides in the same ratio). </a:t>
            </a:r>
          </a:p>
          <a:p>
            <a:r>
              <a:rPr lang="en-IE" dirty="0" smtClean="0"/>
              <a:t>Note the meaning of the word “similar” in mathematics.</a:t>
            </a:r>
          </a:p>
          <a:p>
            <a:endParaRPr lang="en-IE" dirty="0"/>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82" t="6039" r="4685" b="6302"/>
          <a:stretch/>
        </p:blipFill>
        <p:spPr bwMode="auto">
          <a:xfrm>
            <a:off x="7524328" y="5685712"/>
            <a:ext cx="1496780" cy="1127664"/>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a:spLocks noGrp="1"/>
          </p:cNvSpPr>
          <p:nvPr>
            <p:ph type="title"/>
          </p:nvPr>
        </p:nvSpPr>
        <p:spPr>
          <a:xfrm>
            <a:off x="457200" y="-27384"/>
            <a:ext cx="8229600" cy="1143000"/>
          </a:xfrm>
        </p:spPr>
        <p:txBody>
          <a:bodyPr/>
          <a:lstStyle/>
          <a:p>
            <a:r>
              <a:rPr lang="en-IE" b="1" dirty="0" smtClean="0"/>
              <a:t>Section F: Student Activity 5 </a:t>
            </a:r>
            <a:endParaRPr lang="en-IE" b="1" dirty="0"/>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88" r="9041" b="10415"/>
          <a:stretch/>
        </p:blipFill>
        <p:spPr bwMode="auto">
          <a:xfrm>
            <a:off x="2951820" y="4819227"/>
            <a:ext cx="3240360" cy="1648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8784000" y="585214"/>
            <a:ext cx="8064855" cy="5860269"/>
            <a:chOff x="8784000" y="585214"/>
            <a:chExt cx="8064855" cy="5860269"/>
          </a:xfrm>
        </p:grpSpPr>
        <p:sp>
          <p:nvSpPr>
            <p:cNvPr id="4" name="Rounded Rectangle 3"/>
            <p:cNvSpPr/>
            <p:nvPr/>
          </p:nvSpPr>
          <p:spPr>
            <a:xfrm rot="16200000">
              <a:off x="8154000" y="1250689"/>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pic>
          <p:nvPicPr>
            <p:cNvPr id="1433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4" t="547" b="-1"/>
            <a:stretch/>
          </p:blipFill>
          <p:spPr bwMode="auto">
            <a:xfrm>
              <a:off x="9165124" y="585214"/>
              <a:ext cx="7683731" cy="5860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4942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5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fade">
                                      <p:cBhvr>
                                        <p:cTn id="1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35" presetClass="path" presetSubtype="0" accel="50000" decel="50000" fill="hold" nodeType="clickEffect">
                                  <p:stCondLst>
                                    <p:cond delay="0"/>
                                  </p:stCondLst>
                                  <p:childTnLst>
                                    <p:animMotion origin="layout" path="M -0.00018 7.40741E-7 L -0.93038 7.40741E-7 " pathEditMode="relative" rAng="0" ptsTypes="AA">
                                      <p:cBhvr>
                                        <p:cTn id="22" dur="2000" fill="hold"/>
                                        <p:tgtEl>
                                          <p:spTgt spid="5"/>
                                        </p:tgtEl>
                                        <p:attrNameLst>
                                          <p:attrName>ppt_x</p:attrName>
                                          <p:attrName>ppt_y</p:attrName>
                                        </p:attrNameLst>
                                      </p:cBhvr>
                                      <p:rCtr x="-46510" y="0"/>
                                    </p:animMotion>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nodeType="clickEffect">
                                  <p:stCondLst>
                                    <p:cond delay="0"/>
                                  </p:stCondLst>
                                  <p:childTnLst>
                                    <p:animMotion origin="layout" path="M -0.93038 7.40741E-7 L -0.00018 0.00347 " pathEditMode="relative" rAng="0" ptsTypes="AA">
                                      <p:cBhvr>
                                        <p:cTn id="26" dur="2000" fill="hold"/>
                                        <p:tgtEl>
                                          <p:spTgt spid="5"/>
                                        </p:tgtEl>
                                        <p:attrNameLst>
                                          <p:attrName>ppt_x</p:attrName>
                                          <p:attrName>ppt_y</p:attrName>
                                        </p:attrNameLst>
                                      </p:cBhvr>
                                      <p:rCtr x="46510" y="162"/>
                                    </p:animMotion>
                                  </p:childTnLst>
                                </p:cTn>
                              </p:par>
                            </p:childTnLst>
                          </p:cTn>
                        </p:par>
                      </p:childTnLst>
                    </p:cTn>
                  </p:par>
                </p:childTnLst>
              </p:cTn>
              <p:nextCondLst>
                <p:cond evt="onClick" delay="0">
                  <p:tgtEl>
                    <p:spTgt spid="5"/>
                  </p:tgtEl>
                </p:cond>
              </p:nextCondLst>
            </p:seq>
          </p:childTnLst>
        </p:cTn>
      </p:par>
    </p:tnLst>
    <p:bldLst>
      <p:bldP spid="7"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836712"/>
            <a:ext cx="8138308" cy="1631216"/>
          </a:xfrm>
          <a:prstGeom prst="rect">
            <a:avLst/>
          </a:prstGeom>
        </p:spPr>
        <p:txBody>
          <a:bodyPr wrap="square">
            <a:spAutoFit/>
          </a:bodyPr>
          <a:lstStyle/>
          <a:p>
            <a:r>
              <a:rPr lang="en-IE" sz="2000" dirty="0">
                <a:solidFill>
                  <a:srgbClr val="990033"/>
                </a:solidFill>
              </a:rPr>
              <a:t>Which rectangles look-alike or are similar? Make a guess first and write down your guesses at the bottom of the page. Then justify by taking measurements of lengths of sides of each rectangle; short side (S) first, then longer side (L). (Use the length of a unit square on the grid as a unit of measurement.) Are there any odd ones out?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323" y="2488356"/>
            <a:ext cx="7954521"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rmAutofit/>
          </a:bodyPr>
          <a:lstStyle/>
          <a:p>
            <a:r>
              <a:rPr lang="en-IE" b="1" dirty="0" smtClean="0"/>
              <a:t>Section G: Student Activity 6</a:t>
            </a:r>
            <a:endParaRPr lang="en-IE" b="1" dirty="0"/>
          </a:p>
        </p:txBody>
      </p:sp>
      <p:grpSp>
        <p:nvGrpSpPr>
          <p:cNvPr id="5" name="Group 4"/>
          <p:cNvGrpSpPr/>
          <p:nvPr/>
        </p:nvGrpSpPr>
        <p:grpSpPr>
          <a:xfrm>
            <a:off x="8784000" y="620689"/>
            <a:ext cx="8524465" cy="5990816"/>
            <a:chOff x="8784000" y="620689"/>
            <a:chExt cx="8524465" cy="5990816"/>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7" t="457" b="-1"/>
            <a:stretch/>
          </p:blipFill>
          <p:spPr bwMode="auto">
            <a:xfrm>
              <a:off x="9154632" y="652946"/>
              <a:ext cx="8153833" cy="5958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rot="16200000">
              <a:off x="8154000" y="1250689"/>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grpSp>
    </p:spTree>
    <p:extLst>
      <p:ext uri="{BB962C8B-B14F-4D97-AF65-F5344CB8AC3E}">
        <p14:creationId xmlns:p14="http://schemas.microsoft.com/office/powerpoint/2010/main" val="3595255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18 7.40741E-7 L -0.93038 7.40741E-7 " pathEditMode="relative" rAng="0" ptsTypes="AA">
                                      <p:cBhvr>
                                        <p:cTn id="6" dur="2000" fill="hold"/>
                                        <p:tgtEl>
                                          <p:spTgt spid="5"/>
                                        </p:tgtEl>
                                        <p:attrNameLst>
                                          <p:attrName>ppt_x</p:attrName>
                                          <p:attrName>ppt_y</p:attrName>
                                        </p:attrNameLst>
                                      </p:cBhvr>
                                      <p:rCtr x="-4651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038 7.40741E-7 L -0.00018 0.00347 " pathEditMode="relative" rAng="0" ptsTypes="AA">
                                      <p:cBhvr>
                                        <p:cTn id="10" dur="2000" fill="hold"/>
                                        <p:tgtEl>
                                          <p:spTgt spid="5"/>
                                        </p:tgtEl>
                                        <p:attrNameLst>
                                          <p:attrName>ppt_x</p:attrName>
                                          <p:attrName>ppt_y</p:attrName>
                                        </p:attrNameLst>
                                      </p:cBhvr>
                                      <p:rCtr x="46510" y="162"/>
                                    </p:animMotion>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4624"/>
            <a:ext cx="8229600" cy="864096"/>
          </a:xfrm>
        </p:spPr>
        <p:txBody>
          <a:bodyPr>
            <a:normAutofit/>
          </a:bodyPr>
          <a:lstStyle/>
          <a:p>
            <a:r>
              <a:rPr lang="en-IE" b="1" dirty="0" smtClean="0"/>
              <a:t>Section A: Introduction</a:t>
            </a:r>
            <a:endParaRPr lang="en-IE" dirty="0"/>
          </a:p>
        </p:txBody>
      </p:sp>
      <p:sp>
        <p:nvSpPr>
          <p:cNvPr id="3" name="Content Placeholder 2"/>
          <p:cNvSpPr>
            <a:spLocks noGrp="1"/>
          </p:cNvSpPr>
          <p:nvPr>
            <p:ph idx="1"/>
          </p:nvPr>
        </p:nvSpPr>
        <p:spPr>
          <a:xfrm>
            <a:off x="430094" y="692696"/>
            <a:ext cx="8229600" cy="4392488"/>
          </a:xfrm>
        </p:spPr>
        <p:txBody>
          <a:bodyPr>
            <a:noAutofit/>
          </a:bodyPr>
          <a:lstStyle/>
          <a:p>
            <a:r>
              <a:rPr lang="en-IE" dirty="0" smtClean="0"/>
              <a:t>Work in pairs on these two questions. Discuss whether or not they are the same kind of problem. </a:t>
            </a:r>
          </a:p>
          <a:p>
            <a:pPr marL="900113" indent="-457200">
              <a:buFont typeface="+mj-lt"/>
              <a:buAutoNum type="alphaLcParenR"/>
            </a:pPr>
            <a:r>
              <a:rPr lang="en-IE" dirty="0" smtClean="0"/>
              <a:t>If 4 copies cost €2, how much would 8 copies cost? </a:t>
            </a:r>
          </a:p>
          <a:p>
            <a:pPr marL="900113" indent="-457200">
              <a:buFont typeface="+mj-lt"/>
              <a:buAutoNum type="alphaLcParenR"/>
            </a:pPr>
            <a:r>
              <a:rPr lang="en-IE" dirty="0" smtClean="0"/>
              <a:t>When </a:t>
            </a:r>
            <a:r>
              <a:rPr lang="en-IE" dirty="0" err="1" smtClean="0"/>
              <a:t>Bríd</a:t>
            </a:r>
            <a:r>
              <a:rPr lang="en-IE" dirty="0" smtClean="0"/>
              <a:t> was 4 years old her younger brother was 2 years old. </a:t>
            </a:r>
            <a:r>
              <a:rPr lang="en-IE" dirty="0" err="1" smtClean="0"/>
              <a:t>Bríd</a:t>
            </a:r>
            <a:r>
              <a:rPr lang="en-IE" dirty="0" smtClean="0"/>
              <a:t> is now 8 years old. How old is her younger brother?</a:t>
            </a:r>
          </a:p>
          <a:p>
            <a:r>
              <a:rPr lang="en-IE" dirty="0" smtClean="0"/>
              <a:t>We are using “relative” comparison for the copy prices and “absolute” comparison for the ages. Can you think of other similar examples?</a:t>
            </a:r>
          </a:p>
          <a:p>
            <a:endParaRPr lang="en-IE" dirty="0"/>
          </a:p>
          <a:p>
            <a:r>
              <a:rPr lang="en-IE" dirty="0" err="1" smtClean="0"/>
              <a:t>Kiera</a:t>
            </a:r>
            <a:r>
              <a:rPr lang="en-IE" dirty="0" smtClean="0"/>
              <a:t> is older than Michael. Due to the recession, </a:t>
            </a:r>
            <a:r>
              <a:rPr lang="en-IE" dirty="0" err="1" smtClean="0"/>
              <a:t>Kiera’s</a:t>
            </a:r>
            <a:r>
              <a:rPr lang="en-IE" dirty="0" smtClean="0"/>
              <a:t> pocket money is cut from €60 to €</a:t>
            </a:r>
            <a:r>
              <a:rPr lang="en-IE" dirty="0"/>
              <a:t>50</a:t>
            </a:r>
            <a:r>
              <a:rPr lang="en-IE" dirty="0" smtClean="0"/>
              <a:t>. Michael’s money is cut from €20 to €</a:t>
            </a:r>
            <a:r>
              <a:rPr lang="en-IE" dirty="0"/>
              <a:t>10</a:t>
            </a:r>
            <a:r>
              <a:rPr lang="en-IE" dirty="0" smtClean="0"/>
              <a:t>. Michael says this is unfair. Why would he say this if they both drop €</a:t>
            </a:r>
            <a:r>
              <a:rPr lang="en-IE" dirty="0"/>
              <a:t>10</a:t>
            </a:r>
            <a:r>
              <a:rPr lang="en-IE" dirty="0" smtClean="0"/>
              <a:t>? </a:t>
            </a:r>
            <a:endParaRPr lang="en-IE" dirty="0"/>
          </a:p>
          <a:p>
            <a:r>
              <a:rPr lang="en-IE" dirty="0" smtClean="0"/>
              <a:t>Discuss this in pairs</a:t>
            </a:r>
            <a:r>
              <a:rPr lang="en-IE" dirty="0"/>
              <a:t>.</a:t>
            </a:r>
          </a:p>
          <a:p>
            <a:endParaRPr lang="en-IE" dirty="0" smtClean="0"/>
          </a:p>
          <a:p>
            <a:endParaRPr lang="en-IE" dirty="0"/>
          </a:p>
        </p:txBody>
      </p:sp>
      <p:grpSp>
        <p:nvGrpSpPr>
          <p:cNvPr id="4" name="Group 3"/>
          <p:cNvGrpSpPr/>
          <p:nvPr/>
        </p:nvGrpSpPr>
        <p:grpSpPr>
          <a:xfrm>
            <a:off x="8784000" y="620689"/>
            <a:ext cx="8216160" cy="5904655"/>
            <a:chOff x="8784000" y="620689"/>
            <a:chExt cx="8216160" cy="5904655"/>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747"/>
            <a:stretch/>
          </p:blipFill>
          <p:spPr bwMode="auto">
            <a:xfrm>
              <a:off x="9151288" y="620690"/>
              <a:ext cx="7848872" cy="5904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rot="16200000">
              <a:off x="8154000" y="1250689"/>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grpSp>
      <p:grpSp>
        <p:nvGrpSpPr>
          <p:cNvPr id="6" name="Group 5"/>
          <p:cNvGrpSpPr/>
          <p:nvPr/>
        </p:nvGrpSpPr>
        <p:grpSpPr>
          <a:xfrm>
            <a:off x="8784000" y="915186"/>
            <a:ext cx="8252094" cy="4890078"/>
            <a:chOff x="8784000" y="915186"/>
            <a:chExt cx="8252094" cy="4890078"/>
          </a:xfrm>
        </p:grpSpPr>
        <p:sp>
          <p:nvSpPr>
            <p:cNvPr id="7" name="Rounded Rectangle 6"/>
            <p:cNvSpPr/>
            <p:nvPr/>
          </p:nvSpPr>
          <p:spPr>
            <a:xfrm rot="16200000">
              <a:off x="8154000" y="2874143"/>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56"/>
            <a:stretch/>
          </p:blipFill>
          <p:spPr bwMode="auto">
            <a:xfrm>
              <a:off x="9151288" y="915186"/>
              <a:ext cx="7884806" cy="4890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08299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35" presetClass="path" presetSubtype="0" accel="50000" decel="50000" fill="hold" nodeType="clickEffect">
                                  <p:stCondLst>
                                    <p:cond delay="0"/>
                                  </p:stCondLst>
                                  <p:childTnLst>
                                    <p:animMotion origin="layout" path="M -0.00018 7.40741E-7 L -0.93038 7.40741E-7 " pathEditMode="relative" rAng="0" ptsTypes="AA">
                                      <p:cBhvr>
                                        <p:cTn id="20" dur="2000" fill="hold"/>
                                        <p:tgtEl>
                                          <p:spTgt spid="4"/>
                                        </p:tgtEl>
                                        <p:attrNameLst>
                                          <p:attrName>ppt_x</p:attrName>
                                          <p:attrName>ppt_y</p:attrName>
                                        </p:attrNameLst>
                                      </p:cBhvr>
                                      <p:rCtr x="-46510" y="0"/>
                                    </p:animMotion>
                                  </p:childTnLst>
                                </p:cTn>
                              </p:par>
                            </p:childTnLst>
                          </p:cTn>
                        </p:par>
                      </p:childTnLst>
                    </p:cTn>
                  </p:par>
                  <p:par>
                    <p:cTn id="21" fill="hold">
                      <p:stCondLst>
                        <p:cond delay="indefinite"/>
                      </p:stCondLst>
                      <p:childTnLst>
                        <p:par>
                          <p:cTn id="22" fill="hold">
                            <p:stCondLst>
                              <p:cond delay="0"/>
                            </p:stCondLst>
                            <p:childTnLst>
                              <p:par>
                                <p:cTn id="23" presetID="63" presetClass="path" presetSubtype="0" accel="50000" decel="50000" fill="hold" nodeType="clickEffect">
                                  <p:stCondLst>
                                    <p:cond delay="0"/>
                                  </p:stCondLst>
                                  <p:childTnLst>
                                    <p:animMotion origin="layout" path="M -0.93038 7.40741E-7 L -0.00018 0.00347 " pathEditMode="relative" rAng="0" ptsTypes="AA">
                                      <p:cBhvr>
                                        <p:cTn id="24" dur="2000" fill="hold"/>
                                        <p:tgtEl>
                                          <p:spTgt spid="4"/>
                                        </p:tgtEl>
                                        <p:attrNameLst>
                                          <p:attrName>ppt_x</p:attrName>
                                          <p:attrName>ppt_y</p:attrName>
                                        </p:attrNameLst>
                                      </p:cBhvr>
                                      <p:rCtr x="46510" y="162"/>
                                    </p:animMotion>
                                  </p:childTnLst>
                                </p:cTn>
                              </p:par>
                            </p:childTnLst>
                          </p:cTn>
                        </p:par>
                      </p:childTnLst>
                    </p:cTn>
                  </p:par>
                </p:childTnLst>
              </p:cTn>
              <p:nextCondLst>
                <p:cond evt="onClick" delay="0">
                  <p:tgtEl>
                    <p:spTgt spid="4"/>
                  </p:tgtEl>
                </p:cond>
              </p:nextCondLst>
            </p:seq>
            <p:seq concurrent="1" nextAc="seek">
              <p:cTn id="25" restart="whenNotActive" fill="hold" evtFilter="cancelBubble" nodeType="interactiveSeq">
                <p:stCondLst>
                  <p:cond evt="onClick" delay="0">
                    <p:tgtEl>
                      <p:spTgt spid="6"/>
                    </p:tgtEl>
                  </p:cond>
                </p:stCondLst>
                <p:endSync evt="end" delay="0">
                  <p:rtn val="all"/>
                </p:endSync>
                <p:childTnLst>
                  <p:par>
                    <p:cTn id="26" fill="hold">
                      <p:stCondLst>
                        <p:cond delay="0"/>
                      </p:stCondLst>
                      <p:childTnLst>
                        <p:par>
                          <p:cTn id="27" fill="hold">
                            <p:stCondLst>
                              <p:cond delay="0"/>
                            </p:stCondLst>
                            <p:childTnLst>
                              <p:par>
                                <p:cTn id="28" presetID="35" presetClass="path" presetSubtype="0" accel="50000" decel="50000" fill="hold" nodeType="clickEffect">
                                  <p:stCondLst>
                                    <p:cond delay="0"/>
                                  </p:stCondLst>
                                  <p:childTnLst>
                                    <p:animMotion origin="layout" path="M -0.00018 7.40741E-7 L -0.93038 7.40741E-7 " pathEditMode="relative" rAng="0" ptsTypes="AA">
                                      <p:cBhvr>
                                        <p:cTn id="29" dur="2000" fill="hold"/>
                                        <p:tgtEl>
                                          <p:spTgt spid="6"/>
                                        </p:tgtEl>
                                        <p:attrNameLst>
                                          <p:attrName>ppt_x</p:attrName>
                                          <p:attrName>ppt_y</p:attrName>
                                        </p:attrNameLst>
                                      </p:cBhvr>
                                      <p:rCtr x="-46510" y="0"/>
                                    </p:animMotion>
                                  </p:childTnLst>
                                </p:cTn>
                              </p:par>
                            </p:childTnLst>
                          </p:cTn>
                        </p:par>
                      </p:childTnLst>
                    </p:cTn>
                  </p:par>
                  <p:par>
                    <p:cTn id="30" fill="hold">
                      <p:stCondLst>
                        <p:cond delay="indefinite"/>
                      </p:stCondLst>
                      <p:childTnLst>
                        <p:par>
                          <p:cTn id="31" fill="hold">
                            <p:stCondLst>
                              <p:cond delay="0"/>
                            </p:stCondLst>
                            <p:childTnLst>
                              <p:par>
                                <p:cTn id="32" presetID="63" presetClass="path" presetSubtype="0" accel="50000" decel="50000" fill="hold" nodeType="clickEffect">
                                  <p:stCondLst>
                                    <p:cond delay="0"/>
                                  </p:stCondLst>
                                  <p:childTnLst>
                                    <p:animMotion origin="layout" path="M -0.93038 7.40741E-7 L -0.00018 0.00347 " pathEditMode="relative" rAng="0" ptsTypes="AA">
                                      <p:cBhvr>
                                        <p:cTn id="33" dur="2000" fill="hold"/>
                                        <p:tgtEl>
                                          <p:spTgt spid="6"/>
                                        </p:tgtEl>
                                        <p:attrNameLst>
                                          <p:attrName>ppt_x</p:attrName>
                                          <p:attrName>ppt_y</p:attrName>
                                        </p:attrNameLst>
                                      </p:cBhvr>
                                      <p:rCtr x="46510" y="162"/>
                                    </p:animMotion>
                                  </p:childTnLst>
                                </p:cTn>
                              </p:par>
                            </p:childTnLst>
                          </p:cTn>
                        </p:par>
                      </p:childTnLst>
                    </p:cTn>
                  </p:par>
                </p:childTnLst>
              </p:cTn>
              <p:nextCondLst>
                <p:cond evt="onClick" delay="0">
                  <p:tgtEl>
                    <p:spTgt spid="6"/>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964" b="4961"/>
          <a:stretch/>
        </p:blipFill>
        <p:spPr bwMode="auto">
          <a:xfrm>
            <a:off x="530850" y="404664"/>
            <a:ext cx="8082301" cy="2053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11560" y="2744500"/>
            <a:ext cx="8172440" cy="2246769"/>
          </a:xfrm>
          <a:prstGeom prst="rect">
            <a:avLst/>
          </a:prstGeom>
        </p:spPr>
        <p:txBody>
          <a:bodyPr wrap="square">
            <a:spAutoFit/>
          </a:bodyPr>
          <a:lstStyle/>
          <a:p>
            <a:r>
              <a:rPr lang="en-IE" sz="2000" dirty="0">
                <a:solidFill>
                  <a:srgbClr val="990033"/>
                </a:solidFill>
              </a:rPr>
              <a:t>My guesses on which rectangles look-alike:_______________________ </a:t>
            </a:r>
          </a:p>
          <a:p>
            <a:r>
              <a:rPr lang="en-IE" sz="2000" dirty="0">
                <a:solidFill>
                  <a:srgbClr val="990033"/>
                </a:solidFill>
              </a:rPr>
              <a:t>Having filled in the table above, which rectangles do I now think look-alike or are similar? </a:t>
            </a:r>
          </a:p>
          <a:p>
            <a:r>
              <a:rPr lang="en-IE" sz="2000" dirty="0">
                <a:solidFill>
                  <a:srgbClr val="990033"/>
                </a:solidFill>
              </a:rPr>
              <a:t>Put them into groups and say why you put them into these groups. </a:t>
            </a:r>
          </a:p>
          <a:p>
            <a:r>
              <a:rPr lang="en-IE" sz="2000" dirty="0">
                <a:solidFill>
                  <a:srgbClr val="990033"/>
                </a:solidFill>
              </a:rPr>
              <a:t>Group 1: ___________________ Why? </a:t>
            </a:r>
            <a:r>
              <a:rPr lang="en-IE" sz="2000" dirty="0" smtClean="0">
                <a:solidFill>
                  <a:srgbClr val="990033"/>
                </a:solidFill>
              </a:rPr>
              <a:t>______________________________</a:t>
            </a:r>
            <a:endParaRPr lang="en-IE" sz="2000" dirty="0">
              <a:solidFill>
                <a:srgbClr val="990033"/>
              </a:solidFill>
            </a:endParaRPr>
          </a:p>
          <a:p>
            <a:r>
              <a:rPr lang="en-IE" sz="2000" dirty="0">
                <a:solidFill>
                  <a:srgbClr val="990033"/>
                </a:solidFill>
              </a:rPr>
              <a:t>Group 2: ___________________ Why? </a:t>
            </a:r>
            <a:r>
              <a:rPr lang="en-IE" sz="2000" dirty="0" smtClean="0">
                <a:solidFill>
                  <a:srgbClr val="990033"/>
                </a:solidFill>
              </a:rPr>
              <a:t>______________________________</a:t>
            </a:r>
            <a:endParaRPr lang="en-IE" sz="2000" dirty="0">
              <a:solidFill>
                <a:srgbClr val="990033"/>
              </a:solidFill>
            </a:endParaRPr>
          </a:p>
          <a:p>
            <a:r>
              <a:rPr lang="en-IE" sz="2000" dirty="0">
                <a:solidFill>
                  <a:srgbClr val="990033"/>
                </a:solidFill>
              </a:rPr>
              <a:t>Group 3: ___________________ Why? </a:t>
            </a:r>
            <a:r>
              <a:rPr lang="en-IE" sz="2000" dirty="0" smtClean="0">
                <a:solidFill>
                  <a:srgbClr val="990033"/>
                </a:solidFill>
              </a:rPr>
              <a:t>______________________________</a:t>
            </a:r>
            <a:endParaRPr lang="en-IE" sz="2000" dirty="0">
              <a:solidFill>
                <a:srgbClr val="990033"/>
              </a:solidFill>
            </a:endParaRPr>
          </a:p>
        </p:txBody>
      </p:sp>
      <p:sp>
        <p:nvSpPr>
          <p:cNvPr id="3" name="Rectangle 2"/>
          <p:cNvSpPr/>
          <p:nvPr/>
        </p:nvSpPr>
        <p:spPr>
          <a:xfrm>
            <a:off x="440711" y="5014917"/>
            <a:ext cx="8172440" cy="646331"/>
          </a:xfrm>
          <a:prstGeom prst="rect">
            <a:avLst/>
          </a:prstGeom>
        </p:spPr>
        <p:txBody>
          <a:bodyPr wrap="square">
            <a:spAutoFit/>
          </a:bodyPr>
          <a:lstStyle/>
          <a:p>
            <a:pPr marL="342900" indent="-342900">
              <a:buFont typeface="Arial" pitchFamily="34" charset="0"/>
              <a:buChar char="•"/>
            </a:pPr>
            <a:r>
              <a:rPr lang="en-IE" dirty="0">
                <a:solidFill>
                  <a:srgbClr val="990033"/>
                </a:solidFill>
              </a:rPr>
              <a:t>If you bought a 7” pizza for €5 – what should you expect to pay for a 14” pizza? Explain your answer.</a:t>
            </a:r>
          </a:p>
        </p:txBody>
      </p:sp>
      <p:grpSp>
        <p:nvGrpSpPr>
          <p:cNvPr id="4" name="Group 3"/>
          <p:cNvGrpSpPr/>
          <p:nvPr/>
        </p:nvGrpSpPr>
        <p:grpSpPr>
          <a:xfrm>
            <a:off x="8784000" y="620689"/>
            <a:ext cx="8524465" cy="5990816"/>
            <a:chOff x="8784000" y="620689"/>
            <a:chExt cx="8524465" cy="5990816"/>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7" t="457" b="-1"/>
            <a:stretch/>
          </p:blipFill>
          <p:spPr bwMode="auto">
            <a:xfrm>
              <a:off x="9154632" y="652946"/>
              <a:ext cx="8153833" cy="5958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rot="16200000">
              <a:off x="8154000" y="1250689"/>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grpSp>
      <p:grpSp>
        <p:nvGrpSpPr>
          <p:cNvPr id="7" name="Group 6"/>
          <p:cNvGrpSpPr/>
          <p:nvPr/>
        </p:nvGrpSpPr>
        <p:grpSpPr>
          <a:xfrm>
            <a:off x="8784000" y="1039937"/>
            <a:ext cx="8291512" cy="5184576"/>
            <a:chOff x="8784000" y="1039937"/>
            <a:chExt cx="8291512" cy="5184576"/>
          </a:xfrm>
        </p:grpSpPr>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4632" y="1039937"/>
              <a:ext cx="7920880"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rot="16200000">
              <a:off x="8154000" y="2874143"/>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grpSp>
    </p:spTree>
    <p:extLst>
      <p:ext uri="{BB962C8B-B14F-4D97-AF65-F5344CB8AC3E}">
        <p14:creationId xmlns:p14="http://schemas.microsoft.com/office/powerpoint/2010/main" val="326531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35" presetClass="path" presetSubtype="0" accel="50000" decel="50000" fill="hold" nodeType="clickEffect">
                                  <p:stCondLst>
                                    <p:cond delay="0"/>
                                  </p:stCondLst>
                                  <p:childTnLst>
                                    <p:animMotion origin="layout" path="M -0.00018 7.40741E-7 L -0.93038 7.40741E-7 " pathEditMode="relative" rAng="0" ptsTypes="AA">
                                      <p:cBhvr>
                                        <p:cTn id="12" dur="2000" fill="hold"/>
                                        <p:tgtEl>
                                          <p:spTgt spid="4"/>
                                        </p:tgtEl>
                                        <p:attrNameLst>
                                          <p:attrName>ppt_x</p:attrName>
                                          <p:attrName>ppt_y</p:attrName>
                                        </p:attrNameLst>
                                      </p:cBhvr>
                                      <p:rCtr x="-46510" y="0"/>
                                    </p:animMotion>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nodeType="clickEffect">
                                  <p:stCondLst>
                                    <p:cond delay="0"/>
                                  </p:stCondLst>
                                  <p:childTnLst>
                                    <p:animMotion origin="layout" path="M -0.93038 7.40741E-7 L -0.00018 0.00347 " pathEditMode="relative" rAng="0" ptsTypes="AA">
                                      <p:cBhvr>
                                        <p:cTn id="16" dur="2000" fill="hold"/>
                                        <p:tgtEl>
                                          <p:spTgt spid="4"/>
                                        </p:tgtEl>
                                        <p:attrNameLst>
                                          <p:attrName>ppt_x</p:attrName>
                                          <p:attrName>ppt_y</p:attrName>
                                        </p:attrNameLst>
                                      </p:cBhvr>
                                      <p:rCtr x="46510" y="162"/>
                                    </p:animMotion>
                                  </p:childTnLst>
                                </p:cTn>
                              </p:par>
                            </p:childTnLst>
                          </p:cTn>
                        </p:par>
                      </p:childTnLst>
                    </p:cTn>
                  </p:par>
                </p:childTnLst>
              </p:cTn>
              <p:nextCondLst>
                <p:cond evt="onClick" delay="0">
                  <p:tgtEl>
                    <p:spTgt spid="4"/>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35" presetClass="path" presetSubtype="0" accel="50000" decel="50000" fill="hold" nodeType="clickEffect">
                                  <p:stCondLst>
                                    <p:cond delay="0"/>
                                  </p:stCondLst>
                                  <p:childTnLst>
                                    <p:animMotion origin="layout" path="M -0.00018 7.40741E-7 L -0.93038 7.40741E-7 " pathEditMode="relative" rAng="0" ptsTypes="AA">
                                      <p:cBhvr>
                                        <p:cTn id="21" dur="2000" fill="hold"/>
                                        <p:tgtEl>
                                          <p:spTgt spid="7"/>
                                        </p:tgtEl>
                                        <p:attrNameLst>
                                          <p:attrName>ppt_x</p:attrName>
                                          <p:attrName>ppt_y</p:attrName>
                                        </p:attrNameLst>
                                      </p:cBhvr>
                                      <p:rCtr x="-46510" y="0"/>
                                    </p:animMotion>
                                  </p:childTnLst>
                                </p:cTn>
                              </p:par>
                            </p:childTnLst>
                          </p:cTn>
                        </p:par>
                      </p:childTnLst>
                    </p:cTn>
                  </p:par>
                  <p:par>
                    <p:cTn id="22" fill="hold">
                      <p:stCondLst>
                        <p:cond delay="indefinite"/>
                      </p:stCondLst>
                      <p:childTnLst>
                        <p:par>
                          <p:cTn id="23" fill="hold">
                            <p:stCondLst>
                              <p:cond delay="0"/>
                            </p:stCondLst>
                            <p:childTnLst>
                              <p:par>
                                <p:cTn id="24" presetID="63" presetClass="path" presetSubtype="0" accel="50000" decel="50000" fill="hold" nodeType="clickEffect">
                                  <p:stCondLst>
                                    <p:cond delay="0"/>
                                  </p:stCondLst>
                                  <p:childTnLst>
                                    <p:animMotion origin="layout" path="M -0.93038 7.40741E-7 L -0.00018 0.00347 " pathEditMode="relative" rAng="0" ptsTypes="AA">
                                      <p:cBhvr>
                                        <p:cTn id="25" dur="2000" fill="hold"/>
                                        <p:tgtEl>
                                          <p:spTgt spid="7"/>
                                        </p:tgtEl>
                                        <p:attrNameLst>
                                          <p:attrName>ppt_x</p:attrName>
                                          <p:attrName>ppt_y</p:attrName>
                                        </p:attrNameLst>
                                      </p:cBhvr>
                                      <p:rCtr x="46510" y="162"/>
                                    </p:animMotion>
                                  </p:childTnLst>
                                </p:cTn>
                              </p:par>
                            </p:childTnLst>
                          </p:cTn>
                        </p:par>
                      </p:childTnLst>
                    </p:cTn>
                  </p:par>
                </p:childTnLst>
              </p:cTn>
              <p:nextCondLst>
                <p:cond evt="onClick" delay="0">
                  <p:tgtEl>
                    <p:spTgt spid="7"/>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3695" y="1268760"/>
            <a:ext cx="4784730" cy="3097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67544" y="404664"/>
            <a:ext cx="7992888" cy="1631216"/>
          </a:xfrm>
          <a:prstGeom prst="rect">
            <a:avLst/>
          </a:prstGeom>
        </p:spPr>
        <p:txBody>
          <a:bodyPr wrap="square">
            <a:spAutoFit/>
          </a:bodyPr>
          <a:lstStyle/>
          <a:p>
            <a:pPr marL="342900" indent="-342900">
              <a:buFont typeface="Arial" pitchFamily="34" charset="0"/>
              <a:buChar char="•"/>
            </a:pPr>
            <a:r>
              <a:rPr lang="en-IE" sz="2000" dirty="0" smtClean="0">
                <a:solidFill>
                  <a:srgbClr val="990033"/>
                </a:solidFill>
              </a:rPr>
              <a:t>Cut out similar rectangles A, F, E, K. Stack them in the co-ordinated plane so that they are all aligned at one corner in increasing size with corresponding sides lined up - the common corners being placed at the origin.  </a:t>
            </a:r>
            <a:endParaRPr lang="en-IE" sz="2000" dirty="0">
              <a:solidFill>
                <a:srgbClr val="990033"/>
              </a:solidFill>
            </a:endParaRPr>
          </a:p>
          <a:p>
            <a:pPr marL="342900" indent="-342900">
              <a:buFont typeface="Arial" pitchFamily="34" charset="0"/>
              <a:buChar char="•"/>
            </a:pPr>
            <a:endParaRPr lang="en-IE" sz="2000" dirty="0">
              <a:solidFill>
                <a:srgbClr val="990033"/>
              </a:solidFill>
            </a:endParaRPr>
          </a:p>
        </p:txBody>
      </p:sp>
      <p:sp>
        <p:nvSpPr>
          <p:cNvPr id="12" name="Rectangle 11"/>
          <p:cNvSpPr/>
          <p:nvPr/>
        </p:nvSpPr>
        <p:spPr>
          <a:xfrm>
            <a:off x="387251" y="1682833"/>
            <a:ext cx="4076737" cy="2862322"/>
          </a:xfrm>
          <a:prstGeom prst="rect">
            <a:avLst/>
          </a:prstGeom>
        </p:spPr>
        <p:txBody>
          <a:bodyPr wrap="square">
            <a:spAutoFit/>
          </a:bodyPr>
          <a:lstStyle/>
          <a:p>
            <a:pPr marL="342900" indent="-342900">
              <a:buFont typeface="Arial" pitchFamily="34" charset="0"/>
              <a:buChar char="•"/>
            </a:pPr>
            <a:r>
              <a:rPr lang="en-IE" sz="2000" dirty="0" smtClean="0">
                <a:solidFill>
                  <a:srgbClr val="990033"/>
                </a:solidFill>
              </a:rPr>
              <a:t>What do you notice about all the location of the opposite corners? </a:t>
            </a:r>
            <a:endParaRPr lang="en-IE" sz="2000" dirty="0">
              <a:solidFill>
                <a:srgbClr val="990033"/>
              </a:solidFill>
            </a:endParaRPr>
          </a:p>
          <a:p>
            <a:pPr marL="342900" indent="-342900">
              <a:buFont typeface="Arial" pitchFamily="34" charset="0"/>
              <a:buChar char="•"/>
            </a:pPr>
            <a:r>
              <a:rPr lang="en-IE" sz="2000" dirty="0" smtClean="0">
                <a:solidFill>
                  <a:srgbClr val="990033"/>
                </a:solidFill>
              </a:rPr>
              <a:t>For every 8 units run (</a:t>
            </a:r>
            <a:r>
              <a:rPr lang="en-IE" sz="2000" dirty="0">
                <a:solidFill>
                  <a:srgbClr val="990033"/>
                </a:solidFill>
              </a:rPr>
              <a:t>across</a:t>
            </a:r>
            <a:r>
              <a:rPr lang="en-IE" sz="2000" dirty="0" smtClean="0">
                <a:solidFill>
                  <a:srgbClr val="990033"/>
                </a:solidFill>
              </a:rPr>
              <a:t>) what is the rise of this line? </a:t>
            </a:r>
            <a:endParaRPr lang="en-IE" sz="2000" dirty="0">
              <a:solidFill>
                <a:srgbClr val="990033"/>
              </a:solidFill>
            </a:endParaRPr>
          </a:p>
          <a:p>
            <a:pPr marL="342900" indent="-342900">
              <a:buFont typeface="Arial" pitchFamily="34" charset="0"/>
              <a:buChar char="•"/>
            </a:pPr>
            <a:r>
              <a:rPr lang="en-IE" sz="2000" dirty="0" smtClean="0">
                <a:solidFill>
                  <a:srgbClr val="990033"/>
                </a:solidFill>
              </a:rPr>
              <a:t>Express this as a ratio </a:t>
            </a:r>
          </a:p>
          <a:p>
            <a:pPr marL="342900" indent="-342900">
              <a:buFont typeface="Arial" pitchFamily="34" charset="0"/>
              <a:buChar char="•"/>
            </a:pPr>
            <a:r>
              <a:rPr lang="en-IE" sz="2000" dirty="0" smtClean="0">
                <a:solidFill>
                  <a:srgbClr val="990033"/>
                </a:solidFill>
              </a:rPr>
              <a:t>This is the slope of the line. As the rectangles have equal ratio sides they are in proportion to one another. </a:t>
            </a:r>
            <a:endParaRPr lang="en-IE" sz="2000" dirty="0">
              <a:solidFill>
                <a:srgbClr val="990033"/>
              </a:solidFill>
            </a:endParaRPr>
          </a:p>
        </p:txBody>
      </p:sp>
      <p:sp>
        <p:nvSpPr>
          <p:cNvPr id="10" name="Rectangle 9"/>
          <p:cNvSpPr/>
          <p:nvPr/>
        </p:nvSpPr>
        <p:spPr>
          <a:xfrm>
            <a:off x="375658" y="4455110"/>
            <a:ext cx="8408342" cy="1938992"/>
          </a:xfrm>
          <a:prstGeom prst="rect">
            <a:avLst/>
          </a:prstGeom>
        </p:spPr>
        <p:txBody>
          <a:bodyPr wrap="square">
            <a:spAutoFit/>
          </a:bodyPr>
          <a:lstStyle/>
          <a:p>
            <a:pPr marL="342900" lvl="0" indent="-342900">
              <a:buFont typeface="Arial" pitchFamily="34" charset="0"/>
              <a:buChar char="•"/>
            </a:pPr>
            <a:r>
              <a:rPr lang="en-IE" sz="2000" dirty="0">
                <a:solidFill>
                  <a:srgbClr val="990033"/>
                </a:solidFill>
              </a:rPr>
              <a:t>What are the coordinates of the points marked on the line and what do they represent</a:t>
            </a:r>
            <a:r>
              <a:rPr lang="en-IE" sz="2000" dirty="0" smtClean="0">
                <a:solidFill>
                  <a:srgbClr val="990033"/>
                </a:solidFill>
              </a:rPr>
              <a:t>?</a:t>
            </a:r>
          </a:p>
          <a:p>
            <a:pPr marL="342900" indent="-342900">
              <a:buFont typeface="Arial" pitchFamily="34" charset="0"/>
              <a:buChar char="•"/>
            </a:pPr>
            <a:r>
              <a:rPr lang="en-IE" sz="2000" dirty="0" smtClean="0">
                <a:solidFill>
                  <a:srgbClr val="990033"/>
                </a:solidFill>
              </a:rPr>
              <a:t>Superimpose rectangle H (ratio of  sides = 2:5) with one corner aligned with the other rectangles (ratio of sides = 2:5) – what do you notice? </a:t>
            </a:r>
            <a:endParaRPr lang="en-IE" sz="2000" dirty="0">
              <a:solidFill>
                <a:srgbClr val="990033"/>
              </a:solidFill>
            </a:endParaRPr>
          </a:p>
          <a:p>
            <a:pPr marL="342900" indent="-342900">
              <a:buFont typeface="Arial" pitchFamily="34" charset="0"/>
              <a:buChar char="•"/>
            </a:pPr>
            <a:r>
              <a:rPr lang="en-IE" sz="2000" dirty="0" smtClean="0">
                <a:solidFill>
                  <a:srgbClr val="990033"/>
                </a:solidFill>
              </a:rPr>
              <a:t>Can you explain why this is so as  </a:t>
            </a:r>
            <a:r>
              <a:rPr lang="x-none" sz="2000" smtClean="0">
                <a:solidFill>
                  <a:srgbClr val="990033"/>
                </a:solidFill>
              </a:rPr>
              <a:t>5 - 3 = 8 - 5</a:t>
            </a:r>
            <a:r>
              <a:rPr lang="x-none" sz="2000">
                <a:solidFill>
                  <a:srgbClr val="990033"/>
                </a:solidFill>
              </a:rPr>
              <a:t>?</a:t>
            </a:r>
          </a:p>
          <a:p>
            <a:pPr marL="342900" lvl="0" indent="-342900">
              <a:buFont typeface="Arial" pitchFamily="34" charset="0"/>
              <a:buChar char="•"/>
            </a:pPr>
            <a:endParaRPr lang="en-IE" sz="2000" dirty="0">
              <a:solidFill>
                <a:srgbClr val="990033"/>
              </a:solidFill>
            </a:endParaRPr>
          </a:p>
        </p:txBody>
      </p:sp>
      <p:grpSp>
        <p:nvGrpSpPr>
          <p:cNvPr id="8" name="Group 7"/>
          <p:cNvGrpSpPr/>
          <p:nvPr/>
        </p:nvGrpSpPr>
        <p:grpSpPr>
          <a:xfrm>
            <a:off x="8784000" y="620688"/>
            <a:ext cx="8291512" cy="5184576"/>
            <a:chOff x="8784000" y="620688"/>
            <a:chExt cx="8291512" cy="5184576"/>
          </a:xfrm>
        </p:grpSpPr>
        <p:sp>
          <p:nvSpPr>
            <p:cNvPr id="5" name="Rounded Rectangle 4"/>
            <p:cNvSpPr/>
            <p:nvPr/>
          </p:nvSpPr>
          <p:spPr>
            <a:xfrm rot="16200000">
              <a:off x="8154000" y="1250689"/>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4632" y="620688"/>
              <a:ext cx="7920880"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Group 8"/>
          <p:cNvGrpSpPr/>
          <p:nvPr/>
        </p:nvGrpSpPr>
        <p:grpSpPr>
          <a:xfrm>
            <a:off x="8784000" y="620688"/>
            <a:ext cx="8646031" cy="5832648"/>
            <a:chOff x="8784000" y="620688"/>
            <a:chExt cx="8646031" cy="5832648"/>
          </a:xfrm>
        </p:grpSpPr>
        <p:sp>
          <p:nvSpPr>
            <p:cNvPr id="7" name="Rounded Rectangle 6"/>
            <p:cNvSpPr/>
            <p:nvPr/>
          </p:nvSpPr>
          <p:spPr>
            <a:xfrm rot="16200000">
              <a:off x="8154000" y="2874143"/>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pic>
          <p:nvPicPr>
            <p:cNvPr id="174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26"/>
            <a:stretch/>
          </p:blipFill>
          <p:spPr bwMode="auto">
            <a:xfrm>
              <a:off x="9154632" y="620688"/>
              <a:ext cx="8275399"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41552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500"/>
                                        <p:tgtEl>
                                          <p:spTgt spid="174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fade">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fade">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fade">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fade">
                                      <p:cBhvr>
                                        <p:cTn id="37" dur="500"/>
                                        <p:tgtEl>
                                          <p:spTgt spid="1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fade">
                                      <p:cBhvr>
                                        <p:cTn id="4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9"/>
                    </p:tgtEl>
                  </p:cond>
                </p:stCondLst>
                <p:endSync evt="end" delay="0">
                  <p:rtn val="all"/>
                </p:endSync>
                <p:childTnLst>
                  <p:par>
                    <p:cTn id="44" fill="hold">
                      <p:stCondLst>
                        <p:cond delay="0"/>
                      </p:stCondLst>
                      <p:childTnLst>
                        <p:par>
                          <p:cTn id="45" fill="hold">
                            <p:stCondLst>
                              <p:cond delay="0"/>
                            </p:stCondLst>
                            <p:childTnLst>
                              <p:par>
                                <p:cTn id="46" presetID="35" presetClass="path" presetSubtype="0" accel="50000" decel="50000" fill="hold" nodeType="clickEffect">
                                  <p:stCondLst>
                                    <p:cond delay="0"/>
                                  </p:stCondLst>
                                  <p:childTnLst>
                                    <p:animMotion origin="layout" path="M -0.00018 7.40741E-7 L -0.93038 7.40741E-7 " pathEditMode="relative" rAng="0" ptsTypes="AA">
                                      <p:cBhvr>
                                        <p:cTn id="47" dur="2000" fill="hold"/>
                                        <p:tgtEl>
                                          <p:spTgt spid="9"/>
                                        </p:tgtEl>
                                        <p:attrNameLst>
                                          <p:attrName>ppt_x</p:attrName>
                                          <p:attrName>ppt_y</p:attrName>
                                        </p:attrNameLst>
                                      </p:cBhvr>
                                      <p:rCtr x="-46510" y="0"/>
                                    </p:animMotion>
                                  </p:childTnLst>
                                </p:cTn>
                              </p:par>
                            </p:childTnLst>
                          </p:cTn>
                        </p:par>
                      </p:childTnLst>
                    </p:cTn>
                  </p:par>
                  <p:par>
                    <p:cTn id="48" fill="hold">
                      <p:stCondLst>
                        <p:cond delay="indefinite"/>
                      </p:stCondLst>
                      <p:childTnLst>
                        <p:par>
                          <p:cTn id="49" fill="hold">
                            <p:stCondLst>
                              <p:cond delay="0"/>
                            </p:stCondLst>
                            <p:childTnLst>
                              <p:par>
                                <p:cTn id="50" presetID="63" presetClass="path" presetSubtype="0" accel="50000" decel="50000" fill="hold" nodeType="clickEffect">
                                  <p:stCondLst>
                                    <p:cond delay="0"/>
                                  </p:stCondLst>
                                  <p:childTnLst>
                                    <p:animMotion origin="layout" path="M -0.93038 7.40741E-7 L -0.00018 0.00347 " pathEditMode="relative" rAng="0" ptsTypes="AA">
                                      <p:cBhvr>
                                        <p:cTn id="51" dur="2000" fill="hold"/>
                                        <p:tgtEl>
                                          <p:spTgt spid="9"/>
                                        </p:tgtEl>
                                        <p:attrNameLst>
                                          <p:attrName>ppt_x</p:attrName>
                                          <p:attrName>ppt_y</p:attrName>
                                        </p:attrNameLst>
                                      </p:cBhvr>
                                      <p:rCtr x="46510" y="162"/>
                                    </p:animMotion>
                                  </p:childTnLst>
                                </p:cTn>
                              </p:par>
                            </p:childTnLst>
                          </p:cTn>
                        </p:par>
                      </p:childTnLst>
                    </p:cTn>
                  </p:par>
                </p:childTnLst>
              </p:cTn>
              <p:nextCondLst>
                <p:cond evt="onClick" delay="0">
                  <p:tgtEl>
                    <p:spTgt spid="9"/>
                  </p:tgtEl>
                </p:cond>
              </p:nextCondLst>
            </p:seq>
            <p:seq concurrent="1" nextAc="seek">
              <p:cTn id="52" restart="whenNotActive" fill="hold" evtFilter="cancelBubble" nodeType="interactiveSeq">
                <p:stCondLst>
                  <p:cond evt="onClick" delay="0">
                    <p:tgtEl>
                      <p:spTgt spid="8"/>
                    </p:tgtEl>
                  </p:cond>
                </p:stCondLst>
                <p:endSync evt="end" delay="0">
                  <p:rtn val="all"/>
                </p:endSync>
                <p:childTnLst>
                  <p:par>
                    <p:cTn id="53" fill="hold">
                      <p:stCondLst>
                        <p:cond delay="0"/>
                      </p:stCondLst>
                      <p:childTnLst>
                        <p:par>
                          <p:cTn id="54" fill="hold">
                            <p:stCondLst>
                              <p:cond delay="0"/>
                            </p:stCondLst>
                            <p:childTnLst>
                              <p:par>
                                <p:cTn id="55" presetID="35" presetClass="path" presetSubtype="0" accel="50000" decel="50000" fill="hold" nodeType="clickEffect">
                                  <p:stCondLst>
                                    <p:cond delay="0"/>
                                  </p:stCondLst>
                                  <p:childTnLst>
                                    <p:animMotion origin="layout" path="M -0.00018 7.40741E-7 L -0.93038 7.40741E-7 " pathEditMode="relative" rAng="0" ptsTypes="AA">
                                      <p:cBhvr>
                                        <p:cTn id="56" dur="2000" fill="hold"/>
                                        <p:tgtEl>
                                          <p:spTgt spid="8"/>
                                        </p:tgtEl>
                                        <p:attrNameLst>
                                          <p:attrName>ppt_x</p:attrName>
                                          <p:attrName>ppt_y</p:attrName>
                                        </p:attrNameLst>
                                      </p:cBhvr>
                                      <p:rCtr x="-46510" y="0"/>
                                    </p:animMotion>
                                  </p:childTnLst>
                                </p:cTn>
                              </p:par>
                            </p:childTnLst>
                          </p:cTn>
                        </p:par>
                      </p:childTnLst>
                    </p:cTn>
                  </p:par>
                  <p:par>
                    <p:cTn id="57" fill="hold">
                      <p:stCondLst>
                        <p:cond delay="indefinite"/>
                      </p:stCondLst>
                      <p:childTnLst>
                        <p:par>
                          <p:cTn id="58" fill="hold">
                            <p:stCondLst>
                              <p:cond delay="0"/>
                            </p:stCondLst>
                            <p:childTnLst>
                              <p:par>
                                <p:cTn id="59" presetID="63" presetClass="path" presetSubtype="0" accel="50000" decel="50000" fill="hold" nodeType="clickEffect">
                                  <p:stCondLst>
                                    <p:cond delay="0"/>
                                  </p:stCondLst>
                                  <p:childTnLst>
                                    <p:animMotion origin="layout" path="M -0.93038 7.40741E-7 L -0.00018 0.00347 " pathEditMode="relative" rAng="0" ptsTypes="AA">
                                      <p:cBhvr>
                                        <p:cTn id="60" dur="2000" fill="hold"/>
                                        <p:tgtEl>
                                          <p:spTgt spid="8"/>
                                        </p:tgtEl>
                                        <p:attrNameLst>
                                          <p:attrName>ppt_x</p:attrName>
                                          <p:attrName>ppt_y</p:attrName>
                                        </p:attrNameLst>
                                      </p:cBhvr>
                                      <p:rCtr x="46510" y="162"/>
                                    </p:animMotion>
                                  </p:childTnLst>
                                </p:cTn>
                              </p:par>
                            </p:childTnLst>
                          </p:cTn>
                        </p:par>
                      </p:childTnLst>
                    </p:cTn>
                  </p:par>
                </p:childTnLst>
              </p:cTn>
              <p:nextCondLst>
                <p:cond evt="onClick" delay="0">
                  <p:tgtEl>
                    <p:spTgt spid="8"/>
                  </p:tgtEl>
                </p:cond>
              </p:nextCondLst>
            </p:seq>
          </p:childTnLst>
        </p:cTn>
      </p:par>
    </p:tnLst>
    <p:bldLst>
      <p:bldP spid="12" grpId="0" build="p"/>
      <p:bldP spid="10"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808"/>
            <a:ext cx="8229600" cy="1143000"/>
          </a:xfrm>
        </p:spPr>
        <p:txBody>
          <a:bodyPr>
            <a:noAutofit/>
          </a:bodyPr>
          <a:lstStyle/>
          <a:p>
            <a:r>
              <a:rPr lang="en-IE" b="1" dirty="0" smtClean="0"/>
              <a:t>Section H: Introduction </a:t>
            </a:r>
            <a:r>
              <a:rPr lang="en-IE" b="1" dirty="0"/>
              <a:t>of rate </a:t>
            </a:r>
            <a:r>
              <a:rPr lang="en-IE" b="1" dirty="0" smtClean="0"/>
              <a:t>–</a:t>
            </a:r>
            <a:br>
              <a:rPr lang="en-IE" b="1" dirty="0" smtClean="0"/>
            </a:br>
            <a:r>
              <a:rPr lang="en-IE" b="1" dirty="0" smtClean="0"/>
              <a:t> </a:t>
            </a:r>
            <a:r>
              <a:rPr lang="en-IE" b="1" dirty="0"/>
              <a:t>comparing two quantities by </a:t>
            </a:r>
            <a:r>
              <a:rPr lang="en-IE" b="1" dirty="0" smtClean="0"/>
              <a:t>division, which </a:t>
            </a:r>
            <a:r>
              <a:rPr lang="en-IE" b="1" dirty="0"/>
              <a:t>have different units</a:t>
            </a:r>
          </a:p>
        </p:txBody>
      </p:sp>
      <p:sp>
        <p:nvSpPr>
          <p:cNvPr id="3" name="Content Placeholder 2"/>
          <p:cNvSpPr>
            <a:spLocks noGrp="1"/>
          </p:cNvSpPr>
          <p:nvPr>
            <p:ph idx="1"/>
          </p:nvPr>
        </p:nvSpPr>
        <p:spPr>
          <a:xfrm>
            <a:off x="430094" y="1927373"/>
            <a:ext cx="8229600" cy="4525963"/>
          </a:xfrm>
        </p:spPr>
        <p:txBody>
          <a:bodyPr>
            <a:normAutofit/>
          </a:bodyPr>
          <a:lstStyle/>
          <a:p>
            <a:r>
              <a:rPr lang="en-IE" dirty="0" smtClean="0"/>
              <a:t>A ratio can also be a rate where we compare quantities by division with different units for each quantity e.g. speed as the distance travelled per unit time e.g. km/hr. </a:t>
            </a:r>
          </a:p>
          <a:p>
            <a:r>
              <a:rPr lang="en-IE" dirty="0" smtClean="0"/>
              <a:t>In pairs, can you come up with other examples of rates?</a:t>
            </a:r>
          </a:p>
          <a:p>
            <a:r>
              <a:rPr lang="en-IE" dirty="0" smtClean="0"/>
              <a:t>If Shop A sells 5kg of pears for €12 and Shop B sells 4kg of pears for €11, which is better value for money? </a:t>
            </a:r>
          </a:p>
          <a:p>
            <a:r>
              <a:rPr lang="en-IE" dirty="0" smtClean="0"/>
              <a:t>Are the rates the same? Why? </a:t>
            </a:r>
          </a:p>
          <a:p>
            <a:r>
              <a:rPr lang="en-IE" dirty="0" smtClean="0"/>
              <a:t>Discuss for a minute in pairs how to compare                                                       the prices. Put the data into a table. </a:t>
            </a:r>
          </a:p>
          <a:p>
            <a:r>
              <a:rPr lang="en-IE" dirty="0" smtClean="0"/>
              <a:t>You have found unit rate which is a very useful                                                      way of comparing rates and also of finding other prices. What will 7kg of pears cost in Shop A?</a:t>
            </a:r>
          </a:p>
          <a:p>
            <a:endParaRPr lang="en-IE" dirty="0"/>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3645024"/>
            <a:ext cx="3008933" cy="1722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8784000" y="619627"/>
            <a:ext cx="8136864" cy="5515443"/>
            <a:chOff x="8784000" y="619627"/>
            <a:chExt cx="8136864" cy="5515443"/>
          </a:xfrm>
        </p:grpSpPr>
        <p:pic>
          <p:nvPicPr>
            <p:cNvPr id="184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79"/>
            <a:stretch/>
          </p:blipFill>
          <p:spPr bwMode="auto">
            <a:xfrm>
              <a:off x="9144000" y="619627"/>
              <a:ext cx="7776864" cy="5515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rot="16200000">
              <a:off x="8154000" y="1250689"/>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grpSp>
    </p:spTree>
    <p:extLst>
      <p:ext uri="{BB962C8B-B14F-4D97-AF65-F5344CB8AC3E}">
        <p14:creationId xmlns:p14="http://schemas.microsoft.com/office/powerpoint/2010/main" val="1060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435"/>
                                        </p:tgtEl>
                                        <p:attrNameLst>
                                          <p:attrName>style.visibility</p:attrName>
                                        </p:attrNameLst>
                                      </p:cBhvr>
                                      <p:to>
                                        <p:strVal val="visible"/>
                                      </p:to>
                                    </p:set>
                                    <p:animEffect transition="in" filter="fade">
                                      <p:cBhvr>
                                        <p:cTn id="27" dur="500"/>
                                        <p:tgtEl>
                                          <p:spTgt spid="1843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35" presetClass="path" presetSubtype="0" accel="50000" decel="50000" fill="hold" nodeType="clickEffect">
                                  <p:stCondLst>
                                    <p:cond delay="0"/>
                                  </p:stCondLst>
                                  <p:childTnLst>
                                    <p:animMotion origin="layout" path="M -0.00018 7.40741E-7 L -0.93038 7.40741E-7 " pathEditMode="relative" rAng="0" ptsTypes="AA">
                                      <p:cBhvr>
                                        <p:cTn id="37" dur="2000" fill="hold"/>
                                        <p:tgtEl>
                                          <p:spTgt spid="5"/>
                                        </p:tgtEl>
                                        <p:attrNameLst>
                                          <p:attrName>ppt_x</p:attrName>
                                          <p:attrName>ppt_y</p:attrName>
                                        </p:attrNameLst>
                                      </p:cBhvr>
                                      <p:rCtr x="-46510" y="0"/>
                                    </p:animMotion>
                                  </p:childTnLst>
                                </p:cTn>
                              </p:par>
                            </p:childTnLst>
                          </p:cTn>
                        </p:par>
                      </p:childTnLst>
                    </p:cTn>
                  </p:par>
                  <p:par>
                    <p:cTn id="38" fill="hold">
                      <p:stCondLst>
                        <p:cond delay="indefinite"/>
                      </p:stCondLst>
                      <p:childTnLst>
                        <p:par>
                          <p:cTn id="39" fill="hold">
                            <p:stCondLst>
                              <p:cond delay="0"/>
                            </p:stCondLst>
                            <p:childTnLst>
                              <p:par>
                                <p:cTn id="40" presetID="63" presetClass="path" presetSubtype="0" accel="50000" decel="50000" fill="hold" nodeType="clickEffect">
                                  <p:stCondLst>
                                    <p:cond delay="0"/>
                                  </p:stCondLst>
                                  <p:childTnLst>
                                    <p:animMotion origin="layout" path="M -0.93038 7.40741E-7 L -0.00018 0.00347 " pathEditMode="relative" rAng="0" ptsTypes="AA">
                                      <p:cBhvr>
                                        <p:cTn id="41" dur="2000" fill="hold"/>
                                        <p:tgtEl>
                                          <p:spTgt spid="5"/>
                                        </p:tgtEl>
                                        <p:attrNameLst>
                                          <p:attrName>ppt_x</p:attrName>
                                          <p:attrName>ppt_y</p:attrName>
                                        </p:attrNameLst>
                                      </p:cBhvr>
                                      <p:rCtr x="46510" y="162"/>
                                    </p:animMotion>
                                  </p:childTnLst>
                                </p:cTn>
                              </p:par>
                            </p:childTnLst>
                          </p:cTn>
                        </p:par>
                      </p:childTnLst>
                    </p:cTn>
                  </p:par>
                </p:childTnLst>
              </p:cTn>
              <p:nextCondLst>
                <p:cond evt="onClick" delay="0">
                  <p:tgtEl>
                    <p:spTgt spid="5"/>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80000" cy="1143000"/>
          </a:xfrm>
        </p:spPr>
        <p:txBody>
          <a:bodyPr>
            <a:noAutofit/>
          </a:bodyPr>
          <a:lstStyle/>
          <a:p>
            <a:r>
              <a:rPr lang="fr-FR" b="1" dirty="0"/>
              <a:t>Section I: </a:t>
            </a:r>
            <a:r>
              <a:rPr lang="fr-FR" b="1" dirty="0" smtClean="0"/>
              <a:t/>
            </a:r>
            <a:br>
              <a:rPr lang="fr-FR" b="1" dirty="0" smtClean="0"/>
            </a:br>
            <a:r>
              <a:rPr lang="fr-FR" b="1" dirty="0" smtClean="0"/>
              <a:t>Direct </a:t>
            </a:r>
            <a:r>
              <a:rPr lang="fr-FR" b="1" dirty="0"/>
              <a:t>Proportion v Inverse Proportion</a:t>
            </a:r>
          </a:p>
        </p:txBody>
      </p:sp>
      <p:sp>
        <p:nvSpPr>
          <p:cNvPr id="3" name="Content Placeholder 2"/>
          <p:cNvSpPr>
            <a:spLocks noGrp="1"/>
          </p:cNvSpPr>
          <p:nvPr>
            <p:ph idx="1"/>
          </p:nvPr>
        </p:nvSpPr>
        <p:spPr>
          <a:xfrm>
            <a:off x="430094" y="1268760"/>
            <a:ext cx="8229600" cy="6110139"/>
          </a:xfrm>
        </p:spPr>
        <p:txBody>
          <a:bodyPr>
            <a:normAutofit/>
          </a:bodyPr>
          <a:lstStyle/>
          <a:p>
            <a:r>
              <a:rPr lang="en-IE" dirty="0" smtClean="0"/>
              <a:t>We are dealing again with equal ratios in the prices of pears for             Shop A, 5 pears: €12 = 1pear : €2.40 = 7 pears : €</a:t>
            </a:r>
            <a:r>
              <a:rPr lang="en-IE" dirty="0"/>
              <a:t>16.80</a:t>
            </a:r>
          </a:p>
          <a:p>
            <a:r>
              <a:rPr lang="en-IE" dirty="0" smtClean="0"/>
              <a:t>When we have statements of equal ratios, we have a proportional situation. We sometimes call it "direct proportion". If it takes 5 painters 4 days to paint a building, how long will it take 1 painter working at the same rate to paint the building?  </a:t>
            </a:r>
            <a:endParaRPr lang="en-IE" dirty="0"/>
          </a:p>
          <a:p>
            <a:r>
              <a:rPr lang="en-IE" dirty="0" smtClean="0"/>
              <a:t>This is what is called inverse </a:t>
            </a:r>
            <a:r>
              <a:rPr lang="en-IE" dirty="0"/>
              <a:t>proportion</a:t>
            </a:r>
            <a:r>
              <a:rPr lang="en-IE" dirty="0" smtClean="0"/>
              <a:t>. You will meet it again later on Section N) in ratio and proportion and also when we investigate different patterns in mathematics.</a:t>
            </a:r>
          </a:p>
          <a:p>
            <a:r>
              <a:rPr lang="en-IE" dirty="0" smtClean="0"/>
              <a:t>Can you think of situations where keeping proportions correct is important? </a:t>
            </a:r>
          </a:p>
          <a:p>
            <a:r>
              <a:rPr lang="en-IE" dirty="0" smtClean="0"/>
              <a:t>I am making pastry. I need twice as much flour as I do butter. Express this as a ratio.</a:t>
            </a:r>
          </a:p>
          <a:p>
            <a:r>
              <a:rPr lang="en-IE" dirty="0" smtClean="0"/>
              <a:t>I only need a small amount of pastry and I only have 110g of flour. How much butter will I need?</a:t>
            </a:r>
          </a:p>
          <a:p>
            <a:r>
              <a:rPr lang="en-IE" dirty="0" smtClean="0"/>
              <a:t>Write these values as a ratio equivalent to the 2:1 ratio.</a:t>
            </a:r>
          </a:p>
          <a:p>
            <a:endParaRPr lang="en-IE" dirty="0"/>
          </a:p>
        </p:txBody>
      </p:sp>
      <p:grpSp>
        <p:nvGrpSpPr>
          <p:cNvPr id="8" name="Group 7"/>
          <p:cNvGrpSpPr/>
          <p:nvPr/>
        </p:nvGrpSpPr>
        <p:grpSpPr>
          <a:xfrm>
            <a:off x="8784000" y="1841616"/>
            <a:ext cx="8153693" cy="3312368"/>
            <a:chOff x="8784000" y="1841616"/>
            <a:chExt cx="8153693" cy="3312368"/>
          </a:xfrm>
        </p:grpSpPr>
        <p:sp>
          <p:nvSpPr>
            <p:cNvPr id="6" name="Rounded Rectangle 5"/>
            <p:cNvSpPr/>
            <p:nvPr/>
          </p:nvSpPr>
          <p:spPr>
            <a:xfrm rot="16200000">
              <a:off x="8154000" y="2874143"/>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0829" y="1841616"/>
              <a:ext cx="7776864"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p:cNvGrpSpPr/>
          <p:nvPr/>
        </p:nvGrpSpPr>
        <p:grpSpPr>
          <a:xfrm>
            <a:off x="8784000" y="620689"/>
            <a:ext cx="8410857" cy="5743807"/>
            <a:chOff x="8784000" y="620689"/>
            <a:chExt cx="8410857" cy="5743807"/>
          </a:xfrm>
        </p:grpSpPr>
        <p:sp>
          <p:nvSpPr>
            <p:cNvPr id="7" name="Rounded Rectangle 6"/>
            <p:cNvSpPr/>
            <p:nvPr/>
          </p:nvSpPr>
          <p:spPr>
            <a:xfrm rot="16200000">
              <a:off x="8154000" y="1250689"/>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pic>
          <p:nvPicPr>
            <p:cNvPr id="194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3" t="505"/>
            <a:stretch/>
          </p:blipFill>
          <p:spPr bwMode="auto">
            <a:xfrm>
              <a:off x="9160829" y="631104"/>
              <a:ext cx="8034028" cy="5733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13754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4"/>
                    </p:tgtEl>
                  </p:cond>
                </p:stCondLst>
                <p:endSync evt="end" delay="0">
                  <p:rtn val="all"/>
                </p:endSync>
                <p:childTnLst>
                  <p:par>
                    <p:cTn id="34" fill="hold">
                      <p:stCondLst>
                        <p:cond delay="0"/>
                      </p:stCondLst>
                      <p:childTnLst>
                        <p:par>
                          <p:cTn id="35" fill="hold">
                            <p:stCondLst>
                              <p:cond delay="0"/>
                            </p:stCondLst>
                            <p:childTnLst>
                              <p:par>
                                <p:cTn id="36" presetID="35" presetClass="path" presetSubtype="0" accel="50000" decel="50000" fill="hold" nodeType="clickEffect">
                                  <p:stCondLst>
                                    <p:cond delay="0"/>
                                  </p:stCondLst>
                                  <p:childTnLst>
                                    <p:animMotion origin="layout" path="M -0.00018 7.40741E-7 L -0.93038 7.40741E-7 " pathEditMode="relative" rAng="0" ptsTypes="AA">
                                      <p:cBhvr>
                                        <p:cTn id="37" dur="2000" fill="hold"/>
                                        <p:tgtEl>
                                          <p:spTgt spid="4"/>
                                        </p:tgtEl>
                                        <p:attrNameLst>
                                          <p:attrName>ppt_x</p:attrName>
                                          <p:attrName>ppt_y</p:attrName>
                                        </p:attrNameLst>
                                      </p:cBhvr>
                                      <p:rCtr x="-46510" y="0"/>
                                    </p:animMotion>
                                  </p:childTnLst>
                                </p:cTn>
                              </p:par>
                            </p:childTnLst>
                          </p:cTn>
                        </p:par>
                      </p:childTnLst>
                    </p:cTn>
                  </p:par>
                  <p:par>
                    <p:cTn id="38" fill="hold">
                      <p:stCondLst>
                        <p:cond delay="indefinite"/>
                      </p:stCondLst>
                      <p:childTnLst>
                        <p:par>
                          <p:cTn id="39" fill="hold">
                            <p:stCondLst>
                              <p:cond delay="0"/>
                            </p:stCondLst>
                            <p:childTnLst>
                              <p:par>
                                <p:cTn id="40" presetID="63" presetClass="path" presetSubtype="0" accel="50000" decel="50000" fill="hold" nodeType="clickEffect">
                                  <p:stCondLst>
                                    <p:cond delay="0"/>
                                  </p:stCondLst>
                                  <p:childTnLst>
                                    <p:animMotion origin="layout" path="M -0.93038 7.40741E-7 L -0.00018 0.00347 " pathEditMode="relative" rAng="0" ptsTypes="AA">
                                      <p:cBhvr>
                                        <p:cTn id="41" dur="2000" fill="hold"/>
                                        <p:tgtEl>
                                          <p:spTgt spid="4"/>
                                        </p:tgtEl>
                                        <p:attrNameLst>
                                          <p:attrName>ppt_x</p:attrName>
                                          <p:attrName>ppt_y</p:attrName>
                                        </p:attrNameLst>
                                      </p:cBhvr>
                                      <p:rCtr x="46510" y="162"/>
                                    </p:animMotion>
                                  </p:childTnLst>
                                </p:cTn>
                              </p:par>
                            </p:childTnLst>
                          </p:cTn>
                        </p:par>
                      </p:childTnLst>
                    </p:cTn>
                  </p:par>
                </p:childTnLst>
              </p:cTn>
              <p:nextCondLst>
                <p:cond evt="onClick" delay="0">
                  <p:tgtEl>
                    <p:spTgt spid="4"/>
                  </p:tgtEl>
                </p:cond>
              </p:nextCondLst>
            </p:seq>
            <p:seq concurrent="1" nextAc="seek">
              <p:cTn id="42" restart="whenNotActive" fill="hold" evtFilter="cancelBubble" nodeType="interactiveSeq">
                <p:stCondLst>
                  <p:cond evt="onClick" delay="0">
                    <p:tgtEl>
                      <p:spTgt spid="8"/>
                    </p:tgtEl>
                  </p:cond>
                </p:stCondLst>
                <p:endSync evt="end" delay="0">
                  <p:rtn val="all"/>
                </p:endSync>
                <p:childTnLst>
                  <p:par>
                    <p:cTn id="43" fill="hold">
                      <p:stCondLst>
                        <p:cond delay="0"/>
                      </p:stCondLst>
                      <p:childTnLst>
                        <p:par>
                          <p:cTn id="44" fill="hold">
                            <p:stCondLst>
                              <p:cond delay="0"/>
                            </p:stCondLst>
                            <p:childTnLst>
                              <p:par>
                                <p:cTn id="45" presetID="35" presetClass="path" presetSubtype="0" accel="50000" decel="50000" fill="hold" nodeType="clickEffect">
                                  <p:stCondLst>
                                    <p:cond delay="0"/>
                                  </p:stCondLst>
                                  <p:childTnLst>
                                    <p:animMotion origin="layout" path="M -0.00018 7.40741E-7 L -0.93038 7.40741E-7 " pathEditMode="relative" rAng="0" ptsTypes="AA">
                                      <p:cBhvr>
                                        <p:cTn id="46" dur="2000" fill="hold"/>
                                        <p:tgtEl>
                                          <p:spTgt spid="8"/>
                                        </p:tgtEl>
                                        <p:attrNameLst>
                                          <p:attrName>ppt_x</p:attrName>
                                          <p:attrName>ppt_y</p:attrName>
                                        </p:attrNameLst>
                                      </p:cBhvr>
                                      <p:rCtr x="-46510" y="0"/>
                                    </p:animMotion>
                                  </p:childTnLst>
                                </p:cTn>
                              </p:par>
                            </p:childTnLst>
                          </p:cTn>
                        </p:par>
                      </p:childTnLst>
                    </p:cTn>
                  </p:par>
                  <p:par>
                    <p:cTn id="47" fill="hold">
                      <p:stCondLst>
                        <p:cond delay="indefinite"/>
                      </p:stCondLst>
                      <p:childTnLst>
                        <p:par>
                          <p:cTn id="48" fill="hold">
                            <p:stCondLst>
                              <p:cond delay="0"/>
                            </p:stCondLst>
                            <p:childTnLst>
                              <p:par>
                                <p:cTn id="49" presetID="63" presetClass="path" presetSubtype="0" accel="50000" decel="50000" fill="hold" nodeType="clickEffect">
                                  <p:stCondLst>
                                    <p:cond delay="0"/>
                                  </p:stCondLst>
                                  <p:childTnLst>
                                    <p:animMotion origin="layout" path="M -0.93038 7.40741E-7 L -0.00018 0.00347 " pathEditMode="relative" rAng="0" ptsTypes="AA">
                                      <p:cBhvr>
                                        <p:cTn id="50" dur="2000" fill="hold"/>
                                        <p:tgtEl>
                                          <p:spTgt spid="8"/>
                                        </p:tgtEl>
                                        <p:attrNameLst>
                                          <p:attrName>ppt_x</p:attrName>
                                          <p:attrName>ppt_y</p:attrName>
                                        </p:attrNameLst>
                                      </p:cBhvr>
                                      <p:rCtr x="46510" y="162"/>
                                    </p:animMotion>
                                  </p:childTnLst>
                                </p:cTn>
                              </p:par>
                            </p:childTnLst>
                          </p:cTn>
                        </p:par>
                      </p:childTnLst>
                    </p:cTn>
                  </p:par>
                </p:childTnLst>
              </p:cTn>
              <p:nextCondLst>
                <p:cond evt="onClick" delay="0">
                  <p:tgtEl>
                    <p:spTgt spid="8"/>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normAutofit fontScale="90000"/>
          </a:bodyPr>
          <a:lstStyle/>
          <a:p>
            <a:r>
              <a:rPr lang="en-IE" b="1" dirty="0"/>
              <a:t>Section J: </a:t>
            </a:r>
            <a:r>
              <a:rPr lang="en-IE" dirty="0" smtClean="0"/>
              <a:t/>
            </a:r>
            <a:br>
              <a:rPr lang="en-IE" dirty="0" smtClean="0"/>
            </a:br>
            <a:r>
              <a:rPr lang="en-IE" dirty="0" smtClean="0"/>
              <a:t>Multiplicative </a:t>
            </a:r>
            <a:r>
              <a:rPr lang="en-IE" dirty="0"/>
              <a:t>v Additive relationships</a:t>
            </a:r>
          </a:p>
        </p:txBody>
      </p:sp>
      <p:sp>
        <p:nvSpPr>
          <p:cNvPr id="3" name="Content Placeholder 2"/>
          <p:cNvSpPr>
            <a:spLocks noGrp="1"/>
          </p:cNvSpPr>
          <p:nvPr>
            <p:ph idx="1"/>
          </p:nvPr>
        </p:nvSpPr>
        <p:spPr>
          <a:xfrm>
            <a:off x="395536" y="1419736"/>
            <a:ext cx="8229600" cy="3013795"/>
          </a:xfrm>
        </p:spPr>
        <p:txBody>
          <a:bodyPr>
            <a:normAutofit/>
          </a:bodyPr>
          <a:lstStyle/>
          <a:p>
            <a:r>
              <a:rPr lang="en-IE" dirty="0" smtClean="0"/>
              <a:t>At Dave’s party there were 2 cakes for every 3 people. At Ray’s party there were 3 cakes for every 5 people. Does this tell us how many people were at each party? What does it tell us? </a:t>
            </a:r>
            <a:r>
              <a:rPr lang="x-none" smtClean="0"/>
              <a:t> </a:t>
            </a:r>
            <a:endParaRPr lang="en-IE" dirty="0" smtClean="0"/>
          </a:p>
          <a:p>
            <a:endParaRPr lang="x-none" sz="1200"/>
          </a:p>
          <a:p>
            <a:r>
              <a:rPr lang="en-IE" dirty="0" smtClean="0"/>
              <a:t>Will they get more or less than ½ of a cake each at each party? </a:t>
            </a:r>
            <a:r>
              <a:rPr lang="x-none" smtClean="0"/>
              <a:t> </a:t>
            </a:r>
            <a:endParaRPr lang="en-IE" dirty="0" smtClean="0"/>
          </a:p>
          <a:p>
            <a:endParaRPr lang="x-none" sz="1100"/>
          </a:p>
          <a:p>
            <a:r>
              <a:rPr lang="en-IE" dirty="0" smtClean="0"/>
              <a:t>Did Dave’s guests or Ray’s guests have more cake to eat?.</a:t>
            </a:r>
          </a:p>
          <a:p>
            <a:endParaRPr lang="en-IE"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684" y="3573016"/>
            <a:ext cx="4239702"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2386" y="3586079"/>
            <a:ext cx="4282529"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8784000" y="620688"/>
            <a:ext cx="8333383" cy="5662801"/>
            <a:chOff x="8784000" y="620688"/>
            <a:chExt cx="8333383" cy="5662801"/>
          </a:xfrm>
        </p:grpSpPr>
        <p:sp>
          <p:nvSpPr>
            <p:cNvPr id="7" name="Rounded Rectangle 6"/>
            <p:cNvSpPr/>
            <p:nvPr/>
          </p:nvSpPr>
          <p:spPr>
            <a:xfrm rot="16200000">
              <a:off x="8154000" y="1250689"/>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pic>
          <p:nvPicPr>
            <p:cNvPr id="2048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4" t="426"/>
            <a:stretch/>
          </p:blipFill>
          <p:spPr bwMode="auto">
            <a:xfrm>
              <a:off x="9144000" y="620688"/>
              <a:ext cx="7973383" cy="5662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61044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5"/>
                    </p:tgtEl>
                  </p:cond>
                </p:stCondLst>
                <p:endSync evt="end" delay="0">
                  <p:rtn val="all"/>
                </p:endSync>
                <p:childTnLst>
                  <p:par>
                    <p:cTn id="27" fill="hold">
                      <p:stCondLst>
                        <p:cond delay="0"/>
                      </p:stCondLst>
                      <p:childTnLst>
                        <p:par>
                          <p:cTn id="28" fill="hold">
                            <p:stCondLst>
                              <p:cond delay="0"/>
                            </p:stCondLst>
                            <p:childTnLst>
                              <p:par>
                                <p:cTn id="29" presetID="35" presetClass="path" presetSubtype="0" accel="50000" decel="50000" fill="hold" nodeType="clickEffect">
                                  <p:stCondLst>
                                    <p:cond delay="0"/>
                                  </p:stCondLst>
                                  <p:childTnLst>
                                    <p:animMotion origin="layout" path="M -0.00018 7.40741E-7 L -0.93038 7.40741E-7 " pathEditMode="relative" rAng="0" ptsTypes="AA">
                                      <p:cBhvr>
                                        <p:cTn id="30" dur="2000" fill="hold"/>
                                        <p:tgtEl>
                                          <p:spTgt spid="5"/>
                                        </p:tgtEl>
                                        <p:attrNameLst>
                                          <p:attrName>ppt_x</p:attrName>
                                          <p:attrName>ppt_y</p:attrName>
                                        </p:attrNameLst>
                                      </p:cBhvr>
                                      <p:rCtr x="-46510" y="0"/>
                                    </p:animMotion>
                                  </p:childTnLst>
                                </p:cTn>
                              </p:par>
                            </p:childTnLst>
                          </p:cTn>
                        </p:par>
                      </p:childTnLst>
                    </p:cTn>
                  </p:par>
                  <p:par>
                    <p:cTn id="31" fill="hold">
                      <p:stCondLst>
                        <p:cond delay="indefinite"/>
                      </p:stCondLst>
                      <p:childTnLst>
                        <p:par>
                          <p:cTn id="32" fill="hold">
                            <p:stCondLst>
                              <p:cond delay="0"/>
                            </p:stCondLst>
                            <p:childTnLst>
                              <p:par>
                                <p:cTn id="33" presetID="63" presetClass="path" presetSubtype="0" accel="50000" decel="50000" fill="hold" nodeType="clickEffect">
                                  <p:stCondLst>
                                    <p:cond delay="0"/>
                                  </p:stCondLst>
                                  <p:childTnLst>
                                    <p:animMotion origin="layout" path="M -0.93038 7.40741E-7 L -0.00018 0.00347 " pathEditMode="relative" rAng="0" ptsTypes="AA">
                                      <p:cBhvr>
                                        <p:cTn id="34" dur="2000" fill="hold"/>
                                        <p:tgtEl>
                                          <p:spTgt spid="5"/>
                                        </p:tgtEl>
                                        <p:attrNameLst>
                                          <p:attrName>ppt_x</p:attrName>
                                          <p:attrName>ppt_y</p:attrName>
                                        </p:attrNameLst>
                                      </p:cBhvr>
                                      <p:rCtr x="46510" y="162"/>
                                    </p:animMotion>
                                  </p:childTnLst>
                                </p:cTn>
                              </p:par>
                            </p:childTnLst>
                          </p:cTn>
                        </p:par>
                      </p:childTnLst>
                    </p:cTn>
                  </p:par>
                </p:childTnLst>
              </p:cTn>
              <p:nextCondLst>
                <p:cond evt="onClick" delay="0">
                  <p:tgtEl>
                    <p:spTgt spid="5"/>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normAutofit fontScale="90000"/>
          </a:bodyPr>
          <a:lstStyle/>
          <a:p>
            <a:r>
              <a:rPr lang="en-IE" b="1" dirty="0"/>
              <a:t>Section K: </a:t>
            </a:r>
            <a:r>
              <a:rPr lang="en-IE" dirty="0" smtClean="0"/>
              <a:t/>
            </a:r>
            <a:br>
              <a:rPr lang="en-IE" dirty="0" smtClean="0"/>
            </a:br>
            <a:r>
              <a:rPr lang="en-IE" dirty="0" smtClean="0"/>
              <a:t>Is </a:t>
            </a:r>
            <a:r>
              <a:rPr lang="en-IE" dirty="0"/>
              <a:t>it always necessary to use unit rate?</a:t>
            </a:r>
          </a:p>
        </p:txBody>
      </p:sp>
      <p:sp>
        <p:nvSpPr>
          <p:cNvPr id="3" name="Content Placeholder 2"/>
          <p:cNvSpPr>
            <a:spLocks noGrp="1"/>
          </p:cNvSpPr>
          <p:nvPr>
            <p:ph idx="1"/>
          </p:nvPr>
        </p:nvSpPr>
        <p:spPr>
          <a:xfrm>
            <a:off x="395536" y="1419736"/>
            <a:ext cx="8229600" cy="5177616"/>
          </a:xfrm>
        </p:spPr>
        <p:txBody>
          <a:bodyPr>
            <a:normAutofit/>
          </a:bodyPr>
          <a:lstStyle/>
          <a:p>
            <a:r>
              <a:rPr lang="en-IE" dirty="0" smtClean="0"/>
              <a:t>If 2 apples cost 60c, what will 4 apples cost given the same price rate? Is there more than 1 way of finding the answer? </a:t>
            </a:r>
          </a:p>
          <a:p>
            <a:endParaRPr lang="en-IE" dirty="0"/>
          </a:p>
          <a:p>
            <a:endParaRPr lang="en-IE" dirty="0" smtClean="0"/>
          </a:p>
          <a:p>
            <a:endParaRPr lang="en-IE" dirty="0"/>
          </a:p>
          <a:p>
            <a:r>
              <a:rPr lang="en-IE" dirty="0" smtClean="0"/>
              <a:t>What you noticed here was the “factor of change” for the apples and applied the same “factor of change” for the prices.</a:t>
            </a:r>
          </a:p>
          <a:p>
            <a:r>
              <a:rPr lang="en-IE" dirty="0" smtClean="0"/>
              <a:t>What equivalent ratios can you see in this table?  </a:t>
            </a:r>
          </a:p>
          <a:p>
            <a:endParaRPr lang="en-IE" dirty="0"/>
          </a:p>
          <a:p>
            <a:endParaRPr lang="en-IE" dirty="0" smtClean="0"/>
          </a:p>
          <a:p>
            <a:endParaRPr lang="en-IE" dirty="0" smtClean="0"/>
          </a:p>
          <a:p>
            <a:r>
              <a:rPr lang="en-IE" dirty="0" smtClean="0"/>
              <a:t>Instead of using numbers express the ratios in terms of the names of the measures used.</a:t>
            </a:r>
          </a:p>
          <a:p>
            <a:endParaRPr lang="en-IE" dirty="0" smtClean="0"/>
          </a:p>
          <a:p>
            <a:endParaRPr lang="en-IE" dirty="0"/>
          </a:p>
          <a:p>
            <a:endParaRPr lang="en-IE"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2393" y="3861048"/>
            <a:ext cx="2795588"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8784000" y="620689"/>
            <a:ext cx="8156763" cy="4366543"/>
            <a:chOff x="8784000" y="620689"/>
            <a:chExt cx="8156763" cy="4366543"/>
          </a:xfrm>
        </p:grpSpPr>
        <p:sp>
          <p:nvSpPr>
            <p:cNvPr id="7" name="Rounded Rectangle 6"/>
            <p:cNvSpPr/>
            <p:nvPr/>
          </p:nvSpPr>
          <p:spPr>
            <a:xfrm rot="16200000">
              <a:off x="8154000" y="1250689"/>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pic>
          <p:nvPicPr>
            <p:cNvPr id="2150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7" t="590" b="-1"/>
            <a:stretch/>
          </p:blipFill>
          <p:spPr bwMode="auto">
            <a:xfrm>
              <a:off x="9167956" y="620689"/>
              <a:ext cx="7772807" cy="4366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59299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35" presetClass="path" presetSubtype="0" accel="50000" decel="50000" fill="hold" nodeType="clickEffect">
                                  <p:stCondLst>
                                    <p:cond delay="0"/>
                                  </p:stCondLst>
                                  <p:childTnLst>
                                    <p:animMotion origin="layout" path="M -0.00018 7.40741E-7 L -0.93038 7.40741E-7 " pathEditMode="relative" rAng="0" ptsTypes="AA">
                                      <p:cBhvr>
                                        <p:cTn id="32" dur="2000" fill="hold"/>
                                        <p:tgtEl>
                                          <p:spTgt spid="4"/>
                                        </p:tgtEl>
                                        <p:attrNameLst>
                                          <p:attrName>ppt_x</p:attrName>
                                          <p:attrName>ppt_y</p:attrName>
                                        </p:attrNameLst>
                                      </p:cBhvr>
                                      <p:rCtr x="-46510" y="0"/>
                                    </p:animMotion>
                                  </p:childTnLst>
                                </p:cTn>
                              </p:par>
                            </p:childTnLst>
                          </p:cTn>
                        </p:par>
                      </p:childTnLst>
                    </p:cTn>
                  </p:par>
                  <p:par>
                    <p:cTn id="33" fill="hold">
                      <p:stCondLst>
                        <p:cond delay="indefinite"/>
                      </p:stCondLst>
                      <p:childTnLst>
                        <p:par>
                          <p:cTn id="34" fill="hold">
                            <p:stCondLst>
                              <p:cond delay="0"/>
                            </p:stCondLst>
                            <p:childTnLst>
                              <p:par>
                                <p:cTn id="35" presetID="63" presetClass="path" presetSubtype="0" accel="50000" decel="50000" fill="hold" nodeType="clickEffect">
                                  <p:stCondLst>
                                    <p:cond delay="0"/>
                                  </p:stCondLst>
                                  <p:childTnLst>
                                    <p:animMotion origin="layout" path="M -0.93038 7.40741E-7 L -0.00018 0.00347 " pathEditMode="relative" rAng="0" ptsTypes="AA">
                                      <p:cBhvr>
                                        <p:cTn id="36" dur="2000" fill="hold"/>
                                        <p:tgtEl>
                                          <p:spTgt spid="4"/>
                                        </p:tgtEl>
                                        <p:attrNameLst>
                                          <p:attrName>ppt_x</p:attrName>
                                          <p:attrName>ppt_y</p:attrName>
                                        </p:attrNameLst>
                                      </p:cBhvr>
                                      <p:rCtr x="46510" y="162"/>
                                    </p:animMotion>
                                  </p:childTnLst>
                                </p:cTn>
                              </p:par>
                            </p:childTnLst>
                          </p:cTn>
                        </p:par>
                      </p:childTnLst>
                    </p:cTn>
                  </p:par>
                </p:childTnLst>
              </p:cTn>
              <p:nextCondLst>
                <p:cond evt="onClick" delay="0">
                  <p:tgtEl>
                    <p:spTgt spid="4"/>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b="1" dirty="0"/>
              <a:t>Section L: </a:t>
            </a:r>
            <a:r>
              <a:rPr lang="en-IE" b="1" dirty="0" smtClean="0"/>
              <a:t> Introduction</a:t>
            </a:r>
            <a:endParaRPr lang="en-IE" b="1" dirty="0"/>
          </a:p>
        </p:txBody>
      </p:sp>
      <p:sp>
        <p:nvSpPr>
          <p:cNvPr id="5" name="Content Placeholder 4"/>
          <p:cNvSpPr>
            <a:spLocks noGrp="1"/>
          </p:cNvSpPr>
          <p:nvPr>
            <p:ph idx="1"/>
          </p:nvPr>
        </p:nvSpPr>
        <p:spPr>
          <a:xfrm>
            <a:off x="430094" y="782154"/>
            <a:ext cx="6158130" cy="8911542"/>
          </a:xfrm>
        </p:spPr>
        <p:txBody>
          <a:bodyPr>
            <a:normAutofit/>
          </a:bodyPr>
          <a:lstStyle/>
          <a:p>
            <a:r>
              <a:rPr lang="en-IE" dirty="0" smtClean="0"/>
              <a:t>Maeve bought 3kg of apples for €</a:t>
            </a:r>
            <a:r>
              <a:rPr lang="en-IE" dirty="0"/>
              <a:t>6.90</a:t>
            </a:r>
            <a:r>
              <a:rPr lang="en-IE" dirty="0" smtClean="0"/>
              <a:t>. What would 10kg cost her at the same price rating? Work in pairs and use more than 1 method to solve this. </a:t>
            </a:r>
            <a:endParaRPr lang="en-IE" dirty="0"/>
          </a:p>
          <a:p>
            <a:r>
              <a:rPr lang="en-IE" dirty="0" smtClean="0"/>
              <a:t>Which method is most efficient/user friendly and why do you think so</a:t>
            </a:r>
            <a:r>
              <a:rPr lang="en-IE" dirty="0"/>
              <a:t>?</a:t>
            </a:r>
          </a:p>
          <a:p>
            <a:r>
              <a:rPr lang="en-IE" dirty="0" smtClean="0"/>
              <a:t>Ham is being sold at €10.50 for 2kg. The butcher is selling a piece weighing 13.14kg. What will this cost using the same price rate? You are not to use a calculator. Break down the numbers so that you can use easy multiplications and divisions.</a:t>
            </a:r>
          </a:p>
          <a:p>
            <a:pPr marL="0" indent="0">
              <a:buNone/>
            </a:pPr>
            <a:endParaRPr lang="en-IE" dirty="0"/>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5339" y="768701"/>
            <a:ext cx="214312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1832" y="2705447"/>
            <a:ext cx="2582841"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8784000" y="620689"/>
            <a:ext cx="8015927" cy="5186488"/>
            <a:chOff x="8784000" y="620689"/>
            <a:chExt cx="8015927" cy="5186488"/>
          </a:xfrm>
        </p:grpSpPr>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67079" y="620689"/>
              <a:ext cx="7632848" cy="518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rot="16200000">
              <a:off x="8154000" y="1250689"/>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grpSp>
      <p:grpSp>
        <p:nvGrpSpPr>
          <p:cNvPr id="11" name="Group 10"/>
          <p:cNvGrpSpPr/>
          <p:nvPr/>
        </p:nvGrpSpPr>
        <p:grpSpPr>
          <a:xfrm>
            <a:off x="8784000" y="620688"/>
            <a:ext cx="8595627" cy="5904656"/>
            <a:chOff x="8784000" y="620688"/>
            <a:chExt cx="8595627" cy="5904656"/>
          </a:xfrm>
        </p:grpSpPr>
        <p:sp>
          <p:nvSpPr>
            <p:cNvPr id="12" name="Rounded Rectangle 11"/>
            <p:cNvSpPr/>
            <p:nvPr/>
          </p:nvSpPr>
          <p:spPr>
            <a:xfrm rot="16200000">
              <a:off x="8154000" y="2879576"/>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pic>
          <p:nvPicPr>
            <p:cNvPr id="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0" y="620688"/>
              <a:ext cx="8235627"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0577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55"/>
                                        </p:tgtEl>
                                        <p:attrNameLst>
                                          <p:attrName>style.visibility</p:attrName>
                                        </p:attrNameLst>
                                      </p:cBhvr>
                                      <p:to>
                                        <p:strVal val="visible"/>
                                      </p:to>
                                    </p:set>
                                    <p:animEffect transition="in" filter="fade">
                                      <p:cBhvr>
                                        <p:cTn id="12" dur="500"/>
                                        <p:tgtEl>
                                          <p:spTgt spid="235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556"/>
                                        </p:tgtEl>
                                        <p:attrNameLst>
                                          <p:attrName>style.visibility</p:attrName>
                                        </p:attrNameLst>
                                      </p:cBhvr>
                                      <p:to>
                                        <p:strVal val="visible"/>
                                      </p:to>
                                    </p:set>
                                    <p:animEffect transition="in" filter="fade">
                                      <p:cBhvr>
                                        <p:cTn id="22"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35" presetClass="path" presetSubtype="0" accel="50000" decel="50000" fill="hold" nodeType="clickEffect">
                                  <p:stCondLst>
                                    <p:cond delay="0"/>
                                  </p:stCondLst>
                                  <p:childTnLst>
                                    <p:animMotion origin="layout" path="M -0.00018 7.40741E-7 L -0.93038 7.40741E-7 " pathEditMode="relative" rAng="0" ptsTypes="AA">
                                      <p:cBhvr>
                                        <p:cTn id="27" dur="2000" fill="hold"/>
                                        <p:tgtEl>
                                          <p:spTgt spid="11"/>
                                        </p:tgtEl>
                                        <p:attrNameLst>
                                          <p:attrName>ppt_x</p:attrName>
                                          <p:attrName>ppt_y</p:attrName>
                                        </p:attrNameLst>
                                      </p:cBhvr>
                                      <p:rCtr x="-46510" y="0"/>
                                    </p:animMotion>
                                  </p:childTnLst>
                                </p:cTn>
                              </p:par>
                            </p:childTnLst>
                          </p:cTn>
                        </p:par>
                      </p:childTnLst>
                    </p:cTn>
                  </p:par>
                  <p:par>
                    <p:cTn id="28" fill="hold">
                      <p:stCondLst>
                        <p:cond delay="indefinite"/>
                      </p:stCondLst>
                      <p:childTnLst>
                        <p:par>
                          <p:cTn id="29" fill="hold">
                            <p:stCondLst>
                              <p:cond delay="0"/>
                            </p:stCondLst>
                            <p:childTnLst>
                              <p:par>
                                <p:cTn id="30" presetID="63" presetClass="path" presetSubtype="0" accel="50000" decel="50000" fill="hold" nodeType="clickEffect">
                                  <p:stCondLst>
                                    <p:cond delay="0"/>
                                  </p:stCondLst>
                                  <p:childTnLst>
                                    <p:animMotion origin="layout" path="M -0.93038 7.40741E-7 L -0.00018 0.00347 " pathEditMode="relative" rAng="0" ptsTypes="AA">
                                      <p:cBhvr>
                                        <p:cTn id="31" dur="2000" fill="hold"/>
                                        <p:tgtEl>
                                          <p:spTgt spid="11"/>
                                        </p:tgtEl>
                                        <p:attrNameLst>
                                          <p:attrName>ppt_x</p:attrName>
                                          <p:attrName>ppt_y</p:attrName>
                                        </p:attrNameLst>
                                      </p:cBhvr>
                                      <p:rCtr x="46510" y="162"/>
                                    </p:animMotion>
                                  </p:childTnLst>
                                </p:cTn>
                              </p:par>
                            </p:childTnLst>
                          </p:cTn>
                        </p:par>
                      </p:childTnLst>
                    </p:cTn>
                  </p:par>
                </p:childTnLst>
              </p:cTn>
              <p:nextCondLst>
                <p:cond evt="onClick" delay="0">
                  <p:tgtEl>
                    <p:spTgt spid="11"/>
                  </p:tgtEl>
                </p:cond>
              </p:nextCondLst>
            </p:seq>
            <p:seq concurrent="1" nextAc="seek">
              <p:cTn id="32" restart="whenNotActive" fill="hold" evtFilter="cancelBubble" nodeType="interactiveSeq">
                <p:stCondLst>
                  <p:cond evt="onClick" delay="0">
                    <p:tgtEl>
                      <p:spTgt spid="6"/>
                    </p:tgtEl>
                  </p:cond>
                </p:stCondLst>
                <p:endSync evt="end" delay="0">
                  <p:rtn val="all"/>
                </p:endSync>
                <p:childTnLst>
                  <p:par>
                    <p:cTn id="33" fill="hold">
                      <p:stCondLst>
                        <p:cond delay="0"/>
                      </p:stCondLst>
                      <p:childTnLst>
                        <p:par>
                          <p:cTn id="34" fill="hold">
                            <p:stCondLst>
                              <p:cond delay="0"/>
                            </p:stCondLst>
                            <p:childTnLst>
                              <p:par>
                                <p:cTn id="35" presetID="35" presetClass="path" presetSubtype="0" accel="50000" decel="50000" fill="hold" nodeType="clickEffect">
                                  <p:stCondLst>
                                    <p:cond delay="0"/>
                                  </p:stCondLst>
                                  <p:childTnLst>
                                    <p:animMotion origin="layout" path="M -0.00018 7.40741E-7 L -0.93038 7.40741E-7 " pathEditMode="relative" rAng="0" ptsTypes="AA">
                                      <p:cBhvr>
                                        <p:cTn id="36" dur="2000" fill="hold"/>
                                        <p:tgtEl>
                                          <p:spTgt spid="6"/>
                                        </p:tgtEl>
                                        <p:attrNameLst>
                                          <p:attrName>ppt_x</p:attrName>
                                          <p:attrName>ppt_y</p:attrName>
                                        </p:attrNameLst>
                                      </p:cBhvr>
                                      <p:rCtr x="-46510" y="0"/>
                                    </p:animMotion>
                                  </p:childTnLst>
                                </p:cTn>
                              </p:par>
                            </p:childTnLst>
                          </p:cTn>
                        </p:par>
                      </p:childTnLst>
                    </p:cTn>
                  </p:par>
                  <p:par>
                    <p:cTn id="37" fill="hold">
                      <p:stCondLst>
                        <p:cond delay="indefinite"/>
                      </p:stCondLst>
                      <p:childTnLst>
                        <p:par>
                          <p:cTn id="38" fill="hold">
                            <p:stCondLst>
                              <p:cond delay="0"/>
                            </p:stCondLst>
                            <p:childTnLst>
                              <p:par>
                                <p:cTn id="39" presetID="63" presetClass="path" presetSubtype="0" accel="50000" decel="50000" fill="hold" nodeType="clickEffect">
                                  <p:stCondLst>
                                    <p:cond delay="0"/>
                                  </p:stCondLst>
                                  <p:childTnLst>
                                    <p:animMotion origin="layout" path="M -0.93038 7.40741E-7 L -0.00018 0.00347 " pathEditMode="relative" rAng="0" ptsTypes="AA">
                                      <p:cBhvr>
                                        <p:cTn id="40" dur="2000" fill="hold"/>
                                        <p:tgtEl>
                                          <p:spTgt spid="6"/>
                                        </p:tgtEl>
                                        <p:attrNameLst>
                                          <p:attrName>ppt_x</p:attrName>
                                          <p:attrName>ppt_y</p:attrName>
                                        </p:attrNameLst>
                                      </p:cBhvr>
                                      <p:rCtr x="46510" y="162"/>
                                    </p:animMotion>
                                  </p:childTnLst>
                                </p:cTn>
                              </p:par>
                            </p:childTnLst>
                          </p:cTn>
                        </p:par>
                      </p:childTnLst>
                    </p:cTn>
                  </p:par>
                </p:childTnLst>
              </p:cTn>
              <p:nextCondLst>
                <p:cond evt="onClick" delay="0">
                  <p:tgtEl>
                    <p:spTgt spid="6"/>
                  </p:tgtEl>
                </p:cond>
              </p:nextCondLst>
            </p:seq>
          </p:childTnLst>
        </p:cTn>
      </p:par>
    </p:tnLst>
    <p:bldLst>
      <p:bldP spid="5"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b="1" dirty="0"/>
              <a:t>Section L: </a:t>
            </a:r>
            <a:r>
              <a:rPr lang="en-IE" b="1" dirty="0" smtClean="0"/>
              <a:t> Introduction</a:t>
            </a:r>
            <a:endParaRPr lang="en-IE" b="1" dirty="0"/>
          </a:p>
        </p:txBody>
      </p:sp>
      <p:sp>
        <p:nvSpPr>
          <p:cNvPr id="5" name="Content Placeholder 4"/>
          <p:cNvSpPr>
            <a:spLocks noGrp="1"/>
          </p:cNvSpPr>
          <p:nvPr>
            <p:ph idx="1"/>
          </p:nvPr>
        </p:nvSpPr>
        <p:spPr>
          <a:xfrm>
            <a:off x="251520" y="764704"/>
            <a:ext cx="5441335" cy="8911542"/>
          </a:xfrm>
        </p:spPr>
        <p:txBody>
          <a:bodyPr>
            <a:normAutofit/>
          </a:bodyPr>
          <a:lstStyle/>
          <a:p>
            <a:r>
              <a:rPr lang="en-IE" dirty="0" smtClean="0"/>
              <a:t>Mark and Mandy buy a bag of chocolate buttons each. Mark eats 5 buttons every 25 minutes and Mandy eats 3 buttons every 10 minutes.                                                                    If there are the same amount of buttons in each bag and they keep eating until the bags are empty, who will finish first? </a:t>
            </a:r>
          </a:p>
          <a:p>
            <a:pPr marL="0" indent="0" algn="ctr">
              <a:buNone/>
            </a:pPr>
            <a:r>
              <a:rPr lang="en-IE" sz="2800" b="1" dirty="0" smtClean="0"/>
              <a:t>Complete Section Student L:Activity 7</a:t>
            </a:r>
            <a:r>
              <a:rPr lang="en-IE" dirty="0" smtClean="0"/>
              <a:t>.</a:t>
            </a:r>
          </a:p>
          <a:p>
            <a:endParaRPr lang="en-IE"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930626"/>
            <a:ext cx="326707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218570"/>
            <a:ext cx="3295650"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8784000" y="620688"/>
            <a:ext cx="8595627" cy="5904656"/>
            <a:chOff x="8784000" y="620688"/>
            <a:chExt cx="8595627" cy="5904656"/>
          </a:xfrm>
        </p:grpSpPr>
        <p:sp>
          <p:nvSpPr>
            <p:cNvPr id="7" name="Rounded Rectangle 6"/>
            <p:cNvSpPr/>
            <p:nvPr/>
          </p:nvSpPr>
          <p:spPr>
            <a:xfrm rot="16200000">
              <a:off x="8154000" y="1250689"/>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pic>
          <p:nvPicPr>
            <p:cNvPr id="245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0" y="620688"/>
              <a:ext cx="8235627"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88160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5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79"/>
                                        </p:tgtEl>
                                        <p:attrNameLst>
                                          <p:attrName>style.visibility</p:attrName>
                                        </p:attrNameLst>
                                      </p:cBhvr>
                                      <p:to>
                                        <p:strVal val="visible"/>
                                      </p:to>
                                    </p:set>
                                    <p:animEffect transition="in" filter="fade">
                                      <p:cBhvr>
                                        <p:cTn id="12" dur="500"/>
                                        <p:tgtEl>
                                          <p:spTgt spid="245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2"/>
                    </p:tgtEl>
                  </p:cond>
                </p:stCondLst>
                <p:endSync evt="end" delay="0">
                  <p:rtn val="all"/>
                </p:endSync>
                <p:childTnLst>
                  <p:par>
                    <p:cTn id="19" fill="hold">
                      <p:stCondLst>
                        <p:cond delay="0"/>
                      </p:stCondLst>
                      <p:childTnLst>
                        <p:par>
                          <p:cTn id="20" fill="hold">
                            <p:stCondLst>
                              <p:cond delay="0"/>
                            </p:stCondLst>
                            <p:childTnLst>
                              <p:par>
                                <p:cTn id="21" presetID="35" presetClass="path" presetSubtype="0" accel="50000" decel="50000" fill="hold" nodeType="clickEffect">
                                  <p:stCondLst>
                                    <p:cond delay="0"/>
                                  </p:stCondLst>
                                  <p:childTnLst>
                                    <p:animMotion origin="layout" path="M -0.00018 7.40741E-7 L -0.93038 7.40741E-7 " pathEditMode="relative" rAng="0" ptsTypes="AA">
                                      <p:cBhvr>
                                        <p:cTn id="22" dur="2000" fill="hold"/>
                                        <p:tgtEl>
                                          <p:spTgt spid="2"/>
                                        </p:tgtEl>
                                        <p:attrNameLst>
                                          <p:attrName>ppt_x</p:attrName>
                                          <p:attrName>ppt_y</p:attrName>
                                        </p:attrNameLst>
                                      </p:cBhvr>
                                      <p:rCtr x="-46510" y="0"/>
                                    </p:animMotion>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nodeType="clickEffect">
                                  <p:stCondLst>
                                    <p:cond delay="0"/>
                                  </p:stCondLst>
                                  <p:childTnLst>
                                    <p:animMotion origin="layout" path="M -0.93038 7.40741E-7 L -0.00018 0.00347 " pathEditMode="relative" rAng="0" ptsTypes="AA">
                                      <p:cBhvr>
                                        <p:cTn id="26" dur="2000" fill="hold"/>
                                        <p:tgtEl>
                                          <p:spTgt spid="2"/>
                                        </p:tgtEl>
                                        <p:attrNameLst>
                                          <p:attrName>ppt_x</p:attrName>
                                          <p:attrName>ppt_y</p:attrName>
                                        </p:attrNameLst>
                                      </p:cBhvr>
                                      <p:rCtr x="46510" y="162"/>
                                    </p:animMotion>
                                  </p:childTnLst>
                                </p:cTn>
                              </p:par>
                            </p:childTnLst>
                          </p:cTn>
                        </p:par>
                      </p:childTnLst>
                    </p:cTn>
                  </p:par>
                </p:childTnLst>
              </p:cTn>
              <p:nextCondLst>
                <p:cond evt="onClick" delay="0">
                  <p:tgtEl>
                    <p:spTgt spid="2"/>
                  </p:tgtEl>
                </p:cond>
              </p:nextCondLst>
            </p:seq>
          </p:childTnLst>
        </p:cTn>
      </p:par>
    </p:tnLst>
    <p:bldLst>
      <p:bldP spid="5"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692696"/>
            <a:ext cx="8640960" cy="6063198"/>
          </a:xfrm>
          <a:prstGeom prst="rect">
            <a:avLst/>
          </a:prstGeom>
        </p:spPr>
        <p:txBody>
          <a:bodyPr wrap="square">
            <a:spAutoFit/>
          </a:bodyPr>
          <a:lstStyle/>
          <a:p>
            <a:r>
              <a:rPr lang="en-IE" sz="2000" dirty="0">
                <a:solidFill>
                  <a:srgbClr val="990033"/>
                </a:solidFill>
              </a:rPr>
              <a:t>1. In which of the following examples is the ratio of the number of apples to</a:t>
            </a:r>
          </a:p>
          <a:p>
            <a:r>
              <a:rPr lang="en-IE" sz="2000" dirty="0">
                <a:solidFill>
                  <a:srgbClr val="990033"/>
                </a:solidFill>
              </a:rPr>
              <a:t>the number of cents the same? How will you compare them</a:t>
            </a:r>
            <a:r>
              <a:rPr lang="en-IE" sz="2000" dirty="0" smtClean="0">
                <a:solidFill>
                  <a:srgbClr val="990033"/>
                </a:solidFill>
              </a:rPr>
              <a:t>?</a:t>
            </a:r>
          </a:p>
          <a:p>
            <a:endParaRPr lang="en-IE" sz="2000" dirty="0">
              <a:solidFill>
                <a:srgbClr val="990033"/>
              </a:solidFill>
            </a:endParaRPr>
          </a:p>
          <a:p>
            <a:endParaRPr lang="en-IE" sz="2800" dirty="0" smtClean="0">
              <a:solidFill>
                <a:srgbClr val="990033"/>
              </a:solidFill>
            </a:endParaRPr>
          </a:p>
          <a:p>
            <a:r>
              <a:rPr lang="en-IE" sz="2000" dirty="0" smtClean="0">
                <a:solidFill>
                  <a:srgbClr val="990033"/>
                </a:solidFill>
              </a:rPr>
              <a:t>Make </a:t>
            </a:r>
            <a:r>
              <a:rPr lang="en-IE" sz="2000" dirty="0">
                <a:solidFill>
                  <a:srgbClr val="990033"/>
                </a:solidFill>
              </a:rPr>
              <a:t>out tables for the following questions to show the information </a:t>
            </a:r>
            <a:r>
              <a:rPr lang="en-IE" sz="2000" dirty="0" smtClean="0">
                <a:solidFill>
                  <a:srgbClr val="990033"/>
                </a:solidFill>
              </a:rPr>
              <a:t>given.</a:t>
            </a:r>
          </a:p>
          <a:p>
            <a:endParaRPr lang="en-IE" dirty="0" smtClean="0">
              <a:solidFill>
                <a:srgbClr val="990033"/>
              </a:solidFill>
            </a:endParaRPr>
          </a:p>
          <a:p>
            <a:r>
              <a:rPr lang="en-IE" sz="2000" dirty="0" smtClean="0">
                <a:solidFill>
                  <a:srgbClr val="990033"/>
                </a:solidFill>
              </a:rPr>
              <a:t>2</a:t>
            </a:r>
            <a:r>
              <a:rPr lang="en-IE" sz="2000" dirty="0">
                <a:solidFill>
                  <a:srgbClr val="990033"/>
                </a:solidFill>
              </a:rPr>
              <a:t>. A shop is selling 4 apples for €2.</a:t>
            </a:r>
          </a:p>
          <a:p>
            <a:r>
              <a:rPr lang="en-IE" sz="2000" dirty="0">
                <a:solidFill>
                  <a:srgbClr val="990033"/>
                </a:solidFill>
              </a:rPr>
              <a:t>a) How much does one apple cost? b) How many apples will I get for €1?</a:t>
            </a:r>
          </a:p>
          <a:p>
            <a:r>
              <a:rPr lang="en-IE" sz="2000" dirty="0">
                <a:solidFill>
                  <a:srgbClr val="990033"/>
                </a:solidFill>
              </a:rPr>
              <a:t>c) How much will 7 apples cost?</a:t>
            </a:r>
          </a:p>
          <a:p>
            <a:endParaRPr lang="en-IE" dirty="0" smtClean="0">
              <a:solidFill>
                <a:srgbClr val="990033"/>
              </a:solidFill>
            </a:endParaRPr>
          </a:p>
          <a:p>
            <a:r>
              <a:rPr lang="en-IE" sz="2000" dirty="0" smtClean="0">
                <a:solidFill>
                  <a:srgbClr val="990033"/>
                </a:solidFill>
              </a:rPr>
              <a:t>3</a:t>
            </a:r>
            <a:r>
              <a:rPr lang="en-IE" sz="2000" dirty="0">
                <a:solidFill>
                  <a:srgbClr val="990033"/>
                </a:solidFill>
              </a:rPr>
              <a:t>. If copies cost €5 for 10 copies, what will 25 copies cost? Work this out by</a:t>
            </a:r>
          </a:p>
          <a:p>
            <a:r>
              <a:rPr lang="en-IE" sz="2000" dirty="0">
                <a:solidFill>
                  <a:srgbClr val="990033"/>
                </a:solidFill>
              </a:rPr>
              <a:t>unit rate and by another method.</a:t>
            </a:r>
          </a:p>
          <a:p>
            <a:endParaRPr lang="en-IE" dirty="0" smtClean="0">
              <a:solidFill>
                <a:srgbClr val="990033"/>
              </a:solidFill>
            </a:endParaRPr>
          </a:p>
          <a:p>
            <a:r>
              <a:rPr lang="en-IE" sz="2000" dirty="0" smtClean="0">
                <a:solidFill>
                  <a:srgbClr val="990033"/>
                </a:solidFill>
              </a:rPr>
              <a:t>4</a:t>
            </a:r>
            <a:r>
              <a:rPr lang="en-IE" sz="2000" dirty="0">
                <a:solidFill>
                  <a:srgbClr val="990033"/>
                </a:solidFill>
              </a:rPr>
              <a:t>. Luke bought 10 pens for €2.40. What would 12 pens cost him at the same</a:t>
            </a:r>
          </a:p>
          <a:p>
            <a:r>
              <a:rPr lang="en-IE" sz="2000" dirty="0">
                <a:solidFill>
                  <a:srgbClr val="990033"/>
                </a:solidFill>
              </a:rPr>
              <a:t>rate? Show two methods of working out the answer.</a:t>
            </a:r>
          </a:p>
          <a:p>
            <a:endParaRPr lang="en-IE" dirty="0" smtClean="0">
              <a:solidFill>
                <a:srgbClr val="990033"/>
              </a:solidFill>
            </a:endParaRPr>
          </a:p>
          <a:p>
            <a:r>
              <a:rPr lang="en-IE" sz="2000" dirty="0" smtClean="0">
                <a:solidFill>
                  <a:srgbClr val="990033"/>
                </a:solidFill>
              </a:rPr>
              <a:t>5</a:t>
            </a:r>
            <a:r>
              <a:rPr lang="en-IE" sz="2000" dirty="0">
                <a:solidFill>
                  <a:srgbClr val="990033"/>
                </a:solidFill>
              </a:rPr>
              <a:t>. Five out of every eight students in a local college are living away from</a:t>
            </a:r>
          </a:p>
          <a:p>
            <a:r>
              <a:rPr lang="en-IE" sz="2000" dirty="0">
                <a:solidFill>
                  <a:srgbClr val="990033"/>
                </a:solidFill>
              </a:rPr>
              <a:t>home. Of the 200 students studying mathematics in the college, how</a:t>
            </a:r>
          </a:p>
          <a:p>
            <a:r>
              <a:rPr lang="en-IE" sz="2000" dirty="0">
                <a:solidFill>
                  <a:srgbClr val="990033"/>
                </a:solidFill>
              </a:rPr>
              <a:t>many will be living away from home if the same ratio is maintained?</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1" y="1340768"/>
            <a:ext cx="6702283"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rmAutofit/>
          </a:bodyPr>
          <a:lstStyle/>
          <a:p>
            <a:r>
              <a:rPr lang="en-IE" b="1" dirty="0" smtClean="0"/>
              <a:t>Section L: Student Activity 7 </a:t>
            </a:r>
            <a:endParaRPr lang="en-IE" dirty="0"/>
          </a:p>
        </p:txBody>
      </p:sp>
    </p:spTree>
    <p:extLst>
      <p:ext uri="{BB962C8B-B14F-4D97-AF65-F5344CB8AC3E}">
        <p14:creationId xmlns:p14="http://schemas.microsoft.com/office/powerpoint/2010/main" val="22837645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98966"/>
            <a:ext cx="8568952" cy="4955203"/>
          </a:xfrm>
          <a:prstGeom prst="rect">
            <a:avLst/>
          </a:prstGeom>
        </p:spPr>
        <p:txBody>
          <a:bodyPr wrap="square">
            <a:spAutoFit/>
          </a:bodyPr>
          <a:lstStyle/>
          <a:p>
            <a:r>
              <a:rPr lang="en-IE" sz="2000" dirty="0">
                <a:solidFill>
                  <a:srgbClr val="990033"/>
                </a:solidFill>
              </a:rPr>
              <a:t>5. Five out of every eight students in a local college are living away from home. Of the 200 students studying mathematics in the college, how many will be living away from home if the same ratio is maintained? </a:t>
            </a:r>
            <a:endParaRPr lang="en-IE" sz="2000" dirty="0" smtClean="0">
              <a:solidFill>
                <a:srgbClr val="990033"/>
              </a:solidFill>
            </a:endParaRPr>
          </a:p>
          <a:p>
            <a:endParaRPr lang="en-IE" sz="1400" dirty="0">
              <a:solidFill>
                <a:srgbClr val="990033"/>
              </a:solidFill>
            </a:endParaRPr>
          </a:p>
          <a:p>
            <a:r>
              <a:rPr lang="en-IE" sz="2000" dirty="0">
                <a:solidFill>
                  <a:srgbClr val="990033"/>
                </a:solidFill>
              </a:rPr>
              <a:t>6. Elaine can cycle 4km in 14.7 minutes. How far can she cycle in 23 minutes if she keeps cycling at the same rate? </a:t>
            </a:r>
            <a:endParaRPr lang="en-IE" sz="2000" dirty="0" smtClean="0">
              <a:solidFill>
                <a:srgbClr val="990033"/>
              </a:solidFill>
            </a:endParaRPr>
          </a:p>
          <a:p>
            <a:endParaRPr lang="en-IE" sz="1400" dirty="0">
              <a:solidFill>
                <a:srgbClr val="990033"/>
              </a:solidFill>
            </a:endParaRPr>
          </a:p>
          <a:p>
            <a:r>
              <a:rPr lang="en-IE" sz="2000" dirty="0">
                <a:solidFill>
                  <a:srgbClr val="990033"/>
                </a:solidFill>
              </a:rPr>
              <a:t>7. The Arts Council is funding a new theatre for the town. They have a scaled down model on show in the local library. The building is rectangular in shape. The dimensions of the model are 1m x 0.75m. If the longer side of the actual building is to be 40m, what will be the length of the shorter side? What is the ratio of the floor area of the actual building to the floor area of the model? </a:t>
            </a:r>
            <a:endParaRPr lang="en-IE" sz="2000" dirty="0" smtClean="0">
              <a:solidFill>
                <a:srgbClr val="990033"/>
              </a:solidFill>
            </a:endParaRPr>
          </a:p>
          <a:p>
            <a:endParaRPr lang="en-IE" sz="1400" dirty="0">
              <a:solidFill>
                <a:srgbClr val="990033"/>
              </a:solidFill>
            </a:endParaRPr>
          </a:p>
          <a:p>
            <a:r>
              <a:rPr lang="en-IE" sz="2000" dirty="0">
                <a:solidFill>
                  <a:srgbClr val="990033"/>
                </a:solidFill>
              </a:rPr>
              <a:t>8. Aidan cycles 4km in 12 minutes. Karen can cycle 2km in 5 minutes. Which of them is cycling fastest? Explain. Give at least three different methods for finding the answer. </a:t>
            </a:r>
            <a:endParaRPr lang="en-IE" sz="2000" dirty="0" smtClean="0">
              <a:solidFill>
                <a:srgbClr val="990033"/>
              </a:solidFill>
            </a:endParaRPr>
          </a:p>
          <a:p>
            <a:endParaRPr lang="en-IE" sz="1400" dirty="0">
              <a:solidFill>
                <a:srgbClr val="990033"/>
              </a:solidFill>
            </a:endParaRPr>
          </a:p>
        </p:txBody>
      </p:sp>
    </p:spTree>
    <p:extLst>
      <p:ext uri="{BB962C8B-B14F-4D97-AF65-F5344CB8AC3E}">
        <p14:creationId xmlns:p14="http://schemas.microsoft.com/office/powerpoint/2010/main" val="1726787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4624"/>
            <a:ext cx="8229600" cy="864096"/>
          </a:xfrm>
        </p:spPr>
        <p:txBody>
          <a:bodyPr>
            <a:normAutofit/>
          </a:bodyPr>
          <a:lstStyle/>
          <a:p>
            <a:r>
              <a:rPr lang="en-IE" b="1" dirty="0" smtClean="0"/>
              <a:t>Section A: Introduction</a:t>
            </a:r>
            <a:endParaRPr lang="en-IE" dirty="0"/>
          </a:p>
        </p:txBody>
      </p:sp>
      <p:sp>
        <p:nvSpPr>
          <p:cNvPr id="3" name="Content Placeholder 2"/>
          <p:cNvSpPr>
            <a:spLocks noGrp="1"/>
          </p:cNvSpPr>
          <p:nvPr>
            <p:ph idx="1"/>
          </p:nvPr>
        </p:nvSpPr>
        <p:spPr>
          <a:xfrm>
            <a:off x="430094" y="692696"/>
            <a:ext cx="8229600" cy="6895318"/>
          </a:xfrm>
        </p:spPr>
        <p:txBody>
          <a:bodyPr>
            <a:noAutofit/>
          </a:bodyPr>
          <a:lstStyle/>
          <a:p>
            <a:r>
              <a:rPr lang="en-IE" dirty="0" smtClean="0"/>
              <a:t>When we compare €60 to €20, using the idea of how many “times” €60 is “more” than €20 instead of the difference between €60 and €20, we call this the ratio 60:20. </a:t>
            </a:r>
          </a:p>
          <a:p>
            <a:r>
              <a:rPr lang="en-IE" dirty="0" smtClean="0"/>
              <a:t>How does 60 compare to 20? </a:t>
            </a:r>
          </a:p>
          <a:p>
            <a:r>
              <a:rPr lang="en-IE" dirty="0" smtClean="0"/>
              <a:t>Write 60:20 as a ratio. </a:t>
            </a:r>
          </a:p>
          <a:p>
            <a:r>
              <a:rPr lang="en-IE" dirty="0" smtClean="0"/>
              <a:t>Write down other numbers in the same ratio as 60:20. </a:t>
            </a:r>
          </a:p>
          <a:p>
            <a:r>
              <a:rPr lang="en-IE" dirty="0" smtClean="0"/>
              <a:t>What is the simplest form of the ratio 60:20? </a:t>
            </a:r>
          </a:p>
          <a:p>
            <a:r>
              <a:rPr lang="en-IE" dirty="0" smtClean="0"/>
              <a:t>Why? </a:t>
            </a:r>
          </a:p>
          <a:p>
            <a:r>
              <a:rPr lang="en-IE" dirty="0" smtClean="0"/>
              <a:t>How did you generate ratios equivalent to 60:20? </a:t>
            </a:r>
          </a:p>
          <a:p>
            <a:r>
              <a:rPr lang="en-IE" dirty="0" smtClean="0"/>
              <a:t>Where else did you multiply or divide a pair of numbers by the same number to create an equivalent form. </a:t>
            </a:r>
            <a:endParaRPr lang="en-IE" dirty="0"/>
          </a:p>
          <a:p>
            <a:r>
              <a:rPr lang="en-IE" dirty="0" smtClean="0"/>
              <a:t>What does that lead you to conclude about fractions? </a:t>
            </a:r>
            <a:endParaRPr lang="en-IE" dirty="0"/>
          </a:p>
          <a:p>
            <a:r>
              <a:rPr lang="en-IE" dirty="0" smtClean="0"/>
              <a:t>When we have a statement of equivalent ratios, we have a proportion</a:t>
            </a:r>
            <a:r>
              <a:rPr lang="en-IE" dirty="0"/>
              <a:t>.</a:t>
            </a:r>
          </a:p>
          <a:p>
            <a:r>
              <a:rPr lang="en-IE" dirty="0" smtClean="0"/>
              <a:t>Set up a proportion for 6:4. </a:t>
            </a:r>
            <a:endParaRPr lang="en-IE" dirty="0"/>
          </a:p>
          <a:p>
            <a:r>
              <a:rPr lang="en-IE" dirty="0" smtClean="0"/>
              <a:t>Set up the equivalent ratios for 60:20 as equivalent fractions</a:t>
            </a:r>
            <a:r>
              <a:rPr lang="en-IE" dirty="0"/>
              <a:t>.</a:t>
            </a:r>
          </a:p>
          <a:p>
            <a:endParaRPr lang="en-IE" dirty="0" smtClean="0"/>
          </a:p>
          <a:p>
            <a:pPr marL="0" indent="0">
              <a:buNone/>
            </a:pPr>
            <a:endParaRPr lang="en-IE" dirty="0"/>
          </a:p>
        </p:txBody>
      </p:sp>
      <p:grpSp>
        <p:nvGrpSpPr>
          <p:cNvPr id="5" name="Group 4"/>
          <p:cNvGrpSpPr/>
          <p:nvPr/>
        </p:nvGrpSpPr>
        <p:grpSpPr>
          <a:xfrm>
            <a:off x="8784000" y="620689"/>
            <a:ext cx="8190714" cy="5908988"/>
            <a:chOff x="8784000" y="620689"/>
            <a:chExt cx="8190714" cy="5908988"/>
          </a:xfrm>
        </p:grpSpPr>
        <p:sp>
          <p:nvSpPr>
            <p:cNvPr id="4" name="Rounded Rectangle 3"/>
            <p:cNvSpPr/>
            <p:nvPr/>
          </p:nvSpPr>
          <p:spPr>
            <a:xfrm rot="16200000">
              <a:off x="8154000" y="1250689"/>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7"/>
            <a:stretch/>
          </p:blipFill>
          <p:spPr bwMode="auto">
            <a:xfrm>
              <a:off x="9156178" y="625022"/>
              <a:ext cx="7818536" cy="590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87569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8" restart="whenNotActive" fill="hold" evtFilter="cancelBubble" nodeType="interactiveSeq">
                <p:stCondLst>
                  <p:cond evt="onClick" delay="0">
                    <p:tgtEl>
                      <p:spTgt spid="5"/>
                    </p:tgtEl>
                  </p:cond>
                </p:stCondLst>
                <p:endSync evt="end" delay="0">
                  <p:rtn val="all"/>
                </p:endSync>
                <p:childTnLst>
                  <p:par>
                    <p:cTn id="59" fill="hold">
                      <p:stCondLst>
                        <p:cond delay="0"/>
                      </p:stCondLst>
                      <p:childTnLst>
                        <p:par>
                          <p:cTn id="60" fill="hold">
                            <p:stCondLst>
                              <p:cond delay="0"/>
                            </p:stCondLst>
                            <p:childTnLst>
                              <p:par>
                                <p:cTn id="61" presetID="35" presetClass="path" presetSubtype="0" accel="50000" decel="50000" fill="hold" nodeType="clickEffect">
                                  <p:stCondLst>
                                    <p:cond delay="0"/>
                                  </p:stCondLst>
                                  <p:childTnLst>
                                    <p:animMotion origin="layout" path="M -0.00018 7.40741E-7 L -0.93038 7.40741E-7 " pathEditMode="relative" rAng="0" ptsTypes="AA">
                                      <p:cBhvr>
                                        <p:cTn id="62" dur="2000" fill="hold"/>
                                        <p:tgtEl>
                                          <p:spTgt spid="5"/>
                                        </p:tgtEl>
                                        <p:attrNameLst>
                                          <p:attrName>ppt_x</p:attrName>
                                          <p:attrName>ppt_y</p:attrName>
                                        </p:attrNameLst>
                                      </p:cBhvr>
                                      <p:rCtr x="-46510" y="0"/>
                                    </p:animMotion>
                                  </p:childTnLst>
                                </p:cTn>
                              </p:par>
                            </p:childTnLst>
                          </p:cTn>
                        </p:par>
                      </p:childTnLst>
                    </p:cTn>
                  </p:par>
                  <p:par>
                    <p:cTn id="63" fill="hold">
                      <p:stCondLst>
                        <p:cond delay="indefinite"/>
                      </p:stCondLst>
                      <p:childTnLst>
                        <p:par>
                          <p:cTn id="64" fill="hold">
                            <p:stCondLst>
                              <p:cond delay="0"/>
                            </p:stCondLst>
                            <p:childTnLst>
                              <p:par>
                                <p:cTn id="65" presetID="63" presetClass="path" presetSubtype="0" accel="50000" decel="50000" fill="hold" nodeType="clickEffect">
                                  <p:stCondLst>
                                    <p:cond delay="0"/>
                                  </p:stCondLst>
                                  <p:childTnLst>
                                    <p:animMotion origin="layout" path="M -0.93038 7.40741E-7 L -0.00018 0.00347 " pathEditMode="relative" rAng="0" ptsTypes="AA">
                                      <p:cBhvr>
                                        <p:cTn id="66" dur="2000" fill="hold"/>
                                        <p:tgtEl>
                                          <p:spTgt spid="5"/>
                                        </p:tgtEl>
                                        <p:attrNameLst>
                                          <p:attrName>ppt_x</p:attrName>
                                          <p:attrName>ppt_y</p:attrName>
                                        </p:attrNameLst>
                                      </p:cBhvr>
                                      <p:rCtr x="46510" y="162"/>
                                    </p:animMotion>
                                  </p:childTnLst>
                                </p:cTn>
                              </p:par>
                            </p:childTnLst>
                          </p:cTn>
                        </p:par>
                      </p:childTnLst>
                    </p:cTn>
                  </p:par>
                </p:childTnLst>
              </p:cTn>
              <p:nextCondLst>
                <p:cond evt="onClick" delay="0">
                  <p:tgtEl>
                    <p:spTgt spid="5"/>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98966"/>
            <a:ext cx="8568952" cy="2985433"/>
          </a:xfrm>
          <a:prstGeom prst="rect">
            <a:avLst/>
          </a:prstGeom>
        </p:spPr>
        <p:txBody>
          <a:bodyPr wrap="square">
            <a:spAutoFit/>
          </a:bodyPr>
          <a:lstStyle/>
          <a:p>
            <a:endParaRPr lang="en-IE" sz="1400" dirty="0">
              <a:solidFill>
                <a:srgbClr val="990033"/>
              </a:solidFill>
            </a:endParaRPr>
          </a:p>
          <a:p>
            <a:r>
              <a:rPr lang="en-IE" sz="2000" dirty="0">
                <a:solidFill>
                  <a:srgbClr val="990033"/>
                </a:solidFill>
              </a:rPr>
              <a:t>8. Aidan cycles 4km in 12 minutes. Karen can cycle 2km in 5 minutes. Which of them is cycling fastest? Explain. Give at least three different methods for finding the answer. </a:t>
            </a:r>
            <a:endParaRPr lang="en-IE" sz="2000" dirty="0" smtClean="0">
              <a:solidFill>
                <a:srgbClr val="990033"/>
              </a:solidFill>
            </a:endParaRPr>
          </a:p>
          <a:p>
            <a:endParaRPr lang="en-IE" sz="1400" dirty="0">
              <a:solidFill>
                <a:srgbClr val="990033"/>
              </a:solidFill>
            </a:endParaRPr>
          </a:p>
          <a:p>
            <a:r>
              <a:rPr lang="en-IE" sz="2000" dirty="0">
                <a:solidFill>
                  <a:srgbClr val="990033"/>
                </a:solidFill>
              </a:rPr>
              <a:t>9. Which is the stronger coffee or do any of the following represent the same strength coffee? </a:t>
            </a:r>
          </a:p>
          <a:p>
            <a:r>
              <a:rPr lang="en-IE" sz="2000" dirty="0">
                <a:solidFill>
                  <a:srgbClr val="990033"/>
                </a:solidFill>
              </a:rPr>
              <a:t>a) 3 scoops of coffee added to 12 litres of water </a:t>
            </a:r>
          </a:p>
          <a:p>
            <a:r>
              <a:rPr lang="en-IE" sz="2000" dirty="0">
                <a:solidFill>
                  <a:srgbClr val="990033"/>
                </a:solidFill>
              </a:rPr>
              <a:t>b) 2 scoops of coffee added to 8 litres of water </a:t>
            </a:r>
          </a:p>
          <a:p>
            <a:r>
              <a:rPr lang="en-IE" sz="2000" dirty="0">
                <a:solidFill>
                  <a:srgbClr val="990033"/>
                </a:solidFill>
              </a:rPr>
              <a:t>c) 4 scoops of coffee added to 13 litres of water</a:t>
            </a:r>
          </a:p>
        </p:txBody>
      </p:sp>
    </p:spTree>
    <p:extLst>
      <p:ext uri="{BB962C8B-B14F-4D97-AF65-F5344CB8AC3E}">
        <p14:creationId xmlns:p14="http://schemas.microsoft.com/office/powerpoint/2010/main" val="14639382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b="1" dirty="0"/>
              <a:t>Section </a:t>
            </a:r>
            <a:r>
              <a:rPr lang="en-IE" b="1" dirty="0" smtClean="0"/>
              <a:t>M:  Introduction</a:t>
            </a:r>
            <a:endParaRPr lang="en-IE" b="1" dirty="0"/>
          </a:p>
        </p:txBody>
      </p:sp>
      <p:sp>
        <p:nvSpPr>
          <p:cNvPr id="5" name="Content Placeholder 4"/>
          <p:cNvSpPr>
            <a:spLocks noGrp="1"/>
          </p:cNvSpPr>
          <p:nvPr>
            <p:ph idx="1"/>
          </p:nvPr>
        </p:nvSpPr>
        <p:spPr>
          <a:xfrm>
            <a:off x="251520" y="764704"/>
            <a:ext cx="8280920" cy="3960440"/>
          </a:xfrm>
        </p:spPr>
        <p:txBody>
          <a:bodyPr>
            <a:normAutofit/>
          </a:bodyPr>
          <a:lstStyle/>
          <a:p>
            <a:r>
              <a:rPr lang="en-IE" dirty="0" smtClean="0"/>
              <a:t>Speed is a named ratio which is also a rate. In pairs discuss this and write down what you think this means.</a:t>
            </a:r>
          </a:p>
          <a:p>
            <a:r>
              <a:rPr lang="en-IE" dirty="0" smtClean="0"/>
              <a:t>Give examples of units of speed?</a:t>
            </a:r>
          </a:p>
          <a:p>
            <a:r>
              <a:rPr lang="en-IE" dirty="0" smtClean="0"/>
              <a:t>How do the units help in telling you how to calculate speed?</a:t>
            </a:r>
          </a:p>
          <a:p>
            <a:r>
              <a:rPr lang="en-IE" dirty="0" smtClean="0"/>
              <a:t>A train travels 210km in 2 hrs. What is its speed in km/h? </a:t>
            </a:r>
          </a:p>
          <a:p>
            <a:pPr marL="0" indent="0">
              <a:buNone/>
            </a:pPr>
            <a:r>
              <a:rPr lang="en-IE" dirty="0" smtClean="0"/>
              <a:t> </a:t>
            </a:r>
          </a:p>
          <a:p>
            <a:pPr marL="0" indent="0">
              <a:buNone/>
            </a:pPr>
            <a:endParaRPr lang="en-IE" dirty="0"/>
          </a:p>
          <a:p>
            <a:pPr marL="0" indent="0">
              <a:buNone/>
            </a:pPr>
            <a:endParaRPr lang="en-IE" dirty="0" smtClean="0"/>
          </a:p>
          <a:p>
            <a:r>
              <a:rPr lang="en-IE" dirty="0" smtClean="0"/>
              <a:t>If we divided both numbers by 210 what information would this give us?</a:t>
            </a:r>
          </a:p>
          <a:p>
            <a:r>
              <a:rPr lang="en-IE" dirty="0" smtClean="0"/>
              <a:t>What is 100km/h in m/s? </a:t>
            </a:r>
            <a:endParaRPr lang="en-IE" dirty="0"/>
          </a:p>
        </p:txBody>
      </p:sp>
      <p:pic>
        <p:nvPicPr>
          <p:cNvPr id="256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6260" y="2492896"/>
            <a:ext cx="3631481" cy="1158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8784000" y="620689"/>
            <a:ext cx="8412420" cy="5666050"/>
            <a:chOff x="8784000" y="620689"/>
            <a:chExt cx="8412420" cy="5666050"/>
          </a:xfrm>
        </p:grpSpPr>
        <p:sp>
          <p:nvSpPr>
            <p:cNvPr id="7" name="Rounded Rectangle 6"/>
            <p:cNvSpPr/>
            <p:nvPr/>
          </p:nvSpPr>
          <p:spPr>
            <a:xfrm rot="16200000">
              <a:off x="8154000" y="1250689"/>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pic>
          <p:nvPicPr>
            <p:cNvPr id="2560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48"/>
            <a:stretch/>
          </p:blipFill>
          <p:spPr bwMode="auto">
            <a:xfrm>
              <a:off x="9148242" y="620689"/>
              <a:ext cx="8048178" cy="566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71676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604"/>
                                        </p:tgtEl>
                                        <p:attrNameLst>
                                          <p:attrName>style.visibility</p:attrName>
                                        </p:attrNameLst>
                                      </p:cBhvr>
                                      <p:to>
                                        <p:strVal val="visible"/>
                                      </p:to>
                                    </p:set>
                                    <p:animEffect transition="in" filter="fade">
                                      <p:cBhvr>
                                        <p:cTn id="22" dur="500"/>
                                        <p:tgtEl>
                                          <p:spTgt spid="2560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500"/>
                                        <p:tgtEl>
                                          <p:spTgt spid="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fade">
                                      <p:cBhvr>
                                        <p:cTn id="3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2"/>
                    </p:tgtEl>
                  </p:cond>
                </p:stCondLst>
                <p:endSync evt="end" delay="0">
                  <p:rtn val="all"/>
                </p:endSync>
                <p:childTnLst>
                  <p:par>
                    <p:cTn id="34" fill="hold">
                      <p:stCondLst>
                        <p:cond delay="0"/>
                      </p:stCondLst>
                      <p:childTnLst>
                        <p:par>
                          <p:cTn id="35" fill="hold">
                            <p:stCondLst>
                              <p:cond delay="0"/>
                            </p:stCondLst>
                            <p:childTnLst>
                              <p:par>
                                <p:cTn id="36" presetID="35" presetClass="path" presetSubtype="0" accel="50000" decel="50000" fill="hold" nodeType="clickEffect">
                                  <p:stCondLst>
                                    <p:cond delay="0"/>
                                  </p:stCondLst>
                                  <p:childTnLst>
                                    <p:animMotion origin="layout" path="M -0.00018 7.40741E-7 L -0.93038 7.40741E-7 " pathEditMode="relative" rAng="0" ptsTypes="AA">
                                      <p:cBhvr>
                                        <p:cTn id="37" dur="2000" fill="hold"/>
                                        <p:tgtEl>
                                          <p:spTgt spid="2"/>
                                        </p:tgtEl>
                                        <p:attrNameLst>
                                          <p:attrName>ppt_x</p:attrName>
                                          <p:attrName>ppt_y</p:attrName>
                                        </p:attrNameLst>
                                      </p:cBhvr>
                                      <p:rCtr x="-46510" y="0"/>
                                    </p:animMotion>
                                  </p:childTnLst>
                                </p:cTn>
                              </p:par>
                            </p:childTnLst>
                          </p:cTn>
                        </p:par>
                      </p:childTnLst>
                    </p:cTn>
                  </p:par>
                  <p:par>
                    <p:cTn id="38" fill="hold">
                      <p:stCondLst>
                        <p:cond delay="indefinite"/>
                      </p:stCondLst>
                      <p:childTnLst>
                        <p:par>
                          <p:cTn id="39" fill="hold">
                            <p:stCondLst>
                              <p:cond delay="0"/>
                            </p:stCondLst>
                            <p:childTnLst>
                              <p:par>
                                <p:cTn id="40" presetID="63" presetClass="path" presetSubtype="0" accel="50000" decel="50000" fill="hold" nodeType="clickEffect">
                                  <p:stCondLst>
                                    <p:cond delay="0"/>
                                  </p:stCondLst>
                                  <p:childTnLst>
                                    <p:animMotion origin="layout" path="M -0.93038 7.40741E-7 L -0.00018 0.00347 " pathEditMode="relative" rAng="0" ptsTypes="AA">
                                      <p:cBhvr>
                                        <p:cTn id="41" dur="2000" fill="hold"/>
                                        <p:tgtEl>
                                          <p:spTgt spid="2"/>
                                        </p:tgtEl>
                                        <p:attrNameLst>
                                          <p:attrName>ppt_x</p:attrName>
                                          <p:attrName>ppt_y</p:attrName>
                                        </p:attrNameLst>
                                      </p:cBhvr>
                                      <p:rCtr x="46510" y="162"/>
                                    </p:animMotion>
                                  </p:childTnLst>
                                </p:cTn>
                              </p:par>
                            </p:childTnLst>
                          </p:cTn>
                        </p:par>
                      </p:childTnLst>
                    </p:cTn>
                  </p:par>
                </p:childTnLst>
              </p:cTn>
              <p:nextCondLst>
                <p:cond evt="onClick" delay="0">
                  <p:tgtEl>
                    <p:spTgt spid="2"/>
                  </p:tgtEl>
                </p:cond>
              </p:nextCondLst>
            </p:seq>
          </p:childTnLst>
        </p:cTn>
      </p:par>
    </p:tnLst>
    <p:bldLst>
      <p:bldP spid="5"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b="1" dirty="0"/>
              <a:t>Section </a:t>
            </a:r>
            <a:r>
              <a:rPr lang="en-IE" b="1" dirty="0" smtClean="0"/>
              <a:t>M:  Introduction</a:t>
            </a:r>
            <a:endParaRPr lang="en-IE" b="1" dirty="0"/>
          </a:p>
        </p:txBody>
      </p:sp>
      <p:sp>
        <p:nvSpPr>
          <p:cNvPr id="5" name="Content Placeholder 4"/>
          <p:cNvSpPr>
            <a:spLocks noGrp="1"/>
          </p:cNvSpPr>
          <p:nvPr>
            <p:ph idx="1"/>
          </p:nvPr>
        </p:nvSpPr>
        <p:spPr>
          <a:xfrm>
            <a:off x="251520" y="764704"/>
            <a:ext cx="8280920" cy="3960440"/>
          </a:xfrm>
        </p:spPr>
        <p:txBody>
          <a:bodyPr>
            <a:normAutofit/>
          </a:bodyPr>
          <a:lstStyle/>
          <a:p>
            <a:r>
              <a:rPr lang="en-IE" dirty="0" smtClean="0"/>
              <a:t>When we say that the speed of a car for a journey was 80km/h, does that mean that the speedometer was showing 80km/h for every instant of that journey? </a:t>
            </a:r>
            <a:endParaRPr lang="en-IE" dirty="0"/>
          </a:p>
          <a:p>
            <a:r>
              <a:rPr lang="en-IE" dirty="0" smtClean="0"/>
              <a:t>How is this calculated</a:t>
            </a:r>
            <a:r>
              <a:rPr lang="en-IE" dirty="0"/>
              <a:t>?</a:t>
            </a:r>
          </a:p>
          <a:p>
            <a:r>
              <a:rPr lang="en-IE" dirty="0" smtClean="0"/>
              <a:t>Paula decided to cycle to her friend’s house 20km away. She cycled at 20km/</a:t>
            </a:r>
            <a:r>
              <a:rPr lang="en-IE" dirty="0" err="1" smtClean="0"/>
              <a:t>hr</a:t>
            </a:r>
            <a:r>
              <a:rPr lang="en-IE" dirty="0" smtClean="0"/>
              <a:t> and covered half the journey but then she got a puncture and had to walk for 2 hours to finish the journey. Find the average speed. </a:t>
            </a:r>
            <a:endParaRPr lang="en-IE" dirty="0"/>
          </a:p>
          <a:p>
            <a:pPr marL="0" indent="0" algn="ctr">
              <a:buNone/>
            </a:pPr>
            <a:r>
              <a:rPr lang="en-IE" sz="2800" b="1" dirty="0" smtClean="0"/>
              <a:t>Do Section </a:t>
            </a:r>
            <a:r>
              <a:rPr lang="en-IE" sz="2800" b="1" dirty="0"/>
              <a:t>M: Student Activity </a:t>
            </a:r>
            <a:r>
              <a:rPr lang="en-IE" sz="2800" b="1" dirty="0" smtClean="0"/>
              <a:t>8 in pairs</a:t>
            </a:r>
            <a:r>
              <a:rPr lang="en-IE" sz="2800" b="1" dirty="0"/>
              <a:t>.</a:t>
            </a:r>
          </a:p>
        </p:txBody>
      </p:sp>
      <p:grpSp>
        <p:nvGrpSpPr>
          <p:cNvPr id="3" name="Group 2"/>
          <p:cNvGrpSpPr/>
          <p:nvPr/>
        </p:nvGrpSpPr>
        <p:grpSpPr>
          <a:xfrm>
            <a:off x="8784000" y="610765"/>
            <a:ext cx="8064856" cy="5914577"/>
            <a:chOff x="8784000" y="610765"/>
            <a:chExt cx="8064856" cy="5914577"/>
          </a:xfrm>
        </p:grpSpPr>
        <p:sp>
          <p:nvSpPr>
            <p:cNvPr id="7" name="Rounded Rectangle 6"/>
            <p:cNvSpPr/>
            <p:nvPr/>
          </p:nvSpPr>
          <p:spPr>
            <a:xfrm rot="16200000">
              <a:off x="8154000" y="1250689"/>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0" y="610765"/>
              <a:ext cx="7704856" cy="5914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10242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35" presetClass="path" presetSubtype="0" accel="50000" decel="50000" fill="hold" nodeType="clickEffect">
                                  <p:stCondLst>
                                    <p:cond delay="0"/>
                                  </p:stCondLst>
                                  <p:childTnLst>
                                    <p:animMotion origin="layout" path="M -0.00018 7.40741E-7 L -0.93038 7.40741E-7 " pathEditMode="relative" rAng="0" ptsTypes="AA">
                                      <p:cBhvr>
                                        <p:cTn id="22" dur="2000" fill="hold"/>
                                        <p:tgtEl>
                                          <p:spTgt spid="3"/>
                                        </p:tgtEl>
                                        <p:attrNameLst>
                                          <p:attrName>ppt_x</p:attrName>
                                          <p:attrName>ppt_y</p:attrName>
                                        </p:attrNameLst>
                                      </p:cBhvr>
                                      <p:rCtr x="-46510" y="0"/>
                                    </p:animMotion>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nodeType="clickEffect">
                                  <p:stCondLst>
                                    <p:cond delay="0"/>
                                  </p:stCondLst>
                                  <p:childTnLst>
                                    <p:animMotion origin="layout" path="M -0.93038 7.40741E-7 L -0.00018 0.00347 " pathEditMode="relative" rAng="0" ptsTypes="AA">
                                      <p:cBhvr>
                                        <p:cTn id="26" dur="2000" fill="hold"/>
                                        <p:tgtEl>
                                          <p:spTgt spid="3"/>
                                        </p:tgtEl>
                                        <p:attrNameLst>
                                          <p:attrName>ppt_x</p:attrName>
                                          <p:attrName>ppt_y</p:attrName>
                                        </p:attrNameLst>
                                      </p:cBhvr>
                                      <p:rCtr x="46510" y="162"/>
                                    </p:animMotion>
                                  </p:childTnLst>
                                </p:cTn>
                              </p:par>
                            </p:childTnLst>
                          </p:cTn>
                        </p:par>
                      </p:childTnLst>
                    </p:cTn>
                  </p:par>
                </p:childTnLst>
              </p:cTn>
              <p:nextCondLst>
                <p:cond evt="onClick" delay="0">
                  <p:tgtEl>
                    <p:spTgt spid="3"/>
                  </p:tgtEl>
                </p:cond>
              </p:nextCondLst>
            </p:seq>
          </p:childTnLst>
        </p:cTn>
      </p:par>
    </p:tnLst>
    <p:bldLst>
      <p:bldP spid="5"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395536" y="764704"/>
                <a:ext cx="8568952" cy="5779083"/>
              </a:xfrm>
              <a:prstGeom prst="rect">
                <a:avLst/>
              </a:prstGeom>
            </p:spPr>
            <p:txBody>
              <a:bodyPr wrap="square">
                <a:spAutoFit/>
              </a:bodyPr>
              <a:lstStyle/>
              <a:p>
                <a:r>
                  <a:rPr lang="en-IE" sz="2000" dirty="0" smtClean="0">
                    <a:solidFill>
                      <a:srgbClr val="990033"/>
                    </a:solidFill>
                  </a:rPr>
                  <a:t>1. Find the value of x in the following proportions:</a:t>
                </a:r>
              </a:p>
              <a:p>
                <a:pPr/>
                <a14:m>
                  <m:oMathPara xmlns:m="http://schemas.openxmlformats.org/officeDocument/2006/math">
                    <m:oMathParaPr>
                      <m:jc m:val="centerGroup"/>
                    </m:oMathParaPr>
                    <m:oMath xmlns:m="http://schemas.openxmlformats.org/officeDocument/2006/math">
                      <m:r>
                        <a:rPr lang="en-IE" sz="2000" i="1" dirty="0" smtClean="0">
                          <a:solidFill>
                            <a:srgbClr val="990033"/>
                          </a:solidFill>
                          <a:latin typeface="Cambria Math"/>
                        </a:rPr>
                        <m:t>𝑎</m:t>
                      </m:r>
                      <m:r>
                        <a:rPr lang="en-IE" sz="2000" i="1" dirty="0">
                          <a:solidFill>
                            <a:srgbClr val="990033"/>
                          </a:solidFill>
                          <a:latin typeface="Cambria Math"/>
                        </a:rPr>
                        <m:t>) 8:3 = 24:</m:t>
                      </m:r>
                      <m:r>
                        <a:rPr lang="en-IE" sz="2000" i="1" dirty="0">
                          <a:solidFill>
                            <a:srgbClr val="990033"/>
                          </a:solidFill>
                          <a:latin typeface="Cambria Math"/>
                        </a:rPr>
                        <m:t>𝑥</m:t>
                      </m:r>
                      <m:r>
                        <a:rPr lang="en-IE" sz="2000" i="1" dirty="0">
                          <a:solidFill>
                            <a:srgbClr val="990033"/>
                          </a:solidFill>
                          <a:latin typeface="Cambria Math"/>
                        </a:rPr>
                        <m:t> 	          </m:t>
                      </m:r>
                      <m:r>
                        <a:rPr lang="en-IE" sz="2000" i="1" dirty="0" smtClean="0">
                          <a:solidFill>
                            <a:srgbClr val="990033"/>
                          </a:solidFill>
                          <a:latin typeface="Cambria Math"/>
                        </a:rPr>
                        <m:t>𝑏</m:t>
                      </m:r>
                      <m:r>
                        <a:rPr lang="en-IE" sz="2000" i="1" dirty="0">
                          <a:solidFill>
                            <a:srgbClr val="990033"/>
                          </a:solidFill>
                          <a:latin typeface="Cambria Math"/>
                        </a:rPr>
                        <m:t>) 9:2 = </m:t>
                      </m:r>
                      <m:r>
                        <a:rPr lang="en-IE" sz="2000" i="1" dirty="0">
                          <a:solidFill>
                            <a:srgbClr val="990033"/>
                          </a:solidFill>
                          <a:latin typeface="Cambria Math"/>
                        </a:rPr>
                        <m:t>𝑥</m:t>
                      </m:r>
                      <m:r>
                        <a:rPr lang="en-IE" sz="2000" i="1" dirty="0">
                          <a:solidFill>
                            <a:srgbClr val="990033"/>
                          </a:solidFill>
                          <a:latin typeface="Cambria Math"/>
                        </a:rPr>
                        <m:t>:12 	           </m:t>
                      </m:r>
                      <m:r>
                        <a:rPr lang="en-IE" sz="2000" i="1" dirty="0" smtClean="0">
                          <a:solidFill>
                            <a:srgbClr val="990033"/>
                          </a:solidFill>
                          <a:latin typeface="Cambria Math"/>
                        </a:rPr>
                        <m:t>𝑐</m:t>
                      </m:r>
                      <m:r>
                        <a:rPr lang="en-IE" sz="2000" i="1" dirty="0">
                          <a:solidFill>
                            <a:srgbClr val="990033"/>
                          </a:solidFill>
                          <a:latin typeface="Cambria Math"/>
                        </a:rPr>
                        <m:t>) 3:</m:t>
                      </m:r>
                      <m:r>
                        <a:rPr lang="en-IE" sz="2000" i="1" dirty="0">
                          <a:solidFill>
                            <a:srgbClr val="990033"/>
                          </a:solidFill>
                          <a:latin typeface="Cambria Math"/>
                        </a:rPr>
                        <m:t>𝑥</m:t>
                      </m:r>
                      <m:r>
                        <a:rPr lang="en-IE" sz="2000" i="1" dirty="0">
                          <a:solidFill>
                            <a:srgbClr val="990033"/>
                          </a:solidFill>
                          <a:latin typeface="Cambria Math"/>
                        </a:rPr>
                        <m:t> = 15:10    	        </m:t>
                      </m:r>
                    </m:oMath>
                  </m:oMathPara>
                </a14:m>
                <a:endParaRPr lang="en-IE" sz="2000" b="0" i="1" dirty="0" smtClean="0">
                  <a:solidFill>
                    <a:srgbClr val="990033"/>
                  </a:solidFill>
                  <a:latin typeface="Cambria Math"/>
                </a:endParaRPr>
              </a:p>
              <a:p>
                <a:r>
                  <a:rPr lang="en-IE" sz="2000" dirty="0" smtClean="0">
                    <a:solidFill>
                      <a:srgbClr val="990033"/>
                    </a:solidFill>
                  </a:rPr>
                  <a:t>         </a:t>
                </a:r>
                <a14:m>
                  <m:oMath xmlns:m="http://schemas.openxmlformats.org/officeDocument/2006/math">
                    <m:r>
                      <a:rPr lang="en-IE" sz="2000" i="1" dirty="0" smtClean="0">
                        <a:solidFill>
                          <a:srgbClr val="990033"/>
                        </a:solidFill>
                        <a:latin typeface="Cambria Math"/>
                      </a:rPr>
                      <m:t>𝑑</m:t>
                    </m:r>
                    <m:r>
                      <a:rPr lang="en-IE" sz="2000" i="1" dirty="0">
                        <a:solidFill>
                          <a:srgbClr val="990033"/>
                        </a:solidFill>
                        <a:latin typeface="Cambria Math"/>
                      </a:rPr>
                      <m:t>) </m:t>
                    </m:r>
                    <m:r>
                      <a:rPr lang="en-IE" sz="2000" i="1" dirty="0">
                        <a:solidFill>
                          <a:srgbClr val="990033"/>
                        </a:solidFill>
                        <a:latin typeface="Cambria Math"/>
                      </a:rPr>
                      <m:t>𝑥</m:t>
                    </m:r>
                    <m:r>
                      <a:rPr lang="en-IE" sz="2000" i="1" dirty="0">
                        <a:solidFill>
                          <a:srgbClr val="990033"/>
                        </a:solidFill>
                        <a:latin typeface="Cambria Math"/>
                      </a:rPr>
                      <m:t>:6 = 6:18 	           </m:t>
                    </m:r>
                    <m:r>
                      <a:rPr lang="en-IE" sz="2000" i="1" dirty="0" smtClean="0">
                        <a:solidFill>
                          <a:srgbClr val="990033"/>
                        </a:solidFill>
                        <a:latin typeface="Cambria Math"/>
                      </a:rPr>
                      <m:t>𝑒</m:t>
                    </m:r>
                    <m:r>
                      <a:rPr lang="en-IE" sz="2000" i="1" dirty="0">
                        <a:solidFill>
                          <a:srgbClr val="990033"/>
                        </a:solidFill>
                        <a:latin typeface="Cambria Math"/>
                      </a:rPr>
                      <m:t>) 9:12 = 6:</m:t>
                    </m:r>
                    <m:r>
                      <a:rPr lang="en-IE" sz="2000" i="1" dirty="0">
                        <a:solidFill>
                          <a:srgbClr val="990033"/>
                        </a:solidFill>
                        <a:latin typeface="Cambria Math"/>
                      </a:rPr>
                      <m:t>𝑥</m:t>
                    </m:r>
                    <m:r>
                      <a:rPr lang="en-IE" sz="2000" i="1" dirty="0">
                        <a:solidFill>
                          <a:srgbClr val="990033"/>
                        </a:solidFill>
                        <a:latin typeface="Cambria Math"/>
                      </a:rPr>
                      <m:t> 	          </m:t>
                    </m:r>
                    <m:r>
                      <a:rPr lang="en-IE" sz="2000" i="1" dirty="0" smtClean="0">
                        <a:solidFill>
                          <a:srgbClr val="990033"/>
                        </a:solidFill>
                        <a:latin typeface="Cambria Math"/>
                      </a:rPr>
                      <m:t>𝑓</m:t>
                    </m:r>
                    <m:r>
                      <a:rPr lang="en-IE" sz="2000" i="1" dirty="0">
                        <a:solidFill>
                          <a:srgbClr val="990033"/>
                        </a:solidFill>
                        <a:latin typeface="Cambria Math"/>
                      </a:rPr>
                      <m:t>) 3:2 = (</m:t>
                    </m:r>
                    <m:r>
                      <a:rPr lang="en-IE" sz="2000" i="1" dirty="0">
                        <a:solidFill>
                          <a:srgbClr val="990033"/>
                        </a:solidFill>
                        <a:latin typeface="Cambria Math"/>
                      </a:rPr>
                      <m:t>𝑥</m:t>
                    </m:r>
                    <m:r>
                      <a:rPr lang="en-IE" sz="2000" i="1" dirty="0">
                        <a:solidFill>
                          <a:srgbClr val="990033"/>
                        </a:solidFill>
                        <a:latin typeface="Cambria Math"/>
                      </a:rPr>
                      <m:t>+5):</m:t>
                    </m:r>
                    <m:r>
                      <a:rPr lang="en-IE" sz="2000" i="1" dirty="0">
                        <a:solidFill>
                          <a:srgbClr val="990033"/>
                        </a:solidFill>
                        <a:latin typeface="Cambria Math"/>
                      </a:rPr>
                      <m:t>𝑥</m:t>
                    </m:r>
                  </m:oMath>
                </a14:m>
                <a:endParaRPr lang="en-IE" sz="2000" dirty="0">
                  <a:solidFill>
                    <a:srgbClr val="990033"/>
                  </a:solidFill>
                </a:endParaRPr>
              </a:p>
              <a:p>
                <a:endParaRPr lang="en-IE" sz="1400" dirty="0" smtClean="0">
                  <a:solidFill>
                    <a:srgbClr val="990033"/>
                  </a:solidFill>
                </a:endParaRPr>
              </a:p>
              <a:p>
                <a:r>
                  <a:rPr lang="en-IE" sz="2000" dirty="0" smtClean="0">
                    <a:solidFill>
                      <a:srgbClr val="990033"/>
                    </a:solidFill>
                  </a:rPr>
                  <a:t>2</a:t>
                </a:r>
                <a:r>
                  <a:rPr lang="en-IE" sz="2000" dirty="0">
                    <a:solidFill>
                      <a:srgbClr val="990033"/>
                    </a:solidFill>
                  </a:rPr>
                  <a:t>. Eight cows graze a field of 2 hectares. Express this rate as hectares/cow.</a:t>
                </a:r>
              </a:p>
              <a:p>
                <a:r>
                  <a:rPr lang="en-IE" sz="2000" dirty="0">
                    <a:solidFill>
                      <a:srgbClr val="990033"/>
                    </a:solidFill>
                  </a:rPr>
                  <a:t>Express it as cows/hectare.</a:t>
                </a:r>
              </a:p>
              <a:p>
                <a:endParaRPr lang="en-IE" sz="1400" dirty="0" smtClean="0">
                  <a:solidFill>
                    <a:srgbClr val="990033"/>
                  </a:solidFill>
                </a:endParaRPr>
              </a:p>
              <a:p>
                <a:r>
                  <a:rPr lang="en-IE" sz="2000" dirty="0" smtClean="0">
                    <a:solidFill>
                      <a:srgbClr val="990033"/>
                    </a:solidFill>
                  </a:rPr>
                  <a:t>3</a:t>
                </a:r>
                <a:r>
                  <a:rPr lang="en-IE" sz="2000" dirty="0">
                    <a:solidFill>
                      <a:srgbClr val="990033"/>
                    </a:solidFill>
                  </a:rPr>
                  <a:t>. The average fuel consumption of Joe’s Audi A1 1.4 TF SI </a:t>
                </a:r>
                <a:r>
                  <a:rPr lang="en-IE" sz="2000" dirty="0" smtClean="0">
                    <a:solidFill>
                      <a:srgbClr val="990033"/>
                    </a:solidFill>
                  </a:rPr>
                  <a:t>is approximately </a:t>
                </a:r>
                <a:r>
                  <a:rPr lang="en-IE" sz="2000" dirty="0">
                    <a:solidFill>
                      <a:srgbClr val="990033"/>
                    </a:solidFill>
                  </a:rPr>
                  <a:t>18 km/litre. Joe fills the tank with 40 litres of fuel. </a:t>
                </a:r>
                <a:r>
                  <a:rPr lang="en-IE" sz="2000" dirty="0" smtClean="0">
                    <a:solidFill>
                      <a:srgbClr val="990033"/>
                    </a:solidFill>
                  </a:rPr>
                  <a:t>How far </a:t>
                </a:r>
                <a:r>
                  <a:rPr lang="en-IE" sz="2000" dirty="0">
                    <a:solidFill>
                      <a:srgbClr val="990033"/>
                    </a:solidFill>
                  </a:rPr>
                  <a:t>can Joe travel before the tank is empty? The average CO2 </a:t>
                </a:r>
                <a:r>
                  <a:rPr lang="en-IE" sz="2000" dirty="0" smtClean="0">
                    <a:solidFill>
                      <a:srgbClr val="990033"/>
                    </a:solidFill>
                  </a:rPr>
                  <a:t>emission rate </a:t>
                </a:r>
                <a:r>
                  <a:rPr lang="en-IE" sz="2000" dirty="0">
                    <a:solidFill>
                      <a:srgbClr val="990033"/>
                    </a:solidFill>
                  </a:rPr>
                  <a:t>is 126 g/km. How many grams of CO2 are emitted by the car </a:t>
                </a:r>
                <a:r>
                  <a:rPr lang="en-IE" sz="2000" dirty="0" smtClean="0">
                    <a:solidFill>
                      <a:srgbClr val="990033"/>
                    </a:solidFill>
                  </a:rPr>
                  <a:t>in consuming </a:t>
                </a:r>
                <a:r>
                  <a:rPr lang="en-IE" sz="2000" dirty="0">
                    <a:solidFill>
                      <a:srgbClr val="990033"/>
                    </a:solidFill>
                  </a:rPr>
                  <a:t>40 litres of fuel?</a:t>
                </a:r>
              </a:p>
              <a:p>
                <a:endParaRPr lang="en-IE" sz="1400" dirty="0" smtClean="0">
                  <a:solidFill>
                    <a:srgbClr val="990033"/>
                  </a:solidFill>
                </a:endParaRPr>
              </a:p>
              <a:p>
                <a:r>
                  <a:rPr lang="en-IE" sz="2000" dirty="0" smtClean="0">
                    <a:solidFill>
                      <a:srgbClr val="990033"/>
                    </a:solidFill>
                  </a:rPr>
                  <a:t>4</a:t>
                </a:r>
                <a:r>
                  <a:rPr lang="en-IE" sz="2000" dirty="0">
                    <a:solidFill>
                      <a:srgbClr val="990033"/>
                    </a:solidFill>
                  </a:rPr>
                  <a:t>. If I travel 700km in 3.5 hours, express this as a rate in:</a:t>
                </a:r>
              </a:p>
              <a:p>
                <a:r>
                  <a:rPr lang="en-IE" sz="2000" dirty="0">
                    <a:solidFill>
                      <a:srgbClr val="990033"/>
                    </a:solidFill>
                  </a:rPr>
                  <a:t>a) kilometres per hour b) kilometres per second c) metres per second</a:t>
                </a:r>
              </a:p>
              <a:p>
                <a:endParaRPr lang="en-IE" sz="1400" dirty="0" smtClean="0">
                  <a:solidFill>
                    <a:srgbClr val="990033"/>
                  </a:solidFill>
                </a:endParaRPr>
              </a:p>
              <a:p>
                <a:r>
                  <a:rPr lang="en-IE" sz="2000" dirty="0" smtClean="0">
                    <a:solidFill>
                      <a:srgbClr val="990033"/>
                    </a:solidFill>
                  </a:rPr>
                  <a:t>5</a:t>
                </a:r>
                <a:r>
                  <a:rPr lang="en-IE" sz="2000" dirty="0">
                    <a:solidFill>
                      <a:srgbClr val="990033"/>
                    </a:solidFill>
                  </a:rPr>
                  <a:t>. The speed of sound is approximately 340 m/s. Express this speed in </a:t>
                </a:r>
                <a:r>
                  <a:rPr lang="en-IE" sz="2000" dirty="0" smtClean="0">
                    <a:solidFill>
                      <a:srgbClr val="990033"/>
                    </a:solidFill>
                  </a:rPr>
                  <a:t>km/hour</a:t>
                </a:r>
                <a:r>
                  <a:rPr lang="en-IE" sz="2000" dirty="0">
                    <a:solidFill>
                      <a:srgbClr val="990033"/>
                    </a:solidFill>
                  </a:rPr>
                  <a:t>.</a:t>
                </a:r>
              </a:p>
              <a:p>
                <a:endParaRPr lang="en-IE" sz="1400" dirty="0" smtClean="0">
                  <a:solidFill>
                    <a:srgbClr val="990033"/>
                  </a:solidFill>
                </a:endParaRPr>
              </a:p>
              <a:p>
                <a:r>
                  <a:rPr lang="en-IE" sz="2000" dirty="0" smtClean="0">
                    <a:solidFill>
                      <a:srgbClr val="990033"/>
                    </a:solidFill>
                  </a:rPr>
                  <a:t>6</a:t>
                </a:r>
                <a:r>
                  <a:rPr lang="en-IE" sz="2000" dirty="0">
                    <a:solidFill>
                      <a:srgbClr val="990033"/>
                    </a:solidFill>
                  </a:rPr>
                  <a:t>. </a:t>
                </a:r>
                <a:r>
                  <a:rPr lang="en-IE" sz="2000" dirty="0" err="1">
                    <a:solidFill>
                      <a:srgbClr val="990033"/>
                    </a:solidFill>
                  </a:rPr>
                  <a:t>Usain</a:t>
                </a:r>
                <a:r>
                  <a:rPr lang="en-IE" sz="2000" dirty="0">
                    <a:solidFill>
                      <a:srgbClr val="990033"/>
                    </a:solidFill>
                  </a:rPr>
                  <a:t> Bolt won the 200m in the Beijing Olympics in 19.30 </a:t>
                </a:r>
                <a:r>
                  <a:rPr lang="en-IE" sz="2000" dirty="0" smtClean="0">
                    <a:solidFill>
                      <a:srgbClr val="990033"/>
                    </a:solidFill>
                  </a:rPr>
                  <a:t>seconds breaking </a:t>
                </a:r>
                <a:r>
                  <a:rPr lang="en-IE" sz="2000" dirty="0">
                    <a:solidFill>
                      <a:srgbClr val="990033"/>
                    </a:solidFill>
                  </a:rPr>
                  <a:t>Michael Johnson’s 1996 record by two hundredths of a </a:t>
                </a:r>
                <a:r>
                  <a:rPr lang="en-IE" sz="2000" dirty="0" smtClean="0">
                    <a:solidFill>
                      <a:srgbClr val="990033"/>
                    </a:solidFill>
                  </a:rPr>
                  <a:t>second. What </a:t>
                </a:r>
                <a:r>
                  <a:rPr lang="en-IE" sz="2000" dirty="0">
                    <a:solidFill>
                      <a:srgbClr val="990033"/>
                    </a:solidFill>
                  </a:rPr>
                  <a:t>was his average speed in km/hour? What was Johnson’s </a:t>
                </a:r>
                <a:r>
                  <a:rPr lang="en-IE" sz="2000" dirty="0" smtClean="0">
                    <a:solidFill>
                      <a:srgbClr val="990033"/>
                    </a:solidFill>
                  </a:rPr>
                  <a:t>average speed </a:t>
                </a:r>
                <a:r>
                  <a:rPr lang="en-IE" sz="2000" dirty="0">
                    <a:solidFill>
                      <a:srgbClr val="990033"/>
                    </a:solidFill>
                  </a:rPr>
                  <a:t>in km/hour</a:t>
                </a:r>
                <a:r>
                  <a:rPr lang="en-IE" sz="2000" dirty="0" smtClean="0">
                    <a:solidFill>
                      <a:srgbClr val="990033"/>
                    </a:solidFill>
                  </a:rPr>
                  <a:t>?</a:t>
                </a:r>
              </a:p>
            </p:txBody>
          </p:sp>
        </mc:Choice>
        <mc:Fallback xmlns="">
          <p:sp>
            <p:nvSpPr>
              <p:cNvPr id="3" name="Rectangle 2"/>
              <p:cNvSpPr>
                <a:spLocks noRot="1" noChangeAspect="1" noMove="1" noResize="1" noEditPoints="1" noAdjustHandles="1" noChangeArrowheads="1" noChangeShapeType="1" noTextEdit="1"/>
              </p:cNvSpPr>
              <p:nvPr/>
            </p:nvSpPr>
            <p:spPr>
              <a:xfrm>
                <a:off x="395536" y="764704"/>
                <a:ext cx="8568952" cy="5779083"/>
              </a:xfrm>
              <a:prstGeom prst="rect">
                <a:avLst/>
              </a:prstGeom>
              <a:blipFill rotWithShape="1">
                <a:blip r:embed="rId2"/>
                <a:stretch>
                  <a:fillRect l="-782" t="-527" r="-71" b="-1055"/>
                </a:stretch>
              </a:blipFill>
            </p:spPr>
            <p:txBody>
              <a:bodyPr/>
              <a:lstStyle/>
              <a:p>
                <a:r>
                  <a:rPr lang="en-IE">
                    <a:noFill/>
                  </a:rPr>
                  <a:t> </a:t>
                </a:r>
              </a:p>
            </p:txBody>
          </p:sp>
        </mc:Fallback>
      </mc:AlternateContent>
      <p:sp>
        <p:nvSpPr>
          <p:cNvPr id="4" name="Title 3"/>
          <p:cNvSpPr>
            <a:spLocks noGrp="1"/>
          </p:cNvSpPr>
          <p:nvPr>
            <p:ph type="title"/>
          </p:nvPr>
        </p:nvSpPr>
        <p:spPr/>
        <p:txBody>
          <a:bodyPr>
            <a:normAutofit/>
          </a:bodyPr>
          <a:lstStyle/>
          <a:p>
            <a:r>
              <a:rPr lang="en-IE" b="1" dirty="0" smtClean="0"/>
              <a:t>Section M: Student Activity 8</a:t>
            </a:r>
            <a:endParaRPr lang="en-IE" dirty="0"/>
          </a:p>
        </p:txBody>
      </p:sp>
    </p:spTree>
    <p:extLst>
      <p:ext uri="{BB962C8B-B14F-4D97-AF65-F5344CB8AC3E}">
        <p14:creationId xmlns:p14="http://schemas.microsoft.com/office/powerpoint/2010/main" val="38688404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712968" cy="6294031"/>
          </a:xfrm>
          <a:prstGeom prst="rect">
            <a:avLst/>
          </a:prstGeom>
        </p:spPr>
        <p:txBody>
          <a:bodyPr wrap="square">
            <a:spAutoFit/>
          </a:bodyPr>
          <a:lstStyle/>
          <a:p>
            <a:r>
              <a:rPr lang="en-IE" sz="2000" dirty="0">
                <a:solidFill>
                  <a:srgbClr val="990033"/>
                </a:solidFill>
              </a:rPr>
              <a:t>5. The speed of sound is approximately 340 m/s. Express this speed in </a:t>
            </a:r>
            <a:r>
              <a:rPr lang="en-IE" sz="2000" dirty="0" smtClean="0">
                <a:solidFill>
                  <a:srgbClr val="990033"/>
                </a:solidFill>
              </a:rPr>
              <a:t>km/hour</a:t>
            </a:r>
            <a:r>
              <a:rPr lang="en-IE" sz="2000" dirty="0">
                <a:solidFill>
                  <a:srgbClr val="990033"/>
                </a:solidFill>
              </a:rPr>
              <a:t>.</a:t>
            </a:r>
          </a:p>
          <a:p>
            <a:endParaRPr lang="en-IE" sz="1200" dirty="0">
              <a:solidFill>
                <a:srgbClr val="990033"/>
              </a:solidFill>
            </a:endParaRPr>
          </a:p>
          <a:p>
            <a:r>
              <a:rPr lang="en-IE" sz="2000" dirty="0">
                <a:solidFill>
                  <a:srgbClr val="990033"/>
                </a:solidFill>
              </a:rPr>
              <a:t>6. </a:t>
            </a:r>
            <a:r>
              <a:rPr lang="en-IE" sz="2000" dirty="0" err="1">
                <a:solidFill>
                  <a:srgbClr val="990033"/>
                </a:solidFill>
              </a:rPr>
              <a:t>Usain</a:t>
            </a:r>
            <a:r>
              <a:rPr lang="en-IE" sz="2000" dirty="0">
                <a:solidFill>
                  <a:srgbClr val="990033"/>
                </a:solidFill>
              </a:rPr>
              <a:t> Bolt won the 200m in the Beijing Olympics in 19.30 </a:t>
            </a:r>
            <a:r>
              <a:rPr lang="en-IE" sz="2000" dirty="0" smtClean="0">
                <a:solidFill>
                  <a:srgbClr val="990033"/>
                </a:solidFill>
              </a:rPr>
              <a:t>seconds breaking </a:t>
            </a:r>
            <a:r>
              <a:rPr lang="en-IE" sz="2000" dirty="0">
                <a:solidFill>
                  <a:srgbClr val="990033"/>
                </a:solidFill>
              </a:rPr>
              <a:t>Michael Johnson’s 1996 record by two hundredths of a </a:t>
            </a:r>
            <a:r>
              <a:rPr lang="en-IE" sz="2000" dirty="0" smtClean="0">
                <a:solidFill>
                  <a:srgbClr val="990033"/>
                </a:solidFill>
              </a:rPr>
              <a:t>second. What </a:t>
            </a:r>
            <a:r>
              <a:rPr lang="en-IE" sz="2000" dirty="0">
                <a:solidFill>
                  <a:srgbClr val="990033"/>
                </a:solidFill>
              </a:rPr>
              <a:t>was his average speed in km/hour? What was Johnson’s </a:t>
            </a:r>
            <a:r>
              <a:rPr lang="en-IE" sz="2000" dirty="0" smtClean="0">
                <a:solidFill>
                  <a:srgbClr val="990033"/>
                </a:solidFill>
              </a:rPr>
              <a:t>average speed </a:t>
            </a:r>
            <a:r>
              <a:rPr lang="en-IE" sz="2000" dirty="0">
                <a:solidFill>
                  <a:srgbClr val="990033"/>
                </a:solidFill>
              </a:rPr>
              <a:t>in km/hour</a:t>
            </a:r>
            <a:r>
              <a:rPr lang="en-IE" sz="2000" dirty="0" smtClean="0">
                <a:solidFill>
                  <a:srgbClr val="990033"/>
                </a:solidFill>
              </a:rPr>
              <a:t>?</a:t>
            </a:r>
          </a:p>
          <a:p>
            <a:endParaRPr lang="en-IE" sz="1200" dirty="0">
              <a:solidFill>
                <a:srgbClr val="990033"/>
              </a:solidFill>
            </a:endParaRPr>
          </a:p>
          <a:p>
            <a:r>
              <a:rPr lang="en-IE" sz="2000" dirty="0">
                <a:solidFill>
                  <a:srgbClr val="990033"/>
                </a:solidFill>
              </a:rPr>
              <a:t>7. The legendary American racehorse </a:t>
            </a:r>
            <a:r>
              <a:rPr lang="en-IE" sz="2000" dirty="0" err="1">
                <a:solidFill>
                  <a:srgbClr val="990033"/>
                </a:solidFill>
              </a:rPr>
              <a:t>Seabiscuit</a:t>
            </a:r>
            <a:r>
              <a:rPr lang="en-IE" sz="2000" dirty="0">
                <a:solidFill>
                  <a:srgbClr val="990033"/>
                </a:solidFill>
              </a:rPr>
              <a:t> completed the 1.1875 </a:t>
            </a:r>
            <a:r>
              <a:rPr lang="en-IE" sz="2000" dirty="0" smtClean="0">
                <a:solidFill>
                  <a:srgbClr val="990033"/>
                </a:solidFill>
              </a:rPr>
              <a:t>mile long </a:t>
            </a:r>
            <a:r>
              <a:rPr lang="en-IE" sz="2000" dirty="0">
                <a:solidFill>
                  <a:srgbClr val="990033"/>
                </a:solidFill>
              </a:rPr>
              <a:t>course at Pimlico Race Track in 1 minute 56.6 seconds. This </a:t>
            </a:r>
            <a:r>
              <a:rPr lang="en-IE" sz="2000" dirty="0" smtClean="0">
                <a:solidFill>
                  <a:srgbClr val="990033"/>
                </a:solidFill>
              </a:rPr>
              <a:t>was a </a:t>
            </a:r>
            <a:r>
              <a:rPr lang="en-IE" sz="2000" dirty="0">
                <a:solidFill>
                  <a:srgbClr val="990033"/>
                </a:solidFill>
              </a:rPr>
              <a:t>track record at the time. What was his average speed in </a:t>
            </a:r>
            <a:r>
              <a:rPr lang="en-IE" sz="2000" dirty="0" smtClean="0">
                <a:solidFill>
                  <a:srgbClr val="990033"/>
                </a:solidFill>
              </a:rPr>
              <a:t>miles/hour correct </a:t>
            </a:r>
            <a:r>
              <a:rPr lang="en-IE" sz="2000" dirty="0">
                <a:solidFill>
                  <a:srgbClr val="990033"/>
                </a:solidFill>
              </a:rPr>
              <a:t>to one decimal place</a:t>
            </a:r>
            <a:r>
              <a:rPr lang="en-IE" sz="2000" dirty="0" smtClean="0">
                <a:solidFill>
                  <a:srgbClr val="990033"/>
                </a:solidFill>
              </a:rPr>
              <a:t>?</a:t>
            </a:r>
          </a:p>
          <a:p>
            <a:endParaRPr lang="en-IE" sz="1400" dirty="0">
              <a:solidFill>
                <a:srgbClr val="990033"/>
              </a:solidFill>
            </a:endParaRPr>
          </a:p>
          <a:p>
            <a:r>
              <a:rPr lang="en-IE" sz="2000" dirty="0">
                <a:solidFill>
                  <a:srgbClr val="990033"/>
                </a:solidFill>
              </a:rPr>
              <a:t>8. Marian drives at a speed of 80km/</a:t>
            </a:r>
            <a:r>
              <a:rPr lang="en-IE" sz="2000" dirty="0" err="1">
                <a:solidFill>
                  <a:srgbClr val="990033"/>
                </a:solidFill>
              </a:rPr>
              <a:t>hr</a:t>
            </a:r>
            <a:r>
              <a:rPr lang="en-IE" sz="2000" dirty="0">
                <a:solidFill>
                  <a:srgbClr val="990033"/>
                </a:solidFill>
              </a:rPr>
              <a:t> for ¾ of an hour and at 100 </a:t>
            </a:r>
            <a:r>
              <a:rPr lang="en-IE" sz="2000" dirty="0" smtClean="0">
                <a:solidFill>
                  <a:srgbClr val="990033"/>
                </a:solidFill>
              </a:rPr>
              <a:t>km/ hour </a:t>
            </a:r>
            <a:r>
              <a:rPr lang="en-IE" sz="2000" dirty="0">
                <a:solidFill>
                  <a:srgbClr val="990033"/>
                </a:solidFill>
              </a:rPr>
              <a:t>for 1.5 hours.</a:t>
            </a:r>
          </a:p>
          <a:p>
            <a:r>
              <a:rPr lang="en-IE" sz="2000" dirty="0">
                <a:solidFill>
                  <a:srgbClr val="990033"/>
                </a:solidFill>
              </a:rPr>
              <a:t>a) What distance has she travelled in total?</a:t>
            </a:r>
          </a:p>
          <a:p>
            <a:r>
              <a:rPr lang="en-IE" sz="2000" dirty="0">
                <a:solidFill>
                  <a:srgbClr val="990033"/>
                </a:solidFill>
              </a:rPr>
              <a:t>b) What is her average speed in km/hour</a:t>
            </a:r>
            <a:r>
              <a:rPr lang="en-IE" sz="2000" dirty="0" smtClean="0">
                <a:solidFill>
                  <a:srgbClr val="990033"/>
                </a:solidFill>
              </a:rPr>
              <a:t>?</a:t>
            </a:r>
          </a:p>
          <a:p>
            <a:endParaRPr lang="en-IE" sz="1200" dirty="0">
              <a:solidFill>
                <a:srgbClr val="990033"/>
              </a:solidFill>
            </a:endParaRPr>
          </a:p>
          <a:p>
            <a:r>
              <a:rPr lang="en-IE" sz="2000" dirty="0">
                <a:solidFill>
                  <a:srgbClr val="990033"/>
                </a:solidFill>
              </a:rPr>
              <a:t>9. Derek took half an hour to drive from </a:t>
            </a:r>
            <a:r>
              <a:rPr lang="en-IE" sz="2000" dirty="0" err="1">
                <a:solidFill>
                  <a:srgbClr val="990033"/>
                </a:solidFill>
              </a:rPr>
              <a:t>Tullamore</a:t>
            </a:r>
            <a:r>
              <a:rPr lang="en-IE" sz="2000" dirty="0">
                <a:solidFill>
                  <a:srgbClr val="990033"/>
                </a:solidFill>
              </a:rPr>
              <a:t> to </a:t>
            </a:r>
            <a:r>
              <a:rPr lang="en-IE" sz="2000" dirty="0" err="1">
                <a:solidFill>
                  <a:srgbClr val="990033"/>
                </a:solidFill>
              </a:rPr>
              <a:t>Athlone</a:t>
            </a:r>
            <a:r>
              <a:rPr lang="en-IE" sz="2000" dirty="0">
                <a:solidFill>
                  <a:srgbClr val="990033"/>
                </a:solidFill>
              </a:rPr>
              <a:t>. His </a:t>
            </a:r>
            <a:r>
              <a:rPr lang="en-IE" sz="2000" dirty="0" smtClean="0">
                <a:solidFill>
                  <a:srgbClr val="990033"/>
                </a:solidFill>
              </a:rPr>
              <a:t>average speed </a:t>
            </a:r>
            <a:r>
              <a:rPr lang="en-IE" sz="2000" dirty="0">
                <a:solidFill>
                  <a:srgbClr val="990033"/>
                </a:solidFill>
              </a:rPr>
              <a:t>for the entire journey was 80km/hour. If his speed for 1/5 of </a:t>
            </a:r>
            <a:r>
              <a:rPr lang="en-IE" sz="2000" dirty="0" smtClean="0">
                <a:solidFill>
                  <a:srgbClr val="990033"/>
                </a:solidFill>
              </a:rPr>
              <a:t>the journey </a:t>
            </a:r>
            <a:r>
              <a:rPr lang="en-IE" sz="2000" dirty="0">
                <a:solidFill>
                  <a:srgbClr val="990033"/>
                </a:solidFill>
              </a:rPr>
              <a:t>was 120 km/hour, find:</a:t>
            </a:r>
          </a:p>
          <a:p>
            <a:r>
              <a:rPr lang="en-IE" sz="2000" dirty="0">
                <a:solidFill>
                  <a:srgbClr val="990033"/>
                </a:solidFill>
              </a:rPr>
              <a:t>a) the time taken to drive this section of the </a:t>
            </a:r>
            <a:r>
              <a:rPr lang="en-IE" sz="2000" dirty="0" smtClean="0">
                <a:solidFill>
                  <a:srgbClr val="990033"/>
                </a:solidFill>
              </a:rPr>
              <a:t>journey </a:t>
            </a:r>
            <a:endParaRPr lang="en-IE" sz="2000" dirty="0">
              <a:solidFill>
                <a:srgbClr val="990033"/>
              </a:solidFill>
            </a:endParaRPr>
          </a:p>
          <a:p>
            <a:r>
              <a:rPr lang="en-IE" sz="2000" dirty="0">
                <a:solidFill>
                  <a:srgbClr val="990033"/>
                </a:solidFill>
              </a:rPr>
              <a:t>b) what his speed was, in km/hour, to the nearest whole number, for</a:t>
            </a:r>
          </a:p>
          <a:p>
            <a:r>
              <a:rPr lang="en-IE" sz="2000" dirty="0">
                <a:solidFill>
                  <a:srgbClr val="990033"/>
                </a:solidFill>
              </a:rPr>
              <a:t>the remainder of the journey if it was completed at a constant speed.</a:t>
            </a:r>
          </a:p>
        </p:txBody>
      </p:sp>
    </p:spTree>
    <p:extLst>
      <p:ext uri="{BB962C8B-B14F-4D97-AF65-F5344CB8AC3E}">
        <p14:creationId xmlns:p14="http://schemas.microsoft.com/office/powerpoint/2010/main" val="30902083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9024" y="1484784"/>
            <a:ext cx="8784976" cy="4401205"/>
          </a:xfrm>
          <a:prstGeom prst="rect">
            <a:avLst/>
          </a:prstGeom>
        </p:spPr>
        <p:txBody>
          <a:bodyPr wrap="square">
            <a:spAutoFit/>
          </a:bodyPr>
          <a:lstStyle/>
          <a:p>
            <a:r>
              <a:rPr lang="en-IE" sz="2000" dirty="0">
                <a:solidFill>
                  <a:srgbClr val="990033"/>
                </a:solidFill>
              </a:rPr>
              <a:t>1. Patrick ran 4 laps of a track in 10 minutes. Ian ran 8 laps in 21 minutes.</a:t>
            </a:r>
          </a:p>
          <a:p>
            <a:r>
              <a:rPr lang="en-IE" sz="2000" dirty="0">
                <a:solidFill>
                  <a:srgbClr val="990033"/>
                </a:solidFill>
              </a:rPr>
              <a:t>Who ran fastest? Explain</a:t>
            </a:r>
            <a:r>
              <a:rPr lang="en-IE" sz="2000" dirty="0" smtClean="0">
                <a:solidFill>
                  <a:srgbClr val="990033"/>
                </a:solidFill>
              </a:rPr>
              <a:t>.</a:t>
            </a:r>
          </a:p>
          <a:p>
            <a:endParaRPr lang="en-IE" sz="2000" dirty="0">
              <a:solidFill>
                <a:srgbClr val="990033"/>
              </a:solidFill>
            </a:endParaRPr>
          </a:p>
          <a:p>
            <a:r>
              <a:rPr lang="en-IE" sz="2000" dirty="0">
                <a:solidFill>
                  <a:srgbClr val="990033"/>
                </a:solidFill>
              </a:rPr>
              <a:t>2. Compare the performance of 2 players, David and Andy. David </a:t>
            </a:r>
            <a:r>
              <a:rPr lang="en-IE" sz="2000" dirty="0" smtClean="0">
                <a:solidFill>
                  <a:srgbClr val="990033"/>
                </a:solidFill>
              </a:rPr>
              <a:t>scored 20 </a:t>
            </a:r>
            <a:r>
              <a:rPr lang="en-IE" sz="2000" dirty="0">
                <a:solidFill>
                  <a:srgbClr val="990033"/>
                </a:solidFill>
              </a:rPr>
              <a:t>goals out of 40 shots at goal whereas Andy scored 25 goals out of </a:t>
            </a:r>
            <a:r>
              <a:rPr lang="en-IE" sz="2000" dirty="0" smtClean="0">
                <a:solidFill>
                  <a:srgbClr val="990033"/>
                </a:solidFill>
              </a:rPr>
              <a:t>50 shots </a:t>
            </a:r>
            <a:r>
              <a:rPr lang="en-IE" sz="2000" dirty="0">
                <a:solidFill>
                  <a:srgbClr val="990033"/>
                </a:solidFill>
              </a:rPr>
              <a:t>at goal</a:t>
            </a:r>
            <a:r>
              <a:rPr lang="en-IE" sz="2000" dirty="0" smtClean="0">
                <a:solidFill>
                  <a:srgbClr val="990033"/>
                </a:solidFill>
              </a:rPr>
              <a:t>.</a:t>
            </a:r>
          </a:p>
          <a:p>
            <a:endParaRPr lang="en-IE" sz="2000" dirty="0">
              <a:solidFill>
                <a:srgbClr val="990033"/>
              </a:solidFill>
            </a:endParaRPr>
          </a:p>
          <a:p>
            <a:r>
              <a:rPr lang="en-IE" sz="2000" dirty="0">
                <a:solidFill>
                  <a:srgbClr val="990033"/>
                </a:solidFill>
              </a:rPr>
              <a:t>3. In the car park there are 12 silver cars and 8 blue cars.</a:t>
            </a:r>
          </a:p>
          <a:p>
            <a:r>
              <a:rPr lang="en-IE" sz="2000" dirty="0">
                <a:solidFill>
                  <a:srgbClr val="990033"/>
                </a:solidFill>
              </a:rPr>
              <a:t>a) What is the ratio of silver cars to blue cars in its simplest terms?</a:t>
            </a:r>
          </a:p>
          <a:p>
            <a:r>
              <a:rPr lang="en-IE" sz="2000" dirty="0">
                <a:solidFill>
                  <a:srgbClr val="990033"/>
                </a:solidFill>
              </a:rPr>
              <a:t>b) What is the ratio of blue cars to silver cars in its simplest terms?</a:t>
            </a:r>
          </a:p>
          <a:p>
            <a:endParaRPr lang="en-IE" sz="2000" dirty="0" smtClean="0">
              <a:solidFill>
                <a:srgbClr val="990033"/>
              </a:solidFill>
            </a:endParaRPr>
          </a:p>
          <a:p>
            <a:r>
              <a:rPr lang="en-IE" sz="2000" dirty="0" smtClean="0">
                <a:solidFill>
                  <a:srgbClr val="990033"/>
                </a:solidFill>
              </a:rPr>
              <a:t>4</a:t>
            </a:r>
            <a:r>
              <a:rPr lang="en-IE" sz="2000" dirty="0">
                <a:solidFill>
                  <a:srgbClr val="990033"/>
                </a:solidFill>
              </a:rPr>
              <a:t>. Which is the better deal: €18 for 3 bracelets or €30 for 5 bracelets?</a:t>
            </a:r>
          </a:p>
          <a:p>
            <a:endParaRPr lang="en-IE" sz="2000" dirty="0" smtClean="0">
              <a:solidFill>
                <a:srgbClr val="990033"/>
              </a:solidFill>
            </a:endParaRPr>
          </a:p>
          <a:p>
            <a:r>
              <a:rPr lang="en-IE" sz="2000" dirty="0" smtClean="0">
                <a:solidFill>
                  <a:srgbClr val="990033"/>
                </a:solidFill>
              </a:rPr>
              <a:t>5</a:t>
            </a:r>
            <a:r>
              <a:rPr lang="en-IE" sz="2000" dirty="0">
                <a:solidFill>
                  <a:srgbClr val="990033"/>
                </a:solidFill>
              </a:rPr>
              <a:t>. Which is the better deal: 4 hours worked for €12 or 7 hours worked </a:t>
            </a:r>
            <a:r>
              <a:rPr lang="en-IE" sz="2000" dirty="0" smtClean="0">
                <a:solidFill>
                  <a:srgbClr val="990033"/>
                </a:solidFill>
              </a:rPr>
              <a:t>for €</a:t>
            </a:r>
            <a:r>
              <a:rPr lang="en-IE" sz="2000" dirty="0">
                <a:solidFill>
                  <a:srgbClr val="990033"/>
                </a:solidFill>
              </a:rPr>
              <a:t>28? Discuss.</a:t>
            </a:r>
          </a:p>
        </p:txBody>
      </p:sp>
      <p:sp>
        <p:nvSpPr>
          <p:cNvPr id="7" name="Title 6"/>
          <p:cNvSpPr>
            <a:spLocks noGrp="1"/>
          </p:cNvSpPr>
          <p:nvPr>
            <p:ph type="title"/>
          </p:nvPr>
        </p:nvSpPr>
        <p:spPr>
          <a:xfrm>
            <a:off x="457200" y="557808"/>
            <a:ext cx="8229600" cy="1143000"/>
          </a:xfrm>
        </p:spPr>
        <p:txBody>
          <a:bodyPr>
            <a:noAutofit/>
          </a:bodyPr>
          <a:lstStyle/>
          <a:p>
            <a:r>
              <a:rPr lang="en-IE" b="1" dirty="0" smtClean="0"/>
              <a:t>Section M: Student Activity 8</a:t>
            </a:r>
            <a:br>
              <a:rPr lang="en-IE" b="1" dirty="0" smtClean="0"/>
            </a:br>
            <a:r>
              <a:rPr lang="en-IE" b="1" dirty="0" smtClean="0"/>
              <a:t>Homework/Class work</a:t>
            </a:r>
            <a:br>
              <a:rPr lang="en-IE" b="1" dirty="0" smtClean="0"/>
            </a:br>
            <a:endParaRPr lang="en-IE" dirty="0"/>
          </a:p>
        </p:txBody>
      </p:sp>
    </p:spTree>
    <p:extLst>
      <p:ext uri="{BB962C8B-B14F-4D97-AF65-F5344CB8AC3E}">
        <p14:creationId xmlns:p14="http://schemas.microsoft.com/office/powerpoint/2010/main" val="28939885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IE" b="1" dirty="0" smtClean="0"/>
              <a:t>Section M: Activity 9 Introduction</a:t>
            </a:r>
            <a:endParaRPr lang="en-IE" dirty="0"/>
          </a:p>
        </p:txBody>
      </p:sp>
      <p:sp>
        <p:nvSpPr>
          <p:cNvPr id="4" name="Content Placeholder 3"/>
          <p:cNvSpPr>
            <a:spLocks noGrp="1"/>
          </p:cNvSpPr>
          <p:nvPr>
            <p:ph idx="1"/>
          </p:nvPr>
        </p:nvSpPr>
        <p:spPr>
          <a:xfrm rot="21600000">
            <a:off x="430094" y="782154"/>
            <a:ext cx="8229600" cy="5743190"/>
          </a:xfrm>
        </p:spPr>
        <p:txBody>
          <a:bodyPr>
            <a:normAutofit/>
          </a:bodyPr>
          <a:lstStyle/>
          <a:p>
            <a:r>
              <a:rPr lang="en-IE" dirty="0" smtClean="0"/>
              <a:t>Do you expect currency conversions to be proportional situations i.e. involving equivalent ratios? Why or why not?</a:t>
            </a:r>
          </a:p>
          <a:p>
            <a:r>
              <a:rPr lang="en-IE" dirty="0" smtClean="0"/>
              <a:t> €1 will buy you £</a:t>
            </a:r>
            <a:r>
              <a:rPr lang="en-IE" dirty="0"/>
              <a:t>0.83</a:t>
            </a:r>
            <a:r>
              <a:rPr lang="en-IE" dirty="0" smtClean="0"/>
              <a:t>. If I buy €500 worth of sterling, how many pounds sterling will I get for my €</a:t>
            </a:r>
            <a:r>
              <a:rPr lang="en-IE" dirty="0"/>
              <a:t>500</a:t>
            </a:r>
            <a:r>
              <a:rPr lang="en-IE" dirty="0" smtClean="0"/>
              <a:t>? Work this out using what you have learned about ratio and proportion.</a:t>
            </a:r>
          </a:p>
          <a:p>
            <a:endParaRPr lang="en-IE" dirty="0" smtClean="0"/>
          </a:p>
          <a:p>
            <a:endParaRPr lang="en-IE" dirty="0"/>
          </a:p>
          <a:p>
            <a:endParaRPr lang="en-IE" dirty="0"/>
          </a:p>
          <a:p>
            <a:r>
              <a:rPr lang="en-IE" dirty="0" smtClean="0"/>
              <a:t>I did not spend all of the sterling I bought and have £153 left. I wish to change it back to euro and the exchange rate has not changed. </a:t>
            </a:r>
            <a:endParaRPr lang="en-IE" dirty="0"/>
          </a:p>
          <a:p>
            <a:r>
              <a:rPr lang="en-IE" dirty="0" smtClean="0"/>
              <a:t>How many euro will I get for it if there is no charge for the exchange? If I want to know what €153 is worth – what do I need to know? </a:t>
            </a:r>
          </a:p>
          <a:p>
            <a:endParaRPr lang="en-IE" dirty="0" smtClean="0"/>
          </a:p>
          <a:p>
            <a:endParaRPr lang="en-IE" dirty="0"/>
          </a:p>
          <a:p>
            <a:endParaRPr lang="en-IE" dirty="0"/>
          </a:p>
          <a:p>
            <a:pPr marL="0" indent="0" algn="ctr">
              <a:buNone/>
            </a:pPr>
            <a:r>
              <a:rPr lang="en-IE" sz="2800" b="1" dirty="0" smtClean="0"/>
              <a:t>Do Section </a:t>
            </a:r>
            <a:r>
              <a:rPr lang="en-IE" sz="2800" b="1" dirty="0"/>
              <a:t>M: Student Activity </a:t>
            </a:r>
            <a:r>
              <a:rPr lang="en-IE" sz="2800" b="1" dirty="0" smtClean="0"/>
              <a:t>9 in pairs</a:t>
            </a:r>
            <a:r>
              <a:rPr lang="en-IE" sz="2800" b="1" dirty="0"/>
              <a:t>.</a:t>
            </a:r>
          </a:p>
          <a:p>
            <a:endParaRPr lang="en-IE"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4153" y="2420888"/>
            <a:ext cx="3575695" cy="1094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844752"/>
            <a:ext cx="3810000" cy="1176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8784000" y="610765"/>
            <a:ext cx="8064856" cy="5914577"/>
            <a:chOff x="8784000" y="610765"/>
            <a:chExt cx="8064856" cy="5914577"/>
          </a:xfrm>
        </p:grpSpPr>
        <p:sp>
          <p:nvSpPr>
            <p:cNvPr id="8" name="Rounded Rectangle 7"/>
            <p:cNvSpPr/>
            <p:nvPr/>
          </p:nvSpPr>
          <p:spPr>
            <a:xfrm rot="16200000">
              <a:off x="8154000" y="1250689"/>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0" y="610765"/>
              <a:ext cx="7704856" cy="5914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Group 4"/>
          <p:cNvGrpSpPr/>
          <p:nvPr/>
        </p:nvGrpSpPr>
        <p:grpSpPr>
          <a:xfrm>
            <a:off x="8784000" y="1148701"/>
            <a:ext cx="8247047" cy="4440537"/>
            <a:chOff x="8784000" y="1148701"/>
            <a:chExt cx="8247047" cy="4440537"/>
          </a:xfrm>
        </p:grpSpPr>
        <p:sp>
          <p:nvSpPr>
            <p:cNvPr id="10" name="Rounded Rectangle 9"/>
            <p:cNvSpPr/>
            <p:nvPr/>
          </p:nvSpPr>
          <p:spPr>
            <a:xfrm rot="16200000">
              <a:off x="8154000" y="2879576"/>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pic>
          <p:nvPicPr>
            <p:cNvPr id="276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0690" y="1148701"/>
              <a:ext cx="7860357" cy="444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32286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50"/>
                                        </p:tgtEl>
                                        <p:attrNameLst>
                                          <p:attrName>style.visibility</p:attrName>
                                        </p:attrNameLst>
                                      </p:cBhvr>
                                      <p:to>
                                        <p:strVal val="visible"/>
                                      </p:to>
                                    </p:set>
                                    <p:animEffect transition="in" filter="fade">
                                      <p:cBhvr>
                                        <p:cTn id="12" dur="500"/>
                                        <p:tgtEl>
                                          <p:spTgt spid="276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651"/>
                                        </p:tgtEl>
                                        <p:attrNameLst>
                                          <p:attrName>style.visibility</p:attrName>
                                        </p:attrNameLst>
                                      </p:cBhvr>
                                      <p:to>
                                        <p:strVal val="visible"/>
                                      </p:to>
                                    </p:set>
                                    <p:animEffect transition="in" filter="fade">
                                      <p:cBhvr>
                                        <p:cTn id="27" dur="500"/>
                                        <p:tgtEl>
                                          <p:spTgt spid="2765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fade">
                                      <p:cBhvr>
                                        <p:cTn id="3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7"/>
                    </p:tgtEl>
                  </p:cond>
                </p:stCondLst>
                <p:endSync evt="end" delay="0">
                  <p:rtn val="all"/>
                </p:endSync>
                <p:childTnLst>
                  <p:par>
                    <p:cTn id="34" fill="hold">
                      <p:stCondLst>
                        <p:cond delay="0"/>
                      </p:stCondLst>
                      <p:childTnLst>
                        <p:par>
                          <p:cTn id="35" fill="hold">
                            <p:stCondLst>
                              <p:cond delay="0"/>
                            </p:stCondLst>
                            <p:childTnLst>
                              <p:par>
                                <p:cTn id="36" presetID="35" presetClass="path" presetSubtype="0" accel="50000" decel="50000" fill="hold" nodeType="clickEffect">
                                  <p:stCondLst>
                                    <p:cond delay="0"/>
                                  </p:stCondLst>
                                  <p:childTnLst>
                                    <p:animMotion origin="layout" path="M -0.00018 7.40741E-7 L -0.93038 7.40741E-7 " pathEditMode="relative" rAng="0" ptsTypes="AA">
                                      <p:cBhvr>
                                        <p:cTn id="37" dur="2000" fill="hold"/>
                                        <p:tgtEl>
                                          <p:spTgt spid="7"/>
                                        </p:tgtEl>
                                        <p:attrNameLst>
                                          <p:attrName>ppt_x</p:attrName>
                                          <p:attrName>ppt_y</p:attrName>
                                        </p:attrNameLst>
                                      </p:cBhvr>
                                      <p:rCtr x="-46510" y="0"/>
                                    </p:animMotion>
                                  </p:childTnLst>
                                </p:cTn>
                              </p:par>
                            </p:childTnLst>
                          </p:cTn>
                        </p:par>
                      </p:childTnLst>
                    </p:cTn>
                  </p:par>
                  <p:par>
                    <p:cTn id="38" fill="hold">
                      <p:stCondLst>
                        <p:cond delay="indefinite"/>
                      </p:stCondLst>
                      <p:childTnLst>
                        <p:par>
                          <p:cTn id="39" fill="hold">
                            <p:stCondLst>
                              <p:cond delay="0"/>
                            </p:stCondLst>
                            <p:childTnLst>
                              <p:par>
                                <p:cTn id="40" presetID="63" presetClass="path" presetSubtype="0" accel="50000" decel="50000" fill="hold" nodeType="clickEffect">
                                  <p:stCondLst>
                                    <p:cond delay="0"/>
                                  </p:stCondLst>
                                  <p:childTnLst>
                                    <p:animMotion origin="layout" path="M -0.93038 7.40741E-7 L -0.00018 0.00347 " pathEditMode="relative" rAng="0" ptsTypes="AA">
                                      <p:cBhvr>
                                        <p:cTn id="41" dur="2000" fill="hold"/>
                                        <p:tgtEl>
                                          <p:spTgt spid="7"/>
                                        </p:tgtEl>
                                        <p:attrNameLst>
                                          <p:attrName>ppt_x</p:attrName>
                                          <p:attrName>ppt_y</p:attrName>
                                        </p:attrNameLst>
                                      </p:cBhvr>
                                      <p:rCtr x="46510" y="162"/>
                                    </p:animMotion>
                                  </p:childTnLst>
                                </p:cTn>
                              </p:par>
                            </p:childTnLst>
                          </p:cTn>
                        </p:par>
                      </p:childTnLst>
                    </p:cTn>
                  </p:par>
                </p:childTnLst>
              </p:cTn>
              <p:nextCondLst>
                <p:cond evt="onClick" delay="0">
                  <p:tgtEl>
                    <p:spTgt spid="7"/>
                  </p:tgtEl>
                </p:cond>
              </p:nextCondLst>
            </p:seq>
            <p:seq concurrent="1" nextAc="seek">
              <p:cTn id="42" restart="whenNotActive" fill="hold" evtFilter="cancelBubble" nodeType="interactiveSeq">
                <p:stCondLst>
                  <p:cond evt="onClick" delay="0">
                    <p:tgtEl>
                      <p:spTgt spid="5"/>
                    </p:tgtEl>
                  </p:cond>
                </p:stCondLst>
                <p:endSync evt="end" delay="0">
                  <p:rtn val="all"/>
                </p:endSync>
                <p:childTnLst>
                  <p:par>
                    <p:cTn id="43" fill="hold">
                      <p:stCondLst>
                        <p:cond delay="0"/>
                      </p:stCondLst>
                      <p:childTnLst>
                        <p:par>
                          <p:cTn id="44" fill="hold">
                            <p:stCondLst>
                              <p:cond delay="0"/>
                            </p:stCondLst>
                            <p:childTnLst>
                              <p:par>
                                <p:cTn id="45" presetID="35" presetClass="path" presetSubtype="0" accel="50000" decel="50000" fill="hold" nodeType="clickEffect">
                                  <p:stCondLst>
                                    <p:cond delay="0"/>
                                  </p:stCondLst>
                                  <p:childTnLst>
                                    <p:animMotion origin="layout" path="M -0.00018 7.40741E-7 L -0.93038 7.40741E-7 " pathEditMode="relative" rAng="0" ptsTypes="AA">
                                      <p:cBhvr>
                                        <p:cTn id="46" dur="2000" fill="hold"/>
                                        <p:tgtEl>
                                          <p:spTgt spid="5"/>
                                        </p:tgtEl>
                                        <p:attrNameLst>
                                          <p:attrName>ppt_x</p:attrName>
                                          <p:attrName>ppt_y</p:attrName>
                                        </p:attrNameLst>
                                      </p:cBhvr>
                                      <p:rCtr x="-46510" y="0"/>
                                    </p:animMotion>
                                  </p:childTnLst>
                                </p:cTn>
                              </p:par>
                            </p:childTnLst>
                          </p:cTn>
                        </p:par>
                      </p:childTnLst>
                    </p:cTn>
                  </p:par>
                  <p:par>
                    <p:cTn id="47" fill="hold">
                      <p:stCondLst>
                        <p:cond delay="indefinite"/>
                      </p:stCondLst>
                      <p:childTnLst>
                        <p:par>
                          <p:cTn id="48" fill="hold">
                            <p:stCondLst>
                              <p:cond delay="0"/>
                            </p:stCondLst>
                            <p:childTnLst>
                              <p:par>
                                <p:cTn id="49" presetID="63" presetClass="path" presetSubtype="0" accel="50000" decel="50000" fill="hold" nodeType="clickEffect">
                                  <p:stCondLst>
                                    <p:cond delay="0"/>
                                  </p:stCondLst>
                                  <p:childTnLst>
                                    <p:animMotion origin="layout" path="M -0.93038 7.40741E-7 L -0.00018 0.00347 " pathEditMode="relative" rAng="0" ptsTypes="AA">
                                      <p:cBhvr>
                                        <p:cTn id="50" dur="2000" fill="hold"/>
                                        <p:tgtEl>
                                          <p:spTgt spid="5"/>
                                        </p:tgtEl>
                                        <p:attrNameLst>
                                          <p:attrName>ppt_x</p:attrName>
                                          <p:attrName>ppt_y</p:attrName>
                                        </p:attrNameLst>
                                      </p:cBhvr>
                                      <p:rCtr x="46510" y="162"/>
                                    </p:animMotion>
                                  </p:childTnLst>
                                </p:cTn>
                              </p:par>
                            </p:childTnLst>
                          </p:cTn>
                        </p:par>
                      </p:childTnLst>
                    </p:cTn>
                  </p:par>
                </p:childTnLst>
              </p:cTn>
              <p:nextCondLst>
                <p:cond evt="onClick" delay="0">
                  <p:tgtEl>
                    <p:spTgt spid="5"/>
                  </p:tgtEl>
                </p:cond>
              </p:nextCondLst>
            </p:seq>
          </p:childTnLst>
        </p:cTn>
      </p:par>
    </p:tnLst>
    <p:bldLst>
      <p:bldP spid="4"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9" y="860806"/>
            <a:ext cx="4536503" cy="240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3528" y="708948"/>
            <a:ext cx="4536504" cy="2554545"/>
          </a:xfrm>
          <a:prstGeom prst="rect">
            <a:avLst/>
          </a:prstGeom>
        </p:spPr>
        <p:txBody>
          <a:bodyPr wrap="square">
            <a:spAutoFit/>
          </a:bodyPr>
          <a:lstStyle/>
          <a:p>
            <a:r>
              <a:rPr lang="en-IE" sz="2000" dirty="0">
                <a:solidFill>
                  <a:srgbClr val="990033"/>
                </a:solidFill>
              </a:rPr>
              <a:t>For currency conversion rates see: www.xe.com </a:t>
            </a:r>
          </a:p>
          <a:p>
            <a:pPr marL="457200" indent="-457200">
              <a:buAutoNum type="arabicPeriod"/>
            </a:pPr>
            <a:r>
              <a:rPr lang="en-IE" sz="2000" dirty="0" smtClean="0">
                <a:solidFill>
                  <a:srgbClr val="990033"/>
                </a:solidFill>
              </a:rPr>
              <a:t>Jean </a:t>
            </a:r>
            <a:r>
              <a:rPr lang="en-IE" sz="2000" dirty="0">
                <a:solidFill>
                  <a:srgbClr val="990033"/>
                </a:solidFill>
              </a:rPr>
              <a:t>has a sister in America whom she </a:t>
            </a:r>
            <a:r>
              <a:rPr lang="en-IE" sz="2000" dirty="0" smtClean="0">
                <a:solidFill>
                  <a:srgbClr val="990033"/>
                </a:solidFill>
              </a:rPr>
              <a:t>planned </a:t>
            </a:r>
            <a:r>
              <a:rPr lang="en-IE" sz="2000" dirty="0">
                <a:solidFill>
                  <a:srgbClr val="990033"/>
                </a:solidFill>
              </a:rPr>
              <a:t>to visit in May 2010. She had been watching the currency markets from July 2009 to May 2010 to decide when to buy US dollars (US$) for her trip. </a:t>
            </a:r>
            <a:endParaRPr lang="en-IE" sz="2000" dirty="0" smtClean="0">
              <a:solidFill>
                <a:srgbClr val="990033"/>
              </a:solidFill>
            </a:endParaRPr>
          </a:p>
        </p:txBody>
      </p:sp>
      <p:sp>
        <p:nvSpPr>
          <p:cNvPr id="4" name="Rectangle 3"/>
          <p:cNvSpPr/>
          <p:nvPr/>
        </p:nvSpPr>
        <p:spPr>
          <a:xfrm>
            <a:off x="323529" y="3841998"/>
            <a:ext cx="8640960" cy="2800767"/>
          </a:xfrm>
          <a:prstGeom prst="rect">
            <a:avLst/>
          </a:prstGeom>
        </p:spPr>
        <p:txBody>
          <a:bodyPr wrap="square">
            <a:spAutoFit/>
          </a:bodyPr>
          <a:lstStyle/>
          <a:p>
            <a:pPr lvl="0"/>
            <a:r>
              <a:rPr lang="en-IE" sz="2000" u="sng" dirty="0">
                <a:solidFill>
                  <a:srgbClr val="990033"/>
                </a:solidFill>
              </a:rPr>
              <a:t>http://</a:t>
            </a:r>
            <a:r>
              <a:rPr lang="en-IE" sz="2000" u="sng" dirty="0" smtClean="0">
                <a:solidFill>
                  <a:srgbClr val="990033"/>
                </a:solidFill>
              </a:rPr>
              <a:t>www.xe.com/currencycharts</a:t>
            </a:r>
            <a:r>
              <a:rPr lang="en-IE" sz="2000" u="sng" dirty="0">
                <a:solidFill>
                  <a:srgbClr val="990033"/>
                </a:solidFill>
              </a:rPr>
              <a:t>/?from=EUR&amp;to=USD&amp;view=1Y</a:t>
            </a:r>
            <a:r>
              <a:rPr lang="en-IE" sz="2000" u="sng" dirty="0" smtClean="0">
                <a:solidFill>
                  <a:srgbClr val="990033"/>
                </a:solidFill>
              </a:rPr>
              <a:t> </a:t>
            </a:r>
            <a:endParaRPr lang="en-IE" sz="2000" u="sng" dirty="0">
              <a:solidFill>
                <a:srgbClr val="990033"/>
              </a:solidFill>
            </a:endParaRPr>
          </a:p>
          <a:p>
            <a:pPr lvl="0"/>
            <a:endParaRPr lang="en-IE" sz="2000" dirty="0" smtClean="0">
              <a:solidFill>
                <a:srgbClr val="990033"/>
              </a:solidFill>
            </a:endParaRPr>
          </a:p>
          <a:p>
            <a:pPr lvl="0"/>
            <a:r>
              <a:rPr lang="en-IE" sz="2000" dirty="0" smtClean="0">
                <a:solidFill>
                  <a:srgbClr val="990033"/>
                </a:solidFill>
              </a:rPr>
              <a:t>b</a:t>
            </a:r>
            <a:r>
              <a:rPr lang="en-IE" sz="2000" dirty="0">
                <a:solidFill>
                  <a:srgbClr val="990033"/>
                </a:solidFill>
              </a:rPr>
              <a:t>) Estimate from the chart the exchange rate at that time in US$/€. </a:t>
            </a:r>
            <a:endParaRPr lang="en-IE" sz="2000" dirty="0" smtClean="0">
              <a:solidFill>
                <a:srgbClr val="990033"/>
              </a:solidFill>
            </a:endParaRPr>
          </a:p>
          <a:p>
            <a:pPr lvl="0"/>
            <a:endParaRPr lang="en-IE" sz="1600" dirty="0">
              <a:solidFill>
                <a:srgbClr val="990033"/>
              </a:solidFill>
            </a:endParaRPr>
          </a:p>
          <a:p>
            <a:pPr lvl="0"/>
            <a:r>
              <a:rPr lang="en-IE" sz="2000" dirty="0">
                <a:solidFill>
                  <a:srgbClr val="990033"/>
                </a:solidFill>
              </a:rPr>
              <a:t>c) How many US$ would she have got for €500 at that exchange rate? </a:t>
            </a:r>
            <a:endParaRPr lang="en-IE" sz="2000" dirty="0" smtClean="0">
              <a:solidFill>
                <a:srgbClr val="990033"/>
              </a:solidFill>
            </a:endParaRPr>
          </a:p>
          <a:p>
            <a:pPr lvl="0"/>
            <a:endParaRPr lang="en-IE" sz="1600" dirty="0">
              <a:solidFill>
                <a:srgbClr val="990033"/>
              </a:solidFill>
            </a:endParaRPr>
          </a:p>
          <a:p>
            <a:pPr lvl="0"/>
            <a:r>
              <a:rPr lang="en-IE" sz="2000" dirty="0">
                <a:solidFill>
                  <a:srgbClr val="990033"/>
                </a:solidFill>
              </a:rPr>
              <a:t>d) Jean returned to Ireland in mid June 2010. Looking at the trend in the above chart do you think it was wise for her to change her leftover dollars to euro immediately? Explain. </a:t>
            </a:r>
          </a:p>
        </p:txBody>
      </p:sp>
      <p:sp>
        <p:nvSpPr>
          <p:cNvPr id="5" name="Rectangle 4"/>
          <p:cNvSpPr/>
          <p:nvPr/>
        </p:nvSpPr>
        <p:spPr>
          <a:xfrm>
            <a:off x="323529" y="2948171"/>
            <a:ext cx="8640960" cy="984885"/>
          </a:xfrm>
          <a:prstGeom prst="rect">
            <a:avLst/>
          </a:prstGeom>
        </p:spPr>
        <p:txBody>
          <a:bodyPr wrap="square">
            <a:spAutoFit/>
          </a:bodyPr>
          <a:lstStyle/>
          <a:p>
            <a:pPr lvl="0"/>
            <a:endParaRPr lang="en-IE" dirty="0">
              <a:solidFill>
                <a:srgbClr val="990033"/>
              </a:solidFill>
            </a:endParaRPr>
          </a:p>
          <a:p>
            <a:pPr lvl="0"/>
            <a:r>
              <a:rPr lang="en-IE" sz="2000" dirty="0">
                <a:solidFill>
                  <a:srgbClr val="990033"/>
                </a:solidFill>
              </a:rPr>
              <a:t>a) When should she have bought dollars to give her the maximum amount of dollars for her euro in this period. Using the above chart, for reference </a:t>
            </a:r>
          </a:p>
        </p:txBody>
      </p:sp>
      <p:sp>
        <p:nvSpPr>
          <p:cNvPr id="6" name="Title 5"/>
          <p:cNvSpPr>
            <a:spLocks noGrp="1"/>
          </p:cNvSpPr>
          <p:nvPr>
            <p:ph type="title"/>
          </p:nvPr>
        </p:nvSpPr>
        <p:spPr/>
        <p:txBody>
          <a:bodyPr>
            <a:normAutofit/>
          </a:bodyPr>
          <a:lstStyle/>
          <a:p>
            <a:r>
              <a:rPr lang="en-IE" b="1" dirty="0" smtClean="0"/>
              <a:t>Section M: Student Activity 9 </a:t>
            </a:r>
            <a:endParaRPr lang="en-IE" dirty="0"/>
          </a:p>
        </p:txBody>
      </p:sp>
    </p:spTree>
    <p:extLst>
      <p:ext uri="{BB962C8B-B14F-4D97-AF65-F5344CB8AC3E}">
        <p14:creationId xmlns:p14="http://schemas.microsoft.com/office/powerpoint/2010/main" val="9368129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0865" y="2016135"/>
            <a:ext cx="6509305" cy="4365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94537" y="692696"/>
            <a:ext cx="8064896" cy="1323439"/>
          </a:xfrm>
          <a:prstGeom prst="rect">
            <a:avLst/>
          </a:prstGeom>
        </p:spPr>
        <p:txBody>
          <a:bodyPr wrap="square">
            <a:spAutoFit/>
          </a:bodyPr>
          <a:lstStyle/>
          <a:p>
            <a:r>
              <a:rPr lang="en-IE" sz="2000" dirty="0">
                <a:solidFill>
                  <a:srgbClr val="990033"/>
                </a:solidFill>
              </a:rPr>
              <a:t>2. Some shoppers in the south of Ireland decided to shop in Northern</a:t>
            </a:r>
          </a:p>
          <a:p>
            <a:r>
              <a:rPr lang="en-IE" sz="2000" dirty="0">
                <a:solidFill>
                  <a:srgbClr val="990033"/>
                </a:solidFill>
              </a:rPr>
              <a:t>Ireland due to changes in the currency exchange rate between the euro</a:t>
            </a:r>
          </a:p>
          <a:p>
            <a:r>
              <a:rPr lang="en-IE" sz="2000" dirty="0">
                <a:solidFill>
                  <a:srgbClr val="990033"/>
                </a:solidFill>
              </a:rPr>
              <a:t>and pound sterling. Using the chart below, can you decide when they</a:t>
            </a:r>
          </a:p>
          <a:p>
            <a:r>
              <a:rPr lang="en-IE" sz="2000" dirty="0">
                <a:solidFill>
                  <a:srgbClr val="990033"/>
                </a:solidFill>
              </a:rPr>
              <a:t>would have benefited most from this decision? Justify your answer.</a:t>
            </a:r>
          </a:p>
        </p:txBody>
      </p:sp>
    </p:spTree>
    <p:extLst>
      <p:ext uri="{BB962C8B-B14F-4D97-AF65-F5344CB8AC3E}">
        <p14:creationId xmlns:p14="http://schemas.microsoft.com/office/powerpoint/2010/main" val="27807662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47337"/>
            <a:ext cx="8640960" cy="5678478"/>
          </a:xfrm>
          <a:prstGeom prst="rect">
            <a:avLst/>
          </a:prstGeom>
        </p:spPr>
        <p:txBody>
          <a:bodyPr wrap="square">
            <a:spAutoFit/>
          </a:bodyPr>
          <a:lstStyle/>
          <a:p>
            <a:r>
              <a:rPr lang="en-IE" sz="2000" dirty="0">
                <a:solidFill>
                  <a:srgbClr val="990033"/>
                </a:solidFill>
              </a:rPr>
              <a:t>3. Tom works for </a:t>
            </a:r>
            <a:r>
              <a:rPr lang="en-IE" sz="2000" dirty="0" err="1">
                <a:solidFill>
                  <a:srgbClr val="990033"/>
                </a:solidFill>
              </a:rPr>
              <a:t>Agrimachines</a:t>
            </a:r>
            <a:r>
              <a:rPr lang="en-IE" sz="2000" dirty="0">
                <a:solidFill>
                  <a:srgbClr val="990033"/>
                </a:solidFill>
              </a:rPr>
              <a:t> in Carlow. He has made a deal with a customer in Northern Ireland to sell him a machine for €15,000. At the time the deal was made the euro was worth £0.89. When the customer was paying a short time later the euro had fallen from £0.89 to £0.83. Was this good news for the customer? Justify your answer by calculating how much he would have paid in pounds sterling at both exchange rates. </a:t>
            </a:r>
            <a:endParaRPr lang="en-IE" sz="2000" dirty="0" smtClean="0">
              <a:solidFill>
                <a:srgbClr val="990033"/>
              </a:solidFill>
            </a:endParaRPr>
          </a:p>
          <a:p>
            <a:endParaRPr lang="en-IE" sz="1100" dirty="0">
              <a:solidFill>
                <a:srgbClr val="990033"/>
              </a:solidFill>
            </a:endParaRPr>
          </a:p>
          <a:p>
            <a:r>
              <a:rPr lang="en-IE" sz="2000" dirty="0">
                <a:solidFill>
                  <a:srgbClr val="990033"/>
                </a:solidFill>
              </a:rPr>
              <a:t>4. Without using a calculator determine how much a machine costing €10,000 in Carlow would cost a customer in Northern Ireland when the exchange rate is £0.83/€. How much would a machine costing €5,000 in Carlow cost in Northern Ireland at the same exchange rate? Hence, how many £ sterling correspond to €15,000? </a:t>
            </a:r>
            <a:endParaRPr lang="en-IE" sz="2000" dirty="0" smtClean="0">
              <a:solidFill>
                <a:srgbClr val="990033"/>
              </a:solidFill>
            </a:endParaRPr>
          </a:p>
          <a:p>
            <a:endParaRPr lang="en-IE" sz="1200" dirty="0">
              <a:solidFill>
                <a:srgbClr val="990033"/>
              </a:solidFill>
            </a:endParaRPr>
          </a:p>
          <a:p>
            <a:r>
              <a:rPr lang="en-IE" sz="2000" dirty="0">
                <a:solidFill>
                  <a:srgbClr val="990033"/>
                </a:solidFill>
              </a:rPr>
              <a:t>5. Colette is a currency trader for National Bank. Each day she buys and sells currencies in order to make a profit. In order to trade profitably she needs to know the conversion rates for several currencies. Can you help her answer some of the questions she has to deal with on a particular day? (If you wish, you can insert the actual conversion rates on the day you are doing these questions by checking on www.xe.com or any other relevant site or source of information.) </a:t>
            </a:r>
          </a:p>
        </p:txBody>
      </p:sp>
    </p:spTree>
    <p:extLst>
      <p:ext uri="{BB962C8B-B14F-4D97-AF65-F5344CB8AC3E}">
        <p14:creationId xmlns:p14="http://schemas.microsoft.com/office/powerpoint/2010/main" val="892658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smtClean="0"/>
              <a:t>Section A: Introduction</a:t>
            </a:r>
            <a:endParaRPr lang="en-IE" dirty="0"/>
          </a:p>
        </p:txBody>
      </p:sp>
      <p:sp>
        <p:nvSpPr>
          <p:cNvPr id="3" name="Content Placeholder 2"/>
          <p:cNvSpPr>
            <a:spLocks noGrp="1"/>
          </p:cNvSpPr>
          <p:nvPr>
            <p:ph idx="4294967295"/>
          </p:nvPr>
        </p:nvSpPr>
        <p:spPr>
          <a:xfrm>
            <a:off x="446856" y="781372"/>
            <a:ext cx="8229600" cy="6896100"/>
          </a:xfrm>
        </p:spPr>
        <p:txBody>
          <a:bodyPr>
            <a:noAutofit/>
          </a:bodyPr>
          <a:lstStyle/>
          <a:p>
            <a:r>
              <a:rPr lang="en-IE" sz="2000" dirty="0" smtClean="0">
                <a:solidFill>
                  <a:srgbClr val="990033"/>
                </a:solidFill>
              </a:rPr>
              <a:t>What should Michael’s pocket money (M) have been if it had been reduced in proportion to </a:t>
            </a:r>
            <a:r>
              <a:rPr lang="en-IE" sz="2000" dirty="0" err="1" smtClean="0">
                <a:solidFill>
                  <a:srgbClr val="990033"/>
                </a:solidFill>
              </a:rPr>
              <a:t>Kiera’s</a:t>
            </a:r>
            <a:r>
              <a:rPr lang="en-IE" sz="2000" dirty="0" smtClean="0">
                <a:solidFill>
                  <a:srgbClr val="990033"/>
                </a:solidFill>
              </a:rPr>
              <a:t> (K)? Explain your answer. </a:t>
            </a:r>
          </a:p>
          <a:p>
            <a:r>
              <a:rPr lang="en-IE" sz="2000" dirty="0" smtClean="0">
                <a:solidFill>
                  <a:srgbClr val="990033"/>
                </a:solidFill>
              </a:rPr>
              <a:t>What does 20:60 represent in this context?</a:t>
            </a:r>
          </a:p>
          <a:p>
            <a:r>
              <a:rPr lang="en-IE" sz="2000" dirty="0" smtClean="0">
                <a:solidFill>
                  <a:srgbClr val="990033"/>
                </a:solidFill>
              </a:rPr>
              <a:t>Comment on these ratios:</a:t>
            </a:r>
          </a:p>
          <a:p>
            <a:pPr marL="0" indent="1798638">
              <a:buNone/>
            </a:pPr>
            <a:r>
              <a:rPr lang="en-IE" sz="2000" dirty="0" smtClean="0">
                <a:solidFill>
                  <a:srgbClr val="990033"/>
                </a:solidFill>
              </a:rPr>
              <a:t>1.  Pupil teacher ratio of 1:24</a:t>
            </a:r>
          </a:p>
          <a:p>
            <a:pPr marL="0" indent="1798638">
              <a:buNone/>
            </a:pPr>
            <a:r>
              <a:rPr lang="en-IE" sz="2000" dirty="0" smtClean="0">
                <a:solidFill>
                  <a:srgbClr val="990033"/>
                </a:solidFill>
              </a:rPr>
              <a:t>2.  Doctors to patients in a hospital = 20:1</a:t>
            </a:r>
          </a:p>
          <a:p>
            <a:pPr marL="0" indent="1798638">
              <a:buNone/>
            </a:pPr>
            <a:r>
              <a:rPr lang="en-IE" sz="2000" dirty="0" smtClean="0">
                <a:solidFill>
                  <a:srgbClr val="990033"/>
                </a:solidFill>
              </a:rPr>
              <a:t>3.  Players to fans at a game is 2000:1</a:t>
            </a:r>
          </a:p>
          <a:p>
            <a:r>
              <a:rPr lang="en-IE" sz="2000" dirty="0" smtClean="0">
                <a:solidFill>
                  <a:srgbClr val="990033"/>
                </a:solidFill>
              </a:rPr>
              <a:t>In ratios we compare two quantities with the same units by division. The resulting ratio has no units.  </a:t>
            </a:r>
          </a:p>
          <a:p>
            <a:r>
              <a:rPr lang="en-IE" sz="2000" dirty="0" smtClean="0">
                <a:solidFill>
                  <a:srgbClr val="990033"/>
                </a:solidFill>
              </a:rPr>
              <a:t>Can you suggest the first step to writing the following example as a ratio:        		5 seconds: 5 minutes. </a:t>
            </a:r>
          </a:p>
          <a:p>
            <a:r>
              <a:rPr lang="en-IE" sz="2000" dirty="0" smtClean="0">
                <a:solidFill>
                  <a:srgbClr val="990033"/>
                </a:solidFill>
              </a:rPr>
              <a:t>  Simplify 5 km:5 miles if 1 km = 5/8 mile.</a:t>
            </a:r>
          </a:p>
          <a:p>
            <a:endParaRPr lang="en-IE" sz="2000" dirty="0" smtClean="0">
              <a:solidFill>
                <a:srgbClr val="990033"/>
              </a:solidFill>
            </a:endParaRPr>
          </a:p>
          <a:p>
            <a:endParaRPr lang="en-IE" sz="2000" dirty="0" smtClean="0">
              <a:solidFill>
                <a:srgbClr val="990033"/>
              </a:solidFill>
            </a:endParaRPr>
          </a:p>
          <a:p>
            <a:pPr marL="0" indent="0">
              <a:buNone/>
            </a:pPr>
            <a:endParaRPr lang="en-IE" sz="2000" dirty="0">
              <a:solidFill>
                <a:srgbClr val="990033"/>
              </a:solidFill>
            </a:endParaRPr>
          </a:p>
        </p:txBody>
      </p:sp>
      <p:grpSp>
        <p:nvGrpSpPr>
          <p:cNvPr id="26" name="Group 25"/>
          <p:cNvGrpSpPr/>
          <p:nvPr/>
        </p:nvGrpSpPr>
        <p:grpSpPr>
          <a:xfrm>
            <a:off x="8784000" y="592553"/>
            <a:ext cx="8173169" cy="5545028"/>
            <a:chOff x="8784000" y="592553"/>
            <a:chExt cx="8173169" cy="5545028"/>
          </a:xfrm>
        </p:grpSpPr>
        <p:sp>
          <p:nvSpPr>
            <p:cNvPr id="24" name="Rounded Rectangle 23"/>
            <p:cNvSpPr/>
            <p:nvPr/>
          </p:nvSpPr>
          <p:spPr>
            <a:xfrm rot="16200000">
              <a:off x="8154000" y="1250689"/>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7"/>
            <a:stretch/>
          </p:blipFill>
          <p:spPr bwMode="auto">
            <a:xfrm>
              <a:off x="9136298" y="592553"/>
              <a:ext cx="7820871" cy="554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74588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26"/>
                    </p:tgtEl>
                  </p:cond>
                </p:stCondLst>
                <p:endSync evt="end" delay="0">
                  <p:rtn val="all"/>
                </p:endSync>
                <p:childTnLst>
                  <p:par>
                    <p:cTn id="44" fill="hold">
                      <p:stCondLst>
                        <p:cond delay="0"/>
                      </p:stCondLst>
                      <p:childTnLst>
                        <p:par>
                          <p:cTn id="45" fill="hold">
                            <p:stCondLst>
                              <p:cond delay="0"/>
                            </p:stCondLst>
                            <p:childTnLst>
                              <p:par>
                                <p:cTn id="46" presetID="35" presetClass="path" presetSubtype="0" accel="50000" decel="50000" fill="hold" nodeType="clickEffect">
                                  <p:stCondLst>
                                    <p:cond delay="0"/>
                                  </p:stCondLst>
                                  <p:childTnLst>
                                    <p:animMotion origin="layout" path="M -0.00018 7.40741E-7 L -0.93038 7.40741E-7 " pathEditMode="relative" rAng="0" ptsTypes="AA">
                                      <p:cBhvr>
                                        <p:cTn id="47" dur="2000" fill="hold"/>
                                        <p:tgtEl>
                                          <p:spTgt spid="26"/>
                                        </p:tgtEl>
                                        <p:attrNameLst>
                                          <p:attrName>ppt_x</p:attrName>
                                          <p:attrName>ppt_y</p:attrName>
                                        </p:attrNameLst>
                                      </p:cBhvr>
                                      <p:rCtr x="-46510" y="0"/>
                                    </p:animMotion>
                                  </p:childTnLst>
                                </p:cTn>
                              </p:par>
                            </p:childTnLst>
                          </p:cTn>
                        </p:par>
                      </p:childTnLst>
                    </p:cTn>
                  </p:par>
                  <p:par>
                    <p:cTn id="48" fill="hold">
                      <p:stCondLst>
                        <p:cond delay="indefinite"/>
                      </p:stCondLst>
                      <p:childTnLst>
                        <p:par>
                          <p:cTn id="49" fill="hold">
                            <p:stCondLst>
                              <p:cond delay="0"/>
                            </p:stCondLst>
                            <p:childTnLst>
                              <p:par>
                                <p:cTn id="50" presetID="63" presetClass="path" presetSubtype="0" accel="50000" decel="50000" fill="hold" nodeType="clickEffect">
                                  <p:stCondLst>
                                    <p:cond delay="0"/>
                                  </p:stCondLst>
                                  <p:childTnLst>
                                    <p:animMotion origin="layout" path="M -0.93038 7.40741E-7 L -0.00018 0.00347 " pathEditMode="relative" rAng="0" ptsTypes="AA">
                                      <p:cBhvr>
                                        <p:cTn id="51" dur="2000" fill="hold"/>
                                        <p:tgtEl>
                                          <p:spTgt spid="26"/>
                                        </p:tgtEl>
                                        <p:attrNameLst>
                                          <p:attrName>ppt_x</p:attrName>
                                          <p:attrName>ppt_y</p:attrName>
                                        </p:attrNameLst>
                                      </p:cBhvr>
                                      <p:rCtr x="46510" y="162"/>
                                    </p:animMotion>
                                  </p:childTnLst>
                                </p:cTn>
                              </p:par>
                            </p:childTnLst>
                          </p:cTn>
                        </p:par>
                      </p:childTnLst>
                    </p:cTn>
                  </p:par>
                </p:childTnLst>
              </p:cTn>
              <p:nextCondLst>
                <p:cond evt="onClick" delay="0">
                  <p:tgtEl>
                    <p:spTgt spid="26"/>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87811"/>
            <a:ext cx="8568952" cy="5632311"/>
          </a:xfrm>
          <a:prstGeom prst="rect">
            <a:avLst/>
          </a:prstGeom>
        </p:spPr>
        <p:txBody>
          <a:bodyPr wrap="square">
            <a:spAutoFit/>
          </a:bodyPr>
          <a:lstStyle/>
          <a:p>
            <a:r>
              <a:rPr lang="en-IE" sz="2000" dirty="0">
                <a:solidFill>
                  <a:srgbClr val="990033"/>
                </a:solidFill>
              </a:rPr>
              <a:t>5. Colette is a currency trader for National Bank. Each day she buys and sells currencies in order to make a profit. In order to trade profitably she needs to know the conversion rates for several currencies. Can you help her answer some of the questions she has to deal with on a particular day? (If you wish, you can insert the actual conversion rates on the day you are doing these questions by checking on www.xe.com or any other relevant site or source of information.) </a:t>
            </a:r>
            <a:endParaRPr lang="en-IE" sz="2000" dirty="0" smtClean="0">
              <a:solidFill>
                <a:srgbClr val="990033"/>
              </a:solidFill>
            </a:endParaRPr>
          </a:p>
          <a:p>
            <a:endParaRPr lang="en-IE" sz="2000" dirty="0">
              <a:solidFill>
                <a:srgbClr val="990033"/>
              </a:solidFill>
            </a:endParaRPr>
          </a:p>
          <a:p>
            <a:r>
              <a:rPr lang="en-IE" sz="2000" dirty="0" smtClean="0">
                <a:solidFill>
                  <a:srgbClr val="990033"/>
                </a:solidFill>
              </a:rPr>
              <a:t>a)  Colette </a:t>
            </a:r>
            <a:r>
              <a:rPr lang="en-IE" sz="2000" dirty="0">
                <a:solidFill>
                  <a:srgbClr val="990033"/>
                </a:solidFill>
              </a:rPr>
              <a:t>knows that on a particular day €1 buys 112.177 Japanese Yen. </a:t>
            </a:r>
            <a:r>
              <a:rPr lang="en-IE" sz="2000" dirty="0" smtClean="0">
                <a:solidFill>
                  <a:srgbClr val="990033"/>
                </a:solidFill>
              </a:rPr>
              <a:t>How much </a:t>
            </a:r>
            <a:r>
              <a:rPr lang="en-IE" sz="2000" dirty="0">
                <a:solidFill>
                  <a:srgbClr val="990033"/>
                </a:solidFill>
              </a:rPr>
              <a:t>would it cost Colette’s bank to buy 1,000,000 Yen? Use a table to show the information. </a:t>
            </a:r>
            <a:endParaRPr lang="en-IE" sz="2000" dirty="0" smtClean="0">
              <a:solidFill>
                <a:srgbClr val="990033"/>
              </a:solidFill>
            </a:endParaRPr>
          </a:p>
          <a:p>
            <a:endParaRPr lang="en-IE" sz="2000" dirty="0">
              <a:solidFill>
                <a:srgbClr val="990033"/>
              </a:solidFill>
            </a:endParaRPr>
          </a:p>
          <a:p>
            <a:r>
              <a:rPr lang="en-IE" sz="2000" dirty="0">
                <a:solidFill>
                  <a:srgbClr val="990033"/>
                </a:solidFill>
              </a:rPr>
              <a:t>b) The Thailand Baht (THB) is at a low of 0.38 Mexican Pesos (MXN). How many </a:t>
            </a:r>
            <a:r>
              <a:rPr lang="en-IE" sz="2000" dirty="0" smtClean="0">
                <a:solidFill>
                  <a:srgbClr val="990033"/>
                </a:solidFill>
              </a:rPr>
              <a:t>   </a:t>
            </a:r>
          </a:p>
          <a:p>
            <a:r>
              <a:rPr lang="en-IE" sz="2000" dirty="0" smtClean="0">
                <a:solidFill>
                  <a:srgbClr val="990033"/>
                </a:solidFill>
              </a:rPr>
              <a:t>THB </a:t>
            </a:r>
            <a:r>
              <a:rPr lang="en-IE" sz="2000" dirty="0">
                <a:solidFill>
                  <a:srgbClr val="990033"/>
                </a:solidFill>
              </a:rPr>
              <a:t>can Colette purchase for 1,000,000 MXN? </a:t>
            </a:r>
            <a:endParaRPr lang="en-IE" sz="2000" dirty="0" smtClean="0">
              <a:solidFill>
                <a:srgbClr val="990033"/>
              </a:solidFill>
            </a:endParaRPr>
          </a:p>
          <a:p>
            <a:endParaRPr lang="en-IE" sz="2000" dirty="0">
              <a:solidFill>
                <a:srgbClr val="990033"/>
              </a:solidFill>
            </a:endParaRPr>
          </a:p>
          <a:p>
            <a:r>
              <a:rPr lang="en-IE" sz="2000" dirty="0">
                <a:solidFill>
                  <a:srgbClr val="990033"/>
                </a:solidFill>
              </a:rPr>
              <a:t>c) Colette knows that one euro will buy 1.42 Australian Dollars (AUD). How many euros will 1AUD buy? The Australian Dollar has dropped from 1.79 AUD/€ to 1.42 AUD /€. Is this a good time for Colette to trade AUD for euro or euro for AUD? Justify your answer. </a:t>
            </a:r>
            <a:endParaRPr lang="en-IE" sz="2000" dirty="0" smtClean="0">
              <a:solidFill>
                <a:srgbClr val="990033"/>
              </a:solidFill>
            </a:endParaRPr>
          </a:p>
        </p:txBody>
      </p:sp>
    </p:spTree>
    <p:extLst>
      <p:ext uri="{BB962C8B-B14F-4D97-AF65-F5344CB8AC3E}">
        <p14:creationId xmlns:p14="http://schemas.microsoft.com/office/powerpoint/2010/main" val="10517983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4536" y="260648"/>
            <a:ext cx="8733968" cy="5940088"/>
          </a:xfrm>
          <a:prstGeom prst="rect">
            <a:avLst/>
          </a:prstGeom>
        </p:spPr>
        <p:txBody>
          <a:bodyPr wrap="square">
            <a:spAutoFit/>
          </a:bodyPr>
          <a:lstStyle/>
          <a:p>
            <a:endParaRPr lang="en-IE" sz="2000" dirty="0">
              <a:solidFill>
                <a:srgbClr val="990033"/>
              </a:solidFill>
            </a:endParaRPr>
          </a:p>
          <a:p>
            <a:r>
              <a:rPr lang="en-IE" sz="2000" dirty="0">
                <a:solidFill>
                  <a:srgbClr val="990033"/>
                </a:solidFill>
              </a:rPr>
              <a:t>d) €1 will buy 57 Indian Rupees (INR). €1 will buy US$1.24 (USD). How many INR will one USD buy? Before calculating, predict whether it will be more or less than 57 INR. </a:t>
            </a:r>
          </a:p>
          <a:p>
            <a:endParaRPr lang="en-IE" sz="2000" dirty="0">
              <a:solidFill>
                <a:srgbClr val="990033"/>
              </a:solidFill>
            </a:endParaRPr>
          </a:p>
          <a:p>
            <a:r>
              <a:rPr lang="en-IE" sz="2000" dirty="0" smtClean="0">
                <a:solidFill>
                  <a:srgbClr val="990033"/>
                </a:solidFill>
              </a:rPr>
              <a:t>e</a:t>
            </a:r>
            <a:r>
              <a:rPr lang="en-IE" sz="2000" dirty="0">
                <a:solidFill>
                  <a:srgbClr val="990033"/>
                </a:solidFill>
              </a:rPr>
              <a:t>) Colette went on a trip to London. While shopping there, she saw a pair of shoes identical to a pair she had bought in Dublin for €88. In the London shop they cost £76. She knew that the exchange rate was £0.83/€. Which city was giving the better deal on the shoes? Explain. </a:t>
            </a:r>
          </a:p>
          <a:p>
            <a:endParaRPr lang="en-IE" sz="2000" dirty="0" smtClean="0">
              <a:solidFill>
                <a:srgbClr val="990033"/>
              </a:solidFill>
            </a:endParaRPr>
          </a:p>
          <a:p>
            <a:r>
              <a:rPr lang="en-IE" sz="2000" dirty="0" smtClean="0">
                <a:solidFill>
                  <a:srgbClr val="990033"/>
                </a:solidFill>
              </a:rPr>
              <a:t>f</a:t>
            </a:r>
            <a:r>
              <a:rPr lang="en-IE" sz="2000" dirty="0">
                <a:solidFill>
                  <a:srgbClr val="990033"/>
                </a:solidFill>
              </a:rPr>
              <a:t>) From London Colette was due to visit Switzerland and then Norway. She decided to cancel her trip to Norway and changed the 1,000 Norwegian Kroner (NOK) she had for Swiss Francs (CHF). At the currency exchange she received 174.22 CHF for her 1,000 NOK (no commission charge included). How many Norwegian Kroner did 1 Swiss Franc buy? </a:t>
            </a:r>
          </a:p>
          <a:p>
            <a:endParaRPr lang="en-IE" sz="2000" dirty="0" smtClean="0">
              <a:solidFill>
                <a:srgbClr val="990033"/>
              </a:solidFill>
            </a:endParaRPr>
          </a:p>
          <a:p>
            <a:r>
              <a:rPr lang="en-IE" sz="2000" dirty="0" smtClean="0">
                <a:solidFill>
                  <a:srgbClr val="990033"/>
                </a:solidFill>
              </a:rPr>
              <a:t>g</a:t>
            </a:r>
            <a:r>
              <a:rPr lang="en-IE" sz="2000" dirty="0">
                <a:solidFill>
                  <a:srgbClr val="990033"/>
                </a:solidFill>
              </a:rPr>
              <a:t>) Her hotel room in Zurich cost her 179 Swiss Francs per night. How much is this in euro if the exchange rate was €1 = 1.23 Swiss Francs? Predict first whether the answer in euro will be greater than or less than €179</a:t>
            </a:r>
          </a:p>
        </p:txBody>
      </p:sp>
    </p:spTree>
    <p:extLst>
      <p:ext uri="{BB962C8B-B14F-4D97-AF65-F5344CB8AC3E}">
        <p14:creationId xmlns:p14="http://schemas.microsoft.com/office/powerpoint/2010/main" val="3244118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53" y="485800"/>
            <a:ext cx="8229600" cy="1143000"/>
          </a:xfrm>
        </p:spPr>
        <p:txBody>
          <a:bodyPr>
            <a:noAutofit/>
          </a:bodyPr>
          <a:lstStyle/>
          <a:p>
            <a:r>
              <a:rPr lang="en-IE" b="1" dirty="0"/>
              <a:t>Section N: </a:t>
            </a:r>
            <a:r>
              <a:rPr lang="en-IE" b="1" dirty="0" smtClean="0"/>
              <a:t/>
            </a:r>
            <a:br>
              <a:rPr lang="en-IE" b="1" dirty="0" smtClean="0"/>
            </a:br>
            <a:r>
              <a:rPr lang="en-IE" b="1" dirty="0" smtClean="0"/>
              <a:t>Inverse </a:t>
            </a:r>
            <a:r>
              <a:rPr lang="en-IE" b="1" dirty="0"/>
              <a:t>Proportion (See also Section I)</a:t>
            </a:r>
            <a:br>
              <a:rPr lang="en-IE" b="1" dirty="0"/>
            </a:br>
            <a:endParaRPr lang="en-IE" b="1" dirty="0"/>
          </a:p>
        </p:txBody>
      </p:sp>
      <p:sp>
        <p:nvSpPr>
          <p:cNvPr id="5" name="Content Placeholder 4"/>
          <p:cNvSpPr>
            <a:spLocks noGrp="1"/>
          </p:cNvSpPr>
          <p:nvPr>
            <p:ph idx="1"/>
          </p:nvPr>
        </p:nvSpPr>
        <p:spPr>
          <a:xfrm>
            <a:off x="374848" y="1430689"/>
            <a:ext cx="8229600" cy="5094655"/>
          </a:xfrm>
        </p:spPr>
        <p:txBody>
          <a:bodyPr>
            <a:normAutofit lnSpcReduction="10000"/>
          </a:bodyPr>
          <a:lstStyle/>
          <a:p>
            <a:r>
              <a:rPr lang="en-IE" dirty="0" smtClean="0"/>
              <a:t>Situations like currency exchange involve equal ratios i.e. proportions. When one of a pair of related quantities increased/decreased the other related quantity increased/ decreased in the same proportion. Can you think of any two related quantities where when one gets bigger the other gets smaller? </a:t>
            </a:r>
          </a:p>
          <a:p>
            <a:r>
              <a:rPr lang="en-IE" dirty="0" smtClean="0"/>
              <a:t>For each situation (</a:t>
            </a:r>
            <a:r>
              <a:rPr lang="en-IE" dirty="0"/>
              <a:t>e.g</a:t>
            </a:r>
            <a:r>
              <a:rPr lang="en-IE" dirty="0" smtClean="0"/>
              <a:t>. "school trip" and "travelling a fixed distance") can you identify which quantity is constant and which quantities can vary? </a:t>
            </a:r>
          </a:p>
          <a:p>
            <a:endParaRPr lang="en-IE" dirty="0"/>
          </a:p>
          <a:p>
            <a:endParaRPr lang="en-IE" dirty="0" smtClean="0"/>
          </a:p>
          <a:p>
            <a:endParaRPr lang="en-IE" dirty="0"/>
          </a:p>
          <a:p>
            <a:endParaRPr lang="en-IE" dirty="0" smtClean="0"/>
          </a:p>
          <a:p>
            <a:endParaRPr lang="en-IE" dirty="0" smtClean="0"/>
          </a:p>
          <a:p>
            <a:endParaRPr lang="en-IE" dirty="0"/>
          </a:p>
          <a:p>
            <a:endParaRPr lang="en-IE" dirty="0"/>
          </a:p>
          <a:p>
            <a:r>
              <a:rPr lang="en-IE" dirty="0" smtClean="0"/>
              <a:t>What is the relationship between the constant quantity and the varying quantities</a:t>
            </a:r>
            <a:r>
              <a:rPr lang="en-IE" dirty="0"/>
              <a:t>?</a:t>
            </a:r>
          </a:p>
          <a:p>
            <a:endParaRPr lang="en-IE" dirty="0"/>
          </a:p>
        </p:txBody>
      </p:sp>
      <p:graphicFrame>
        <p:nvGraphicFramePr>
          <p:cNvPr id="6" name="Table 5"/>
          <p:cNvGraphicFramePr>
            <a:graphicFrameLocks noGrp="1"/>
          </p:cNvGraphicFramePr>
          <p:nvPr>
            <p:extLst>
              <p:ext uri="{D42A27DB-BD31-4B8C-83A1-F6EECF244321}">
                <p14:modId xmlns:p14="http://schemas.microsoft.com/office/powerpoint/2010/main" val="247223765"/>
              </p:ext>
            </p:extLst>
          </p:nvPr>
        </p:nvGraphicFramePr>
        <p:xfrm>
          <a:off x="1547664" y="3645024"/>
          <a:ext cx="6096000" cy="2123440"/>
        </p:xfrm>
        <a:graphic>
          <a:graphicData uri="http://schemas.openxmlformats.org/drawingml/2006/table">
            <a:tbl>
              <a:tblPr firstRow="1" bandRow="1">
                <a:tableStyleId>{8A107856-5554-42FB-B03E-39F5DBC370BA}</a:tableStyleId>
              </a:tblPr>
              <a:tblGrid>
                <a:gridCol w="1524000"/>
                <a:gridCol w="1524000"/>
                <a:gridCol w="1524000"/>
                <a:gridCol w="1524000"/>
              </a:tblGrid>
              <a:tr h="370840">
                <a:tc>
                  <a:txBody>
                    <a:bodyPr/>
                    <a:lstStyle/>
                    <a:p>
                      <a:pPr algn="ctr"/>
                      <a:endParaRPr lang="en-IE" dirty="0">
                        <a:solidFill>
                          <a:srgbClr val="990033"/>
                        </a:solidFill>
                      </a:endParaRPr>
                    </a:p>
                  </a:txBody>
                  <a:tcPr anchor="ctr"/>
                </a:tc>
                <a:tc>
                  <a:txBody>
                    <a:bodyPr/>
                    <a:lstStyle/>
                    <a:p>
                      <a:pPr algn="ctr"/>
                      <a:r>
                        <a:rPr lang="en-IE" dirty="0" smtClean="0">
                          <a:solidFill>
                            <a:srgbClr val="990033"/>
                          </a:solidFill>
                        </a:rPr>
                        <a:t>School</a:t>
                      </a:r>
                      <a:r>
                        <a:rPr lang="en-IE" baseline="0" dirty="0" smtClean="0">
                          <a:solidFill>
                            <a:srgbClr val="990033"/>
                          </a:solidFill>
                        </a:rPr>
                        <a:t> trip</a:t>
                      </a:r>
                      <a:endParaRPr lang="en-IE" dirty="0">
                        <a:solidFill>
                          <a:srgbClr val="990033"/>
                        </a:solidFill>
                      </a:endParaRPr>
                    </a:p>
                  </a:txBody>
                  <a:tcPr anchor="ctr"/>
                </a:tc>
                <a:tc>
                  <a:txBody>
                    <a:bodyPr/>
                    <a:lstStyle/>
                    <a:p>
                      <a:pPr algn="ctr"/>
                      <a:r>
                        <a:rPr lang="en-IE" dirty="0" smtClean="0">
                          <a:solidFill>
                            <a:srgbClr val="990033"/>
                          </a:solidFill>
                        </a:rPr>
                        <a:t>Travelling a fixed</a:t>
                      </a:r>
                      <a:r>
                        <a:rPr lang="en-IE" baseline="0" dirty="0" smtClean="0">
                          <a:solidFill>
                            <a:srgbClr val="990033"/>
                          </a:solidFill>
                        </a:rPr>
                        <a:t> distance</a:t>
                      </a:r>
                      <a:endParaRPr lang="en-IE" dirty="0">
                        <a:solidFill>
                          <a:srgbClr val="990033"/>
                        </a:solidFill>
                      </a:endParaRPr>
                    </a:p>
                  </a:txBody>
                  <a:tcPr anchor="ctr"/>
                </a:tc>
                <a:tc>
                  <a:txBody>
                    <a:bodyPr/>
                    <a:lstStyle/>
                    <a:p>
                      <a:pPr algn="ctr"/>
                      <a:endParaRPr lang="en-IE" dirty="0">
                        <a:solidFill>
                          <a:srgbClr val="990033"/>
                        </a:solidFill>
                      </a:endParaRPr>
                    </a:p>
                  </a:txBody>
                  <a:tcPr anchor="ctr"/>
                </a:tc>
              </a:tr>
              <a:tr h="370840">
                <a:tc>
                  <a:txBody>
                    <a:bodyPr/>
                    <a:lstStyle/>
                    <a:p>
                      <a:r>
                        <a:rPr lang="en-IE" dirty="0" smtClean="0">
                          <a:solidFill>
                            <a:srgbClr val="990033"/>
                          </a:solidFill>
                        </a:rPr>
                        <a:t>Constant</a:t>
                      </a:r>
                      <a:endParaRPr lang="en-IE" dirty="0">
                        <a:solidFill>
                          <a:srgbClr val="990033"/>
                        </a:solidFill>
                      </a:endParaRPr>
                    </a:p>
                  </a:txBody>
                  <a:tcPr/>
                </a:tc>
                <a:tc>
                  <a:txBody>
                    <a:bodyPr/>
                    <a:lstStyle/>
                    <a:p>
                      <a:endParaRPr lang="en-IE">
                        <a:solidFill>
                          <a:srgbClr val="990033"/>
                        </a:solidFill>
                      </a:endParaRPr>
                    </a:p>
                  </a:txBody>
                  <a:tcPr/>
                </a:tc>
                <a:tc>
                  <a:txBody>
                    <a:bodyPr/>
                    <a:lstStyle/>
                    <a:p>
                      <a:endParaRPr lang="en-IE">
                        <a:solidFill>
                          <a:srgbClr val="990033"/>
                        </a:solidFill>
                      </a:endParaRPr>
                    </a:p>
                  </a:txBody>
                  <a:tcPr/>
                </a:tc>
                <a:tc>
                  <a:txBody>
                    <a:bodyPr/>
                    <a:lstStyle/>
                    <a:p>
                      <a:endParaRPr lang="en-IE">
                        <a:solidFill>
                          <a:srgbClr val="990033"/>
                        </a:solidFill>
                      </a:endParaRPr>
                    </a:p>
                  </a:txBody>
                  <a:tcPr/>
                </a:tc>
              </a:tr>
              <a:tr h="370840">
                <a:tc>
                  <a:txBody>
                    <a:bodyPr/>
                    <a:lstStyle/>
                    <a:p>
                      <a:r>
                        <a:rPr lang="en-IE" dirty="0" smtClean="0">
                          <a:solidFill>
                            <a:srgbClr val="990033"/>
                          </a:solidFill>
                        </a:rPr>
                        <a:t>Varying</a:t>
                      </a:r>
                      <a:endParaRPr lang="en-IE" dirty="0">
                        <a:solidFill>
                          <a:srgbClr val="990033"/>
                        </a:solidFill>
                      </a:endParaRPr>
                    </a:p>
                  </a:txBody>
                  <a:tcPr/>
                </a:tc>
                <a:tc>
                  <a:txBody>
                    <a:bodyPr/>
                    <a:lstStyle/>
                    <a:p>
                      <a:endParaRPr lang="en-IE">
                        <a:solidFill>
                          <a:srgbClr val="990033"/>
                        </a:solidFill>
                      </a:endParaRPr>
                    </a:p>
                  </a:txBody>
                  <a:tcPr/>
                </a:tc>
                <a:tc>
                  <a:txBody>
                    <a:bodyPr/>
                    <a:lstStyle/>
                    <a:p>
                      <a:endParaRPr lang="en-IE">
                        <a:solidFill>
                          <a:srgbClr val="990033"/>
                        </a:solidFill>
                      </a:endParaRPr>
                    </a:p>
                  </a:txBody>
                  <a:tcPr/>
                </a:tc>
                <a:tc>
                  <a:txBody>
                    <a:bodyPr/>
                    <a:lstStyle/>
                    <a:p>
                      <a:endParaRPr lang="en-IE">
                        <a:solidFill>
                          <a:srgbClr val="990033"/>
                        </a:solidFill>
                      </a:endParaRPr>
                    </a:p>
                  </a:txBody>
                  <a:tcPr/>
                </a:tc>
              </a:tr>
              <a:tr h="370840">
                <a:tc>
                  <a:txBody>
                    <a:bodyPr/>
                    <a:lstStyle/>
                    <a:p>
                      <a:r>
                        <a:rPr lang="en-IE" dirty="0" smtClean="0">
                          <a:solidFill>
                            <a:srgbClr val="990033"/>
                          </a:solidFill>
                        </a:rPr>
                        <a:t>Varying</a:t>
                      </a:r>
                      <a:endParaRPr lang="en-IE" dirty="0">
                        <a:solidFill>
                          <a:srgbClr val="990033"/>
                        </a:solidFill>
                      </a:endParaRPr>
                    </a:p>
                  </a:txBody>
                  <a:tcPr/>
                </a:tc>
                <a:tc>
                  <a:txBody>
                    <a:bodyPr/>
                    <a:lstStyle/>
                    <a:p>
                      <a:endParaRPr lang="en-IE">
                        <a:solidFill>
                          <a:srgbClr val="990033"/>
                        </a:solidFill>
                      </a:endParaRPr>
                    </a:p>
                  </a:txBody>
                  <a:tcPr/>
                </a:tc>
                <a:tc>
                  <a:txBody>
                    <a:bodyPr/>
                    <a:lstStyle/>
                    <a:p>
                      <a:endParaRPr lang="en-IE">
                        <a:solidFill>
                          <a:srgbClr val="990033"/>
                        </a:solidFill>
                      </a:endParaRPr>
                    </a:p>
                  </a:txBody>
                  <a:tcPr/>
                </a:tc>
                <a:tc>
                  <a:txBody>
                    <a:bodyPr/>
                    <a:lstStyle/>
                    <a:p>
                      <a:endParaRPr lang="en-IE">
                        <a:solidFill>
                          <a:srgbClr val="990033"/>
                        </a:solidFill>
                      </a:endParaRPr>
                    </a:p>
                  </a:txBody>
                  <a:tcPr/>
                </a:tc>
              </a:tr>
              <a:tr h="370840">
                <a:tc>
                  <a:txBody>
                    <a:bodyPr/>
                    <a:lstStyle/>
                    <a:p>
                      <a:r>
                        <a:rPr lang="en-IE" dirty="0" smtClean="0">
                          <a:solidFill>
                            <a:srgbClr val="990033"/>
                          </a:solidFill>
                        </a:rPr>
                        <a:t>Relationship</a:t>
                      </a:r>
                      <a:endParaRPr lang="en-IE" dirty="0">
                        <a:solidFill>
                          <a:srgbClr val="990033"/>
                        </a:solidFill>
                      </a:endParaRPr>
                    </a:p>
                  </a:txBody>
                  <a:tcPr/>
                </a:tc>
                <a:tc>
                  <a:txBody>
                    <a:bodyPr/>
                    <a:lstStyle/>
                    <a:p>
                      <a:endParaRPr lang="en-IE" dirty="0">
                        <a:solidFill>
                          <a:srgbClr val="990033"/>
                        </a:solidFill>
                      </a:endParaRPr>
                    </a:p>
                  </a:txBody>
                  <a:tcPr/>
                </a:tc>
                <a:tc>
                  <a:txBody>
                    <a:bodyPr/>
                    <a:lstStyle/>
                    <a:p>
                      <a:endParaRPr lang="en-IE">
                        <a:solidFill>
                          <a:srgbClr val="990033"/>
                        </a:solidFill>
                      </a:endParaRPr>
                    </a:p>
                  </a:txBody>
                  <a:tcPr/>
                </a:tc>
                <a:tc>
                  <a:txBody>
                    <a:bodyPr/>
                    <a:lstStyle/>
                    <a:p>
                      <a:endParaRPr lang="en-IE" dirty="0">
                        <a:solidFill>
                          <a:srgbClr val="990033"/>
                        </a:solidFill>
                      </a:endParaRPr>
                    </a:p>
                  </a:txBody>
                  <a:tcPr/>
                </a:tc>
              </a:tr>
            </a:tbl>
          </a:graphicData>
        </a:graphic>
      </p:graphicFrame>
      <p:grpSp>
        <p:nvGrpSpPr>
          <p:cNvPr id="3" name="Group 2"/>
          <p:cNvGrpSpPr/>
          <p:nvPr/>
        </p:nvGrpSpPr>
        <p:grpSpPr>
          <a:xfrm>
            <a:off x="8784000" y="620689"/>
            <a:ext cx="8058704" cy="5567610"/>
            <a:chOff x="8784000" y="620689"/>
            <a:chExt cx="8058704" cy="556761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8" t="671" b="-1"/>
            <a:stretch/>
          </p:blipFill>
          <p:spPr bwMode="auto">
            <a:xfrm>
              <a:off x="9160042" y="620689"/>
              <a:ext cx="7682662" cy="5567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rot="16200000">
              <a:off x="8154000" y="1250689"/>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grpSp>
    </p:spTree>
    <p:extLst>
      <p:ext uri="{BB962C8B-B14F-4D97-AF65-F5344CB8AC3E}">
        <p14:creationId xmlns:p14="http://schemas.microsoft.com/office/powerpoint/2010/main" val="365817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9" end="9"/>
                                            </p:txEl>
                                          </p:spTgt>
                                        </p:tgtEl>
                                        <p:attrNameLst>
                                          <p:attrName>style.visibility</p:attrName>
                                        </p:attrNameLst>
                                      </p:cBhvr>
                                      <p:to>
                                        <p:strVal val="visible"/>
                                      </p:to>
                                    </p:set>
                                    <p:animEffect transition="in" filter="fade">
                                      <p:cBhvr>
                                        <p:cTn id="1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35" presetClass="path" presetSubtype="0" accel="50000" decel="50000" fill="hold" nodeType="clickEffect">
                                  <p:stCondLst>
                                    <p:cond delay="0"/>
                                  </p:stCondLst>
                                  <p:childTnLst>
                                    <p:animMotion origin="layout" path="M -0.00018 7.40741E-7 L -0.93038 7.40741E-7 " pathEditMode="relative" rAng="0" ptsTypes="AA">
                                      <p:cBhvr>
                                        <p:cTn id="17" dur="2000" fill="hold"/>
                                        <p:tgtEl>
                                          <p:spTgt spid="3"/>
                                        </p:tgtEl>
                                        <p:attrNameLst>
                                          <p:attrName>ppt_x</p:attrName>
                                          <p:attrName>ppt_y</p:attrName>
                                        </p:attrNameLst>
                                      </p:cBhvr>
                                      <p:rCtr x="-46510" y="0"/>
                                    </p:animMotion>
                                  </p:childTnLst>
                                </p:cTn>
                              </p:par>
                            </p:childTnLst>
                          </p:cTn>
                        </p:par>
                      </p:childTnLst>
                    </p:cTn>
                  </p:par>
                  <p:par>
                    <p:cTn id="18" fill="hold">
                      <p:stCondLst>
                        <p:cond delay="indefinite"/>
                      </p:stCondLst>
                      <p:childTnLst>
                        <p:par>
                          <p:cTn id="19" fill="hold">
                            <p:stCondLst>
                              <p:cond delay="0"/>
                            </p:stCondLst>
                            <p:childTnLst>
                              <p:par>
                                <p:cTn id="20" presetID="63" presetClass="path" presetSubtype="0" accel="50000" decel="50000" fill="hold" nodeType="clickEffect">
                                  <p:stCondLst>
                                    <p:cond delay="0"/>
                                  </p:stCondLst>
                                  <p:childTnLst>
                                    <p:animMotion origin="layout" path="M -0.93038 7.40741E-7 L -0.00018 0.00347 " pathEditMode="relative" rAng="0" ptsTypes="AA">
                                      <p:cBhvr>
                                        <p:cTn id="21" dur="2000" fill="hold"/>
                                        <p:tgtEl>
                                          <p:spTgt spid="3"/>
                                        </p:tgtEl>
                                        <p:attrNameLst>
                                          <p:attrName>ppt_x</p:attrName>
                                          <p:attrName>ppt_y</p:attrName>
                                        </p:attrNameLst>
                                      </p:cBhvr>
                                      <p:rCtr x="46510" y="162"/>
                                    </p:animMotion>
                                  </p:childTnLst>
                                </p:cTn>
                              </p:par>
                            </p:childTnLst>
                          </p:cTn>
                        </p:par>
                      </p:childTnLst>
                    </p:cTn>
                  </p:par>
                </p:childTnLst>
              </p:cTn>
              <p:nextCondLst>
                <p:cond evt="onClick" delay="0">
                  <p:tgtEl>
                    <p:spTgt spid="3"/>
                  </p:tgtEl>
                </p:cond>
              </p:nextCondLst>
            </p:seq>
          </p:childTnLst>
        </p:cTn>
      </p:par>
    </p:tnLst>
    <p:bldLst>
      <p:bldP spid="5"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53" y="485800"/>
            <a:ext cx="8229600" cy="1143000"/>
          </a:xfrm>
        </p:spPr>
        <p:txBody>
          <a:bodyPr>
            <a:noAutofit/>
          </a:bodyPr>
          <a:lstStyle/>
          <a:p>
            <a:r>
              <a:rPr lang="en-IE" b="1" dirty="0"/>
              <a:t>Section N: </a:t>
            </a:r>
            <a:r>
              <a:rPr lang="en-IE" b="1" dirty="0" smtClean="0"/>
              <a:t/>
            </a:r>
            <a:br>
              <a:rPr lang="en-IE" b="1" dirty="0" smtClean="0"/>
            </a:br>
            <a:r>
              <a:rPr lang="en-IE" b="1" dirty="0" smtClean="0"/>
              <a:t>Inverse </a:t>
            </a:r>
            <a:r>
              <a:rPr lang="en-IE" b="1" dirty="0"/>
              <a:t>Proportion (See also Section I)</a:t>
            </a:r>
            <a:br>
              <a:rPr lang="en-IE" b="1" dirty="0"/>
            </a:br>
            <a:endParaRPr lang="en-IE" b="1" dirty="0"/>
          </a:p>
        </p:txBody>
      </p:sp>
      <p:sp>
        <p:nvSpPr>
          <p:cNvPr id="5" name="Content Placeholder 4"/>
          <p:cNvSpPr>
            <a:spLocks noGrp="1"/>
          </p:cNvSpPr>
          <p:nvPr>
            <p:ph idx="1"/>
          </p:nvPr>
        </p:nvSpPr>
        <p:spPr>
          <a:xfrm>
            <a:off x="374848" y="1196752"/>
            <a:ext cx="8409152" cy="4525963"/>
          </a:xfrm>
        </p:spPr>
        <p:txBody>
          <a:bodyPr>
            <a:noAutofit/>
          </a:bodyPr>
          <a:lstStyle/>
          <a:p>
            <a:r>
              <a:rPr lang="en-IE" dirty="0" smtClean="0"/>
              <a:t>What do you notice about the relationship between the constant and the varying quantities? </a:t>
            </a:r>
          </a:p>
          <a:p>
            <a:r>
              <a:rPr lang="en-IE" dirty="0" smtClean="0"/>
              <a:t>We call relationships like these inverse </a:t>
            </a:r>
            <a:r>
              <a:rPr lang="en-IE" dirty="0"/>
              <a:t>proportions</a:t>
            </a:r>
            <a:r>
              <a:rPr lang="en-IE" dirty="0" smtClean="0"/>
              <a:t>. If k is the constant and x and y are the varying quantities, can you generalise the relationship between k, x and y? </a:t>
            </a:r>
          </a:p>
          <a:p>
            <a:r>
              <a:rPr lang="en-IE" dirty="0" smtClean="0"/>
              <a:t>For the school trip, if the cost of the bus is €100 and if 20 people travel how much does each pay? What is the cost per person if 40 people travel? </a:t>
            </a:r>
          </a:p>
          <a:p>
            <a:r>
              <a:rPr lang="en-IE" dirty="0" smtClean="0"/>
              <a:t>How is this different from the following question? If 20 books cost €</a:t>
            </a:r>
            <a:r>
              <a:rPr lang="en-IE" dirty="0"/>
              <a:t>100</a:t>
            </a:r>
            <a:r>
              <a:rPr lang="en-IE" dirty="0" smtClean="0"/>
              <a:t>, what will 40 books cost at the same cost per book? </a:t>
            </a:r>
          </a:p>
          <a:p>
            <a:r>
              <a:rPr lang="en-IE" dirty="0" smtClean="0"/>
              <a:t>In pairs come up with similar examples. </a:t>
            </a:r>
          </a:p>
          <a:p>
            <a:r>
              <a:rPr lang="en-IE" dirty="0" smtClean="0"/>
              <a:t>A building job takes 40 days to complete if 10 people work on it. How many days will it take to complete if 25 people work on it w1orking at the same rate? Predict first whether the answer will be more or less than 10 days.  </a:t>
            </a:r>
            <a:endParaRPr lang="en-IE" dirty="0"/>
          </a:p>
          <a:p>
            <a:r>
              <a:rPr lang="en-IE" dirty="0" smtClean="0"/>
              <a:t>Does this involve a proportional situation? Explain. </a:t>
            </a:r>
            <a:endParaRPr lang="en-IE" dirty="0"/>
          </a:p>
          <a:p>
            <a:r>
              <a:rPr lang="en-IE" b="1" dirty="0" smtClean="0"/>
              <a:t>Complete Section </a:t>
            </a:r>
            <a:r>
              <a:rPr lang="en-IE" b="1" dirty="0"/>
              <a:t>N: </a:t>
            </a:r>
            <a:r>
              <a:rPr lang="en-IE" b="1" dirty="0" smtClean="0"/>
              <a:t>Student Activity 10 in pairs. Not all of the questions will involve inverse proportions</a:t>
            </a:r>
            <a:r>
              <a:rPr lang="en-IE" b="1" dirty="0"/>
              <a:t>.</a:t>
            </a:r>
          </a:p>
          <a:p>
            <a:endParaRPr lang="en-IE" dirty="0"/>
          </a:p>
        </p:txBody>
      </p:sp>
      <p:grpSp>
        <p:nvGrpSpPr>
          <p:cNvPr id="7" name="Group 6"/>
          <p:cNvGrpSpPr/>
          <p:nvPr/>
        </p:nvGrpSpPr>
        <p:grpSpPr>
          <a:xfrm>
            <a:off x="8784000" y="1058901"/>
            <a:ext cx="7960817" cy="4704171"/>
            <a:chOff x="8784000" y="1058901"/>
            <a:chExt cx="7960817" cy="4704171"/>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03" t="1018"/>
            <a:stretch/>
          </p:blipFill>
          <p:spPr bwMode="auto">
            <a:xfrm>
              <a:off x="9135098" y="1058901"/>
              <a:ext cx="7609719" cy="4704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le 9"/>
            <p:cNvSpPr/>
            <p:nvPr/>
          </p:nvSpPr>
          <p:spPr>
            <a:xfrm rot="16200000">
              <a:off x="8154000" y="2879576"/>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grpSp>
      <p:grpSp>
        <p:nvGrpSpPr>
          <p:cNvPr id="6" name="Group 5"/>
          <p:cNvGrpSpPr/>
          <p:nvPr/>
        </p:nvGrpSpPr>
        <p:grpSpPr>
          <a:xfrm>
            <a:off x="8784000" y="620689"/>
            <a:ext cx="8080474" cy="5491466"/>
            <a:chOff x="8784000" y="620689"/>
            <a:chExt cx="8080474" cy="5491466"/>
          </a:xfrm>
        </p:grpSpPr>
        <p:sp>
          <p:nvSpPr>
            <p:cNvPr id="4" name="Rounded Rectangle 3"/>
            <p:cNvSpPr/>
            <p:nvPr/>
          </p:nvSpPr>
          <p:spPr>
            <a:xfrm rot="16200000">
              <a:off x="8154000" y="1250689"/>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0" t="502" r="394" b="458"/>
            <a:stretch/>
          </p:blipFill>
          <p:spPr bwMode="auto">
            <a:xfrm>
              <a:off x="9144000" y="620689"/>
              <a:ext cx="7720474" cy="5491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1590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6"/>
                    </p:tgtEl>
                  </p:cond>
                </p:stCondLst>
                <p:endSync evt="end" delay="0">
                  <p:rtn val="all"/>
                </p:endSync>
                <p:childTnLst>
                  <p:par>
                    <p:cTn id="39" fill="hold">
                      <p:stCondLst>
                        <p:cond delay="0"/>
                      </p:stCondLst>
                      <p:childTnLst>
                        <p:par>
                          <p:cTn id="40" fill="hold">
                            <p:stCondLst>
                              <p:cond delay="0"/>
                            </p:stCondLst>
                            <p:childTnLst>
                              <p:par>
                                <p:cTn id="41" presetID="35" presetClass="path" presetSubtype="0" accel="50000" decel="50000" fill="hold" nodeType="clickEffect">
                                  <p:stCondLst>
                                    <p:cond delay="0"/>
                                  </p:stCondLst>
                                  <p:childTnLst>
                                    <p:animMotion origin="layout" path="M -0.00018 7.40741E-7 L -0.93038 7.40741E-7 " pathEditMode="relative" rAng="0" ptsTypes="AA">
                                      <p:cBhvr>
                                        <p:cTn id="42" dur="2000" fill="hold"/>
                                        <p:tgtEl>
                                          <p:spTgt spid="6"/>
                                        </p:tgtEl>
                                        <p:attrNameLst>
                                          <p:attrName>ppt_x</p:attrName>
                                          <p:attrName>ppt_y</p:attrName>
                                        </p:attrNameLst>
                                      </p:cBhvr>
                                      <p:rCtr x="-46510" y="0"/>
                                    </p:animMotion>
                                  </p:childTnLst>
                                </p:cTn>
                              </p:par>
                            </p:childTnLst>
                          </p:cTn>
                        </p:par>
                      </p:childTnLst>
                    </p:cTn>
                  </p:par>
                  <p:par>
                    <p:cTn id="43" fill="hold">
                      <p:stCondLst>
                        <p:cond delay="indefinite"/>
                      </p:stCondLst>
                      <p:childTnLst>
                        <p:par>
                          <p:cTn id="44" fill="hold">
                            <p:stCondLst>
                              <p:cond delay="0"/>
                            </p:stCondLst>
                            <p:childTnLst>
                              <p:par>
                                <p:cTn id="45" presetID="63" presetClass="path" presetSubtype="0" accel="50000" decel="50000" fill="hold" nodeType="clickEffect">
                                  <p:stCondLst>
                                    <p:cond delay="0"/>
                                  </p:stCondLst>
                                  <p:childTnLst>
                                    <p:animMotion origin="layout" path="M -0.93038 7.40741E-7 L -0.00018 0.00347 " pathEditMode="relative" rAng="0" ptsTypes="AA">
                                      <p:cBhvr>
                                        <p:cTn id="46" dur="2000" fill="hold"/>
                                        <p:tgtEl>
                                          <p:spTgt spid="6"/>
                                        </p:tgtEl>
                                        <p:attrNameLst>
                                          <p:attrName>ppt_x</p:attrName>
                                          <p:attrName>ppt_y</p:attrName>
                                        </p:attrNameLst>
                                      </p:cBhvr>
                                      <p:rCtr x="46510" y="162"/>
                                    </p:animMotion>
                                  </p:childTnLst>
                                </p:cTn>
                              </p:par>
                            </p:childTnLst>
                          </p:cTn>
                        </p:par>
                      </p:childTnLst>
                    </p:cTn>
                  </p:par>
                </p:childTnLst>
              </p:cTn>
              <p:nextCondLst>
                <p:cond evt="onClick" delay="0">
                  <p:tgtEl>
                    <p:spTgt spid="6"/>
                  </p:tgtEl>
                </p:cond>
              </p:nextCondLst>
            </p:seq>
            <p:seq concurrent="1" nextAc="seek">
              <p:cTn id="47" restart="whenNotActive" fill="hold" evtFilter="cancelBubble" nodeType="interactiveSeq">
                <p:stCondLst>
                  <p:cond evt="onClick" delay="0">
                    <p:tgtEl>
                      <p:spTgt spid="7"/>
                    </p:tgtEl>
                  </p:cond>
                </p:stCondLst>
                <p:endSync evt="end" delay="0">
                  <p:rtn val="all"/>
                </p:endSync>
                <p:childTnLst>
                  <p:par>
                    <p:cTn id="48" fill="hold">
                      <p:stCondLst>
                        <p:cond delay="0"/>
                      </p:stCondLst>
                      <p:childTnLst>
                        <p:par>
                          <p:cTn id="49" fill="hold">
                            <p:stCondLst>
                              <p:cond delay="0"/>
                            </p:stCondLst>
                            <p:childTnLst>
                              <p:par>
                                <p:cTn id="50" presetID="35" presetClass="path" presetSubtype="0" accel="50000" decel="50000" fill="hold" nodeType="clickEffect">
                                  <p:stCondLst>
                                    <p:cond delay="0"/>
                                  </p:stCondLst>
                                  <p:childTnLst>
                                    <p:animMotion origin="layout" path="M -0.00018 7.40741E-7 L -0.93038 7.40741E-7 " pathEditMode="relative" rAng="0" ptsTypes="AA">
                                      <p:cBhvr>
                                        <p:cTn id="51" dur="2000" fill="hold"/>
                                        <p:tgtEl>
                                          <p:spTgt spid="7"/>
                                        </p:tgtEl>
                                        <p:attrNameLst>
                                          <p:attrName>ppt_x</p:attrName>
                                          <p:attrName>ppt_y</p:attrName>
                                        </p:attrNameLst>
                                      </p:cBhvr>
                                      <p:rCtr x="-46510" y="0"/>
                                    </p:animMotion>
                                  </p:childTnLst>
                                </p:cTn>
                              </p:par>
                            </p:childTnLst>
                          </p:cTn>
                        </p:par>
                      </p:childTnLst>
                    </p:cTn>
                  </p:par>
                  <p:par>
                    <p:cTn id="52" fill="hold">
                      <p:stCondLst>
                        <p:cond delay="indefinite"/>
                      </p:stCondLst>
                      <p:childTnLst>
                        <p:par>
                          <p:cTn id="53" fill="hold">
                            <p:stCondLst>
                              <p:cond delay="0"/>
                            </p:stCondLst>
                            <p:childTnLst>
                              <p:par>
                                <p:cTn id="54" presetID="63" presetClass="path" presetSubtype="0" accel="50000" decel="50000" fill="hold" nodeType="clickEffect">
                                  <p:stCondLst>
                                    <p:cond delay="0"/>
                                  </p:stCondLst>
                                  <p:childTnLst>
                                    <p:animMotion origin="layout" path="M -0.93038 7.40741E-7 L -0.00018 0.00347 " pathEditMode="relative" rAng="0" ptsTypes="AA">
                                      <p:cBhvr>
                                        <p:cTn id="55" dur="2000" fill="hold"/>
                                        <p:tgtEl>
                                          <p:spTgt spid="7"/>
                                        </p:tgtEl>
                                        <p:attrNameLst>
                                          <p:attrName>ppt_x</p:attrName>
                                          <p:attrName>ppt_y</p:attrName>
                                        </p:attrNameLst>
                                      </p:cBhvr>
                                      <p:rCtr x="46510" y="162"/>
                                    </p:animMotion>
                                  </p:childTnLst>
                                </p:cTn>
                              </p:par>
                            </p:childTnLst>
                          </p:cTn>
                        </p:par>
                      </p:childTnLst>
                    </p:cTn>
                  </p:par>
                </p:childTnLst>
              </p:cTn>
              <p:nextCondLst>
                <p:cond evt="onClick" delay="0">
                  <p:tgtEl>
                    <p:spTgt spid="7"/>
                  </p:tgtEl>
                </p:cond>
              </p:nextCondLst>
            </p:seq>
          </p:childTnLst>
        </p:cTn>
      </p:par>
    </p:tnLst>
    <p:bldLst>
      <p:bldP spid="5"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764704"/>
            <a:ext cx="8640960" cy="5632311"/>
          </a:xfrm>
          <a:prstGeom prst="rect">
            <a:avLst/>
          </a:prstGeom>
        </p:spPr>
        <p:txBody>
          <a:bodyPr wrap="square">
            <a:spAutoFit/>
          </a:bodyPr>
          <a:lstStyle/>
          <a:p>
            <a:r>
              <a:rPr lang="en-IE" sz="2000" dirty="0">
                <a:solidFill>
                  <a:srgbClr val="990033"/>
                </a:solidFill>
              </a:rPr>
              <a:t>1. It takes 30 people 60 working days to build a small bridge. How many people</a:t>
            </a:r>
          </a:p>
          <a:p>
            <a:r>
              <a:rPr lang="en-IE" sz="2000" dirty="0">
                <a:solidFill>
                  <a:srgbClr val="990033"/>
                </a:solidFill>
              </a:rPr>
              <a:t>are needed if the bridge is to be built in 40 working days, assuming that they</a:t>
            </a:r>
          </a:p>
          <a:p>
            <a:r>
              <a:rPr lang="en-IE" sz="2000" dirty="0">
                <a:solidFill>
                  <a:srgbClr val="990033"/>
                </a:solidFill>
              </a:rPr>
              <a:t>all work at the same rate. First decide whether your answer will be more or</a:t>
            </a:r>
          </a:p>
          <a:p>
            <a:r>
              <a:rPr lang="en-IE" sz="2000" dirty="0">
                <a:solidFill>
                  <a:srgbClr val="990033"/>
                </a:solidFill>
              </a:rPr>
              <a:t>less than 30. How long would it take one person to build the bridge if it were</a:t>
            </a:r>
          </a:p>
          <a:p>
            <a:r>
              <a:rPr lang="en-IE" sz="2000" dirty="0">
                <a:solidFill>
                  <a:srgbClr val="990033"/>
                </a:solidFill>
              </a:rPr>
              <a:t>possible for them to do it alone</a:t>
            </a:r>
            <a:r>
              <a:rPr lang="en-IE" sz="2000" dirty="0" smtClean="0">
                <a:solidFill>
                  <a:srgbClr val="990033"/>
                </a:solidFill>
              </a:rPr>
              <a:t>?</a:t>
            </a:r>
          </a:p>
          <a:p>
            <a:endParaRPr lang="en-IE" sz="2000" dirty="0">
              <a:solidFill>
                <a:srgbClr val="990033"/>
              </a:solidFill>
            </a:endParaRPr>
          </a:p>
          <a:p>
            <a:r>
              <a:rPr lang="en-IE" sz="2000" dirty="0">
                <a:solidFill>
                  <a:srgbClr val="990033"/>
                </a:solidFill>
              </a:rPr>
              <a:t>2. Using the scale given on the</a:t>
            </a:r>
          </a:p>
          <a:p>
            <a:r>
              <a:rPr lang="en-IE" sz="2000" dirty="0">
                <a:solidFill>
                  <a:srgbClr val="990033"/>
                </a:solidFill>
              </a:rPr>
              <a:t>map to the right, work out the</a:t>
            </a:r>
          </a:p>
          <a:p>
            <a:r>
              <a:rPr lang="en-IE" sz="2000" dirty="0">
                <a:solidFill>
                  <a:srgbClr val="990033"/>
                </a:solidFill>
              </a:rPr>
              <a:t>distance between </a:t>
            </a:r>
            <a:r>
              <a:rPr lang="en-IE" sz="2000" dirty="0" err="1">
                <a:solidFill>
                  <a:srgbClr val="990033"/>
                </a:solidFill>
              </a:rPr>
              <a:t>Kilbeggan</a:t>
            </a:r>
            <a:r>
              <a:rPr lang="en-IE" sz="2000" dirty="0">
                <a:solidFill>
                  <a:srgbClr val="990033"/>
                </a:solidFill>
              </a:rPr>
              <a:t> and</a:t>
            </a:r>
          </a:p>
          <a:p>
            <a:r>
              <a:rPr lang="en-IE" sz="2000" dirty="0" err="1">
                <a:solidFill>
                  <a:srgbClr val="990033"/>
                </a:solidFill>
              </a:rPr>
              <a:t>Athlone</a:t>
            </a:r>
            <a:r>
              <a:rPr lang="en-IE" sz="2000" dirty="0">
                <a:solidFill>
                  <a:srgbClr val="990033"/>
                </a:solidFill>
              </a:rPr>
              <a:t> in both km and miles.</a:t>
            </a:r>
          </a:p>
          <a:p>
            <a:r>
              <a:rPr lang="en-IE" sz="2000" dirty="0">
                <a:solidFill>
                  <a:srgbClr val="990033"/>
                </a:solidFill>
              </a:rPr>
              <a:t>Use this to find the approximate</a:t>
            </a:r>
          </a:p>
          <a:p>
            <a:r>
              <a:rPr lang="en-IE" sz="2000" dirty="0">
                <a:solidFill>
                  <a:srgbClr val="990033"/>
                </a:solidFill>
              </a:rPr>
              <a:t>ratio of miles to km in the form</a:t>
            </a:r>
          </a:p>
          <a:p>
            <a:r>
              <a:rPr lang="en-IE" sz="2000" dirty="0">
                <a:solidFill>
                  <a:srgbClr val="990033"/>
                </a:solidFill>
              </a:rPr>
              <a:t>1:n. Check that your answer is</a:t>
            </a:r>
          </a:p>
          <a:p>
            <a:r>
              <a:rPr lang="en-IE" sz="2000" dirty="0">
                <a:solidFill>
                  <a:srgbClr val="990033"/>
                </a:solidFill>
              </a:rPr>
              <a:t>close to the true ratio</a:t>
            </a:r>
            <a:r>
              <a:rPr lang="en-IE" sz="2000" dirty="0" smtClean="0">
                <a:solidFill>
                  <a:srgbClr val="990033"/>
                </a:solidFill>
              </a:rPr>
              <a:t>.</a:t>
            </a:r>
          </a:p>
          <a:p>
            <a:endParaRPr lang="en-IE" sz="2000" dirty="0">
              <a:solidFill>
                <a:srgbClr val="990033"/>
              </a:solidFill>
            </a:endParaRPr>
          </a:p>
          <a:p>
            <a:r>
              <a:rPr lang="en-IE" sz="2000" dirty="0">
                <a:solidFill>
                  <a:srgbClr val="990033"/>
                </a:solidFill>
              </a:rPr>
              <a:t>3. A prize of €10,000 is shared among 20 people. How much does each person</a:t>
            </a:r>
          </a:p>
          <a:p>
            <a:r>
              <a:rPr lang="en-IE" sz="2000" dirty="0">
                <a:solidFill>
                  <a:srgbClr val="990033"/>
                </a:solidFill>
              </a:rPr>
              <a:t>get? How much would each person get if the prize were shared among 80</a:t>
            </a:r>
          </a:p>
          <a:p>
            <a:r>
              <a:rPr lang="en-IE" sz="2000" dirty="0">
                <a:solidFill>
                  <a:srgbClr val="990033"/>
                </a:solidFill>
              </a:rPr>
              <a:t>people</a:t>
            </a:r>
            <a:r>
              <a:rPr lang="en-IE" sz="2000" dirty="0" smtClean="0">
                <a:solidFill>
                  <a:srgbClr val="990033"/>
                </a:solidFill>
              </a:rPr>
              <a:t>?</a:t>
            </a:r>
            <a:endParaRPr lang="en-IE" sz="2000" dirty="0">
              <a:solidFill>
                <a:srgbClr val="990033"/>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0559" y="2492896"/>
            <a:ext cx="4901921" cy="2655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rmAutofit/>
          </a:bodyPr>
          <a:lstStyle/>
          <a:p>
            <a:r>
              <a:rPr lang="en-IE" b="1" dirty="0"/>
              <a:t>Section </a:t>
            </a:r>
            <a:r>
              <a:rPr lang="en-IE" b="1" dirty="0" smtClean="0"/>
              <a:t>N: </a:t>
            </a:r>
            <a:r>
              <a:rPr lang="en-IE" b="1" dirty="0"/>
              <a:t>Student Activity </a:t>
            </a:r>
            <a:r>
              <a:rPr lang="en-IE" b="1" dirty="0" smtClean="0"/>
              <a:t>10</a:t>
            </a:r>
            <a:endParaRPr lang="en-IE" dirty="0"/>
          </a:p>
        </p:txBody>
      </p:sp>
    </p:spTree>
    <p:extLst>
      <p:ext uri="{BB962C8B-B14F-4D97-AF65-F5344CB8AC3E}">
        <p14:creationId xmlns:p14="http://schemas.microsoft.com/office/powerpoint/2010/main" val="1367230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40074"/>
            <a:ext cx="8640960" cy="6247864"/>
          </a:xfrm>
          <a:prstGeom prst="rect">
            <a:avLst/>
          </a:prstGeom>
        </p:spPr>
        <p:txBody>
          <a:bodyPr wrap="square">
            <a:spAutoFit/>
          </a:bodyPr>
          <a:lstStyle/>
          <a:p>
            <a:r>
              <a:rPr lang="en-IE" sz="2000" dirty="0">
                <a:solidFill>
                  <a:srgbClr val="990033"/>
                </a:solidFill>
              </a:rPr>
              <a:t>3. A prize of €10,000 is shared among 20 people. How much does each person</a:t>
            </a:r>
          </a:p>
          <a:p>
            <a:r>
              <a:rPr lang="en-IE" sz="2000" dirty="0">
                <a:solidFill>
                  <a:srgbClr val="990033"/>
                </a:solidFill>
              </a:rPr>
              <a:t>get? How much would each person get if the prize were shared among 80</a:t>
            </a:r>
          </a:p>
          <a:p>
            <a:r>
              <a:rPr lang="en-IE" sz="2000" dirty="0">
                <a:solidFill>
                  <a:srgbClr val="990033"/>
                </a:solidFill>
              </a:rPr>
              <a:t>people</a:t>
            </a:r>
            <a:r>
              <a:rPr lang="en-IE" sz="2000" dirty="0" smtClean="0">
                <a:solidFill>
                  <a:srgbClr val="990033"/>
                </a:solidFill>
              </a:rPr>
              <a:t>?</a:t>
            </a:r>
          </a:p>
          <a:p>
            <a:endParaRPr lang="en-IE" sz="2000" dirty="0">
              <a:solidFill>
                <a:srgbClr val="990033"/>
              </a:solidFill>
            </a:endParaRPr>
          </a:p>
          <a:p>
            <a:r>
              <a:rPr lang="en-IE" sz="2000" dirty="0">
                <a:solidFill>
                  <a:srgbClr val="990033"/>
                </a:solidFill>
              </a:rPr>
              <a:t>4. A group of workers in an office do the Lotto each week. One week they</a:t>
            </a:r>
          </a:p>
          <a:p>
            <a:r>
              <a:rPr lang="en-IE" sz="2000" dirty="0">
                <a:solidFill>
                  <a:srgbClr val="990033"/>
                </a:solidFill>
              </a:rPr>
              <a:t>won €400 and they received €16 each in prize money. If the prize had been</a:t>
            </a:r>
          </a:p>
          <a:p>
            <a:r>
              <a:rPr lang="en-IE" sz="2000" dirty="0">
                <a:solidFill>
                  <a:srgbClr val="990033"/>
                </a:solidFill>
              </a:rPr>
              <a:t>€2,800, how much would each one have received? Solve this problem in two</a:t>
            </a:r>
          </a:p>
          <a:p>
            <a:r>
              <a:rPr lang="en-IE" sz="2000" dirty="0">
                <a:solidFill>
                  <a:srgbClr val="990033"/>
                </a:solidFill>
              </a:rPr>
              <a:t>different ways</a:t>
            </a:r>
            <a:r>
              <a:rPr lang="en-IE" sz="2000" dirty="0" smtClean="0">
                <a:solidFill>
                  <a:srgbClr val="990033"/>
                </a:solidFill>
              </a:rPr>
              <a:t>.</a:t>
            </a:r>
          </a:p>
          <a:p>
            <a:endParaRPr lang="en-IE" sz="2000" dirty="0">
              <a:solidFill>
                <a:srgbClr val="990033"/>
              </a:solidFill>
            </a:endParaRPr>
          </a:p>
          <a:p>
            <a:r>
              <a:rPr lang="en-IE" sz="2000" dirty="0">
                <a:solidFill>
                  <a:srgbClr val="990033"/>
                </a:solidFill>
              </a:rPr>
              <a:t>5. A group of five tourists have sailed to a remote island, which has been cut off</a:t>
            </a:r>
          </a:p>
          <a:p>
            <a:r>
              <a:rPr lang="en-IE" sz="2000" dirty="0">
                <a:solidFill>
                  <a:srgbClr val="990033"/>
                </a:solidFill>
              </a:rPr>
              <a:t>from the mainland due to stormy weather. They have enough food for 5 days</a:t>
            </a:r>
          </a:p>
          <a:p>
            <a:r>
              <a:rPr lang="en-IE" sz="2000" dirty="0">
                <a:solidFill>
                  <a:srgbClr val="990033"/>
                </a:solidFill>
              </a:rPr>
              <a:t>if they eat 1kg per day. How many days will their food last if they eat (</a:t>
            </a:r>
            <a:r>
              <a:rPr lang="en-IE" sz="2000" dirty="0" err="1">
                <a:solidFill>
                  <a:srgbClr val="990033"/>
                </a:solidFill>
              </a:rPr>
              <a:t>i</a:t>
            </a:r>
            <a:r>
              <a:rPr lang="en-IE" sz="2000" dirty="0">
                <a:solidFill>
                  <a:srgbClr val="990033"/>
                </a:solidFill>
              </a:rPr>
              <a:t>) 200g</a:t>
            </a:r>
          </a:p>
          <a:p>
            <a:r>
              <a:rPr lang="en-IE" sz="2000" dirty="0">
                <a:solidFill>
                  <a:srgbClr val="990033"/>
                </a:solidFill>
              </a:rPr>
              <a:t>per day (ii) 1.5kg per day</a:t>
            </a:r>
            <a:r>
              <a:rPr lang="en-IE" sz="2000" dirty="0" smtClean="0">
                <a:solidFill>
                  <a:srgbClr val="990033"/>
                </a:solidFill>
              </a:rPr>
              <a:t>?</a:t>
            </a:r>
          </a:p>
          <a:p>
            <a:endParaRPr lang="en-IE" sz="2000" dirty="0">
              <a:solidFill>
                <a:srgbClr val="990033"/>
              </a:solidFill>
            </a:endParaRPr>
          </a:p>
          <a:p>
            <a:r>
              <a:rPr lang="en-IE" sz="2000" dirty="0">
                <a:solidFill>
                  <a:srgbClr val="990033"/>
                </a:solidFill>
              </a:rPr>
              <a:t>6. The scale on a map is 1: 20,000. Find the distance in centimetres on the map</a:t>
            </a:r>
          </a:p>
          <a:p>
            <a:r>
              <a:rPr lang="en-IE" sz="2000" dirty="0">
                <a:solidFill>
                  <a:srgbClr val="990033"/>
                </a:solidFill>
              </a:rPr>
              <a:t>representing an actual distance of 1km</a:t>
            </a:r>
            <a:r>
              <a:rPr lang="en-IE" sz="2000" dirty="0" smtClean="0">
                <a:solidFill>
                  <a:srgbClr val="990033"/>
                </a:solidFill>
              </a:rPr>
              <a:t>.</a:t>
            </a:r>
          </a:p>
          <a:p>
            <a:endParaRPr lang="en-IE" sz="2000" dirty="0">
              <a:solidFill>
                <a:srgbClr val="990033"/>
              </a:solidFill>
            </a:endParaRPr>
          </a:p>
          <a:p>
            <a:r>
              <a:rPr lang="en-IE" sz="2000" dirty="0">
                <a:solidFill>
                  <a:srgbClr val="990033"/>
                </a:solidFill>
              </a:rPr>
              <a:t>7. A room needs 500 tiles measuring 15cm x 15cm to cover the floor. How many</a:t>
            </a:r>
          </a:p>
          <a:p>
            <a:r>
              <a:rPr lang="en-IE" sz="2000" dirty="0">
                <a:solidFill>
                  <a:srgbClr val="990033"/>
                </a:solidFill>
              </a:rPr>
              <a:t>tiles measuring 25cm x 25cm would be needed to tile the same floor</a:t>
            </a:r>
            <a:r>
              <a:rPr lang="en-IE" sz="2000" dirty="0" smtClean="0">
                <a:solidFill>
                  <a:srgbClr val="990033"/>
                </a:solidFill>
              </a:rPr>
              <a:t>?</a:t>
            </a:r>
          </a:p>
          <a:p>
            <a:endParaRPr lang="en-IE" sz="2000" dirty="0">
              <a:solidFill>
                <a:srgbClr val="990033"/>
              </a:solidFill>
            </a:endParaRPr>
          </a:p>
        </p:txBody>
      </p:sp>
    </p:spTree>
    <p:extLst>
      <p:ext uri="{BB962C8B-B14F-4D97-AF65-F5344CB8AC3E}">
        <p14:creationId xmlns:p14="http://schemas.microsoft.com/office/powerpoint/2010/main" val="39806474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032" y="128524"/>
            <a:ext cx="8712968" cy="4708981"/>
          </a:xfrm>
          <a:prstGeom prst="rect">
            <a:avLst/>
          </a:prstGeom>
        </p:spPr>
        <p:txBody>
          <a:bodyPr wrap="square">
            <a:spAutoFit/>
          </a:bodyPr>
          <a:lstStyle/>
          <a:p>
            <a:endParaRPr lang="en-IE" sz="2000" dirty="0">
              <a:solidFill>
                <a:srgbClr val="990033"/>
              </a:solidFill>
            </a:endParaRPr>
          </a:p>
          <a:p>
            <a:r>
              <a:rPr lang="en-IE" sz="2000" dirty="0">
                <a:solidFill>
                  <a:srgbClr val="990033"/>
                </a:solidFill>
              </a:rPr>
              <a:t>7. A room needs 500 tiles measuring 15cm x 15cm to cover the floor. How many</a:t>
            </a:r>
          </a:p>
          <a:p>
            <a:r>
              <a:rPr lang="en-IE" sz="2000" dirty="0">
                <a:solidFill>
                  <a:srgbClr val="990033"/>
                </a:solidFill>
              </a:rPr>
              <a:t>tiles measuring 25cm x 25cm would be needed to tile the same floor?</a:t>
            </a:r>
          </a:p>
          <a:p>
            <a:endParaRPr lang="en-IE" sz="2000" dirty="0">
              <a:solidFill>
                <a:srgbClr val="990033"/>
              </a:solidFill>
            </a:endParaRPr>
          </a:p>
          <a:p>
            <a:r>
              <a:rPr lang="en-IE" sz="2000" dirty="0">
                <a:solidFill>
                  <a:srgbClr val="990033"/>
                </a:solidFill>
              </a:rPr>
              <a:t>8. Two students go on holidays planning to spend €40 per day for a </a:t>
            </a:r>
            <a:r>
              <a:rPr lang="en-IE" sz="2000" dirty="0" smtClean="0">
                <a:solidFill>
                  <a:srgbClr val="990033"/>
                </a:solidFill>
              </a:rPr>
              <a:t>holiday </a:t>
            </a:r>
            <a:endParaRPr lang="en-IE" sz="2000" dirty="0">
              <a:solidFill>
                <a:srgbClr val="990033"/>
              </a:solidFill>
            </a:endParaRPr>
          </a:p>
          <a:p>
            <a:r>
              <a:rPr lang="en-IE" sz="2000" dirty="0">
                <a:solidFill>
                  <a:srgbClr val="990033"/>
                </a:solidFill>
              </a:rPr>
              <a:t>lasting 8 days. They end up spending €60 per day. How many days can </a:t>
            </a:r>
            <a:r>
              <a:rPr lang="en-IE" sz="2000" dirty="0" smtClean="0">
                <a:solidFill>
                  <a:srgbClr val="990033"/>
                </a:solidFill>
              </a:rPr>
              <a:t>the money </a:t>
            </a:r>
            <a:r>
              <a:rPr lang="en-IE" sz="2000" dirty="0">
                <a:solidFill>
                  <a:srgbClr val="990033"/>
                </a:solidFill>
              </a:rPr>
              <a:t>last at this rate of spending</a:t>
            </a:r>
            <a:r>
              <a:rPr lang="en-IE" sz="2000" dirty="0" smtClean="0">
                <a:solidFill>
                  <a:srgbClr val="990033"/>
                </a:solidFill>
              </a:rPr>
              <a:t>?</a:t>
            </a:r>
          </a:p>
          <a:p>
            <a:endParaRPr lang="en-IE" sz="2000" dirty="0">
              <a:solidFill>
                <a:srgbClr val="990033"/>
              </a:solidFill>
            </a:endParaRPr>
          </a:p>
          <a:p>
            <a:r>
              <a:rPr lang="en-IE" sz="2000" dirty="0">
                <a:solidFill>
                  <a:srgbClr val="990033"/>
                </a:solidFill>
              </a:rPr>
              <a:t>9. Mark drives home in 2 hours if he drives at an average speed of 75km/h. If he</a:t>
            </a:r>
          </a:p>
          <a:p>
            <a:r>
              <a:rPr lang="en-IE" sz="2000" dirty="0">
                <a:solidFill>
                  <a:srgbClr val="990033"/>
                </a:solidFill>
              </a:rPr>
              <a:t>drives at an average speed of 80km/h, how long will the journey take him</a:t>
            </a:r>
            <a:r>
              <a:rPr lang="en-IE" sz="2000" dirty="0" smtClean="0">
                <a:solidFill>
                  <a:srgbClr val="990033"/>
                </a:solidFill>
              </a:rPr>
              <a:t>?</a:t>
            </a:r>
          </a:p>
          <a:p>
            <a:endParaRPr lang="en-IE" sz="2000" dirty="0">
              <a:solidFill>
                <a:srgbClr val="990033"/>
              </a:solidFill>
            </a:endParaRPr>
          </a:p>
          <a:p>
            <a:r>
              <a:rPr lang="en-IE" sz="2000" dirty="0">
                <a:solidFill>
                  <a:srgbClr val="990033"/>
                </a:solidFill>
              </a:rPr>
              <a:t>10. The water supply for a community is stored in a water tower. A pumping</a:t>
            </a:r>
          </a:p>
          <a:p>
            <a:r>
              <a:rPr lang="en-IE" sz="2000" dirty="0">
                <a:solidFill>
                  <a:srgbClr val="990033"/>
                </a:solidFill>
              </a:rPr>
              <a:t>station can fill the tower’s tank at 600 litres per minute in 3 hours if no </a:t>
            </a:r>
            <a:r>
              <a:rPr lang="en-IE" sz="2000" dirty="0" smtClean="0">
                <a:solidFill>
                  <a:srgbClr val="990033"/>
                </a:solidFill>
              </a:rPr>
              <a:t>water is </a:t>
            </a:r>
            <a:r>
              <a:rPr lang="en-IE" sz="2000" dirty="0">
                <a:solidFill>
                  <a:srgbClr val="990033"/>
                </a:solidFill>
              </a:rPr>
              <a:t>being drawn from the tank. How long will the tank take to fill if </a:t>
            </a:r>
            <a:r>
              <a:rPr lang="en-IE" sz="2000" dirty="0" smtClean="0">
                <a:solidFill>
                  <a:srgbClr val="990033"/>
                </a:solidFill>
              </a:rPr>
              <a:t>water is </a:t>
            </a:r>
            <a:r>
              <a:rPr lang="en-IE" sz="2000" dirty="0">
                <a:solidFill>
                  <a:srgbClr val="990033"/>
                </a:solidFill>
              </a:rPr>
              <a:t>being drawn off at the rate of (</a:t>
            </a:r>
            <a:r>
              <a:rPr lang="en-IE" sz="2000" dirty="0" err="1">
                <a:solidFill>
                  <a:srgbClr val="990033"/>
                </a:solidFill>
              </a:rPr>
              <a:t>i</a:t>
            </a:r>
            <a:r>
              <a:rPr lang="en-IE" sz="2000" dirty="0">
                <a:solidFill>
                  <a:srgbClr val="990033"/>
                </a:solidFill>
              </a:rPr>
              <a:t>) 200 litres per minute (ii) 400 litres </a:t>
            </a:r>
            <a:r>
              <a:rPr lang="en-IE" sz="2000" dirty="0" smtClean="0">
                <a:solidFill>
                  <a:srgbClr val="990033"/>
                </a:solidFill>
              </a:rPr>
              <a:t>per minute</a:t>
            </a:r>
            <a:r>
              <a:rPr lang="en-IE" sz="2000" dirty="0">
                <a:solidFill>
                  <a:srgbClr val="990033"/>
                </a:solidFill>
              </a:rPr>
              <a:t>?</a:t>
            </a:r>
          </a:p>
        </p:txBody>
      </p:sp>
    </p:spTree>
    <p:extLst>
      <p:ext uri="{BB962C8B-B14F-4D97-AF65-F5344CB8AC3E}">
        <p14:creationId xmlns:p14="http://schemas.microsoft.com/office/powerpoint/2010/main" val="31361861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a:t>Section </a:t>
            </a:r>
            <a:r>
              <a:rPr lang="en-IE" b="1" dirty="0" smtClean="0"/>
              <a:t>O : Introduction</a:t>
            </a:r>
            <a:endParaRPr lang="en-IE" dirty="0"/>
          </a:p>
        </p:txBody>
      </p:sp>
      <p:sp>
        <p:nvSpPr>
          <p:cNvPr id="3" name="Content Placeholder 2"/>
          <p:cNvSpPr>
            <a:spLocks noGrp="1"/>
          </p:cNvSpPr>
          <p:nvPr>
            <p:ph idx="1"/>
          </p:nvPr>
        </p:nvSpPr>
        <p:spPr/>
        <p:txBody>
          <a:bodyPr>
            <a:normAutofit/>
          </a:bodyPr>
          <a:lstStyle/>
          <a:p>
            <a:r>
              <a:rPr lang="en-IE" dirty="0" smtClean="0"/>
              <a:t>Alice can paint a room in 3 hours. Pat can paint the same room in 1.5 hours. Working together, how long will it take the two of them to paint the room? Will the two of them together paint the room in more or less  time than when working on their own? </a:t>
            </a:r>
            <a:endParaRPr lang="en-IE" dirty="0"/>
          </a:p>
          <a:p>
            <a:pPr algn="ctr"/>
            <a:r>
              <a:rPr lang="en-IE" sz="2800" b="1" dirty="0" smtClean="0"/>
              <a:t>Do Section </a:t>
            </a:r>
            <a:r>
              <a:rPr lang="en-IE" sz="2800" b="1" dirty="0"/>
              <a:t>O: Student </a:t>
            </a:r>
            <a:r>
              <a:rPr lang="en-IE" sz="2800" b="1" dirty="0" smtClean="0"/>
              <a:t>Activity11 in pairs</a:t>
            </a:r>
            <a:r>
              <a:rPr lang="en-IE" sz="2800" b="1" dirty="0"/>
              <a:t>.</a:t>
            </a:r>
          </a:p>
          <a:p>
            <a:pPr marL="361950" indent="0">
              <a:buNone/>
            </a:pPr>
            <a:r>
              <a:rPr lang="en-IE" dirty="0" smtClean="0"/>
              <a:t>When you have finished writing  Q6 and Q7, and after you have worked out a solution, swap your Q6 and Q7 with the group beside you without swopping solutions</a:t>
            </a:r>
            <a:r>
              <a:rPr lang="en-IE" dirty="0"/>
              <a:t>.</a:t>
            </a:r>
          </a:p>
          <a:p>
            <a:endParaRPr lang="en-IE" dirty="0"/>
          </a:p>
        </p:txBody>
      </p:sp>
      <p:grpSp>
        <p:nvGrpSpPr>
          <p:cNvPr id="5" name="Group 4"/>
          <p:cNvGrpSpPr/>
          <p:nvPr/>
        </p:nvGrpSpPr>
        <p:grpSpPr>
          <a:xfrm>
            <a:off x="8784000" y="620689"/>
            <a:ext cx="8256230" cy="5502484"/>
            <a:chOff x="8784000" y="620689"/>
            <a:chExt cx="8256230" cy="5502484"/>
          </a:xfrm>
        </p:grpSpPr>
        <p:sp>
          <p:nvSpPr>
            <p:cNvPr id="4" name="Rounded Rectangle 3"/>
            <p:cNvSpPr/>
            <p:nvPr/>
          </p:nvSpPr>
          <p:spPr>
            <a:xfrm rot="16200000">
              <a:off x="8154000" y="1250689"/>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1" t="760"/>
            <a:stretch/>
          </p:blipFill>
          <p:spPr bwMode="auto">
            <a:xfrm>
              <a:off x="9144000" y="620689"/>
              <a:ext cx="7896230" cy="5502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62634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0.00018 7.40741E-7 L -0.93038 7.40741E-7 " pathEditMode="relative" rAng="0" ptsTypes="AA">
                                      <p:cBhvr>
                                        <p:cTn id="15" dur="2000" fill="hold"/>
                                        <p:tgtEl>
                                          <p:spTgt spid="5"/>
                                        </p:tgtEl>
                                        <p:attrNameLst>
                                          <p:attrName>ppt_x</p:attrName>
                                          <p:attrName>ppt_y</p:attrName>
                                        </p:attrNameLst>
                                      </p:cBhvr>
                                      <p:rCtr x="-46510"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93038 7.40741E-7 L -0.00018 0.00347 " pathEditMode="relative" rAng="0" ptsTypes="AA">
                                      <p:cBhvr>
                                        <p:cTn id="19" dur="2000" fill="hold"/>
                                        <p:tgtEl>
                                          <p:spTgt spid="5"/>
                                        </p:tgtEl>
                                        <p:attrNameLst>
                                          <p:attrName>ppt_x</p:attrName>
                                          <p:attrName>ppt_y</p:attrName>
                                        </p:attrNameLst>
                                      </p:cBhvr>
                                      <p:rCtr x="46510" y="162"/>
                                    </p:animMotion>
                                  </p:childTnLst>
                                </p:cTn>
                              </p:par>
                            </p:childTnLst>
                          </p:cTn>
                        </p:par>
                      </p:childTnLst>
                    </p:cTn>
                  </p:par>
                </p:childTnLst>
              </p:cTn>
              <p:nextCondLst>
                <p:cond evt="onClick" delay="0">
                  <p:tgtEl>
                    <p:spTgt spid="5"/>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792569"/>
            <a:ext cx="8640960" cy="5632311"/>
          </a:xfrm>
          <a:prstGeom prst="rect">
            <a:avLst/>
          </a:prstGeom>
        </p:spPr>
        <p:txBody>
          <a:bodyPr wrap="square">
            <a:spAutoFit/>
          </a:bodyPr>
          <a:lstStyle/>
          <a:p>
            <a:r>
              <a:rPr lang="en-IE" sz="2000" dirty="0" smtClean="0">
                <a:solidFill>
                  <a:srgbClr val="990033"/>
                </a:solidFill>
              </a:rPr>
              <a:t>1. A </a:t>
            </a:r>
            <a:r>
              <a:rPr lang="en-IE" sz="2000" dirty="0">
                <a:solidFill>
                  <a:srgbClr val="990033"/>
                </a:solidFill>
              </a:rPr>
              <a:t>chef can make 3 apple tarts in an hour. His helper can make 3 apple </a:t>
            </a:r>
            <a:r>
              <a:rPr lang="en-IE" sz="2000" dirty="0" smtClean="0">
                <a:solidFill>
                  <a:srgbClr val="990033"/>
                </a:solidFill>
              </a:rPr>
              <a:t>tarts in </a:t>
            </a:r>
            <a:r>
              <a:rPr lang="en-IE" sz="2000" dirty="0">
                <a:solidFill>
                  <a:srgbClr val="990033"/>
                </a:solidFill>
              </a:rPr>
              <a:t>2 hours. They need to make 27 apple tarts. How long will this take </a:t>
            </a:r>
            <a:r>
              <a:rPr lang="en-IE" sz="2000" dirty="0" smtClean="0">
                <a:solidFill>
                  <a:srgbClr val="990033"/>
                </a:solidFill>
              </a:rPr>
              <a:t>them working </a:t>
            </a:r>
            <a:r>
              <a:rPr lang="en-IE" sz="2000" dirty="0">
                <a:solidFill>
                  <a:srgbClr val="990033"/>
                </a:solidFill>
              </a:rPr>
              <a:t>together</a:t>
            </a:r>
            <a:r>
              <a:rPr lang="en-IE" sz="2000" dirty="0" smtClean="0">
                <a:solidFill>
                  <a:srgbClr val="990033"/>
                </a:solidFill>
              </a:rPr>
              <a:t>?</a:t>
            </a:r>
          </a:p>
          <a:p>
            <a:pPr marL="457200" indent="-457200">
              <a:buAutoNum type="arabicPeriod"/>
            </a:pPr>
            <a:endParaRPr lang="en-IE" sz="2000" dirty="0">
              <a:solidFill>
                <a:srgbClr val="990033"/>
              </a:solidFill>
            </a:endParaRPr>
          </a:p>
          <a:p>
            <a:r>
              <a:rPr lang="en-IE" sz="2000" dirty="0">
                <a:solidFill>
                  <a:srgbClr val="990033"/>
                </a:solidFill>
              </a:rPr>
              <a:t>2. Two taps are filling a bath. It takes one tap 4 minutes to fill the bath </a:t>
            </a:r>
            <a:r>
              <a:rPr lang="en-IE" sz="2000" dirty="0" smtClean="0">
                <a:solidFill>
                  <a:srgbClr val="990033"/>
                </a:solidFill>
              </a:rPr>
              <a:t>and the </a:t>
            </a:r>
            <a:r>
              <a:rPr lang="en-IE" sz="2000" dirty="0">
                <a:solidFill>
                  <a:srgbClr val="990033"/>
                </a:solidFill>
              </a:rPr>
              <a:t>other tap 5 minutes. How long will it take to fill the bath with both </a:t>
            </a:r>
            <a:r>
              <a:rPr lang="en-IE" sz="2000" dirty="0" smtClean="0">
                <a:solidFill>
                  <a:srgbClr val="990033"/>
                </a:solidFill>
              </a:rPr>
              <a:t>taps filling </a:t>
            </a:r>
            <a:r>
              <a:rPr lang="en-IE" sz="2000" dirty="0">
                <a:solidFill>
                  <a:srgbClr val="990033"/>
                </a:solidFill>
              </a:rPr>
              <a:t>at the given rates</a:t>
            </a:r>
            <a:r>
              <a:rPr lang="en-IE" sz="2000" dirty="0" smtClean="0">
                <a:solidFill>
                  <a:srgbClr val="990033"/>
                </a:solidFill>
              </a:rPr>
              <a:t>?</a:t>
            </a:r>
          </a:p>
          <a:p>
            <a:endParaRPr lang="en-IE" sz="2000" dirty="0">
              <a:solidFill>
                <a:srgbClr val="990033"/>
              </a:solidFill>
            </a:endParaRPr>
          </a:p>
          <a:p>
            <a:r>
              <a:rPr lang="en-IE" sz="2000" dirty="0">
                <a:solidFill>
                  <a:srgbClr val="990033"/>
                </a:solidFill>
              </a:rPr>
              <a:t>3. Olive has a report to type which is 10,000 words long. She can type at </a:t>
            </a:r>
            <a:r>
              <a:rPr lang="en-IE" sz="2000" dirty="0" smtClean="0">
                <a:solidFill>
                  <a:srgbClr val="990033"/>
                </a:solidFill>
              </a:rPr>
              <a:t>an average </a:t>
            </a:r>
            <a:r>
              <a:rPr lang="en-IE" sz="2000" dirty="0">
                <a:solidFill>
                  <a:srgbClr val="990033"/>
                </a:solidFill>
              </a:rPr>
              <a:t>speed of 50 words per minute. How long will it take her to </a:t>
            </a:r>
            <a:r>
              <a:rPr lang="en-IE" sz="2000" dirty="0" smtClean="0">
                <a:solidFill>
                  <a:srgbClr val="990033"/>
                </a:solidFill>
              </a:rPr>
              <a:t>type the </a:t>
            </a:r>
            <a:r>
              <a:rPr lang="en-IE" sz="2000" dirty="0">
                <a:solidFill>
                  <a:srgbClr val="990033"/>
                </a:solidFill>
              </a:rPr>
              <a:t>report typing at this speed? Her friend George can type at 60 </a:t>
            </a:r>
            <a:r>
              <a:rPr lang="en-IE" sz="2000" dirty="0" smtClean="0">
                <a:solidFill>
                  <a:srgbClr val="990033"/>
                </a:solidFill>
              </a:rPr>
              <a:t>words per </a:t>
            </a:r>
            <a:r>
              <a:rPr lang="en-IE" sz="2000" dirty="0">
                <a:solidFill>
                  <a:srgbClr val="990033"/>
                </a:solidFill>
              </a:rPr>
              <a:t>minute. She gives George 3/5 of the report to type while she types </a:t>
            </a:r>
            <a:r>
              <a:rPr lang="en-IE" sz="2000" dirty="0" smtClean="0">
                <a:solidFill>
                  <a:srgbClr val="990033"/>
                </a:solidFill>
              </a:rPr>
              <a:t>the remainder</a:t>
            </a:r>
            <a:r>
              <a:rPr lang="en-IE" sz="2000" dirty="0">
                <a:solidFill>
                  <a:srgbClr val="990033"/>
                </a:solidFill>
              </a:rPr>
              <a:t>. How long will it take now to type the report</a:t>
            </a:r>
            <a:r>
              <a:rPr lang="en-IE" sz="2000" dirty="0" smtClean="0">
                <a:solidFill>
                  <a:srgbClr val="990033"/>
                </a:solidFill>
              </a:rPr>
              <a:t>?</a:t>
            </a:r>
          </a:p>
          <a:p>
            <a:endParaRPr lang="en-IE" sz="2000" dirty="0">
              <a:solidFill>
                <a:srgbClr val="990033"/>
              </a:solidFill>
            </a:endParaRPr>
          </a:p>
          <a:p>
            <a:r>
              <a:rPr lang="en-IE" sz="2000" dirty="0">
                <a:solidFill>
                  <a:srgbClr val="990033"/>
                </a:solidFill>
              </a:rPr>
              <a:t>4. One combine harvester can harvest a field of corn in 4.5 hours. Another</a:t>
            </a:r>
          </a:p>
          <a:p>
            <a:r>
              <a:rPr lang="en-IE" sz="2000" dirty="0">
                <a:solidFill>
                  <a:srgbClr val="990033"/>
                </a:solidFill>
              </a:rPr>
              <a:t>harvester can harvest the same field in 3 hours. If the farmer uses the two</a:t>
            </a:r>
          </a:p>
          <a:p>
            <a:r>
              <a:rPr lang="en-IE" sz="2000" dirty="0">
                <a:solidFill>
                  <a:srgbClr val="990033"/>
                </a:solidFill>
              </a:rPr>
              <a:t>harvesters at the same time how long will it take to harvest the entire field</a:t>
            </a:r>
            <a:r>
              <a:rPr lang="en-IE" sz="2000" dirty="0" smtClean="0">
                <a:solidFill>
                  <a:srgbClr val="990033"/>
                </a:solidFill>
              </a:rPr>
              <a:t>?</a:t>
            </a:r>
          </a:p>
          <a:p>
            <a:endParaRPr lang="en-IE" sz="2000" dirty="0">
              <a:solidFill>
                <a:srgbClr val="990033"/>
              </a:solidFill>
            </a:endParaRPr>
          </a:p>
        </p:txBody>
      </p:sp>
      <p:sp>
        <p:nvSpPr>
          <p:cNvPr id="4" name="Title 3"/>
          <p:cNvSpPr>
            <a:spLocks noGrp="1"/>
          </p:cNvSpPr>
          <p:nvPr>
            <p:ph type="title"/>
          </p:nvPr>
        </p:nvSpPr>
        <p:spPr/>
        <p:txBody>
          <a:bodyPr>
            <a:normAutofit/>
          </a:bodyPr>
          <a:lstStyle/>
          <a:p>
            <a:r>
              <a:rPr lang="en-IE" b="1" dirty="0"/>
              <a:t>Section O: Student Activity </a:t>
            </a:r>
            <a:r>
              <a:rPr lang="en-IE" b="1" dirty="0" smtClean="0"/>
              <a:t>11</a:t>
            </a:r>
            <a:endParaRPr lang="en-IE" dirty="0"/>
          </a:p>
        </p:txBody>
      </p:sp>
    </p:spTree>
    <p:extLst>
      <p:ext uri="{BB962C8B-B14F-4D97-AF65-F5344CB8AC3E}">
        <p14:creationId xmlns:p14="http://schemas.microsoft.com/office/powerpoint/2010/main" val="38264317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792" y="801195"/>
            <a:ext cx="8712968" cy="4093428"/>
          </a:xfrm>
          <a:prstGeom prst="rect">
            <a:avLst/>
          </a:prstGeom>
        </p:spPr>
        <p:txBody>
          <a:bodyPr wrap="square">
            <a:spAutoFit/>
          </a:bodyPr>
          <a:lstStyle/>
          <a:p>
            <a:r>
              <a:rPr lang="en-IE" sz="2000" dirty="0">
                <a:solidFill>
                  <a:srgbClr val="990033"/>
                </a:solidFill>
              </a:rPr>
              <a:t>4. One combine harvester can harvest a field of corn in 4.5 hours. Another</a:t>
            </a:r>
          </a:p>
          <a:p>
            <a:r>
              <a:rPr lang="en-IE" sz="2000" dirty="0">
                <a:solidFill>
                  <a:srgbClr val="990033"/>
                </a:solidFill>
              </a:rPr>
              <a:t>harvester can harvest the same field in 3 hours. If the farmer uses the two</a:t>
            </a:r>
          </a:p>
          <a:p>
            <a:r>
              <a:rPr lang="en-IE" sz="2000" dirty="0">
                <a:solidFill>
                  <a:srgbClr val="990033"/>
                </a:solidFill>
              </a:rPr>
              <a:t>harvesters at the same time how long will it take to harvest the entire field?</a:t>
            </a:r>
          </a:p>
          <a:p>
            <a:endParaRPr lang="en-IE" sz="2000" dirty="0">
              <a:solidFill>
                <a:srgbClr val="990033"/>
              </a:solidFill>
            </a:endParaRPr>
          </a:p>
          <a:p>
            <a:r>
              <a:rPr lang="en-IE" sz="2000" dirty="0">
                <a:solidFill>
                  <a:srgbClr val="990033"/>
                </a:solidFill>
              </a:rPr>
              <a:t>5. A fruit grower estimates that his crop of strawberries should yield 70 baskets.</a:t>
            </a:r>
          </a:p>
          <a:p>
            <a:r>
              <a:rPr lang="en-IE" sz="2000" dirty="0">
                <a:solidFill>
                  <a:srgbClr val="990033"/>
                </a:solidFill>
              </a:rPr>
              <a:t>His three children agree to pick the strawberries. On average, one child </a:t>
            </a:r>
            <a:r>
              <a:rPr lang="en-IE" sz="2000" dirty="0" smtClean="0">
                <a:solidFill>
                  <a:srgbClr val="990033"/>
                </a:solidFill>
              </a:rPr>
              <a:t>can pick </a:t>
            </a:r>
            <a:r>
              <a:rPr lang="en-IE" sz="2000" dirty="0">
                <a:solidFill>
                  <a:srgbClr val="990033"/>
                </a:solidFill>
              </a:rPr>
              <a:t>2 baskets in 1.5 hours, another child can pick 4 baskets in 2.5 hours </a:t>
            </a:r>
            <a:r>
              <a:rPr lang="en-IE" sz="2000" dirty="0" smtClean="0">
                <a:solidFill>
                  <a:srgbClr val="990033"/>
                </a:solidFill>
              </a:rPr>
              <a:t>and his </a:t>
            </a:r>
            <a:r>
              <a:rPr lang="en-IE" sz="2000" dirty="0">
                <a:solidFill>
                  <a:srgbClr val="990033"/>
                </a:solidFill>
              </a:rPr>
              <a:t>third child can pick 5 baskets in 4 hours. How long will it take the 3 </a:t>
            </a:r>
            <a:r>
              <a:rPr lang="en-IE" sz="2000" dirty="0" smtClean="0">
                <a:solidFill>
                  <a:srgbClr val="990033"/>
                </a:solidFill>
              </a:rPr>
              <a:t>of them </a:t>
            </a:r>
            <a:r>
              <a:rPr lang="en-IE" sz="2000" dirty="0">
                <a:solidFill>
                  <a:srgbClr val="990033"/>
                </a:solidFill>
              </a:rPr>
              <a:t>working together to pick 70 baskets of the fruit</a:t>
            </a:r>
            <a:r>
              <a:rPr lang="en-IE" sz="2000" dirty="0" smtClean="0">
                <a:solidFill>
                  <a:srgbClr val="990033"/>
                </a:solidFill>
              </a:rPr>
              <a:t>?</a:t>
            </a:r>
          </a:p>
          <a:p>
            <a:endParaRPr lang="en-IE" sz="2000" dirty="0">
              <a:solidFill>
                <a:srgbClr val="990033"/>
              </a:solidFill>
            </a:endParaRPr>
          </a:p>
          <a:p>
            <a:r>
              <a:rPr lang="en-IE" sz="2000" dirty="0">
                <a:solidFill>
                  <a:srgbClr val="990033"/>
                </a:solidFill>
              </a:rPr>
              <a:t>6. Write a question that involves combining 2 different rates</a:t>
            </a:r>
            <a:r>
              <a:rPr lang="en-IE" sz="2000" dirty="0" smtClean="0">
                <a:solidFill>
                  <a:srgbClr val="990033"/>
                </a:solidFill>
              </a:rPr>
              <a:t>.</a:t>
            </a:r>
          </a:p>
          <a:p>
            <a:endParaRPr lang="en-IE" sz="2000" dirty="0">
              <a:solidFill>
                <a:srgbClr val="990033"/>
              </a:solidFill>
            </a:endParaRPr>
          </a:p>
          <a:p>
            <a:r>
              <a:rPr lang="en-IE" sz="2000" dirty="0">
                <a:solidFill>
                  <a:srgbClr val="990033"/>
                </a:solidFill>
              </a:rPr>
              <a:t>7. Write a question that involves combining 3 different rates.</a:t>
            </a:r>
          </a:p>
        </p:txBody>
      </p:sp>
    </p:spTree>
    <p:extLst>
      <p:ext uri="{BB962C8B-B14F-4D97-AF65-F5344CB8AC3E}">
        <p14:creationId xmlns:p14="http://schemas.microsoft.com/office/powerpoint/2010/main" val="2786978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smtClean="0"/>
              <a:t>Section A: Introduction</a:t>
            </a:r>
            <a:endParaRPr lang="en-IE" dirty="0"/>
          </a:p>
        </p:txBody>
      </p:sp>
      <p:sp>
        <p:nvSpPr>
          <p:cNvPr id="3" name="Content Placeholder 2"/>
          <p:cNvSpPr>
            <a:spLocks noGrp="1"/>
          </p:cNvSpPr>
          <p:nvPr>
            <p:ph idx="4294967295"/>
          </p:nvPr>
        </p:nvSpPr>
        <p:spPr>
          <a:xfrm>
            <a:off x="518864" y="853380"/>
            <a:ext cx="8229600" cy="6896100"/>
          </a:xfrm>
        </p:spPr>
        <p:txBody>
          <a:bodyPr>
            <a:noAutofit/>
          </a:bodyPr>
          <a:lstStyle/>
          <a:p>
            <a:r>
              <a:rPr lang="en-IE" sz="2000" dirty="0" smtClean="0">
                <a:solidFill>
                  <a:srgbClr val="990033"/>
                </a:solidFill>
              </a:rPr>
              <a:t>2/5 of the marks at the end of term are going for class work, 3/7 for homework and the remainder for the end of term test. What is the ratio of class work marks to homework marks using whole number ratios?       What fraction of the total marks is for the test?</a:t>
            </a:r>
          </a:p>
          <a:p>
            <a:r>
              <a:rPr lang="en-IE" sz="2000" dirty="0" smtClean="0">
                <a:solidFill>
                  <a:srgbClr val="990033"/>
                </a:solidFill>
              </a:rPr>
              <a:t>Can you suggest ratios you could generate for the class? e.g. the number of students who travel by bus to school compared to those who walk. Simplify the ratios where necessary.</a:t>
            </a:r>
          </a:p>
          <a:p>
            <a:endParaRPr lang="en-IE" sz="2000" dirty="0" smtClean="0">
              <a:solidFill>
                <a:srgbClr val="990033"/>
              </a:solidFill>
            </a:endParaRPr>
          </a:p>
          <a:p>
            <a:r>
              <a:rPr lang="en-IE" sz="2000" dirty="0" smtClean="0">
                <a:solidFill>
                  <a:srgbClr val="990033"/>
                </a:solidFill>
              </a:rPr>
              <a:t>Look at the table of classes 2A and 2B in example 1. </a:t>
            </a: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r>
              <a:rPr lang="en-IE" sz="2000" dirty="0" smtClean="0">
                <a:solidFill>
                  <a:srgbClr val="990033"/>
                </a:solidFill>
              </a:rPr>
              <a:t>Which class has the greater proportion of girls? </a:t>
            </a:r>
          </a:p>
          <a:p>
            <a:endParaRPr lang="en-IE" sz="2000" dirty="0" smtClean="0">
              <a:solidFill>
                <a:srgbClr val="990033"/>
              </a:solidFill>
            </a:endParaRPr>
          </a:p>
          <a:p>
            <a:endParaRPr lang="en-IE" sz="2000" dirty="0" smtClean="0">
              <a:solidFill>
                <a:srgbClr val="990033"/>
              </a:solidFill>
            </a:endParaRPr>
          </a:p>
          <a:p>
            <a:pPr marL="0" indent="0">
              <a:buNone/>
            </a:pPr>
            <a:endParaRPr lang="en-IE" sz="2000" dirty="0">
              <a:solidFill>
                <a:srgbClr val="990033"/>
              </a:solidFill>
            </a:endParaRPr>
          </a:p>
        </p:txBody>
      </p:sp>
      <p:pic>
        <p:nvPicPr>
          <p:cNvPr id="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966" y="3755777"/>
            <a:ext cx="7732413" cy="11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oup 23"/>
          <p:cNvGrpSpPr/>
          <p:nvPr/>
        </p:nvGrpSpPr>
        <p:grpSpPr>
          <a:xfrm>
            <a:off x="8784000" y="592553"/>
            <a:ext cx="8293871" cy="5860380"/>
            <a:chOff x="8784000" y="592553"/>
            <a:chExt cx="8293871" cy="586038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0044" y="592553"/>
              <a:ext cx="7947827" cy="586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ounded Rectangle 24"/>
            <p:cNvSpPr/>
            <p:nvPr/>
          </p:nvSpPr>
          <p:spPr>
            <a:xfrm rot="16200000">
              <a:off x="8154000" y="1250689"/>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grpSp>
    </p:spTree>
    <p:extLst>
      <p:ext uri="{BB962C8B-B14F-4D97-AF65-F5344CB8AC3E}">
        <p14:creationId xmlns:p14="http://schemas.microsoft.com/office/powerpoint/2010/main" val="39731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4"/>
                    </p:tgtEl>
                  </p:cond>
                </p:stCondLst>
                <p:endSync evt="end" delay="0">
                  <p:rtn val="all"/>
                </p:endSync>
                <p:childTnLst>
                  <p:par>
                    <p:cTn id="20" fill="hold">
                      <p:stCondLst>
                        <p:cond delay="0"/>
                      </p:stCondLst>
                      <p:childTnLst>
                        <p:par>
                          <p:cTn id="21" fill="hold">
                            <p:stCondLst>
                              <p:cond delay="0"/>
                            </p:stCondLst>
                            <p:childTnLst>
                              <p:par>
                                <p:cTn id="22" presetID="35" presetClass="path" presetSubtype="0" accel="50000" decel="50000" fill="hold" nodeType="clickEffect">
                                  <p:stCondLst>
                                    <p:cond delay="0"/>
                                  </p:stCondLst>
                                  <p:childTnLst>
                                    <p:animMotion origin="layout" path="M -0.00018 7.40741E-7 L -0.93038 7.40741E-7 " pathEditMode="relative" rAng="0" ptsTypes="AA">
                                      <p:cBhvr>
                                        <p:cTn id="23" dur="2000" fill="hold"/>
                                        <p:tgtEl>
                                          <p:spTgt spid="24"/>
                                        </p:tgtEl>
                                        <p:attrNameLst>
                                          <p:attrName>ppt_x</p:attrName>
                                          <p:attrName>ppt_y</p:attrName>
                                        </p:attrNameLst>
                                      </p:cBhvr>
                                      <p:rCtr x="-46510" y="0"/>
                                    </p:animMotion>
                                  </p:childTnLst>
                                </p:cTn>
                              </p:par>
                            </p:childTnLst>
                          </p:cTn>
                        </p:par>
                      </p:childTnLst>
                    </p:cTn>
                  </p:par>
                  <p:par>
                    <p:cTn id="24" fill="hold">
                      <p:stCondLst>
                        <p:cond delay="indefinite"/>
                      </p:stCondLst>
                      <p:childTnLst>
                        <p:par>
                          <p:cTn id="25" fill="hold">
                            <p:stCondLst>
                              <p:cond delay="0"/>
                            </p:stCondLst>
                            <p:childTnLst>
                              <p:par>
                                <p:cTn id="26" presetID="63" presetClass="path" presetSubtype="0" accel="50000" decel="50000" fill="hold" nodeType="clickEffect">
                                  <p:stCondLst>
                                    <p:cond delay="0"/>
                                  </p:stCondLst>
                                  <p:childTnLst>
                                    <p:animMotion origin="layout" path="M -0.93038 7.40741E-7 L -0.00018 0.00347 " pathEditMode="relative" rAng="0" ptsTypes="AA">
                                      <p:cBhvr>
                                        <p:cTn id="27" dur="2000" fill="hold"/>
                                        <p:tgtEl>
                                          <p:spTgt spid="24"/>
                                        </p:tgtEl>
                                        <p:attrNameLst>
                                          <p:attrName>ppt_x</p:attrName>
                                          <p:attrName>ppt_y</p:attrName>
                                        </p:attrNameLst>
                                      </p:cBhvr>
                                      <p:rCtr x="46510" y="162"/>
                                    </p:animMotion>
                                  </p:childTnLst>
                                </p:cTn>
                              </p:par>
                            </p:childTnLst>
                          </p:cTn>
                        </p:par>
                      </p:childTnLst>
                    </p:cTn>
                  </p:par>
                </p:childTnLst>
              </p:cTn>
              <p:nextCondLst>
                <p:cond evt="onClick" delay="0">
                  <p:tgtEl>
                    <p:spTgt spid="24"/>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smtClean="0"/>
              <a:t>Section A: Introduction</a:t>
            </a:r>
            <a:endParaRPr lang="en-IE" dirty="0"/>
          </a:p>
        </p:txBody>
      </p:sp>
      <p:sp>
        <p:nvSpPr>
          <p:cNvPr id="3" name="Content Placeholder 2"/>
          <p:cNvSpPr>
            <a:spLocks noGrp="1"/>
          </p:cNvSpPr>
          <p:nvPr>
            <p:ph idx="4294967295"/>
          </p:nvPr>
        </p:nvSpPr>
        <p:spPr>
          <a:xfrm>
            <a:off x="0" y="636588"/>
            <a:ext cx="8229600" cy="6896100"/>
          </a:xfrm>
        </p:spPr>
        <p:txBody>
          <a:bodyPr>
            <a:noAutofit/>
          </a:bodyPr>
          <a:lstStyle/>
          <a:p>
            <a:r>
              <a:rPr lang="en-IE" sz="2000" dirty="0" smtClean="0">
                <a:solidFill>
                  <a:srgbClr val="990033"/>
                </a:solidFill>
              </a:rPr>
              <a:t>Look at the table, from example 2, which is below, which class you would choose if you were a Manchester </a:t>
            </a:r>
            <a:r>
              <a:rPr lang="en-IE" sz="2000" dirty="0" err="1" smtClean="0">
                <a:solidFill>
                  <a:srgbClr val="990033"/>
                </a:solidFill>
              </a:rPr>
              <a:t>Utd</a:t>
            </a:r>
            <a:r>
              <a:rPr lang="en-IE" sz="2000" dirty="0" smtClean="0">
                <a:solidFill>
                  <a:srgbClr val="990033"/>
                </a:solidFill>
              </a:rPr>
              <a:t>. fan and wanted to feel you were among like-minded people and why? </a:t>
            </a:r>
          </a:p>
          <a:p>
            <a:endParaRPr lang="en-IE" sz="2000" dirty="0">
              <a:solidFill>
                <a:srgbClr val="990033"/>
              </a:solidFill>
            </a:endParaRPr>
          </a:p>
          <a:p>
            <a:endParaRPr lang="en-IE" sz="2000" dirty="0" smtClean="0">
              <a:solidFill>
                <a:srgbClr val="990033"/>
              </a:solidFill>
            </a:endParaRPr>
          </a:p>
          <a:p>
            <a:pPr marL="0" indent="0">
              <a:buNone/>
            </a:pPr>
            <a:endParaRPr lang="en-IE" sz="2000" dirty="0">
              <a:solidFill>
                <a:srgbClr val="990033"/>
              </a:solidFill>
            </a:endParaRPr>
          </a:p>
          <a:p>
            <a:r>
              <a:rPr lang="en-IE" sz="2000" dirty="0" smtClean="0">
                <a:solidFill>
                  <a:srgbClr val="990033"/>
                </a:solidFill>
              </a:rPr>
              <a:t>What is different about comparing Manchester </a:t>
            </a:r>
            <a:r>
              <a:rPr lang="en-IE" sz="2000" dirty="0" err="1" smtClean="0">
                <a:solidFill>
                  <a:srgbClr val="990033"/>
                </a:solidFill>
              </a:rPr>
              <a:t>Utd</a:t>
            </a:r>
            <a:r>
              <a:rPr lang="en-IE" sz="2000" dirty="0" smtClean="0">
                <a:solidFill>
                  <a:srgbClr val="990033"/>
                </a:solidFill>
              </a:rPr>
              <a:t>. fans to Liverpool fans and Manchester </a:t>
            </a:r>
            <a:r>
              <a:rPr lang="en-IE" sz="2000" dirty="0" err="1" smtClean="0">
                <a:solidFill>
                  <a:srgbClr val="990033"/>
                </a:solidFill>
              </a:rPr>
              <a:t>Utd</a:t>
            </a:r>
            <a:r>
              <a:rPr lang="en-IE" sz="2000" dirty="0" smtClean="0">
                <a:solidFill>
                  <a:srgbClr val="990033"/>
                </a:solidFill>
              </a:rPr>
              <a:t>. fans or Liverpool fans to the whole class?  </a:t>
            </a:r>
            <a:endParaRPr lang="en-IE" sz="2000" dirty="0">
              <a:solidFill>
                <a:srgbClr val="990033"/>
              </a:solidFill>
            </a:endParaRPr>
          </a:p>
          <a:p>
            <a:r>
              <a:rPr lang="en-IE" sz="2000" dirty="0" smtClean="0">
                <a:solidFill>
                  <a:srgbClr val="990033"/>
                </a:solidFill>
              </a:rPr>
              <a:t>Could we write both as ratios? </a:t>
            </a:r>
          </a:p>
          <a:p>
            <a:r>
              <a:rPr lang="en-IE" sz="2000" dirty="0" smtClean="0">
                <a:solidFill>
                  <a:srgbClr val="990033"/>
                </a:solidFill>
              </a:rPr>
              <a:t>Can we say from the first ratio that ½ of the class are Manchester </a:t>
            </a:r>
            <a:r>
              <a:rPr lang="en-IE" sz="2000" dirty="0" err="1" smtClean="0">
                <a:solidFill>
                  <a:srgbClr val="990033"/>
                </a:solidFill>
              </a:rPr>
              <a:t>Utd</a:t>
            </a:r>
            <a:r>
              <a:rPr lang="en-IE" sz="2000" dirty="0" smtClean="0">
                <a:solidFill>
                  <a:srgbClr val="990033"/>
                </a:solidFill>
              </a:rPr>
              <a:t>. fans</a:t>
            </a:r>
            <a:r>
              <a:rPr lang="en-IE" sz="2000" dirty="0">
                <a:solidFill>
                  <a:srgbClr val="990033"/>
                </a:solidFill>
              </a:rPr>
              <a:t>?</a:t>
            </a:r>
          </a:p>
          <a:p>
            <a:r>
              <a:rPr lang="en-IE" sz="2000" dirty="0" smtClean="0">
                <a:solidFill>
                  <a:srgbClr val="990033"/>
                </a:solidFill>
              </a:rPr>
              <a:t>Fractions are called rational numbers because they express the ratio of a pair of integers where the denominator cannot be zero. Why not?</a:t>
            </a:r>
          </a:p>
          <a:p>
            <a:endParaRPr lang="en-IE" sz="2000" dirty="0" smtClean="0">
              <a:solidFill>
                <a:srgbClr val="990033"/>
              </a:solidFill>
            </a:endParaRPr>
          </a:p>
          <a:p>
            <a:r>
              <a:rPr lang="en-IE" sz="2000" dirty="0" smtClean="0">
                <a:solidFill>
                  <a:srgbClr val="990033"/>
                </a:solidFill>
              </a:rPr>
              <a:t>Are percentages ratios?  Explain.</a:t>
            </a:r>
          </a:p>
          <a:p>
            <a:pPr marL="0" indent="0">
              <a:buNone/>
            </a:pPr>
            <a:endParaRPr lang="en-IE" sz="2000" dirty="0" smtClean="0">
              <a:solidFill>
                <a:srgbClr val="990033"/>
              </a:solidFill>
            </a:endParaRPr>
          </a:p>
          <a:p>
            <a:pPr marL="0" indent="0" algn="ctr">
              <a:buNone/>
            </a:pPr>
            <a:r>
              <a:rPr lang="en-IE" sz="2000" b="1" dirty="0" smtClean="0">
                <a:solidFill>
                  <a:srgbClr val="990033"/>
                </a:solidFill>
              </a:rPr>
              <a:t>Work in pairs to complete Section A: Student Activity 1.</a:t>
            </a:r>
          </a:p>
          <a:p>
            <a:endParaRPr lang="en-IE" sz="2000" dirty="0">
              <a:solidFill>
                <a:srgbClr val="990033"/>
              </a:solidFill>
            </a:endParaRPr>
          </a:p>
          <a:p>
            <a:endParaRPr lang="en-IE" sz="2000" dirty="0" smtClean="0">
              <a:solidFill>
                <a:srgbClr val="990033"/>
              </a:solidFill>
            </a:endParaRPr>
          </a:p>
          <a:p>
            <a:pPr marL="0" indent="0">
              <a:buNone/>
            </a:pPr>
            <a:endParaRPr lang="en-IE" sz="2000" dirty="0">
              <a:solidFill>
                <a:srgbClr val="990033"/>
              </a:solidFill>
            </a:endParaRPr>
          </a:p>
        </p:txBody>
      </p:sp>
      <p:pic>
        <p:nvPicPr>
          <p:cNvPr id="2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630" y="1592849"/>
            <a:ext cx="7536528" cy="11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p:cNvGrpSpPr/>
          <p:nvPr/>
        </p:nvGrpSpPr>
        <p:grpSpPr>
          <a:xfrm>
            <a:off x="8784000" y="575595"/>
            <a:ext cx="8148664" cy="5631585"/>
            <a:chOff x="8784000" y="575595"/>
            <a:chExt cx="8148664" cy="5631585"/>
          </a:xfrm>
        </p:grpSpPr>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9"/>
            <a:stretch/>
          </p:blipFill>
          <p:spPr bwMode="auto">
            <a:xfrm>
              <a:off x="9132888" y="575595"/>
              <a:ext cx="7799776" cy="5631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ounded Rectangle 26"/>
            <p:cNvSpPr/>
            <p:nvPr/>
          </p:nvSpPr>
          <p:spPr>
            <a:xfrm rot="16200000">
              <a:off x="8154000" y="1250689"/>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C00000"/>
                  </a:solidFill>
                </a:rPr>
                <a:t>Lesson interaction</a:t>
              </a:r>
              <a:endParaRPr lang="en-IE" sz="1400" dirty="0">
                <a:solidFill>
                  <a:srgbClr val="C00000"/>
                </a:solidFill>
              </a:endParaRPr>
            </a:p>
          </p:txBody>
        </p:sp>
      </p:grpSp>
    </p:spTree>
    <p:extLst>
      <p:ext uri="{BB962C8B-B14F-4D97-AF65-F5344CB8AC3E}">
        <p14:creationId xmlns:p14="http://schemas.microsoft.com/office/powerpoint/2010/main" val="97027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fade">
                                      <p:cBhvr>
                                        <p:cTn id="3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25"/>
                    </p:tgtEl>
                  </p:cond>
                </p:stCondLst>
                <p:endSync evt="end" delay="0">
                  <p:rtn val="all"/>
                </p:endSync>
                <p:childTnLst>
                  <p:par>
                    <p:cTn id="34" fill="hold">
                      <p:stCondLst>
                        <p:cond delay="0"/>
                      </p:stCondLst>
                      <p:childTnLst>
                        <p:par>
                          <p:cTn id="35" fill="hold">
                            <p:stCondLst>
                              <p:cond delay="0"/>
                            </p:stCondLst>
                            <p:childTnLst>
                              <p:par>
                                <p:cTn id="36" presetID="35" presetClass="path" presetSubtype="0" accel="50000" decel="50000" fill="hold" nodeType="clickEffect">
                                  <p:stCondLst>
                                    <p:cond delay="0"/>
                                  </p:stCondLst>
                                  <p:childTnLst>
                                    <p:animMotion origin="layout" path="M -0.00018 7.40741E-7 L -0.93038 7.40741E-7 " pathEditMode="relative" rAng="0" ptsTypes="AA">
                                      <p:cBhvr>
                                        <p:cTn id="37" dur="2000" fill="hold"/>
                                        <p:tgtEl>
                                          <p:spTgt spid="25"/>
                                        </p:tgtEl>
                                        <p:attrNameLst>
                                          <p:attrName>ppt_x</p:attrName>
                                          <p:attrName>ppt_y</p:attrName>
                                        </p:attrNameLst>
                                      </p:cBhvr>
                                      <p:rCtr x="-46510" y="0"/>
                                    </p:animMotion>
                                  </p:childTnLst>
                                </p:cTn>
                              </p:par>
                            </p:childTnLst>
                          </p:cTn>
                        </p:par>
                      </p:childTnLst>
                    </p:cTn>
                  </p:par>
                  <p:par>
                    <p:cTn id="38" fill="hold">
                      <p:stCondLst>
                        <p:cond delay="indefinite"/>
                      </p:stCondLst>
                      <p:childTnLst>
                        <p:par>
                          <p:cTn id="39" fill="hold">
                            <p:stCondLst>
                              <p:cond delay="0"/>
                            </p:stCondLst>
                            <p:childTnLst>
                              <p:par>
                                <p:cTn id="40" presetID="63" presetClass="path" presetSubtype="0" accel="50000" decel="50000" fill="hold" nodeType="clickEffect">
                                  <p:stCondLst>
                                    <p:cond delay="0"/>
                                  </p:stCondLst>
                                  <p:childTnLst>
                                    <p:animMotion origin="layout" path="M -0.93038 7.40741E-7 L -0.00018 0.00347 " pathEditMode="relative" rAng="0" ptsTypes="AA">
                                      <p:cBhvr>
                                        <p:cTn id="41" dur="2000" fill="hold"/>
                                        <p:tgtEl>
                                          <p:spTgt spid="25"/>
                                        </p:tgtEl>
                                        <p:attrNameLst>
                                          <p:attrName>ppt_x</p:attrName>
                                          <p:attrName>ppt_y</p:attrName>
                                        </p:attrNameLst>
                                      </p:cBhvr>
                                      <p:rCtr x="46510" y="162"/>
                                    </p:animMotion>
                                  </p:childTnLst>
                                </p:cTn>
                              </p:par>
                            </p:childTnLst>
                          </p:cTn>
                        </p:par>
                      </p:childTnLst>
                    </p:cTn>
                  </p:par>
                </p:childTnLst>
              </p:cTn>
              <p:nextCondLst>
                <p:cond evt="onClick" delay="0">
                  <p:tgtEl>
                    <p:spTgt spid="25"/>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510" y="701407"/>
            <a:ext cx="8424936" cy="3785652"/>
          </a:xfrm>
          <a:prstGeom prst="rect">
            <a:avLst/>
          </a:prstGeom>
        </p:spPr>
        <p:txBody>
          <a:bodyPr wrap="square">
            <a:spAutoFit/>
          </a:bodyPr>
          <a:lstStyle/>
          <a:p>
            <a:r>
              <a:rPr lang="en-IE" sz="2000" dirty="0" smtClean="0">
                <a:solidFill>
                  <a:srgbClr val="990033"/>
                </a:solidFill>
              </a:rPr>
              <a:t>1. Which class has more girls? Which class has the greater proportion of girls?</a:t>
            </a:r>
          </a:p>
          <a:p>
            <a:endParaRPr lang="en-IE" sz="2000" dirty="0">
              <a:solidFill>
                <a:srgbClr val="990033"/>
              </a:solidFill>
            </a:endParaRPr>
          </a:p>
          <a:p>
            <a:endParaRPr lang="en-IE" sz="2000" dirty="0" smtClean="0">
              <a:solidFill>
                <a:srgbClr val="990033"/>
              </a:solidFill>
            </a:endParaRPr>
          </a:p>
          <a:p>
            <a:endParaRPr lang="en-IE" sz="2000" dirty="0" smtClean="0">
              <a:solidFill>
                <a:srgbClr val="990033"/>
              </a:solidFill>
            </a:endParaRPr>
          </a:p>
          <a:p>
            <a:endParaRPr lang="en-IE" sz="2000" dirty="0" smtClean="0">
              <a:solidFill>
                <a:srgbClr val="990033"/>
              </a:solidFill>
            </a:endParaRPr>
          </a:p>
          <a:p>
            <a:r>
              <a:rPr lang="en-IE" sz="2000" dirty="0" smtClean="0">
                <a:solidFill>
                  <a:srgbClr val="990033"/>
                </a:solidFill>
              </a:rPr>
              <a:t>2. You are a Manchester </a:t>
            </a:r>
            <a:r>
              <a:rPr lang="en-IE" sz="2000" dirty="0" err="1" smtClean="0">
                <a:solidFill>
                  <a:srgbClr val="990033"/>
                </a:solidFill>
              </a:rPr>
              <a:t>Utd</a:t>
            </a:r>
            <a:r>
              <a:rPr lang="en-IE" sz="2000" dirty="0" smtClean="0">
                <a:solidFill>
                  <a:srgbClr val="990033"/>
                </a:solidFill>
              </a:rPr>
              <a:t>. fan. Which class, 1A or 1B, would you prefer to be in? Explain.</a:t>
            </a:r>
          </a:p>
          <a:p>
            <a:endParaRPr lang="en-IE" sz="2000" dirty="0">
              <a:solidFill>
                <a:srgbClr val="990033"/>
              </a:solidFill>
            </a:endParaRPr>
          </a:p>
          <a:p>
            <a:endParaRPr lang="en-IE" sz="2000" dirty="0" smtClean="0">
              <a:solidFill>
                <a:srgbClr val="990033"/>
              </a:solidFill>
            </a:endParaRPr>
          </a:p>
          <a:p>
            <a:endParaRPr lang="en-IE" sz="2000" dirty="0" smtClean="0">
              <a:solidFill>
                <a:srgbClr val="990033"/>
              </a:solidFill>
            </a:endParaRPr>
          </a:p>
          <a:p>
            <a:endParaRPr lang="en-IE" sz="2000" dirty="0" smtClean="0">
              <a:solidFill>
                <a:srgbClr val="990033"/>
              </a:solidFill>
            </a:endParaRPr>
          </a:p>
          <a:p>
            <a:r>
              <a:rPr lang="en-IE" sz="2000" dirty="0" smtClean="0">
                <a:solidFill>
                  <a:srgbClr val="990033"/>
                </a:solidFill>
              </a:rPr>
              <a:t> 3. Simplify the following ratio</a:t>
            </a:r>
            <a:endParaRPr lang="en-IE" sz="2000" dirty="0">
              <a:solidFill>
                <a:srgbClr val="990033"/>
              </a:solidFill>
            </a:endParaRPr>
          </a:p>
        </p:txBody>
      </p:sp>
      <p:sp>
        <p:nvSpPr>
          <p:cNvPr id="7" name="Rectangle 6"/>
          <p:cNvSpPr/>
          <p:nvPr/>
        </p:nvSpPr>
        <p:spPr>
          <a:xfrm>
            <a:off x="324272" y="4437112"/>
            <a:ext cx="8819728" cy="1708545"/>
          </a:xfrm>
          <a:prstGeom prst="rect">
            <a:avLst/>
          </a:prstGeom>
        </p:spPr>
        <p:txBody>
          <a:bodyPr wrap="square" numCol="3">
            <a:spAutoFit/>
          </a:bodyPr>
          <a:lstStyle/>
          <a:p>
            <a:pPr marL="457200" lvl="0" indent="-457200">
              <a:lnSpc>
                <a:spcPct val="150000"/>
              </a:lnSpc>
              <a:buFont typeface="+mj-lt"/>
              <a:buAutoNum type="alphaLcParenR"/>
            </a:pPr>
            <a:r>
              <a:rPr lang="en-IE" sz="2400" dirty="0">
                <a:solidFill>
                  <a:srgbClr val="990033"/>
                </a:solidFill>
              </a:rPr>
              <a:t>9 : 15</a:t>
            </a:r>
          </a:p>
          <a:p>
            <a:pPr marL="457200" lvl="0" indent="-457200">
              <a:lnSpc>
                <a:spcPct val="150000"/>
              </a:lnSpc>
              <a:buFont typeface="+mj-lt"/>
              <a:buAutoNum type="alphaLcParenR"/>
            </a:pPr>
            <a:r>
              <a:rPr lang="en-IE" sz="2400" dirty="0">
                <a:solidFill>
                  <a:srgbClr val="990033"/>
                </a:solidFill>
              </a:rPr>
              <a:t>60 : 84</a:t>
            </a:r>
          </a:p>
          <a:p>
            <a:pPr marL="457200" lvl="0" indent="-457200">
              <a:lnSpc>
                <a:spcPct val="150000"/>
              </a:lnSpc>
              <a:buFont typeface="+mj-lt"/>
              <a:buAutoNum type="alphaLcParenR"/>
            </a:pPr>
            <a:r>
              <a:rPr lang="en-IE" sz="2400" dirty="0">
                <a:solidFill>
                  <a:srgbClr val="990033"/>
                </a:solidFill>
              </a:rPr>
              <a:t>0.25 : </a:t>
            </a:r>
            <a:r>
              <a:rPr lang="en-IE" sz="2400" dirty="0" smtClean="0">
                <a:solidFill>
                  <a:srgbClr val="990033"/>
                </a:solidFill>
              </a:rPr>
              <a:t>0.8</a:t>
            </a:r>
            <a:endParaRPr lang="en-IE" sz="2400" dirty="0">
              <a:solidFill>
                <a:srgbClr val="990033"/>
              </a:solidFill>
            </a:endParaRPr>
          </a:p>
          <a:p>
            <a:pPr marL="457200" lvl="0" indent="-457200">
              <a:lnSpc>
                <a:spcPct val="150000"/>
              </a:lnSpc>
              <a:buFont typeface="+mj-lt"/>
              <a:buAutoNum type="alphaLcParenR"/>
            </a:pPr>
            <a:r>
              <a:rPr lang="en-IE" sz="2400" dirty="0" smtClean="0">
                <a:solidFill>
                  <a:srgbClr val="990033"/>
                </a:solidFill>
              </a:rPr>
              <a:t> </a:t>
            </a:r>
            <a:endParaRPr lang="en-IE" sz="2400" dirty="0">
              <a:solidFill>
                <a:srgbClr val="990033"/>
              </a:solidFill>
            </a:endParaRPr>
          </a:p>
          <a:p>
            <a:pPr marL="457200" lvl="0" indent="-457200">
              <a:lnSpc>
                <a:spcPct val="200000"/>
              </a:lnSpc>
              <a:spcBef>
                <a:spcPts val="1200"/>
              </a:spcBef>
              <a:buFont typeface="+mj-lt"/>
              <a:buAutoNum type="alphaLcParenR"/>
            </a:pPr>
            <a:r>
              <a:rPr lang="en-IE" sz="2400" dirty="0">
                <a:solidFill>
                  <a:srgbClr val="990033"/>
                </a:solidFill>
              </a:rPr>
              <a:t> </a:t>
            </a:r>
            <a:endParaRPr lang="en-IE" sz="2400" dirty="0" smtClean="0">
              <a:solidFill>
                <a:srgbClr val="990033"/>
              </a:solidFill>
            </a:endParaRPr>
          </a:p>
          <a:p>
            <a:pPr marL="457200" lvl="0" indent="-457200">
              <a:lnSpc>
                <a:spcPct val="200000"/>
              </a:lnSpc>
              <a:buFont typeface="+mj-lt"/>
              <a:buAutoNum type="alphaLcParenR"/>
            </a:pPr>
            <a:r>
              <a:rPr lang="en-IE" sz="2400" dirty="0" smtClean="0">
                <a:solidFill>
                  <a:srgbClr val="990033"/>
                </a:solidFill>
              </a:rPr>
              <a:t> </a:t>
            </a:r>
            <a:endParaRPr lang="en-IE" sz="2400" dirty="0">
              <a:solidFill>
                <a:srgbClr val="990033"/>
              </a:solidFill>
            </a:endParaRPr>
          </a:p>
          <a:p>
            <a:pPr marL="457200" lvl="0" indent="-457200">
              <a:lnSpc>
                <a:spcPct val="150000"/>
              </a:lnSpc>
              <a:buFont typeface="+mj-lt"/>
              <a:buAutoNum type="alphaLcParenR"/>
            </a:pPr>
            <a:r>
              <a:rPr lang="en-IE" sz="2400" dirty="0" smtClean="0">
                <a:solidFill>
                  <a:srgbClr val="990033"/>
                </a:solidFill>
              </a:rPr>
              <a:t>0.4 kg : 500g </a:t>
            </a:r>
            <a:endParaRPr lang="en-IE" sz="2400" dirty="0">
              <a:solidFill>
                <a:srgbClr val="990033"/>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36" y="1124744"/>
            <a:ext cx="7732413" cy="11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888" y="2959562"/>
            <a:ext cx="7536528" cy="11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Rectangle 3"/>
              <p:cNvSpPr/>
              <p:nvPr/>
            </p:nvSpPr>
            <p:spPr>
              <a:xfrm>
                <a:off x="3770375" y="4467163"/>
                <a:ext cx="777777" cy="79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IE" sz="2400" i="1" smtClean="0">
                              <a:solidFill>
                                <a:srgbClr val="990033"/>
                              </a:solidFill>
                              <a:latin typeface="Cambria Math"/>
                            </a:rPr>
                          </m:ctrlPr>
                        </m:fPr>
                        <m:num>
                          <m:r>
                            <a:rPr lang="en-IE" sz="2400">
                              <a:solidFill>
                                <a:srgbClr val="990033"/>
                              </a:solidFill>
                              <a:latin typeface="Cambria Math"/>
                            </a:rPr>
                            <m:t>5</m:t>
                          </m:r>
                        </m:num>
                        <m:den>
                          <m:r>
                            <a:rPr lang="en-IE" sz="2400">
                              <a:solidFill>
                                <a:srgbClr val="990033"/>
                              </a:solidFill>
                              <a:latin typeface="Cambria Math"/>
                            </a:rPr>
                            <m:t>2</m:t>
                          </m:r>
                        </m:den>
                      </m:f>
                      <m:r>
                        <a:rPr lang="en-IE" sz="2400">
                          <a:solidFill>
                            <a:srgbClr val="990033"/>
                          </a:solidFill>
                          <a:latin typeface="Cambria Math"/>
                        </a:rPr>
                        <m:t>:</m:t>
                      </m:r>
                      <m:f>
                        <m:fPr>
                          <m:ctrlPr>
                            <a:rPr lang="en-IE" sz="2400" i="1">
                              <a:solidFill>
                                <a:srgbClr val="990033"/>
                              </a:solidFill>
                              <a:latin typeface="Cambria Math"/>
                            </a:rPr>
                          </m:ctrlPr>
                        </m:fPr>
                        <m:num>
                          <m:r>
                            <a:rPr lang="en-IE" sz="2400">
                              <a:solidFill>
                                <a:srgbClr val="990033"/>
                              </a:solidFill>
                              <a:latin typeface="Cambria Math"/>
                            </a:rPr>
                            <m:t>5</m:t>
                          </m:r>
                        </m:num>
                        <m:den>
                          <m:r>
                            <a:rPr lang="en-IE" sz="2400">
                              <a:solidFill>
                                <a:srgbClr val="990033"/>
                              </a:solidFill>
                              <a:latin typeface="Cambria Math"/>
                            </a:rPr>
                            <m:t>4</m:t>
                          </m:r>
                        </m:den>
                      </m:f>
                    </m:oMath>
                  </m:oMathPara>
                </a14:m>
                <a:endParaRPr lang="en-IE" sz="2400" dirty="0">
                  <a:solidFill>
                    <a:srgbClr val="990033"/>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3770375" y="4467163"/>
                <a:ext cx="777777" cy="791307"/>
              </a:xfrm>
              <a:prstGeom prst="rect">
                <a:avLst/>
              </a:prstGeom>
              <a:blipFill rotWithShape="1">
                <a:blip r:embed="rId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719009" y="5299617"/>
                <a:ext cx="780983" cy="7936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IE" sz="2400" smtClean="0">
                          <a:solidFill>
                            <a:srgbClr val="990033"/>
                          </a:solidFill>
                        </a:rPr>
                        <m:t> 4</m:t>
                      </m:r>
                      <m:r>
                        <a:rPr lang="en-IE" sz="2400" i="0">
                          <a:solidFill>
                            <a:srgbClr val="990033"/>
                          </a:solidFill>
                          <a:latin typeface="Cambria Math"/>
                        </a:rPr>
                        <m:t>:</m:t>
                      </m:r>
                      <m:f>
                        <m:fPr>
                          <m:ctrlPr>
                            <a:rPr lang="en-IE" sz="2400" i="1">
                              <a:solidFill>
                                <a:srgbClr val="990033"/>
                              </a:solidFill>
                              <a:latin typeface="Cambria Math"/>
                            </a:rPr>
                          </m:ctrlPr>
                        </m:fPr>
                        <m:num>
                          <m:r>
                            <a:rPr lang="en-IE" sz="2400" i="0">
                              <a:solidFill>
                                <a:srgbClr val="990033"/>
                              </a:solidFill>
                              <a:latin typeface="Cambria Math"/>
                            </a:rPr>
                            <m:t>5</m:t>
                          </m:r>
                        </m:num>
                        <m:den>
                          <m:r>
                            <a:rPr lang="en-IE" sz="2400" i="0">
                              <a:solidFill>
                                <a:srgbClr val="990033"/>
                              </a:solidFill>
                              <a:latin typeface="Cambria Math"/>
                            </a:rPr>
                            <m:t>8</m:t>
                          </m:r>
                        </m:den>
                      </m:f>
                    </m:oMath>
                  </m:oMathPara>
                </a14:m>
                <a:endParaRPr lang="en-IE" sz="2400" dirty="0">
                  <a:solidFill>
                    <a:srgbClr val="990033"/>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3719009" y="5299617"/>
                <a:ext cx="780983" cy="793679"/>
              </a:xfrm>
              <a:prstGeom prst="rect">
                <a:avLst/>
              </a:prstGeom>
              <a:blipFill rotWithShape="1">
                <a:blip r:embed="rId5"/>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588224" y="4515813"/>
                <a:ext cx="1217000" cy="78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IE" sz="2400" smtClean="0">
                          <a:solidFill>
                            <a:srgbClr val="990033"/>
                          </a:solidFill>
                        </a:rPr>
                        <m:t>3</m:t>
                      </m:r>
                      <m:f>
                        <m:fPr>
                          <m:ctrlPr>
                            <a:rPr lang="en-IE" sz="2400" i="1">
                              <a:solidFill>
                                <a:srgbClr val="990033"/>
                              </a:solidFill>
                              <a:latin typeface="Cambria Math"/>
                            </a:rPr>
                          </m:ctrlPr>
                        </m:fPr>
                        <m:num>
                          <m:r>
                            <a:rPr lang="en-IE" sz="2400">
                              <a:solidFill>
                                <a:srgbClr val="990033"/>
                              </a:solidFill>
                              <a:latin typeface="Cambria Math"/>
                            </a:rPr>
                            <m:t>1</m:t>
                          </m:r>
                        </m:num>
                        <m:den>
                          <m:r>
                            <a:rPr lang="en-IE" sz="2400">
                              <a:solidFill>
                                <a:srgbClr val="990033"/>
                              </a:solidFill>
                              <a:latin typeface="Cambria Math"/>
                            </a:rPr>
                            <m:t>2</m:t>
                          </m:r>
                        </m:den>
                      </m:f>
                      <m:r>
                        <a:rPr lang="en-IE" sz="2400">
                          <a:solidFill>
                            <a:srgbClr val="990033"/>
                          </a:solidFill>
                          <a:latin typeface="Cambria Math"/>
                        </a:rPr>
                        <m:t>:1.4</m:t>
                      </m:r>
                    </m:oMath>
                  </m:oMathPara>
                </a14:m>
                <a:endParaRPr lang="en-IE" sz="2400" dirty="0">
                  <a:solidFill>
                    <a:srgbClr val="990033"/>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6588224" y="4515813"/>
                <a:ext cx="1217000" cy="783804"/>
              </a:xfrm>
              <a:prstGeom prst="rect">
                <a:avLst/>
              </a:prstGeom>
              <a:blipFill rotWithShape="1">
                <a:blip r:embed="rId6"/>
                <a:stretch>
                  <a:fillRect/>
                </a:stretch>
              </a:blipFill>
            </p:spPr>
            <p:txBody>
              <a:bodyPr/>
              <a:lstStyle/>
              <a:p>
                <a:r>
                  <a:rPr lang="en-IE">
                    <a:noFill/>
                  </a:rPr>
                  <a:t> </a:t>
                </a:r>
              </a:p>
            </p:txBody>
          </p:sp>
        </mc:Fallback>
      </mc:AlternateContent>
      <p:sp>
        <p:nvSpPr>
          <p:cNvPr id="10" name="Title 9"/>
          <p:cNvSpPr>
            <a:spLocks noGrp="1"/>
          </p:cNvSpPr>
          <p:nvPr>
            <p:ph type="title"/>
          </p:nvPr>
        </p:nvSpPr>
        <p:spPr/>
        <p:txBody>
          <a:bodyPr>
            <a:normAutofit/>
          </a:bodyPr>
          <a:lstStyle/>
          <a:p>
            <a:r>
              <a:rPr lang="en-IE" b="1" dirty="0" smtClean="0"/>
              <a:t>Section A: Student Activity 1</a:t>
            </a:r>
            <a:endParaRPr lang="en-IE" dirty="0"/>
          </a:p>
        </p:txBody>
      </p:sp>
    </p:spTree>
    <p:extLst>
      <p:ext uri="{BB962C8B-B14F-4D97-AF65-F5344CB8AC3E}">
        <p14:creationId xmlns:p14="http://schemas.microsoft.com/office/powerpoint/2010/main" val="804939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8776" y="777136"/>
            <a:ext cx="8819728" cy="1477328"/>
          </a:xfrm>
          <a:prstGeom prst="rect">
            <a:avLst/>
          </a:prstGeom>
        </p:spPr>
        <p:txBody>
          <a:bodyPr wrap="square" numCol="3">
            <a:spAutoFit/>
          </a:bodyPr>
          <a:lstStyle/>
          <a:p>
            <a:pPr marL="457200" lvl="0" indent="-457200">
              <a:lnSpc>
                <a:spcPct val="150000"/>
              </a:lnSpc>
              <a:buFont typeface="+mj-lt"/>
              <a:buAutoNum type="alphaLcParenR"/>
            </a:pPr>
            <a:r>
              <a:rPr lang="en-IE" sz="2000" dirty="0">
                <a:solidFill>
                  <a:srgbClr val="990033"/>
                </a:solidFill>
              </a:rPr>
              <a:t>9 : 15</a:t>
            </a:r>
          </a:p>
          <a:p>
            <a:pPr marL="457200" lvl="0" indent="-457200">
              <a:lnSpc>
                <a:spcPct val="150000"/>
              </a:lnSpc>
              <a:buFont typeface="+mj-lt"/>
              <a:buAutoNum type="alphaLcParenR"/>
            </a:pPr>
            <a:r>
              <a:rPr lang="en-IE" sz="2000" dirty="0">
                <a:solidFill>
                  <a:srgbClr val="990033"/>
                </a:solidFill>
              </a:rPr>
              <a:t>60 : 84</a:t>
            </a:r>
          </a:p>
          <a:p>
            <a:pPr marL="457200" lvl="0" indent="-457200">
              <a:lnSpc>
                <a:spcPct val="150000"/>
              </a:lnSpc>
              <a:buFont typeface="+mj-lt"/>
              <a:buAutoNum type="alphaLcParenR"/>
            </a:pPr>
            <a:r>
              <a:rPr lang="en-IE" sz="2000" dirty="0">
                <a:solidFill>
                  <a:srgbClr val="990033"/>
                </a:solidFill>
              </a:rPr>
              <a:t>0.25 : </a:t>
            </a:r>
            <a:r>
              <a:rPr lang="en-IE" sz="2000" dirty="0" smtClean="0">
                <a:solidFill>
                  <a:srgbClr val="990033"/>
                </a:solidFill>
              </a:rPr>
              <a:t>0.8</a:t>
            </a:r>
            <a:endParaRPr lang="en-IE" sz="2000" dirty="0">
              <a:solidFill>
                <a:srgbClr val="990033"/>
              </a:solidFill>
            </a:endParaRPr>
          </a:p>
          <a:p>
            <a:pPr marL="457200" lvl="0" indent="-457200">
              <a:lnSpc>
                <a:spcPct val="150000"/>
              </a:lnSpc>
              <a:buFont typeface="+mj-lt"/>
              <a:buAutoNum type="alphaLcParenR"/>
            </a:pPr>
            <a:r>
              <a:rPr lang="en-IE" sz="2000" dirty="0" smtClean="0">
                <a:solidFill>
                  <a:srgbClr val="990033"/>
                </a:solidFill>
              </a:rPr>
              <a:t> </a:t>
            </a:r>
            <a:endParaRPr lang="en-IE" sz="2000" dirty="0">
              <a:solidFill>
                <a:srgbClr val="990033"/>
              </a:solidFill>
            </a:endParaRPr>
          </a:p>
          <a:p>
            <a:pPr marL="457200" lvl="0" indent="-457200">
              <a:lnSpc>
                <a:spcPct val="200000"/>
              </a:lnSpc>
              <a:spcBef>
                <a:spcPts val="1200"/>
              </a:spcBef>
              <a:buFont typeface="+mj-lt"/>
              <a:buAutoNum type="alphaLcParenR"/>
            </a:pPr>
            <a:r>
              <a:rPr lang="en-IE" sz="2000" dirty="0">
                <a:solidFill>
                  <a:srgbClr val="990033"/>
                </a:solidFill>
              </a:rPr>
              <a:t> </a:t>
            </a:r>
            <a:endParaRPr lang="en-IE" sz="2000" dirty="0" smtClean="0">
              <a:solidFill>
                <a:srgbClr val="990033"/>
              </a:solidFill>
            </a:endParaRPr>
          </a:p>
          <a:p>
            <a:pPr marL="457200" lvl="0" indent="-457200">
              <a:lnSpc>
                <a:spcPct val="200000"/>
              </a:lnSpc>
              <a:spcAft>
                <a:spcPts val="1200"/>
              </a:spcAft>
              <a:buFont typeface="+mj-lt"/>
              <a:buAutoNum type="alphaLcParenR"/>
            </a:pPr>
            <a:r>
              <a:rPr lang="en-IE" sz="2000" dirty="0" smtClean="0">
                <a:solidFill>
                  <a:srgbClr val="990033"/>
                </a:solidFill>
              </a:rPr>
              <a:t> </a:t>
            </a:r>
            <a:endParaRPr lang="en-IE" sz="2000" dirty="0">
              <a:solidFill>
                <a:srgbClr val="990033"/>
              </a:solidFill>
            </a:endParaRPr>
          </a:p>
          <a:p>
            <a:pPr marL="457200" lvl="0" indent="-457200">
              <a:lnSpc>
                <a:spcPct val="150000"/>
              </a:lnSpc>
              <a:buFont typeface="+mj-lt"/>
              <a:buAutoNum type="alphaLcParenR"/>
            </a:pPr>
            <a:r>
              <a:rPr lang="en-IE" sz="2000" dirty="0" smtClean="0">
                <a:solidFill>
                  <a:srgbClr val="990033"/>
                </a:solidFill>
              </a:rPr>
              <a:t>0.4 kg : 500g </a:t>
            </a:r>
            <a:endParaRPr lang="en-IE" sz="2000" dirty="0">
              <a:solidFill>
                <a:srgbClr val="990033"/>
              </a:solidFill>
            </a:endParaRPr>
          </a:p>
        </p:txBody>
      </p:sp>
      <mc:AlternateContent xmlns:mc="http://schemas.openxmlformats.org/markup-compatibility/2006" xmlns:a14="http://schemas.microsoft.com/office/drawing/2010/main">
        <mc:Choice Requires="a14">
          <p:sp>
            <p:nvSpPr>
              <p:cNvPr id="4" name="Rectangle 3"/>
              <p:cNvSpPr/>
              <p:nvPr/>
            </p:nvSpPr>
            <p:spPr>
              <a:xfrm>
                <a:off x="3734879" y="807187"/>
                <a:ext cx="729617" cy="79130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IE" sz="2400" i="1" smtClean="0">
                              <a:solidFill>
                                <a:srgbClr val="990033"/>
                              </a:solidFill>
                              <a:latin typeface="Cambria Math"/>
                            </a:rPr>
                          </m:ctrlPr>
                        </m:fPr>
                        <m:num>
                          <m:r>
                            <a:rPr lang="en-IE" sz="2400">
                              <a:solidFill>
                                <a:srgbClr val="990033"/>
                              </a:solidFill>
                              <a:latin typeface="Cambria Math"/>
                            </a:rPr>
                            <m:t>5</m:t>
                          </m:r>
                        </m:num>
                        <m:den>
                          <m:r>
                            <a:rPr lang="en-IE" sz="2400">
                              <a:solidFill>
                                <a:srgbClr val="990033"/>
                              </a:solidFill>
                              <a:latin typeface="Cambria Math"/>
                            </a:rPr>
                            <m:t>2</m:t>
                          </m:r>
                        </m:den>
                      </m:f>
                      <m:r>
                        <a:rPr lang="en-IE" sz="2400">
                          <a:solidFill>
                            <a:srgbClr val="990033"/>
                          </a:solidFill>
                          <a:latin typeface="Cambria Math"/>
                        </a:rPr>
                        <m:t>:</m:t>
                      </m:r>
                      <m:f>
                        <m:fPr>
                          <m:ctrlPr>
                            <a:rPr lang="en-IE" sz="2400" i="1">
                              <a:solidFill>
                                <a:srgbClr val="990033"/>
                              </a:solidFill>
                              <a:latin typeface="Cambria Math"/>
                            </a:rPr>
                          </m:ctrlPr>
                        </m:fPr>
                        <m:num>
                          <m:r>
                            <a:rPr lang="en-IE" sz="2400">
                              <a:solidFill>
                                <a:srgbClr val="990033"/>
                              </a:solidFill>
                              <a:latin typeface="Cambria Math"/>
                            </a:rPr>
                            <m:t>5</m:t>
                          </m:r>
                        </m:num>
                        <m:den>
                          <m:r>
                            <a:rPr lang="en-IE" sz="2400">
                              <a:solidFill>
                                <a:srgbClr val="990033"/>
                              </a:solidFill>
                              <a:latin typeface="Cambria Math"/>
                            </a:rPr>
                            <m:t>4</m:t>
                          </m:r>
                        </m:den>
                      </m:f>
                    </m:oMath>
                  </m:oMathPara>
                </a14:m>
                <a:endParaRPr lang="en-IE" sz="2400" dirty="0">
                  <a:solidFill>
                    <a:srgbClr val="990033"/>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3734879" y="807187"/>
                <a:ext cx="729617" cy="791307"/>
              </a:xfrm>
              <a:prstGeom prst="rect">
                <a:avLst/>
              </a:prstGeom>
              <a:blipFill rotWithShape="1">
                <a:blip r:embed="rId2"/>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683513" y="1639641"/>
                <a:ext cx="606927" cy="79367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IE" sz="2400" smtClean="0">
                          <a:solidFill>
                            <a:srgbClr val="990033"/>
                          </a:solidFill>
                        </a:rPr>
                        <m:t> 4</m:t>
                      </m:r>
                      <m:r>
                        <a:rPr lang="en-IE" sz="2400" i="0">
                          <a:solidFill>
                            <a:srgbClr val="990033"/>
                          </a:solidFill>
                          <a:latin typeface="Cambria Math"/>
                        </a:rPr>
                        <m:t>:</m:t>
                      </m:r>
                      <m:f>
                        <m:fPr>
                          <m:ctrlPr>
                            <a:rPr lang="en-IE" sz="2400" i="1">
                              <a:solidFill>
                                <a:srgbClr val="990033"/>
                              </a:solidFill>
                              <a:latin typeface="Cambria Math"/>
                            </a:rPr>
                          </m:ctrlPr>
                        </m:fPr>
                        <m:num>
                          <m:r>
                            <a:rPr lang="en-IE" sz="2400" i="0">
                              <a:solidFill>
                                <a:srgbClr val="990033"/>
                              </a:solidFill>
                              <a:latin typeface="Cambria Math"/>
                            </a:rPr>
                            <m:t>5</m:t>
                          </m:r>
                        </m:num>
                        <m:den>
                          <m:r>
                            <a:rPr lang="en-IE" sz="2400" i="0">
                              <a:solidFill>
                                <a:srgbClr val="990033"/>
                              </a:solidFill>
                              <a:latin typeface="Cambria Math"/>
                            </a:rPr>
                            <m:t>8</m:t>
                          </m:r>
                        </m:den>
                      </m:f>
                    </m:oMath>
                  </m:oMathPara>
                </a14:m>
                <a:endParaRPr lang="en-IE" sz="2400" dirty="0">
                  <a:solidFill>
                    <a:srgbClr val="990033"/>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3683513" y="1639641"/>
                <a:ext cx="606927" cy="793679"/>
              </a:xfrm>
              <a:prstGeom prst="rect">
                <a:avLst/>
              </a:prstGeom>
              <a:blipFill rotWithShape="1">
                <a:blip r:embed="rId3"/>
                <a:stretch>
                  <a:fillRect r="-2000"/>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6552728" y="855837"/>
                <a:ext cx="1217000" cy="78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IE" sz="2400" smtClean="0">
                          <a:solidFill>
                            <a:srgbClr val="990033"/>
                          </a:solidFill>
                        </a:rPr>
                        <m:t>3</m:t>
                      </m:r>
                      <m:f>
                        <m:fPr>
                          <m:ctrlPr>
                            <a:rPr lang="en-IE" sz="2400" i="1">
                              <a:solidFill>
                                <a:srgbClr val="990033"/>
                              </a:solidFill>
                              <a:latin typeface="Cambria Math"/>
                            </a:rPr>
                          </m:ctrlPr>
                        </m:fPr>
                        <m:num>
                          <m:r>
                            <a:rPr lang="en-IE" sz="2400">
                              <a:solidFill>
                                <a:srgbClr val="990033"/>
                              </a:solidFill>
                              <a:latin typeface="Cambria Math"/>
                            </a:rPr>
                            <m:t>1</m:t>
                          </m:r>
                        </m:num>
                        <m:den>
                          <m:r>
                            <a:rPr lang="en-IE" sz="2400">
                              <a:solidFill>
                                <a:srgbClr val="990033"/>
                              </a:solidFill>
                              <a:latin typeface="Cambria Math"/>
                            </a:rPr>
                            <m:t>2</m:t>
                          </m:r>
                        </m:den>
                      </m:f>
                      <m:r>
                        <a:rPr lang="en-IE" sz="2400">
                          <a:solidFill>
                            <a:srgbClr val="990033"/>
                          </a:solidFill>
                          <a:latin typeface="Cambria Math"/>
                        </a:rPr>
                        <m:t>:1.4</m:t>
                      </m:r>
                    </m:oMath>
                  </m:oMathPara>
                </a14:m>
                <a:endParaRPr lang="en-IE" sz="2400" dirty="0">
                  <a:solidFill>
                    <a:srgbClr val="990033"/>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6552728" y="855837"/>
                <a:ext cx="1217000" cy="783804"/>
              </a:xfrm>
              <a:prstGeom prst="rect">
                <a:avLst/>
              </a:prstGeom>
              <a:blipFill rotWithShape="1">
                <a:blip r:embed="rId4"/>
                <a:stretch>
                  <a:fillRect/>
                </a:stretch>
              </a:blipFill>
            </p:spPr>
            <p:txBody>
              <a:bodyPr/>
              <a:lstStyle/>
              <a:p>
                <a:r>
                  <a:rPr lang="en-IE">
                    <a:noFill/>
                  </a:rPr>
                  <a:t> </a:t>
                </a:r>
              </a:p>
            </p:txBody>
          </p:sp>
        </mc:Fallback>
      </mc:AlternateContent>
      <p:sp>
        <p:nvSpPr>
          <p:cNvPr id="7" name="Rectangle 6"/>
          <p:cNvSpPr/>
          <p:nvPr/>
        </p:nvSpPr>
        <p:spPr>
          <a:xfrm>
            <a:off x="402008" y="423358"/>
            <a:ext cx="3233642" cy="400110"/>
          </a:xfrm>
          <a:prstGeom prst="rect">
            <a:avLst/>
          </a:prstGeom>
        </p:spPr>
        <p:txBody>
          <a:bodyPr wrap="none">
            <a:spAutoFit/>
          </a:bodyPr>
          <a:lstStyle/>
          <a:p>
            <a:r>
              <a:rPr lang="en-IE" sz="2000" dirty="0">
                <a:solidFill>
                  <a:srgbClr val="990033"/>
                </a:solidFill>
              </a:rPr>
              <a:t>3. Simplify the following ratio</a:t>
            </a:r>
          </a:p>
        </p:txBody>
      </p:sp>
      <p:sp>
        <p:nvSpPr>
          <p:cNvPr id="8" name="Rectangle 7"/>
          <p:cNvSpPr/>
          <p:nvPr/>
        </p:nvSpPr>
        <p:spPr>
          <a:xfrm>
            <a:off x="312134" y="2491149"/>
            <a:ext cx="8706496" cy="3170099"/>
          </a:xfrm>
          <a:prstGeom prst="rect">
            <a:avLst/>
          </a:prstGeom>
        </p:spPr>
        <p:txBody>
          <a:bodyPr wrap="square">
            <a:spAutoFit/>
          </a:bodyPr>
          <a:lstStyle/>
          <a:p>
            <a:r>
              <a:rPr lang="en-IE" sz="2000" dirty="0">
                <a:solidFill>
                  <a:srgbClr val="990033"/>
                </a:solidFill>
              </a:rPr>
              <a:t>4. Six students in a class of 32 are absent. Find the ratio of</a:t>
            </a:r>
          </a:p>
          <a:p>
            <a:r>
              <a:rPr lang="en-IE" sz="2000" dirty="0">
                <a:solidFill>
                  <a:srgbClr val="990033"/>
                </a:solidFill>
              </a:rPr>
              <a:t>a) The number absent to the number present</a:t>
            </a:r>
          </a:p>
          <a:p>
            <a:r>
              <a:rPr lang="en-IE" sz="2000" dirty="0">
                <a:solidFill>
                  <a:srgbClr val="990033"/>
                </a:solidFill>
              </a:rPr>
              <a:t>b) The number absent to the total number of students in the class</a:t>
            </a:r>
          </a:p>
          <a:p>
            <a:r>
              <a:rPr lang="en-IE" sz="2000" dirty="0">
                <a:solidFill>
                  <a:srgbClr val="990033"/>
                </a:solidFill>
              </a:rPr>
              <a:t>c) The number present to the total number of students in the class</a:t>
            </a:r>
          </a:p>
          <a:p>
            <a:r>
              <a:rPr lang="en-IE" sz="2000" dirty="0">
                <a:solidFill>
                  <a:srgbClr val="990033"/>
                </a:solidFill>
              </a:rPr>
              <a:t>Which ratios could be written as fractions? Explain your answer</a:t>
            </a:r>
            <a:r>
              <a:rPr lang="en-IE" sz="2000" dirty="0" smtClean="0">
                <a:solidFill>
                  <a:srgbClr val="990033"/>
                </a:solidFill>
              </a:rPr>
              <a:t>.</a:t>
            </a:r>
          </a:p>
          <a:p>
            <a:endParaRPr lang="en-IE" sz="2000" dirty="0">
              <a:solidFill>
                <a:srgbClr val="990033"/>
              </a:solidFill>
            </a:endParaRPr>
          </a:p>
          <a:p>
            <a:r>
              <a:rPr lang="en-IE" sz="2000" dirty="0">
                <a:solidFill>
                  <a:srgbClr val="990033"/>
                </a:solidFill>
              </a:rPr>
              <a:t>5. Two baby snakes are measured in the zoo. One measures 8cm and </a:t>
            </a:r>
            <a:r>
              <a:rPr lang="en-IE" sz="2000" dirty="0" smtClean="0">
                <a:solidFill>
                  <a:srgbClr val="990033"/>
                </a:solidFill>
              </a:rPr>
              <a:t>the other </a:t>
            </a:r>
            <a:r>
              <a:rPr lang="en-IE" sz="2000" dirty="0">
                <a:solidFill>
                  <a:srgbClr val="990033"/>
                </a:solidFill>
              </a:rPr>
              <a:t>measures 12cm. Two weeks later they are measured again and </a:t>
            </a:r>
            <a:r>
              <a:rPr lang="en-IE" sz="2000" dirty="0" smtClean="0">
                <a:solidFill>
                  <a:srgbClr val="990033"/>
                </a:solidFill>
              </a:rPr>
              <a:t>the first </a:t>
            </a:r>
            <a:r>
              <a:rPr lang="en-IE" sz="2000" dirty="0">
                <a:solidFill>
                  <a:srgbClr val="990033"/>
                </a:solidFill>
              </a:rPr>
              <a:t>one now measures 11cm while the second one measures 15cm. </a:t>
            </a:r>
            <a:r>
              <a:rPr lang="en-IE" sz="2000" dirty="0" smtClean="0">
                <a:solidFill>
                  <a:srgbClr val="990033"/>
                </a:solidFill>
              </a:rPr>
              <a:t>Did the </a:t>
            </a:r>
            <a:r>
              <a:rPr lang="en-IE" sz="2000" dirty="0">
                <a:solidFill>
                  <a:srgbClr val="990033"/>
                </a:solidFill>
              </a:rPr>
              <a:t>snakes grow in proportion? Explain your answer.</a:t>
            </a:r>
          </a:p>
        </p:txBody>
      </p:sp>
    </p:spTree>
    <p:extLst>
      <p:ext uri="{BB962C8B-B14F-4D97-AF65-F5344CB8AC3E}">
        <p14:creationId xmlns:p14="http://schemas.microsoft.com/office/powerpoint/2010/main" val="2600476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750</TotalTime>
  <Words>7797</Words>
  <Application>Microsoft Office PowerPoint</Application>
  <PresentationFormat>On-screen Show (4:3)</PresentationFormat>
  <Paragraphs>759</Paragraphs>
  <Slides>59</Slides>
  <Notes>0</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PowerPoint Presentation</vt:lpstr>
      <vt:lpstr>INDEX</vt:lpstr>
      <vt:lpstr>Section A: Introduction</vt:lpstr>
      <vt:lpstr>Section A: Introduction</vt:lpstr>
      <vt:lpstr>Section A: Introduction</vt:lpstr>
      <vt:lpstr>Section A: Introduction</vt:lpstr>
      <vt:lpstr>Section A: Introduction</vt:lpstr>
      <vt:lpstr>Section A: Student Activity 1</vt:lpstr>
      <vt:lpstr>PowerPoint Presentation</vt:lpstr>
      <vt:lpstr>Section B: Introduction</vt:lpstr>
      <vt:lpstr>Section B: Student Activity 2</vt:lpstr>
      <vt:lpstr>PowerPoint Presentation</vt:lpstr>
      <vt:lpstr>Section C: Introduction</vt:lpstr>
      <vt:lpstr>Section C: Introduction</vt:lpstr>
      <vt:lpstr>Section C: Student Activity 3</vt:lpstr>
      <vt:lpstr>PowerPoint Presentation</vt:lpstr>
      <vt:lpstr>Section D: Student Activity 4 </vt:lpstr>
      <vt:lpstr>Section D: Student Activity 4 </vt:lpstr>
      <vt:lpstr>Section D: Student Activity 4 </vt:lpstr>
      <vt:lpstr>Section E:</vt:lpstr>
      <vt:lpstr>Section F: Student Activity 5 </vt:lpstr>
      <vt:lpstr>Section F: Student Activity 5 </vt:lpstr>
      <vt:lpstr>Section F: Student Activity 5 </vt:lpstr>
      <vt:lpstr>PowerPoint Presentation</vt:lpstr>
      <vt:lpstr>Section F: Student Activity 5 </vt:lpstr>
      <vt:lpstr>PowerPoint Presentation</vt:lpstr>
      <vt:lpstr>Section F: Student Activity 5 </vt:lpstr>
      <vt:lpstr>Section F: Student Activity 5 </vt:lpstr>
      <vt:lpstr>Section G: Student Activity 6</vt:lpstr>
      <vt:lpstr>PowerPoint Presentation</vt:lpstr>
      <vt:lpstr>PowerPoint Presentation</vt:lpstr>
      <vt:lpstr>Section H: Introduction of rate –  comparing two quantities by division, which have different units</vt:lpstr>
      <vt:lpstr>Section I:  Direct Proportion v Inverse Proportion</vt:lpstr>
      <vt:lpstr>Section J:  Multiplicative v Additive relationships</vt:lpstr>
      <vt:lpstr>Section K:  Is it always necessary to use unit rate?</vt:lpstr>
      <vt:lpstr>Section L:  Introduction</vt:lpstr>
      <vt:lpstr>Section L:  Introduction</vt:lpstr>
      <vt:lpstr>Section L: Student Activity 7 </vt:lpstr>
      <vt:lpstr>PowerPoint Presentation</vt:lpstr>
      <vt:lpstr>PowerPoint Presentation</vt:lpstr>
      <vt:lpstr>Section M:  Introduction</vt:lpstr>
      <vt:lpstr>Section M:  Introduction</vt:lpstr>
      <vt:lpstr>Section M: Student Activity 8</vt:lpstr>
      <vt:lpstr>PowerPoint Presentation</vt:lpstr>
      <vt:lpstr>Section M: Student Activity 8 Homework/Class work </vt:lpstr>
      <vt:lpstr>Section M: Activity 9 Introduction</vt:lpstr>
      <vt:lpstr>Section M: Student Activity 9 </vt:lpstr>
      <vt:lpstr>PowerPoint Presentation</vt:lpstr>
      <vt:lpstr>PowerPoint Presentation</vt:lpstr>
      <vt:lpstr>PowerPoint Presentation</vt:lpstr>
      <vt:lpstr>PowerPoint Presentation</vt:lpstr>
      <vt:lpstr>Section N:  Inverse Proportion (See also Section I) </vt:lpstr>
      <vt:lpstr>Section N:  Inverse Proportion (See also Section I) </vt:lpstr>
      <vt:lpstr>Section N: Student Activity 10</vt:lpstr>
      <vt:lpstr>PowerPoint Presentation</vt:lpstr>
      <vt:lpstr>PowerPoint Presentation</vt:lpstr>
      <vt:lpstr>Section O : Introduction</vt:lpstr>
      <vt:lpstr>Section O: Student Activity 11</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pmdt</dc:creator>
  <cp:lastModifiedBy>Pádraic Kavanagh</cp:lastModifiedBy>
  <cp:revision>71</cp:revision>
  <dcterms:created xsi:type="dcterms:W3CDTF">2012-02-22T13:31:27Z</dcterms:created>
  <dcterms:modified xsi:type="dcterms:W3CDTF">2012-10-24T08:54:56Z</dcterms:modified>
</cp:coreProperties>
</file>