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353" r:id="rId2"/>
    <p:sldId id="259" r:id="rId3"/>
    <p:sldId id="291" r:id="rId4"/>
    <p:sldId id="354" r:id="rId5"/>
    <p:sldId id="355" r:id="rId6"/>
    <p:sldId id="395" r:id="rId7"/>
    <p:sldId id="357" r:id="rId8"/>
    <p:sldId id="396" r:id="rId9"/>
    <p:sldId id="359" r:id="rId10"/>
    <p:sldId id="397" r:id="rId11"/>
    <p:sldId id="358" r:id="rId12"/>
    <p:sldId id="360" r:id="rId13"/>
    <p:sldId id="361" r:id="rId14"/>
    <p:sldId id="365" r:id="rId15"/>
    <p:sldId id="366" r:id="rId16"/>
    <p:sldId id="364" r:id="rId17"/>
    <p:sldId id="367" r:id="rId18"/>
    <p:sldId id="368" r:id="rId19"/>
    <p:sldId id="369" r:id="rId20"/>
    <p:sldId id="371" r:id="rId21"/>
    <p:sldId id="372" r:id="rId22"/>
    <p:sldId id="374" r:id="rId23"/>
    <p:sldId id="378" r:id="rId24"/>
    <p:sldId id="379" r:id="rId25"/>
    <p:sldId id="380" r:id="rId26"/>
    <p:sldId id="381" r:id="rId27"/>
    <p:sldId id="402" r:id="rId28"/>
    <p:sldId id="382" r:id="rId29"/>
    <p:sldId id="384" r:id="rId30"/>
    <p:sldId id="385" r:id="rId31"/>
    <p:sldId id="386" r:id="rId32"/>
    <p:sldId id="387" r:id="rId33"/>
    <p:sldId id="388" r:id="rId34"/>
    <p:sldId id="403" r:id="rId35"/>
    <p:sldId id="390" r:id="rId36"/>
    <p:sldId id="389" r:id="rId37"/>
    <p:sldId id="391" r:id="rId38"/>
    <p:sldId id="399" r:id="rId39"/>
    <p:sldId id="392" r:id="rId40"/>
    <p:sldId id="400" r:id="rId41"/>
    <p:sldId id="393" r:id="rId42"/>
    <p:sldId id="394" r:id="rId43"/>
    <p:sldId id="40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62DBDF9-A430-48C4-BBD1-A9C46EB1A2B6}">
          <p14:sldIdLst>
            <p14:sldId id="353"/>
            <p14:sldId id="259"/>
          </p14:sldIdLst>
        </p14:section>
        <p14:section name="Gníomhaíocht Daltaí 1" id="{E264E254-AAF1-4110-8565-104054378EC7}">
          <p14:sldIdLst>
            <p14:sldId id="291"/>
            <p14:sldId id="354"/>
            <p14:sldId id="355"/>
            <p14:sldId id="395"/>
          </p14:sldIdLst>
        </p14:section>
        <p14:section name="Gníomhaíocht Daltaí 2" id="{07524DE2-084A-4FA9-AC47-9FDD87A05434}">
          <p14:sldIdLst>
            <p14:sldId id="357"/>
            <p14:sldId id="396"/>
            <p14:sldId id="359"/>
            <p14:sldId id="397"/>
            <p14:sldId id="358"/>
          </p14:sldIdLst>
        </p14:section>
        <p14:section name="Gníomhaíocht Daltaí 3" id="{3C7F0DEB-9A06-4E92-AA4C-1B4F41CE6070}">
          <p14:sldIdLst>
            <p14:sldId id="360"/>
            <p14:sldId id="361"/>
            <p14:sldId id="365"/>
            <p14:sldId id="366"/>
            <p14:sldId id="364"/>
            <p14:sldId id="367"/>
            <p14:sldId id="368"/>
            <p14:sldId id="369"/>
            <p14:sldId id="371"/>
          </p14:sldIdLst>
        </p14:section>
        <p14:section name="Gníomhaíocht Daltaí 4" id="{3A33543B-F037-4E7B-A76F-63C9C522A3C2}">
          <p14:sldIdLst>
            <p14:sldId id="372"/>
            <p14:sldId id="374"/>
            <p14:sldId id="378"/>
            <p14:sldId id="379"/>
            <p14:sldId id="380"/>
            <p14:sldId id="381"/>
            <p14:sldId id="402"/>
          </p14:sldIdLst>
        </p14:section>
        <p14:section name="Student Activity 5" id="{571C5DF8-D910-4DC9-BCBC-743DB6CD844C}">
          <p14:sldIdLst>
            <p14:sldId id="382"/>
            <p14:sldId id="384"/>
            <p14:sldId id="385"/>
            <p14:sldId id="386"/>
            <p14:sldId id="387"/>
            <p14:sldId id="388"/>
            <p14:sldId id="403"/>
          </p14:sldIdLst>
        </p14:section>
        <p14:section name="Student Activity 6" id="{873DB998-0E0D-4A97-99B7-643A943AA112}">
          <p14:sldIdLst>
            <p14:sldId id="390"/>
            <p14:sldId id="389"/>
            <p14:sldId id="391"/>
            <p14:sldId id="399"/>
          </p14:sldIdLst>
        </p14:section>
        <p14:section name="Student Activity 7" id="{CC6ACEF1-7780-4093-BACD-E8CE2159F19A}">
          <p14:sldIdLst>
            <p14:sldId id="392"/>
            <p14:sldId id="400"/>
            <p14:sldId id="393"/>
          </p14:sldIdLst>
        </p14:section>
        <p14:section name="Reflection" id="{2EBEE0F2-F107-4396-BC2C-A18F34289C6C}">
          <p14:sldIdLst>
            <p14:sldId id="394"/>
            <p14:sldId id="4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0000"/>
    <a:srgbClr val="FD2A33"/>
    <a:srgbClr val="FD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7" autoAdjust="0"/>
    <p:restoredTop sz="93783" autoAdjust="0"/>
  </p:normalViewPr>
  <p:slideViewPr>
    <p:cSldViewPr>
      <p:cViewPr>
        <p:scale>
          <a:sx n="60" d="100"/>
          <a:sy n="60" d="100"/>
        </p:scale>
        <p:origin x="-25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notesViewPr>
    <p:cSldViewPr>
      <p:cViewPr varScale="1">
        <p:scale>
          <a:sx n="53" d="100"/>
          <a:sy n="53" d="100"/>
        </p:scale>
        <p:origin x="-144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43B76-2747-42EB-988E-F025406EB7A1}" type="datetimeFigureOut">
              <a:rPr lang="en-IE" smtClean="0"/>
              <a:pPr/>
              <a:t>08/04/2014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46080-6F1B-4A99-BA58-86E49BB0CE5F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621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19B0A-806C-42BA-92A5-717BEDF69291}" type="datetimeFigureOut">
              <a:rPr lang="en-IE" smtClean="0"/>
              <a:pPr/>
              <a:t>08/04/2014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12AB7-B682-4CD9-88DD-A1ED424937E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418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5.xml"/><Relationship Id="rId3" Type="http://schemas.openxmlformats.org/officeDocument/2006/relationships/slide" Target="../slides/slide12.xml"/><Relationship Id="rId7" Type="http://schemas.openxmlformats.org/officeDocument/2006/relationships/slide" Target="../slides/slide2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28.xml"/><Relationship Id="rId10" Type="http://schemas.openxmlformats.org/officeDocument/2006/relationships/slide" Target="../slides/slide42.xml"/><Relationship Id="rId4" Type="http://schemas.openxmlformats.org/officeDocument/2006/relationships/slide" Target="../slides/slide3.xml"/><Relationship Id="rId9" Type="http://schemas.openxmlformats.org/officeDocument/2006/relationships/slide" Target="../slides/slide3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5.xml"/><Relationship Id="rId3" Type="http://schemas.openxmlformats.org/officeDocument/2006/relationships/slide" Target="../slides/slide12.xml"/><Relationship Id="rId7" Type="http://schemas.openxmlformats.org/officeDocument/2006/relationships/slide" Target="../slides/slide2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28.xml"/><Relationship Id="rId10" Type="http://schemas.openxmlformats.org/officeDocument/2006/relationships/slide" Target="../slides/slide42.xml"/><Relationship Id="rId4" Type="http://schemas.openxmlformats.org/officeDocument/2006/relationships/slide" Target="../slides/slide3.xml"/><Relationship Id="rId9" Type="http://schemas.openxmlformats.org/officeDocument/2006/relationships/slide" Target="../slides/slide3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5.xml"/><Relationship Id="rId3" Type="http://schemas.openxmlformats.org/officeDocument/2006/relationships/slide" Target="../slides/slide12.xml"/><Relationship Id="rId7" Type="http://schemas.openxmlformats.org/officeDocument/2006/relationships/slide" Target="../slides/slide2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28.xml"/><Relationship Id="rId10" Type="http://schemas.openxmlformats.org/officeDocument/2006/relationships/slide" Target="../slides/slide42.xml"/><Relationship Id="rId4" Type="http://schemas.openxmlformats.org/officeDocument/2006/relationships/slide" Target="../slides/slide3.xml"/><Relationship Id="rId9" Type="http://schemas.openxmlformats.org/officeDocument/2006/relationships/slide" Target="../slides/slide3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A5A6-BE10-43B6-B6F5-73699B3BE2E6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C4CC-5B16-4B49-BD58-5A77D5CB48F1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646-E64D-4BA2-BEA2-E52D04FFB19C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9900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1932-9C92-4F75-BB69-AE12B319829C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4327718" y="-4515332"/>
            <a:ext cx="382998" cy="9322594"/>
            <a:chOff x="-36515" y="88450"/>
            <a:chExt cx="396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16631" y="88450"/>
              <a:ext cx="337882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9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>
            <a:off x="4320452" y="2038277"/>
            <a:ext cx="382999" cy="9337120"/>
            <a:chOff x="-36508" y="13447"/>
            <a:chExt cx="396000" cy="686868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0" name="Rounded Rectangle 19">
            <a:hlinkClick r:id="rId2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GD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21" name="Rounded Rectangle 20">
            <a:hlinkClick r:id="rId3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22" name="Rounded Rectangle 21">
            <a:hlinkClick r:id="rId4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23" name="Rounded Rectangle 22">
            <a:hlinkClick r:id="rId5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24" name="Rounded Rectangle 23">
            <a:hlinkClick r:id="rId6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25" name="Rounded Rectangle 24">
            <a:hlinkClick r:id="rId7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err="1" smtClean="0">
                <a:solidFill>
                  <a:schemeClr val="bg1"/>
                </a:solidFill>
              </a:rPr>
              <a:t>Clár</a:t>
            </a:r>
            <a:endParaRPr lang="en-IE" sz="14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>
            <a:hlinkClick r:id="rId8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27" name="Rounded Rectangle 26">
            <a:hlinkClick r:id="rId9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</a:t>
            </a:r>
            <a:r>
              <a:rPr lang="en-IE" sz="1400" baseline="0" dirty="0" smtClean="0"/>
              <a:t> 7</a:t>
            </a:r>
            <a:endParaRPr lang="en-IE" sz="1400" dirty="0"/>
          </a:p>
        </p:txBody>
      </p:sp>
      <p:sp>
        <p:nvSpPr>
          <p:cNvPr id="28" name="Rounded Rectangle 27">
            <a:hlinkClick r:id="rId10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Mac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87FC-4F4E-42F4-9034-4904E71CCEF6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03F1-5B1E-46D2-AF2E-B840827AE0A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7654-7B91-4C81-9DC1-7BD5C6FD6283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959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6" name="Group 5"/>
          <p:cNvGrpSpPr/>
          <p:nvPr userDrawn="1"/>
        </p:nvGrpSpPr>
        <p:grpSpPr>
          <a:xfrm rot="5400000">
            <a:off x="4379990" y="-4462037"/>
            <a:ext cx="382998" cy="9216001"/>
            <a:chOff x="-36515" y="89203"/>
            <a:chExt cx="396000" cy="6779587"/>
          </a:xfrm>
        </p:grpSpPr>
        <p:sp>
          <p:nvSpPr>
            <p:cNvPr id="7" name="Rectangle 6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-17748" y="89204"/>
              <a:ext cx="337882" cy="6779586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9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9" name="Group 8"/>
          <p:cNvGrpSpPr/>
          <p:nvPr userDrawn="1"/>
        </p:nvGrpSpPr>
        <p:grpSpPr>
          <a:xfrm rot="16200000">
            <a:off x="4363012" y="2080837"/>
            <a:ext cx="382999" cy="9252000"/>
            <a:chOff x="-36508" y="76064"/>
            <a:chExt cx="396000" cy="6806069"/>
          </a:xfrm>
        </p:grpSpPr>
        <p:sp>
          <p:nvSpPr>
            <p:cNvPr id="10" name="Rectangle 9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-23116" y="76064"/>
              <a:ext cx="337883" cy="6806069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8" name="Rounded Rectangle 27">
            <a:hlinkClick r:id="rId2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GD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29" name="Rounded Rectangle 28">
            <a:hlinkClick r:id="rId3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30" name="Rounded Rectangle 29">
            <a:hlinkClick r:id="rId4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31" name="Rounded Rectangle 30">
            <a:hlinkClick r:id="rId5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32" name="Rounded Rectangle 31">
            <a:hlinkClick r:id="rId6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33" name="Rounded Rectangle 32">
            <a:hlinkClick r:id="rId7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err="1" smtClean="0">
                <a:solidFill>
                  <a:schemeClr val="bg1"/>
                </a:solidFill>
              </a:rPr>
              <a:t>Clár</a:t>
            </a:r>
            <a:endParaRPr lang="en-IE" sz="1400" dirty="0" smtClean="0">
              <a:solidFill>
                <a:schemeClr val="bg1"/>
              </a:solidFill>
            </a:endParaRPr>
          </a:p>
        </p:txBody>
      </p:sp>
      <p:sp>
        <p:nvSpPr>
          <p:cNvPr id="34" name="Rounded Rectangle 33">
            <a:hlinkClick r:id="rId8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35" name="Rounded Rectangle 34">
            <a:hlinkClick r:id="rId9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</a:t>
            </a:r>
            <a:r>
              <a:rPr lang="en-IE" sz="1400" baseline="0" dirty="0" smtClean="0"/>
              <a:t> 7</a:t>
            </a:r>
            <a:endParaRPr lang="en-IE" sz="1400" dirty="0"/>
          </a:p>
        </p:txBody>
      </p:sp>
      <p:sp>
        <p:nvSpPr>
          <p:cNvPr id="36" name="Rounded Rectangle 35">
            <a:hlinkClick r:id="rId10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Mac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Teaching &amp; Learning Plan: The Correlation Coefficient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5" name="Group 4"/>
          <p:cNvGrpSpPr/>
          <p:nvPr userDrawn="1"/>
        </p:nvGrpSpPr>
        <p:grpSpPr>
          <a:xfrm rot="5400000">
            <a:off x="4380501" y="-4462549"/>
            <a:ext cx="382998" cy="9217025"/>
            <a:chOff x="-36515" y="88450"/>
            <a:chExt cx="396000" cy="6780339"/>
          </a:xfrm>
        </p:grpSpPr>
        <p:sp>
          <p:nvSpPr>
            <p:cNvPr id="6" name="Rectangle 5"/>
            <p:cNvSpPr/>
            <p:nvPr userDrawn="1"/>
          </p:nvSpPr>
          <p:spPr>
            <a:xfrm>
              <a:off x="-36515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16630" y="88450"/>
              <a:ext cx="337882" cy="6779585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9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/>
          <p:cNvGrpSpPr/>
          <p:nvPr userDrawn="1"/>
        </p:nvGrpSpPr>
        <p:grpSpPr>
          <a:xfrm rot="16200000">
            <a:off x="4363012" y="2080837"/>
            <a:ext cx="382999" cy="9252000"/>
            <a:chOff x="-36508" y="76064"/>
            <a:chExt cx="396000" cy="6806069"/>
          </a:xfrm>
        </p:grpSpPr>
        <p:sp>
          <p:nvSpPr>
            <p:cNvPr id="9" name="Rectangle 8"/>
            <p:cNvSpPr/>
            <p:nvPr userDrawn="1"/>
          </p:nvSpPr>
          <p:spPr>
            <a:xfrm>
              <a:off x="-36508" y="102547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8601" y="76064"/>
              <a:ext cx="337883" cy="6806069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0" name="Rounded Rectangle 19">
            <a:hlinkClick r:id="rId2" action="ppaction://hlinksldjump"/>
          </p:cNvPr>
          <p:cNvSpPr/>
          <p:nvPr userDrawn="1"/>
        </p:nvSpPr>
        <p:spPr>
          <a:xfrm rot="16200000">
            <a:off x="-322273" y="1844889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 smtClean="0"/>
              <a:t>GD </a:t>
            </a:r>
            <a:r>
              <a:rPr lang="en-IE" sz="1400" baseline="0" dirty="0" smtClean="0"/>
              <a:t>2</a:t>
            </a:r>
            <a:endParaRPr lang="en-IE" sz="1400" dirty="0" smtClean="0"/>
          </a:p>
        </p:txBody>
      </p:sp>
      <p:sp>
        <p:nvSpPr>
          <p:cNvPr id="21" name="Rounded Rectangle 20">
            <a:hlinkClick r:id="rId3" action="ppaction://hlinksldjump"/>
          </p:cNvPr>
          <p:cNvSpPr/>
          <p:nvPr userDrawn="1"/>
        </p:nvSpPr>
        <p:spPr>
          <a:xfrm rot="16200000">
            <a:off x="-322273" y="25649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 </a:t>
            </a:r>
            <a:r>
              <a:rPr lang="en-IE" sz="1400" baseline="0" dirty="0" smtClean="0"/>
              <a:t>3</a:t>
            </a:r>
            <a:endParaRPr lang="en-IE" sz="1400" dirty="0"/>
          </a:p>
        </p:txBody>
      </p:sp>
      <p:sp>
        <p:nvSpPr>
          <p:cNvPr id="22" name="Rounded Rectangle 21">
            <a:hlinkClick r:id="rId4" action="ppaction://hlinksldjump"/>
          </p:cNvPr>
          <p:cNvSpPr/>
          <p:nvPr userDrawn="1"/>
        </p:nvSpPr>
        <p:spPr>
          <a:xfrm rot="16200000">
            <a:off x="-322273" y="1111240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23" name="Rounded Rectangle 22">
            <a:hlinkClick r:id="rId5" action="ppaction://hlinksldjump"/>
          </p:cNvPr>
          <p:cNvSpPr/>
          <p:nvPr userDrawn="1"/>
        </p:nvSpPr>
        <p:spPr>
          <a:xfrm rot="16200000">
            <a:off x="-322273" y="400512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 </a:t>
            </a:r>
            <a:r>
              <a:rPr lang="en-IE" sz="1400" baseline="0" dirty="0" smtClean="0"/>
              <a:t>5</a:t>
            </a:r>
            <a:endParaRPr lang="en-IE" sz="1400" dirty="0"/>
          </a:p>
        </p:txBody>
      </p:sp>
      <p:sp>
        <p:nvSpPr>
          <p:cNvPr id="24" name="Rounded Rectangle 23">
            <a:hlinkClick r:id="rId6" action="ppaction://hlinksldjump"/>
          </p:cNvPr>
          <p:cNvSpPr/>
          <p:nvPr userDrawn="1"/>
        </p:nvSpPr>
        <p:spPr>
          <a:xfrm rot="16200000">
            <a:off x="-322273" y="328504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 </a:t>
            </a:r>
            <a:r>
              <a:rPr lang="en-IE" sz="1400" baseline="0" dirty="0" smtClean="0"/>
              <a:t>4</a:t>
            </a:r>
            <a:endParaRPr lang="en-IE" sz="1400" dirty="0"/>
          </a:p>
        </p:txBody>
      </p:sp>
      <p:sp>
        <p:nvSpPr>
          <p:cNvPr id="25" name="Rounded Rectangle 24">
            <a:hlinkClick r:id="rId7" action="ppaction://hlinksldjump"/>
          </p:cNvPr>
          <p:cNvSpPr/>
          <p:nvPr userDrawn="1"/>
        </p:nvSpPr>
        <p:spPr>
          <a:xfrm rot="16200000">
            <a:off x="-324528" y="382376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26" name="Rounded Rectangle 25">
            <a:hlinkClick r:id="rId8" action="ppaction://hlinksldjump"/>
          </p:cNvPr>
          <p:cNvSpPr/>
          <p:nvPr userDrawn="1"/>
        </p:nvSpPr>
        <p:spPr>
          <a:xfrm rot="16200000">
            <a:off x="-324528" y="472520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</a:t>
            </a:r>
            <a:r>
              <a:rPr lang="en-IE" sz="1400" baseline="0" dirty="0" smtClean="0"/>
              <a:t> </a:t>
            </a:r>
            <a:r>
              <a:rPr lang="en-IE" sz="1400" dirty="0" smtClean="0"/>
              <a:t>6</a:t>
            </a:r>
            <a:endParaRPr lang="en-IE" sz="1400" dirty="0"/>
          </a:p>
        </p:txBody>
      </p:sp>
      <p:sp>
        <p:nvSpPr>
          <p:cNvPr id="27" name="Rounded Rectangle 26">
            <a:hlinkClick r:id="rId9" action="ppaction://hlinksldjump"/>
          </p:cNvPr>
          <p:cNvSpPr/>
          <p:nvPr userDrawn="1"/>
        </p:nvSpPr>
        <p:spPr>
          <a:xfrm rot="16200000">
            <a:off x="-324528" y="544528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GD</a:t>
            </a:r>
            <a:r>
              <a:rPr lang="en-IE" sz="1400" baseline="0" dirty="0" smtClean="0"/>
              <a:t> 7</a:t>
            </a:r>
            <a:endParaRPr lang="en-IE" sz="1400" dirty="0"/>
          </a:p>
        </p:txBody>
      </p:sp>
      <p:sp>
        <p:nvSpPr>
          <p:cNvPr id="28" name="Rounded Rectangle 27">
            <a:hlinkClick r:id="rId10" action="ppaction://hlinksldjump"/>
          </p:cNvPr>
          <p:cNvSpPr/>
          <p:nvPr userDrawn="1"/>
        </p:nvSpPr>
        <p:spPr>
          <a:xfrm rot="16200000">
            <a:off x="-324528" y="6165368"/>
            <a:ext cx="720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Ref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EBA3-04D4-46A2-A123-C722568ACE82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F9A1-3FA2-4AB5-AD11-99EAB735E8AD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E6C0-A06F-44CC-B7E9-B2DB23CE3DBA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663EC-CBF8-444B-A315-B3C85BBD0261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3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42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1932-9C92-4F75-BB69-AE12B319829C}" type="datetime10">
              <a:rPr lang="en-IE" smtClean="0"/>
              <a:pPr/>
              <a:t>20:54</a:t>
            </a:fld>
            <a:endParaRPr lang="en-I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609600"/>
            <a:ext cx="3895725" cy="563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0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560" y="3873242"/>
            <a:ext cx="8075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Conas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gheofá</a:t>
            </a:r>
            <a:r>
              <a:rPr lang="en-IE" sz="2000" dirty="0">
                <a:solidFill>
                  <a:srgbClr val="990033"/>
                </a:solidFill>
              </a:rPr>
              <a:t> cos </a:t>
            </a:r>
            <a:r>
              <a:rPr lang="en-IE" sz="2000" dirty="0" smtClean="0">
                <a:solidFill>
                  <a:srgbClr val="990033"/>
                </a:solidFill>
              </a:rPr>
              <a:t>60°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60° </a:t>
            </a:r>
            <a:r>
              <a:rPr lang="en-IE" sz="2000" dirty="0" err="1">
                <a:solidFill>
                  <a:srgbClr val="990033"/>
                </a:solidFill>
              </a:rPr>
              <a:t>ón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gciorcal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aonaid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Seiceáil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 </a:t>
            </a:r>
            <a:r>
              <a:rPr lang="en-IE" sz="2000" dirty="0" err="1" smtClean="0">
                <a:solidFill>
                  <a:srgbClr val="990033"/>
                </a:solidFill>
              </a:rPr>
              <a:t>háireamhán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Ón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atá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foghlamtha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agat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cad </a:t>
            </a:r>
            <a:r>
              <a:rPr lang="en-IE" sz="2000" dirty="0" err="1" smtClean="0">
                <a:solidFill>
                  <a:srgbClr val="990033"/>
                </a:solidFill>
              </a:rPr>
              <a:t>iad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, cos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</a:t>
            </a:r>
            <a:r>
              <a:rPr lang="en-IE" sz="2000" dirty="0" smtClean="0">
                <a:solidFill>
                  <a:srgbClr val="990033"/>
                </a:solidFill>
              </a:rPr>
              <a:t>0°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90°?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IE" sz="4400" b="1" dirty="0" err="1">
                <a:solidFill>
                  <a:srgbClr val="990033"/>
                </a:solidFill>
              </a:rPr>
              <a:t>Gníomhaíocht</a:t>
            </a:r>
            <a:r>
              <a:rPr lang="en-IE" sz="4400" b="1" dirty="0">
                <a:solidFill>
                  <a:srgbClr val="990033"/>
                </a:solidFill>
              </a:rPr>
              <a:t> </a:t>
            </a:r>
            <a:r>
              <a:rPr lang="en-IE" sz="4400" b="1" dirty="0" err="1">
                <a:solidFill>
                  <a:srgbClr val="990033"/>
                </a:solidFill>
              </a:rPr>
              <a:t>Daltaí</a:t>
            </a:r>
            <a:r>
              <a:rPr lang="en-IE" sz="4400" b="1" dirty="0">
                <a:solidFill>
                  <a:srgbClr val="990033"/>
                </a:solidFill>
              </a:rPr>
              <a:t> </a:t>
            </a:r>
            <a:r>
              <a:rPr lang="en-IE" sz="4400" b="1" dirty="0" smtClean="0">
                <a:solidFill>
                  <a:srgbClr val="990033"/>
                </a:solidFill>
              </a:rPr>
              <a:t>2C</a:t>
            </a:r>
            <a:r>
              <a:rPr lang="en-IE" sz="4000" b="1" dirty="0" smtClean="0">
                <a:solidFill>
                  <a:srgbClr val="990033"/>
                </a:solidFill>
              </a:rPr>
              <a:t/>
            </a:r>
            <a:br>
              <a:rPr lang="en-IE" sz="4000" b="1" dirty="0" smtClean="0">
                <a:solidFill>
                  <a:srgbClr val="990033"/>
                </a:solidFill>
              </a:rPr>
            </a:br>
            <a:r>
              <a:rPr lang="en-IE" sz="2400" dirty="0" err="1">
                <a:solidFill>
                  <a:srgbClr val="990033"/>
                </a:solidFill>
              </a:rPr>
              <a:t>Uillinneacha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sa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Chéad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Cheathrú</a:t>
            </a:r>
            <a:r>
              <a:rPr lang="en-IE" sz="2400" dirty="0">
                <a:solidFill>
                  <a:srgbClr val="990033"/>
                </a:solidFill>
              </a:rPr>
              <a:t> 0° &lt; </a:t>
            </a:r>
            <a:r>
              <a:rPr lang="en-IE" sz="2400" dirty="0" smtClean="0">
                <a:solidFill>
                  <a:srgbClr val="990033"/>
                </a:solidFill>
              </a:rPr>
              <a:t>𝜃 </a:t>
            </a:r>
            <a:r>
              <a:rPr lang="en-IE" sz="2400" dirty="0">
                <a:solidFill>
                  <a:srgbClr val="990033"/>
                </a:solidFill>
              </a:rPr>
              <a:t>&lt; 90°</a:t>
            </a:r>
            <a:endParaRPr lang="en-I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611560" y="1477233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990033"/>
                </a:solidFill>
              </a:rPr>
              <a:t>Cad iad na comharthaí a </a:t>
            </a:r>
            <a:r>
              <a:rPr lang="pt-BR" sz="2000" dirty="0" smtClean="0">
                <a:solidFill>
                  <a:srgbClr val="990033"/>
                </a:solidFill>
              </a:rPr>
              <a:t>bheidh </a:t>
            </a:r>
            <a:r>
              <a:rPr lang="es-ES" sz="2000" dirty="0" err="1" smtClean="0">
                <a:solidFill>
                  <a:srgbClr val="990033"/>
                </a:solidFill>
              </a:rPr>
              <a:t>ag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s-ES" sz="2000" dirty="0" err="1">
                <a:solidFill>
                  <a:srgbClr val="990033"/>
                </a:solidFill>
              </a:rPr>
              <a:t>sín</a:t>
            </a:r>
            <a:r>
              <a:rPr lang="es-ES" sz="2000" dirty="0">
                <a:solidFill>
                  <a:srgbClr val="990033"/>
                </a:solidFill>
              </a:rPr>
              <a:t>, </a:t>
            </a:r>
            <a:r>
              <a:rPr lang="es-ES" sz="2000" dirty="0" err="1">
                <a:solidFill>
                  <a:srgbClr val="990033"/>
                </a:solidFill>
              </a:rPr>
              <a:t>cos</a:t>
            </a:r>
            <a:r>
              <a:rPr lang="es-ES" sz="2000" dirty="0">
                <a:solidFill>
                  <a:srgbClr val="990033"/>
                </a:solidFill>
              </a:rPr>
              <a:t>, </a:t>
            </a:r>
            <a:r>
              <a:rPr lang="es-ES" sz="2000" dirty="0" err="1">
                <a:solidFill>
                  <a:srgbClr val="990033"/>
                </a:solidFill>
              </a:rPr>
              <a:t>agus</a:t>
            </a:r>
            <a:r>
              <a:rPr lang="es-ES" sz="2000" dirty="0">
                <a:solidFill>
                  <a:srgbClr val="990033"/>
                </a:solidFill>
              </a:rPr>
              <a:t> tan </a:t>
            </a:r>
            <a:r>
              <a:rPr lang="es-ES" sz="2000" dirty="0" err="1">
                <a:solidFill>
                  <a:srgbClr val="990033"/>
                </a:solidFill>
              </a:rPr>
              <a:t>sa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 smtClean="0">
                <a:solidFill>
                  <a:srgbClr val="990033"/>
                </a:solidFill>
              </a:rPr>
              <a:t>chéad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cheathrú?</a:t>
            </a:r>
          </a:p>
          <a:p>
            <a:r>
              <a:rPr lang="pt-BR" sz="2000" dirty="0" smtClean="0">
                <a:solidFill>
                  <a:srgbClr val="990033"/>
                </a:solidFill>
              </a:rPr>
              <a:t>Cén </a:t>
            </a:r>
            <a:r>
              <a:rPr lang="pt-BR" sz="2000" dirty="0">
                <a:solidFill>
                  <a:srgbClr val="990033"/>
                </a:solidFill>
              </a:rPr>
              <a:t>fáth a bhfuil </a:t>
            </a:r>
            <a:r>
              <a:rPr lang="pt-BR" sz="2000" dirty="0" smtClean="0">
                <a:solidFill>
                  <a:srgbClr val="990033"/>
                </a:solidFill>
              </a:rPr>
              <a:t>na </a:t>
            </a:r>
            <a:r>
              <a:rPr lang="es-ES" sz="2000" dirty="0" err="1" smtClean="0">
                <a:solidFill>
                  <a:srgbClr val="990033"/>
                </a:solidFill>
              </a:rPr>
              <a:t>comhartha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s-ES" sz="2000" dirty="0">
                <a:solidFill>
                  <a:srgbClr val="990033"/>
                </a:solidFill>
              </a:rPr>
              <a:t>sin </a:t>
            </a:r>
            <a:r>
              <a:rPr lang="es-ES" sz="2000" dirty="0" err="1">
                <a:solidFill>
                  <a:srgbClr val="990033"/>
                </a:solidFill>
              </a:rPr>
              <a:t>ag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>
                <a:solidFill>
                  <a:srgbClr val="990033"/>
                </a:solidFill>
              </a:rPr>
              <a:t>sín</a:t>
            </a:r>
            <a:r>
              <a:rPr lang="es-ES" sz="2000" dirty="0">
                <a:solidFill>
                  <a:srgbClr val="990033"/>
                </a:solidFill>
              </a:rPr>
              <a:t>, </a:t>
            </a:r>
            <a:r>
              <a:rPr lang="es-ES" sz="2000" dirty="0" err="1">
                <a:solidFill>
                  <a:srgbClr val="990033"/>
                </a:solidFill>
              </a:rPr>
              <a:t>cos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 smtClean="0">
                <a:solidFill>
                  <a:srgbClr val="990033"/>
                </a:solidFill>
              </a:rPr>
              <a:t>agus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tan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cheathrú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919425"/>
                  </p:ext>
                </p:extLst>
              </p:nvPr>
            </p:nvGraphicFramePr>
            <p:xfrm>
              <a:off x="1524000" y="2348880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b="1" dirty="0" err="1" smtClean="0">
                              <a:solidFill>
                                <a:srgbClr val="990033"/>
                              </a:solidFill>
                            </a:rPr>
                            <a:t>Feidhm</a:t>
                          </a:r>
                          <a:r>
                            <a:rPr lang="en-IE" b="1" dirty="0" smtClean="0">
                              <a:solidFill>
                                <a:srgbClr val="990033"/>
                              </a:solidFill>
                            </a:rPr>
                            <a:t> </a:t>
                          </a:r>
                          <a:r>
                            <a:rPr lang="en-IE" b="1" dirty="0" err="1" smtClean="0">
                              <a:solidFill>
                                <a:srgbClr val="990033"/>
                              </a:solidFill>
                            </a:rPr>
                            <a:t>Thriantánúil</a:t>
                          </a:r>
                          <a:endParaRPr lang="en-IE" b="1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b="1" dirty="0" err="1" smtClean="0">
                              <a:solidFill>
                                <a:srgbClr val="990033"/>
                              </a:solidFill>
                            </a:rPr>
                            <a:t>Comhartha</a:t>
                          </a:r>
                          <a:r>
                            <a:rPr lang="en-IE" b="1" dirty="0" smtClean="0">
                              <a:solidFill>
                                <a:srgbClr val="990033"/>
                              </a:solidFill>
                            </a:rPr>
                            <a:t> </a:t>
                          </a:r>
                          <a:r>
                            <a:rPr lang="en-IE" b="1" dirty="0" err="1" smtClean="0">
                              <a:solidFill>
                                <a:srgbClr val="990033"/>
                              </a:solidFill>
                            </a:rPr>
                            <a:t>sa</a:t>
                          </a:r>
                          <a:r>
                            <a:rPr lang="en-IE" b="1" dirty="0" smtClean="0">
                              <a:solidFill>
                                <a:srgbClr val="990033"/>
                              </a:solidFill>
                            </a:rPr>
                            <a:t> </a:t>
                          </a:r>
                          <a:r>
                            <a:rPr lang="en-IE" b="1" dirty="0" err="1" smtClean="0">
                              <a:solidFill>
                                <a:srgbClr val="990033"/>
                              </a:solidFill>
                            </a:rPr>
                            <a:t>chéad</a:t>
                          </a:r>
                          <a:r>
                            <a:rPr lang="en-IE" b="1" dirty="0" smtClean="0">
                              <a:solidFill>
                                <a:srgbClr val="990033"/>
                              </a:solidFill>
                            </a:rPr>
                            <a:t> </a:t>
                          </a:r>
                          <a:r>
                            <a:rPr lang="en-IE" b="1" dirty="0" err="1" smtClean="0">
                              <a:solidFill>
                                <a:srgbClr val="990033"/>
                              </a:solidFill>
                            </a:rPr>
                            <a:t>cheathrú</a:t>
                          </a:r>
                          <a:endParaRPr lang="en-IE" b="1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⁡</m:t>
                                </m:r>
                                <m:r>
                                  <a:rPr lang="en-IE" sz="18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IE" sz="1800" b="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tan</m:t>
                                </m:r>
                                <m:r>
                                  <a:rPr lang="en-IE" sz="1800" b="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919425"/>
                  </p:ext>
                </p:extLst>
              </p:nvPr>
            </p:nvGraphicFramePr>
            <p:xfrm>
              <a:off x="1524000" y="2348880"/>
              <a:ext cx="6096000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b="1" dirty="0" err="1" smtClean="0">
                              <a:solidFill>
                                <a:srgbClr val="990033"/>
                              </a:solidFill>
                            </a:rPr>
                            <a:t>Feidhm</a:t>
                          </a:r>
                          <a:r>
                            <a:rPr lang="en-IE" b="1" dirty="0" smtClean="0">
                              <a:solidFill>
                                <a:srgbClr val="990033"/>
                              </a:solidFill>
                            </a:rPr>
                            <a:t> </a:t>
                          </a:r>
                          <a:r>
                            <a:rPr lang="en-IE" b="1" dirty="0" err="1" smtClean="0">
                              <a:solidFill>
                                <a:srgbClr val="990033"/>
                              </a:solidFill>
                            </a:rPr>
                            <a:t>Thriantánúil</a:t>
                          </a:r>
                          <a:endParaRPr lang="en-IE" b="1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b="1" dirty="0" err="1" smtClean="0">
                              <a:solidFill>
                                <a:srgbClr val="990033"/>
                              </a:solidFill>
                            </a:rPr>
                            <a:t>Comhartha</a:t>
                          </a:r>
                          <a:r>
                            <a:rPr lang="en-IE" b="1" dirty="0" smtClean="0">
                              <a:solidFill>
                                <a:srgbClr val="990033"/>
                              </a:solidFill>
                            </a:rPr>
                            <a:t> </a:t>
                          </a:r>
                          <a:r>
                            <a:rPr lang="en-IE" b="1" dirty="0" err="1" smtClean="0">
                              <a:solidFill>
                                <a:srgbClr val="990033"/>
                              </a:solidFill>
                            </a:rPr>
                            <a:t>sa</a:t>
                          </a:r>
                          <a:r>
                            <a:rPr lang="en-IE" b="1" dirty="0" smtClean="0">
                              <a:solidFill>
                                <a:srgbClr val="990033"/>
                              </a:solidFill>
                            </a:rPr>
                            <a:t> </a:t>
                          </a:r>
                          <a:r>
                            <a:rPr lang="en-IE" b="1" dirty="0" err="1" smtClean="0">
                              <a:solidFill>
                                <a:srgbClr val="990033"/>
                              </a:solidFill>
                            </a:rPr>
                            <a:t>chéad</a:t>
                          </a:r>
                          <a:r>
                            <a:rPr lang="en-IE" b="1" dirty="0" smtClean="0">
                              <a:solidFill>
                                <a:srgbClr val="990033"/>
                              </a:solidFill>
                            </a:rPr>
                            <a:t> </a:t>
                          </a:r>
                          <a:r>
                            <a:rPr lang="en-IE" b="1" dirty="0" err="1" smtClean="0">
                              <a:solidFill>
                                <a:srgbClr val="990033"/>
                              </a:solidFill>
                            </a:rPr>
                            <a:t>cheathrú</a:t>
                          </a:r>
                          <a:endParaRPr lang="en-IE" b="1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08197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208197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308197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3" name="Group 12"/>
          <p:cNvGrpSpPr/>
          <p:nvPr/>
        </p:nvGrpSpPr>
        <p:grpSpPr>
          <a:xfrm>
            <a:off x="8804706" y="696467"/>
            <a:ext cx="7417296" cy="5257800"/>
            <a:chOff x="8820000" y="656903"/>
            <a:chExt cx="7417296" cy="52578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56903"/>
              <a:ext cx="7093296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 rot="16200000">
              <a:off x="8028000" y="1520912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04234" y="743505"/>
            <a:ext cx="7197766" cy="5610225"/>
            <a:chOff x="8804234" y="743505"/>
            <a:chExt cx="7197766" cy="56102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743505"/>
              <a:ext cx="6858000" cy="561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 rot="16200000">
              <a:off x="8012234" y="3489838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8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6207" y="4553833"/>
            <a:ext cx="810604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Cad a thug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deara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faoi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than 90</a:t>
            </a:r>
            <a:r>
              <a:rPr lang="en-IE" sz="2000" dirty="0" smtClean="0">
                <a:solidFill>
                  <a:srgbClr val="990033"/>
                </a:solidFill>
              </a:rPr>
              <a:t>°?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11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Aimsigh</a:t>
            </a:r>
            <a:r>
              <a:rPr lang="en-IE" sz="2000" dirty="0">
                <a:solidFill>
                  <a:srgbClr val="990033"/>
                </a:solidFill>
              </a:rPr>
              <a:t> Tan 89°, </a:t>
            </a:r>
            <a:r>
              <a:rPr lang="en-IE" sz="2000" dirty="0" smtClean="0">
                <a:solidFill>
                  <a:srgbClr val="990033"/>
                </a:solidFill>
              </a:rPr>
              <a:t>Tan 89.999</a:t>
            </a:r>
            <a:r>
              <a:rPr lang="en-IE" sz="2000" dirty="0">
                <a:solidFill>
                  <a:srgbClr val="990033"/>
                </a:solidFill>
              </a:rPr>
              <a:t>°, Tan </a:t>
            </a:r>
            <a:r>
              <a:rPr lang="en-IE" sz="2000" dirty="0" smtClean="0">
                <a:solidFill>
                  <a:srgbClr val="990033"/>
                </a:solidFill>
              </a:rPr>
              <a:t>89.99999° ag </a:t>
            </a:r>
            <a:r>
              <a:rPr lang="en-IE" sz="2000" dirty="0" err="1">
                <a:solidFill>
                  <a:srgbClr val="990033"/>
                </a:solidFill>
              </a:rPr>
              <a:t>baint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úsáide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as </a:t>
            </a:r>
            <a:r>
              <a:rPr lang="en-IE" sz="2000" dirty="0" err="1" smtClean="0">
                <a:solidFill>
                  <a:srgbClr val="990033"/>
                </a:solidFill>
              </a:rPr>
              <a:t>aireamhán</a:t>
            </a:r>
            <a:r>
              <a:rPr lang="en-IE" sz="2000" dirty="0">
                <a:solidFill>
                  <a:srgbClr val="990033"/>
                </a:solidFill>
              </a:rPr>
              <a:t>. Cad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thugann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11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obair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mbeirteanna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scríobh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achoimre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I </a:t>
            </a:r>
            <a:r>
              <a:rPr lang="en-IE" sz="2000" dirty="0" err="1" smtClean="0">
                <a:solidFill>
                  <a:srgbClr val="990033"/>
                </a:solidFill>
              </a:rPr>
              <a:t>bpointí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gearra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méid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foghlamtha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agaibh</a:t>
            </a:r>
            <a:r>
              <a:rPr lang="en-IE" sz="2000" dirty="0">
                <a:solidFill>
                  <a:srgbClr val="990033"/>
                </a:solidFill>
              </a:rPr>
              <a:t>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smtClean="0">
                <a:solidFill>
                  <a:srgbClr val="990033"/>
                </a:solidFill>
              </a:rPr>
              <a:t>2D</a:t>
            </a:r>
            <a:endParaRPr lang="en-I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707904" y="944118"/>
            <a:ext cx="5436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Marcáil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huillinneacha</a:t>
            </a:r>
            <a:r>
              <a:rPr lang="en-IE" sz="2000" dirty="0">
                <a:solidFill>
                  <a:srgbClr val="990033"/>
                </a:solidFill>
              </a:rPr>
              <a:t> 0°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90° </a:t>
            </a:r>
            <a:r>
              <a:rPr lang="en-IE" sz="2000" dirty="0" smtClean="0">
                <a:solidFill>
                  <a:srgbClr val="990033"/>
                </a:solidFill>
              </a:rPr>
              <a:t>san </a:t>
            </a:r>
            <a:r>
              <a:rPr lang="en-IE" sz="2000" dirty="0" err="1" smtClean="0">
                <a:solidFill>
                  <a:srgbClr val="990033"/>
                </a:solidFill>
              </a:rPr>
              <a:t>ionad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caighdeánach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gciorcal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aonaid</a:t>
            </a:r>
            <a:r>
              <a:rPr lang="en-IE" sz="2000" dirty="0" smtClean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ón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foghlamtha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agat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gan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áireamhán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smtClean="0">
                <a:solidFill>
                  <a:srgbClr val="990033"/>
                </a:solidFill>
              </a:rPr>
              <a:t>cos, tan </a:t>
            </a:r>
            <a:r>
              <a:rPr lang="en-IE" sz="2000" dirty="0">
                <a:solidFill>
                  <a:srgbClr val="990033"/>
                </a:solidFill>
              </a:rPr>
              <a:t>de 0°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de 90°.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492484"/>
                  </p:ext>
                </p:extLst>
              </p:nvPr>
            </p:nvGraphicFramePr>
            <p:xfrm>
              <a:off x="4139953" y="2270216"/>
              <a:ext cx="4536503" cy="22430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8271"/>
                    <a:gridCol w="936104"/>
                    <a:gridCol w="1152128"/>
                  </a:tblGrid>
                  <a:tr h="4142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  <m:r>
                                  <a:rPr lang="en-IE" sz="20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en-IE" sz="20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90</m:t>
                                </m:r>
                                <m:r>
                                  <a:rPr lang="en-IE" sz="20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b="0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Comhordanáidí</a:t>
                          </a:r>
                          <a:r>
                            <a:rPr lang="en-IE" sz="1800" b="0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0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</a:t>
                          </a:r>
                          <a:endParaRPr lang="en-IE" sz="1800" b="0" i="0" u="none" strike="noStrike" kern="1200" baseline="0" dirty="0" smtClean="0">
                            <a:solidFill>
                              <a:srgbClr val="990033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IE" sz="1800" b="0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an </a:t>
                          </a:r>
                          <a:r>
                            <a:rPr lang="en-IE" sz="1800" b="0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gciorcal</a:t>
                          </a:r>
                          <a:r>
                            <a:rPr lang="en-IE" sz="1800" b="0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0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aonaid</a:t>
                          </a:r>
                          <a:endParaRPr lang="en-IE" sz="2000" b="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  <m:r>
                                  <a:rPr lang="en-IE" sz="20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20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𝑡𝑎𝑛</m:t>
                                </m:r>
                                <m:r>
                                  <a:rPr lang="el-GR" sz="20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492484"/>
                  </p:ext>
                </p:extLst>
              </p:nvPr>
            </p:nvGraphicFramePr>
            <p:xfrm>
              <a:off x="4139953" y="2270216"/>
              <a:ext cx="4536503" cy="22430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48271"/>
                    <a:gridCol w="936104"/>
                    <a:gridCol w="1152128"/>
                  </a:tblGrid>
                  <a:tr h="4142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r="-85323" b="-442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62745" r="-124183" b="-442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93651" r="-529" b="-442647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b="0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Comhordanáidí</a:t>
                          </a:r>
                          <a:r>
                            <a:rPr lang="en-IE" sz="1800" b="0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0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</a:t>
                          </a:r>
                          <a:endParaRPr lang="en-IE" sz="1800" b="0" i="0" u="none" strike="noStrike" kern="1200" baseline="0" dirty="0" smtClean="0">
                            <a:solidFill>
                              <a:srgbClr val="990033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IE" sz="1800" b="0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an </a:t>
                          </a:r>
                          <a:r>
                            <a:rPr lang="en-IE" sz="1800" b="0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gciorcal</a:t>
                          </a:r>
                          <a:r>
                            <a:rPr lang="en-IE" sz="1800" b="0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0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aonaid</a:t>
                          </a:r>
                          <a:endParaRPr lang="en-IE" sz="2000" b="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266154" r="-85323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66154" r="-85323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466154" r="-85323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2" name="Group 11"/>
          <p:cNvGrpSpPr/>
          <p:nvPr/>
        </p:nvGrpSpPr>
        <p:grpSpPr>
          <a:xfrm>
            <a:off x="8804234" y="1277493"/>
            <a:ext cx="7197766" cy="5610225"/>
            <a:chOff x="8804234" y="743505"/>
            <a:chExt cx="7197766" cy="561022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743505"/>
              <a:ext cx="6858000" cy="561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 rot="16200000">
              <a:off x="8012234" y="2102836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9613"/>
            <a:ext cx="3222000" cy="32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0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04" y="1030327"/>
            <a:ext cx="5400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G:\maths clipart\Mathematics\Mathematics\Measuring Devices\Protractor 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53" y="1744680"/>
            <a:ext cx="39719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735722"/>
            <a:ext cx="684075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5747639" y="4298320"/>
            <a:ext cx="33608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ciorcal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aonaid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chun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sín</a:t>
            </a:r>
            <a:r>
              <a:rPr lang="en-IE" sz="2000" dirty="0" smtClean="0">
                <a:solidFill>
                  <a:srgbClr val="990033"/>
                </a:solidFill>
              </a:rPr>
              <a:t> 150</a:t>
            </a:r>
            <a:r>
              <a:rPr lang="en-IE" sz="2000" dirty="0">
                <a:solidFill>
                  <a:srgbClr val="990033"/>
                </a:solidFill>
              </a:rPr>
              <a:t>°, cos 150°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tan </a:t>
            </a:r>
            <a:r>
              <a:rPr lang="en-IE" sz="2000" dirty="0">
                <a:solidFill>
                  <a:srgbClr val="990033"/>
                </a:solidFill>
              </a:rPr>
              <a:t>150°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aimsiú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ireamhán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chun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freagraí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sheiceáil</a:t>
            </a:r>
            <a:r>
              <a:rPr lang="en-IE" sz="2000" dirty="0">
                <a:solidFill>
                  <a:srgbClr val="990033"/>
                </a:solidFill>
              </a:rPr>
              <a:t>..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971600" y="2496164"/>
            <a:ext cx="2071314" cy="123778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92158" y="2448378"/>
            <a:ext cx="108000" cy="108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4700" y="2230335"/>
                <a:ext cx="465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00" y="2230335"/>
                <a:ext cx="46519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3059832" y="3725225"/>
            <a:ext cx="2071082" cy="872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457200" y="510514"/>
            <a:ext cx="8229600" cy="1143000"/>
          </a:xfrm>
        </p:spPr>
        <p:txBody>
          <a:bodyPr>
            <a:no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 smtClean="0">
                <a:solidFill>
                  <a:srgbClr val="990033"/>
                </a:solidFill>
              </a:rPr>
              <a:t>Daltaí</a:t>
            </a:r>
            <a:r>
              <a:rPr lang="en-IE" b="1" dirty="0" smtClean="0">
                <a:solidFill>
                  <a:srgbClr val="990033"/>
                </a:solidFill>
              </a:rPr>
              <a:t> </a:t>
            </a:r>
            <a:r>
              <a:rPr lang="en-IE" sz="4000" b="1" dirty="0" smtClean="0">
                <a:solidFill>
                  <a:srgbClr val="990033"/>
                </a:solidFill>
              </a:rPr>
              <a:t>3A</a:t>
            </a:r>
            <a:r>
              <a:rPr lang="en-IE" sz="4000" dirty="0" smtClean="0">
                <a:solidFill>
                  <a:srgbClr val="990033"/>
                </a:solidFill>
              </a:rPr>
              <a:t/>
            </a:r>
            <a:br>
              <a:rPr lang="en-IE" sz="4000" dirty="0" smtClean="0">
                <a:solidFill>
                  <a:srgbClr val="990033"/>
                </a:solidFill>
              </a:rPr>
            </a:br>
            <a:r>
              <a:rPr lang="it-IT" sz="3200" dirty="0">
                <a:solidFill>
                  <a:srgbClr val="990033"/>
                </a:solidFill>
              </a:rPr>
              <a:t>Uillinneacha sa dara ceathrú 90° &lt; </a:t>
            </a:r>
            <a:r>
              <a:rPr lang="it-IT" sz="3200" dirty="0" smtClean="0">
                <a:solidFill>
                  <a:srgbClr val="990033"/>
                </a:solidFill>
              </a:rPr>
              <a:t>𝜃 </a:t>
            </a:r>
            <a:r>
              <a:rPr lang="it-IT" sz="3200" dirty="0">
                <a:solidFill>
                  <a:srgbClr val="990033"/>
                </a:solidFill>
              </a:rPr>
              <a:t>&lt; </a:t>
            </a:r>
            <a:r>
              <a:rPr lang="it-IT" sz="3200" dirty="0" smtClean="0">
                <a:solidFill>
                  <a:srgbClr val="990033"/>
                </a:solidFill>
              </a:rPr>
              <a:t>180°</a:t>
            </a:r>
            <a:r>
              <a:rPr lang="en-IE" sz="3200" dirty="0">
                <a:solidFill>
                  <a:srgbClr val="990033"/>
                </a:solidFill>
              </a:rPr>
              <a:t/>
            </a:r>
            <a:br>
              <a:rPr lang="en-IE" sz="3200" dirty="0">
                <a:solidFill>
                  <a:srgbClr val="990033"/>
                </a:solidFill>
              </a:rPr>
            </a:br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3102" y="1445505"/>
            <a:ext cx="2945362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IE" sz="2000" dirty="0" err="1">
                <a:solidFill>
                  <a:srgbClr val="990033"/>
                </a:solidFill>
              </a:rPr>
              <a:t>Conas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dhéanaimid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sainmhíniú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shín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chos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 smtClean="0">
                <a:solidFill>
                  <a:srgbClr val="990033"/>
                </a:solidFill>
              </a:rPr>
              <a:t>haghaidh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uillinneacha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90°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180° </a:t>
            </a:r>
            <a:r>
              <a:rPr lang="en-IE" sz="2000" dirty="0" err="1" smtClean="0">
                <a:solidFill>
                  <a:srgbClr val="990033"/>
                </a:solidFill>
              </a:rPr>
              <a:t>ós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rud</a:t>
            </a:r>
            <a:r>
              <a:rPr lang="en-IE" sz="2000" dirty="0">
                <a:solidFill>
                  <a:srgbClr val="990033"/>
                </a:solidFill>
              </a:rPr>
              <a:t> é </a:t>
            </a:r>
            <a:r>
              <a:rPr lang="en-IE" sz="2000" dirty="0" err="1">
                <a:solidFill>
                  <a:srgbClr val="990033"/>
                </a:solidFill>
              </a:rPr>
              <a:t>nach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ndéanaimid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triantáin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dhronuilleacha</a:t>
            </a:r>
            <a:r>
              <a:rPr lang="en-IE" sz="2000" dirty="0">
                <a:solidFill>
                  <a:srgbClr val="990033"/>
                </a:solidFill>
              </a:rPr>
              <a:t> leis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huillinneacha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23527" y="1254692"/>
            <a:ext cx="5438776" cy="0"/>
          </a:xfrm>
          <a:prstGeom prst="line">
            <a:avLst/>
          </a:prstGeom>
          <a:ln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820000" y="656903"/>
            <a:ext cx="7417296" cy="5625464"/>
            <a:chOff x="8820000" y="656903"/>
            <a:chExt cx="7417296" cy="562546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075" y="656903"/>
              <a:ext cx="7075221" cy="562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01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5152"/>
            <a:ext cx="3222000" cy="32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9188"/>
            <a:ext cx="8229600" cy="1143000"/>
          </a:xfrm>
        </p:spPr>
        <p:txBody>
          <a:bodyPr>
            <a:no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 smtClean="0">
                <a:solidFill>
                  <a:srgbClr val="990033"/>
                </a:solidFill>
              </a:rPr>
              <a:t>Daltaí</a:t>
            </a:r>
            <a:r>
              <a:rPr lang="en-IE" b="1" dirty="0" smtClean="0">
                <a:solidFill>
                  <a:srgbClr val="990033"/>
                </a:solidFill>
              </a:rPr>
              <a:t> 3A</a:t>
            </a:r>
            <a:r>
              <a:rPr lang="en-IE" sz="4000" dirty="0" smtClean="0">
                <a:solidFill>
                  <a:srgbClr val="990033"/>
                </a:solidFill>
              </a:rPr>
              <a:t/>
            </a:r>
            <a:br>
              <a:rPr lang="en-IE" sz="4000" dirty="0" smtClean="0">
                <a:solidFill>
                  <a:srgbClr val="990033"/>
                </a:solidFill>
              </a:rPr>
            </a:br>
            <a:r>
              <a:rPr lang="it-IT" sz="3200" dirty="0">
                <a:solidFill>
                  <a:srgbClr val="990033"/>
                </a:solidFill>
              </a:rPr>
              <a:t>Uillinneacha sa dara ceathrú 90° &lt; </a:t>
            </a:r>
            <a:r>
              <a:rPr lang="it-IT" sz="3200" dirty="0" smtClean="0">
                <a:solidFill>
                  <a:srgbClr val="990033"/>
                </a:solidFill>
              </a:rPr>
              <a:t>𝜃 </a:t>
            </a:r>
            <a:r>
              <a:rPr lang="it-IT" sz="3200" dirty="0">
                <a:solidFill>
                  <a:srgbClr val="990033"/>
                </a:solidFill>
              </a:rPr>
              <a:t>&lt; 180°</a:t>
            </a:r>
            <a:r>
              <a:rPr lang="en-IE" sz="3200" dirty="0">
                <a:solidFill>
                  <a:srgbClr val="990033"/>
                </a:solidFill>
              </a:rPr>
              <a:t/>
            </a:r>
            <a:br>
              <a:rPr lang="en-IE" sz="3200" dirty="0">
                <a:solidFill>
                  <a:srgbClr val="990033"/>
                </a:solidFill>
              </a:rPr>
            </a:br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567820"/>
            <a:ext cx="55081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Is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(x, y) an </a:t>
            </a:r>
            <a:r>
              <a:rPr lang="en-IE" sz="2000" dirty="0" err="1">
                <a:solidFill>
                  <a:srgbClr val="990033"/>
                </a:solidFill>
              </a:rPr>
              <a:t>phointe</a:t>
            </a:r>
            <a:r>
              <a:rPr lang="en-IE" sz="2000" dirty="0">
                <a:solidFill>
                  <a:srgbClr val="990033"/>
                </a:solidFill>
              </a:rPr>
              <a:t> Q’ </a:t>
            </a:r>
            <a:r>
              <a:rPr lang="en-IE" sz="2000" dirty="0" err="1" smtClean="0">
                <a:solidFill>
                  <a:srgbClr val="990033"/>
                </a:solidFill>
              </a:rPr>
              <a:t>ná</a:t>
            </a:r>
            <a:r>
              <a:rPr lang="en-IE" sz="2000" dirty="0" smtClean="0">
                <a:solidFill>
                  <a:srgbClr val="990033"/>
                </a:solidFill>
              </a:rPr>
              <a:t> 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foghlamtha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agat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faoi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chomhordanáidí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bpointí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imlíne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chiorcail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aonaid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cos </a:t>
            </a:r>
            <a:r>
              <a:rPr lang="en-IE" sz="2000" dirty="0">
                <a:solidFill>
                  <a:srgbClr val="990033"/>
                </a:solidFill>
              </a:rPr>
              <a:t>150° = </a:t>
            </a:r>
            <a:r>
              <a:rPr lang="en-IE" sz="2000" dirty="0" smtClean="0">
                <a:solidFill>
                  <a:srgbClr val="990033"/>
                </a:solidFill>
              </a:rPr>
              <a:t>____ 	</a:t>
            </a:r>
            <a:r>
              <a:rPr lang="en-IE" sz="2000" dirty="0" err="1" smtClean="0">
                <a:solidFill>
                  <a:srgbClr val="990033"/>
                </a:solidFill>
              </a:rPr>
              <a:t>sín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150° = ____</a:t>
            </a:r>
            <a:r>
              <a:rPr lang="en-IE" sz="2000" dirty="0" smtClean="0">
                <a:solidFill>
                  <a:srgbClr val="990033"/>
                </a:solidFill>
              </a:rPr>
              <a:t> 	tan </a:t>
            </a:r>
            <a:r>
              <a:rPr lang="en-IE" sz="2000" dirty="0">
                <a:solidFill>
                  <a:srgbClr val="990033"/>
                </a:solidFill>
              </a:rPr>
              <a:t>150° = ____ 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Cinntigh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freagraí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áireamháin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duit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cos 150° = ____</a:t>
            </a:r>
            <a:r>
              <a:rPr lang="en-IE" sz="2000" dirty="0" smtClean="0">
                <a:solidFill>
                  <a:srgbClr val="990033"/>
                </a:solidFill>
              </a:rPr>
              <a:t> 	</a:t>
            </a:r>
            <a:r>
              <a:rPr lang="en-IE" sz="2000" dirty="0" err="1" smtClean="0">
                <a:solidFill>
                  <a:srgbClr val="990033"/>
                </a:solidFill>
              </a:rPr>
              <a:t>sín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150° </a:t>
            </a:r>
            <a:r>
              <a:rPr lang="en-IE" sz="2000" dirty="0" smtClean="0">
                <a:solidFill>
                  <a:srgbClr val="990033"/>
                </a:solidFill>
              </a:rPr>
              <a:t>=</a:t>
            </a:r>
            <a:r>
              <a:rPr lang="en-IE" sz="2000" dirty="0">
                <a:solidFill>
                  <a:srgbClr val="990033"/>
                </a:solidFill>
              </a:rPr>
              <a:t> ____ </a:t>
            </a:r>
            <a:r>
              <a:rPr lang="en-IE" sz="2000" dirty="0" smtClean="0">
                <a:solidFill>
                  <a:srgbClr val="990033"/>
                </a:solidFill>
              </a:rPr>
              <a:t>	tan </a:t>
            </a:r>
            <a:r>
              <a:rPr lang="en-IE" sz="2000" dirty="0">
                <a:solidFill>
                  <a:srgbClr val="990033"/>
                </a:solidFill>
              </a:rPr>
              <a:t>150° = ____ 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Cuir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gcomparáid</a:t>
            </a:r>
            <a:r>
              <a:rPr lang="en-IE" sz="2000" dirty="0">
                <a:solidFill>
                  <a:srgbClr val="990033"/>
                </a:solidFill>
              </a:rPr>
              <a:t> le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cos 30° </a:t>
            </a:r>
            <a:r>
              <a:rPr lang="en-IE" sz="2000" dirty="0" smtClean="0">
                <a:solidFill>
                  <a:srgbClr val="990033"/>
                </a:solidFill>
              </a:rPr>
              <a:t>=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_____ 	</a:t>
            </a:r>
            <a:r>
              <a:rPr lang="en-IE" sz="2000" dirty="0" err="1" smtClean="0">
                <a:solidFill>
                  <a:srgbClr val="990033"/>
                </a:solidFill>
              </a:rPr>
              <a:t>sín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30° = </a:t>
            </a:r>
            <a:r>
              <a:rPr lang="en-IE" sz="2000" dirty="0" smtClean="0">
                <a:solidFill>
                  <a:srgbClr val="990033"/>
                </a:solidFill>
              </a:rPr>
              <a:t>_____ 	tan </a:t>
            </a:r>
            <a:r>
              <a:rPr lang="en-IE" sz="2000" dirty="0">
                <a:solidFill>
                  <a:srgbClr val="990033"/>
                </a:solidFill>
              </a:rPr>
              <a:t>30° = </a:t>
            </a:r>
            <a:r>
              <a:rPr lang="en-IE" sz="2000" dirty="0" smtClean="0">
                <a:solidFill>
                  <a:srgbClr val="990033"/>
                </a:solidFill>
              </a:rPr>
              <a:t>_____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35248" y="3179793"/>
            <a:ext cx="1260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83568" y="2470596"/>
            <a:ext cx="1251680" cy="713839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65160" y="2447450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5354" y="2100436"/>
                <a:ext cx="170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4" y="2100436"/>
                <a:ext cx="17076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286" r="-153571" b="-133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820000" y="656903"/>
            <a:ext cx="7417296" cy="5625464"/>
            <a:chOff x="8820000" y="656903"/>
            <a:chExt cx="7417296" cy="562546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075" y="656903"/>
              <a:ext cx="7075221" cy="562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8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5152"/>
            <a:ext cx="3222000" cy="32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G:\maths clipart\Mathematics\Mathematics\Measuring Devices\Protractor 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3" y="1917112"/>
            <a:ext cx="25260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1088"/>
            <a:ext cx="8229600" cy="1143000"/>
          </a:xfrm>
        </p:spPr>
        <p:txBody>
          <a:bodyPr>
            <a:no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3A</a:t>
            </a:r>
            <a:r>
              <a:rPr lang="en-IE" sz="4800" dirty="0">
                <a:solidFill>
                  <a:srgbClr val="990033"/>
                </a:solidFill>
              </a:rPr>
              <a:t/>
            </a:r>
            <a:br>
              <a:rPr lang="en-IE" sz="4800" dirty="0">
                <a:solidFill>
                  <a:srgbClr val="990033"/>
                </a:solidFill>
              </a:rPr>
            </a:br>
            <a:r>
              <a:rPr lang="it-IT" sz="3200" dirty="0">
                <a:solidFill>
                  <a:srgbClr val="990033"/>
                </a:solidFill>
              </a:rPr>
              <a:t>Uillinneacha sa dara ceathrú 90° &lt; </a:t>
            </a:r>
            <a:r>
              <a:rPr lang="it-IT" sz="3200" dirty="0" smtClean="0">
                <a:solidFill>
                  <a:srgbClr val="990033"/>
                </a:solidFill>
              </a:rPr>
              <a:t>𝜃 </a:t>
            </a:r>
            <a:r>
              <a:rPr lang="it-IT" sz="3200" dirty="0">
                <a:solidFill>
                  <a:srgbClr val="990033"/>
                </a:solidFill>
              </a:rPr>
              <a:t>&lt; 180</a:t>
            </a:r>
            <a:r>
              <a:rPr lang="it-IT" sz="3200" dirty="0" smtClean="0">
                <a:solidFill>
                  <a:srgbClr val="990033"/>
                </a:solidFill>
              </a:rPr>
              <a:t>°</a:t>
            </a:r>
            <a:r>
              <a:rPr lang="en-IE" sz="3200" dirty="0">
                <a:solidFill>
                  <a:srgbClr val="990033"/>
                </a:solidFill>
              </a:rPr>
              <a:t/>
            </a:r>
            <a:br>
              <a:rPr lang="en-IE" sz="3200" dirty="0">
                <a:solidFill>
                  <a:srgbClr val="990033"/>
                </a:solidFill>
              </a:rPr>
            </a:br>
            <a:endParaRPr lang="en-IE" sz="3200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562016"/>
            <a:ext cx="51537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ingearach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ón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bpointe</a:t>
            </a:r>
            <a:r>
              <a:rPr lang="en-IE" sz="2000" dirty="0" smtClean="0">
                <a:solidFill>
                  <a:srgbClr val="990033"/>
                </a:solidFill>
              </a:rPr>
              <a:t> Q</a:t>
            </a:r>
            <a:r>
              <a:rPr lang="en-IE" sz="2000" dirty="0">
                <a:solidFill>
                  <a:srgbClr val="990033"/>
                </a:solidFill>
              </a:rPr>
              <a:t>’, go </a:t>
            </a:r>
            <a:r>
              <a:rPr lang="en-IE" sz="2000" dirty="0" err="1">
                <a:solidFill>
                  <a:srgbClr val="990033"/>
                </a:solidFill>
              </a:rPr>
              <a:t>dtí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treo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diúltach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h-x-</a:t>
            </a:r>
            <a:r>
              <a:rPr lang="en-IE" sz="2000" dirty="0" err="1" smtClean="0">
                <a:solidFill>
                  <a:srgbClr val="990033"/>
                </a:solidFill>
              </a:rPr>
              <a:t>aise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chun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dronuilleach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dhéanamh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A ag an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mbunphointe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9478" y="3162876"/>
            <a:ext cx="1260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83568" y="2453679"/>
            <a:ext cx="1251680" cy="713839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5354" y="2083519"/>
                <a:ext cx="170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4" y="2083519"/>
                <a:ext cx="17076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286" r="-153571" b="-1333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687197" y="2448243"/>
            <a:ext cx="0" cy="720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65160" y="2430533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1299478" y="2826736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/>
          <a:stretch/>
        </p:blipFill>
        <p:spPr bwMode="auto">
          <a:xfrm>
            <a:off x="288177" y="1412776"/>
            <a:ext cx="3300448" cy="2700139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smtClean="0">
                <a:solidFill>
                  <a:srgbClr val="990033"/>
                </a:solidFill>
              </a:rPr>
              <a:t>3B</a:t>
            </a:r>
            <a:r>
              <a:rPr lang="en-IE" sz="4800" dirty="0">
                <a:solidFill>
                  <a:srgbClr val="990033"/>
                </a:solidFill>
              </a:rPr>
              <a:t/>
            </a:r>
            <a:br>
              <a:rPr lang="en-IE" sz="4800" dirty="0">
                <a:solidFill>
                  <a:srgbClr val="990033"/>
                </a:solidFill>
              </a:rPr>
            </a:br>
            <a:r>
              <a:rPr lang="it-IT" sz="3200" dirty="0">
                <a:solidFill>
                  <a:srgbClr val="990033"/>
                </a:solidFill>
              </a:rPr>
              <a:t>Uillinneacha sa dara ceathrú 90° &lt; </a:t>
            </a:r>
            <a:r>
              <a:rPr lang="it-IT" sz="3200" dirty="0" smtClean="0">
                <a:solidFill>
                  <a:srgbClr val="990033"/>
                </a:solidFill>
              </a:rPr>
              <a:t>𝜃 </a:t>
            </a:r>
            <a:r>
              <a:rPr lang="it-IT" sz="3200" dirty="0">
                <a:solidFill>
                  <a:srgbClr val="990033"/>
                </a:solidFill>
              </a:rPr>
              <a:t>&lt; 180°</a:t>
            </a:r>
            <a:r>
              <a:rPr lang="en-IE" sz="3200" dirty="0">
                <a:solidFill>
                  <a:srgbClr val="990033"/>
                </a:solidFill>
              </a:rPr>
              <a:t/>
            </a:r>
            <a:br>
              <a:rPr lang="en-IE" sz="3200" dirty="0">
                <a:solidFill>
                  <a:srgbClr val="990033"/>
                </a:solidFill>
              </a:rPr>
            </a:br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48807" y="2256188"/>
            <a:ext cx="5153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cóimheasa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triantánúla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triantán</a:t>
            </a:r>
            <a:r>
              <a:rPr lang="en-IE" sz="2000" dirty="0">
                <a:solidFill>
                  <a:srgbClr val="990033"/>
                </a:solidFill>
              </a:rPr>
              <a:t> OB’Q’, </a:t>
            </a:r>
            <a:r>
              <a:rPr lang="en-IE" sz="2000" dirty="0" err="1">
                <a:solidFill>
                  <a:srgbClr val="990033"/>
                </a:solidFill>
              </a:rPr>
              <a:t>chun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fháil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		sin A = ________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		cos A = 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05188" y="2730828"/>
            <a:ext cx="900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994652" y="2212604"/>
            <a:ext cx="912948" cy="517432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94652" y="2212604"/>
            <a:ext cx="0" cy="504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 txBox="1">
            <a:spLocks/>
          </p:cNvSpPr>
          <p:nvPr/>
        </p:nvSpPr>
        <p:spPr>
          <a:xfrm>
            <a:off x="288177" y="40770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000" b="1" dirty="0" err="1">
                <a:solidFill>
                  <a:srgbClr val="990033"/>
                </a:solidFill>
              </a:rPr>
              <a:t>Gníomhaíocht</a:t>
            </a:r>
            <a:r>
              <a:rPr lang="en-IE" sz="4000" b="1" dirty="0">
                <a:solidFill>
                  <a:srgbClr val="990033"/>
                </a:solidFill>
              </a:rPr>
              <a:t> </a:t>
            </a:r>
            <a:r>
              <a:rPr lang="en-IE" sz="4000" b="1" dirty="0" err="1">
                <a:solidFill>
                  <a:srgbClr val="990033"/>
                </a:solidFill>
              </a:rPr>
              <a:t>Daltaí</a:t>
            </a:r>
            <a:r>
              <a:rPr lang="en-IE" sz="4000" b="1" dirty="0">
                <a:solidFill>
                  <a:srgbClr val="990033"/>
                </a:solidFill>
              </a:rPr>
              <a:t> </a:t>
            </a:r>
            <a:r>
              <a:rPr lang="en-IE" sz="4000" b="1" dirty="0" smtClean="0">
                <a:solidFill>
                  <a:srgbClr val="990033"/>
                </a:solidFill>
              </a:rPr>
              <a:t>3C</a:t>
            </a:r>
          </a:p>
          <a:p>
            <a:endParaRPr lang="en-IE" sz="4000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199" y="4581128"/>
            <a:ext cx="8194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E" sz="2000" dirty="0">
                <a:solidFill>
                  <a:srgbClr val="990033"/>
                </a:solidFill>
              </a:rPr>
              <a:t>Is í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 an t-</a:t>
            </a:r>
            <a:r>
              <a:rPr lang="en-IE" sz="2000" dirty="0" err="1">
                <a:solidFill>
                  <a:srgbClr val="990033"/>
                </a:solidFill>
              </a:rPr>
              <a:t>ainm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A. </a:t>
            </a:r>
            <a:r>
              <a:rPr lang="en-IE" sz="2000" dirty="0" err="1">
                <a:solidFill>
                  <a:srgbClr val="990033"/>
                </a:solidFill>
              </a:rPr>
              <a:t>Déan</a:t>
            </a:r>
            <a:r>
              <a:rPr lang="en-IE" sz="2000" dirty="0">
                <a:solidFill>
                  <a:srgbClr val="990033"/>
                </a:solidFill>
              </a:rPr>
              <a:t> cur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______________________________________________________________________________________________________________________________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1334203" y="2429413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20000" y="656904"/>
            <a:ext cx="7506941" cy="5583569"/>
            <a:chOff x="8820000" y="656904"/>
            <a:chExt cx="7506941" cy="558356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68348"/>
              <a:ext cx="7182941" cy="557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2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38959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 smtClean="0">
                <a:solidFill>
                  <a:srgbClr val="990033"/>
                </a:solidFill>
              </a:rPr>
              <a:t>Daltaí</a:t>
            </a:r>
            <a:r>
              <a:rPr lang="en-IE" b="1" dirty="0" smtClean="0">
                <a:solidFill>
                  <a:srgbClr val="990033"/>
                </a:solidFill>
              </a:rPr>
              <a:t> 3D</a:t>
            </a:r>
            <a:endParaRPr lang="en-I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635896" y="1196752"/>
            <a:ext cx="51845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Cad a </a:t>
            </a:r>
            <a:r>
              <a:rPr lang="en-IE" sz="2000" dirty="0" err="1">
                <a:solidFill>
                  <a:srgbClr val="990033"/>
                </a:solidFill>
              </a:rPr>
              <a:t>thugann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shín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faoi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sín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150°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cos </a:t>
            </a:r>
            <a:r>
              <a:rPr lang="en-IE" sz="2000" dirty="0">
                <a:solidFill>
                  <a:srgbClr val="990033"/>
                </a:solidFill>
              </a:rPr>
              <a:t>150</a:t>
            </a:r>
            <a:r>
              <a:rPr lang="en-IE" sz="2000" dirty="0" smtClean="0">
                <a:solidFill>
                  <a:srgbClr val="990033"/>
                </a:solidFill>
              </a:rPr>
              <a:t>°? _______________________ 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Cad é an gaol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triantán</a:t>
            </a:r>
            <a:r>
              <a:rPr lang="en-IE" sz="2000" dirty="0">
                <a:solidFill>
                  <a:srgbClr val="990033"/>
                </a:solidFill>
              </a:rPr>
              <a:t> OB’Q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íomhá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y- 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Cad é an </a:t>
            </a:r>
            <a:r>
              <a:rPr lang="en-IE" sz="2000" dirty="0" err="1">
                <a:solidFill>
                  <a:srgbClr val="990033"/>
                </a:solidFill>
              </a:rPr>
              <a:t>coibhneas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triantán</a:t>
            </a:r>
            <a:r>
              <a:rPr lang="en-IE" sz="2000" dirty="0">
                <a:solidFill>
                  <a:srgbClr val="990033"/>
                </a:solidFill>
              </a:rPr>
              <a:t> OB’Q’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íomhá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y- 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 smtClean="0">
                <a:solidFill>
                  <a:srgbClr val="990033"/>
                </a:solidFill>
              </a:rPr>
              <a:t>?__________________________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Mar </a:t>
            </a:r>
            <a:r>
              <a:rPr lang="en-IE" sz="2000" dirty="0">
                <a:solidFill>
                  <a:srgbClr val="990033"/>
                </a:solidFill>
              </a:rPr>
              <a:t>sin de, cad é an gaol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cóimheas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sleasa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triantán</a:t>
            </a:r>
            <a:r>
              <a:rPr lang="en-IE" sz="2000" dirty="0">
                <a:solidFill>
                  <a:srgbClr val="990033"/>
                </a:solidFill>
              </a:rPr>
              <a:t> OB’Q’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cóimheas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sleasa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íomhá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y- 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/>
          <a:stretch/>
        </p:blipFill>
        <p:spPr bwMode="auto">
          <a:xfrm>
            <a:off x="288177" y="1412776"/>
            <a:ext cx="3300448" cy="2700139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820000" y="656904"/>
            <a:ext cx="7506941" cy="5583569"/>
            <a:chOff x="8820000" y="656904"/>
            <a:chExt cx="7506941" cy="558356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68348"/>
              <a:ext cx="7182941" cy="557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38959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3D</a:t>
            </a:r>
            <a:endParaRPr lang="en-I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635896" y="787284"/>
            <a:ext cx="51845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Mar sin de,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150°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 de __________ </a:t>
            </a:r>
            <a:r>
              <a:rPr lang="en-IE" sz="2000" dirty="0" err="1">
                <a:solidFill>
                  <a:srgbClr val="990033"/>
                </a:solidFill>
              </a:rPr>
              <a:t>aige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cheathrú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r>
              <a:rPr lang="es-ES" sz="2000" dirty="0" smtClean="0">
                <a:solidFill>
                  <a:srgbClr val="990033"/>
                </a:solidFill>
              </a:rPr>
              <a:t>sin </a:t>
            </a:r>
            <a:r>
              <a:rPr lang="es-ES" sz="2000" dirty="0">
                <a:solidFill>
                  <a:srgbClr val="990033"/>
                </a:solidFill>
              </a:rPr>
              <a:t>150° </a:t>
            </a:r>
            <a:r>
              <a:rPr lang="es-ES" sz="2000" dirty="0" smtClean="0">
                <a:solidFill>
                  <a:srgbClr val="990033"/>
                </a:solidFill>
              </a:rPr>
              <a:t>=________ 	sin </a:t>
            </a:r>
            <a:r>
              <a:rPr lang="es-ES" sz="2000" dirty="0">
                <a:solidFill>
                  <a:srgbClr val="990033"/>
                </a:solidFill>
              </a:rPr>
              <a:t>30° =________ </a:t>
            </a:r>
            <a:endParaRPr lang="es-ES" sz="2000" dirty="0" smtClean="0">
              <a:solidFill>
                <a:srgbClr val="990033"/>
              </a:solidFill>
            </a:endParaRPr>
          </a:p>
          <a:p>
            <a:r>
              <a:rPr lang="es-ES" sz="2000" dirty="0" err="1" smtClean="0">
                <a:solidFill>
                  <a:srgbClr val="990033"/>
                </a:solidFill>
              </a:rPr>
              <a:t>cos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s-ES" sz="2000" dirty="0">
                <a:solidFill>
                  <a:srgbClr val="990033"/>
                </a:solidFill>
              </a:rPr>
              <a:t>150° =________ </a:t>
            </a:r>
            <a:r>
              <a:rPr lang="es-ES" sz="2000" dirty="0" smtClean="0">
                <a:solidFill>
                  <a:srgbClr val="990033"/>
                </a:solidFill>
              </a:rPr>
              <a:t>	</a:t>
            </a:r>
            <a:r>
              <a:rPr lang="es-ES" sz="2000" dirty="0" err="1" smtClean="0">
                <a:solidFill>
                  <a:srgbClr val="990033"/>
                </a:solidFill>
              </a:rPr>
              <a:t>cos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s-ES" sz="2000" dirty="0">
                <a:solidFill>
                  <a:srgbClr val="990033"/>
                </a:solidFill>
              </a:rPr>
              <a:t>30° =________</a:t>
            </a:r>
          </a:p>
          <a:p>
            <a:endParaRPr lang="en-IE" sz="1200" dirty="0" smtClean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Is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chur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bhfeidhm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ceathrú</a:t>
            </a:r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Sin </a:t>
            </a:r>
            <a:r>
              <a:rPr lang="el-GR" sz="2000" dirty="0" smtClean="0">
                <a:solidFill>
                  <a:srgbClr val="990033"/>
                </a:solidFill>
              </a:rPr>
              <a:t>𝜃= _________</a:t>
            </a:r>
            <a:endParaRPr lang="el-GR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Cos </a:t>
            </a:r>
            <a:r>
              <a:rPr lang="el-GR" sz="2000" dirty="0" smtClean="0">
                <a:solidFill>
                  <a:srgbClr val="990033"/>
                </a:solidFill>
              </a:rPr>
              <a:t>𝜃= ________</a:t>
            </a:r>
            <a:r>
              <a:rPr lang="en-IE" sz="2000" dirty="0" smtClean="0">
                <a:solidFill>
                  <a:srgbClr val="990033"/>
                </a:solidFill>
              </a:rPr>
              <a:t>_</a:t>
            </a:r>
            <a:endParaRPr lang="el-GR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Tan </a:t>
            </a:r>
            <a:r>
              <a:rPr lang="el-GR" sz="2000" dirty="0" smtClean="0">
                <a:solidFill>
                  <a:srgbClr val="990033"/>
                </a:solidFill>
              </a:rPr>
              <a:t>𝜃= _________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l-GR" sz="14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Sin A= </a:t>
            </a:r>
            <a:r>
              <a:rPr lang="en-IE" sz="2000" dirty="0" err="1">
                <a:solidFill>
                  <a:srgbClr val="990033"/>
                </a:solidFill>
              </a:rPr>
              <a:t>opp</a:t>
            </a:r>
            <a:r>
              <a:rPr lang="en-IE" sz="2000" dirty="0">
                <a:solidFill>
                  <a:srgbClr val="990033"/>
                </a:solidFill>
              </a:rPr>
              <a:t>/</a:t>
            </a:r>
            <a:r>
              <a:rPr lang="en-IE" sz="2000" dirty="0" err="1">
                <a:solidFill>
                  <a:srgbClr val="990033"/>
                </a:solidFill>
              </a:rPr>
              <a:t>hyp</a:t>
            </a:r>
            <a:r>
              <a:rPr lang="en-IE" sz="2000" dirty="0">
                <a:solidFill>
                  <a:srgbClr val="990033"/>
                </a:solidFill>
              </a:rPr>
              <a:t> = ____ (A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 smtClean="0">
                <a:solidFill>
                  <a:srgbClr val="990033"/>
                </a:solidFill>
              </a:rPr>
              <a:t>)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Cos A= </a:t>
            </a:r>
            <a:r>
              <a:rPr lang="en-IE" sz="2000" dirty="0" err="1">
                <a:solidFill>
                  <a:srgbClr val="990033"/>
                </a:solidFill>
              </a:rPr>
              <a:t>adj</a:t>
            </a:r>
            <a:r>
              <a:rPr lang="en-IE" sz="2000" dirty="0">
                <a:solidFill>
                  <a:srgbClr val="990033"/>
                </a:solidFill>
              </a:rPr>
              <a:t>/</a:t>
            </a:r>
            <a:r>
              <a:rPr lang="en-IE" sz="2000" dirty="0" err="1">
                <a:solidFill>
                  <a:srgbClr val="990033"/>
                </a:solidFill>
              </a:rPr>
              <a:t>hyp</a:t>
            </a:r>
            <a:r>
              <a:rPr lang="en-IE" sz="2000" dirty="0">
                <a:solidFill>
                  <a:srgbClr val="990033"/>
                </a:solidFill>
              </a:rPr>
              <a:t> = ____ (A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 smtClean="0">
                <a:solidFill>
                  <a:srgbClr val="990033"/>
                </a:solidFill>
              </a:rPr>
              <a:t>)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Sin A =  </a:t>
            </a:r>
            <a:r>
              <a:rPr lang="en-IE" sz="2000" dirty="0">
                <a:solidFill>
                  <a:srgbClr val="990033"/>
                </a:solidFill>
              </a:rPr>
              <a:t>____ (A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 smtClean="0">
                <a:solidFill>
                  <a:srgbClr val="990033"/>
                </a:solidFill>
              </a:rPr>
              <a:t>)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Cos A = </a:t>
            </a:r>
            <a:r>
              <a:rPr lang="en-IE" sz="2000" dirty="0">
                <a:solidFill>
                  <a:srgbClr val="990033"/>
                </a:solidFill>
              </a:rPr>
              <a:t>____ (A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))</a:t>
            </a:r>
          </a:p>
          <a:p>
            <a:endParaRPr lang="en-IE" sz="1200" dirty="0" smtClean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Réalaigh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dtéarmaí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l-GR" sz="2000" dirty="0" smtClean="0">
                <a:solidFill>
                  <a:srgbClr val="990033"/>
                </a:solidFill>
              </a:rPr>
              <a:t>𝜃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180º _________________________ </a:t>
            </a:r>
            <a:r>
              <a:rPr lang="en-IE" sz="2000" dirty="0" err="1">
                <a:solidFill>
                  <a:srgbClr val="990033"/>
                </a:solidFill>
              </a:rPr>
              <a:t>Cothromóid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)</a:t>
            </a:r>
            <a:endParaRPr lang="en-IE" sz="2000" dirty="0" smtClean="0">
              <a:solidFill>
                <a:srgbClr val="990033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2" y="787284"/>
            <a:ext cx="3240000" cy="2808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69844" y="5670192"/>
                <a:ext cx="7650156" cy="646331"/>
              </a:xfrm>
              <a:prstGeom prst="rect">
                <a:avLst/>
              </a:prstGeom>
              <a:ln w="38100">
                <a:solidFill>
                  <a:srgbClr val="99003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IE" dirty="0" err="1">
                    <a:solidFill>
                      <a:srgbClr val="990033"/>
                    </a:solidFill>
                  </a:rPr>
                  <a:t>Cothromóid</a:t>
                </a:r>
                <a:r>
                  <a:rPr lang="en-IE" dirty="0">
                    <a:solidFill>
                      <a:srgbClr val="990033"/>
                    </a:solidFill>
                  </a:rPr>
                  <a:t> (</a:t>
                </a:r>
                <a:r>
                  <a:rPr lang="en-IE" dirty="0" err="1">
                    <a:solidFill>
                      <a:srgbClr val="990033"/>
                    </a:solidFill>
                  </a:rPr>
                  <a:t>i</a:t>
                </a:r>
                <a:r>
                  <a:rPr lang="en-IE" dirty="0">
                    <a:solidFill>
                      <a:srgbClr val="990033"/>
                    </a:solidFill>
                  </a:rPr>
                  <a:t>)</a:t>
                </a:r>
              </a:p>
              <a:p>
                <a:r>
                  <a:rPr lang="en-IE" b="1" dirty="0" smtClean="0">
                    <a:solidFill>
                      <a:srgbClr val="990033"/>
                    </a:solidFill>
                  </a:rPr>
                  <a:t>                                                         </a:t>
                </a:r>
                <a14:m>
                  <m:oMath xmlns:m="http://schemas.openxmlformats.org/officeDocument/2006/math">
                    <m:r>
                      <a:rPr lang="en-IE" b="1" i="0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𝟏𝟖𝟎</m:t>
                    </m:r>
                    <m:r>
                      <a:rPr lang="en-IE" b="1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 − </m:t>
                    </m:r>
                    <m:r>
                      <a:rPr lang="en-IE" b="1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844" y="5670192"/>
                <a:ext cx="765015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476" t="-1786"/>
                </a:stretch>
              </a:blipFill>
              <a:ln w="38100">
                <a:solidFill>
                  <a:srgbClr val="990033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820000" y="656904"/>
            <a:ext cx="7506941" cy="5583569"/>
            <a:chOff x="8820000" y="656904"/>
            <a:chExt cx="7506941" cy="558356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68348"/>
              <a:ext cx="7182941" cy="557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3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38959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3D</a:t>
            </a:r>
            <a:endParaRPr lang="en-I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707904" y="1181065"/>
            <a:ext cx="5184576" cy="548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 smtClean="0">
                <a:solidFill>
                  <a:srgbClr val="990033"/>
                </a:solidFill>
              </a:rPr>
              <a:t>Scríobh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gaol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l-GR" sz="2000" dirty="0" smtClean="0">
                <a:solidFill>
                  <a:srgbClr val="990033"/>
                </a:solidFill>
              </a:rPr>
              <a:t>𝜃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</a:t>
            </a:r>
          </a:p>
          <a:p>
            <a:endParaRPr lang="en-IE" sz="1000" dirty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Athscríobh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freagra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cothromóide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</a:t>
            </a:r>
          </a:p>
          <a:p>
            <a:endParaRPr lang="en-IE" sz="1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Scríobh</a:t>
            </a:r>
            <a:r>
              <a:rPr lang="en-IE" sz="2000" dirty="0">
                <a:solidFill>
                  <a:srgbClr val="990033"/>
                </a:solidFill>
              </a:rPr>
              <a:t> an gaol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cos </a:t>
            </a:r>
            <a:r>
              <a:rPr lang="el-GR" sz="2000" dirty="0" smtClean="0">
                <a:solidFill>
                  <a:srgbClr val="990033"/>
                </a:solidFill>
              </a:rPr>
              <a:t>𝜃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cos A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105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Athscríobh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freagra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cothromóide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 ____________________________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Scríobh</a:t>
            </a:r>
            <a:r>
              <a:rPr lang="en-IE" sz="2000" dirty="0">
                <a:solidFill>
                  <a:srgbClr val="990033"/>
                </a:solidFill>
              </a:rPr>
              <a:t> an gaol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tan </a:t>
            </a:r>
            <a:r>
              <a:rPr lang="el-GR" sz="2000" dirty="0" smtClean="0">
                <a:solidFill>
                  <a:srgbClr val="990033"/>
                </a:solidFill>
              </a:rPr>
              <a:t>𝜃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A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cheathrú</a:t>
            </a:r>
            <a:r>
              <a:rPr lang="en-IE" sz="2000" dirty="0">
                <a:solidFill>
                  <a:srgbClr val="990033"/>
                </a:solidFill>
              </a:rPr>
              <a:t> 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140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Athscríobh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freagra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cothromóide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 ____________________________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2" y="787284"/>
            <a:ext cx="3240000" cy="2808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55976" y="787284"/>
                <a:ext cx="2952328" cy="369332"/>
              </a:xfrm>
              <a:prstGeom prst="rect">
                <a:avLst/>
              </a:prstGeom>
              <a:ln w="38100">
                <a:solidFill>
                  <a:srgbClr val="99003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IE" dirty="0" err="1">
                    <a:solidFill>
                      <a:srgbClr val="990033"/>
                    </a:solidFill>
                  </a:rPr>
                  <a:t>Cothromóid</a:t>
                </a:r>
                <a:r>
                  <a:rPr lang="en-IE" dirty="0">
                    <a:solidFill>
                      <a:srgbClr val="990033"/>
                    </a:solidFill>
                  </a:rPr>
                  <a:t> (</a:t>
                </a:r>
                <a:r>
                  <a:rPr lang="en-IE" dirty="0" err="1" smtClean="0">
                    <a:solidFill>
                      <a:srgbClr val="990033"/>
                    </a:solidFill>
                  </a:rPr>
                  <a:t>i</a:t>
                </a:r>
                <a:r>
                  <a:rPr lang="en-IE" dirty="0" smtClean="0">
                    <a:solidFill>
                      <a:srgbClr val="990033"/>
                    </a:solidFill>
                  </a:rPr>
                  <a:t>) A = 180</a:t>
                </a:r>
                <a14:m>
                  <m:oMath xmlns:m="http://schemas.openxmlformats.org/officeDocument/2006/math">
                    <m:r>
                      <a:rPr lang="en-IE" b="1" i="1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dirty="0" smtClean="0">
                    <a:solidFill>
                      <a:srgbClr val="990033"/>
                    </a:solidFill>
                  </a:rPr>
                  <a:t> - </a:t>
                </a:r>
                <a:r>
                  <a:rPr lang="el-GR" dirty="0" smtClean="0">
                    <a:solidFill>
                      <a:srgbClr val="990033"/>
                    </a:solidFill>
                  </a:rPr>
                  <a:t>𝜃</a:t>
                </a:r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787284"/>
                <a:ext cx="295232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224" t="-5970" b="-17910"/>
                </a:stretch>
              </a:blipFill>
              <a:ln w="38100">
                <a:solidFill>
                  <a:srgbClr val="990033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8820000" y="656904"/>
            <a:ext cx="7506941" cy="5583569"/>
            <a:chOff x="8820000" y="656904"/>
            <a:chExt cx="7506941" cy="558356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68348"/>
              <a:ext cx="7182941" cy="557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82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38959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3D</a:t>
            </a:r>
            <a:endParaRPr lang="en-I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467544" y="908720"/>
            <a:ext cx="85689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comharthaí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haghaidh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, cos,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</a:t>
            </a:r>
            <a:r>
              <a:rPr lang="en-IE" sz="2000" dirty="0" err="1">
                <a:solidFill>
                  <a:srgbClr val="990033"/>
                </a:solidFill>
              </a:rPr>
              <a:t>d’uillinn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eathrú</a:t>
            </a:r>
            <a:r>
              <a:rPr lang="en-IE" sz="2000" dirty="0">
                <a:solidFill>
                  <a:srgbClr val="990033"/>
                </a:solidFill>
              </a:rPr>
              <a:t>..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1200" dirty="0" smtClean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conas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130°, cos 130°,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130° a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conas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110°, cos 110°,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110° a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conas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170°, cos 170°,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170° a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470554"/>
                  </p:ext>
                </p:extLst>
              </p:nvPr>
            </p:nvGraphicFramePr>
            <p:xfrm>
              <a:off x="738000" y="1340768"/>
              <a:ext cx="7668000" cy="1584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err="1" smtClean="0">
                              <a:solidFill>
                                <a:srgbClr val="990033"/>
                              </a:solidFill>
                              <a:ea typeface="Cambria Math"/>
                            </a:rPr>
                            <a:t>Feidhm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err="1" smtClean="0">
                              <a:solidFill>
                                <a:srgbClr val="990033"/>
                              </a:solidFill>
                            </a:rPr>
                            <a:t>Comhartha</a:t>
                          </a:r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 </a:t>
                          </a:r>
                          <a:r>
                            <a:rPr lang="en-IE" sz="2000" dirty="0" err="1" smtClean="0">
                              <a:solidFill>
                                <a:srgbClr val="990033"/>
                              </a:solidFill>
                            </a:rPr>
                            <a:t>sa</a:t>
                          </a:r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 </a:t>
                          </a:r>
                          <a:r>
                            <a:rPr lang="en-IE" sz="2000" dirty="0" err="1" smtClean="0">
                              <a:solidFill>
                                <a:srgbClr val="990033"/>
                              </a:solidFill>
                            </a:rPr>
                            <a:t>dara</a:t>
                          </a:r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 </a:t>
                          </a:r>
                          <a:r>
                            <a:rPr lang="en-IE" sz="2000" dirty="0" err="1" smtClean="0">
                              <a:solidFill>
                                <a:srgbClr val="990033"/>
                              </a:solidFill>
                            </a:rPr>
                            <a:t>ceathrú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𝑡𝑎𝑛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470554"/>
                  </p:ext>
                </p:extLst>
              </p:nvPr>
            </p:nvGraphicFramePr>
            <p:xfrm>
              <a:off x="738000" y="1340768"/>
              <a:ext cx="7668000" cy="1584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dirty="0" err="1" smtClean="0">
                              <a:solidFill>
                                <a:srgbClr val="990033"/>
                              </a:solidFill>
                              <a:ea typeface="Cambria Math"/>
                            </a:rPr>
                            <a:t>Feidhm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2000" dirty="0" err="1" smtClean="0">
                              <a:solidFill>
                                <a:srgbClr val="990033"/>
                              </a:solidFill>
                            </a:rPr>
                            <a:t>Comhartha</a:t>
                          </a:r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 </a:t>
                          </a:r>
                          <a:r>
                            <a:rPr lang="en-IE" sz="2000" dirty="0" err="1" smtClean="0">
                              <a:solidFill>
                                <a:srgbClr val="990033"/>
                              </a:solidFill>
                            </a:rPr>
                            <a:t>sa</a:t>
                          </a:r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 </a:t>
                          </a:r>
                          <a:r>
                            <a:rPr lang="en-IE" sz="2000" dirty="0" err="1" smtClean="0">
                              <a:solidFill>
                                <a:srgbClr val="990033"/>
                              </a:solidFill>
                            </a:rPr>
                            <a:t>dara</a:t>
                          </a:r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 </a:t>
                          </a:r>
                          <a:r>
                            <a:rPr lang="en-IE" sz="2000" dirty="0" err="1" smtClean="0">
                              <a:solidFill>
                                <a:srgbClr val="990033"/>
                              </a:solidFill>
                            </a:rPr>
                            <a:t>ceathrú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07692" r="-911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207692" r="-911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07692" r="-91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8820000" y="668348"/>
            <a:ext cx="7506941" cy="5572125"/>
            <a:chOff x="8820000" y="668348"/>
            <a:chExt cx="7506941" cy="55721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68348"/>
              <a:ext cx="7182941" cy="557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028000" y="2096976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4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-41032"/>
            <a:ext cx="8229600" cy="1143000"/>
          </a:xfrm>
        </p:spPr>
        <p:txBody>
          <a:bodyPr/>
          <a:lstStyle/>
          <a:p>
            <a:r>
              <a:rPr lang="en-IE" b="1" dirty="0" smtClean="0"/>
              <a:t>INNÉACS</a:t>
            </a:r>
            <a:endParaRPr lang="en-IE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5AAB-8F3F-4EAD-B55E-D713576C34DE}" type="datetime10">
              <a:rPr lang="en-IE" smtClean="0"/>
              <a:pPr/>
              <a:t>20:54</a:t>
            </a:fld>
            <a:endParaRPr lang="en-I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229827"/>
              </p:ext>
            </p:extLst>
          </p:nvPr>
        </p:nvGraphicFramePr>
        <p:xfrm>
          <a:off x="395536" y="1052736"/>
          <a:ext cx="9001000" cy="485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7271"/>
                <a:gridCol w="6573729"/>
              </a:tblGrid>
              <a:tr h="576000">
                <a:tc>
                  <a:txBody>
                    <a:bodyPr/>
                    <a:lstStyle/>
                    <a:p>
                      <a:r>
                        <a:rPr lang="en-IE" sz="18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Gníomhaíocht</a:t>
                      </a:r>
                      <a:r>
                        <a:rPr lang="en-IE" sz="18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8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Daltaí</a:t>
                      </a:r>
                      <a:r>
                        <a:rPr lang="en-IE" sz="18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1: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Réamhra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18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Gníomhaíocht</a:t>
                      </a:r>
                      <a:r>
                        <a:rPr lang="en-IE" sz="18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8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Daltaí</a:t>
                      </a:r>
                      <a:r>
                        <a:rPr lang="en-IE" sz="18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2: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b="1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Uillinneacha</a:t>
                      </a:r>
                      <a:r>
                        <a:rPr lang="en-IE" sz="1800" b="1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800" b="1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IE" sz="1800" b="1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800" b="1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Chéad</a:t>
                      </a:r>
                      <a:r>
                        <a:rPr lang="en-IE" sz="1800" b="1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800" b="1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Cheathrú</a:t>
                      </a:r>
                      <a:r>
                        <a:rPr lang="en-IE" sz="1800" b="1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400" b="0" dirty="0" smtClean="0">
                          <a:solidFill>
                            <a:srgbClr val="990033"/>
                          </a:solidFill>
                        </a:rPr>
                        <a:t>0° &lt; 𝜃 &lt; 90°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18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Gníomhaíocht</a:t>
                      </a:r>
                      <a:r>
                        <a:rPr lang="en-IE" sz="18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8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Daltaí</a:t>
                      </a:r>
                      <a:r>
                        <a:rPr lang="en-IE" sz="18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 3: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rgbClr val="990033"/>
                          </a:solidFill>
                        </a:rPr>
                        <a:t>Uillinneacha sa dara ceathrú 90° &lt; 𝜃 &lt; 180°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18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Gníomhaíocht</a:t>
                      </a:r>
                      <a:r>
                        <a:rPr lang="en-IE" sz="18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8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Daltaí</a:t>
                      </a:r>
                      <a:r>
                        <a:rPr lang="en-IE" sz="18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4: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 err="1" smtClean="0">
                          <a:solidFill>
                            <a:srgbClr val="990033"/>
                          </a:solidFill>
                        </a:rPr>
                        <a:t>Uilleannacha</a:t>
                      </a:r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dirty="0" err="1" smtClean="0">
                          <a:solidFill>
                            <a:srgbClr val="990033"/>
                          </a:solidFill>
                        </a:rPr>
                        <a:t>sa</a:t>
                      </a:r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dirty="0" err="1" smtClean="0">
                          <a:solidFill>
                            <a:srgbClr val="990033"/>
                          </a:solidFill>
                        </a:rPr>
                        <a:t>tríú</a:t>
                      </a:r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dirty="0" err="1" smtClean="0">
                          <a:solidFill>
                            <a:srgbClr val="990033"/>
                          </a:solidFill>
                        </a:rPr>
                        <a:t>ceathrú</a:t>
                      </a:r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 180° &lt; </a:t>
                      </a:r>
                      <a:r>
                        <a:rPr lang="el-GR" sz="2400" dirty="0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a:t>𝜃</a:t>
                      </a:r>
                      <a:r>
                        <a:rPr lang="el-GR" sz="2400" dirty="0" smtClean="0">
                          <a:solidFill>
                            <a:srgbClr val="990033"/>
                          </a:solidFill>
                        </a:rPr>
                        <a:t>&lt; 270°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18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Gníomhaíocht</a:t>
                      </a:r>
                      <a:r>
                        <a:rPr lang="en-IE" sz="18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8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Daltaí</a:t>
                      </a:r>
                      <a:r>
                        <a:rPr lang="en-IE" sz="18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 5: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 err="1" smtClean="0">
                          <a:solidFill>
                            <a:srgbClr val="990033"/>
                          </a:solidFill>
                        </a:rPr>
                        <a:t>Uilleannacha</a:t>
                      </a:r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dirty="0" err="1" smtClean="0">
                          <a:solidFill>
                            <a:srgbClr val="990033"/>
                          </a:solidFill>
                        </a:rPr>
                        <a:t>sa</a:t>
                      </a:r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dirty="0" err="1" smtClean="0">
                          <a:solidFill>
                            <a:srgbClr val="990033"/>
                          </a:solidFill>
                        </a:rPr>
                        <a:t>cheathrú</a:t>
                      </a:r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400" dirty="0" err="1" smtClean="0">
                          <a:solidFill>
                            <a:srgbClr val="990033"/>
                          </a:solidFill>
                        </a:rPr>
                        <a:t>ceathrú</a:t>
                      </a:r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 270° &lt; </a:t>
                      </a:r>
                      <a:r>
                        <a:rPr lang="el-GR" sz="2400" dirty="0" smtClean="0">
                          <a:solidFill>
                            <a:srgbClr val="990033"/>
                          </a:solidFill>
                        </a:rPr>
                        <a:t>𝜃 &lt; 360°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18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Gníomhaíocht</a:t>
                      </a:r>
                      <a:r>
                        <a:rPr lang="en-IE" sz="18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8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Daltaí</a:t>
                      </a:r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 6: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990033"/>
                          </a:solidFill>
                        </a:rPr>
                        <a:t>Achoimre ar conas feidhmeanna triantánúla na n-uilleannacha </a:t>
                      </a:r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go </a:t>
                      </a:r>
                      <a:r>
                        <a:rPr lang="en-IE" sz="2400" dirty="0" err="1" smtClean="0">
                          <a:solidFill>
                            <a:srgbClr val="990033"/>
                          </a:solidFill>
                        </a:rPr>
                        <a:t>léir</a:t>
                      </a:r>
                      <a:r>
                        <a:rPr lang="en-IE" sz="2400" dirty="0" smtClean="0">
                          <a:solidFill>
                            <a:srgbClr val="990033"/>
                          </a:solidFill>
                        </a:rPr>
                        <a:t> a </a:t>
                      </a:r>
                      <a:r>
                        <a:rPr lang="en-IE" sz="2400" dirty="0" err="1" smtClean="0">
                          <a:solidFill>
                            <a:srgbClr val="990033"/>
                          </a:solidFill>
                        </a:rPr>
                        <a:t>fháil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en-IE" sz="18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Gníomhaíocht</a:t>
                      </a:r>
                      <a:r>
                        <a:rPr lang="en-IE" sz="18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8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Daltaí</a:t>
                      </a:r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 7: 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Réiteach</a:t>
                      </a:r>
                      <a:r>
                        <a:rPr lang="en-IE" sz="24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4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Chothromóidí</a:t>
                      </a:r>
                      <a:r>
                        <a:rPr lang="en-IE" sz="2400" b="0" i="0" u="none" strike="noStrike" kern="1200" baseline="0" dirty="0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400" b="0" i="0" u="none" strike="noStrike" kern="1200" baseline="0" dirty="0" err="1" smtClean="0">
                          <a:solidFill>
                            <a:srgbClr val="990033"/>
                          </a:solidFill>
                          <a:latin typeface="+mn-lt"/>
                          <a:ea typeface="+mn-ea"/>
                          <a:cs typeface="+mn-cs"/>
                        </a:rPr>
                        <a:t>Triantánúla</a:t>
                      </a: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6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1" dirty="0" err="1" smtClean="0">
                          <a:solidFill>
                            <a:srgbClr val="990033"/>
                          </a:solidFill>
                        </a:rPr>
                        <a:t>Machnamh</a:t>
                      </a:r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000" b="0" dirty="0" err="1" smtClean="0">
                          <a:solidFill>
                            <a:srgbClr val="990033"/>
                          </a:solidFill>
                        </a:rPr>
                        <a:t>agus</a:t>
                      </a:r>
                      <a:r>
                        <a:rPr lang="en-IE" sz="2000" b="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2000" b="1" dirty="0" err="1" smtClean="0">
                          <a:solidFill>
                            <a:srgbClr val="990033"/>
                          </a:solidFill>
                        </a:rPr>
                        <a:t>Aguisín</a:t>
                      </a:r>
                      <a:endParaRPr lang="en-IE" sz="20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2400" b="0" i="0" u="none" strike="noStrike" kern="1200" baseline="0" dirty="0" smtClean="0">
                        <a:solidFill>
                          <a:srgbClr val="9900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3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38959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3D</a:t>
            </a:r>
            <a:endParaRPr lang="en-I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611560" y="70971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Marcáil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180° san </a:t>
            </a:r>
            <a:r>
              <a:rPr lang="en-IE" sz="2000" dirty="0" err="1">
                <a:solidFill>
                  <a:srgbClr val="990033"/>
                </a:solidFill>
              </a:rPr>
              <a:t>ionad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caighdeánach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gciorcal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aonaid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 smtClean="0">
                <a:solidFill>
                  <a:srgbClr val="990033"/>
                </a:solidFill>
              </a:rPr>
              <a:t>úsáid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comhordanáidí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(</a:t>
            </a:r>
            <a:r>
              <a:rPr lang="en-IE" sz="2000" dirty="0" err="1">
                <a:solidFill>
                  <a:srgbClr val="990033"/>
                </a:solidFill>
              </a:rPr>
              <a:t>ná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áireamhán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, cos,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de 180°. Bain </a:t>
            </a:r>
            <a:r>
              <a:rPr lang="en-IE" sz="2000" dirty="0" err="1" smtClean="0">
                <a:solidFill>
                  <a:srgbClr val="990033"/>
                </a:solidFill>
              </a:rPr>
              <a:t>úsáid</a:t>
            </a:r>
            <a:r>
              <a:rPr lang="en-IE" sz="2000" dirty="0" smtClean="0">
                <a:solidFill>
                  <a:srgbClr val="990033"/>
                </a:solidFill>
              </a:rPr>
              <a:t> as </a:t>
            </a:r>
            <a:r>
              <a:rPr lang="en-IE" sz="2000" dirty="0" err="1">
                <a:solidFill>
                  <a:srgbClr val="990033"/>
                </a:solidFill>
              </a:rPr>
              <a:t>áireamhán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chun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freagraí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sheiceáil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958032"/>
                  </p:ext>
                </p:extLst>
              </p:nvPr>
            </p:nvGraphicFramePr>
            <p:xfrm>
              <a:off x="756000" y="1717824"/>
              <a:ext cx="7632000" cy="1981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16000"/>
                    <a:gridCol w="3816000"/>
                  </a:tblGrid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  <m:r>
                                  <a:rPr lang="en-IE" sz="18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180</m:t>
                                </m:r>
                                <m:r>
                                  <a:rPr lang="en-IE" sz="20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>
                              <a:solidFill>
                                <a:srgbClr val="990033"/>
                              </a:solidFill>
                            </a:rPr>
                            <a:t>Comhordanáidí ar an gciorcal aonaid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𝑡𝑎𝑛</m:t>
                                </m:r>
                                <m:r>
                                  <a:rPr lang="el-GR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958032"/>
                  </p:ext>
                </p:extLst>
              </p:nvPr>
            </p:nvGraphicFramePr>
            <p:xfrm>
              <a:off x="756000" y="1717824"/>
              <a:ext cx="7632000" cy="1981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16000"/>
                    <a:gridCol w="3816000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538" r="-1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0000" t="-1538" b="-40000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dirty="0" smtClean="0">
                              <a:solidFill>
                                <a:srgbClr val="990033"/>
                              </a:solidFill>
                            </a:rPr>
                            <a:t>Comhordanáidí ar an gciorcal aonaid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201538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01538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401538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44" y="3803302"/>
            <a:ext cx="2619112" cy="26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820000" y="668348"/>
            <a:ext cx="7506941" cy="5572125"/>
            <a:chOff x="8820000" y="668348"/>
            <a:chExt cx="7506941" cy="557212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68348"/>
              <a:ext cx="7182941" cy="557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 rot="16200000">
              <a:off x="8028000" y="2096976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11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0918"/>
            <a:ext cx="3222000" cy="32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G:\maths clipart\Mathematics\Mathematics\Measuring Devices\Protractor 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2" y="1556792"/>
            <a:ext cx="3283872" cy="3276000"/>
          </a:xfrm>
          <a:prstGeom prst="rect">
            <a:avLst/>
          </a:prstGeom>
          <a:noFill/>
          <a:ln>
            <a:solidFill>
              <a:srgbClr val="9900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b="1" dirty="0" err="1"/>
              <a:t>Gníomhaíocht</a:t>
            </a:r>
            <a:r>
              <a:rPr lang="en-IE" b="1" dirty="0"/>
              <a:t> </a:t>
            </a:r>
            <a:r>
              <a:rPr lang="en-IE" b="1" dirty="0" err="1"/>
              <a:t>Daltaí</a:t>
            </a:r>
            <a:r>
              <a:rPr lang="en-IE" b="1" dirty="0"/>
              <a:t> 4</a:t>
            </a:r>
            <a:r>
              <a:rPr lang="en-IE" sz="4400" b="1" dirty="0" smtClean="0"/>
              <a:t/>
            </a:r>
            <a:br>
              <a:rPr lang="en-IE" sz="4400" b="1" dirty="0" smtClean="0"/>
            </a:br>
            <a:r>
              <a:rPr lang="en-IE" sz="3200" dirty="0" err="1"/>
              <a:t>Uilleannacha</a:t>
            </a:r>
            <a:r>
              <a:rPr lang="en-IE" sz="3200" dirty="0"/>
              <a:t> </a:t>
            </a:r>
            <a:r>
              <a:rPr lang="en-IE" sz="3200" dirty="0" err="1"/>
              <a:t>sa</a:t>
            </a:r>
            <a:r>
              <a:rPr lang="en-IE" sz="3200" dirty="0"/>
              <a:t> </a:t>
            </a:r>
            <a:r>
              <a:rPr lang="en-IE" sz="3200" dirty="0" err="1"/>
              <a:t>tríú</a:t>
            </a:r>
            <a:r>
              <a:rPr lang="en-IE" sz="3200" dirty="0"/>
              <a:t> </a:t>
            </a:r>
            <a:r>
              <a:rPr lang="en-IE" sz="3200" dirty="0" err="1"/>
              <a:t>ceathrú</a:t>
            </a:r>
            <a:r>
              <a:rPr lang="en-IE" sz="3200" dirty="0"/>
              <a:t> 180° &lt; </a:t>
            </a:r>
            <a:r>
              <a:rPr lang="el-GR" sz="3200" dirty="0" smtClean="0">
                <a:latin typeface="Cambria Math"/>
                <a:ea typeface="Cambria Math"/>
              </a:rPr>
              <a:t>𝜃</a:t>
            </a:r>
            <a:r>
              <a:rPr lang="el-GR" sz="3200" dirty="0" smtClean="0"/>
              <a:t>&lt; </a:t>
            </a:r>
            <a:r>
              <a:rPr lang="el-GR" sz="3200" dirty="0"/>
              <a:t>270°</a:t>
            </a:r>
            <a:endParaRPr lang="en-IE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181065"/>
            <a:ext cx="515371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 err="1">
                <a:solidFill>
                  <a:srgbClr val="990033"/>
                </a:solidFill>
              </a:rPr>
              <a:t>Ar</a:t>
            </a:r>
            <a:r>
              <a:rPr lang="en-IE" sz="2000" b="1" dirty="0">
                <a:solidFill>
                  <a:srgbClr val="990033"/>
                </a:solidFill>
              </a:rPr>
              <a:t> an </a:t>
            </a:r>
            <a:r>
              <a:rPr lang="en-IE" sz="2000" b="1" dirty="0" err="1">
                <a:solidFill>
                  <a:srgbClr val="990033"/>
                </a:solidFill>
              </a:rPr>
              <a:t>gciorcal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aonaid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atá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ar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Aguisín</a:t>
            </a:r>
            <a:r>
              <a:rPr lang="en-IE" sz="2000" b="1" dirty="0">
                <a:solidFill>
                  <a:srgbClr val="990033"/>
                </a:solidFill>
              </a:rPr>
              <a:t> A, </a:t>
            </a:r>
            <a:r>
              <a:rPr lang="en-IE" sz="2000" b="1" dirty="0" err="1">
                <a:solidFill>
                  <a:srgbClr val="990033"/>
                </a:solidFill>
              </a:rPr>
              <a:t>marcáil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uillinn</a:t>
            </a:r>
            <a:r>
              <a:rPr lang="en-IE" sz="2000" b="1" dirty="0">
                <a:solidFill>
                  <a:srgbClr val="990033"/>
                </a:solidFill>
              </a:rPr>
              <a:t> 210º san </a:t>
            </a:r>
            <a:r>
              <a:rPr lang="en-IE" sz="2000" b="1" dirty="0" err="1">
                <a:solidFill>
                  <a:srgbClr val="990033"/>
                </a:solidFill>
              </a:rPr>
              <a:t>ionad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caighdeánach</a:t>
            </a:r>
            <a:r>
              <a:rPr lang="en-IE" sz="2000" b="1" dirty="0">
                <a:solidFill>
                  <a:srgbClr val="990033"/>
                </a:solidFill>
              </a:rPr>
              <a:t>. </a:t>
            </a:r>
            <a:r>
              <a:rPr lang="en-IE" sz="2000" b="1" dirty="0" err="1">
                <a:solidFill>
                  <a:srgbClr val="990033"/>
                </a:solidFill>
              </a:rPr>
              <a:t>Léigh</a:t>
            </a:r>
            <a:endParaRPr lang="en-IE" sz="2000" b="1" dirty="0">
              <a:solidFill>
                <a:srgbClr val="990033"/>
              </a:solidFill>
            </a:endParaRPr>
          </a:p>
          <a:p>
            <a:r>
              <a:rPr lang="en-IE" sz="2000" b="1" dirty="0" err="1">
                <a:solidFill>
                  <a:srgbClr val="990033"/>
                </a:solidFill>
              </a:rPr>
              <a:t>comhordanáidí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x </a:t>
            </a:r>
            <a:r>
              <a:rPr lang="en-IE" sz="2000" b="1" dirty="0" err="1">
                <a:solidFill>
                  <a:srgbClr val="990033"/>
                </a:solidFill>
              </a:rPr>
              <a:t>agus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y </a:t>
            </a:r>
            <a:r>
              <a:rPr lang="en-IE" sz="2000" b="1" dirty="0">
                <a:solidFill>
                  <a:srgbClr val="990033"/>
                </a:solidFill>
              </a:rPr>
              <a:t>an </a:t>
            </a:r>
            <a:r>
              <a:rPr lang="en-IE" sz="2000" b="1" dirty="0" err="1">
                <a:solidFill>
                  <a:srgbClr val="990033"/>
                </a:solidFill>
              </a:rPr>
              <a:t>phointe</a:t>
            </a:r>
            <a:r>
              <a:rPr lang="en-IE" sz="2000" b="1" dirty="0">
                <a:solidFill>
                  <a:srgbClr val="990033"/>
                </a:solidFill>
              </a:rPr>
              <a:t> Q’’, </a:t>
            </a:r>
            <a:r>
              <a:rPr lang="en-IE" sz="2000" b="1" dirty="0" err="1">
                <a:solidFill>
                  <a:srgbClr val="990033"/>
                </a:solidFill>
              </a:rPr>
              <a:t>áit</a:t>
            </a:r>
            <a:r>
              <a:rPr lang="en-IE" sz="2000" b="1" dirty="0">
                <a:solidFill>
                  <a:srgbClr val="990033"/>
                </a:solidFill>
              </a:rPr>
              <a:t> a </a:t>
            </a:r>
            <a:r>
              <a:rPr lang="en-IE" sz="2000" b="1" dirty="0" err="1">
                <a:solidFill>
                  <a:srgbClr val="990033"/>
                </a:solidFill>
              </a:rPr>
              <a:t>dtrasnaíonn</a:t>
            </a:r>
            <a:r>
              <a:rPr lang="en-IE" sz="2000" b="1" dirty="0">
                <a:solidFill>
                  <a:srgbClr val="990033"/>
                </a:solidFill>
              </a:rPr>
              <a:t> an </a:t>
            </a:r>
            <a:r>
              <a:rPr lang="en-IE" sz="2000" b="1" dirty="0" err="1">
                <a:solidFill>
                  <a:srgbClr val="990033"/>
                </a:solidFill>
              </a:rPr>
              <a:t>ga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téarmach</a:t>
            </a:r>
            <a:r>
              <a:rPr lang="en-IE" sz="2000" b="1" dirty="0">
                <a:solidFill>
                  <a:srgbClr val="990033"/>
                </a:solidFill>
              </a:rPr>
              <a:t> an </a:t>
            </a:r>
            <a:r>
              <a:rPr lang="en-IE" sz="2000" b="1" dirty="0" err="1">
                <a:solidFill>
                  <a:srgbClr val="990033"/>
                </a:solidFill>
              </a:rPr>
              <a:t>imlíne</a:t>
            </a:r>
            <a:r>
              <a:rPr lang="en-IE" sz="2000" b="1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b="1" dirty="0">
                <a:solidFill>
                  <a:srgbClr val="990033"/>
                </a:solidFill>
              </a:rPr>
              <a:t>Is </a:t>
            </a:r>
            <a:r>
              <a:rPr lang="en-IE" sz="2000" b="1" dirty="0" err="1">
                <a:solidFill>
                  <a:srgbClr val="990033"/>
                </a:solidFill>
              </a:rPr>
              <a:t>iad</a:t>
            </a:r>
            <a:r>
              <a:rPr lang="en-IE" sz="2000" b="1" dirty="0">
                <a:solidFill>
                  <a:srgbClr val="990033"/>
                </a:solidFill>
              </a:rPr>
              <a:t> (</a:t>
            </a:r>
            <a:r>
              <a:rPr lang="en-IE" sz="2000" i="1" dirty="0">
                <a:solidFill>
                  <a:srgbClr val="990033"/>
                </a:solidFill>
              </a:rPr>
              <a:t>x</a:t>
            </a:r>
            <a:r>
              <a:rPr lang="en-IE" sz="2000" b="1" dirty="0">
                <a:solidFill>
                  <a:srgbClr val="990033"/>
                </a:solidFill>
              </a:rPr>
              <a:t>, </a:t>
            </a:r>
            <a:r>
              <a:rPr lang="en-IE" sz="2000" i="1" dirty="0">
                <a:solidFill>
                  <a:srgbClr val="990033"/>
                </a:solidFill>
              </a:rPr>
              <a:t>y</a:t>
            </a:r>
            <a:r>
              <a:rPr lang="en-IE" sz="2000" b="1" dirty="0">
                <a:solidFill>
                  <a:srgbClr val="990033"/>
                </a:solidFill>
              </a:rPr>
              <a:t>) an </a:t>
            </a:r>
            <a:r>
              <a:rPr lang="en-IE" sz="2000" b="1" dirty="0" err="1">
                <a:solidFill>
                  <a:srgbClr val="990033"/>
                </a:solidFill>
              </a:rPr>
              <a:t>phointe</a:t>
            </a:r>
            <a:r>
              <a:rPr lang="en-IE" sz="2000" b="1" dirty="0">
                <a:solidFill>
                  <a:srgbClr val="990033"/>
                </a:solidFill>
              </a:rPr>
              <a:t> Q’’ </a:t>
            </a:r>
            <a:r>
              <a:rPr lang="en-IE" sz="2000" b="1" dirty="0" err="1">
                <a:solidFill>
                  <a:srgbClr val="990033"/>
                </a:solidFill>
              </a:rPr>
              <a:t>ná</a:t>
            </a:r>
            <a:r>
              <a:rPr lang="en-IE" sz="2000" b="1" dirty="0">
                <a:solidFill>
                  <a:srgbClr val="990033"/>
                </a:solidFill>
              </a:rPr>
              <a:t> ___ Mar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Using </a:t>
            </a:r>
            <a:r>
              <a:rPr lang="en-IE" sz="2000" dirty="0">
                <a:solidFill>
                  <a:srgbClr val="990033"/>
                </a:solidFill>
              </a:rPr>
              <a:t>what you have learned about the coordinates of points on the circumference of</a:t>
            </a:r>
          </a:p>
          <a:p>
            <a:r>
              <a:rPr lang="en-IE" sz="2000" dirty="0">
                <a:solidFill>
                  <a:srgbClr val="990033"/>
                </a:solidFill>
              </a:rPr>
              <a:t>the unit circle, fill in the following</a:t>
            </a:r>
            <a:r>
              <a:rPr lang="en-IE" sz="2000" dirty="0" smtClean="0">
                <a:solidFill>
                  <a:srgbClr val="990033"/>
                </a:solidFill>
              </a:rPr>
              <a:t>: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210</a:t>
            </a:r>
            <a:r>
              <a:rPr lang="en-IE" sz="2000" dirty="0">
                <a:solidFill>
                  <a:srgbClr val="990033"/>
                </a:solidFill>
              </a:rPr>
              <a:t>° = </a:t>
            </a:r>
            <a:r>
              <a:rPr lang="en-IE" sz="2000" dirty="0" smtClean="0">
                <a:solidFill>
                  <a:srgbClr val="990033"/>
                </a:solidFill>
              </a:rPr>
              <a:t>___  sin 210</a:t>
            </a:r>
            <a:r>
              <a:rPr lang="en-IE" sz="2000" dirty="0">
                <a:solidFill>
                  <a:srgbClr val="990033"/>
                </a:solidFill>
              </a:rPr>
              <a:t>° = </a:t>
            </a:r>
            <a:r>
              <a:rPr lang="en-IE" sz="2000" dirty="0" smtClean="0">
                <a:solidFill>
                  <a:srgbClr val="990033"/>
                </a:solidFill>
              </a:rPr>
              <a:t> ___   tan 210</a:t>
            </a:r>
            <a:r>
              <a:rPr lang="en-IE" sz="2000" dirty="0">
                <a:solidFill>
                  <a:srgbClr val="990033"/>
                </a:solidFill>
              </a:rPr>
              <a:t>° = </a:t>
            </a:r>
            <a:r>
              <a:rPr lang="en-IE" sz="2000" dirty="0" smtClean="0">
                <a:solidFill>
                  <a:srgbClr val="990033"/>
                </a:solidFill>
              </a:rPr>
              <a:t>____</a:t>
            </a:r>
          </a:p>
          <a:p>
            <a:r>
              <a:rPr lang="en-IE" sz="2000" b="1" dirty="0" err="1">
                <a:solidFill>
                  <a:srgbClr val="990033"/>
                </a:solidFill>
              </a:rPr>
              <a:t>Seiceáil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na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luachanna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seo</a:t>
            </a:r>
            <a:r>
              <a:rPr lang="en-IE" sz="2000" b="1" dirty="0">
                <a:solidFill>
                  <a:srgbClr val="990033"/>
                </a:solidFill>
              </a:rPr>
              <a:t> ag </a:t>
            </a:r>
            <a:r>
              <a:rPr lang="en-IE" sz="2000" b="1" dirty="0" err="1">
                <a:solidFill>
                  <a:srgbClr val="990033"/>
                </a:solidFill>
              </a:rPr>
              <a:t>úsáid</a:t>
            </a:r>
            <a:r>
              <a:rPr lang="en-IE" sz="2000" b="1" dirty="0">
                <a:solidFill>
                  <a:srgbClr val="990033"/>
                </a:solidFill>
              </a:rPr>
              <a:t> an </a:t>
            </a:r>
            <a:r>
              <a:rPr lang="en-IE" sz="2000" b="1" dirty="0" err="1">
                <a:solidFill>
                  <a:srgbClr val="990033"/>
                </a:solidFill>
              </a:rPr>
              <a:t>áireamháin</a:t>
            </a:r>
            <a:r>
              <a:rPr lang="en-IE" sz="2000" b="1" dirty="0" smtClean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cos 210</a:t>
            </a:r>
            <a:r>
              <a:rPr lang="en-IE" sz="2000" dirty="0">
                <a:solidFill>
                  <a:srgbClr val="990033"/>
                </a:solidFill>
              </a:rPr>
              <a:t>° = </a:t>
            </a:r>
            <a:r>
              <a:rPr lang="en-IE" sz="2000" dirty="0" smtClean="0">
                <a:solidFill>
                  <a:srgbClr val="990033"/>
                </a:solidFill>
              </a:rPr>
              <a:t> ____ sin 210</a:t>
            </a:r>
            <a:r>
              <a:rPr lang="en-IE" sz="2000" dirty="0">
                <a:solidFill>
                  <a:srgbClr val="990033"/>
                </a:solidFill>
              </a:rPr>
              <a:t>° = </a:t>
            </a:r>
            <a:r>
              <a:rPr lang="en-IE" sz="2000" dirty="0" smtClean="0">
                <a:solidFill>
                  <a:srgbClr val="990033"/>
                </a:solidFill>
              </a:rPr>
              <a:t>____ tan 210° =____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b="1" dirty="0" err="1">
                <a:solidFill>
                  <a:srgbClr val="990033"/>
                </a:solidFill>
              </a:rPr>
              <a:t>Déan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comparáid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smtClean="0">
                <a:solidFill>
                  <a:srgbClr val="990033"/>
                </a:solidFill>
              </a:rPr>
              <a:t>le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  cos </a:t>
            </a:r>
            <a:r>
              <a:rPr lang="en-IE" sz="2000" dirty="0">
                <a:solidFill>
                  <a:srgbClr val="990033"/>
                </a:solidFill>
              </a:rPr>
              <a:t>30° = </a:t>
            </a:r>
            <a:r>
              <a:rPr lang="en-IE" sz="2000" dirty="0" smtClean="0">
                <a:solidFill>
                  <a:srgbClr val="990033"/>
                </a:solidFill>
              </a:rPr>
              <a:t> ____  sin </a:t>
            </a:r>
            <a:r>
              <a:rPr lang="en-IE" sz="2000" dirty="0">
                <a:solidFill>
                  <a:srgbClr val="990033"/>
                </a:solidFill>
              </a:rPr>
              <a:t>30° = </a:t>
            </a:r>
            <a:r>
              <a:rPr lang="en-IE" sz="2000" dirty="0" smtClean="0">
                <a:solidFill>
                  <a:srgbClr val="990033"/>
                </a:solidFill>
              </a:rPr>
              <a:t>____  </a:t>
            </a:r>
            <a:r>
              <a:rPr lang="en-IE" sz="2000" dirty="0">
                <a:solidFill>
                  <a:srgbClr val="990033"/>
                </a:solidFill>
              </a:rPr>
              <a:t>tan 30° = </a:t>
            </a:r>
            <a:r>
              <a:rPr lang="en-IE" sz="2000" dirty="0" smtClean="0">
                <a:solidFill>
                  <a:srgbClr val="990033"/>
                </a:solidFill>
              </a:rPr>
              <a:t>_____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35248" y="3185430"/>
            <a:ext cx="1260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83568" y="3184436"/>
            <a:ext cx="1251680" cy="74862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65160" y="3879056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3528" y="3933056"/>
                <a:ext cx="170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′′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33056"/>
                <a:ext cx="17076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286" r="-178571" b="-114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820000" y="654521"/>
            <a:ext cx="7407772" cy="5438775"/>
            <a:chOff x="8820000" y="654521"/>
            <a:chExt cx="7407772" cy="54387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79248" y="4993208"/>
            <a:ext cx="3300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An </a:t>
            </a:r>
            <a:r>
              <a:rPr lang="en-IE" b="1" dirty="0" err="1">
                <a:solidFill>
                  <a:srgbClr val="990033"/>
                </a:solidFill>
              </a:rPr>
              <a:t>bhfuil</a:t>
            </a:r>
            <a:r>
              <a:rPr lang="en-IE" b="1" dirty="0">
                <a:solidFill>
                  <a:srgbClr val="990033"/>
                </a:solidFill>
              </a:rPr>
              <a:t> gaol </a:t>
            </a:r>
            <a:r>
              <a:rPr lang="en-IE" b="1" dirty="0" err="1">
                <a:solidFill>
                  <a:srgbClr val="990033"/>
                </a:solidFill>
              </a:rPr>
              <a:t>idir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feidhmeanna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triantánúla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sa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chéad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ceathrú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agus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sa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tríú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ceathrú</a:t>
            </a:r>
            <a:r>
              <a:rPr lang="en-IE" b="1" dirty="0">
                <a:solidFill>
                  <a:srgbClr val="990033"/>
                </a:solidFill>
              </a:rPr>
              <a:t>?</a:t>
            </a:r>
          </a:p>
          <a:p>
            <a:r>
              <a:rPr lang="en-IE" b="1" dirty="0" smtClean="0">
                <a:solidFill>
                  <a:srgbClr val="990033"/>
                </a:solidFill>
              </a:rPr>
              <a:t>______________________________________________________</a:t>
            </a:r>
            <a:endParaRPr lang="en-IE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build="p"/>
      <p:bldP spid="12" grpId="0" animBg="1"/>
      <p:bldP spid="1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8" y="1361976"/>
            <a:ext cx="3222000" cy="32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G:\maths clipart\Mathematics\Mathematics\Measuring Devices\Protractor 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6" y="1559641"/>
            <a:ext cx="2850834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181065"/>
            <a:ext cx="51537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ingearach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ón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bpointe</a:t>
            </a:r>
            <a:r>
              <a:rPr lang="en-IE" sz="2000" dirty="0">
                <a:solidFill>
                  <a:srgbClr val="990033"/>
                </a:solidFill>
              </a:rPr>
              <a:t> Q’’, le </a:t>
            </a:r>
            <a:r>
              <a:rPr lang="en-IE" sz="2000" dirty="0" err="1">
                <a:solidFill>
                  <a:srgbClr val="990033"/>
                </a:solidFill>
              </a:rPr>
              <a:t>treo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diúltach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h-</a:t>
            </a:r>
            <a:r>
              <a:rPr lang="en-IE" sz="2000" i="1" dirty="0" smtClean="0">
                <a:solidFill>
                  <a:srgbClr val="990033"/>
                </a:solidFill>
              </a:rPr>
              <a:t>x</a:t>
            </a:r>
            <a:r>
              <a:rPr lang="en-IE" sz="2000" dirty="0" smtClean="0">
                <a:solidFill>
                  <a:srgbClr val="990033"/>
                </a:solidFill>
              </a:rPr>
              <a:t>-</a:t>
            </a:r>
            <a:r>
              <a:rPr lang="en-IE" sz="2000" dirty="0" err="1" smtClean="0">
                <a:solidFill>
                  <a:srgbClr val="990033"/>
                </a:solidFill>
              </a:rPr>
              <a:t>aise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chun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dronuilleach</a:t>
            </a:r>
            <a:r>
              <a:rPr lang="en-IE" sz="2000" dirty="0">
                <a:solidFill>
                  <a:srgbClr val="990033"/>
                </a:solidFill>
              </a:rPr>
              <a:t> OB’Q’’ a </a:t>
            </a:r>
            <a:r>
              <a:rPr lang="en-IE" sz="2000" dirty="0" err="1" smtClean="0">
                <a:solidFill>
                  <a:srgbClr val="990033"/>
                </a:solidFill>
              </a:rPr>
              <a:t>dhéanamh</a:t>
            </a:r>
            <a:r>
              <a:rPr lang="en-IE" sz="2000" dirty="0" smtClean="0">
                <a:solidFill>
                  <a:srgbClr val="990033"/>
                </a:solidFill>
              </a:rPr>
              <a:t>.  </a:t>
            </a:r>
            <a:r>
              <a:rPr lang="pt-BR" sz="2000" dirty="0" smtClean="0">
                <a:solidFill>
                  <a:srgbClr val="990033"/>
                </a:solidFill>
              </a:rPr>
              <a:t>Cad </a:t>
            </a:r>
            <a:r>
              <a:rPr lang="pt-BR" sz="2000" dirty="0">
                <a:solidFill>
                  <a:srgbClr val="990033"/>
                </a:solidFill>
              </a:rPr>
              <a:t>é luach </a:t>
            </a:r>
            <a:r>
              <a:rPr lang="pt-BR" sz="2000" i="1" dirty="0">
                <a:solidFill>
                  <a:srgbClr val="990033"/>
                </a:solidFill>
              </a:rPr>
              <a:t>A </a:t>
            </a:r>
            <a:r>
              <a:rPr lang="pt-BR" sz="2000" dirty="0">
                <a:solidFill>
                  <a:srgbClr val="990033"/>
                </a:solidFill>
              </a:rPr>
              <a:t>i gcéimeanna? __________________________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gcóimheas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triantánúil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OB’Q</a:t>
            </a:r>
            <a:r>
              <a:rPr lang="en-IE" sz="2000" dirty="0" err="1" smtClean="0">
                <a:solidFill>
                  <a:srgbClr val="990033"/>
                </a:solidFill>
              </a:rPr>
              <a:t>’’,cad</a:t>
            </a:r>
            <a:r>
              <a:rPr lang="en-IE" sz="2000" dirty="0" smtClean="0">
                <a:solidFill>
                  <a:srgbClr val="990033"/>
                </a:solidFill>
              </a:rPr>
              <a:t> é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Sin A =_____ ,  cos A =_____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 an t-</a:t>
            </a:r>
            <a:r>
              <a:rPr lang="en-IE" sz="2000" dirty="0" err="1">
                <a:solidFill>
                  <a:srgbClr val="990033"/>
                </a:solidFill>
              </a:rPr>
              <a:t>ainm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A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Déan</a:t>
            </a:r>
            <a:r>
              <a:rPr lang="en-IE" sz="2000" dirty="0">
                <a:solidFill>
                  <a:srgbClr val="990033"/>
                </a:solidFill>
              </a:rPr>
              <a:t> cur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 smtClean="0">
                <a:solidFill>
                  <a:srgbClr val="990033"/>
                </a:solidFill>
              </a:rPr>
              <a:t>?___________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Cad a </a:t>
            </a:r>
            <a:r>
              <a:rPr lang="en-IE" sz="2000" dirty="0" err="1">
                <a:solidFill>
                  <a:srgbClr val="990033"/>
                </a:solidFill>
              </a:rPr>
              <a:t>thugann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shín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cos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shín</a:t>
            </a:r>
            <a:r>
              <a:rPr lang="en-IE" sz="2000" dirty="0">
                <a:solidFill>
                  <a:srgbClr val="990033"/>
                </a:solidFill>
              </a:rPr>
              <a:t> 210°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cos 210°? 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9478" y="2963769"/>
            <a:ext cx="1260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1" idx="5"/>
          </p:cNvCxnSpPr>
          <p:nvPr/>
        </p:nvCxnSpPr>
        <p:spPr>
          <a:xfrm flipH="1">
            <a:off x="701313" y="2968412"/>
            <a:ext cx="1233935" cy="72248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528" y="3652649"/>
                <a:ext cx="170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′′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52649"/>
                <a:ext cx="17076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286" r="-189286" b="-114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687197" y="2941861"/>
            <a:ext cx="0" cy="720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55221" y="3644800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1299478" y="2902752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err="1" smtClean="0">
                <a:solidFill>
                  <a:srgbClr val="990033"/>
                </a:solidFill>
              </a:rPr>
              <a:t>Gníomhaíocht</a:t>
            </a:r>
            <a:r>
              <a:rPr lang="en-IE" b="1" dirty="0" smtClean="0">
                <a:solidFill>
                  <a:srgbClr val="990033"/>
                </a:solidFill>
              </a:rPr>
              <a:t> </a:t>
            </a:r>
            <a:r>
              <a:rPr lang="en-IE" b="1" dirty="0" err="1" smtClean="0">
                <a:solidFill>
                  <a:srgbClr val="990033"/>
                </a:solidFill>
              </a:rPr>
              <a:t>Daltaí</a:t>
            </a:r>
            <a:r>
              <a:rPr lang="en-IE" b="1" dirty="0" smtClean="0">
                <a:solidFill>
                  <a:srgbClr val="990033"/>
                </a:solidFill>
              </a:rPr>
              <a:t> 4</a:t>
            </a:r>
            <a:r>
              <a:rPr lang="en-IE" sz="4400" b="1" dirty="0" smtClean="0">
                <a:solidFill>
                  <a:srgbClr val="990033"/>
                </a:solidFill>
              </a:rPr>
              <a:t/>
            </a:r>
            <a:br>
              <a:rPr lang="en-IE" sz="4400" b="1" dirty="0" smtClean="0">
                <a:solidFill>
                  <a:srgbClr val="990033"/>
                </a:solidFill>
              </a:rPr>
            </a:br>
            <a:r>
              <a:rPr lang="en-IE" sz="3200" b="1" dirty="0" err="1" smtClean="0">
                <a:solidFill>
                  <a:srgbClr val="990033"/>
                </a:solidFill>
              </a:rPr>
              <a:t>Uilleannacha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sa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tríú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ceathrú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dirty="0" smtClean="0">
                <a:solidFill>
                  <a:srgbClr val="990033"/>
                </a:solidFill>
              </a:rPr>
              <a:t>180° &lt; </a:t>
            </a:r>
            <a:r>
              <a:rPr lang="el-GR" sz="3200" dirty="0" smtClean="0">
                <a:solidFill>
                  <a:srgbClr val="990033"/>
                </a:solidFill>
                <a:latin typeface="Cambria Math"/>
                <a:ea typeface="Cambria Math"/>
              </a:rPr>
              <a:t>𝜃</a:t>
            </a:r>
            <a:r>
              <a:rPr lang="el-GR" sz="3200" dirty="0" smtClean="0">
                <a:solidFill>
                  <a:srgbClr val="990033"/>
                </a:solidFill>
              </a:rPr>
              <a:t>&lt; 270°</a:t>
            </a:r>
            <a:endParaRPr lang="en-IE" b="1" dirty="0">
              <a:solidFill>
                <a:srgbClr val="990033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820000" y="654521"/>
            <a:ext cx="7407772" cy="5438775"/>
            <a:chOff x="8820000" y="654521"/>
            <a:chExt cx="7407772" cy="543877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0" y="1554131"/>
            <a:ext cx="3107652" cy="2309578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181065"/>
            <a:ext cx="51537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990033"/>
                </a:solidFill>
              </a:rPr>
              <a:t>Cad é íomhá OB’Q’’ faoi S</a:t>
            </a:r>
            <a:r>
              <a:rPr lang="pt-BR" sz="2000" baseline="-25000" dirty="0">
                <a:solidFill>
                  <a:srgbClr val="990033"/>
                </a:solidFill>
              </a:rPr>
              <a:t>0</a:t>
            </a:r>
            <a:r>
              <a:rPr lang="pt-BR" sz="2000" dirty="0" smtClean="0">
                <a:solidFill>
                  <a:srgbClr val="990033"/>
                </a:solidFill>
              </a:rPr>
              <a:t>? _______________________________________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pt-BR" sz="2000" dirty="0">
                <a:solidFill>
                  <a:srgbClr val="990033"/>
                </a:solidFill>
              </a:rPr>
              <a:t>Cad é an gaol idir an triantán OB’Q’’ agus a íomhá faoi S</a:t>
            </a:r>
            <a:r>
              <a:rPr lang="pt-BR" sz="2000" baseline="-25000" dirty="0">
                <a:solidFill>
                  <a:srgbClr val="990033"/>
                </a:solidFill>
              </a:rPr>
              <a:t>0</a:t>
            </a:r>
            <a:r>
              <a:rPr lang="pt-BR" sz="2000" dirty="0" smtClean="0">
                <a:solidFill>
                  <a:srgbClr val="990033"/>
                </a:solidFill>
              </a:rPr>
              <a:t>?_______________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pt-BR" sz="2000" dirty="0">
                <a:solidFill>
                  <a:srgbClr val="990033"/>
                </a:solidFill>
              </a:rPr>
              <a:t>Mar sin cad é an gaol idir cóimheas na sleasa ar an triantán OB’Q’’ agus cóimheas na</a:t>
            </a:r>
          </a:p>
          <a:p>
            <a:r>
              <a:rPr lang="pt-BR" sz="2000" dirty="0">
                <a:solidFill>
                  <a:srgbClr val="990033"/>
                </a:solidFill>
              </a:rPr>
              <a:t>sleasa ar a íomhá faoi S</a:t>
            </a:r>
            <a:r>
              <a:rPr lang="pt-BR" sz="2000" baseline="-25000" dirty="0">
                <a:solidFill>
                  <a:srgbClr val="990033"/>
                </a:solidFill>
              </a:rPr>
              <a:t>0</a:t>
            </a:r>
            <a:r>
              <a:rPr lang="pt-BR" sz="2000" dirty="0" smtClean="0">
                <a:solidFill>
                  <a:srgbClr val="990033"/>
                </a:solidFill>
              </a:rPr>
              <a:t>? ___________________________________________________________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Mar sin,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210º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tríú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_______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aic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s-ES" sz="2000" dirty="0">
                <a:solidFill>
                  <a:srgbClr val="990033"/>
                </a:solidFill>
              </a:rPr>
              <a:t>sin </a:t>
            </a:r>
            <a:r>
              <a:rPr lang="es-ES" sz="2000" dirty="0" smtClean="0">
                <a:solidFill>
                  <a:srgbClr val="990033"/>
                </a:solidFill>
              </a:rPr>
              <a:t>210</a:t>
            </a:r>
            <a:r>
              <a:rPr lang="en-IE" sz="2000" dirty="0" smtClean="0">
                <a:solidFill>
                  <a:srgbClr val="990033"/>
                </a:solidFill>
              </a:rPr>
              <a:t>°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s-ES" sz="2000" dirty="0">
                <a:solidFill>
                  <a:srgbClr val="990033"/>
                </a:solidFill>
              </a:rPr>
              <a:t>= _______ sin </a:t>
            </a:r>
            <a:r>
              <a:rPr lang="es-ES" sz="2000" dirty="0" smtClean="0">
                <a:solidFill>
                  <a:srgbClr val="990033"/>
                </a:solidFill>
              </a:rPr>
              <a:t>30</a:t>
            </a:r>
            <a:r>
              <a:rPr lang="en-IE" sz="2000" dirty="0" smtClean="0">
                <a:solidFill>
                  <a:srgbClr val="990033"/>
                </a:solidFill>
              </a:rPr>
              <a:t>° </a:t>
            </a:r>
            <a:r>
              <a:rPr lang="es-ES" sz="2000" dirty="0" smtClean="0">
                <a:solidFill>
                  <a:srgbClr val="990033"/>
                </a:solidFill>
              </a:rPr>
              <a:t>= </a:t>
            </a:r>
            <a:r>
              <a:rPr lang="es-ES" sz="2000" dirty="0">
                <a:solidFill>
                  <a:srgbClr val="990033"/>
                </a:solidFill>
              </a:rPr>
              <a:t>_______, </a:t>
            </a:r>
            <a:endParaRPr lang="es-ES" sz="2000" dirty="0" smtClean="0">
              <a:solidFill>
                <a:srgbClr val="990033"/>
              </a:solidFill>
            </a:endParaRPr>
          </a:p>
          <a:p>
            <a:r>
              <a:rPr lang="es-ES" sz="2000" dirty="0" err="1" smtClean="0">
                <a:solidFill>
                  <a:srgbClr val="990033"/>
                </a:solidFill>
              </a:rPr>
              <a:t>cos</a:t>
            </a:r>
            <a:r>
              <a:rPr lang="es-ES" sz="2000" dirty="0" smtClean="0">
                <a:solidFill>
                  <a:srgbClr val="990033"/>
                </a:solidFill>
              </a:rPr>
              <a:t> 210</a:t>
            </a:r>
            <a:r>
              <a:rPr lang="en-IE" sz="2000" dirty="0" smtClean="0">
                <a:solidFill>
                  <a:srgbClr val="990033"/>
                </a:solidFill>
              </a:rPr>
              <a:t>°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s-ES" sz="2000" dirty="0">
                <a:solidFill>
                  <a:srgbClr val="990033"/>
                </a:solidFill>
              </a:rPr>
              <a:t>= _______ </a:t>
            </a:r>
            <a:r>
              <a:rPr lang="es-ES" sz="2000" dirty="0" err="1">
                <a:solidFill>
                  <a:srgbClr val="990033"/>
                </a:solidFill>
              </a:rPr>
              <a:t>cos</a:t>
            </a:r>
            <a:r>
              <a:rPr lang="es-ES" sz="2000" dirty="0">
                <a:solidFill>
                  <a:srgbClr val="990033"/>
                </a:solidFill>
              </a:rPr>
              <a:t> 30°= _______</a:t>
            </a: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81577" y="2730828"/>
            <a:ext cx="756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187625" y="2730828"/>
            <a:ext cx="747624" cy="446092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87624" y="2708920"/>
            <a:ext cx="0" cy="468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43563" y="3140968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1347766" y="2657437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err="1" smtClean="0">
                <a:solidFill>
                  <a:srgbClr val="990033"/>
                </a:solidFill>
              </a:rPr>
              <a:t>Gníomhaíocht</a:t>
            </a:r>
            <a:r>
              <a:rPr lang="en-IE" b="1" dirty="0" smtClean="0">
                <a:solidFill>
                  <a:srgbClr val="990033"/>
                </a:solidFill>
              </a:rPr>
              <a:t> </a:t>
            </a:r>
            <a:r>
              <a:rPr lang="en-IE" b="1" dirty="0" err="1" smtClean="0">
                <a:solidFill>
                  <a:srgbClr val="990033"/>
                </a:solidFill>
              </a:rPr>
              <a:t>Daltaí</a:t>
            </a:r>
            <a:r>
              <a:rPr lang="en-IE" b="1" dirty="0" smtClean="0">
                <a:solidFill>
                  <a:srgbClr val="990033"/>
                </a:solidFill>
              </a:rPr>
              <a:t> 4</a:t>
            </a:r>
            <a:r>
              <a:rPr lang="en-IE" sz="4400" b="1" dirty="0" smtClean="0">
                <a:solidFill>
                  <a:srgbClr val="990033"/>
                </a:solidFill>
              </a:rPr>
              <a:t/>
            </a:r>
            <a:br>
              <a:rPr lang="en-IE" sz="4400" b="1" dirty="0" smtClean="0">
                <a:solidFill>
                  <a:srgbClr val="990033"/>
                </a:solidFill>
              </a:rPr>
            </a:br>
            <a:r>
              <a:rPr lang="en-IE" sz="3200" b="1" dirty="0" err="1" smtClean="0">
                <a:solidFill>
                  <a:srgbClr val="990033"/>
                </a:solidFill>
              </a:rPr>
              <a:t>Uilleannacha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sa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tríú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ceathrú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dirty="0" smtClean="0">
                <a:solidFill>
                  <a:srgbClr val="990033"/>
                </a:solidFill>
              </a:rPr>
              <a:t>180° &lt; </a:t>
            </a:r>
            <a:r>
              <a:rPr lang="el-GR" sz="3200" dirty="0" smtClean="0">
                <a:solidFill>
                  <a:srgbClr val="990033"/>
                </a:solidFill>
                <a:latin typeface="Cambria Math"/>
                <a:ea typeface="Cambria Math"/>
              </a:rPr>
              <a:t>𝜃</a:t>
            </a:r>
            <a:r>
              <a:rPr lang="el-GR" sz="3200" dirty="0" smtClean="0">
                <a:solidFill>
                  <a:srgbClr val="990033"/>
                </a:solidFill>
              </a:rPr>
              <a:t>&lt; 270°</a:t>
            </a:r>
            <a:endParaRPr lang="en-IE" b="1" dirty="0">
              <a:solidFill>
                <a:srgbClr val="990033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20000" y="654521"/>
            <a:ext cx="7407772" cy="5438775"/>
            <a:chOff x="8820000" y="654521"/>
            <a:chExt cx="7407772" cy="54387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36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14" y="1578828"/>
            <a:ext cx="2599644" cy="2304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378511"/>
            <a:ext cx="51537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Is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chur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bhfeidhm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tríú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ceathrú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Sin 𝜃  =  </a:t>
            </a:r>
            <a:r>
              <a:rPr lang="en-IE" sz="2000" dirty="0">
                <a:solidFill>
                  <a:srgbClr val="990033"/>
                </a:solidFill>
              </a:rPr>
              <a:t>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Cos 𝜃 =  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Tan 𝜃 =  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A </a:t>
            </a:r>
            <a:r>
              <a:rPr lang="en-IE" sz="2000" dirty="0">
                <a:solidFill>
                  <a:srgbClr val="990033"/>
                </a:solidFill>
              </a:rPr>
              <a:t>= </a:t>
            </a:r>
            <a:r>
              <a:rPr lang="en-IE" sz="2000" dirty="0" err="1">
                <a:solidFill>
                  <a:srgbClr val="990033"/>
                </a:solidFill>
              </a:rPr>
              <a:t>urc</a:t>
            </a:r>
            <a:r>
              <a:rPr lang="en-IE" sz="2000" dirty="0">
                <a:solidFill>
                  <a:srgbClr val="990033"/>
                </a:solidFill>
              </a:rPr>
              <a:t>/</a:t>
            </a:r>
            <a:r>
              <a:rPr lang="en-IE" sz="2000" dirty="0" err="1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 = ____ (A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tríú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)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cos </a:t>
            </a:r>
            <a:r>
              <a:rPr lang="en-IE" sz="2000" i="1" dirty="0">
                <a:solidFill>
                  <a:srgbClr val="990033"/>
                </a:solidFill>
              </a:rPr>
              <a:t>A </a:t>
            </a:r>
            <a:r>
              <a:rPr lang="en-IE" sz="2000" dirty="0">
                <a:solidFill>
                  <a:srgbClr val="990033"/>
                </a:solidFill>
              </a:rPr>
              <a:t>= </a:t>
            </a:r>
            <a:r>
              <a:rPr lang="en-IE" sz="2000" dirty="0" err="1">
                <a:solidFill>
                  <a:srgbClr val="990033"/>
                </a:solidFill>
              </a:rPr>
              <a:t>cóng</a:t>
            </a:r>
            <a:r>
              <a:rPr lang="en-IE" sz="2000" dirty="0">
                <a:solidFill>
                  <a:srgbClr val="990033"/>
                </a:solidFill>
              </a:rPr>
              <a:t>/</a:t>
            </a:r>
            <a:r>
              <a:rPr lang="en-IE" sz="2000" dirty="0" err="1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 = ____ (A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tríú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)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sín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A </a:t>
            </a:r>
            <a:r>
              <a:rPr lang="en-IE" sz="2000" dirty="0">
                <a:solidFill>
                  <a:srgbClr val="990033"/>
                </a:solidFill>
              </a:rPr>
              <a:t>= ____ (A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)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cos </a:t>
            </a:r>
            <a:r>
              <a:rPr lang="en-IE" sz="2000" i="1" dirty="0">
                <a:solidFill>
                  <a:srgbClr val="990033"/>
                </a:solidFill>
              </a:rPr>
              <a:t>A </a:t>
            </a:r>
            <a:r>
              <a:rPr lang="en-IE" sz="2000" dirty="0">
                <a:solidFill>
                  <a:srgbClr val="990033"/>
                </a:solidFill>
              </a:rPr>
              <a:t>= ____ (A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81577" y="2730828"/>
            <a:ext cx="756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187625" y="2730828"/>
            <a:ext cx="747624" cy="446092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87624" y="2708920"/>
            <a:ext cx="0" cy="468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43563" y="3140968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1347766" y="2657437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err="1" smtClean="0">
                <a:solidFill>
                  <a:srgbClr val="990033"/>
                </a:solidFill>
              </a:rPr>
              <a:t>Gníomhaíocht</a:t>
            </a:r>
            <a:r>
              <a:rPr lang="en-IE" b="1" dirty="0" smtClean="0">
                <a:solidFill>
                  <a:srgbClr val="990033"/>
                </a:solidFill>
              </a:rPr>
              <a:t> </a:t>
            </a:r>
            <a:r>
              <a:rPr lang="en-IE" b="1" dirty="0" err="1" smtClean="0">
                <a:solidFill>
                  <a:srgbClr val="990033"/>
                </a:solidFill>
              </a:rPr>
              <a:t>Daltaí</a:t>
            </a:r>
            <a:r>
              <a:rPr lang="en-IE" b="1" dirty="0" smtClean="0">
                <a:solidFill>
                  <a:srgbClr val="990033"/>
                </a:solidFill>
              </a:rPr>
              <a:t> 4</a:t>
            </a:r>
            <a:r>
              <a:rPr lang="en-IE" sz="4400" b="1" dirty="0" smtClean="0">
                <a:solidFill>
                  <a:srgbClr val="990033"/>
                </a:solidFill>
              </a:rPr>
              <a:t/>
            </a:r>
            <a:br>
              <a:rPr lang="en-IE" sz="4400" b="1" dirty="0" smtClean="0">
                <a:solidFill>
                  <a:srgbClr val="990033"/>
                </a:solidFill>
              </a:rPr>
            </a:br>
            <a:r>
              <a:rPr lang="en-IE" sz="3200" b="1" dirty="0" err="1" smtClean="0">
                <a:solidFill>
                  <a:srgbClr val="990033"/>
                </a:solidFill>
              </a:rPr>
              <a:t>Uilleannacha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sa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tríú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b="1" dirty="0" err="1" smtClean="0">
                <a:solidFill>
                  <a:srgbClr val="990033"/>
                </a:solidFill>
              </a:rPr>
              <a:t>ceathrú</a:t>
            </a:r>
            <a:r>
              <a:rPr lang="en-IE" sz="3200" b="1" dirty="0" smtClean="0">
                <a:solidFill>
                  <a:srgbClr val="990033"/>
                </a:solidFill>
              </a:rPr>
              <a:t> </a:t>
            </a:r>
            <a:r>
              <a:rPr lang="en-IE" sz="3200" dirty="0" smtClean="0">
                <a:solidFill>
                  <a:srgbClr val="990033"/>
                </a:solidFill>
              </a:rPr>
              <a:t>180° &lt; </a:t>
            </a:r>
            <a:r>
              <a:rPr lang="el-GR" sz="3200" dirty="0" smtClean="0">
                <a:solidFill>
                  <a:srgbClr val="990033"/>
                </a:solidFill>
                <a:latin typeface="Cambria Math"/>
                <a:ea typeface="Cambria Math"/>
              </a:rPr>
              <a:t>𝜃</a:t>
            </a:r>
            <a:r>
              <a:rPr lang="el-GR" sz="3200" dirty="0" smtClean="0">
                <a:solidFill>
                  <a:srgbClr val="990033"/>
                </a:solidFill>
              </a:rPr>
              <a:t>&lt; 270°</a:t>
            </a:r>
            <a:endParaRPr lang="en-IE" b="1" dirty="0">
              <a:solidFill>
                <a:srgbClr val="990033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820000" y="654521"/>
            <a:ext cx="7407772" cy="5438775"/>
            <a:chOff x="8820000" y="654521"/>
            <a:chExt cx="7407772" cy="543877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5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5556" y="818693"/>
                <a:ext cx="7992888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Scríobh </a:t>
                </a:r>
                <a:r>
                  <a:rPr lang="en-IE" sz="2000" dirty="0">
                    <a:solidFill>
                      <a:srgbClr val="990033"/>
                    </a:solidFill>
                  </a:rPr>
                  <a:t>A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i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dtéarmaí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i="1" dirty="0" smtClean="0">
                    <a:solidFill>
                      <a:srgbClr val="990033"/>
                    </a:solidFill>
                    <a:latin typeface="Cambria Math"/>
                    <a:ea typeface="Cambria Math"/>
                  </a:rPr>
                  <a:t>𝜃</a:t>
                </a:r>
                <a:r>
                  <a:rPr lang="en-IE" sz="2000" i="1" dirty="0" smtClean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>
                    <a:solidFill>
                      <a:srgbClr val="990033"/>
                    </a:solidFill>
                  </a:rPr>
                  <a:t>and 180º.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	___________________ </a:t>
                </a:r>
                <a:r>
                  <a:rPr lang="en-IE" sz="2000" dirty="0" err="1" smtClean="0">
                    <a:solidFill>
                      <a:srgbClr val="990033"/>
                    </a:solidFill>
                  </a:rPr>
                  <a:t>Cothromóid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>
                    <a:solidFill>
                      <a:srgbClr val="990033"/>
                    </a:solidFill>
                  </a:rPr>
                  <a:t>(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i</a:t>
                </a:r>
                <a:r>
                  <a:rPr lang="en-IE" sz="2000" dirty="0">
                    <a:solidFill>
                      <a:srgbClr val="990033"/>
                    </a:solidFill>
                  </a:rPr>
                  <a:t>)</a:t>
                </a:r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                             </a:t>
                </a:r>
              </a:p>
              <a:p>
                <a:r>
                  <a:rPr lang="en-IE" sz="2000" dirty="0" err="1">
                    <a:solidFill>
                      <a:srgbClr val="990033"/>
                    </a:solidFill>
                  </a:rPr>
                  <a:t>Scríobh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síos</a:t>
                </a:r>
                <a:r>
                  <a:rPr lang="en-IE" sz="2000" dirty="0">
                    <a:solidFill>
                      <a:srgbClr val="990033"/>
                    </a:solidFill>
                  </a:rPr>
                  <a:t> an gaol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idir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sín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0" i="1" dirty="0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l-GR" sz="2000" i="1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agus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sín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i="1" dirty="0">
                    <a:solidFill>
                      <a:srgbClr val="990033"/>
                    </a:solidFill>
                  </a:rPr>
                  <a:t>A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sa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tríú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ceathrú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agus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ansin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athscríobh</a:t>
                </a:r>
                <a:r>
                  <a:rPr lang="en-IE" sz="2000" dirty="0">
                    <a:solidFill>
                      <a:srgbClr val="990033"/>
                    </a:solidFill>
                  </a:rPr>
                  <a:t> an </a:t>
                </a:r>
                <a:r>
                  <a:rPr lang="en-IE" sz="2000" dirty="0" err="1" smtClean="0">
                    <a:solidFill>
                      <a:srgbClr val="990033"/>
                    </a:solidFill>
                  </a:rPr>
                  <a:t>freagra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:r>
                  <a:rPr lang="pt-BR" sz="2000" dirty="0" smtClean="0">
                    <a:solidFill>
                      <a:srgbClr val="990033"/>
                    </a:solidFill>
                  </a:rPr>
                  <a:t>ag </a:t>
                </a:r>
                <a:r>
                  <a:rPr lang="pt-BR" sz="2000" dirty="0">
                    <a:solidFill>
                      <a:srgbClr val="990033"/>
                    </a:solidFill>
                  </a:rPr>
                  <a:t>úsáid na cothromóide (i) </a:t>
                </a:r>
                <a:r>
                  <a:rPr lang="pt-BR" sz="2000" dirty="0" smtClean="0">
                    <a:solidFill>
                      <a:srgbClr val="990033"/>
                    </a:solidFill>
                  </a:rPr>
                  <a:t>huas.___________________________________________________________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________________________________________________________________________________________________________________________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err="1">
                    <a:solidFill>
                      <a:srgbClr val="990033"/>
                    </a:solidFill>
                  </a:rPr>
                  <a:t>Scríobh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síos</a:t>
                </a:r>
                <a:r>
                  <a:rPr lang="en-IE" sz="2000" dirty="0">
                    <a:solidFill>
                      <a:srgbClr val="990033"/>
                    </a:solidFill>
                  </a:rPr>
                  <a:t> an gaol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idir</a:t>
                </a:r>
                <a:r>
                  <a:rPr lang="en-IE" sz="2000" dirty="0">
                    <a:solidFill>
                      <a:srgbClr val="990033"/>
                    </a:solidFill>
                  </a:rPr>
                  <a:t> cos </a:t>
                </a:r>
                <a14:m>
                  <m:oMath xmlns:m="http://schemas.openxmlformats.org/officeDocument/2006/math">
                    <m:r>
                      <a:rPr lang="el-GR" sz="2000" b="0" i="1" dirty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l-GR" sz="2000" i="1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agus</a:t>
                </a:r>
                <a:r>
                  <a:rPr lang="en-IE" sz="2000" dirty="0">
                    <a:solidFill>
                      <a:srgbClr val="990033"/>
                    </a:solidFill>
                  </a:rPr>
                  <a:t> cos </a:t>
                </a:r>
                <a:r>
                  <a:rPr lang="en-IE" sz="2000" i="1" dirty="0">
                    <a:solidFill>
                      <a:srgbClr val="990033"/>
                    </a:solidFill>
                  </a:rPr>
                  <a:t>A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sa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tríú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ceathrú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agus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ansin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athscríobh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an </a:t>
                </a:r>
                <a:r>
                  <a:rPr lang="pt-BR" sz="2000" dirty="0" smtClean="0">
                    <a:solidFill>
                      <a:srgbClr val="990033"/>
                    </a:solidFill>
                  </a:rPr>
                  <a:t>freagra </a:t>
                </a:r>
                <a:r>
                  <a:rPr lang="pt-BR" sz="2000" dirty="0">
                    <a:solidFill>
                      <a:srgbClr val="990033"/>
                    </a:solidFill>
                  </a:rPr>
                  <a:t>ag úsáid na cothromóide (i) thuas.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_______________________________________________________________________________________________________________________________________________________________________________________</a:t>
                </a:r>
              </a:p>
              <a:p>
                <a:r>
                  <a:rPr lang="en-IE" sz="2000" dirty="0" err="1" smtClean="0">
                    <a:solidFill>
                      <a:srgbClr val="990033"/>
                    </a:solidFill>
                  </a:rPr>
                  <a:t>Scríobh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síos</a:t>
                </a:r>
                <a:r>
                  <a:rPr lang="en-IE" sz="2000" dirty="0">
                    <a:solidFill>
                      <a:srgbClr val="990033"/>
                    </a:solidFill>
                  </a:rPr>
                  <a:t> an gaol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idir</a:t>
                </a:r>
                <a:r>
                  <a:rPr lang="en-IE" sz="2000" dirty="0">
                    <a:solidFill>
                      <a:srgbClr val="990033"/>
                    </a:solidFill>
                  </a:rPr>
                  <a:t> tan </a:t>
                </a:r>
                <a:r>
                  <a:rPr lang="el-GR" sz="2000" i="1" dirty="0" smtClean="0">
                    <a:solidFill>
                      <a:srgbClr val="990033"/>
                    </a:solidFill>
                  </a:rPr>
                  <a:t>𝜃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agus</a:t>
                </a:r>
                <a:r>
                  <a:rPr lang="en-IE" sz="2000" dirty="0">
                    <a:solidFill>
                      <a:srgbClr val="990033"/>
                    </a:solidFill>
                  </a:rPr>
                  <a:t> tan </a:t>
                </a:r>
                <a:r>
                  <a:rPr lang="en-IE" sz="2000" i="1" dirty="0">
                    <a:solidFill>
                      <a:srgbClr val="990033"/>
                    </a:solidFill>
                  </a:rPr>
                  <a:t>A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sa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tríú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ceathrú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agus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ansin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athscríobh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an </a:t>
                </a:r>
                <a:r>
                  <a:rPr lang="pt-BR" sz="2000" dirty="0" smtClean="0">
                    <a:solidFill>
                      <a:srgbClr val="990033"/>
                    </a:solidFill>
                  </a:rPr>
                  <a:t>freagra </a:t>
                </a:r>
                <a:r>
                  <a:rPr lang="pt-BR" sz="2000" dirty="0">
                    <a:solidFill>
                      <a:srgbClr val="990033"/>
                    </a:solidFill>
                  </a:rPr>
                  <a:t>ag úsáid na cothromóide (i) thuas</a:t>
                </a:r>
                <a:r>
                  <a:rPr lang="pt-BR" sz="2000" dirty="0" smtClean="0">
                    <a:solidFill>
                      <a:srgbClr val="990033"/>
                    </a:solidFill>
                  </a:rPr>
                  <a:t>.___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__________________________________________________________________________________________________________________________Fill in the signs for cos and sin and tan of an angle in the third quadrant</a:t>
                </a:r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818693"/>
                <a:ext cx="7992888" cy="5324535"/>
              </a:xfrm>
              <a:prstGeom prst="rect">
                <a:avLst/>
              </a:prstGeom>
              <a:blipFill rotWithShape="1">
                <a:blip r:embed="rId2"/>
                <a:stretch>
                  <a:fillRect l="-762" t="-801" r="-762" b="-103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4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467544" y="823885"/>
            <a:ext cx="8100000" cy="369332"/>
          </a:xfrm>
          <a:prstGeom prst="rect">
            <a:avLst/>
          </a:prstGeom>
          <a:ln w="38100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	</a:t>
            </a:r>
            <a:r>
              <a:rPr lang="en-IE" b="1" dirty="0" smtClean="0">
                <a:solidFill>
                  <a:srgbClr val="990033"/>
                </a:solidFill>
              </a:rPr>
              <a:t>				 180° + 𝜃</a:t>
            </a:r>
            <a:endParaRPr lang="en-IE" b="1" dirty="0">
              <a:solidFill>
                <a:srgbClr val="990033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20000" y="654521"/>
            <a:ext cx="7407772" cy="5438775"/>
            <a:chOff x="8820000" y="654521"/>
            <a:chExt cx="7407772" cy="54387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7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5556" y="1228690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comharthaí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haghaidh</a:t>
            </a:r>
            <a:r>
              <a:rPr lang="en-IE" sz="2000" dirty="0">
                <a:solidFill>
                  <a:srgbClr val="990033"/>
                </a:solidFill>
              </a:rPr>
              <a:t> cos,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</a:t>
            </a:r>
            <a:r>
              <a:rPr lang="en-IE" sz="2000" dirty="0" err="1">
                <a:solidFill>
                  <a:srgbClr val="990033"/>
                </a:solidFill>
              </a:rPr>
              <a:t>d’uillinn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tríú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, cos,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220°._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4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41656" y="787284"/>
                <a:ext cx="3670304" cy="400110"/>
              </a:xfrm>
              <a:prstGeom prst="rect">
                <a:avLst/>
              </a:prstGeom>
              <a:ln w="38100">
                <a:solidFill>
                  <a:srgbClr val="99003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IE" sz="2000" b="1" dirty="0" smtClean="0">
                    <a:solidFill>
                      <a:srgbClr val="990033"/>
                    </a:solidFill>
                  </a:rPr>
                  <a:t>Cothromóid</a:t>
                </a:r>
                <a:r>
                  <a:rPr lang="en-IE" sz="2000" b="1" dirty="0">
                    <a:solidFill>
                      <a:srgbClr val="990033"/>
                    </a:solidFill>
                  </a:rPr>
                  <a:t> (</a:t>
                </a:r>
                <a:r>
                  <a:rPr lang="en-IE" sz="2000" b="1" dirty="0" err="1">
                    <a:solidFill>
                      <a:srgbClr val="990033"/>
                    </a:solidFill>
                  </a:rPr>
                  <a:t>i</a:t>
                </a:r>
                <a:r>
                  <a:rPr lang="en-IE" sz="2000" b="1" dirty="0">
                    <a:solidFill>
                      <a:srgbClr val="990033"/>
                    </a:solidFill>
                  </a:rPr>
                  <a:t>)</a:t>
                </a:r>
                <a:r>
                  <a:rPr lang="en-IE" sz="2000" b="1" dirty="0" smtClean="0">
                    <a:solidFill>
                      <a:srgbClr val="990033"/>
                    </a:solidFill>
                  </a:rPr>
                  <a:t>)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A = 180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+ </a:t>
                </a:r>
                <a:r>
                  <a:rPr lang="el-GR" sz="2000" dirty="0" smtClean="0">
                    <a:solidFill>
                      <a:srgbClr val="990033"/>
                    </a:solidFill>
                  </a:rPr>
                  <a:t>𝜃</a:t>
                </a:r>
                <a:endParaRPr lang="en-IE" sz="2000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56" y="787284"/>
                <a:ext cx="3670304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316" t="-5556" b="-19444"/>
                </a:stretch>
              </a:blipFill>
              <a:ln w="38100">
                <a:solidFill>
                  <a:srgbClr val="990033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6507244"/>
                  </p:ext>
                </p:extLst>
              </p:nvPr>
            </p:nvGraphicFramePr>
            <p:xfrm>
              <a:off x="738000" y="1923488"/>
              <a:ext cx="7668000" cy="1577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Feidhm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thriantánúil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Comhartha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sa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tríú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ceathrú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𝑡𝑎𝑛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6507244"/>
                  </p:ext>
                </p:extLst>
              </p:nvPr>
            </p:nvGraphicFramePr>
            <p:xfrm>
              <a:off x="738000" y="1923488"/>
              <a:ext cx="7668000" cy="1577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Feidhm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thriantánúil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Comhartha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sa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tríú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ceathrú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07813" r="-91185" b="-2046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204615" r="-91185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304615" r="-91185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0" name="Group 9"/>
          <p:cNvGrpSpPr/>
          <p:nvPr/>
        </p:nvGrpSpPr>
        <p:grpSpPr>
          <a:xfrm>
            <a:off x="8820000" y="654521"/>
            <a:ext cx="7407772" cy="5438775"/>
            <a:chOff x="8820000" y="654521"/>
            <a:chExt cx="7407772" cy="54387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5556" y="836712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Marcáil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270° san </a:t>
            </a:r>
            <a:r>
              <a:rPr lang="en-IE" sz="2000" dirty="0" err="1">
                <a:solidFill>
                  <a:srgbClr val="990033"/>
                </a:solidFill>
              </a:rPr>
              <a:t>ionad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caighdeánach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gciorcal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aonaid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 smtClean="0">
                <a:solidFill>
                  <a:srgbClr val="990033"/>
                </a:solidFill>
              </a:rPr>
              <a:t>úsáid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comhordanáidí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(</a:t>
            </a:r>
            <a:r>
              <a:rPr lang="en-IE" sz="2000" dirty="0" err="1">
                <a:solidFill>
                  <a:srgbClr val="990033"/>
                </a:solidFill>
              </a:rPr>
              <a:t>ná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áireamhán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, cos,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270</a:t>
            </a:r>
            <a:r>
              <a:rPr lang="en-IE" sz="2000" dirty="0" smtClean="0">
                <a:solidFill>
                  <a:srgbClr val="990033"/>
                </a:solidFill>
              </a:rPr>
              <a:t>°. </a:t>
            </a:r>
            <a:r>
              <a:rPr lang="pt-BR" sz="2000" dirty="0" smtClean="0">
                <a:solidFill>
                  <a:srgbClr val="990033"/>
                </a:solidFill>
              </a:rPr>
              <a:t>Seiceáil </a:t>
            </a:r>
            <a:r>
              <a:rPr lang="pt-BR" sz="2000" dirty="0">
                <a:solidFill>
                  <a:srgbClr val="990033"/>
                </a:solidFill>
              </a:rPr>
              <a:t>na freagraí ag úsáid an áireamháin.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                          </a:t>
            </a:r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4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3528" y="387174"/>
                <a:ext cx="3094239" cy="400110"/>
              </a:xfrm>
              <a:prstGeom prst="rect">
                <a:avLst/>
              </a:prstGeom>
              <a:ln w="38100">
                <a:solidFill>
                  <a:srgbClr val="99003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IE" sz="2000" b="1" dirty="0" err="1" smtClean="0">
                    <a:solidFill>
                      <a:srgbClr val="990033"/>
                    </a:solidFill>
                  </a:rPr>
                  <a:t>Cothromóid</a:t>
                </a:r>
                <a:r>
                  <a:rPr lang="en-IE" sz="2000" b="1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b="1" dirty="0" smtClean="0">
                    <a:solidFill>
                      <a:srgbClr val="990033"/>
                    </a:solidFill>
                  </a:rPr>
                  <a:t>(I)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A = 180</a:t>
                </a:r>
                <a14:m>
                  <m:oMath xmlns:m="http://schemas.openxmlformats.org/officeDocument/2006/math">
                    <m:r>
                      <a:rPr lang="en-IE" sz="2000" b="1" i="1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+ </a:t>
                </a:r>
                <a:r>
                  <a:rPr lang="el-GR" sz="2000" dirty="0" smtClean="0">
                    <a:solidFill>
                      <a:srgbClr val="990033"/>
                    </a:solidFill>
                  </a:rPr>
                  <a:t>𝜃</a:t>
                </a:r>
                <a:endParaRPr lang="en-IE" sz="2000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7174"/>
                <a:ext cx="3094239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362" t="-5634" b="-21127"/>
                </a:stretch>
              </a:blipFill>
              <a:ln w="38100">
                <a:solidFill>
                  <a:srgbClr val="990033"/>
                </a:solidFill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9661151"/>
                  </p:ext>
                </p:extLst>
              </p:nvPr>
            </p:nvGraphicFramePr>
            <p:xfrm>
              <a:off x="827584" y="1807840"/>
              <a:ext cx="7668000" cy="1981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  <m:r>
                                  <a:rPr lang="en-IE" sz="18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270</m:t>
                                </m:r>
                                <m:r>
                                  <a:rPr lang="en-IE" sz="20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Comhordanáidí ar an gciorcal aonaid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𝑡𝑎𝑛</m:t>
                                </m:r>
                                <m:r>
                                  <a:rPr lang="el-GR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9661151"/>
                  </p:ext>
                </p:extLst>
              </p:nvPr>
            </p:nvGraphicFramePr>
            <p:xfrm>
              <a:off x="827584" y="1807840"/>
              <a:ext cx="7668000" cy="1981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52" t="-1538" r="-9118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9833" t="-1538" b="-40000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Comhordanáidí ar an gciorcal aonaid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52" t="-201538" r="-911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52" t="-301538" r="-911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52" t="-401538" r="-91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40" y="3861048"/>
            <a:ext cx="2501920" cy="250192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820000" y="654521"/>
            <a:ext cx="7407772" cy="5438775"/>
            <a:chOff x="8820000" y="654521"/>
            <a:chExt cx="7407772" cy="54387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5152"/>
            <a:ext cx="3222000" cy="32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56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b="1" dirty="0" err="1"/>
              <a:t>Gníomhaíocht</a:t>
            </a:r>
            <a:r>
              <a:rPr lang="en-IE" b="1" dirty="0"/>
              <a:t> </a:t>
            </a:r>
            <a:r>
              <a:rPr lang="en-IE" b="1" dirty="0" err="1"/>
              <a:t>Daltaí</a:t>
            </a:r>
            <a:r>
              <a:rPr lang="en-IE" b="1" dirty="0"/>
              <a:t> </a:t>
            </a:r>
            <a:r>
              <a:rPr lang="en-IE" b="1" dirty="0" smtClean="0"/>
              <a:t>5 </a:t>
            </a:r>
            <a:br>
              <a:rPr lang="en-IE" b="1" dirty="0" smtClean="0"/>
            </a:br>
            <a:r>
              <a:rPr lang="en-IE" sz="3100" dirty="0" err="1"/>
              <a:t>Uilleannacha</a:t>
            </a:r>
            <a:r>
              <a:rPr lang="en-IE" sz="3100" dirty="0"/>
              <a:t> </a:t>
            </a:r>
            <a:r>
              <a:rPr lang="en-IE" sz="3100" dirty="0" err="1"/>
              <a:t>sa</a:t>
            </a:r>
            <a:r>
              <a:rPr lang="en-IE" sz="3100" dirty="0"/>
              <a:t> </a:t>
            </a:r>
            <a:r>
              <a:rPr lang="en-IE" sz="3100" dirty="0" err="1"/>
              <a:t>cheathrú</a:t>
            </a:r>
            <a:r>
              <a:rPr lang="en-IE" sz="3100" dirty="0"/>
              <a:t> </a:t>
            </a:r>
            <a:r>
              <a:rPr lang="en-IE" sz="3100" dirty="0" err="1"/>
              <a:t>ceathrú</a:t>
            </a:r>
            <a:r>
              <a:rPr lang="en-IE" sz="3100" dirty="0"/>
              <a:t> 270° &lt; </a:t>
            </a:r>
            <a:r>
              <a:rPr lang="el-GR" sz="3100" dirty="0" smtClean="0"/>
              <a:t>𝜃 </a:t>
            </a:r>
            <a:r>
              <a:rPr lang="el-GR" sz="3100" dirty="0"/>
              <a:t>&lt; </a:t>
            </a:r>
            <a:r>
              <a:rPr lang="el-GR" sz="3100" dirty="0" smtClean="0"/>
              <a:t>360°</a:t>
            </a:r>
            <a:endParaRPr lang="en-IE" sz="3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181065"/>
            <a:ext cx="51537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gciorcal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aonaid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atá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Aguisín</a:t>
            </a:r>
            <a:r>
              <a:rPr lang="en-IE" sz="2000" dirty="0" smtClean="0">
                <a:solidFill>
                  <a:srgbClr val="990033"/>
                </a:solidFill>
              </a:rPr>
              <a:t> A, </a:t>
            </a:r>
            <a:r>
              <a:rPr lang="en-IE" sz="2000" dirty="0" err="1" smtClean="0">
                <a:solidFill>
                  <a:srgbClr val="990033"/>
                </a:solidFill>
              </a:rPr>
              <a:t>marcáil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uillinn</a:t>
            </a:r>
            <a:r>
              <a:rPr lang="en-IE" sz="2000" dirty="0" smtClean="0">
                <a:solidFill>
                  <a:srgbClr val="990033"/>
                </a:solidFill>
              </a:rPr>
              <a:t> 330º san </a:t>
            </a:r>
            <a:r>
              <a:rPr lang="en-IE" sz="2000" dirty="0" err="1" smtClean="0">
                <a:solidFill>
                  <a:srgbClr val="990033"/>
                </a:solidFill>
              </a:rPr>
              <a:t>ionad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caighdeánach</a:t>
            </a:r>
            <a:r>
              <a:rPr lang="en-IE" sz="2000" dirty="0" smtClean="0">
                <a:solidFill>
                  <a:srgbClr val="990033"/>
                </a:solidFill>
              </a:rPr>
              <a:t>.  </a:t>
            </a:r>
            <a:r>
              <a:rPr lang="en-IE" sz="2000" dirty="0" err="1" smtClean="0">
                <a:solidFill>
                  <a:srgbClr val="990033"/>
                </a:solidFill>
              </a:rPr>
              <a:t>Léigh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comhordanáidí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i="1" dirty="0" smtClean="0">
                <a:solidFill>
                  <a:srgbClr val="990033"/>
                </a:solidFill>
              </a:rPr>
              <a:t>x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i="1" dirty="0" smtClean="0">
                <a:solidFill>
                  <a:srgbClr val="990033"/>
                </a:solidFill>
              </a:rPr>
              <a:t>y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phointe</a:t>
            </a:r>
            <a:r>
              <a:rPr lang="en-IE" sz="2000" dirty="0" smtClean="0">
                <a:solidFill>
                  <a:srgbClr val="990033"/>
                </a:solidFill>
              </a:rPr>
              <a:t> Q’’’, </a:t>
            </a:r>
            <a:r>
              <a:rPr lang="en-IE" sz="2000" dirty="0" err="1" smtClean="0">
                <a:solidFill>
                  <a:srgbClr val="990033"/>
                </a:solidFill>
              </a:rPr>
              <a:t>áit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dtrasnaíonn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ga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téarmach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imlíne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Is é (</a:t>
            </a:r>
            <a:r>
              <a:rPr lang="en-IE" sz="2000" i="1" dirty="0" smtClean="0">
                <a:solidFill>
                  <a:srgbClr val="990033"/>
                </a:solidFill>
              </a:rPr>
              <a:t>x</a:t>
            </a:r>
            <a:r>
              <a:rPr lang="en-IE" sz="2000" dirty="0" smtClean="0">
                <a:solidFill>
                  <a:srgbClr val="990033"/>
                </a:solidFill>
              </a:rPr>
              <a:t>, </a:t>
            </a:r>
            <a:r>
              <a:rPr lang="en-IE" sz="2000" i="1" dirty="0" smtClean="0">
                <a:solidFill>
                  <a:srgbClr val="990033"/>
                </a:solidFill>
              </a:rPr>
              <a:t>y</a:t>
            </a:r>
            <a:r>
              <a:rPr lang="en-IE" sz="2000" dirty="0" smtClean="0">
                <a:solidFill>
                  <a:srgbClr val="990033"/>
                </a:solidFill>
              </a:rPr>
              <a:t>) an </a:t>
            </a:r>
            <a:r>
              <a:rPr lang="en-IE" sz="2000" dirty="0" err="1" smtClean="0">
                <a:solidFill>
                  <a:srgbClr val="990033"/>
                </a:solidFill>
              </a:rPr>
              <a:t>phointe</a:t>
            </a:r>
            <a:r>
              <a:rPr lang="en-IE" sz="2000" dirty="0" smtClean="0">
                <a:solidFill>
                  <a:srgbClr val="990033"/>
                </a:solidFill>
              </a:rPr>
              <a:t> Q’’’ </a:t>
            </a:r>
            <a:r>
              <a:rPr lang="en-IE" sz="2000" dirty="0" err="1" smtClean="0">
                <a:solidFill>
                  <a:srgbClr val="990033"/>
                </a:solidFill>
              </a:rPr>
              <a:t>ná</a:t>
            </a:r>
            <a:r>
              <a:rPr lang="en-IE" sz="2000" dirty="0" smtClean="0">
                <a:solidFill>
                  <a:srgbClr val="990033"/>
                </a:solidFill>
              </a:rPr>
              <a:t> 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Líon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bearnaí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seo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leanas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bunaithe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tuiscint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atá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agat</a:t>
            </a:r>
            <a:r>
              <a:rPr lang="en-IE" sz="2000" dirty="0" smtClean="0">
                <a:solidFill>
                  <a:srgbClr val="990033"/>
                </a:solidFill>
              </a:rPr>
              <a:t> go </a:t>
            </a:r>
            <a:r>
              <a:rPr lang="en-IE" sz="2000" dirty="0" err="1" smtClean="0">
                <a:solidFill>
                  <a:srgbClr val="990033"/>
                </a:solidFill>
              </a:rPr>
              <a:t>dtí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seo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gciorcal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aonaid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cos 330° = ___   sin 330° = ___   tan 330° = 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Check these values using the calculator.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cos 330° =  ____ sin 330° = ____ tan 330° =____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Compare with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  cos 30° =  ____  sin 30° = ____  tan 30° = _____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35248" y="3185430"/>
            <a:ext cx="1484624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2" idx="1"/>
          </p:cNvCxnSpPr>
          <p:nvPr/>
        </p:nvCxnSpPr>
        <p:spPr>
          <a:xfrm>
            <a:off x="1935248" y="3184436"/>
            <a:ext cx="1240908" cy="700613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168248" y="3877141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05372" y="3859380"/>
                <a:ext cx="170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′′′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372" y="3859380"/>
                <a:ext cx="17076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4286" r="-221429" b="-114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G:\maths clipart\Mathematics\Mathematics\Measuring Devices\Protractor Cir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8" y="1802620"/>
            <a:ext cx="2778662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7802" y="4956026"/>
            <a:ext cx="3239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rgbClr val="990033"/>
                </a:solidFill>
              </a:rPr>
              <a:t>An </a:t>
            </a:r>
            <a:r>
              <a:rPr lang="en-IE" b="1" dirty="0" err="1">
                <a:solidFill>
                  <a:srgbClr val="990033"/>
                </a:solidFill>
              </a:rPr>
              <a:t>bhfuil</a:t>
            </a:r>
            <a:r>
              <a:rPr lang="en-IE" b="1" dirty="0">
                <a:solidFill>
                  <a:srgbClr val="990033"/>
                </a:solidFill>
              </a:rPr>
              <a:t> gaol </a:t>
            </a:r>
            <a:r>
              <a:rPr lang="en-IE" b="1" dirty="0" err="1">
                <a:solidFill>
                  <a:srgbClr val="990033"/>
                </a:solidFill>
              </a:rPr>
              <a:t>idir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feidhmeanna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triantánúla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sa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chéad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cheathrú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agus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sa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 smtClean="0">
                <a:solidFill>
                  <a:srgbClr val="990033"/>
                </a:solidFill>
              </a:rPr>
              <a:t>cheathrú</a:t>
            </a:r>
            <a:r>
              <a:rPr lang="en-IE" b="1" dirty="0" smtClean="0">
                <a:solidFill>
                  <a:srgbClr val="990033"/>
                </a:solidFill>
              </a:rPr>
              <a:t> </a:t>
            </a:r>
            <a:r>
              <a:rPr lang="en-IE" b="1" dirty="0" err="1" smtClean="0">
                <a:solidFill>
                  <a:srgbClr val="990033"/>
                </a:solidFill>
              </a:rPr>
              <a:t>ceathrú</a:t>
            </a:r>
            <a:r>
              <a:rPr lang="en-IE" b="1" dirty="0">
                <a:solidFill>
                  <a:srgbClr val="990033"/>
                </a:solidFill>
              </a:rPr>
              <a:t>?_</a:t>
            </a:r>
            <a:endParaRPr lang="en-IE" dirty="0">
              <a:solidFill>
                <a:srgbClr val="990033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820000" y="654521"/>
            <a:ext cx="7407772" cy="5438775"/>
            <a:chOff x="8820000" y="654521"/>
            <a:chExt cx="7407772" cy="543877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35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build="p"/>
      <p:bldP spid="12" grpId="0" animBg="1"/>
      <p:bldP spid="1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22000" cy="32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G:\maths clipart\Mathematics\Mathematics\Measuring Devices\Protractor 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6" y="1617581"/>
            <a:ext cx="2850835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181065"/>
            <a:ext cx="51537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ingearach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fr-FR" sz="2000" dirty="0" err="1" smtClean="0">
                <a:solidFill>
                  <a:srgbClr val="990033"/>
                </a:solidFill>
              </a:rPr>
              <a:t>ón</a:t>
            </a:r>
            <a:r>
              <a:rPr lang="fr-FR" sz="2000" dirty="0" smtClean="0">
                <a:solidFill>
                  <a:srgbClr val="990033"/>
                </a:solidFill>
              </a:rPr>
              <a:t> </a:t>
            </a:r>
            <a:r>
              <a:rPr lang="fr-FR" sz="2000" dirty="0" err="1">
                <a:solidFill>
                  <a:srgbClr val="990033"/>
                </a:solidFill>
              </a:rPr>
              <a:t>bpointe</a:t>
            </a:r>
            <a:r>
              <a:rPr lang="fr-FR" sz="2000" dirty="0">
                <a:solidFill>
                  <a:srgbClr val="990033"/>
                </a:solidFill>
              </a:rPr>
              <a:t> Q’’’, le </a:t>
            </a:r>
            <a:r>
              <a:rPr lang="fr-FR" sz="2000" dirty="0" err="1">
                <a:solidFill>
                  <a:srgbClr val="990033"/>
                </a:solidFill>
              </a:rPr>
              <a:t>treo</a:t>
            </a:r>
            <a:endParaRPr lang="fr-FR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deimhneach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</a:t>
            </a:r>
            <a:r>
              <a:rPr lang="en-IE" sz="2000" i="1" dirty="0" err="1">
                <a:solidFill>
                  <a:srgbClr val="990033"/>
                </a:solidFill>
              </a:rPr>
              <a:t>x</a:t>
            </a:r>
            <a:r>
              <a:rPr lang="en-IE" sz="2000" dirty="0" err="1">
                <a:solidFill>
                  <a:srgbClr val="990033"/>
                </a:solidFill>
              </a:rPr>
              <a:t>-aise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chun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triantán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dronuilleach</a:t>
            </a:r>
            <a:r>
              <a:rPr lang="en-IE" sz="2000" dirty="0">
                <a:solidFill>
                  <a:srgbClr val="990033"/>
                </a:solidFill>
              </a:rPr>
              <a:t> OBQ’’’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dhéanamh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pt-BR" sz="2000" dirty="0">
                <a:solidFill>
                  <a:srgbClr val="990033"/>
                </a:solidFill>
              </a:rPr>
              <a:t>Cad é luach </a:t>
            </a:r>
            <a:r>
              <a:rPr lang="pt-BR" sz="2000" i="1" dirty="0">
                <a:solidFill>
                  <a:srgbClr val="990033"/>
                </a:solidFill>
              </a:rPr>
              <a:t>A </a:t>
            </a:r>
            <a:r>
              <a:rPr lang="pt-BR" sz="2000" dirty="0">
                <a:solidFill>
                  <a:srgbClr val="990033"/>
                </a:solidFill>
              </a:rPr>
              <a:t>i gcéimeanna?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cóimheasa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triantánúla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triantán</a:t>
            </a:r>
            <a:r>
              <a:rPr lang="en-IE" sz="2000" dirty="0">
                <a:solidFill>
                  <a:srgbClr val="990033"/>
                </a:solidFill>
              </a:rPr>
              <a:t> OBQ’’’,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Cad é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smtClean="0">
                <a:solidFill>
                  <a:srgbClr val="990033"/>
                </a:solidFill>
              </a:rPr>
              <a:t>=________  cos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smtClean="0">
                <a:solidFill>
                  <a:srgbClr val="990033"/>
                </a:solidFill>
              </a:rPr>
              <a:t>=________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 an t-</a:t>
            </a:r>
            <a:r>
              <a:rPr lang="en-IE" sz="2000" dirty="0" err="1">
                <a:solidFill>
                  <a:srgbClr val="990033"/>
                </a:solidFill>
              </a:rPr>
              <a:t>ainm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A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Déan</a:t>
            </a:r>
            <a:r>
              <a:rPr lang="en-IE" sz="2000" dirty="0">
                <a:solidFill>
                  <a:srgbClr val="990033"/>
                </a:solidFill>
              </a:rPr>
              <a:t> cur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Cad a </a:t>
            </a:r>
            <a:r>
              <a:rPr lang="en-IE" sz="2000" dirty="0" err="1">
                <a:solidFill>
                  <a:srgbClr val="990033"/>
                </a:solidFill>
              </a:rPr>
              <a:t>thugann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shín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cos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shín</a:t>
            </a:r>
            <a:r>
              <a:rPr lang="en-IE" sz="2000" dirty="0">
                <a:solidFill>
                  <a:srgbClr val="990033"/>
                </a:solidFill>
              </a:rPr>
              <a:t> 330°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cos 330</a:t>
            </a:r>
            <a:r>
              <a:rPr lang="en-IE" sz="2000" dirty="0" smtClean="0">
                <a:solidFill>
                  <a:srgbClr val="990033"/>
                </a:solidFill>
              </a:rPr>
              <a:t>°?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70747" y="3035777"/>
            <a:ext cx="1224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35249" y="3040420"/>
            <a:ext cx="1268599" cy="730388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0827" y="3724657"/>
                <a:ext cx="170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′′′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827" y="3724657"/>
                <a:ext cx="17076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7857" r="-217857" b="-1147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3194883" y="3022834"/>
            <a:ext cx="0" cy="720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49848" y="3716808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2173800" y="2960692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457200" y="1356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err="1" smtClean="0">
                <a:solidFill>
                  <a:srgbClr val="990033"/>
                </a:solidFill>
              </a:rPr>
              <a:t>Gníomhaíocht</a:t>
            </a:r>
            <a:r>
              <a:rPr lang="en-IE" b="1" dirty="0" smtClean="0">
                <a:solidFill>
                  <a:srgbClr val="990033"/>
                </a:solidFill>
              </a:rPr>
              <a:t> </a:t>
            </a:r>
            <a:r>
              <a:rPr lang="en-IE" b="1" dirty="0" err="1" smtClean="0">
                <a:solidFill>
                  <a:srgbClr val="990033"/>
                </a:solidFill>
              </a:rPr>
              <a:t>Daltaí</a:t>
            </a:r>
            <a:r>
              <a:rPr lang="en-IE" b="1" dirty="0" smtClean="0">
                <a:solidFill>
                  <a:srgbClr val="990033"/>
                </a:solidFill>
              </a:rPr>
              <a:t> 5 </a:t>
            </a:r>
            <a:br>
              <a:rPr lang="en-IE" b="1" dirty="0" smtClean="0">
                <a:solidFill>
                  <a:srgbClr val="990033"/>
                </a:solidFill>
              </a:rPr>
            </a:br>
            <a:r>
              <a:rPr lang="en-IE" sz="3100" dirty="0" err="1" smtClean="0">
                <a:solidFill>
                  <a:srgbClr val="990033"/>
                </a:solidFill>
              </a:rPr>
              <a:t>Uilleannacha</a:t>
            </a:r>
            <a:r>
              <a:rPr lang="en-IE" sz="3100" dirty="0" smtClean="0">
                <a:solidFill>
                  <a:srgbClr val="990033"/>
                </a:solidFill>
              </a:rPr>
              <a:t> </a:t>
            </a:r>
            <a:r>
              <a:rPr lang="en-IE" sz="3100" dirty="0" err="1" smtClean="0">
                <a:solidFill>
                  <a:srgbClr val="990033"/>
                </a:solidFill>
              </a:rPr>
              <a:t>sa</a:t>
            </a:r>
            <a:r>
              <a:rPr lang="en-IE" sz="3100" dirty="0" smtClean="0">
                <a:solidFill>
                  <a:srgbClr val="990033"/>
                </a:solidFill>
              </a:rPr>
              <a:t> </a:t>
            </a:r>
            <a:r>
              <a:rPr lang="en-IE" sz="3100" dirty="0" err="1" smtClean="0">
                <a:solidFill>
                  <a:srgbClr val="990033"/>
                </a:solidFill>
              </a:rPr>
              <a:t>cheathrú</a:t>
            </a:r>
            <a:r>
              <a:rPr lang="en-IE" sz="3100" dirty="0" smtClean="0">
                <a:solidFill>
                  <a:srgbClr val="990033"/>
                </a:solidFill>
              </a:rPr>
              <a:t> </a:t>
            </a:r>
            <a:r>
              <a:rPr lang="en-IE" sz="3100" dirty="0" err="1" smtClean="0">
                <a:solidFill>
                  <a:srgbClr val="990033"/>
                </a:solidFill>
              </a:rPr>
              <a:t>ceathrú</a:t>
            </a:r>
            <a:r>
              <a:rPr lang="en-IE" sz="3100" dirty="0" smtClean="0">
                <a:solidFill>
                  <a:srgbClr val="990033"/>
                </a:solidFill>
              </a:rPr>
              <a:t> 270° &lt; </a:t>
            </a:r>
            <a:r>
              <a:rPr lang="el-GR" sz="3100" dirty="0" smtClean="0">
                <a:solidFill>
                  <a:srgbClr val="990033"/>
                </a:solidFill>
              </a:rPr>
              <a:t>𝜃 &lt; 360°</a:t>
            </a:r>
            <a:endParaRPr lang="en-IE" sz="3100" dirty="0">
              <a:solidFill>
                <a:srgbClr val="990033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820000" y="654521"/>
            <a:ext cx="7407772" cy="5438775"/>
            <a:chOff x="8820000" y="654521"/>
            <a:chExt cx="7407772" cy="54387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73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1</a:t>
            </a:r>
            <a:r>
              <a:rPr lang="en-IE" b="1" dirty="0" smtClean="0">
                <a:solidFill>
                  <a:srgbClr val="990033"/>
                </a:solidFill>
              </a:rPr>
              <a:t>: </a:t>
            </a:r>
            <a:r>
              <a:rPr lang="en-IE" b="1" dirty="0" err="1" smtClean="0">
                <a:solidFill>
                  <a:srgbClr val="990033"/>
                </a:solidFill>
              </a:rPr>
              <a:t>Réamhrá</a:t>
            </a:r>
            <a:endParaRPr lang="en-I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0111" y="713327"/>
            <a:ext cx="330534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990033"/>
                </a:solidFill>
              </a:rPr>
              <a:t>Cad iad an dá mhír eolais a </a:t>
            </a:r>
            <a:r>
              <a:rPr lang="pt-BR" sz="2000" dirty="0" smtClean="0">
                <a:solidFill>
                  <a:srgbClr val="990033"/>
                </a:solidFill>
              </a:rPr>
              <a:t>bhfuil </a:t>
            </a:r>
            <a:r>
              <a:rPr lang="en-IE" sz="2000" dirty="0" err="1" smtClean="0">
                <a:solidFill>
                  <a:srgbClr val="990033"/>
                </a:solidFill>
              </a:rPr>
              <a:t>uainn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le </a:t>
            </a:r>
            <a:r>
              <a:rPr lang="en-IE" sz="2000" dirty="0" err="1">
                <a:solidFill>
                  <a:srgbClr val="990033"/>
                </a:solidFill>
              </a:rPr>
              <a:t>ciorcal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shainmhíniú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endParaRPr lang="en-IE" sz="12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Má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ciorcal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aonaid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cad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dhéanann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idirdhealú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ciorcal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aonaid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ciorcal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endParaRPr lang="en-IE" sz="12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Aithin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4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treo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mbogfaimid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le </a:t>
            </a:r>
            <a:r>
              <a:rPr lang="en-IE" sz="2000" dirty="0" err="1">
                <a:solidFill>
                  <a:srgbClr val="990033"/>
                </a:solidFill>
              </a:rPr>
              <a:t>dul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ón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cheathrú</a:t>
            </a:r>
            <a:r>
              <a:rPr lang="en-IE" sz="2000" dirty="0" smtClean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dtí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endParaRPr lang="en-IE" sz="1200" dirty="0">
              <a:solidFill>
                <a:srgbClr val="990033"/>
              </a:solidFill>
            </a:endParaRPr>
          </a:p>
          <a:p>
            <a:r>
              <a:rPr lang="pt-BR" sz="2000" dirty="0">
                <a:solidFill>
                  <a:srgbClr val="990033"/>
                </a:solidFill>
              </a:rPr>
              <a:t>Conas a dhéanfá cur síos ar phointí </a:t>
            </a:r>
            <a:r>
              <a:rPr lang="pt-BR" sz="2000" dirty="0" smtClean="0">
                <a:solidFill>
                  <a:srgbClr val="990033"/>
                </a:solidFill>
              </a:rPr>
              <a:t>ar </a:t>
            </a:r>
            <a:r>
              <a:rPr lang="en-IE" sz="2000" dirty="0" err="1" smtClean="0">
                <a:solidFill>
                  <a:srgbClr val="990033"/>
                </a:solidFill>
              </a:rPr>
              <a:t>imlíne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chiorcail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endParaRPr lang="en-IE" sz="12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Léigh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comhordanáidí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Cairtéiseacha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bpointí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1" y="847725"/>
            <a:ext cx="51625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820000" y="645560"/>
            <a:ext cx="7330158" cy="5364715"/>
            <a:chOff x="8820000" y="645560"/>
            <a:chExt cx="7330158" cy="5364715"/>
          </a:xfrm>
        </p:grpSpPr>
        <p:sp>
          <p:nvSpPr>
            <p:cNvPr id="11" name="Rounded Rectangle 10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45560"/>
              <a:ext cx="7006158" cy="536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127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/>
          <a:stretch/>
        </p:blipFill>
        <p:spPr bwMode="auto">
          <a:xfrm>
            <a:off x="410988" y="1545248"/>
            <a:ext cx="3078501" cy="23112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181065"/>
            <a:ext cx="51537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990033"/>
                </a:solidFill>
              </a:rPr>
              <a:t>Cad é íomhá OBQ’’’ faoi SX</a:t>
            </a:r>
            <a:r>
              <a:rPr lang="pt-BR" sz="2000" dirty="0" smtClean="0">
                <a:solidFill>
                  <a:srgbClr val="990033"/>
                </a:solidFill>
              </a:rPr>
              <a:t>? _______________________________________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Cad é an gaol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triantán</a:t>
            </a:r>
            <a:r>
              <a:rPr lang="en-IE" sz="2000" dirty="0">
                <a:solidFill>
                  <a:srgbClr val="990033"/>
                </a:solidFill>
              </a:rPr>
              <a:t> OBQ’’’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íomhá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S</a:t>
            </a:r>
            <a:r>
              <a:rPr lang="en-IE" sz="2000" baseline="-25000" dirty="0">
                <a:solidFill>
                  <a:srgbClr val="990033"/>
                </a:solidFill>
              </a:rPr>
              <a:t>X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Cad é an gaol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triantán</a:t>
            </a:r>
            <a:r>
              <a:rPr lang="en-IE" sz="2000" dirty="0">
                <a:solidFill>
                  <a:srgbClr val="990033"/>
                </a:solidFill>
              </a:rPr>
              <a:t> OBQ’’’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íomhá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S</a:t>
            </a:r>
            <a:r>
              <a:rPr lang="en-IE" sz="2000" baseline="-25000" dirty="0">
                <a:solidFill>
                  <a:srgbClr val="990033"/>
                </a:solidFill>
              </a:rPr>
              <a:t>X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</a:t>
            </a:r>
            <a:r>
              <a:rPr lang="x-none" sz="2000" smtClean="0">
                <a:solidFill>
                  <a:srgbClr val="990033"/>
                </a:solidFill>
              </a:rPr>
              <a:t>_________________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x-none" sz="200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Mar sin,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330º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_____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ceathrú</a:t>
            </a:r>
            <a:r>
              <a:rPr lang="en-IE" sz="2000" dirty="0" smtClean="0">
                <a:solidFill>
                  <a:srgbClr val="990033"/>
                </a:solidFill>
              </a:rPr>
              <a:t>  </a:t>
            </a:r>
            <a:r>
              <a:rPr lang="en-IE" sz="2000" dirty="0" err="1" smtClean="0">
                <a:solidFill>
                  <a:srgbClr val="990033"/>
                </a:solidFill>
              </a:rPr>
              <a:t>aici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r>
              <a:rPr lang="es-ES" sz="2000" dirty="0" smtClean="0">
                <a:solidFill>
                  <a:srgbClr val="990033"/>
                </a:solidFill>
              </a:rPr>
              <a:t>sin 330</a:t>
            </a:r>
            <a:r>
              <a:rPr lang="en-IE" sz="2000" dirty="0" smtClean="0">
                <a:solidFill>
                  <a:srgbClr val="990033"/>
                </a:solidFill>
              </a:rPr>
              <a:t>°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s-ES" sz="2000" dirty="0">
                <a:solidFill>
                  <a:srgbClr val="990033"/>
                </a:solidFill>
              </a:rPr>
              <a:t>= _______ sin </a:t>
            </a:r>
            <a:r>
              <a:rPr lang="es-ES" sz="2000" dirty="0" smtClean="0">
                <a:solidFill>
                  <a:srgbClr val="990033"/>
                </a:solidFill>
              </a:rPr>
              <a:t>30</a:t>
            </a:r>
            <a:r>
              <a:rPr lang="en-IE" sz="2000" dirty="0" smtClean="0">
                <a:solidFill>
                  <a:srgbClr val="990033"/>
                </a:solidFill>
              </a:rPr>
              <a:t>° </a:t>
            </a:r>
            <a:r>
              <a:rPr lang="es-ES" sz="2000" dirty="0" smtClean="0">
                <a:solidFill>
                  <a:srgbClr val="990033"/>
                </a:solidFill>
              </a:rPr>
              <a:t>= </a:t>
            </a:r>
            <a:r>
              <a:rPr lang="es-ES" sz="2000" dirty="0">
                <a:solidFill>
                  <a:srgbClr val="990033"/>
                </a:solidFill>
              </a:rPr>
              <a:t>_______, </a:t>
            </a:r>
            <a:endParaRPr lang="es-ES" sz="2000" dirty="0" smtClean="0">
              <a:solidFill>
                <a:srgbClr val="990033"/>
              </a:solidFill>
            </a:endParaRPr>
          </a:p>
          <a:p>
            <a:r>
              <a:rPr lang="es-ES" sz="2000" dirty="0" err="1" smtClean="0">
                <a:solidFill>
                  <a:srgbClr val="990033"/>
                </a:solidFill>
              </a:rPr>
              <a:t>cos</a:t>
            </a:r>
            <a:r>
              <a:rPr lang="es-ES" sz="2000" dirty="0" smtClean="0">
                <a:solidFill>
                  <a:srgbClr val="990033"/>
                </a:solidFill>
              </a:rPr>
              <a:t> 330</a:t>
            </a:r>
            <a:r>
              <a:rPr lang="en-IE" sz="2000" dirty="0" smtClean="0">
                <a:solidFill>
                  <a:srgbClr val="990033"/>
                </a:solidFill>
              </a:rPr>
              <a:t>°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s-ES" sz="2000" dirty="0">
                <a:solidFill>
                  <a:srgbClr val="990033"/>
                </a:solidFill>
              </a:rPr>
              <a:t>= _______ </a:t>
            </a:r>
            <a:r>
              <a:rPr lang="es-ES" sz="2000" dirty="0" err="1">
                <a:solidFill>
                  <a:srgbClr val="990033"/>
                </a:solidFill>
              </a:rPr>
              <a:t>cos</a:t>
            </a:r>
            <a:r>
              <a:rPr lang="es-ES" sz="2000" dirty="0">
                <a:solidFill>
                  <a:srgbClr val="990033"/>
                </a:solidFill>
              </a:rPr>
              <a:t> 30°= _______</a:t>
            </a: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42376" y="2715838"/>
            <a:ext cx="756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1"/>
          </p:cNvCxnSpPr>
          <p:nvPr/>
        </p:nvCxnSpPr>
        <p:spPr>
          <a:xfrm flipH="1" flipV="1">
            <a:off x="1950239" y="2715838"/>
            <a:ext cx="736463" cy="433038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699792" y="2708920"/>
            <a:ext cx="0" cy="468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78794" y="3140968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2144742" y="2636912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57200" y="1356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err="1" smtClean="0">
                <a:solidFill>
                  <a:srgbClr val="990033"/>
                </a:solidFill>
              </a:rPr>
              <a:t>Gníomhaíocht</a:t>
            </a:r>
            <a:r>
              <a:rPr lang="en-IE" b="1" dirty="0" smtClean="0">
                <a:solidFill>
                  <a:srgbClr val="990033"/>
                </a:solidFill>
              </a:rPr>
              <a:t> </a:t>
            </a:r>
            <a:r>
              <a:rPr lang="en-IE" b="1" dirty="0" err="1" smtClean="0">
                <a:solidFill>
                  <a:srgbClr val="990033"/>
                </a:solidFill>
              </a:rPr>
              <a:t>Daltaí</a:t>
            </a:r>
            <a:r>
              <a:rPr lang="en-IE" b="1" dirty="0" smtClean="0">
                <a:solidFill>
                  <a:srgbClr val="990033"/>
                </a:solidFill>
              </a:rPr>
              <a:t> 5 </a:t>
            </a:r>
            <a:br>
              <a:rPr lang="en-IE" b="1" dirty="0" smtClean="0">
                <a:solidFill>
                  <a:srgbClr val="990033"/>
                </a:solidFill>
              </a:rPr>
            </a:br>
            <a:r>
              <a:rPr lang="en-IE" sz="3100" dirty="0" err="1" smtClean="0">
                <a:solidFill>
                  <a:srgbClr val="990033"/>
                </a:solidFill>
              </a:rPr>
              <a:t>Uilleannacha</a:t>
            </a:r>
            <a:r>
              <a:rPr lang="en-IE" sz="3100" dirty="0" smtClean="0">
                <a:solidFill>
                  <a:srgbClr val="990033"/>
                </a:solidFill>
              </a:rPr>
              <a:t> </a:t>
            </a:r>
            <a:r>
              <a:rPr lang="en-IE" sz="3100" dirty="0" err="1" smtClean="0">
                <a:solidFill>
                  <a:srgbClr val="990033"/>
                </a:solidFill>
              </a:rPr>
              <a:t>sa</a:t>
            </a:r>
            <a:r>
              <a:rPr lang="en-IE" sz="3100" dirty="0" smtClean="0">
                <a:solidFill>
                  <a:srgbClr val="990033"/>
                </a:solidFill>
              </a:rPr>
              <a:t> </a:t>
            </a:r>
            <a:r>
              <a:rPr lang="en-IE" sz="3100" dirty="0" err="1" smtClean="0">
                <a:solidFill>
                  <a:srgbClr val="990033"/>
                </a:solidFill>
              </a:rPr>
              <a:t>cheathrú</a:t>
            </a:r>
            <a:r>
              <a:rPr lang="en-IE" sz="3100" dirty="0" smtClean="0">
                <a:solidFill>
                  <a:srgbClr val="990033"/>
                </a:solidFill>
              </a:rPr>
              <a:t> </a:t>
            </a:r>
            <a:r>
              <a:rPr lang="en-IE" sz="3100" dirty="0" err="1" smtClean="0">
                <a:solidFill>
                  <a:srgbClr val="990033"/>
                </a:solidFill>
              </a:rPr>
              <a:t>ceathrú</a:t>
            </a:r>
            <a:r>
              <a:rPr lang="en-IE" sz="3100" dirty="0" smtClean="0">
                <a:solidFill>
                  <a:srgbClr val="990033"/>
                </a:solidFill>
              </a:rPr>
              <a:t> 270° &lt; </a:t>
            </a:r>
            <a:r>
              <a:rPr lang="el-GR" sz="3100" dirty="0" smtClean="0">
                <a:solidFill>
                  <a:srgbClr val="990033"/>
                </a:solidFill>
              </a:rPr>
              <a:t>𝜃 &lt; 360°</a:t>
            </a:r>
            <a:endParaRPr lang="en-IE" sz="3100" dirty="0">
              <a:solidFill>
                <a:srgbClr val="990033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20000" y="654521"/>
            <a:ext cx="7407772" cy="5438775"/>
            <a:chOff x="8820000" y="654521"/>
            <a:chExt cx="7407772" cy="543877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0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1378511"/>
            <a:ext cx="55081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s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chur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bhfeidhm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Sin 𝜃  =  </a:t>
            </a:r>
            <a:r>
              <a:rPr lang="en-IE" sz="2000" dirty="0">
                <a:solidFill>
                  <a:srgbClr val="990033"/>
                </a:solidFill>
              </a:rPr>
              <a:t>_____________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Cos 𝜃 =  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Tan 𝜃 =  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A </a:t>
            </a:r>
            <a:r>
              <a:rPr lang="en-IE" sz="2000" dirty="0">
                <a:solidFill>
                  <a:srgbClr val="990033"/>
                </a:solidFill>
              </a:rPr>
              <a:t>= </a:t>
            </a:r>
            <a:r>
              <a:rPr lang="en-IE" sz="2000" dirty="0" err="1">
                <a:solidFill>
                  <a:srgbClr val="990033"/>
                </a:solidFill>
              </a:rPr>
              <a:t>urc</a:t>
            </a:r>
            <a:r>
              <a:rPr lang="en-IE" sz="2000" dirty="0">
                <a:solidFill>
                  <a:srgbClr val="990033"/>
                </a:solidFill>
              </a:rPr>
              <a:t>/</a:t>
            </a:r>
            <a:r>
              <a:rPr lang="en-IE" sz="2000" dirty="0" err="1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 = ____ (A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cheathru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)</a:t>
            </a:r>
          </a:p>
          <a:p>
            <a:r>
              <a:rPr lang="pt-BR" sz="2000" dirty="0">
                <a:solidFill>
                  <a:srgbClr val="990033"/>
                </a:solidFill>
              </a:rPr>
              <a:t>cos </a:t>
            </a:r>
            <a:r>
              <a:rPr lang="pt-BR" sz="2000" i="1" dirty="0">
                <a:solidFill>
                  <a:srgbClr val="990033"/>
                </a:solidFill>
              </a:rPr>
              <a:t>A </a:t>
            </a:r>
            <a:r>
              <a:rPr lang="pt-BR" sz="2000" dirty="0">
                <a:solidFill>
                  <a:srgbClr val="990033"/>
                </a:solidFill>
              </a:rPr>
              <a:t>= cóng/taobh = ____ (A sa cheathru ceathrú)</a:t>
            </a:r>
          </a:p>
          <a:p>
            <a:r>
              <a:rPr lang="it-IT" sz="2000" dirty="0">
                <a:solidFill>
                  <a:srgbClr val="990033"/>
                </a:solidFill>
              </a:rPr>
              <a:t>sín </a:t>
            </a:r>
            <a:r>
              <a:rPr lang="it-IT" sz="2000" i="1" dirty="0">
                <a:solidFill>
                  <a:srgbClr val="990033"/>
                </a:solidFill>
              </a:rPr>
              <a:t>A </a:t>
            </a:r>
            <a:r>
              <a:rPr lang="it-IT" sz="2000" dirty="0">
                <a:solidFill>
                  <a:srgbClr val="990033"/>
                </a:solidFill>
              </a:rPr>
              <a:t>= ____ (A sa chéad cheathrú</a:t>
            </a:r>
            <a:r>
              <a:rPr lang="it-IT" sz="2000" dirty="0" smtClean="0">
                <a:solidFill>
                  <a:srgbClr val="990033"/>
                </a:solidFill>
              </a:rPr>
              <a:t>)</a:t>
            </a:r>
          </a:p>
          <a:p>
            <a:r>
              <a:rPr lang="it-IT" sz="2000" dirty="0" smtClean="0">
                <a:solidFill>
                  <a:srgbClr val="990033"/>
                </a:solidFill>
              </a:rPr>
              <a:t>cos </a:t>
            </a:r>
            <a:r>
              <a:rPr lang="it-IT" sz="2000" i="1" dirty="0">
                <a:solidFill>
                  <a:srgbClr val="990033"/>
                </a:solidFill>
              </a:rPr>
              <a:t>A </a:t>
            </a:r>
            <a:r>
              <a:rPr lang="it-IT" sz="2000" dirty="0">
                <a:solidFill>
                  <a:srgbClr val="990033"/>
                </a:solidFill>
              </a:rPr>
              <a:t>= ____ (A sa chéad cheathrú)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/>
          <a:stretch/>
        </p:blipFill>
        <p:spPr bwMode="auto">
          <a:xfrm>
            <a:off x="413379" y="1545248"/>
            <a:ext cx="3078501" cy="23112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942376" y="2715838"/>
            <a:ext cx="756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9" idx="1"/>
          </p:cNvCxnSpPr>
          <p:nvPr/>
        </p:nvCxnSpPr>
        <p:spPr>
          <a:xfrm flipH="1" flipV="1">
            <a:off x="1950239" y="2715838"/>
            <a:ext cx="736463" cy="433038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99792" y="2708920"/>
            <a:ext cx="0" cy="468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78794" y="3140968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2144742" y="2636912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A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457200" y="1356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err="1" smtClean="0">
                <a:solidFill>
                  <a:srgbClr val="990033"/>
                </a:solidFill>
              </a:rPr>
              <a:t>Gníomhaíocht</a:t>
            </a:r>
            <a:r>
              <a:rPr lang="en-IE" b="1" dirty="0" smtClean="0">
                <a:solidFill>
                  <a:srgbClr val="990033"/>
                </a:solidFill>
              </a:rPr>
              <a:t> </a:t>
            </a:r>
            <a:r>
              <a:rPr lang="en-IE" b="1" dirty="0" err="1" smtClean="0">
                <a:solidFill>
                  <a:srgbClr val="990033"/>
                </a:solidFill>
              </a:rPr>
              <a:t>Daltaí</a:t>
            </a:r>
            <a:r>
              <a:rPr lang="en-IE" b="1" dirty="0" smtClean="0">
                <a:solidFill>
                  <a:srgbClr val="990033"/>
                </a:solidFill>
              </a:rPr>
              <a:t> 5 </a:t>
            </a:r>
            <a:br>
              <a:rPr lang="en-IE" b="1" dirty="0" smtClean="0">
                <a:solidFill>
                  <a:srgbClr val="990033"/>
                </a:solidFill>
              </a:rPr>
            </a:br>
            <a:r>
              <a:rPr lang="en-IE" sz="3100" dirty="0" err="1" smtClean="0">
                <a:solidFill>
                  <a:srgbClr val="990033"/>
                </a:solidFill>
              </a:rPr>
              <a:t>Uilleannacha</a:t>
            </a:r>
            <a:r>
              <a:rPr lang="en-IE" sz="3100" dirty="0" smtClean="0">
                <a:solidFill>
                  <a:srgbClr val="990033"/>
                </a:solidFill>
              </a:rPr>
              <a:t> </a:t>
            </a:r>
            <a:r>
              <a:rPr lang="en-IE" sz="3100" dirty="0" err="1" smtClean="0">
                <a:solidFill>
                  <a:srgbClr val="990033"/>
                </a:solidFill>
              </a:rPr>
              <a:t>sa</a:t>
            </a:r>
            <a:r>
              <a:rPr lang="en-IE" sz="3100" dirty="0" smtClean="0">
                <a:solidFill>
                  <a:srgbClr val="990033"/>
                </a:solidFill>
              </a:rPr>
              <a:t> </a:t>
            </a:r>
            <a:r>
              <a:rPr lang="en-IE" sz="3100" dirty="0" err="1" smtClean="0">
                <a:solidFill>
                  <a:srgbClr val="990033"/>
                </a:solidFill>
              </a:rPr>
              <a:t>cheathrú</a:t>
            </a:r>
            <a:r>
              <a:rPr lang="en-IE" sz="3100" dirty="0" smtClean="0">
                <a:solidFill>
                  <a:srgbClr val="990033"/>
                </a:solidFill>
              </a:rPr>
              <a:t> </a:t>
            </a:r>
            <a:r>
              <a:rPr lang="en-IE" sz="3100" dirty="0" err="1" smtClean="0">
                <a:solidFill>
                  <a:srgbClr val="990033"/>
                </a:solidFill>
              </a:rPr>
              <a:t>ceathrú</a:t>
            </a:r>
            <a:r>
              <a:rPr lang="en-IE" sz="3100" dirty="0" smtClean="0">
                <a:solidFill>
                  <a:srgbClr val="990033"/>
                </a:solidFill>
              </a:rPr>
              <a:t> 270° &lt; </a:t>
            </a:r>
            <a:r>
              <a:rPr lang="el-GR" sz="3100" dirty="0" smtClean="0">
                <a:solidFill>
                  <a:srgbClr val="990033"/>
                </a:solidFill>
              </a:rPr>
              <a:t>𝜃 &lt; 360°</a:t>
            </a:r>
            <a:endParaRPr lang="en-IE" sz="3100" dirty="0">
              <a:solidFill>
                <a:srgbClr val="990033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820000" y="654521"/>
            <a:ext cx="7407772" cy="5438775"/>
            <a:chOff x="8820000" y="654521"/>
            <a:chExt cx="7407772" cy="543877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8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5556" y="1033686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   	            </a:t>
            </a:r>
            <a:r>
              <a:rPr lang="pt-BR" sz="2000" dirty="0" smtClean="0">
                <a:solidFill>
                  <a:srgbClr val="990033"/>
                </a:solidFill>
              </a:rPr>
              <a:t>Scríobh </a:t>
            </a:r>
            <a:r>
              <a:rPr lang="pt-BR" sz="2000" i="1" dirty="0">
                <a:solidFill>
                  <a:srgbClr val="990033"/>
                </a:solidFill>
              </a:rPr>
              <a:t>A </a:t>
            </a:r>
            <a:r>
              <a:rPr lang="pt-BR" sz="2000" dirty="0">
                <a:solidFill>
                  <a:srgbClr val="990033"/>
                </a:solidFill>
              </a:rPr>
              <a:t>i dtéarmaí </a:t>
            </a:r>
            <a:r>
              <a:rPr lang="pt-BR" sz="2000" i="1" dirty="0" smtClean="0">
                <a:solidFill>
                  <a:srgbClr val="990033"/>
                </a:solidFill>
                <a:latin typeface="Cambria Math"/>
                <a:ea typeface="Cambria Math"/>
              </a:rPr>
              <a:t>𝜃</a:t>
            </a:r>
            <a:r>
              <a:rPr lang="pt-BR" sz="2000" i="1" dirty="0" smtClean="0">
                <a:solidFill>
                  <a:srgbClr val="990033"/>
                </a:solidFill>
              </a:rPr>
              <a:t> </a:t>
            </a:r>
            <a:r>
              <a:rPr lang="pt-BR" sz="2000" dirty="0">
                <a:solidFill>
                  <a:srgbClr val="990033"/>
                </a:solidFill>
              </a:rPr>
              <a:t>agus 360 º. </a:t>
            </a:r>
            <a:r>
              <a:rPr lang="pt-BR" sz="2000" dirty="0" smtClean="0">
                <a:solidFill>
                  <a:srgbClr val="990033"/>
                </a:solidFill>
              </a:rPr>
              <a:t>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an gaol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l-GR" sz="2000" i="1" dirty="0" smtClean="0">
                <a:solidFill>
                  <a:srgbClr val="990033"/>
                </a:solidFill>
              </a:rPr>
              <a:t>𝜃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ansin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athscríobh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pt-BR" sz="2000" dirty="0" smtClean="0">
                <a:solidFill>
                  <a:srgbClr val="990033"/>
                </a:solidFill>
              </a:rPr>
              <a:t>freagra </a:t>
            </a:r>
            <a:r>
              <a:rPr lang="pt-BR" sz="2000" dirty="0">
                <a:solidFill>
                  <a:srgbClr val="990033"/>
                </a:solidFill>
              </a:rPr>
              <a:t>ag úsáid na cothromóide (i) thuas</a:t>
            </a:r>
            <a:r>
              <a:rPr lang="pt-BR" sz="2000" dirty="0" smtClean="0">
                <a:solidFill>
                  <a:srgbClr val="990033"/>
                </a:solidFill>
              </a:rPr>
              <a:t>. __________________________________________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an gaol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cos </a:t>
            </a:r>
            <a:r>
              <a:rPr lang="el-GR" sz="2000" i="1" dirty="0" smtClean="0">
                <a:solidFill>
                  <a:srgbClr val="990033"/>
                </a:solidFill>
              </a:rPr>
              <a:t>𝜃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cos </a:t>
            </a:r>
            <a:r>
              <a:rPr lang="en-IE" sz="2000" i="1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ansin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athscríobh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pt-BR" sz="2000" dirty="0" smtClean="0">
                <a:solidFill>
                  <a:srgbClr val="990033"/>
                </a:solidFill>
              </a:rPr>
              <a:t>freagra </a:t>
            </a:r>
            <a:r>
              <a:rPr lang="pt-BR" sz="2000" dirty="0">
                <a:solidFill>
                  <a:srgbClr val="990033"/>
                </a:solidFill>
              </a:rPr>
              <a:t>ag úsáid na cothromóide (i) thuas</a:t>
            </a:r>
            <a:r>
              <a:rPr lang="pt-BR" sz="2000" dirty="0" smtClean="0">
                <a:solidFill>
                  <a:srgbClr val="990033"/>
                </a:solidFill>
              </a:rPr>
              <a:t>. __________________________________________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Scríobh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an gaol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tan </a:t>
            </a:r>
            <a:r>
              <a:rPr lang="el-GR" sz="2000" i="1" dirty="0" smtClean="0">
                <a:solidFill>
                  <a:srgbClr val="990033"/>
                </a:solidFill>
              </a:rPr>
              <a:t>𝜃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</a:t>
            </a:r>
            <a:r>
              <a:rPr lang="en-IE" sz="2000" i="1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ansin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athscríobh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pt-BR" sz="2000" dirty="0" smtClean="0">
                <a:solidFill>
                  <a:srgbClr val="990033"/>
                </a:solidFill>
              </a:rPr>
              <a:t>freagra </a:t>
            </a:r>
            <a:r>
              <a:rPr lang="pt-BR" sz="2000" dirty="0">
                <a:solidFill>
                  <a:srgbClr val="990033"/>
                </a:solidFill>
              </a:rPr>
              <a:t>ag úsáid na cothromóide (i) thuas.</a:t>
            </a:r>
            <a:r>
              <a:rPr lang="en-IE" sz="2000" dirty="0" smtClean="0">
                <a:solidFill>
                  <a:srgbClr val="990033"/>
                </a:solidFill>
              </a:rPr>
              <a:t> 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5 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593780" y="1052736"/>
            <a:ext cx="7290588" cy="369332"/>
          </a:xfrm>
          <a:prstGeom prst="rect">
            <a:avLst/>
          </a:prstGeom>
          <a:ln w="38100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en-IE" b="1" dirty="0" err="1" smtClean="0">
                <a:solidFill>
                  <a:srgbClr val="990033"/>
                </a:solidFill>
              </a:rPr>
              <a:t>Cothromóid</a:t>
            </a:r>
            <a:r>
              <a:rPr lang="en-IE" b="1" dirty="0" smtClean="0">
                <a:solidFill>
                  <a:srgbClr val="990033"/>
                </a:solidFill>
              </a:rPr>
              <a:t> </a:t>
            </a:r>
            <a:r>
              <a:rPr lang="en-IE" b="1" dirty="0">
                <a:solidFill>
                  <a:srgbClr val="990033"/>
                </a:solidFill>
              </a:rPr>
              <a:t>(</a:t>
            </a:r>
            <a:r>
              <a:rPr lang="en-IE" b="1" dirty="0" smtClean="0">
                <a:solidFill>
                  <a:srgbClr val="990033"/>
                </a:solidFill>
              </a:rPr>
              <a:t>I)		</a:t>
            </a:r>
            <a:r>
              <a:rPr lang="en-IE" b="1" dirty="0">
                <a:solidFill>
                  <a:srgbClr val="990033"/>
                </a:solidFill>
              </a:rPr>
              <a:t>	</a:t>
            </a:r>
            <a:r>
              <a:rPr lang="en-IE" b="1" dirty="0" smtClean="0">
                <a:solidFill>
                  <a:srgbClr val="990033"/>
                </a:solidFill>
              </a:rPr>
              <a:t>		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smtClean="0">
                <a:solidFill>
                  <a:srgbClr val="990033"/>
                </a:solidFill>
              </a:rPr>
              <a:t>360° </a:t>
            </a:r>
            <a:r>
              <a:rPr lang="en-IE" b="1" dirty="0">
                <a:solidFill>
                  <a:srgbClr val="990033"/>
                </a:solidFill>
              </a:rPr>
              <a:t>-</a:t>
            </a:r>
            <a:r>
              <a:rPr lang="en-IE" b="1" dirty="0" smtClean="0">
                <a:solidFill>
                  <a:srgbClr val="990033"/>
                </a:solidFill>
              </a:rPr>
              <a:t> 𝜃</a:t>
            </a:r>
            <a:endParaRPr lang="en-IE" b="1" dirty="0">
              <a:solidFill>
                <a:srgbClr val="99003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20000" y="654521"/>
            <a:ext cx="7407772" cy="5438775"/>
            <a:chOff x="8820000" y="654521"/>
            <a:chExt cx="7407772" cy="54387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1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5556" y="1228690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comharthaí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haghaidh</a:t>
            </a:r>
            <a:r>
              <a:rPr lang="en-IE" sz="2000" dirty="0">
                <a:solidFill>
                  <a:srgbClr val="990033"/>
                </a:solidFill>
              </a:rPr>
              <a:t> cos,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</a:t>
            </a:r>
            <a:r>
              <a:rPr lang="en-IE" sz="2000" dirty="0" err="1">
                <a:solidFill>
                  <a:srgbClr val="990033"/>
                </a:solidFill>
              </a:rPr>
              <a:t>d’uillinn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, cos,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315°. </a:t>
            </a:r>
            <a:r>
              <a:rPr lang="en-IE" sz="2000" dirty="0" err="1">
                <a:solidFill>
                  <a:srgbClr val="990033"/>
                </a:solidFill>
              </a:rPr>
              <a:t>Bíodh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freagraí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I </a:t>
            </a:r>
            <a:r>
              <a:rPr lang="en-IE" sz="2000" dirty="0" err="1" smtClean="0">
                <a:solidFill>
                  <a:srgbClr val="990033"/>
                </a:solidFill>
              </a:rPr>
              <a:t>bhfoirm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surda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5 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541656" y="787284"/>
            <a:ext cx="3094239" cy="400110"/>
          </a:xfrm>
          <a:prstGeom prst="rect">
            <a:avLst/>
          </a:prstGeom>
          <a:ln w="38100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en-IE" sz="2000" b="1" dirty="0" err="1">
                <a:solidFill>
                  <a:srgbClr val="990033"/>
                </a:solidFill>
              </a:rPr>
              <a:t>Cothromóid</a:t>
            </a:r>
            <a:r>
              <a:rPr lang="en-IE" sz="2000" b="1" dirty="0">
                <a:solidFill>
                  <a:srgbClr val="990033"/>
                </a:solidFill>
              </a:rPr>
              <a:t> (</a:t>
            </a:r>
            <a:r>
              <a:rPr lang="en-IE" sz="2000" b="1" dirty="0" smtClean="0">
                <a:solidFill>
                  <a:srgbClr val="990033"/>
                </a:solidFill>
              </a:rPr>
              <a:t>I) </a:t>
            </a:r>
            <a:r>
              <a:rPr lang="en-IE" sz="2000" dirty="0" smtClean="0">
                <a:solidFill>
                  <a:srgbClr val="990033"/>
                </a:solidFill>
              </a:rPr>
              <a:t>A = 360 - </a:t>
            </a:r>
            <a:r>
              <a:rPr lang="el-GR" sz="2000" dirty="0" smtClean="0">
                <a:solidFill>
                  <a:srgbClr val="990033"/>
                </a:solidFill>
              </a:rPr>
              <a:t>𝜃</a:t>
            </a:r>
            <a:endParaRPr lang="en-IE" sz="2000" b="1" dirty="0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4853519"/>
                  </p:ext>
                </p:extLst>
              </p:nvPr>
            </p:nvGraphicFramePr>
            <p:xfrm>
              <a:off x="738000" y="1995496"/>
              <a:ext cx="7668000" cy="1577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Feidhm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thriantánúil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Comhartha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sa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cheathrú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ceathrú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𝑡𝑎𝑛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4853519"/>
                  </p:ext>
                </p:extLst>
              </p:nvPr>
            </p:nvGraphicFramePr>
            <p:xfrm>
              <a:off x="738000" y="1995496"/>
              <a:ext cx="7668000" cy="1577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Feidhm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thriantánúil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Comhartha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sa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cheathrú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ceathrú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106154" r="-91185" b="-2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206154" r="-91185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306154" r="-91185" b="-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0" name="Group 9"/>
          <p:cNvGrpSpPr/>
          <p:nvPr/>
        </p:nvGrpSpPr>
        <p:grpSpPr>
          <a:xfrm>
            <a:off x="8820000" y="654521"/>
            <a:ext cx="7407772" cy="5438775"/>
            <a:chOff x="8820000" y="654521"/>
            <a:chExt cx="7407772" cy="54387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2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5556" y="792992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Marcáil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360° san </a:t>
            </a:r>
            <a:r>
              <a:rPr lang="en-IE" sz="2000" dirty="0" err="1">
                <a:solidFill>
                  <a:srgbClr val="990033"/>
                </a:solidFill>
              </a:rPr>
              <a:t>ionad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caighdeánach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gciorcal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aonaid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 smtClean="0">
                <a:solidFill>
                  <a:srgbClr val="990033"/>
                </a:solidFill>
              </a:rPr>
              <a:t>úsáid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comhordanáidí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(</a:t>
            </a:r>
            <a:r>
              <a:rPr lang="en-IE" sz="2000" dirty="0" err="1">
                <a:solidFill>
                  <a:srgbClr val="990033"/>
                </a:solidFill>
              </a:rPr>
              <a:t>ná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áireamhán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, cos,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360°. </a:t>
            </a:r>
            <a:r>
              <a:rPr lang="en-IE" sz="2000" dirty="0" err="1">
                <a:solidFill>
                  <a:srgbClr val="990033"/>
                </a:solidFill>
              </a:rPr>
              <a:t>Seiceáil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freagraí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áireamháin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2920" y="-38959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                </a:t>
            </a:r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5 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323528" y="392882"/>
            <a:ext cx="3094239" cy="400110"/>
          </a:xfrm>
          <a:prstGeom prst="rect">
            <a:avLst/>
          </a:prstGeom>
          <a:ln w="38100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en-IE" sz="2000" b="1" dirty="0" err="1">
                <a:solidFill>
                  <a:srgbClr val="990033"/>
                </a:solidFill>
              </a:rPr>
              <a:t>Cothromóid</a:t>
            </a:r>
            <a:r>
              <a:rPr lang="en-IE" sz="2000" b="1" dirty="0">
                <a:solidFill>
                  <a:srgbClr val="990033"/>
                </a:solidFill>
              </a:rPr>
              <a:t> (I) </a:t>
            </a:r>
            <a:r>
              <a:rPr lang="en-IE" sz="2000" dirty="0" smtClean="0">
                <a:solidFill>
                  <a:srgbClr val="990033"/>
                </a:solidFill>
              </a:rPr>
              <a:t>A = 360 - </a:t>
            </a:r>
            <a:r>
              <a:rPr lang="el-GR" sz="2000" dirty="0" smtClean="0">
                <a:solidFill>
                  <a:srgbClr val="990033"/>
                </a:solidFill>
              </a:rPr>
              <a:t>𝜃</a:t>
            </a:r>
            <a:endParaRPr lang="en-IE" sz="2000" b="1" dirty="0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7079375"/>
                  </p:ext>
                </p:extLst>
              </p:nvPr>
            </p:nvGraphicFramePr>
            <p:xfrm>
              <a:off x="827584" y="1717824"/>
              <a:ext cx="7668000" cy="1981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  <m:r>
                                  <a:rPr lang="en-IE" sz="18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000" b="0" i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360</m:t>
                                </m:r>
                                <m:r>
                                  <a:rPr lang="en-IE" sz="200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Comhordanáidí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chiorcail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aonaid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𝑠𝑖𝑛</m:t>
                                </m:r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88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𝑡𝑎𝑛</m:t>
                                </m:r>
                                <m:r>
                                  <a:rPr lang="el-GR" sz="1800" b="0" i="1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7079375"/>
                  </p:ext>
                </p:extLst>
              </p:nvPr>
            </p:nvGraphicFramePr>
            <p:xfrm>
              <a:off x="827584" y="1717824"/>
              <a:ext cx="7668000" cy="1981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13160"/>
                    <a:gridCol w="3654840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52" t="-1538" r="-9118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09833" t="-1538" b="-40000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Comhordanáidí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chiorcail</a:t>
                          </a:r>
                          <a:r>
                            <a:rPr lang="en-IE" sz="1800" b="1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E" sz="1800" b="1" i="0" u="none" strike="noStrike" kern="1200" baseline="0" dirty="0" err="1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aonaid</a:t>
                          </a:r>
                          <a:endParaRPr lang="en-IE" sz="18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52" t="-201538" r="-9118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52" t="-301538" r="-911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52" t="-401538" r="-91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26" y="3769990"/>
            <a:ext cx="2753948" cy="2753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820000" y="654521"/>
            <a:ext cx="7407772" cy="5438775"/>
            <a:chOff x="8820000" y="654521"/>
            <a:chExt cx="7407772" cy="54387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68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10" y="3182068"/>
            <a:ext cx="1851883" cy="1584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35" y="3186124"/>
            <a:ext cx="1851883" cy="1584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90" y="3184510"/>
            <a:ext cx="1851883" cy="1584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3182488"/>
            <a:ext cx="1851883" cy="1584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smtClean="0">
                <a:solidFill>
                  <a:srgbClr val="990033"/>
                </a:solidFill>
              </a:rPr>
              <a:t>6A</a:t>
            </a:r>
            <a:r>
              <a:rPr lang="en-IE" dirty="0">
                <a:solidFill>
                  <a:srgbClr val="990033"/>
                </a:solidFill>
              </a:rPr>
              <a:t/>
            </a:r>
            <a:br>
              <a:rPr lang="en-IE" dirty="0">
                <a:solidFill>
                  <a:srgbClr val="990033"/>
                </a:solidFill>
              </a:rPr>
            </a:br>
            <a:r>
              <a:rPr lang="pt-BR" sz="2200" dirty="0">
                <a:solidFill>
                  <a:srgbClr val="990033"/>
                </a:solidFill>
              </a:rPr>
              <a:t>Achoimre ar conas feidhmeanna triantánúla na </a:t>
            </a:r>
            <a:r>
              <a:rPr lang="pt-BR" sz="2200" dirty="0" smtClean="0">
                <a:solidFill>
                  <a:srgbClr val="990033"/>
                </a:solidFill>
              </a:rPr>
              <a:t>n-uilleannacha </a:t>
            </a:r>
            <a:r>
              <a:rPr lang="en-IE" sz="2200" dirty="0" smtClean="0">
                <a:solidFill>
                  <a:srgbClr val="990033"/>
                </a:solidFill>
              </a:rPr>
              <a:t>go </a:t>
            </a:r>
            <a:r>
              <a:rPr lang="en-IE" sz="2200" dirty="0" err="1">
                <a:solidFill>
                  <a:srgbClr val="990033"/>
                </a:solidFill>
              </a:rPr>
              <a:t>léir</a:t>
            </a:r>
            <a:r>
              <a:rPr lang="en-IE" sz="2200" dirty="0">
                <a:solidFill>
                  <a:srgbClr val="990033"/>
                </a:solidFill>
              </a:rPr>
              <a:t> a </a:t>
            </a:r>
            <a:r>
              <a:rPr lang="en-IE" sz="2200" dirty="0" err="1">
                <a:solidFill>
                  <a:srgbClr val="990033"/>
                </a:solidFill>
              </a:rPr>
              <a:t>fháil</a:t>
            </a:r>
            <a:endParaRPr lang="en-IE" sz="2700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95536" y="1245518"/>
            <a:ext cx="8574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I </a:t>
            </a:r>
            <a:r>
              <a:rPr lang="en-IE" sz="2000" dirty="0" err="1">
                <a:solidFill>
                  <a:srgbClr val="990033"/>
                </a:solidFill>
              </a:rPr>
              <a:t>ngach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gciorcal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aonaid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chéad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litir</a:t>
            </a:r>
            <a:r>
              <a:rPr lang="en-IE" sz="2000" dirty="0">
                <a:solidFill>
                  <a:srgbClr val="990033"/>
                </a:solidFill>
              </a:rPr>
              <a:t> den </a:t>
            </a:r>
            <a:r>
              <a:rPr lang="en-IE" sz="2000" dirty="0" err="1">
                <a:solidFill>
                  <a:srgbClr val="990033"/>
                </a:solidFill>
              </a:rPr>
              <a:t>fheidhm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thriantánúil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deimhneach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I </a:t>
            </a:r>
            <a:r>
              <a:rPr lang="en-IE" sz="2000" dirty="0" err="1" smtClean="0">
                <a:solidFill>
                  <a:srgbClr val="990033"/>
                </a:solidFill>
              </a:rPr>
              <a:t>ngach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ceathrú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</a:p>
          <a:p>
            <a:r>
              <a:rPr lang="en-IE" sz="2000" dirty="0" err="1" smtClean="0">
                <a:solidFill>
                  <a:srgbClr val="990033"/>
                </a:solidFill>
              </a:rPr>
              <a:t>Marcáil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l-GR" sz="2000" i="1" dirty="0" smtClean="0">
                <a:solidFill>
                  <a:srgbClr val="990033"/>
                </a:solidFill>
                <a:latin typeface="Cambria Math"/>
                <a:ea typeface="Cambria Math"/>
              </a:rPr>
              <a:t>𝜃</a:t>
            </a:r>
            <a:r>
              <a:rPr lang="en-IE" sz="2000" i="1" dirty="0" smtClean="0">
                <a:solidFill>
                  <a:srgbClr val="990033"/>
                </a:solidFill>
                <a:latin typeface="Cambria Math"/>
                <a:ea typeface="Cambria Math"/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huillinn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ceathrú</a:t>
            </a:r>
            <a:r>
              <a:rPr lang="en-IE" sz="2000" dirty="0" smtClean="0">
                <a:solidFill>
                  <a:srgbClr val="990033"/>
                </a:solidFill>
              </a:rPr>
              <a:t>.  </a:t>
            </a:r>
            <a:r>
              <a:rPr lang="en-IE" sz="2000" dirty="0" err="1" smtClean="0">
                <a:solidFill>
                  <a:srgbClr val="990033"/>
                </a:solidFill>
              </a:rPr>
              <a:t>Úsáid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ciorcal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aonaid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difriúil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cás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I </a:t>
            </a:r>
            <a:r>
              <a:rPr lang="en-IE" sz="2000" dirty="0" err="1">
                <a:solidFill>
                  <a:srgbClr val="990033"/>
                </a:solidFill>
              </a:rPr>
              <a:t>ngach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fhoirmle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uillinn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tagartha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nuair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thugtar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l-GR" sz="2000" i="1" dirty="0">
                <a:solidFill>
                  <a:srgbClr val="990033"/>
                </a:solidFill>
                <a:latin typeface="Cambria Math"/>
                <a:ea typeface="Cambria Math"/>
              </a:rPr>
              <a:t>𝜃</a:t>
            </a:r>
            <a:r>
              <a:rPr lang="el-GR" sz="2000" i="1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cheathrú</a:t>
            </a:r>
            <a:r>
              <a:rPr lang="en-IE" sz="2000" dirty="0">
                <a:solidFill>
                  <a:srgbClr val="990033"/>
                </a:solidFill>
              </a:rPr>
              <a:t> sin.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835696" y="3068960"/>
            <a:ext cx="31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solidFill>
                  <a:srgbClr val="990033"/>
                </a:solidFill>
              </a:rPr>
              <a:t>A</a:t>
            </a:r>
            <a:endParaRPr lang="en-IE" sz="4000" b="1" dirty="0">
              <a:solidFill>
                <a:srgbClr val="990033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377090" y="3573016"/>
            <a:ext cx="540000" cy="40947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94009" y="3973763"/>
            <a:ext cx="684000" cy="8723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flipH="1">
            <a:off x="1580191" y="3690180"/>
            <a:ext cx="31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accent1"/>
                </a:solidFill>
              </a:rPr>
              <a:t>A</a:t>
            </a:r>
            <a:endParaRPr lang="en-IE" sz="2000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66344" y="4874674"/>
            <a:ext cx="19454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990033"/>
                </a:solidFill>
              </a:rPr>
              <a:t>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&lt; 𝜃 &lt; 90</a:t>
            </a:r>
            <a:r>
              <a:rPr lang="en-IE" sz="2000" baseline="30000" dirty="0" smtClean="0">
                <a:solidFill>
                  <a:srgbClr val="990033"/>
                </a:solidFill>
              </a:rPr>
              <a:t>o </a:t>
            </a:r>
            <a:endParaRPr lang="en-IE" sz="2000" dirty="0">
              <a:solidFill>
                <a:schemeClr val="accent1"/>
              </a:solidFill>
            </a:endParaRPr>
          </a:p>
          <a:p>
            <a:pPr algn="ctr"/>
            <a:r>
              <a:rPr lang="en-IE" dirty="0" err="1" smtClean="0">
                <a:solidFill>
                  <a:schemeClr val="accent1"/>
                </a:solidFill>
              </a:rPr>
              <a:t>Uillinn</a:t>
            </a:r>
            <a:r>
              <a:rPr lang="en-IE" dirty="0" smtClean="0">
                <a:solidFill>
                  <a:schemeClr val="accent1"/>
                </a:solidFill>
              </a:rPr>
              <a:t> </a:t>
            </a:r>
            <a:r>
              <a:rPr lang="en-IE" dirty="0" err="1" smtClean="0">
                <a:solidFill>
                  <a:schemeClr val="accent1"/>
                </a:solidFill>
              </a:rPr>
              <a:t>tagartha</a:t>
            </a:r>
            <a:endParaRPr lang="en-IE" sz="2000" dirty="0" smtClean="0">
              <a:solidFill>
                <a:srgbClr val="990033"/>
              </a:solidFill>
            </a:endParaRPr>
          </a:p>
          <a:p>
            <a:pPr algn="ctr"/>
            <a:r>
              <a:rPr lang="el-GR" sz="2000" dirty="0" smtClean="0">
                <a:solidFill>
                  <a:srgbClr val="990033"/>
                </a:solidFill>
              </a:rPr>
              <a:t>𝜃 </a:t>
            </a:r>
            <a:r>
              <a:rPr lang="en-IE" sz="2000" dirty="0" smtClean="0">
                <a:solidFill>
                  <a:srgbClr val="990033"/>
                </a:solidFill>
              </a:rPr>
              <a:t> =  A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590206" y="3068960"/>
            <a:ext cx="31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solidFill>
                  <a:srgbClr val="990033"/>
                </a:solidFill>
              </a:rPr>
              <a:t>S</a:t>
            </a:r>
            <a:endParaRPr lang="en-IE" sz="4000" b="1" dirty="0">
              <a:solidFill>
                <a:srgbClr val="990033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3120551" y="3573016"/>
            <a:ext cx="500076" cy="40947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909693" y="3978929"/>
            <a:ext cx="68400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3120551" y="3690180"/>
            <a:ext cx="31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accent1"/>
                </a:solidFill>
              </a:rPr>
              <a:t>A</a:t>
            </a:r>
            <a:endParaRPr lang="en-IE" sz="2000" b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483768" y="4874674"/>
            <a:ext cx="2227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990033"/>
                </a:solidFill>
              </a:rPr>
              <a:t>90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&lt; 𝜃 &lt; 180</a:t>
            </a:r>
            <a:r>
              <a:rPr lang="en-IE" sz="2000" baseline="30000" dirty="0" smtClean="0">
                <a:solidFill>
                  <a:srgbClr val="990033"/>
                </a:solidFill>
              </a:rPr>
              <a:t>o      </a:t>
            </a:r>
          </a:p>
          <a:p>
            <a:pPr algn="ctr"/>
            <a:r>
              <a:rPr lang="en-IE" sz="2000" dirty="0" err="1">
                <a:solidFill>
                  <a:schemeClr val="accent1"/>
                </a:solidFill>
              </a:rPr>
              <a:t>Uillinn</a:t>
            </a:r>
            <a:r>
              <a:rPr lang="en-IE" sz="2000" dirty="0">
                <a:solidFill>
                  <a:schemeClr val="accent1"/>
                </a:solidFill>
              </a:rPr>
              <a:t> </a:t>
            </a:r>
            <a:r>
              <a:rPr lang="en-IE" sz="2000" dirty="0" err="1">
                <a:solidFill>
                  <a:schemeClr val="accent1"/>
                </a:solidFill>
              </a:rPr>
              <a:t>t</a:t>
            </a:r>
            <a:r>
              <a:rPr lang="en-IE" sz="2000" dirty="0" err="1" smtClean="0">
                <a:solidFill>
                  <a:schemeClr val="accent1"/>
                </a:solidFill>
              </a:rPr>
              <a:t>agartha</a:t>
            </a:r>
            <a:endParaRPr lang="en-IE" sz="2400" dirty="0">
              <a:solidFill>
                <a:srgbClr val="990033"/>
              </a:solidFill>
            </a:endParaRPr>
          </a:p>
          <a:p>
            <a:pPr algn="ctr"/>
            <a:r>
              <a:rPr lang="el-GR" sz="2000" dirty="0" smtClean="0">
                <a:solidFill>
                  <a:srgbClr val="990033"/>
                </a:solidFill>
              </a:rPr>
              <a:t>𝜃</a:t>
            </a:r>
            <a:r>
              <a:rPr lang="en-IE" sz="2000" dirty="0" smtClean="0">
                <a:solidFill>
                  <a:srgbClr val="990033"/>
                </a:solidFill>
              </a:rPr>
              <a:t> = 180</a:t>
            </a:r>
            <a:r>
              <a:rPr lang="en-IE" sz="2000" baseline="30000" dirty="0" smtClean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- A</a:t>
            </a:r>
            <a:endParaRPr lang="en-IE" sz="2000" b="1" dirty="0">
              <a:solidFill>
                <a:srgbClr val="99003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4888502" y="4233282"/>
            <a:ext cx="31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solidFill>
                  <a:srgbClr val="990033"/>
                </a:solidFill>
              </a:rPr>
              <a:t>T</a:t>
            </a:r>
            <a:endParaRPr lang="en-IE" sz="4000" b="1" dirty="0">
              <a:solidFill>
                <a:srgbClr val="990033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324775" y="3989566"/>
            <a:ext cx="540000" cy="40947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180759" y="3978929"/>
            <a:ext cx="68400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5408072" y="3906204"/>
            <a:ext cx="31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accent1"/>
                </a:solidFill>
              </a:rPr>
              <a:t>A</a:t>
            </a:r>
            <a:endParaRPr lang="en-IE" sz="2000" b="1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4769081" y="4874674"/>
            <a:ext cx="2227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990033"/>
                </a:solidFill>
              </a:rPr>
              <a:t>180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&lt; 𝜃 &lt; 270</a:t>
            </a:r>
            <a:r>
              <a:rPr lang="en-IE" sz="2000" baseline="30000" dirty="0" smtClean="0">
                <a:solidFill>
                  <a:srgbClr val="990033"/>
                </a:solidFill>
              </a:rPr>
              <a:t>o</a:t>
            </a:r>
            <a:endParaRPr lang="en-IE" sz="2000" b="1" dirty="0">
              <a:solidFill>
                <a:srgbClr val="990033"/>
              </a:solidFill>
            </a:endParaRPr>
          </a:p>
          <a:p>
            <a:pPr algn="ctr"/>
            <a:r>
              <a:rPr lang="en-IE" sz="2000" dirty="0" err="1">
                <a:solidFill>
                  <a:schemeClr val="accent1"/>
                </a:solidFill>
              </a:rPr>
              <a:t>Uillinn</a:t>
            </a:r>
            <a:r>
              <a:rPr lang="en-IE" sz="2000" dirty="0">
                <a:solidFill>
                  <a:schemeClr val="accent1"/>
                </a:solidFill>
              </a:rPr>
              <a:t> </a:t>
            </a:r>
            <a:r>
              <a:rPr lang="en-IE" sz="2000" dirty="0" err="1">
                <a:solidFill>
                  <a:schemeClr val="accent1"/>
                </a:solidFill>
              </a:rPr>
              <a:t>t</a:t>
            </a:r>
            <a:r>
              <a:rPr lang="en-IE" sz="2000" dirty="0" err="1" smtClean="0">
                <a:solidFill>
                  <a:schemeClr val="accent1"/>
                </a:solidFill>
              </a:rPr>
              <a:t>agartha</a:t>
            </a:r>
            <a:endParaRPr lang="en-IE" sz="2400" dirty="0">
              <a:solidFill>
                <a:srgbClr val="990033"/>
              </a:solidFill>
            </a:endParaRPr>
          </a:p>
          <a:p>
            <a:pPr algn="ctr"/>
            <a:r>
              <a:rPr lang="el-GR" sz="2000" dirty="0" smtClean="0">
                <a:solidFill>
                  <a:srgbClr val="990033"/>
                </a:solidFill>
              </a:rPr>
              <a:t>𝜃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= 180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+ </a:t>
            </a:r>
            <a:r>
              <a:rPr lang="en-IE" sz="2000" dirty="0">
                <a:solidFill>
                  <a:srgbClr val="990033"/>
                </a:solidFill>
              </a:rPr>
              <a:t>A</a:t>
            </a:r>
            <a:endParaRPr lang="en-IE" sz="2000" b="1" dirty="0">
              <a:solidFill>
                <a:srgbClr val="99003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8627026" y="4233282"/>
            <a:ext cx="31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 smtClean="0">
                <a:solidFill>
                  <a:srgbClr val="990033"/>
                </a:solidFill>
              </a:rPr>
              <a:t>C</a:t>
            </a:r>
            <a:endParaRPr lang="en-IE" sz="4000" b="1" dirty="0">
              <a:solidFill>
                <a:srgbClr val="990033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046982" y="3982486"/>
            <a:ext cx="458606" cy="432048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058735" y="3978929"/>
            <a:ext cx="68400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flipH="1">
            <a:off x="8227505" y="3953705"/>
            <a:ext cx="31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chemeClr val="accent1"/>
                </a:solidFill>
              </a:rPr>
              <a:t>A</a:t>
            </a:r>
            <a:endParaRPr lang="en-IE" sz="2000" b="1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6876256" y="4874674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rgbClr val="990033"/>
                </a:solidFill>
              </a:rPr>
              <a:t>270</a:t>
            </a:r>
            <a:r>
              <a:rPr lang="en-IE" sz="2000" baseline="30000" dirty="0" smtClean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&lt; 𝜃 &lt; 360</a:t>
            </a:r>
            <a:r>
              <a:rPr lang="en-IE" sz="2000" baseline="30000" dirty="0" smtClean="0">
                <a:solidFill>
                  <a:srgbClr val="990033"/>
                </a:solidFill>
              </a:rPr>
              <a:t>o</a:t>
            </a:r>
            <a:endParaRPr lang="en-IE" sz="2000" b="1" dirty="0">
              <a:solidFill>
                <a:srgbClr val="990033"/>
              </a:solidFill>
            </a:endParaRPr>
          </a:p>
          <a:p>
            <a:pPr algn="ctr"/>
            <a:r>
              <a:rPr lang="en-IE" sz="2000" dirty="0" err="1">
                <a:solidFill>
                  <a:schemeClr val="accent1"/>
                </a:solidFill>
              </a:rPr>
              <a:t>Uillinn</a:t>
            </a:r>
            <a:r>
              <a:rPr lang="en-IE" sz="2000" dirty="0">
                <a:solidFill>
                  <a:schemeClr val="accent1"/>
                </a:solidFill>
              </a:rPr>
              <a:t> </a:t>
            </a:r>
            <a:r>
              <a:rPr lang="en-IE" sz="2000" dirty="0" err="1">
                <a:solidFill>
                  <a:schemeClr val="accent1"/>
                </a:solidFill>
              </a:rPr>
              <a:t>t</a:t>
            </a:r>
            <a:r>
              <a:rPr lang="en-IE" sz="2000" dirty="0" err="1" smtClean="0">
                <a:solidFill>
                  <a:schemeClr val="accent1"/>
                </a:solidFill>
              </a:rPr>
              <a:t>agartha</a:t>
            </a:r>
            <a:endParaRPr lang="en-IE" sz="2400" dirty="0">
              <a:solidFill>
                <a:srgbClr val="990033"/>
              </a:solidFill>
            </a:endParaRPr>
          </a:p>
          <a:p>
            <a:pPr algn="ctr"/>
            <a:r>
              <a:rPr lang="el-GR" sz="2000" dirty="0" smtClean="0">
                <a:solidFill>
                  <a:srgbClr val="990033"/>
                </a:solidFill>
              </a:rPr>
              <a:t>𝜃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= </a:t>
            </a:r>
            <a:r>
              <a:rPr lang="en-IE" sz="2000" dirty="0" smtClean="0">
                <a:solidFill>
                  <a:srgbClr val="990033"/>
                </a:solidFill>
              </a:rPr>
              <a:t>360</a:t>
            </a:r>
            <a:r>
              <a:rPr lang="en-IE" sz="2000" baseline="30000" dirty="0" smtClean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- A</a:t>
            </a:r>
            <a:endParaRPr lang="en-IE" sz="2000" b="1" dirty="0">
              <a:solidFill>
                <a:srgbClr val="99003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5536" y="3140968"/>
            <a:ext cx="2016224" cy="2772000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Rectangle 36"/>
          <p:cNvSpPr/>
          <p:nvPr/>
        </p:nvSpPr>
        <p:spPr>
          <a:xfrm>
            <a:off x="2604620" y="3140968"/>
            <a:ext cx="2016224" cy="2772000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/>
          <p:cNvSpPr/>
          <p:nvPr/>
        </p:nvSpPr>
        <p:spPr>
          <a:xfrm>
            <a:off x="4870005" y="3140968"/>
            <a:ext cx="2016224" cy="2772000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7032039" y="3140968"/>
            <a:ext cx="2016224" cy="2772000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40" name="Group 39"/>
          <p:cNvGrpSpPr/>
          <p:nvPr/>
        </p:nvGrpSpPr>
        <p:grpSpPr>
          <a:xfrm>
            <a:off x="8820000" y="8832"/>
            <a:ext cx="7407772" cy="6084464"/>
            <a:chOff x="8820000" y="8832"/>
            <a:chExt cx="7407772" cy="6084464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ounded Rectangle 44"/>
            <p:cNvSpPr/>
            <p:nvPr/>
          </p:nvSpPr>
          <p:spPr>
            <a:xfrm rot="16200000">
              <a:off x="8028000" y="800832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819999" y="633909"/>
            <a:ext cx="7638193" cy="5878214"/>
            <a:chOff x="8819999" y="633909"/>
            <a:chExt cx="7638193" cy="5878214"/>
          </a:xfrm>
        </p:grpSpPr>
        <p:sp>
          <p:nvSpPr>
            <p:cNvPr id="46" name="Rounded Rectangle 45"/>
            <p:cNvSpPr/>
            <p:nvPr/>
          </p:nvSpPr>
          <p:spPr>
            <a:xfrm rot="16200000">
              <a:off x="8027999" y="2742741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33909"/>
              <a:ext cx="7314192" cy="5878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2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8" grpId="0"/>
      <p:bldP spid="21" grpId="0"/>
      <p:bldP spid="22" grpId="0"/>
      <p:bldP spid="24" grpId="0"/>
      <p:bldP spid="27" grpId="0"/>
      <p:bldP spid="28" grpId="0"/>
      <p:bldP spid="30" grpId="0"/>
      <p:bldP spid="33" grpId="0"/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grpSp>
        <p:nvGrpSpPr>
          <p:cNvPr id="6" name="Group 5"/>
          <p:cNvGrpSpPr/>
          <p:nvPr/>
        </p:nvGrpSpPr>
        <p:grpSpPr>
          <a:xfrm>
            <a:off x="2429462" y="2852936"/>
            <a:ext cx="4285076" cy="3665221"/>
            <a:chOff x="2429462" y="2852936"/>
            <a:chExt cx="4285076" cy="3665221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462" y="2852936"/>
              <a:ext cx="4285076" cy="3665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flipH="1">
              <a:off x="3635895" y="3573016"/>
              <a:ext cx="295232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400" b="1" dirty="0" smtClean="0">
                  <a:solidFill>
                    <a:srgbClr val="990033"/>
                  </a:solidFill>
                </a:rPr>
                <a:t>S         A</a:t>
              </a:r>
            </a:p>
            <a:p>
              <a:endParaRPr lang="en-IE" sz="4000" b="1" dirty="0">
                <a:solidFill>
                  <a:srgbClr val="990033"/>
                </a:solidFill>
              </a:endParaRPr>
            </a:p>
            <a:p>
              <a:r>
                <a:rPr lang="en-IE" sz="4400" b="1" dirty="0" smtClean="0">
                  <a:solidFill>
                    <a:srgbClr val="990033"/>
                  </a:solidFill>
                </a:rPr>
                <a:t>T         C</a:t>
              </a:r>
              <a:endParaRPr lang="en-IE" sz="4400" b="1" dirty="0">
                <a:solidFill>
                  <a:srgbClr val="990033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smtClean="0">
                <a:solidFill>
                  <a:srgbClr val="990033"/>
                </a:solidFill>
              </a:rPr>
              <a:t>Gníomhaíocht Daltaí 6A</a:t>
            </a:r>
            <a:r>
              <a:rPr lang="en-IE" smtClean="0">
                <a:solidFill>
                  <a:srgbClr val="990033"/>
                </a:solidFill>
              </a:rPr>
              <a:t/>
            </a:r>
            <a:br>
              <a:rPr lang="en-IE" smtClean="0">
                <a:solidFill>
                  <a:srgbClr val="990033"/>
                </a:solidFill>
              </a:rPr>
            </a:br>
            <a:r>
              <a:rPr lang="pt-BR" sz="2200" smtClean="0">
                <a:solidFill>
                  <a:srgbClr val="990033"/>
                </a:solidFill>
              </a:rPr>
              <a:t>Achoimre ar conas feidhmeanna triantánúla na n-uilleannacha </a:t>
            </a:r>
            <a:r>
              <a:rPr lang="en-IE" sz="2200" smtClean="0">
                <a:solidFill>
                  <a:srgbClr val="990033"/>
                </a:solidFill>
              </a:rPr>
              <a:t>go léir a fháil</a:t>
            </a:r>
            <a:endParaRPr lang="en-IE" sz="2700" dirty="0">
              <a:solidFill>
                <a:srgbClr val="9900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1124744"/>
            <a:ext cx="8574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I </a:t>
            </a:r>
            <a:r>
              <a:rPr lang="en-IE" sz="2000" dirty="0" err="1">
                <a:solidFill>
                  <a:srgbClr val="990033"/>
                </a:solidFill>
              </a:rPr>
              <a:t>ngach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gciorcal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aonaid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chéad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litir</a:t>
            </a:r>
            <a:r>
              <a:rPr lang="en-IE" sz="2000" dirty="0">
                <a:solidFill>
                  <a:srgbClr val="990033"/>
                </a:solidFill>
              </a:rPr>
              <a:t> den </a:t>
            </a:r>
            <a:r>
              <a:rPr lang="en-IE" sz="2000" dirty="0" err="1">
                <a:solidFill>
                  <a:srgbClr val="990033"/>
                </a:solidFill>
              </a:rPr>
              <a:t>fheidhm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thriantánúil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deimhneach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I </a:t>
            </a:r>
            <a:r>
              <a:rPr lang="en-IE" sz="2000" dirty="0" err="1" smtClean="0">
                <a:solidFill>
                  <a:srgbClr val="990033"/>
                </a:solidFill>
              </a:rPr>
              <a:t>ngach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ceathrú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</a:p>
          <a:p>
            <a:r>
              <a:rPr lang="en-IE" sz="2000" dirty="0" err="1" smtClean="0">
                <a:solidFill>
                  <a:srgbClr val="990033"/>
                </a:solidFill>
              </a:rPr>
              <a:t>Marcáil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l-GR" sz="2000" i="1" dirty="0" smtClean="0">
                <a:solidFill>
                  <a:srgbClr val="990033"/>
                </a:solidFill>
                <a:latin typeface="Cambria Math"/>
                <a:ea typeface="Cambria Math"/>
              </a:rPr>
              <a:t>𝜃</a:t>
            </a:r>
            <a:r>
              <a:rPr lang="en-IE" sz="2000" i="1" dirty="0" smtClean="0">
                <a:solidFill>
                  <a:srgbClr val="990033"/>
                </a:solidFill>
                <a:latin typeface="Cambria Math"/>
                <a:ea typeface="Cambria Math"/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huillinn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tagartha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ceathrú</a:t>
            </a:r>
            <a:r>
              <a:rPr lang="en-IE" sz="2000" dirty="0" smtClean="0">
                <a:solidFill>
                  <a:srgbClr val="990033"/>
                </a:solidFill>
              </a:rPr>
              <a:t>.  </a:t>
            </a:r>
            <a:r>
              <a:rPr lang="en-IE" sz="2000" dirty="0" err="1" smtClean="0">
                <a:solidFill>
                  <a:srgbClr val="990033"/>
                </a:solidFill>
              </a:rPr>
              <a:t>Úsáid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ciorcal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aonaid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difriúil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cás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I </a:t>
            </a:r>
            <a:r>
              <a:rPr lang="en-IE" sz="2000" dirty="0" err="1">
                <a:solidFill>
                  <a:srgbClr val="990033"/>
                </a:solidFill>
              </a:rPr>
              <a:t>ngach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fhoirmle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uillinn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tagartha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nuair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thugtar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l-GR" sz="2000" i="1" dirty="0">
                <a:solidFill>
                  <a:srgbClr val="990033"/>
                </a:solidFill>
                <a:latin typeface="Cambria Math"/>
                <a:ea typeface="Cambria Math"/>
              </a:rPr>
              <a:t>𝜃</a:t>
            </a:r>
            <a:r>
              <a:rPr lang="el-GR" sz="2000" i="1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cheathrú</a:t>
            </a:r>
            <a:r>
              <a:rPr lang="en-IE" sz="2000" dirty="0">
                <a:solidFill>
                  <a:srgbClr val="990033"/>
                </a:solidFill>
              </a:rPr>
              <a:t> sin.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820000" y="8832"/>
            <a:ext cx="7407772" cy="6084464"/>
            <a:chOff x="8820000" y="8832"/>
            <a:chExt cx="7407772" cy="608446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 rot="16200000">
              <a:off x="8028000" y="800832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19999" y="633909"/>
            <a:ext cx="7638193" cy="5878214"/>
            <a:chOff x="8819999" y="633909"/>
            <a:chExt cx="7638193" cy="5878214"/>
          </a:xfrm>
        </p:grpSpPr>
        <p:sp>
          <p:nvSpPr>
            <p:cNvPr id="23" name="Rounded Rectangle 22"/>
            <p:cNvSpPr/>
            <p:nvPr/>
          </p:nvSpPr>
          <p:spPr>
            <a:xfrm rot="16200000">
              <a:off x="8027999" y="2742741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33909"/>
              <a:ext cx="7314192" cy="5878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37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1340768"/>
            <a:ext cx="84249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Faigh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sín</a:t>
            </a:r>
            <a:r>
              <a:rPr lang="en-IE" sz="2000" dirty="0" smtClean="0">
                <a:solidFill>
                  <a:srgbClr val="990033"/>
                </a:solidFill>
              </a:rPr>
              <a:t> (-210°). </a:t>
            </a:r>
            <a:r>
              <a:rPr lang="en-IE" sz="2000" dirty="0" err="1" smtClean="0">
                <a:solidFill>
                  <a:srgbClr val="990033"/>
                </a:solidFill>
              </a:rPr>
              <a:t>Níor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dhéileálamar</a:t>
            </a:r>
            <a:r>
              <a:rPr lang="en-IE" sz="2000" dirty="0" smtClean="0">
                <a:solidFill>
                  <a:srgbClr val="990033"/>
                </a:solidFill>
              </a:rPr>
              <a:t> ach </a:t>
            </a:r>
            <a:r>
              <a:rPr lang="it-IT" sz="2000" dirty="0" smtClean="0">
                <a:solidFill>
                  <a:srgbClr val="990033"/>
                </a:solidFill>
              </a:rPr>
              <a:t>le luachanna deimhneacha le haghaidh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uillinneacha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roimhe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seo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Cad í an </a:t>
            </a:r>
            <a:r>
              <a:rPr lang="en-IE" sz="2000" dirty="0" err="1" smtClean="0">
                <a:solidFill>
                  <a:srgbClr val="990033"/>
                </a:solidFill>
              </a:rPr>
              <a:t>difríocht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idir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uillinneacha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deimhneacha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uillinneacha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diúltacha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féidir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leat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straitéis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mholadh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chun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déileáil</a:t>
            </a:r>
            <a:r>
              <a:rPr lang="en-IE" sz="2000" dirty="0" smtClean="0">
                <a:solidFill>
                  <a:srgbClr val="990033"/>
                </a:solidFill>
              </a:rPr>
              <a:t> le </a:t>
            </a:r>
            <a:r>
              <a:rPr lang="en-IE" sz="2000" dirty="0" err="1" smtClean="0">
                <a:solidFill>
                  <a:srgbClr val="990033"/>
                </a:solidFill>
              </a:rPr>
              <a:t>feidhmeanna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triantánúla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d’uillinneacha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diúltacha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ríomh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Cén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ceathrú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bhfuil</a:t>
            </a:r>
            <a:r>
              <a:rPr lang="en-IE" sz="2000" dirty="0" smtClean="0">
                <a:solidFill>
                  <a:srgbClr val="990033"/>
                </a:solidFill>
              </a:rPr>
              <a:t> -210°?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990033"/>
                </a:solidFill>
              </a:rPr>
              <a:t>Cad é an comhartha atá ar shín sa dara                                                     </a:t>
            </a:r>
            <a:r>
              <a:rPr lang="en-IE" sz="2000" dirty="0" err="1" smtClean="0">
                <a:solidFill>
                  <a:srgbClr val="990033"/>
                </a:solidFill>
              </a:rPr>
              <a:t>ceathrú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Cén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uillinn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dheimhneach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atá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cothrom</a:t>
            </a:r>
            <a:r>
              <a:rPr lang="en-IE" sz="2000" dirty="0" smtClean="0">
                <a:solidFill>
                  <a:srgbClr val="990033"/>
                </a:solidFill>
              </a:rPr>
              <a:t> le -210°?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Cad í an </a:t>
            </a:r>
            <a:r>
              <a:rPr lang="en-IE" sz="2000" dirty="0" err="1" smtClean="0">
                <a:solidFill>
                  <a:srgbClr val="990033"/>
                </a:solidFill>
              </a:rPr>
              <a:t>uillinn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tagartha</a:t>
            </a:r>
            <a:r>
              <a:rPr lang="en-IE" sz="2000" dirty="0" smtClean="0">
                <a:solidFill>
                  <a:srgbClr val="990033"/>
                </a:solidFill>
              </a:rPr>
              <a:t> do -150°?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990033"/>
                </a:solidFill>
              </a:rPr>
              <a:t>Cén luach atá ar shín (-210°)?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6B</a:t>
            </a:r>
            <a:br>
              <a:rPr lang="en-IE" b="1" dirty="0">
                <a:solidFill>
                  <a:srgbClr val="990033"/>
                </a:solidFill>
              </a:rPr>
            </a:br>
            <a:r>
              <a:rPr lang="en-IE" dirty="0" err="1">
                <a:solidFill>
                  <a:srgbClr val="990033"/>
                </a:solidFill>
              </a:rPr>
              <a:t>Uillinneacha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Diúltacha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grpSp>
        <p:nvGrpSpPr>
          <p:cNvPr id="22" name="Group 21"/>
          <p:cNvGrpSpPr/>
          <p:nvPr/>
        </p:nvGrpSpPr>
        <p:grpSpPr>
          <a:xfrm>
            <a:off x="5533646" y="3472050"/>
            <a:ext cx="3078643" cy="2653621"/>
            <a:chOff x="2429462" y="2852936"/>
            <a:chExt cx="4285076" cy="3665221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462" y="2852936"/>
              <a:ext cx="4285076" cy="3665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 flipH="1">
              <a:off x="3350391" y="3390226"/>
              <a:ext cx="2952330" cy="2848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400" b="1" dirty="0" smtClean="0">
                  <a:solidFill>
                    <a:srgbClr val="990033"/>
                  </a:solidFill>
                </a:rPr>
                <a:t>S        A</a:t>
              </a:r>
            </a:p>
            <a:p>
              <a:endParaRPr lang="en-IE" sz="4000" b="1" dirty="0">
                <a:solidFill>
                  <a:srgbClr val="990033"/>
                </a:solidFill>
              </a:endParaRPr>
            </a:p>
            <a:p>
              <a:r>
                <a:rPr lang="en-IE" sz="4400" b="1" dirty="0" smtClean="0">
                  <a:solidFill>
                    <a:srgbClr val="990033"/>
                  </a:solidFill>
                </a:rPr>
                <a:t>T         C</a:t>
              </a:r>
              <a:endParaRPr lang="en-IE" sz="4400" b="1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820000" y="8832"/>
            <a:ext cx="7407772" cy="6084464"/>
            <a:chOff x="8820000" y="8832"/>
            <a:chExt cx="7407772" cy="608446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/>
            <a:stretch/>
          </p:blipFill>
          <p:spPr bwMode="auto">
            <a:xfrm>
              <a:off x="9154739" y="654521"/>
              <a:ext cx="7073033" cy="543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ounded Rectangle 26"/>
            <p:cNvSpPr/>
            <p:nvPr/>
          </p:nvSpPr>
          <p:spPr>
            <a:xfrm rot="16200000">
              <a:off x="8028000" y="800832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819999" y="633909"/>
            <a:ext cx="7638193" cy="5878214"/>
            <a:chOff x="8819999" y="633909"/>
            <a:chExt cx="7638193" cy="5878214"/>
          </a:xfrm>
        </p:grpSpPr>
        <p:sp>
          <p:nvSpPr>
            <p:cNvPr id="29" name="Rounded Rectangle 28"/>
            <p:cNvSpPr/>
            <p:nvPr/>
          </p:nvSpPr>
          <p:spPr>
            <a:xfrm rot="16200000">
              <a:off x="8027999" y="2742741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33909"/>
              <a:ext cx="7314192" cy="5878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14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6B</a:t>
            </a:r>
            <a:br>
              <a:rPr lang="en-IE" b="1" dirty="0">
                <a:solidFill>
                  <a:srgbClr val="990033"/>
                </a:solidFill>
              </a:rPr>
            </a:br>
            <a:r>
              <a:rPr lang="en-IE" dirty="0" err="1">
                <a:solidFill>
                  <a:srgbClr val="990033"/>
                </a:solidFill>
              </a:rPr>
              <a:t>Uillinneacha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Diúltacha</a:t>
            </a: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95536" y="1484784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 err="1">
                <a:solidFill>
                  <a:srgbClr val="990033"/>
                </a:solidFill>
              </a:rPr>
              <a:t>Ríomh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iad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seo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gan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áireamhán</a:t>
            </a:r>
            <a:r>
              <a:rPr lang="en-IE" sz="2000" b="1" dirty="0">
                <a:solidFill>
                  <a:srgbClr val="990033"/>
                </a:solidFill>
              </a:rPr>
              <a:t> a </a:t>
            </a:r>
            <a:r>
              <a:rPr lang="en-IE" sz="2000" b="1" dirty="0" err="1">
                <a:solidFill>
                  <a:srgbClr val="990033"/>
                </a:solidFill>
              </a:rPr>
              <a:t>úsáid</a:t>
            </a:r>
            <a:r>
              <a:rPr lang="en-IE" sz="2000" b="1" dirty="0">
                <a:solidFill>
                  <a:srgbClr val="990033"/>
                </a:solidFill>
              </a:rPr>
              <a:t>. </a:t>
            </a:r>
            <a:r>
              <a:rPr lang="en-IE" sz="2000" b="1" dirty="0" err="1">
                <a:solidFill>
                  <a:srgbClr val="990033"/>
                </a:solidFill>
              </a:rPr>
              <a:t>Taispeáin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na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céimeanna</a:t>
            </a:r>
            <a:r>
              <a:rPr lang="en-IE" sz="2000" b="1" dirty="0" smtClean="0">
                <a:solidFill>
                  <a:srgbClr val="990033"/>
                </a:solidFill>
              </a:rPr>
              <a:t>.                          </a:t>
            </a:r>
            <a:r>
              <a:rPr lang="en-IE" sz="2000" dirty="0" smtClean="0">
                <a:solidFill>
                  <a:srgbClr val="990033"/>
                </a:solidFill>
              </a:rPr>
              <a:t>sin </a:t>
            </a:r>
            <a:r>
              <a:rPr lang="en-IE" sz="2000" dirty="0">
                <a:solidFill>
                  <a:srgbClr val="990033"/>
                </a:solidFill>
              </a:rPr>
              <a:t>(–</a:t>
            </a:r>
            <a:r>
              <a:rPr lang="en-IE" sz="2000" dirty="0" smtClean="0">
                <a:solidFill>
                  <a:srgbClr val="990033"/>
                </a:solidFill>
              </a:rPr>
              <a:t>120</a:t>
            </a:r>
            <a:r>
              <a:rPr lang="en-IE" sz="2000" baseline="30000" dirty="0" smtClean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)  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(–</a:t>
            </a:r>
            <a:r>
              <a:rPr lang="en-IE" sz="2000" dirty="0" smtClean="0">
                <a:solidFill>
                  <a:srgbClr val="990033"/>
                </a:solidFill>
              </a:rPr>
              <a:t>120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) 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tan (–</a:t>
            </a:r>
            <a:r>
              <a:rPr lang="en-IE" sz="2000" dirty="0" smtClean="0">
                <a:solidFill>
                  <a:srgbClr val="990033"/>
                </a:solidFill>
              </a:rPr>
              <a:t>120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) 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b="1" dirty="0" err="1">
                <a:solidFill>
                  <a:srgbClr val="990033"/>
                </a:solidFill>
              </a:rPr>
              <a:t>Ríomh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iad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seo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gan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áireamhán</a:t>
            </a:r>
            <a:r>
              <a:rPr lang="en-IE" sz="2000" b="1" dirty="0">
                <a:solidFill>
                  <a:srgbClr val="990033"/>
                </a:solidFill>
              </a:rPr>
              <a:t> a </a:t>
            </a:r>
            <a:r>
              <a:rPr lang="en-IE" sz="2000" b="1" dirty="0" err="1">
                <a:solidFill>
                  <a:srgbClr val="990033"/>
                </a:solidFill>
              </a:rPr>
              <a:t>úsáid</a:t>
            </a:r>
            <a:r>
              <a:rPr lang="en-IE" sz="2000" b="1" dirty="0">
                <a:solidFill>
                  <a:srgbClr val="990033"/>
                </a:solidFill>
              </a:rPr>
              <a:t>. </a:t>
            </a:r>
            <a:r>
              <a:rPr lang="en-IE" sz="2000" b="1" dirty="0" err="1">
                <a:solidFill>
                  <a:srgbClr val="990033"/>
                </a:solidFill>
              </a:rPr>
              <a:t>Taispeáin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na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céimeanna</a:t>
            </a:r>
            <a:r>
              <a:rPr lang="en-IE" sz="2000" b="1" dirty="0" smtClean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sin 450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__________________		sin 1250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____________________   cos 450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__________________		cos 1250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____________________ tan 450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__________________ 		tan 1250</a:t>
            </a:r>
            <a:r>
              <a:rPr lang="en-IE" sz="2000" baseline="30000" dirty="0">
                <a:solidFill>
                  <a:srgbClr val="990033"/>
                </a:solidFill>
              </a:rPr>
              <a:t>o</a:t>
            </a:r>
            <a:r>
              <a:rPr lang="en-IE" sz="2000" dirty="0" smtClean="0">
                <a:solidFill>
                  <a:srgbClr val="990033"/>
                </a:solidFill>
              </a:rPr>
              <a:t> 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58270" y="2808223"/>
            <a:ext cx="824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6C</a:t>
            </a:r>
          </a:p>
          <a:p>
            <a:r>
              <a:rPr lang="es-ES" dirty="0" err="1">
                <a:solidFill>
                  <a:srgbClr val="990033"/>
                </a:solidFill>
              </a:rPr>
              <a:t>Uillinneacha</a:t>
            </a:r>
            <a:r>
              <a:rPr lang="es-ES" dirty="0">
                <a:solidFill>
                  <a:srgbClr val="990033"/>
                </a:solidFill>
              </a:rPr>
              <a:t> </a:t>
            </a:r>
            <a:r>
              <a:rPr lang="es-ES" dirty="0" err="1">
                <a:solidFill>
                  <a:srgbClr val="990033"/>
                </a:solidFill>
              </a:rPr>
              <a:t>atá</a:t>
            </a:r>
            <a:r>
              <a:rPr lang="es-ES" dirty="0">
                <a:solidFill>
                  <a:srgbClr val="990033"/>
                </a:solidFill>
              </a:rPr>
              <a:t> </a:t>
            </a:r>
            <a:r>
              <a:rPr lang="es-ES" dirty="0" err="1">
                <a:solidFill>
                  <a:srgbClr val="990033"/>
                </a:solidFill>
              </a:rPr>
              <a:t>níos</a:t>
            </a:r>
            <a:r>
              <a:rPr lang="es-ES" dirty="0">
                <a:solidFill>
                  <a:srgbClr val="990033"/>
                </a:solidFill>
              </a:rPr>
              <a:t> </a:t>
            </a:r>
            <a:r>
              <a:rPr lang="es-ES" dirty="0" err="1">
                <a:solidFill>
                  <a:srgbClr val="990033"/>
                </a:solidFill>
              </a:rPr>
              <a:t>mó</a:t>
            </a:r>
            <a:r>
              <a:rPr lang="es-ES" dirty="0">
                <a:solidFill>
                  <a:srgbClr val="990033"/>
                </a:solidFill>
              </a:rPr>
              <a:t> </a:t>
            </a:r>
            <a:r>
              <a:rPr lang="es-ES" dirty="0" err="1">
                <a:solidFill>
                  <a:srgbClr val="990033"/>
                </a:solidFill>
              </a:rPr>
              <a:t>ná</a:t>
            </a:r>
            <a:r>
              <a:rPr lang="es-ES" dirty="0">
                <a:solidFill>
                  <a:srgbClr val="990033"/>
                </a:solidFill>
              </a:rPr>
              <a:t> 360°</a:t>
            </a:r>
            <a:endParaRPr lang="en-IE" sz="3600" dirty="0">
              <a:solidFill>
                <a:srgbClr val="990033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19999" y="633909"/>
            <a:ext cx="7638193" cy="5878214"/>
            <a:chOff x="8819999" y="633909"/>
            <a:chExt cx="7638193" cy="5878214"/>
          </a:xfrm>
        </p:grpSpPr>
        <p:sp>
          <p:nvSpPr>
            <p:cNvPr id="13" name="Rounded Rectangle 12"/>
            <p:cNvSpPr/>
            <p:nvPr/>
          </p:nvSpPr>
          <p:spPr>
            <a:xfrm rot="16200000">
              <a:off x="8027999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33909"/>
              <a:ext cx="7314192" cy="5878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820000" y="633909"/>
            <a:ext cx="7510748" cy="5590753"/>
            <a:chOff x="8820000" y="633909"/>
            <a:chExt cx="7510748" cy="559075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5337" y="633909"/>
              <a:ext cx="7205411" cy="5590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 rot="16200000">
              <a:off x="8028000" y="3369279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5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611560" y="925552"/>
            <a:ext cx="80648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Cad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 </a:t>
            </a:r>
            <a:r>
              <a:rPr lang="en-IE" sz="2000" dirty="0" err="1" smtClean="0">
                <a:solidFill>
                  <a:srgbClr val="990033"/>
                </a:solidFill>
              </a:rPr>
              <a:t>sín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i="1" dirty="0" smtClean="0">
                <a:solidFill>
                  <a:srgbClr val="990033"/>
                </a:solidFill>
                <a:latin typeface="Cambria Math"/>
                <a:ea typeface="Cambria Math"/>
              </a:rPr>
              <a:t>𝜃</a:t>
            </a:r>
            <a:r>
              <a:rPr lang="en-IE" sz="2000" i="1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deimhneach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Cad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 </a:t>
            </a:r>
            <a:r>
              <a:rPr lang="en-IE" sz="2000" dirty="0" err="1" smtClean="0">
                <a:solidFill>
                  <a:srgbClr val="990033"/>
                </a:solidFill>
              </a:rPr>
              <a:t>sín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i="1" dirty="0" smtClean="0">
                <a:solidFill>
                  <a:srgbClr val="990033"/>
                </a:solidFill>
                <a:latin typeface="Cambria Math"/>
                <a:ea typeface="Cambria Math"/>
              </a:rPr>
              <a:t>𝜃</a:t>
            </a:r>
            <a:r>
              <a:rPr lang="en-IE" sz="2000" i="1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diúltach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Cad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 cos </a:t>
            </a:r>
            <a:r>
              <a:rPr lang="en-IE" sz="2000" i="1" dirty="0" smtClean="0">
                <a:solidFill>
                  <a:srgbClr val="990033"/>
                </a:solidFill>
              </a:rPr>
              <a:t>𝜃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deimhneach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Cad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 cos </a:t>
            </a:r>
            <a:r>
              <a:rPr lang="en-IE" sz="2000" i="1" dirty="0" smtClean="0">
                <a:solidFill>
                  <a:srgbClr val="990033"/>
                </a:solidFill>
              </a:rPr>
              <a:t>𝜃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diúltach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Sna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gníomhaíochtaí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roimhe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seo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dhíríomar </a:t>
            </a:r>
            <a:r>
              <a:rPr lang="pt-BR" sz="2000" dirty="0">
                <a:solidFill>
                  <a:srgbClr val="990033"/>
                </a:solidFill>
              </a:rPr>
              <a:t>ar aimsiú na </a:t>
            </a:r>
            <a:r>
              <a:rPr lang="pt-BR" sz="2000" dirty="0" smtClean="0">
                <a:solidFill>
                  <a:srgbClr val="990033"/>
                </a:solidFill>
              </a:rPr>
              <a:t>huillinne </a:t>
            </a:r>
            <a:r>
              <a:rPr lang="it-IT" sz="2000" dirty="0" smtClean="0">
                <a:solidFill>
                  <a:srgbClr val="990033"/>
                </a:solidFill>
              </a:rPr>
              <a:t>tagartha </a:t>
            </a:r>
            <a:r>
              <a:rPr lang="it-IT" sz="2000" i="1" dirty="0">
                <a:solidFill>
                  <a:srgbClr val="990033"/>
                </a:solidFill>
              </a:rPr>
              <a:t>A</a:t>
            </a:r>
            <a:r>
              <a:rPr lang="it-IT" sz="2000" dirty="0">
                <a:solidFill>
                  <a:srgbClr val="990033"/>
                </a:solidFill>
              </a:rPr>
              <a:t>, le haghaidh </a:t>
            </a:r>
            <a:r>
              <a:rPr lang="it-IT" sz="2000" dirty="0" smtClean="0">
                <a:solidFill>
                  <a:srgbClr val="990033"/>
                </a:solidFill>
              </a:rPr>
              <a:t>uillinn </a:t>
            </a:r>
            <a:r>
              <a:rPr lang="el-GR" sz="2000" i="1" dirty="0" smtClean="0">
                <a:solidFill>
                  <a:srgbClr val="990033"/>
                </a:solidFill>
              </a:rPr>
              <a:t>𝜃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tugadh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de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ceithre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cheathrú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 smtClean="0">
                <a:solidFill>
                  <a:srgbClr val="990033"/>
                </a:solidFill>
              </a:rPr>
              <a:t>Anois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déanfaimid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iarracht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l-GR" sz="2000" i="1" dirty="0" smtClean="0">
                <a:solidFill>
                  <a:srgbClr val="990033"/>
                </a:solidFill>
              </a:rPr>
              <a:t>𝜃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aimsiú</a:t>
            </a:r>
            <a:r>
              <a:rPr lang="en-IE" sz="2000" dirty="0" smtClean="0">
                <a:solidFill>
                  <a:srgbClr val="990033"/>
                </a:solidFill>
              </a:rPr>
              <a:t>, </a:t>
            </a:r>
            <a:r>
              <a:rPr lang="pt-BR" sz="2000" dirty="0" smtClean="0">
                <a:solidFill>
                  <a:srgbClr val="990033"/>
                </a:solidFill>
              </a:rPr>
              <a:t>agus </a:t>
            </a:r>
            <a:r>
              <a:rPr lang="pt-BR" sz="2000" dirty="0">
                <a:solidFill>
                  <a:srgbClr val="990033"/>
                </a:solidFill>
              </a:rPr>
              <a:t>eolas againn ar luach </a:t>
            </a:r>
            <a:r>
              <a:rPr lang="pt-BR" sz="2000" i="1" dirty="0">
                <a:solidFill>
                  <a:srgbClr val="990033"/>
                </a:solidFill>
              </a:rPr>
              <a:t>A</a:t>
            </a:r>
            <a:r>
              <a:rPr lang="pt-BR" sz="2000" dirty="0">
                <a:solidFill>
                  <a:srgbClr val="990033"/>
                </a:solidFill>
              </a:rPr>
              <a:t>.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mbeadh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tagartha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i="1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agat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luach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l-GR" sz="2000" i="1" dirty="0" smtClean="0">
                <a:solidFill>
                  <a:srgbClr val="990033"/>
                </a:solidFill>
              </a:rPr>
              <a:t>𝜃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d’fheadfadh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>
                <a:solidFill>
                  <a:srgbClr val="990033"/>
                </a:solidFill>
              </a:rPr>
              <a:t>bheith</a:t>
            </a:r>
            <a:r>
              <a:rPr lang="en-IE" sz="2000" dirty="0">
                <a:solidFill>
                  <a:srgbClr val="990033"/>
                </a:solidFill>
              </a:rPr>
              <a:t> ag an </a:t>
            </a:r>
            <a:r>
              <a:rPr lang="en-IE" sz="2000" dirty="0" err="1" smtClean="0">
                <a:solidFill>
                  <a:srgbClr val="990033"/>
                </a:solidFill>
              </a:rPr>
              <a:t>uillinn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tagartha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820000" y="633909"/>
            <a:ext cx="7510748" cy="5590753"/>
            <a:chOff x="8820000" y="633909"/>
            <a:chExt cx="7510748" cy="559075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5337" y="633909"/>
              <a:ext cx="7205411" cy="5590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028000" y="1484696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1:</a:t>
            </a:r>
            <a:endParaRPr lang="en-IE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5762303" y="836712"/>
            <a:ext cx="3123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Ciorcal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Aonaid</a:t>
            </a:r>
            <a:r>
              <a:rPr lang="en-IE" sz="2000" dirty="0">
                <a:solidFill>
                  <a:srgbClr val="990033"/>
                </a:solidFill>
              </a:rPr>
              <a:t> – is ag (0,0)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chiorcail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gá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chiorcail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cothrom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smtClean="0">
                <a:solidFill>
                  <a:srgbClr val="990033"/>
                </a:solidFill>
              </a:rPr>
              <a:t>1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Is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cur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dhéanamh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phointe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imlíne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chiorcail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ordphéire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x,y</a:t>
            </a:r>
            <a:r>
              <a:rPr lang="en-IE" sz="2000" dirty="0" smtClean="0">
                <a:solidFill>
                  <a:srgbClr val="990033"/>
                </a:solidFill>
              </a:rPr>
              <a:t>).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Is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(0.6, 0.8) </a:t>
            </a:r>
            <a:r>
              <a:rPr lang="en-IE" sz="2000" dirty="0" err="1">
                <a:solidFill>
                  <a:srgbClr val="990033"/>
                </a:solidFill>
              </a:rPr>
              <a:t>comhordanáidí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B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s-ES" sz="2000" dirty="0" err="1">
                <a:solidFill>
                  <a:srgbClr val="990033"/>
                </a:solidFill>
              </a:rPr>
              <a:t>Cad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>
                <a:solidFill>
                  <a:srgbClr val="990033"/>
                </a:solidFill>
              </a:rPr>
              <a:t>iad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>
                <a:solidFill>
                  <a:srgbClr val="990033"/>
                </a:solidFill>
              </a:rPr>
              <a:t>comhordanáidí</a:t>
            </a:r>
            <a:r>
              <a:rPr lang="es-ES" sz="2000" dirty="0">
                <a:solidFill>
                  <a:srgbClr val="990033"/>
                </a:solidFill>
              </a:rPr>
              <a:t> C, D, </a:t>
            </a:r>
            <a:r>
              <a:rPr lang="es-ES" sz="2000" dirty="0" err="1">
                <a:solidFill>
                  <a:srgbClr val="990033"/>
                </a:solidFill>
              </a:rPr>
              <a:t>agus</a:t>
            </a:r>
            <a:r>
              <a:rPr lang="es-ES" sz="2000" dirty="0">
                <a:solidFill>
                  <a:srgbClr val="990033"/>
                </a:solidFill>
              </a:rPr>
              <a:t> E?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 = _________________, </a:t>
            </a:r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D </a:t>
            </a:r>
            <a:r>
              <a:rPr lang="en-IE" sz="2000" dirty="0">
                <a:solidFill>
                  <a:srgbClr val="990033"/>
                </a:solidFill>
              </a:rPr>
              <a:t>= _________________, </a:t>
            </a:r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E </a:t>
            </a:r>
            <a:r>
              <a:rPr lang="en-IE" sz="2000" dirty="0">
                <a:solidFill>
                  <a:srgbClr val="990033"/>
                </a:solidFill>
              </a:rPr>
              <a:t>= _________________.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1" y="847725"/>
            <a:ext cx="51625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7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3347864" y="990608"/>
            <a:ext cx="2376264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6" name="Group 5"/>
          <p:cNvGrpSpPr/>
          <p:nvPr/>
        </p:nvGrpSpPr>
        <p:grpSpPr>
          <a:xfrm>
            <a:off x="8789610" y="482376"/>
            <a:ext cx="8376890" cy="5400600"/>
            <a:chOff x="8789610" y="482376"/>
            <a:chExt cx="8376890" cy="5400600"/>
          </a:xfrm>
        </p:grpSpPr>
        <p:sp>
          <p:nvSpPr>
            <p:cNvPr id="7" name="Rounded Rectangle 6"/>
            <p:cNvSpPr/>
            <p:nvPr/>
          </p:nvSpPr>
          <p:spPr>
            <a:xfrm rot="16200000">
              <a:off x="7856338" y="1415648"/>
              <a:ext cx="2226544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r>
                <a:rPr lang="en-IE" sz="1400" dirty="0">
                  <a:solidFill>
                    <a:srgbClr val="990033"/>
                  </a:solidFill>
                </a:rPr>
                <a:t/>
              </a:r>
              <a:br>
                <a:rPr lang="en-IE" sz="1400" dirty="0">
                  <a:solidFill>
                    <a:srgbClr val="990033"/>
                  </a:solidFill>
                </a:rPr>
              </a:b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482376"/>
              <a:ext cx="8016890" cy="540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0" y="915683"/>
            <a:ext cx="8436620" cy="502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59832" y="895805"/>
            <a:ext cx="3168352" cy="7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75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err="1"/>
              <a:t>Gníomhaíocht</a:t>
            </a:r>
            <a:r>
              <a:rPr lang="en-IE" dirty="0"/>
              <a:t> </a:t>
            </a:r>
            <a:r>
              <a:rPr lang="en-IE" dirty="0" err="1"/>
              <a:t>Daltaí</a:t>
            </a:r>
            <a:r>
              <a:rPr lang="en-IE" dirty="0"/>
              <a:t> 7B</a:t>
            </a:r>
            <a:r>
              <a:rPr lang="en-IE" sz="4400" b="1" dirty="0" smtClean="0">
                <a:solidFill>
                  <a:srgbClr val="990033"/>
                </a:solidFill>
              </a:rPr>
              <a:t/>
            </a:r>
            <a:br>
              <a:rPr lang="en-IE" sz="4400" b="1" dirty="0" smtClean="0">
                <a:solidFill>
                  <a:srgbClr val="990033"/>
                </a:solidFill>
              </a:rPr>
            </a:br>
            <a:r>
              <a:rPr lang="en-IE" dirty="0" smtClean="0">
                <a:solidFill>
                  <a:srgbClr val="990033"/>
                </a:solidFill>
              </a:rPr>
              <a:t>Solving trig equations</a:t>
            </a:r>
            <a:r>
              <a:rPr lang="en-IE" dirty="0">
                <a:solidFill>
                  <a:srgbClr val="990033"/>
                </a:solidFill>
              </a:rPr>
              <a:t/>
            </a:r>
            <a:br>
              <a:rPr lang="en-IE" dirty="0">
                <a:solidFill>
                  <a:srgbClr val="990033"/>
                </a:solidFill>
              </a:rPr>
            </a:br>
            <a:endParaRPr lang="en-IE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3528" y="1494475"/>
                <a:ext cx="8496944" cy="5036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Réitigh</a:t>
                </a:r>
                <a:r>
                  <a:rPr lang="en-IE" sz="2000" dirty="0">
                    <a:solidFill>
                      <a:srgbClr val="990033"/>
                    </a:solidFill>
                  </a:rPr>
                  <a:t> an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chothromóid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cos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⁡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𝜃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sz="20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IE" sz="2000" i="1" dirty="0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IE" sz="2000" b="0" i="1" dirty="0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sz="2000" dirty="0" smtClean="0">
                    <a:solidFill>
                      <a:srgbClr val="990033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 0</m:t>
                        </m:r>
                      </m:e>
                      <m:sup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IE" sz="2000" b="0" i="1" dirty="0" smtClean="0">
                        <a:solidFill>
                          <a:srgbClr val="990033"/>
                        </a:solidFill>
                        <a:latin typeface="Cambria Math"/>
                      </a:rPr>
                      <m:t>&lt;</m:t>
                    </m:r>
                    <m:r>
                      <a:rPr lang="en-IE" sz="2000" b="0" i="1" dirty="0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IE" sz="2000" b="0" i="1" dirty="0" smtClean="0">
                        <a:solidFill>
                          <a:srgbClr val="990033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360</m:t>
                        </m:r>
                      </m:e>
                      <m:sup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BR" sz="2000" dirty="0" smtClean="0">
                    <a:solidFill>
                      <a:srgbClr val="990033"/>
                    </a:solidFill>
                  </a:rPr>
                  <a:t> nuair </a:t>
                </a:r>
                <a:r>
                  <a:rPr lang="pt-BR" sz="2000" dirty="0">
                    <a:solidFill>
                      <a:srgbClr val="990033"/>
                    </a:solidFill>
                  </a:rPr>
                  <a:t>(Bain leas as na táblaí)</a:t>
                </a:r>
              </a:p>
              <a:p>
                <a:r>
                  <a:rPr lang="pt-BR" sz="2000" dirty="0">
                    <a:solidFill>
                      <a:srgbClr val="990033"/>
                    </a:solidFill>
                  </a:rPr>
                  <a:t>Cad é atá á lorg againn? </a:t>
                </a:r>
                <a:r>
                  <a:rPr lang="pt-BR" sz="2000" dirty="0" smtClean="0">
                    <a:solidFill>
                      <a:srgbClr val="990033"/>
                    </a:solidFill>
                  </a:rPr>
                  <a:t>__________________________________________ ___________________________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Cad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iad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na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ceathrúna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ina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bhféadfadh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l-GR" sz="2000" i="1" dirty="0" smtClean="0">
                    <a:solidFill>
                      <a:srgbClr val="990033"/>
                    </a:solidFill>
                  </a:rPr>
                  <a:t>𝜃 </a:t>
                </a:r>
                <a:r>
                  <a:rPr lang="en-IE" sz="2000" dirty="0">
                    <a:solidFill>
                      <a:srgbClr val="990033"/>
                    </a:solidFill>
                  </a:rPr>
                  <a:t>a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bheith</a:t>
                </a:r>
                <a:r>
                  <a:rPr lang="en-IE" sz="2000" dirty="0">
                    <a:solidFill>
                      <a:srgbClr val="990033"/>
                    </a:solidFill>
                  </a:rPr>
                  <a:t> suite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agus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cén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fáth</a:t>
                </a:r>
                <a:r>
                  <a:rPr lang="en-IE" sz="2000" dirty="0">
                    <a:solidFill>
                      <a:srgbClr val="990033"/>
                    </a:solidFill>
                  </a:rPr>
                  <a:t>?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_________________________________________________________________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err="1">
                    <a:solidFill>
                      <a:srgbClr val="990033"/>
                    </a:solidFill>
                  </a:rPr>
                  <a:t>Toisc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gur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géaruillinn</a:t>
                </a:r>
                <a:r>
                  <a:rPr lang="en-IE" sz="2000" dirty="0">
                    <a:solidFill>
                      <a:srgbClr val="990033"/>
                    </a:solidFill>
                  </a:rPr>
                  <a:t> í an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uillinn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tagartha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cad é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comhartha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na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bhfeidhmeanna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err="1">
                    <a:solidFill>
                      <a:srgbClr val="990033"/>
                    </a:solidFill>
                  </a:rPr>
                  <a:t>triantánúla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a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bhaineann</a:t>
                </a:r>
                <a:r>
                  <a:rPr lang="en-IE" sz="2000" dirty="0">
                    <a:solidFill>
                      <a:srgbClr val="990033"/>
                    </a:solidFill>
                  </a:rPr>
                  <a:t> leis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na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huillinneacha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tagartha</a:t>
                </a:r>
                <a:r>
                  <a:rPr lang="en-IE" sz="2000" dirty="0">
                    <a:solidFill>
                      <a:srgbClr val="990033"/>
                    </a:solidFill>
                  </a:rPr>
                  <a:t>?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_________________________________________________________________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Cad é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luach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na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huillinne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tagartha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(an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géaruillinn</a:t>
                </a:r>
                <a:r>
                  <a:rPr lang="en-IE" sz="2000" dirty="0">
                    <a:solidFill>
                      <a:srgbClr val="990033"/>
                    </a:solidFill>
                  </a:rPr>
                  <a:t> leis an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luach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seo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ar</a:t>
                </a:r>
                <a:r>
                  <a:rPr lang="en-IE" sz="2000" dirty="0">
                    <a:solidFill>
                      <a:srgbClr val="990033"/>
                    </a:solidFill>
                  </a:rPr>
                  <a:t> cos)?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__________________________________________________________________________________________________________________________________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err="1">
                    <a:solidFill>
                      <a:srgbClr val="990033"/>
                    </a:solidFill>
                  </a:rPr>
                  <a:t>Má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tá</a:t>
                </a:r>
                <a:r>
                  <a:rPr lang="en-IE" sz="2000" dirty="0">
                    <a:solidFill>
                      <a:srgbClr val="990033"/>
                    </a:solidFill>
                  </a:rPr>
                  <a:t> an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uillinn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tagartha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ar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eolas</a:t>
                </a:r>
                <a:r>
                  <a:rPr lang="en-IE" sz="2000" dirty="0">
                    <a:solidFill>
                      <a:srgbClr val="990033"/>
                    </a:solidFill>
                  </a:rPr>
                  <a:t>, cad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iad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na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luachanna</a:t>
                </a:r>
                <a:r>
                  <a:rPr lang="en-IE" sz="2000" dirty="0">
                    <a:solidFill>
                      <a:srgbClr val="990033"/>
                    </a:solidFill>
                  </a:rPr>
                  <a:t> a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d’fhéadfadh</a:t>
                </a:r>
                <a:r>
                  <a:rPr lang="en-IE" sz="2000" dirty="0">
                    <a:solidFill>
                      <a:srgbClr val="990033"/>
                    </a:solidFill>
                  </a:rPr>
                  <a:t> a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bheith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ann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le </a:t>
                </a:r>
                <a:r>
                  <a:rPr lang="en-IE" sz="2000" dirty="0" err="1" smtClean="0">
                    <a:solidFill>
                      <a:srgbClr val="990033"/>
                    </a:solidFill>
                  </a:rPr>
                  <a:t>haghaidh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:r>
                  <a:rPr lang="el-GR" sz="2000" i="1" dirty="0" smtClean="0">
                    <a:solidFill>
                      <a:srgbClr val="990033"/>
                    </a:solidFill>
                  </a:rPr>
                  <a:t>𝜃</a:t>
                </a:r>
                <a:r>
                  <a:rPr lang="el-GR" sz="2000" dirty="0" smtClean="0">
                    <a:solidFill>
                      <a:srgbClr val="990033"/>
                    </a:solidFill>
                  </a:rPr>
                  <a:t>?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:r>
                  <a:rPr lang="el-GR" sz="2000" dirty="0" smtClean="0">
                    <a:solidFill>
                      <a:srgbClr val="990033"/>
                    </a:solidFill>
                  </a:rPr>
                  <a:t>_________________________________________________________________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err="1">
                    <a:solidFill>
                      <a:srgbClr val="990033"/>
                    </a:solidFill>
                  </a:rPr>
                  <a:t>Réitigh</a:t>
                </a:r>
                <a:r>
                  <a:rPr lang="en-IE" sz="2000" dirty="0">
                    <a:solidFill>
                      <a:srgbClr val="990033"/>
                    </a:solidFill>
                  </a:rPr>
                  <a:t> an </a:t>
                </a:r>
                <a:r>
                  <a:rPr lang="en-IE" sz="2000" dirty="0" err="1">
                    <a:solidFill>
                      <a:srgbClr val="990033"/>
                    </a:solidFill>
                  </a:rPr>
                  <a:t>chothromóid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𝑠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í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𝑛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 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𝜃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 –</m:t>
                    </m:r>
                    <m:f>
                      <m:fPr>
                        <m:ctrlPr>
                          <a:rPr lang="en-IE" sz="20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IE" sz="2000" i="1" dirty="0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IE" sz="2000" b="0" i="1" dirty="0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94475"/>
                <a:ext cx="8496944" cy="5036443"/>
              </a:xfrm>
              <a:prstGeom prst="rect">
                <a:avLst/>
              </a:prstGeom>
              <a:blipFill rotWithShape="1">
                <a:blip r:embed="rId2"/>
                <a:stretch>
                  <a:fillRect l="-717" r="-28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8776822" y="0"/>
            <a:ext cx="8260630" cy="6253112"/>
            <a:chOff x="8776822" y="0"/>
            <a:chExt cx="8260630" cy="6253112"/>
          </a:xfrm>
        </p:grpSpPr>
        <p:sp>
          <p:nvSpPr>
            <p:cNvPr id="8" name="Rounded Rectangle 7"/>
            <p:cNvSpPr/>
            <p:nvPr/>
          </p:nvSpPr>
          <p:spPr>
            <a:xfrm rot="16200000">
              <a:off x="7566358" y="1210464"/>
              <a:ext cx="2780928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r>
                <a:rPr lang="en-IE" sz="1400" dirty="0">
                  <a:solidFill>
                    <a:srgbClr val="990033"/>
                  </a:solidFill>
                </a:rPr>
                <a:t/>
              </a:r>
              <a:br>
                <a:rPr lang="en-IE" sz="1400" dirty="0">
                  <a:solidFill>
                    <a:srgbClr val="990033"/>
                  </a:solidFill>
                </a:rPr>
              </a:b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"/>
            <a:stretch/>
          </p:blipFill>
          <p:spPr bwMode="auto">
            <a:xfrm>
              <a:off x="9148544" y="426168"/>
              <a:ext cx="7888908" cy="582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8820541" y="2171700"/>
            <a:ext cx="7369566" cy="4686300"/>
            <a:chOff x="8806394" y="1119906"/>
            <a:chExt cx="7369566" cy="4686300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806394" y="1641243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dirty="0" smtClean="0"/>
                <a:t>LCH 13</a:t>
              </a:r>
              <a:endParaRPr lang="en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1948" y="1119906"/>
              <a:ext cx="6954012" cy="46863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323528" y="-94374"/>
            <a:ext cx="1866225" cy="1685142"/>
            <a:chOff x="2429462" y="2852936"/>
            <a:chExt cx="4285076" cy="366522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462" y="2852936"/>
              <a:ext cx="4285076" cy="3665221"/>
            </a:xfrm>
            <a:prstGeom prst="rect">
              <a:avLst/>
            </a:prstGeom>
            <a:noFill/>
            <a:ln w="952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 flipH="1">
              <a:off x="3550843" y="3390225"/>
              <a:ext cx="2952330" cy="27446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IE" sz="2800" b="1" dirty="0" smtClean="0">
                  <a:solidFill>
                    <a:srgbClr val="990033"/>
                  </a:solidFill>
                </a:rPr>
                <a:t>S    A</a:t>
              </a:r>
            </a:p>
            <a:p>
              <a:endParaRPr lang="en-IE" sz="2000" b="1" dirty="0">
                <a:solidFill>
                  <a:srgbClr val="990033"/>
                </a:solidFill>
              </a:endParaRPr>
            </a:p>
            <a:p>
              <a:r>
                <a:rPr lang="en-IE" sz="2800" b="1" dirty="0" smtClean="0">
                  <a:solidFill>
                    <a:srgbClr val="990033"/>
                  </a:solidFill>
                </a:rPr>
                <a:t>T    C</a:t>
              </a:r>
              <a:endParaRPr lang="en-IE" sz="2800" b="1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6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IE" sz="4400" b="1" dirty="0" err="1">
                <a:solidFill>
                  <a:srgbClr val="990033"/>
                </a:solidFill>
              </a:rPr>
              <a:t>Machnamh</a:t>
            </a:r>
            <a:endParaRPr lang="en-IE" sz="4400" b="1" dirty="0">
              <a:solidFill>
                <a:srgbClr val="9900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625424" y="132740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 err="1" smtClean="0">
                <a:solidFill>
                  <a:srgbClr val="990033"/>
                </a:solidFill>
              </a:rPr>
              <a:t>Scríobh</a:t>
            </a:r>
            <a:r>
              <a:rPr lang="en-IE" sz="2800" dirty="0" smtClean="0">
                <a:solidFill>
                  <a:srgbClr val="990033"/>
                </a:solidFill>
              </a:rPr>
              <a:t> </a:t>
            </a:r>
            <a:r>
              <a:rPr lang="en-IE" sz="2800" dirty="0" err="1">
                <a:solidFill>
                  <a:srgbClr val="990033"/>
                </a:solidFill>
              </a:rPr>
              <a:t>síos</a:t>
            </a:r>
            <a:r>
              <a:rPr lang="en-IE" sz="2800" dirty="0">
                <a:solidFill>
                  <a:srgbClr val="990033"/>
                </a:solidFill>
              </a:rPr>
              <a:t> 3 </a:t>
            </a:r>
            <a:r>
              <a:rPr lang="en-IE" sz="2800" dirty="0" err="1" smtClean="0">
                <a:solidFill>
                  <a:srgbClr val="990033"/>
                </a:solidFill>
              </a:rPr>
              <a:t>rud</a:t>
            </a:r>
            <a:r>
              <a:rPr lang="en-IE" sz="2800" dirty="0" smtClean="0">
                <a:solidFill>
                  <a:srgbClr val="990033"/>
                </a:solidFill>
              </a:rPr>
              <a:t> a </a:t>
            </a:r>
            <a:r>
              <a:rPr lang="en-IE" sz="2800" dirty="0" err="1">
                <a:solidFill>
                  <a:srgbClr val="990033"/>
                </a:solidFill>
              </a:rPr>
              <a:t>d’fhoghlaim</a:t>
            </a:r>
            <a:r>
              <a:rPr lang="en-IE" sz="2800" dirty="0">
                <a:solidFill>
                  <a:srgbClr val="990033"/>
                </a:solidFill>
              </a:rPr>
              <a:t> </a:t>
            </a:r>
            <a:r>
              <a:rPr lang="en-IE" sz="2800" dirty="0" err="1" smtClean="0">
                <a:solidFill>
                  <a:srgbClr val="990033"/>
                </a:solidFill>
              </a:rPr>
              <a:t>tú</a:t>
            </a:r>
            <a:r>
              <a:rPr lang="en-IE" sz="2800" dirty="0" smtClean="0">
                <a:solidFill>
                  <a:srgbClr val="990033"/>
                </a:solidFill>
              </a:rPr>
              <a:t> </a:t>
            </a:r>
            <a:r>
              <a:rPr lang="en-IE" sz="2800" dirty="0" err="1" smtClean="0">
                <a:solidFill>
                  <a:srgbClr val="990033"/>
                </a:solidFill>
              </a:rPr>
              <a:t>faoi</a:t>
            </a:r>
            <a:r>
              <a:rPr lang="en-IE" sz="2800" dirty="0" smtClean="0">
                <a:solidFill>
                  <a:srgbClr val="990033"/>
                </a:solidFill>
              </a:rPr>
              <a:t> </a:t>
            </a:r>
            <a:r>
              <a:rPr lang="en-IE" sz="2800" dirty="0" err="1" smtClean="0">
                <a:solidFill>
                  <a:srgbClr val="990033"/>
                </a:solidFill>
              </a:rPr>
              <a:t>thriantánacht</a:t>
            </a:r>
            <a:r>
              <a:rPr lang="en-IE" sz="2800" dirty="0">
                <a:solidFill>
                  <a:srgbClr val="990033"/>
                </a:solidFill>
              </a:rPr>
              <a:t> </a:t>
            </a:r>
            <a:r>
              <a:rPr lang="en-IE" sz="2800" dirty="0" err="1" smtClean="0">
                <a:solidFill>
                  <a:srgbClr val="990033"/>
                </a:solidFill>
              </a:rPr>
              <a:t>inniu</a:t>
            </a:r>
            <a:r>
              <a:rPr lang="en-IE" sz="2800" dirty="0">
                <a:solidFill>
                  <a:srgbClr val="990033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800" dirty="0" smtClean="0">
              <a:solidFill>
                <a:srgbClr val="99003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 err="1" smtClean="0">
                <a:solidFill>
                  <a:srgbClr val="990033"/>
                </a:solidFill>
              </a:rPr>
              <a:t>Scríobh</a:t>
            </a:r>
            <a:r>
              <a:rPr lang="en-IE" sz="2800" dirty="0" smtClean="0">
                <a:solidFill>
                  <a:srgbClr val="990033"/>
                </a:solidFill>
              </a:rPr>
              <a:t> </a:t>
            </a:r>
            <a:r>
              <a:rPr lang="en-IE" sz="2800" dirty="0" err="1">
                <a:solidFill>
                  <a:srgbClr val="990033"/>
                </a:solidFill>
              </a:rPr>
              <a:t>síos</a:t>
            </a:r>
            <a:r>
              <a:rPr lang="en-IE" sz="2800" dirty="0">
                <a:solidFill>
                  <a:srgbClr val="990033"/>
                </a:solidFill>
              </a:rPr>
              <a:t> </a:t>
            </a:r>
            <a:r>
              <a:rPr lang="en-IE" sz="2800" dirty="0" err="1" smtClean="0">
                <a:solidFill>
                  <a:srgbClr val="990033"/>
                </a:solidFill>
              </a:rPr>
              <a:t>aon</a:t>
            </a:r>
            <a:r>
              <a:rPr lang="en-IE" sz="2800" dirty="0" smtClean="0">
                <a:solidFill>
                  <a:srgbClr val="990033"/>
                </a:solidFill>
              </a:rPr>
              <a:t> </a:t>
            </a:r>
            <a:r>
              <a:rPr lang="en-IE" sz="2800" dirty="0" err="1" smtClean="0">
                <a:solidFill>
                  <a:srgbClr val="990033"/>
                </a:solidFill>
              </a:rPr>
              <a:t>rud</a:t>
            </a:r>
            <a:r>
              <a:rPr lang="en-IE" sz="2800" dirty="0" smtClean="0">
                <a:solidFill>
                  <a:srgbClr val="990033"/>
                </a:solidFill>
              </a:rPr>
              <a:t> </a:t>
            </a:r>
            <a:r>
              <a:rPr lang="en-IE" sz="2800" dirty="0" err="1">
                <a:solidFill>
                  <a:srgbClr val="990033"/>
                </a:solidFill>
              </a:rPr>
              <a:t>ba</a:t>
            </a:r>
            <a:r>
              <a:rPr lang="en-IE" sz="2800" dirty="0">
                <a:solidFill>
                  <a:srgbClr val="990033"/>
                </a:solidFill>
              </a:rPr>
              <a:t> </a:t>
            </a:r>
            <a:r>
              <a:rPr lang="en-IE" sz="2800" dirty="0" err="1" smtClean="0">
                <a:solidFill>
                  <a:srgbClr val="990033"/>
                </a:solidFill>
              </a:rPr>
              <a:t>dheacair</a:t>
            </a:r>
            <a:r>
              <a:rPr lang="en-IE" sz="2800" dirty="0" smtClean="0">
                <a:solidFill>
                  <a:srgbClr val="990033"/>
                </a:solidFill>
              </a:rPr>
              <a:t> </a:t>
            </a:r>
            <a:r>
              <a:rPr lang="en-IE" sz="2800" dirty="0" err="1" smtClean="0">
                <a:solidFill>
                  <a:srgbClr val="990033"/>
                </a:solidFill>
              </a:rPr>
              <a:t>duit</a:t>
            </a:r>
            <a:r>
              <a:rPr lang="en-IE" sz="2800" dirty="0">
                <a:solidFill>
                  <a:srgbClr val="990033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800" dirty="0" smtClean="0">
              <a:solidFill>
                <a:srgbClr val="99003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 err="1" smtClean="0">
                <a:solidFill>
                  <a:srgbClr val="990033"/>
                </a:solidFill>
              </a:rPr>
              <a:t>Scríobh</a:t>
            </a:r>
            <a:r>
              <a:rPr lang="en-IE" sz="2800" dirty="0" smtClean="0">
                <a:solidFill>
                  <a:srgbClr val="990033"/>
                </a:solidFill>
              </a:rPr>
              <a:t> </a:t>
            </a:r>
            <a:r>
              <a:rPr lang="en-IE" sz="2800" dirty="0" err="1">
                <a:solidFill>
                  <a:srgbClr val="990033"/>
                </a:solidFill>
              </a:rPr>
              <a:t>síos</a:t>
            </a:r>
            <a:r>
              <a:rPr lang="en-IE" sz="2800" dirty="0">
                <a:solidFill>
                  <a:srgbClr val="990033"/>
                </a:solidFill>
              </a:rPr>
              <a:t> </a:t>
            </a:r>
            <a:r>
              <a:rPr lang="en-IE" sz="2800" dirty="0" err="1" smtClean="0">
                <a:solidFill>
                  <a:srgbClr val="990033"/>
                </a:solidFill>
              </a:rPr>
              <a:t>aon</a:t>
            </a:r>
            <a:r>
              <a:rPr lang="en-IE" sz="2800" dirty="0" smtClean="0">
                <a:solidFill>
                  <a:srgbClr val="990033"/>
                </a:solidFill>
              </a:rPr>
              <a:t> </a:t>
            </a:r>
            <a:r>
              <a:rPr lang="en-IE" sz="2800" dirty="0" err="1" smtClean="0">
                <a:solidFill>
                  <a:srgbClr val="990033"/>
                </a:solidFill>
              </a:rPr>
              <a:t>cheist</a:t>
            </a:r>
            <a:r>
              <a:rPr lang="en-IE" sz="2800" dirty="0" smtClean="0">
                <a:solidFill>
                  <a:srgbClr val="990033"/>
                </a:solidFill>
              </a:rPr>
              <a:t> </a:t>
            </a:r>
            <a:r>
              <a:rPr lang="en-IE" sz="2800" dirty="0" err="1">
                <a:solidFill>
                  <a:srgbClr val="990033"/>
                </a:solidFill>
              </a:rPr>
              <a:t>atá</a:t>
            </a:r>
            <a:r>
              <a:rPr lang="en-IE" sz="2800" dirty="0">
                <a:solidFill>
                  <a:srgbClr val="990033"/>
                </a:solidFill>
              </a:rPr>
              <a:t> </a:t>
            </a:r>
            <a:r>
              <a:rPr lang="en-IE" sz="2800" dirty="0" err="1">
                <a:solidFill>
                  <a:srgbClr val="990033"/>
                </a:solidFill>
              </a:rPr>
              <a:t>agat</a:t>
            </a:r>
            <a:r>
              <a:rPr lang="en-IE" sz="2800" dirty="0">
                <a:solidFill>
                  <a:srgbClr val="990033"/>
                </a:solidFill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819999" y="764704"/>
            <a:ext cx="7243410" cy="5324475"/>
            <a:chOff x="8819999" y="764704"/>
            <a:chExt cx="7243410" cy="532447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259" y="764704"/>
              <a:ext cx="6915150" cy="532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8027999" y="1556705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9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Aguisín</a:t>
            </a:r>
            <a:r>
              <a:rPr lang="en-IE" b="1" dirty="0">
                <a:solidFill>
                  <a:srgbClr val="990033"/>
                </a:solidFill>
              </a:rPr>
              <a:t> A</a:t>
            </a:r>
            <a:br>
              <a:rPr lang="en-IE" b="1" dirty="0">
                <a:solidFill>
                  <a:srgbClr val="990033"/>
                </a:solidFill>
              </a:rPr>
            </a:br>
            <a:r>
              <a:rPr lang="en-IE" b="1" dirty="0">
                <a:solidFill>
                  <a:srgbClr val="990033"/>
                </a:solidFill>
              </a:rPr>
              <a:t>An </a:t>
            </a:r>
            <a:r>
              <a:rPr lang="en-IE" b="1" dirty="0" err="1">
                <a:solidFill>
                  <a:srgbClr val="990033"/>
                </a:solidFill>
              </a:rPr>
              <a:t>Ciorcal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Aonaid</a:t>
            </a:r>
            <a:endParaRPr lang="en-IE" dirty="0">
              <a:solidFill>
                <a:srgbClr val="99003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36" y="1448229"/>
            <a:ext cx="4749329" cy="471707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31" y="220172"/>
            <a:ext cx="3157339" cy="31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316507" y="3296360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x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y </a:t>
            </a:r>
            <a:r>
              <a:rPr lang="en-IE" sz="2000" dirty="0" err="1">
                <a:solidFill>
                  <a:srgbClr val="990033"/>
                </a:solidFill>
              </a:rPr>
              <a:t>deimhneach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160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Cén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x </a:t>
            </a:r>
            <a:r>
              <a:rPr lang="en-IE" sz="2000" dirty="0" err="1">
                <a:solidFill>
                  <a:srgbClr val="990033"/>
                </a:solidFill>
              </a:rPr>
              <a:t>diúltach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y </a:t>
            </a:r>
            <a:r>
              <a:rPr lang="en-IE" sz="2000" dirty="0" err="1">
                <a:solidFill>
                  <a:srgbClr val="990033"/>
                </a:solidFill>
              </a:rPr>
              <a:t>deimhneach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160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Cén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x </a:t>
            </a:r>
            <a:r>
              <a:rPr lang="en-IE" sz="2000" dirty="0" err="1">
                <a:solidFill>
                  <a:srgbClr val="990033"/>
                </a:solidFill>
              </a:rPr>
              <a:t>deimhneach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y </a:t>
            </a:r>
            <a:r>
              <a:rPr lang="en-IE" sz="2000" dirty="0" err="1">
                <a:solidFill>
                  <a:srgbClr val="990033"/>
                </a:solidFill>
              </a:rPr>
              <a:t>diúltach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160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Cén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ceathrú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x </a:t>
            </a:r>
            <a:r>
              <a:rPr lang="en-IE" sz="2000" dirty="0" err="1">
                <a:solidFill>
                  <a:srgbClr val="990033"/>
                </a:solidFill>
              </a:rPr>
              <a:t>diúltach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y </a:t>
            </a:r>
            <a:r>
              <a:rPr lang="en-IE" sz="2000" dirty="0" err="1">
                <a:solidFill>
                  <a:srgbClr val="990033"/>
                </a:solidFill>
              </a:rPr>
              <a:t>diúltach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160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Uillinneacha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san </a:t>
            </a:r>
            <a:r>
              <a:rPr lang="en-IE" sz="2000" dirty="0" err="1">
                <a:solidFill>
                  <a:srgbClr val="990033"/>
                </a:solidFill>
              </a:rPr>
              <a:t>ionad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caighdeánach</a:t>
            </a:r>
            <a:r>
              <a:rPr lang="en-IE" sz="2000" dirty="0">
                <a:solidFill>
                  <a:srgbClr val="990033"/>
                </a:solidFill>
              </a:rPr>
              <a:t> – </a:t>
            </a:r>
            <a:r>
              <a:rPr lang="en-IE" sz="2000" dirty="0" err="1">
                <a:solidFill>
                  <a:srgbClr val="990033"/>
                </a:solidFill>
              </a:rPr>
              <a:t>tá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rinn</a:t>
            </a:r>
            <a:r>
              <a:rPr lang="en-IE" sz="2000" dirty="0">
                <a:solidFill>
                  <a:srgbClr val="990033"/>
                </a:solidFill>
              </a:rPr>
              <a:t> ag an </a:t>
            </a:r>
            <a:r>
              <a:rPr lang="en-IE" sz="2000" dirty="0" err="1">
                <a:solidFill>
                  <a:srgbClr val="990033"/>
                </a:solidFill>
              </a:rPr>
              <a:t>mbunphointe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is é an </a:t>
            </a:r>
            <a:r>
              <a:rPr lang="en-IE" sz="2000" dirty="0" err="1" smtClean="0">
                <a:solidFill>
                  <a:srgbClr val="990033"/>
                </a:solidFill>
              </a:rPr>
              <a:t>túsgha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treo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deimhneach</a:t>
            </a:r>
            <a:r>
              <a:rPr lang="en-IE" sz="2000" dirty="0">
                <a:solidFill>
                  <a:srgbClr val="990033"/>
                </a:solidFill>
              </a:rPr>
              <a:t> den </a:t>
            </a:r>
            <a:r>
              <a:rPr lang="en-IE" sz="2000" i="1" dirty="0">
                <a:solidFill>
                  <a:srgbClr val="990033"/>
                </a:solidFill>
              </a:rPr>
              <a:t>x</a:t>
            </a:r>
            <a:r>
              <a:rPr lang="en-IE" sz="2000" dirty="0">
                <a:solidFill>
                  <a:srgbClr val="990033"/>
                </a:solidFill>
              </a:rPr>
              <a:t>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is é an </a:t>
            </a:r>
            <a:r>
              <a:rPr lang="en-IE" sz="2000" dirty="0" err="1">
                <a:solidFill>
                  <a:srgbClr val="990033"/>
                </a:solidFill>
              </a:rPr>
              <a:t>ga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téarmach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dhéanann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  <a:endParaRPr lang="en-IE" sz="2000" i="1" dirty="0">
              <a:solidFill>
                <a:srgbClr val="990033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614988" y="1804053"/>
            <a:ext cx="13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203848" y="1795116"/>
            <a:ext cx="2783455" cy="0"/>
            <a:chOff x="3192545" y="1786884"/>
            <a:chExt cx="2783455" cy="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92545" y="1786884"/>
              <a:ext cx="1368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72000" y="1786884"/>
              <a:ext cx="140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3204000" y="1800264"/>
            <a:ext cx="1368000" cy="0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470668" y="171405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65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4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7848"/>
            <a:ext cx="4689464" cy="468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G:\maths clipart\Mathematics\Mathematics\Measuring Devices\Protractor 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17" y="1902764"/>
            <a:ext cx="39719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23527" y="872862"/>
            <a:ext cx="79560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8514"/>
            <a:ext cx="8229600" cy="1143000"/>
          </a:xfrm>
        </p:spPr>
        <p:txBody>
          <a:bodyPr>
            <a:normAutofit/>
          </a:bodyPr>
          <a:lstStyle/>
          <a:p>
            <a:r>
              <a:rPr lang="en-IE" sz="3200" dirty="0" err="1">
                <a:solidFill>
                  <a:srgbClr val="990033"/>
                </a:solidFill>
              </a:rPr>
              <a:t>Gníomhaíocht</a:t>
            </a:r>
            <a:r>
              <a:rPr lang="en-IE" sz="3200" dirty="0">
                <a:solidFill>
                  <a:srgbClr val="990033"/>
                </a:solidFill>
              </a:rPr>
              <a:t> </a:t>
            </a:r>
            <a:r>
              <a:rPr lang="en-IE" sz="3200" dirty="0" err="1">
                <a:solidFill>
                  <a:srgbClr val="990033"/>
                </a:solidFill>
              </a:rPr>
              <a:t>Daltaí</a:t>
            </a:r>
            <a:r>
              <a:rPr lang="en-IE" sz="3200" dirty="0">
                <a:solidFill>
                  <a:srgbClr val="990033"/>
                </a:solidFill>
              </a:rPr>
              <a:t> 1B</a:t>
            </a:r>
            <a:br>
              <a:rPr lang="en-IE" sz="3200" dirty="0">
                <a:solidFill>
                  <a:srgbClr val="990033"/>
                </a:solidFill>
              </a:rPr>
            </a:br>
            <a:r>
              <a:rPr lang="en-IE" sz="2800" dirty="0" err="1">
                <a:solidFill>
                  <a:srgbClr val="990033"/>
                </a:solidFill>
              </a:rPr>
              <a:t>Uillinneacha</a:t>
            </a:r>
            <a:r>
              <a:rPr lang="en-IE" sz="2800" dirty="0">
                <a:solidFill>
                  <a:srgbClr val="990033"/>
                </a:solidFill>
              </a:rPr>
              <a:t> </a:t>
            </a:r>
            <a:r>
              <a:rPr lang="en-IE" sz="2800" dirty="0" err="1">
                <a:solidFill>
                  <a:srgbClr val="990033"/>
                </a:solidFill>
              </a:rPr>
              <a:t>sa</a:t>
            </a:r>
            <a:r>
              <a:rPr lang="en-IE" sz="2800" dirty="0">
                <a:solidFill>
                  <a:srgbClr val="990033"/>
                </a:solidFill>
              </a:rPr>
              <a:t> </a:t>
            </a:r>
            <a:r>
              <a:rPr lang="en-IE" sz="2800" dirty="0" err="1">
                <a:solidFill>
                  <a:srgbClr val="990033"/>
                </a:solidFill>
              </a:rPr>
              <a:t>Chéad</a:t>
            </a:r>
            <a:r>
              <a:rPr lang="en-IE" sz="2800" dirty="0">
                <a:solidFill>
                  <a:srgbClr val="990033"/>
                </a:solidFill>
              </a:rPr>
              <a:t> </a:t>
            </a:r>
            <a:r>
              <a:rPr lang="en-IE" sz="2800" dirty="0" err="1" smtClean="0">
                <a:solidFill>
                  <a:srgbClr val="990033"/>
                </a:solidFill>
              </a:rPr>
              <a:t>Cheathrú</a:t>
            </a:r>
            <a:r>
              <a:rPr lang="en-IE" sz="2800" dirty="0" smtClean="0">
                <a:solidFill>
                  <a:srgbClr val="990033"/>
                </a:solidFill>
              </a:rPr>
              <a:t> 0</a:t>
            </a:r>
            <a:r>
              <a:rPr lang="en-IE" sz="2800" dirty="0">
                <a:solidFill>
                  <a:srgbClr val="990033"/>
                </a:solidFill>
              </a:rPr>
              <a:t>° &lt; </a:t>
            </a:r>
            <a:r>
              <a:rPr lang="en-IE" sz="2800" dirty="0" smtClean="0">
                <a:solidFill>
                  <a:srgbClr val="990033"/>
                </a:solidFill>
              </a:rPr>
              <a:t>𝜃 &lt; 90°</a:t>
            </a:r>
            <a:endParaRPr lang="en-IE" sz="2800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808291"/>
            <a:ext cx="2133600" cy="365125"/>
          </a:xfrm>
        </p:spPr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5762303" y="1556792"/>
            <a:ext cx="31231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30° san </a:t>
            </a:r>
            <a:r>
              <a:rPr lang="en-IE" sz="2000" dirty="0" err="1">
                <a:solidFill>
                  <a:srgbClr val="990033"/>
                </a:solidFill>
              </a:rPr>
              <a:t>ionad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caighdeánach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gciorcal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aonaid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mBileog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Gníomhaíochtaí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Daltaí</a:t>
            </a:r>
            <a:r>
              <a:rPr lang="en-IE" sz="2000" dirty="0">
                <a:solidFill>
                  <a:srgbClr val="990033"/>
                </a:solidFill>
              </a:rPr>
              <a:t> 1A. </a:t>
            </a:r>
            <a:r>
              <a:rPr lang="en-IE" sz="2000" dirty="0" err="1">
                <a:solidFill>
                  <a:srgbClr val="990033"/>
                </a:solidFill>
              </a:rPr>
              <a:t>Marcáil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túsgha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téarmach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lipéad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Q</a:t>
            </a:r>
            <a:r>
              <a:rPr lang="el-GR" sz="2000" i="1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bpointe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mbuaileann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téarmach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imlíne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Is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comhordanáidí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Q</a:t>
            </a:r>
            <a:r>
              <a:rPr lang="el-GR" sz="2000" i="1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ná</a:t>
            </a:r>
            <a:r>
              <a:rPr lang="en-IE" sz="2000" dirty="0">
                <a:solidFill>
                  <a:srgbClr val="990033"/>
                </a:solidFill>
              </a:rPr>
              <a:t>_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______________________________________________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42914" y="2656805"/>
            <a:ext cx="2088000" cy="122413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076914" y="2602805"/>
            <a:ext cx="108000" cy="108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42759" y="2377328"/>
                <a:ext cx="4058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</a:rPr>
                        <m:t>𝑸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59" y="2377328"/>
                <a:ext cx="40588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3059832" y="3872218"/>
            <a:ext cx="2071082" cy="872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830605" y="5313402"/>
            <a:ext cx="2951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Conas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tharraingeofá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-30°?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20000" y="656903"/>
            <a:ext cx="7703381" cy="5146699"/>
            <a:chOff x="8820000" y="656903"/>
            <a:chExt cx="7703381" cy="51466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56903"/>
              <a:ext cx="7379381" cy="514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47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9613"/>
            <a:ext cx="3222000" cy="32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35897" y="764704"/>
            <a:ext cx="5153713" cy="60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ingearach</a:t>
            </a:r>
            <a:r>
              <a:rPr lang="en-IE" sz="2000" dirty="0">
                <a:solidFill>
                  <a:srgbClr val="990033"/>
                </a:solidFill>
              </a:rPr>
              <a:t> ó Q go </a:t>
            </a:r>
            <a:r>
              <a:rPr lang="en-IE" sz="2000" dirty="0" err="1">
                <a:solidFill>
                  <a:srgbClr val="990033"/>
                </a:solidFill>
              </a:rPr>
              <a:t>dtí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i="1" dirty="0">
                <a:solidFill>
                  <a:srgbClr val="990033"/>
                </a:solidFill>
              </a:rPr>
              <a:t>x</a:t>
            </a:r>
            <a:r>
              <a:rPr lang="en-IE" sz="2000" dirty="0">
                <a:solidFill>
                  <a:srgbClr val="990033"/>
                </a:solidFill>
              </a:rPr>
              <a:t>-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chun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dronuilleach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dhéanamh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(0,0)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lár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pt-BR" sz="2000" dirty="0">
                <a:solidFill>
                  <a:srgbClr val="990033"/>
                </a:solidFill>
              </a:rPr>
              <a:t>Cad é fad an taobhagáin? </a:t>
            </a:r>
            <a:r>
              <a:rPr lang="pt-BR" sz="2000" dirty="0" smtClean="0">
                <a:solidFill>
                  <a:srgbClr val="990033"/>
                </a:solidFill>
              </a:rPr>
              <a:t>__________________</a:t>
            </a:r>
            <a:endParaRPr lang="pt-BR" sz="2000" dirty="0">
              <a:solidFill>
                <a:srgbClr val="990033"/>
              </a:solidFill>
            </a:endParaRPr>
          </a:p>
          <a:p>
            <a:endParaRPr lang="en-IE" sz="8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Cad </a:t>
            </a:r>
            <a:r>
              <a:rPr lang="en-IE" sz="2000" dirty="0">
                <a:solidFill>
                  <a:srgbClr val="990033"/>
                </a:solidFill>
              </a:rPr>
              <a:t>é fad an </a:t>
            </a:r>
            <a:r>
              <a:rPr lang="en-IE" sz="2000" dirty="0" err="1">
                <a:solidFill>
                  <a:srgbClr val="990033"/>
                </a:solidFill>
              </a:rPr>
              <a:t>urchomhairigh</a:t>
            </a:r>
            <a:r>
              <a:rPr lang="en-IE" sz="2000" dirty="0" smtClean="0">
                <a:solidFill>
                  <a:srgbClr val="990033"/>
                </a:solidFill>
              </a:rPr>
              <a:t>?_______________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8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Cad </a:t>
            </a:r>
            <a:r>
              <a:rPr lang="en-IE" sz="2000" dirty="0">
                <a:solidFill>
                  <a:srgbClr val="990033"/>
                </a:solidFill>
              </a:rPr>
              <a:t>é fad an </a:t>
            </a:r>
            <a:r>
              <a:rPr lang="en-IE" sz="2000" dirty="0" err="1">
                <a:solidFill>
                  <a:srgbClr val="990033"/>
                </a:solidFill>
              </a:rPr>
              <a:t>chóngaraigh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smtClean="0">
                <a:solidFill>
                  <a:srgbClr val="990033"/>
                </a:solidFill>
              </a:rPr>
              <a:t>_________________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cóimheas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triantánúil</a:t>
            </a:r>
            <a:r>
              <a:rPr lang="en-IE" sz="2000" dirty="0">
                <a:solidFill>
                  <a:srgbClr val="990033"/>
                </a:solidFill>
              </a:rPr>
              <a:t>, (</a:t>
            </a:r>
            <a:r>
              <a:rPr lang="en-IE" sz="2000" dirty="0" err="1">
                <a:solidFill>
                  <a:srgbClr val="990033"/>
                </a:solidFill>
              </a:rPr>
              <a:t>ní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áireamhán</a:t>
            </a:r>
            <a:r>
              <a:rPr lang="en-IE" sz="2000" dirty="0">
                <a:solidFill>
                  <a:srgbClr val="990033"/>
                </a:solidFill>
              </a:rPr>
              <a:t>),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30°, cos 30°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30</a:t>
            </a:r>
            <a:r>
              <a:rPr lang="en-IE" sz="2000" dirty="0" smtClean="0">
                <a:solidFill>
                  <a:srgbClr val="990033"/>
                </a:solidFill>
              </a:rPr>
              <a:t>°.</a:t>
            </a:r>
          </a:p>
          <a:p>
            <a:endParaRPr lang="en-IE" sz="800" dirty="0">
              <a:solidFill>
                <a:srgbClr val="990033"/>
              </a:solidFill>
            </a:endParaRPr>
          </a:p>
          <a:p>
            <a:r>
              <a:rPr lang="es-ES" sz="2000" dirty="0" err="1">
                <a:solidFill>
                  <a:srgbClr val="990033"/>
                </a:solidFill>
              </a:rPr>
              <a:t>sín</a:t>
            </a:r>
            <a:r>
              <a:rPr lang="es-ES" sz="2000" dirty="0">
                <a:solidFill>
                  <a:srgbClr val="990033"/>
                </a:solidFill>
              </a:rPr>
              <a:t> 30° </a:t>
            </a:r>
            <a:r>
              <a:rPr lang="es-ES" sz="2000" dirty="0" smtClean="0">
                <a:solidFill>
                  <a:srgbClr val="990033"/>
                </a:solidFill>
              </a:rPr>
              <a:t>= ____ </a:t>
            </a:r>
            <a:r>
              <a:rPr lang="es-ES" sz="2000" dirty="0" err="1" smtClean="0">
                <a:solidFill>
                  <a:srgbClr val="990033"/>
                </a:solidFill>
              </a:rPr>
              <a:t>cos</a:t>
            </a:r>
            <a:r>
              <a:rPr lang="es-ES" sz="2000" dirty="0" smtClean="0">
                <a:solidFill>
                  <a:srgbClr val="990033"/>
                </a:solidFill>
              </a:rPr>
              <a:t> </a:t>
            </a:r>
            <a:r>
              <a:rPr lang="es-ES" sz="2000" dirty="0">
                <a:solidFill>
                  <a:srgbClr val="990033"/>
                </a:solidFill>
              </a:rPr>
              <a:t>30</a:t>
            </a:r>
            <a:r>
              <a:rPr lang="es-ES" sz="2000" dirty="0" smtClean="0">
                <a:solidFill>
                  <a:srgbClr val="990033"/>
                </a:solidFill>
              </a:rPr>
              <a:t>° = ____  </a:t>
            </a:r>
            <a:r>
              <a:rPr lang="es-ES" sz="2000" dirty="0">
                <a:solidFill>
                  <a:srgbClr val="990033"/>
                </a:solidFill>
              </a:rPr>
              <a:t>tan 30° </a:t>
            </a:r>
            <a:r>
              <a:rPr lang="es-ES" sz="2000" dirty="0" smtClean="0">
                <a:solidFill>
                  <a:srgbClr val="990033"/>
                </a:solidFill>
              </a:rPr>
              <a:t>= ____</a:t>
            </a:r>
            <a:endParaRPr lang="es-ES" sz="2000" dirty="0">
              <a:solidFill>
                <a:srgbClr val="990033"/>
              </a:solidFill>
            </a:endParaRPr>
          </a:p>
          <a:p>
            <a:endParaRPr lang="en-IE" sz="105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Cuir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gcomparáid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luachanna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gcomhordanáidí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x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y </a:t>
            </a:r>
            <a:r>
              <a:rPr lang="en-IE" sz="2000" dirty="0">
                <a:solidFill>
                  <a:srgbClr val="990033"/>
                </a:solidFill>
              </a:rPr>
              <a:t>de </a:t>
            </a:r>
            <a:r>
              <a:rPr lang="en-IE" sz="2000" dirty="0" err="1">
                <a:solidFill>
                  <a:srgbClr val="990033"/>
                </a:solidFill>
              </a:rPr>
              <a:t>chuid</a:t>
            </a:r>
            <a:r>
              <a:rPr lang="en-IE" sz="2000" dirty="0">
                <a:solidFill>
                  <a:srgbClr val="990033"/>
                </a:solidFill>
              </a:rPr>
              <a:t> Q. Cad a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thugann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chomhordanáidí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x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i="1" dirty="0">
                <a:solidFill>
                  <a:srgbClr val="990033"/>
                </a:solidFill>
              </a:rPr>
              <a:t>y </a:t>
            </a:r>
            <a:r>
              <a:rPr lang="en-IE" sz="2000" dirty="0">
                <a:solidFill>
                  <a:srgbClr val="990033"/>
                </a:solidFill>
              </a:rPr>
              <a:t>de </a:t>
            </a:r>
            <a:r>
              <a:rPr lang="en-IE" sz="2000" dirty="0" err="1">
                <a:solidFill>
                  <a:srgbClr val="990033"/>
                </a:solidFill>
              </a:rPr>
              <a:t>chuid</a:t>
            </a:r>
            <a:r>
              <a:rPr lang="en-IE" sz="2000" dirty="0">
                <a:solidFill>
                  <a:srgbClr val="990033"/>
                </a:solidFill>
              </a:rPr>
              <a:t> Q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feidhmeanna</a:t>
            </a:r>
            <a:r>
              <a:rPr lang="en-IE" sz="2000" dirty="0">
                <a:solidFill>
                  <a:srgbClr val="990033"/>
                </a:solidFill>
              </a:rPr>
              <a:t> :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triantánúla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sín</a:t>
            </a:r>
            <a:r>
              <a:rPr lang="en-IE" sz="2000" dirty="0">
                <a:solidFill>
                  <a:srgbClr val="990033"/>
                </a:solidFill>
              </a:rPr>
              <a:t> 30°, cos 30°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tan 30°? </a:t>
            </a:r>
            <a:r>
              <a:rPr lang="en-IE" sz="2000" dirty="0" err="1">
                <a:solidFill>
                  <a:srgbClr val="990033"/>
                </a:solidFill>
              </a:rPr>
              <a:t>Seiceáil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freagraí</a:t>
            </a:r>
            <a:r>
              <a:rPr lang="en-IE" sz="2000" dirty="0">
                <a:solidFill>
                  <a:srgbClr val="990033"/>
                </a:solidFill>
              </a:rPr>
              <a:t> 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áireamháin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s-ES" sz="2000" dirty="0" err="1">
                <a:solidFill>
                  <a:srgbClr val="990033"/>
                </a:solidFill>
              </a:rPr>
              <a:t>sín</a:t>
            </a:r>
            <a:r>
              <a:rPr lang="es-ES" sz="2000" dirty="0">
                <a:solidFill>
                  <a:srgbClr val="990033"/>
                </a:solidFill>
              </a:rPr>
              <a:t> 30° </a:t>
            </a:r>
            <a:r>
              <a:rPr lang="es-ES" sz="2000" dirty="0" smtClean="0">
                <a:solidFill>
                  <a:srgbClr val="990033"/>
                </a:solidFill>
              </a:rPr>
              <a:t>= ____ </a:t>
            </a:r>
            <a:r>
              <a:rPr lang="es-ES" sz="2000" dirty="0" err="1">
                <a:solidFill>
                  <a:srgbClr val="990033"/>
                </a:solidFill>
              </a:rPr>
              <a:t>cos</a:t>
            </a:r>
            <a:r>
              <a:rPr lang="es-ES" sz="2000" dirty="0">
                <a:solidFill>
                  <a:srgbClr val="990033"/>
                </a:solidFill>
              </a:rPr>
              <a:t> 30° </a:t>
            </a:r>
            <a:r>
              <a:rPr lang="es-ES" sz="2000" dirty="0" smtClean="0">
                <a:solidFill>
                  <a:srgbClr val="990033"/>
                </a:solidFill>
              </a:rPr>
              <a:t>= ____ </a:t>
            </a:r>
            <a:r>
              <a:rPr lang="es-ES" sz="2000" dirty="0">
                <a:solidFill>
                  <a:srgbClr val="990033"/>
                </a:solidFill>
              </a:rPr>
              <a:t>tan 30° </a:t>
            </a:r>
            <a:r>
              <a:rPr lang="es-ES" sz="2000" dirty="0" smtClean="0">
                <a:solidFill>
                  <a:srgbClr val="990033"/>
                </a:solidFill>
              </a:rPr>
              <a:t>= ____</a:t>
            </a:r>
            <a:endParaRPr lang="es-ES" sz="2000" dirty="0">
              <a:solidFill>
                <a:srgbClr val="99003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1032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smtClean="0">
                <a:solidFill>
                  <a:srgbClr val="990033"/>
                </a:solidFill>
              </a:rPr>
              <a:t>2A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cxnSp>
        <p:nvCxnSpPr>
          <p:cNvPr id="8" name="Straight Connector 7"/>
          <p:cNvCxnSpPr/>
          <p:nvPr/>
        </p:nvCxnSpPr>
        <p:spPr>
          <a:xfrm>
            <a:off x="1935248" y="2315697"/>
            <a:ext cx="1260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35248" y="1600339"/>
            <a:ext cx="1260000" cy="720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186008" y="1606500"/>
            <a:ext cx="0" cy="720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60173" y="1592558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31840" y="1340768"/>
                <a:ext cx="1707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</a:rPr>
                        <m:t>𝑸</m:t>
                      </m:r>
                    </m:oMath>
                  </m:oMathPara>
                </a14:m>
                <a:endParaRPr lang="en-IE" b="1" dirty="0" smtClean="0">
                  <a:solidFill>
                    <a:srgbClr val="990033"/>
                  </a:solidFill>
                </a:endParaRPr>
              </a:p>
              <a:p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340768"/>
                <a:ext cx="17076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0714" r="-11071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8820000" y="656903"/>
            <a:ext cx="7703381" cy="5146699"/>
            <a:chOff x="8820000" y="656903"/>
            <a:chExt cx="7703381" cy="514669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56903"/>
              <a:ext cx="7379381" cy="514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820000" y="656903"/>
            <a:ext cx="7417296" cy="5257800"/>
            <a:chOff x="8820000" y="656903"/>
            <a:chExt cx="7417296" cy="52578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56903"/>
              <a:ext cx="7093296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 rot="16200000">
              <a:off x="8028000" y="3381615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60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9613"/>
            <a:ext cx="3222000" cy="32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506D-20C4-4B59-A6A5-4B6242CF1F34}" type="datetime10">
              <a:rPr lang="en-IE" smtClean="0"/>
              <a:pPr/>
              <a:t>20:54</a:t>
            </a:fld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3635897" y="764704"/>
            <a:ext cx="5153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Cad a </a:t>
            </a:r>
            <a:r>
              <a:rPr lang="en-IE" sz="2000" dirty="0" err="1">
                <a:solidFill>
                  <a:srgbClr val="990033"/>
                </a:solidFill>
              </a:rPr>
              <a:t>fuair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faoi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chomhordanáidí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x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y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</a:t>
            </a:r>
            <a:r>
              <a:rPr lang="en-IE" sz="2000" dirty="0">
                <a:solidFill>
                  <a:srgbClr val="990033"/>
                </a:solidFill>
              </a:rPr>
              <a:t> 30°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gciorcal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aonaid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tábhacht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bhaineann</a:t>
            </a:r>
            <a:r>
              <a:rPr lang="en-IE" sz="2000" dirty="0" smtClean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ga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chiorcail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bheith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cothrom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le 1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leat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ghinearálú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d’aon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uillinn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l-GR" sz="2000" dirty="0" smtClean="0">
                <a:solidFill>
                  <a:srgbClr val="990033"/>
                </a:solidFill>
              </a:rPr>
              <a:t>𝜃&lt;90</a:t>
            </a:r>
            <a:r>
              <a:rPr lang="el-GR" sz="2000" dirty="0">
                <a:solidFill>
                  <a:srgbClr val="990033"/>
                </a:solidFill>
              </a:rPr>
              <a:t>°?</a:t>
            </a:r>
            <a:endParaRPr lang="en-IE" sz="2000" dirty="0">
              <a:solidFill>
                <a:srgbClr val="99003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35248" y="2315697"/>
            <a:ext cx="1260000" cy="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35248" y="1600339"/>
            <a:ext cx="1260000" cy="720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186008" y="1606500"/>
            <a:ext cx="0" cy="720000"/>
          </a:xfrm>
          <a:prstGeom prst="line">
            <a:avLst/>
          </a:prstGeom>
          <a:ln w="38100" cap="flat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60173" y="1592558"/>
            <a:ext cx="54000" cy="54000"/>
          </a:xfrm>
          <a:prstGeom prst="ellipse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21536" y="1340768"/>
                <a:ext cx="170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990033"/>
                          </a:solidFill>
                          <a:latin typeface="Cambria Math"/>
                          <a:ea typeface="Cambria Math"/>
                        </a:rPr>
                        <m:t>𝑸</m:t>
                      </m:r>
                    </m:oMath>
                  </m:oMathPara>
                </a14:m>
                <a:endParaRPr lang="en-IE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36" y="1340768"/>
                <a:ext cx="17076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143" r="-114286" b="-819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8820000" y="656903"/>
            <a:ext cx="7703381" cy="5146699"/>
            <a:chOff x="8820000" y="656903"/>
            <a:chExt cx="7703381" cy="5146699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56903"/>
              <a:ext cx="7379381" cy="514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ounded Rectangle 24"/>
            <p:cNvSpPr/>
            <p:nvPr/>
          </p:nvSpPr>
          <p:spPr>
            <a:xfrm rot="16200000">
              <a:off x="8028000" y="1448904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20000" y="656903"/>
            <a:ext cx="7417296" cy="5257800"/>
            <a:chOff x="8820000" y="656903"/>
            <a:chExt cx="7417296" cy="52578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56903"/>
              <a:ext cx="7093296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ounded Rectangle 27"/>
            <p:cNvSpPr/>
            <p:nvPr/>
          </p:nvSpPr>
          <p:spPr>
            <a:xfrm rot="16200000">
              <a:off x="8028000" y="3381615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err="1">
                <a:solidFill>
                  <a:srgbClr val="990033"/>
                </a:solidFill>
              </a:rPr>
              <a:t>Gníomhaíocht</a:t>
            </a:r>
            <a:r>
              <a:rPr lang="en-IE" b="1" dirty="0">
                <a:solidFill>
                  <a:srgbClr val="990033"/>
                </a:solidFill>
              </a:rPr>
              <a:t> </a:t>
            </a:r>
            <a:r>
              <a:rPr lang="en-IE" b="1" dirty="0" err="1">
                <a:solidFill>
                  <a:srgbClr val="990033"/>
                </a:solidFill>
              </a:rPr>
              <a:t>Daltaí</a:t>
            </a:r>
            <a:r>
              <a:rPr lang="en-IE" b="1" dirty="0">
                <a:solidFill>
                  <a:srgbClr val="990033"/>
                </a:solidFill>
              </a:rPr>
              <a:t> 2A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039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3968" y="1230877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sin </a:t>
            </a:r>
            <a:r>
              <a:rPr lang="en-IE" sz="2000" dirty="0" smtClean="0">
                <a:solidFill>
                  <a:srgbClr val="990033"/>
                </a:solidFill>
              </a:rPr>
              <a:t>𝜃 </a:t>
            </a:r>
            <a:r>
              <a:rPr lang="en-IE" sz="2000" dirty="0">
                <a:solidFill>
                  <a:srgbClr val="990033"/>
                </a:solidFill>
              </a:rPr>
              <a:t>=________ </a:t>
            </a:r>
          </a:p>
          <a:p>
            <a:pPr lvl="0"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cos </a:t>
            </a:r>
            <a:r>
              <a:rPr lang="en-IE" sz="2000" dirty="0" smtClean="0">
                <a:solidFill>
                  <a:srgbClr val="990033"/>
                </a:solidFill>
              </a:rPr>
              <a:t>𝜃 </a:t>
            </a:r>
            <a:r>
              <a:rPr lang="en-IE" sz="2000" dirty="0">
                <a:solidFill>
                  <a:srgbClr val="990033"/>
                </a:solidFill>
              </a:rPr>
              <a:t>=________</a:t>
            </a:r>
          </a:p>
          <a:p>
            <a:pPr lvl="0"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tan </a:t>
            </a:r>
            <a:r>
              <a:rPr lang="en-IE" sz="2000" dirty="0" smtClean="0">
                <a:solidFill>
                  <a:srgbClr val="990033"/>
                </a:solidFill>
              </a:rPr>
              <a:t>𝜃 </a:t>
            </a:r>
            <a:r>
              <a:rPr lang="en-IE" sz="2000" dirty="0">
                <a:solidFill>
                  <a:srgbClr val="990033"/>
                </a:solidFill>
              </a:rPr>
              <a:t>=________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z="4400" b="1" dirty="0" err="1">
                <a:solidFill>
                  <a:srgbClr val="990033"/>
                </a:solidFill>
              </a:rPr>
              <a:t>Gníomhaíocht</a:t>
            </a:r>
            <a:r>
              <a:rPr lang="en-IE" sz="4400" b="1" dirty="0">
                <a:solidFill>
                  <a:srgbClr val="990033"/>
                </a:solidFill>
              </a:rPr>
              <a:t> </a:t>
            </a:r>
            <a:r>
              <a:rPr lang="en-IE" sz="4400" b="1" dirty="0" err="1">
                <a:solidFill>
                  <a:srgbClr val="990033"/>
                </a:solidFill>
              </a:rPr>
              <a:t>Daltaí</a:t>
            </a:r>
            <a:r>
              <a:rPr lang="en-IE" sz="4400" b="1" dirty="0">
                <a:solidFill>
                  <a:srgbClr val="990033"/>
                </a:solidFill>
              </a:rPr>
              <a:t> 2B</a:t>
            </a:r>
            <a:r>
              <a:rPr lang="en-IE" sz="4000" b="1" dirty="0" smtClean="0">
                <a:solidFill>
                  <a:srgbClr val="990033"/>
                </a:solidFill>
              </a:rPr>
              <a:t/>
            </a:r>
            <a:br>
              <a:rPr lang="en-IE" sz="4000" b="1" dirty="0" smtClean="0">
                <a:solidFill>
                  <a:srgbClr val="990033"/>
                </a:solidFill>
              </a:rPr>
            </a:br>
            <a:endParaRPr lang="en-IE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FD31-F2DE-438E-89E6-2EF42B6810B8}" type="datetime10">
              <a:rPr lang="en-IE" smtClean="0"/>
              <a:pPr/>
              <a:t>20:54</a:t>
            </a:fld>
            <a:endParaRPr lang="en-IE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22646"/>
            <a:ext cx="2685544" cy="2340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3959185"/>
            <a:ext cx="7344816" cy="2062103"/>
          </a:xfrm>
          <a:prstGeom prst="rect">
            <a:avLst/>
          </a:prstGeom>
          <a:ln w="19050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sz="3200" dirty="0">
                <a:solidFill>
                  <a:srgbClr val="990033"/>
                </a:solidFill>
              </a:rPr>
              <a:t>Is </a:t>
            </a:r>
            <a:r>
              <a:rPr lang="en-IE" sz="3200" dirty="0" err="1">
                <a:solidFill>
                  <a:srgbClr val="990033"/>
                </a:solidFill>
              </a:rPr>
              <a:t>féidir</a:t>
            </a:r>
            <a:r>
              <a:rPr lang="en-IE" sz="3200" dirty="0">
                <a:solidFill>
                  <a:srgbClr val="990033"/>
                </a:solidFill>
              </a:rPr>
              <a:t> </a:t>
            </a:r>
            <a:r>
              <a:rPr lang="en-IE" sz="3200" dirty="0" err="1" smtClean="0">
                <a:solidFill>
                  <a:srgbClr val="990033"/>
                </a:solidFill>
              </a:rPr>
              <a:t>comhordanáidí</a:t>
            </a:r>
            <a:r>
              <a:rPr lang="en-IE" sz="3200" dirty="0" smtClean="0">
                <a:solidFill>
                  <a:srgbClr val="990033"/>
                </a:solidFill>
              </a:rPr>
              <a:t> de </a:t>
            </a:r>
            <a:r>
              <a:rPr lang="en-IE" sz="3200" dirty="0" err="1">
                <a:solidFill>
                  <a:srgbClr val="990033"/>
                </a:solidFill>
              </a:rPr>
              <a:t>phointe</a:t>
            </a:r>
            <a:r>
              <a:rPr lang="en-IE" sz="3200" dirty="0">
                <a:solidFill>
                  <a:srgbClr val="990033"/>
                </a:solidFill>
              </a:rPr>
              <a:t> </a:t>
            </a:r>
            <a:r>
              <a:rPr lang="en-IE" sz="3200" dirty="0" err="1">
                <a:solidFill>
                  <a:srgbClr val="990033"/>
                </a:solidFill>
              </a:rPr>
              <a:t>ar</a:t>
            </a:r>
            <a:r>
              <a:rPr lang="en-IE" sz="3200" dirty="0">
                <a:solidFill>
                  <a:srgbClr val="990033"/>
                </a:solidFill>
              </a:rPr>
              <a:t> </a:t>
            </a:r>
            <a:r>
              <a:rPr lang="en-IE" sz="3200" dirty="0" err="1">
                <a:solidFill>
                  <a:srgbClr val="990033"/>
                </a:solidFill>
              </a:rPr>
              <a:t>bith</a:t>
            </a:r>
            <a:r>
              <a:rPr lang="en-IE" sz="3200" dirty="0">
                <a:solidFill>
                  <a:srgbClr val="990033"/>
                </a:solidFill>
              </a:rPr>
              <a:t> </a:t>
            </a:r>
            <a:r>
              <a:rPr lang="en-IE" sz="3200" dirty="0" err="1">
                <a:solidFill>
                  <a:srgbClr val="990033"/>
                </a:solidFill>
              </a:rPr>
              <a:t>ar</a:t>
            </a:r>
            <a:r>
              <a:rPr lang="en-IE" sz="3200" dirty="0">
                <a:solidFill>
                  <a:srgbClr val="990033"/>
                </a:solidFill>
              </a:rPr>
              <a:t> </a:t>
            </a:r>
            <a:r>
              <a:rPr lang="en-IE" sz="3200" dirty="0" smtClean="0">
                <a:solidFill>
                  <a:srgbClr val="990033"/>
                </a:solidFill>
              </a:rPr>
              <a:t>an </a:t>
            </a:r>
            <a:r>
              <a:rPr lang="en-IE" sz="3200" dirty="0" err="1" smtClean="0">
                <a:solidFill>
                  <a:srgbClr val="990033"/>
                </a:solidFill>
              </a:rPr>
              <a:t>gciorcal</a:t>
            </a:r>
            <a:r>
              <a:rPr lang="en-IE" sz="3200" dirty="0" smtClean="0">
                <a:solidFill>
                  <a:srgbClr val="990033"/>
                </a:solidFill>
              </a:rPr>
              <a:t> </a:t>
            </a:r>
            <a:r>
              <a:rPr lang="en-IE" sz="3200" dirty="0" err="1">
                <a:solidFill>
                  <a:srgbClr val="990033"/>
                </a:solidFill>
              </a:rPr>
              <a:t>aonaid</a:t>
            </a:r>
            <a:r>
              <a:rPr lang="en-IE" sz="3200" dirty="0">
                <a:solidFill>
                  <a:srgbClr val="990033"/>
                </a:solidFill>
              </a:rPr>
              <a:t> a </a:t>
            </a:r>
            <a:r>
              <a:rPr lang="en-IE" sz="3200" dirty="0" err="1" smtClean="0">
                <a:solidFill>
                  <a:srgbClr val="990033"/>
                </a:solidFill>
              </a:rPr>
              <a:t>scríobh</a:t>
            </a:r>
            <a:r>
              <a:rPr lang="en-IE" sz="3200" dirty="0" smtClean="0">
                <a:solidFill>
                  <a:srgbClr val="990033"/>
                </a:solidFill>
              </a:rPr>
              <a:t> mar </a:t>
            </a:r>
            <a:r>
              <a:rPr lang="en-IE" sz="3200" dirty="0" err="1" smtClean="0">
                <a:solidFill>
                  <a:srgbClr val="990033"/>
                </a:solidFill>
              </a:rPr>
              <a:t>chomhordanáidí</a:t>
            </a:r>
            <a:r>
              <a:rPr lang="en-IE" sz="3200" dirty="0" smtClean="0">
                <a:solidFill>
                  <a:srgbClr val="990033"/>
                </a:solidFill>
              </a:rPr>
              <a:t> </a:t>
            </a:r>
            <a:r>
              <a:rPr lang="en-IE" sz="3200" dirty="0" err="1" smtClean="0">
                <a:solidFill>
                  <a:srgbClr val="990033"/>
                </a:solidFill>
              </a:rPr>
              <a:t>Cairtéiseacha</a:t>
            </a:r>
            <a:endParaRPr lang="en-IE" sz="3200" dirty="0" smtClean="0">
              <a:solidFill>
                <a:srgbClr val="990033"/>
              </a:solidFill>
            </a:endParaRPr>
          </a:p>
          <a:p>
            <a:pPr algn="ctr"/>
            <a:r>
              <a:rPr lang="en-IE" sz="3200" dirty="0" smtClean="0">
                <a:solidFill>
                  <a:srgbClr val="990033"/>
                </a:solidFill>
              </a:rPr>
              <a:t> </a:t>
            </a:r>
            <a:r>
              <a:rPr lang="en-IE" sz="3200" dirty="0">
                <a:solidFill>
                  <a:srgbClr val="990033"/>
                </a:solidFill>
              </a:rPr>
              <a:t>(x, y), </a:t>
            </a:r>
            <a:r>
              <a:rPr lang="en-IE" sz="3200" dirty="0" err="1">
                <a:solidFill>
                  <a:srgbClr val="990033"/>
                </a:solidFill>
              </a:rPr>
              <a:t>nó</a:t>
            </a:r>
            <a:r>
              <a:rPr lang="en-IE" sz="3200" dirty="0">
                <a:solidFill>
                  <a:srgbClr val="990033"/>
                </a:solidFill>
              </a:rPr>
              <a:t> </a:t>
            </a:r>
            <a:r>
              <a:rPr lang="en-IE" sz="3200" dirty="0" smtClean="0">
                <a:solidFill>
                  <a:srgbClr val="990033"/>
                </a:solidFill>
              </a:rPr>
              <a:t>mar (cos </a:t>
            </a:r>
            <a:r>
              <a:rPr lang="el-GR" sz="3200" dirty="0" smtClean="0">
                <a:solidFill>
                  <a:srgbClr val="990033"/>
                </a:solidFill>
              </a:rPr>
              <a:t>𝜃, </a:t>
            </a:r>
            <a:r>
              <a:rPr lang="en-IE" sz="3200" dirty="0" err="1">
                <a:solidFill>
                  <a:srgbClr val="990033"/>
                </a:solidFill>
              </a:rPr>
              <a:t>sín</a:t>
            </a:r>
            <a:r>
              <a:rPr lang="en-IE" sz="3200" dirty="0">
                <a:solidFill>
                  <a:srgbClr val="990033"/>
                </a:solidFill>
              </a:rPr>
              <a:t> </a:t>
            </a:r>
            <a:r>
              <a:rPr lang="el-GR" sz="3200" dirty="0" smtClean="0">
                <a:solidFill>
                  <a:srgbClr val="990033"/>
                </a:solidFill>
              </a:rPr>
              <a:t>𝜃).</a:t>
            </a:r>
            <a:endParaRPr lang="en-IE" sz="3200" dirty="0">
              <a:solidFill>
                <a:srgbClr val="990033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04706" y="696467"/>
            <a:ext cx="7417296" cy="5257800"/>
            <a:chOff x="8820000" y="656903"/>
            <a:chExt cx="7417296" cy="52578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0" y="656903"/>
              <a:ext cx="7093296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 rot="16200000">
              <a:off x="8028000" y="1520912"/>
              <a:ext cx="1908000" cy="324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2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200" dirty="0">
                  <a:solidFill>
                    <a:srgbClr val="990033"/>
                  </a:solidFill>
                </a:rPr>
                <a:t> </a:t>
              </a:r>
              <a:r>
                <a:rPr lang="en-IE" sz="1200" dirty="0" err="1" smtClean="0">
                  <a:solidFill>
                    <a:srgbClr val="990033"/>
                  </a:solidFill>
                </a:rPr>
                <a:t>Ceachta</a:t>
              </a:r>
              <a:r>
                <a:rPr lang="en-IE" sz="1200" dirty="0">
                  <a:solidFill>
                    <a:srgbClr val="990033"/>
                  </a:solidFill>
                </a:rPr>
                <a:t/>
              </a:r>
              <a:br>
                <a:rPr lang="en-IE" sz="1200" dirty="0">
                  <a:solidFill>
                    <a:srgbClr val="990033"/>
                  </a:solidFill>
                </a:rPr>
              </a:br>
              <a:endParaRPr lang="en-IE" sz="1200" dirty="0">
                <a:solidFill>
                  <a:srgbClr val="990033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65566" y="868650"/>
            <a:ext cx="781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Is </a:t>
            </a:r>
            <a:r>
              <a:rPr lang="en-IE" sz="2000" dirty="0" err="1">
                <a:solidFill>
                  <a:srgbClr val="990033"/>
                </a:solidFill>
              </a:rPr>
              <a:t>féidir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chur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bhfeidhm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chéad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heathrú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0</a:t>
            </a:r>
            <a:r>
              <a:rPr lang="en-IE" sz="2000" dirty="0" smtClean="0">
                <a:solidFill>
                  <a:srgbClr val="990033"/>
                </a:solidFill>
              </a:rPr>
              <a:t>°&lt;</a:t>
            </a:r>
            <a:r>
              <a:rPr lang="el-GR" sz="2000" dirty="0" smtClean="0">
                <a:solidFill>
                  <a:srgbClr val="990033"/>
                </a:solidFill>
              </a:rPr>
              <a:t>𝜃&lt;</a:t>
            </a:r>
            <a:r>
              <a:rPr lang="el-GR" sz="2000" dirty="0">
                <a:solidFill>
                  <a:srgbClr val="990033"/>
                </a:solidFill>
              </a:rPr>
              <a:t>90</a:t>
            </a:r>
            <a:r>
              <a:rPr lang="el-GR" sz="2000" dirty="0" smtClean="0">
                <a:solidFill>
                  <a:srgbClr val="990033"/>
                </a:solidFill>
              </a:rPr>
              <a:t>°</a:t>
            </a:r>
            <a:endParaRPr lang="el-GR" sz="2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</TotalTime>
  <Words>3214</Words>
  <Application>Microsoft Office PowerPoint</Application>
  <PresentationFormat>On-screen Show (4:3)</PresentationFormat>
  <Paragraphs>575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INNÉACS</vt:lpstr>
      <vt:lpstr>Gníomhaíocht Daltaí 1: Réamhrá</vt:lpstr>
      <vt:lpstr>Gníomhaíocht Daltaí 1:</vt:lpstr>
      <vt:lpstr>PowerPoint Presentation</vt:lpstr>
      <vt:lpstr>Gníomhaíocht Daltaí 1B Uillinneacha sa Chéad Cheathrú 0° &lt; 𝜃 &lt; 90°</vt:lpstr>
      <vt:lpstr>Gníomhaíocht Daltaí 2A</vt:lpstr>
      <vt:lpstr>Gníomhaíocht Daltaí 2A</vt:lpstr>
      <vt:lpstr>Gníomhaíocht Daltaí 2B </vt:lpstr>
      <vt:lpstr>Gníomhaíocht Daltaí 2C Uillinneacha sa Chéad Cheathrú 0° &lt; 𝜃 &lt; 90°</vt:lpstr>
      <vt:lpstr>Gníomhaíocht Daltaí 2D</vt:lpstr>
      <vt:lpstr>Gníomhaíocht Daltaí 3A Uillinneacha sa dara ceathrú 90° &lt; 𝜃 &lt; 180° </vt:lpstr>
      <vt:lpstr>Gníomhaíocht Daltaí 3A Uillinneacha sa dara ceathrú 90° &lt; 𝜃 &lt; 180° </vt:lpstr>
      <vt:lpstr>Gníomhaíocht Daltaí 3A Uillinneacha sa dara ceathrú 90° &lt; 𝜃 &lt; 180° </vt:lpstr>
      <vt:lpstr>Gníomhaíocht Daltaí 3B Uillinneacha sa dara ceathrú 90° &lt; 𝜃 &lt; 180° </vt:lpstr>
      <vt:lpstr>Gníomhaíocht Daltaí 3D</vt:lpstr>
      <vt:lpstr>Gníomhaíocht Daltaí 3D</vt:lpstr>
      <vt:lpstr>Gníomhaíocht Daltaí 3D</vt:lpstr>
      <vt:lpstr>Gníomhaíocht Daltaí 3D</vt:lpstr>
      <vt:lpstr>Gníomhaíocht Daltaí 3D</vt:lpstr>
      <vt:lpstr>Gníomhaíocht Daltaí 4 Uilleannacha sa tríú ceathrú 180° &lt; 𝜃&lt; 270°</vt:lpstr>
      <vt:lpstr>PowerPoint Presentation</vt:lpstr>
      <vt:lpstr>PowerPoint Presentation</vt:lpstr>
      <vt:lpstr>PowerPoint Presentation</vt:lpstr>
      <vt:lpstr>Gníomhaíocht Daltaí 4</vt:lpstr>
      <vt:lpstr>Gníomhaíocht Daltaí 4</vt:lpstr>
      <vt:lpstr>                          Gníomhaíocht Daltaí 4</vt:lpstr>
      <vt:lpstr>Gníomhaíocht Daltaí 5  Uilleannacha sa cheathrú ceathrú 270° &lt; 𝜃 &lt; 360°</vt:lpstr>
      <vt:lpstr>PowerPoint Presentation</vt:lpstr>
      <vt:lpstr>PowerPoint Presentation</vt:lpstr>
      <vt:lpstr>PowerPoint Presentation</vt:lpstr>
      <vt:lpstr>Gníomhaíocht Daltaí 5 </vt:lpstr>
      <vt:lpstr>Gníomhaíocht Daltaí 5 </vt:lpstr>
      <vt:lpstr>                Gníomhaíocht Daltaí 5 </vt:lpstr>
      <vt:lpstr>Gníomhaíocht Daltaí 6A Achoimre ar conas feidhmeanna triantánúla na n-uilleannacha go léir a fháil</vt:lpstr>
      <vt:lpstr>PowerPoint Presentation</vt:lpstr>
      <vt:lpstr>Gníomhaíocht Daltaí 6B Uillinneacha Diúltacha</vt:lpstr>
      <vt:lpstr>Gníomhaíocht Daltaí 6B Uillinneacha Diúltacha</vt:lpstr>
      <vt:lpstr>Gníomhaíocht Daltaí 7</vt:lpstr>
      <vt:lpstr>Gníomhaíocht Daltaí 7</vt:lpstr>
      <vt:lpstr>Gníomhaíocht Daltaí 7B Solving trig equations </vt:lpstr>
      <vt:lpstr>Machnamh</vt:lpstr>
      <vt:lpstr>Aguisín A An Ciorcal Aonaid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156</cp:revision>
  <dcterms:created xsi:type="dcterms:W3CDTF">2011-12-07T10:25:47Z</dcterms:created>
  <dcterms:modified xsi:type="dcterms:W3CDTF">2014-04-08T19:55:10Z</dcterms:modified>
</cp:coreProperties>
</file>