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4"/>
  </p:notesMasterIdLst>
  <p:handoutMasterIdLst>
    <p:handoutMasterId r:id="rId35"/>
  </p:handoutMasterIdLst>
  <p:sldIdLst>
    <p:sldId id="353" r:id="rId4"/>
    <p:sldId id="259" r:id="rId5"/>
    <p:sldId id="367" r:id="rId6"/>
    <p:sldId id="356" r:id="rId7"/>
    <p:sldId id="291" r:id="rId8"/>
    <p:sldId id="381" r:id="rId9"/>
    <p:sldId id="355" r:id="rId10"/>
    <p:sldId id="368" r:id="rId11"/>
    <p:sldId id="370" r:id="rId12"/>
    <p:sldId id="357" r:id="rId13"/>
    <p:sldId id="371" r:id="rId14"/>
    <p:sldId id="359" r:id="rId15"/>
    <p:sldId id="360" r:id="rId16"/>
    <p:sldId id="361" r:id="rId17"/>
    <p:sldId id="362" r:id="rId18"/>
    <p:sldId id="363" r:id="rId19"/>
    <p:sldId id="364" r:id="rId20"/>
    <p:sldId id="384" r:id="rId21"/>
    <p:sldId id="385" r:id="rId22"/>
    <p:sldId id="365" r:id="rId23"/>
    <p:sldId id="366" r:id="rId24"/>
    <p:sldId id="372" r:id="rId25"/>
    <p:sldId id="373" r:id="rId26"/>
    <p:sldId id="378" r:id="rId27"/>
    <p:sldId id="374" r:id="rId28"/>
    <p:sldId id="379" r:id="rId29"/>
    <p:sldId id="380" r:id="rId30"/>
    <p:sldId id="375" r:id="rId31"/>
    <p:sldId id="376" r:id="rId32"/>
    <p:sldId id="3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62DBDF9-A430-48C4-BBD1-A9C46EB1A2B6}">
          <p14:sldIdLst>
            <p14:sldId id="353"/>
            <p14:sldId id="259"/>
          </p14:sldIdLst>
        </p14:section>
        <p14:section name="Student Activity 1:" id="{E264E254-AAF1-4110-8565-104054378EC7}">
          <p14:sldIdLst>
            <p14:sldId id="367"/>
            <p14:sldId id="356"/>
            <p14:sldId id="291"/>
            <p14:sldId id="381"/>
            <p14:sldId id="355"/>
          </p14:sldIdLst>
        </p14:section>
        <p14:section name="Student Activity 2:" id="{07524DE2-084A-4FA9-AC47-9FDD87A05434}">
          <p14:sldIdLst>
            <p14:sldId id="368"/>
            <p14:sldId id="370"/>
            <p14:sldId id="357"/>
          </p14:sldIdLst>
        </p14:section>
        <p14:section name="Student Activity 3:" id="{3C7F0DEB-9A06-4E92-AA4C-1B4F41CE6070}">
          <p14:sldIdLst>
            <p14:sldId id="371"/>
            <p14:sldId id="359"/>
          </p14:sldIdLst>
        </p14:section>
        <p14:section name="Student Ativity 4" id="{3A33543B-F037-4E7B-A76F-63C9C522A3C2}">
          <p14:sldIdLst>
            <p14:sldId id="360"/>
            <p14:sldId id="361"/>
          </p14:sldIdLst>
        </p14:section>
        <p14:section name="Student Activity 5" id="{571C5DF8-D910-4DC9-BCBC-743DB6CD844C}">
          <p14:sldIdLst>
            <p14:sldId id="362"/>
            <p14:sldId id="363"/>
          </p14:sldIdLst>
        </p14:section>
        <p14:section name="Student Activity 6" id="{873DB998-0E0D-4A97-99B7-643A943AA112}">
          <p14:sldIdLst>
            <p14:sldId id="364"/>
            <p14:sldId id="384"/>
            <p14:sldId id="385"/>
          </p14:sldIdLst>
        </p14:section>
        <p14:section name="Student Activity 7" id="{CC6ACEF1-7780-4093-BACD-E8CE2159F19A}">
          <p14:sldIdLst>
            <p14:sldId id="365"/>
            <p14:sldId id="366"/>
          </p14:sldIdLst>
        </p14:section>
        <p14:section name="Reflection" id="{2EBEE0F2-F107-4396-BC2C-A18F34289C6C}">
          <p14:sldIdLst>
            <p14:sldId id="372"/>
            <p14:sldId id="373"/>
            <p14:sldId id="378"/>
            <p14:sldId id="374"/>
            <p14:sldId id="379"/>
            <p14:sldId id="380"/>
            <p14:sldId id="375"/>
            <p14:sldId id="376"/>
            <p14:sldId id="3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DCC33"/>
    <a:srgbClr val="000000"/>
    <a:srgbClr val="FD2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7" autoAdjust="0"/>
    <p:restoredTop sz="94316" autoAdjust="0"/>
  </p:normalViewPr>
  <p:slideViewPr>
    <p:cSldViewPr>
      <p:cViewPr>
        <p:scale>
          <a:sx n="93" d="100"/>
          <a:sy n="93" d="100"/>
        </p:scale>
        <p:origin x="-420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>
      <p:cViewPr varScale="1">
        <p:scale>
          <a:sx n="53" d="100"/>
          <a:sy n="53" d="100"/>
        </p:scale>
        <p:origin x="-144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3B76-2747-42EB-988E-F025406EB7A1}" type="datetimeFigureOut">
              <a:rPr lang="en-IE" smtClean="0"/>
              <a:pPr/>
              <a:t>14/01/2013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46080-6F1B-4A99-BA58-86E49BB0CE5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21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9B0A-806C-42BA-92A5-717BEDF69291}" type="datetimeFigureOut">
              <a:rPr lang="en-IE" smtClean="0"/>
              <a:pPr/>
              <a:t>14/01/2013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2AB7-B682-4CD9-88DD-A1ED424937E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418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2AB7-B682-4CD9-88DD-A1ED424937E0}" type="slidenum">
              <a:rPr lang="en-IE" smtClean="0"/>
              <a:pPr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73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" Target="../slides/slide8.xml"/><Relationship Id="rId7" Type="http://schemas.openxmlformats.org/officeDocument/2006/relationships/slide" Target="../slides/slide1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5.xml"/><Relationship Id="rId11" Type="http://schemas.openxmlformats.org/officeDocument/2006/relationships/slide" Target="../slides/slide22.xml"/><Relationship Id="rId5" Type="http://schemas.openxmlformats.org/officeDocument/2006/relationships/slide" Target="../slides/slide3.xml"/><Relationship Id="rId10" Type="http://schemas.openxmlformats.org/officeDocument/2006/relationships/slide" Target="../slides/slide20.xml"/><Relationship Id="rId4" Type="http://schemas.openxmlformats.org/officeDocument/2006/relationships/slide" Target="../slides/slide11.xml"/><Relationship Id="rId9" Type="http://schemas.openxmlformats.org/officeDocument/2006/relationships/slide" Target="../slides/slide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7.xml"/><Relationship Id="rId3" Type="http://schemas.openxmlformats.org/officeDocument/2006/relationships/slide" Target="../slides/slide11.xml"/><Relationship Id="rId7" Type="http://schemas.openxmlformats.org/officeDocument/2006/relationships/slide" Target="../slides/slide2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15.xml"/><Relationship Id="rId10" Type="http://schemas.openxmlformats.org/officeDocument/2006/relationships/slide" Target="../slides/slide22.xml"/><Relationship Id="rId4" Type="http://schemas.openxmlformats.org/officeDocument/2006/relationships/slide" Target="../slides/slide3.xml"/><Relationship Id="rId9" Type="http://schemas.openxmlformats.org/officeDocument/2006/relationships/slide" Target="../slides/slide20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" Target="../slides/slide8.xml"/><Relationship Id="rId7" Type="http://schemas.openxmlformats.org/officeDocument/2006/relationships/slide" Target="../slides/slide1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5.xml"/><Relationship Id="rId11" Type="http://schemas.openxmlformats.org/officeDocument/2006/relationships/slide" Target="../slides/slide22.xml"/><Relationship Id="rId5" Type="http://schemas.openxmlformats.org/officeDocument/2006/relationships/slide" Target="../slides/slide3.xml"/><Relationship Id="rId10" Type="http://schemas.openxmlformats.org/officeDocument/2006/relationships/slide" Target="../slides/slide20.xml"/><Relationship Id="rId4" Type="http://schemas.openxmlformats.org/officeDocument/2006/relationships/slide" Target="../slides/slide11.xml"/><Relationship Id="rId9" Type="http://schemas.openxmlformats.org/officeDocument/2006/relationships/slide" Target="../slides/slide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7.xml"/><Relationship Id="rId3" Type="http://schemas.openxmlformats.org/officeDocument/2006/relationships/slide" Target="../slides/slide11.xml"/><Relationship Id="rId7" Type="http://schemas.openxmlformats.org/officeDocument/2006/relationships/slide" Target="../slides/slide2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15.xml"/><Relationship Id="rId10" Type="http://schemas.openxmlformats.org/officeDocument/2006/relationships/slide" Target="../slides/slide22.xml"/><Relationship Id="rId4" Type="http://schemas.openxmlformats.org/officeDocument/2006/relationships/slide" Target="../slides/slide3.xml"/><Relationship Id="rId9" Type="http://schemas.openxmlformats.org/officeDocument/2006/relationships/slide" Target="../slides/slide2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7.xml"/><Relationship Id="rId3" Type="http://schemas.openxmlformats.org/officeDocument/2006/relationships/slide" Target="../slides/slide11.xml"/><Relationship Id="rId7" Type="http://schemas.openxmlformats.org/officeDocument/2006/relationships/slide" Target="../slides/slide2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15.xml"/><Relationship Id="rId10" Type="http://schemas.openxmlformats.org/officeDocument/2006/relationships/slide" Target="../slides/slide22.xml"/><Relationship Id="rId4" Type="http://schemas.openxmlformats.org/officeDocument/2006/relationships/slide" Target="../slides/slide3.xml"/><Relationship Id="rId9" Type="http://schemas.openxmlformats.org/officeDocument/2006/relationships/slide" Target="../slides/slide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A5A6-BE10-43B6-B6F5-73699B3BE2E6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C4CC-5B16-4B49-BD58-5A77D5CB48F1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646-E64D-4BA2-BEA2-E52D04FFB19C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1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8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4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8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9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5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79512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b="1" u="sng" dirty="0" smtClean="0">
                <a:solidFill>
                  <a:srgbClr val="990033"/>
                </a:solidFill>
              </a:rPr>
              <a:t>Using Table Mode to find the coordinates for a function</a:t>
            </a:r>
            <a:endParaRPr lang="en-IE" sz="2800" b="1" u="sng" dirty="0">
              <a:solidFill>
                <a:srgbClr val="990033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17" name="Rounded Rectangle 16">
            <a:hlinkClick r:id="rId4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18" name="Rounded Rectangle 17">
            <a:hlinkClick r:id="rId5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19" name="Rounded Rectangle 18">
            <a:hlinkClick r:id="rId6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20" name="Rounded Rectangle 19">
            <a:hlinkClick r:id="rId7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21" name="Rounded Rectangle 20">
            <a:hlinkClick r:id="rId8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22" name="Rounded Rectangle 21">
            <a:hlinkClick r:id="rId9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23" name="Rounded Rectangle 22">
            <a:hlinkClick r:id="rId10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24" name="Rounded Rectangle 23">
            <a:hlinkClick r:id="rId11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Table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09040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99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1932-9C92-4F75-BB69-AE12B319829C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327718" y="-4515332"/>
            <a:ext cx="382998" cy="9322594"/>
            <a:chOff x="-36515" y="88450"/>
            <a:chExt cx="39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16631" y="88450"/>
              <a:ext cx="337882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>
            <a:off x="4320452" y="2038277"/>
            <a:ext cx="382999" cy="9337120"/>
            <a:chOff x="-36508" y="13447"/>
            <a:chExt cx="396000" cy="68686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2" name="Rounded Rectangle 21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23" name="Rounded Rectangle 22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24" name="Rounded Rectangle 23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25" name="Rounded Rectangle 24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26" name="Rounded Rectangle 25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27" name="Rounded Rectangle 26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28" name="Rounded Rectangle 27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38" name="Rounded Rectangle 37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39" name="Rounded Rectangle 38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Table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92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7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07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91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70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7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9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25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0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3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16" name="Rounded Rectangle 15">
            <a:hlinkClick r:id="rId4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17" name="Rounded Rectangle 16">
            <a:hlinkClick r:id="rId5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18" name="Rounded Rectangle 17">
            <a:hlinkClick r:id="rId6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19" name="Rounded Rectangle 18">
            <a:hlinkClick r:id="rId7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20" name="Rounded Rectangle 19">
            <a:hlinkClick r:id="rId8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21" name="Rounded Rectangle 20">
            <a:hlinkClick r:id="rId9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22" name="Rounded Rectangle 21">
            <a:hlinkClick r:id="rId10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23" name="Rounded Rectangle 22">
            <a:hlinkClick r:id="rId11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Table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68068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7FC-4F4E-42F4-9034-4904E71CCEF6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34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79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40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8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03F1-5B1E-46D2-AF2E-B840827AE0A4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7654-7B91-4C81-9DC1-7BD5C6FD6283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6" name="Group 5"/>
          <p:cNvGrpSpPr/>
          <p:nvPr userDrawn="1"/>
        </p:nvGrpSpPr>
        <p:grpSpPr>
          <a:xfrm rot="5400000">
            <a:off x="4379990" y="-4462037"/>
            <a:ext cx="382998" cy="9216001"/>
            <a:chOff x="-36515" y="89203"/>
            <a:chExt cx="396000" cy="6779587"/>
          </a:xfrm>
        </p:grpSpPr>
        <p:sp>
          <p:nvSpPr>
            <p:cNvPr id="7" name="Rectangle 6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-17748" y="89204"/>
              <a:ext cx="337882" cy="6779586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9" name="Group 8"/>
          <p:cNvGrpSpPr/>
          <p:nvPr userDrawn="1"/>
        </p:nvGrpSpPr>
        <p:grpSpPr>
          <a:xfrm rot="16200000">
            <a:off x="4363012" y="2080837"/>
            <a:ext cx="382999" cy="9252000"/>
            <a:chOff x="-36508" y="76064"/>
            <a:chExt cx="396000" cy="6806069"/>
          </a:xfrm>
        </p:grpSpPr>
        <p:sp>
          <p:nvSpPr>
            <p:cNvPr id="10" name="Rectangle 9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-23116" y="76064"/>
              <a:ext cx="337883" cy="6806069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8" name="Rounded Rectangle 27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29" name="Rounded Rectangle 28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30" name="Rounded Rectangle 29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31" name="Rounded Rectangle 30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32" name="Rounded Rectangle 31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33" name="Rounded Rectangle 32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34" name="Rounded Rectangle 33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35" name="Rounded Rectangle 34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36" name="Rounded Rectangle 35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Table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Teaching &amp; Learning Plan: The Correlation Coefficient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 userDrawn="1"/>
        </p:nvGrpSpPr>
        <p:grpSpPr>
          <a:xfrm rot="5400000">
            <a:off x="4380501" y="-4462549"/>
            <a:ext cx="382998" cy="9217025"/>
            <a:chOff x="-36515" y="88450"/>
            <a:chExt cx="396000" cy="6780339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630" y="88450"/>
              <a:ext cx="337882" cy="6779585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 userDrawn="1"/>
        </p:nvGrpSpPr>
        <p:grpSpPr>
          <a:xfrm rot="16200000">
            <a:off x="4363012" y="2080837"/>
            <a:ext cx="382999" cy="9252000"/>
            <a:chOff x="-36508" y="76064"/>
            <a:chExt cx="396000" cy="6806069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1" y="76064"/>
              <a:ext cx="337883" cy="6806069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0" name="Rounded Rectangle 19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Act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21" name="Rounded Rectangle 20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22" name="Rounded Rectangle 21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23" name="Rounded Rectangle 22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24" name="Rounded Rectangle 23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25" name="Rounded Rectangle 24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26" name="Rounded Rectangle 25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27" name="Rounded Rectangle 26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28" name="Rounded Rectangle 27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Table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EBA3-04D4-46A2-A123-C722568ACE82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9A1-3FA2-4AB5-AD11-99EAB735E8AD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E6C0-A06F-44CC-B7E9-B2DB23CE3DBA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327718" y="-4515332"/>
            <a:ext cx="382998" cy="9322594"/>
            <a:chOff x="-36515" y="88450"/>
            <a:chExt cx="39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16631" y="88450"/>
              <a:ext cx="337882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>
            <a:off x="4320452" y="2038277"/>
            <a:ext cx="382999" cy="9337120"/>
            <a:chOff x="-36508" y="13447"/>
            <a:chExt cx="396000" cy="68686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78B1AB90-FB60-4CDF-BA23-940CFE86F54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292C3DB1-03AB-4CD6-B79C-0F1DD2B5BB8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2501688-ED77-4EB3-A825-9551CA23F2A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14/01/2013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DEC8188A-7A49-4760-89D6-12A7487858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6021288"/>
            <a:ext cx="1195554" cy="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2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1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8" Type="http://schemas.openxmlformats.org/officeDocument/2006/relationships/image" Target="../media/image72.png"/><Relationship Id="rId26" Type="http://schemas.openxmlformats.org/officeDocument/2006/relationships/image" Target="../media/image54.png"/><Relationship Id="rId21" Type="http://schemas.openxmlformats.org/officeDocument/2006/relationships/image" Target="../media/image75.png"/><Relationship Id="rId7" Type="http://schemas.openxmlformats.org/officeDocument/2006/relationships/image" Target="../media/image52.png"/><Relationship Id="rId25" Type="http://schemas.openxmlformats.org/officeDocument/2006/relationships/image" Target="../media/image49.png"/><Relationship Id="rId2" Type="http://schemas.openxmlformats.org/officeDocument/2006/relationships/image" Target="../media/image19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24" Type="http://schemas.openxmlformats.org/officeDocument/2006/relationships/image" Target="../media/image40.png"/><Relationship Id="rId5" Type="http://schemas.openxmlformats.org/officeDocument/2006/relationships/image" Target="../media/image50.png"/><Relationship Id="rId23" Type="http://schemas.openxmlformats.org/officeDocument/2006/relationships/image" Target="../media/image39.png"/><Relationship Id="rId19" Type="http://schemas.openxmlformats.org/officeDocument/2006/relationships/image" Target="../media/image73.png"/><Relationship Id="rId22" Type="http://schemas.openxmlformats.org/officeDocument/2006/relationships/image" Target="../media/image76.png"/><Relationship Id="rId27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8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7.png"/><Relationship Id="rId2" Type="http://schemas.openxmlformats.org/officeDocument/2006/relationships/image" Target="../media/image59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28.png"/><Relationship Id="rId10" Type="http://schemas.openxmlformats.org/officeDocument/2006/relationships/image" Target="../media/image67.png"/><Relationship Id="rId19" Type="http://schemas.openxmlformats.org/officeDocument/2006/relationships/image" Target="../media/image79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7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4" Type="http://schemas.openxmlformats.org/officeDocument/2006/relationships/image" Target="../media/image9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3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00.png"/><Relationship Id="rId4" Type="http://schemas.openxmlformats.org/officeDocument/2006/relationships/image" Target="../media/image940.png"/><Relationship Id="rId9" Type="http://schemas.openxmlformats.org/officeDocument/2006/relationships/image" Target="../media/image9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0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030.png"/><Relationship Id="rId18" Type="http://schemas.openxmlformats.org/officeDocument/2006/relationships/image" Target="../media/image125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4.png"/><Relationship Id="rId2" Type="http://schemas.openxmlformats.org/officeDocument/2006/relationships/image" Target="../media/image110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2.png"/><Relationship Id="rId10" Type="http://schemas.openxmlformats.org/officeDocument/2006/relationships/image" Target="../media/image118.png"/><Relationship Id="rId19" Type="http://schemas.openxmlformats.org/officeDocument/2006/relationships/image" Target="../media/image126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1.png"/><Relationship Id="rId4" Type="http://schemas.openxmlformats.org/officeDocument/2006/relationships/image" Target="../media/image1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290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1.png"/><Relationship Id="rId11" Type="http://schemas.openxmlformats.org/officeDocument/2006/relationships/image" Target="../media/image146.png"/><Relationship Id="rId5" Type="http://schemas.openxmlformats.org/officeDocument/2006/relationships/image" Target="../media/image141.png"/><Relationship Id="rId10" Type="http://schemas.openxmlformats.org/officeDocument/2006/relationships/image" Target="../media/image145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1932-9C92-4F75-BB69-AE12B319829C}" type="datetime10">
              <a:rPr lang="en-IE" smtClean="0"/>
              <a:pPr/>
              <a:t>12:00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00" y="249811"/>
            <a:ext cx="4788000" cy="635837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0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𝒚</m:t>
                      </m:r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= </m:t>
                      </m:r>
                      <m:r>
                        <a:rPr lang="en-IE" b="1" i="1" dirty="0" err="1">
                          <a:solidFill>
                            <a:srgbClr val="990033"/>
                          </a:solidFill>
                          <a:latin typeface="Cambria Math"/>
                        </a:rPr>
                        <m:t>𝒂𝒔𝒊𝒏</m:t>
                      </m:r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⁡</m:t>
                      </m:r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IE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12:00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536" y="4005064"/>
                <a:ext cx="82089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In the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function, what is the effect on the graph of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varying a in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IE" sz="2000" i="1" dirty="0" err="1" smtClean="0">
                        <a:solidFill>
                          <a:srgbClr val="990033"/>
                        </a:solidFill>
                        <a:latin typeface="Cambria Math"/>
                      </a:rPr>
                      <m:t>asin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⁡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?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</a:t>
                </a:r>
                <a:r>
                  <a:rPr lang="x-none" sz="2000" smtClean="0">
                    <a:solidFill>
                      <a:srgbClr val="990033"/>
                    </a:solidFill>
                  </a:rPr>
                  <a:t>_______________________________________________________________________________________________________________________________________________________________________________________________________________________________________________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</a:t>
                </a:r>
                <a:endParaRPr lang="x-none" sz="200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05064"/>
                <a:ext cx="820891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817" t="-1572" r="-743" b="-471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789610" y="625623"/>
            <a:ext cx="8319563" cy="5701230"/>
            <a:chOff x="8789610" y="625623"/>
            <a:chExt cx="8319563" cy="570123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413" b="619"/>
            <a:stretch/>
          </p:blipFill>
          <p:spPr bwMode="auto">
            <a:xfrm>
              <a:off x="9149610" y="625623"/>
              <a:ext cx="7959563" cy="570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961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7" y="881698"/>
            <a:ext cx="5944390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5448108"/>
                  </p:ext>
                </p:extLst>
              </p:nvPr>
            </p:nvGraphicFramePr>
            <p:xfrm>
              <a:off x="459681" y="953946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E" sz="130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360</m:t>
                                    </m:r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°</m:t>
                                    </m:r>
                                  </m:num>
                                  <m:den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5448108"/>
                  </p:ext>
                </p:extLst>
              </p:nvPr>
            </p:nvGraphicFramePr>
            <p:xfrm>
              <a:off x="459681" y="953946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100000" r="-134591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48598" t="-100000" r="-100000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196667" r="-134591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48598" t="-196667" r="-100000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301695" r="-134591" b="-2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48598" t="-301695" r="-100000" b="-2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364615" r="-134591" b="-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48598" t="-364615" r="-100000" b="-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58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98" y="3933056"/>
            <a:ext cx="5944390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0415909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u="none" strike="noStrike" dirty="0" smtClean="0">
                            <a:solidFill>
                              <a:srgbClr val="990033"/>
                            </a:solidFill>
                            <a:effectLst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0415909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36" r="-1523864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67925" r="-24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67925" r="-23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67925" r="-22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67925" r="-21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57407" r="-1990741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69811" r="-19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69811" r="-18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69811" r="-17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69811" r="-16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69811" r="-15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69811" r="-14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269811" r="-13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344444" r="-1203704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471698" r="-11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571698" r="-10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671698" r="-9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771698" r="-8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71698" r="-7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971698" r="-6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33333" r="-5148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173585" r="-4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273585" r="-3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373585" r="-2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222034" r="-10169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322034" r="-1695" b="-504255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36" t="-97917" r="-1523864" b="-3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u="none" strike="noStrike" dirty="0" smtClean="0">
                            <a:solidFill>
                              <a:srgbClr val="990033"/>
                            </a:solidFill>
                            <a:effectLst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36" t="-202128" r="-1523864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36" t="-302128" r="-1523864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36" t="-393750" r="-1523864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36" t="-504255" r="-152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0001913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0001913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36" r="-1523864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67925" r="-24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67925" r="-23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67925" r="-22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67925" r="-21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57407" r="-1990741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69811" r="-19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769811" r="-18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869811" r="-17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69811" r="-16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69811" r="-15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69811" r="-14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269811" r="-13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344444" r="-1203704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471698" r="-11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71698" r="-10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671698" r="-9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771698" r="-8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871698" r="-7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971698" r="-6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33333" r="-5148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173585" r="-4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273585" r="-3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373585" r="-2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222034" r="-10169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322034" r="-1695" b="-504255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36" t="-97917" r="-1523864" b="-3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36" t="-202128" r="-1523864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36" t="-302128" r="-1523864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36" t="-393750" r="-1523864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36" t="-504255" r="-152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9502640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9502640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6" r="-1523864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67925" r="-24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67925" r="-23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67925" r="-22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67925" r="-21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57407" r="-1990741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669811" r="-19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769811" r="-18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869811" r="-17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969811" r="-16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69811" r="-15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69811" r="-14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269811" r="-13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344444" r="-1203704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471698" r="-11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571698" r="-10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671698" r="-9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771698" r="-8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871698" r="-7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971698" r="-6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033333" r="-5148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173585" r="-4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273585" r="-3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373585" r="-2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222034" r="-10169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322034" r="-1695" b="-504255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6" t="-97917" r="-1523864" b="-3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6" t="-202128" r="-1523864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67925" t="-202128" r="-24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67925" t="-202128" r="-23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67925" t="-202128" r="-22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67925" t="-202128" r="-21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57407" t="-202128" r="-1990741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669811" t="-202128" r="-19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769811" t="-202128" r="-18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869811" t="-202128" r="-17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969811" t="-202128" r="-16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69811" t="-202128" r="-15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69811" t="-202128" r="-14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269811" t="-202128" r="-13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344444" t="-202128" r="-1203704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471698" t="-202128" r="-11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571698" t="-202128" r="-10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671698" t="-202128" r="-9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771698" t="-202128" r="-8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871698" t="-202128" r="-7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971698" t="-202128" r="-6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033333" t="-202128" r="-5148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173585" t="-202128" r="-424528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273585" t="-202128" r="-324528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373585" t="-202128" r="-224528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222034" t="-202128" r="-10169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322034" t="-202128" r="-1695" b="-302128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6" t="-302128" r="-1523864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6" t="-393750" r="-1523864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6" t="-504255" r="-152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2315080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2315080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136" r="-1523864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67925" r="-24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67925" r="-23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367925" r="-22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467925" r="-21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557407" r="-1990741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669811" r="-19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769811" r="-18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869811" r="-17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969811" r="-16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069811" r="-15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169811" r="-14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269811" r="-13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344444" r="-1203704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471698" r="-11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571698" r="-10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671698" r="-9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771698" r="-8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871698" r="-7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971698" r="-6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033333" r="-5148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173585" r="-4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273585" r="-3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373585" r="-2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222034" r="-10169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322034" r="-1695" b="-504255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136" t="-97917" r="-1523864" b="-3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136" t="-202128" r="-1523864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67925" t="-202128" r="-24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67925" t="-202128" r="-23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367925" t="-202128" r="-22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467925" t="-202128" r="-21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557407" t="-202128" r="-1990741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669811" t="-202128" r="-19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769811" t="-202128" r="-18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869811" t="-202128" r="-17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969811" t="-202128" r="-16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069811" t="-202128" r="-15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169811" t="-202128" r="-14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269811" t="-202128" r="-13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344444" t="-202128" r="-1203704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471698" t="-202128" r="-11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571698" t="-202128" r="-10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671698" t="-202128" r="-9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771698" t="-202128" r="-8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871698" t="-202128" r="-7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971698" t="-202128" r="-6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033333" t="-202128" r="-5148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173585" t="-202128" r="-424528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273585" t="-202128" r="-324528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373585" t="-202128" r="-224528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222034" t="-202128" r="-10169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322034" t="-202128" r="-1695" b="-302128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136" t="-302128" r="-1523864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136" t="-393750" r="-1523864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136" t="-504255" r="-152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60630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IE" b="1" dirty="0">
                    <a:solidFill>
                      <a:srgbClr val="990033"/>
                    </a:solidFill>
                  </a:rPr>
                  <a:t>Student Activity </a:t>
                </a:r>
                <a:r>
                  <a:rPr lang="en-IE" b="1" dirty="0" smtClean="0">
                    <a:solidFill>
                      <a:srgbClr val="990033"/>
                    </a:solidFill>
                  </a:rPr>
                  <a:t>3</a:t>
                </a:r>
                <a:br>
                  <a:rPr lang="en-IE" b="1" dirty="0" smtClean="0">
                    <a:solidFill>
                      <a:srgbClr val="990033"/>
                    </a:solidFill>
                  </a:rPr>
                </a:br>
                <a:r>
                  <a:rPr lang="en-IE" sz="3200" dirty="0">
                    <a:solidFill>
                      <a:srgbClr val="990033"/>
                    </a:solidFill>
                  </a:rPr>
                  <a:t>Graphs of the form </a:t>
                </a:r>
                <a14:m>
                  <m:oMath xmlns:m="http://schemas.openxmlformats.org/officeDocument/2006/math">
                    <m:r>
                      <a:rPr lang="en-IE" sz="32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32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 </m:t>
                    </m:r>
                    <m:r>
                      <m:rPr>
                        <m:sty m:val="p"/>
                      </m:rPr>
                      <a:rPr lang="en-IE" sz="32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sin</m:t>
                    </m:r>
                    <m:r>
                      <a:rPr lang="en-IE" sz="32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⁡</m:t>
                    </m:r>
                    <m:r>
                      <a:rPr lang="en-IE" sz="3200" i="1" dirty="0" err="1">
                        <a:solidFill>
                          <a:srgbClr val="990033"/>
                        </a:solidFill>
                        <a:latin typeface="Cambria Math"/>
                      </a:rPr>
                      <m:t>𝑏𝑥</m:t>
                    </m:r>
                  </m:oMath>
                </a14:m>
                <a:r>
                  <a:rPr lang="en-IE" dirty="0">
                    <a:solidFill>
                      <a:srgbClr val="990033"/>
                    </a:solidFill>
                  </a:rPr>
                  <a:t/>
                </a:r>
                <a:br>
                  <a:rPr lang="en-IE" dirty="0">
                    <a:solidFill>
                      <a:srgbClr val="990033"/>
                    </a:solidFill>
                  </a:rPr>
                </a:br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60630"/>
                <a:ext cx="8229600" cy="1143000"/>
              </a:xfrm>
              <a:blipFill rotWithShape="1">
                <a:blip r:embed="rId7"/>
                <a:stretch>
                  <a:fillRect t="-3850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7544" y="1140786"/>
                <a:ext cx="828092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Fill in the table first, and using the same axes but different colours for each  graph</a:t>
                </a:r>
                <a:r>
                  <a:rPr lang="en-IE" sz="2000" dirty="0">
                    <a:solidFill>
                      <a:srgbClr val="990033"/>
                    </a:solidFill>
                  </a:rPr>
                  <a:t>, draw the graphs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 </m:t>
                    </m:r>
                    <m:r>
                      <m:rPr>
                        <m:sty m:val="p"/>
                      </m:rP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sin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⁡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</m:t>
                    </m:r>
                    <m:func>
                      <m:funcPr>
                        <m:ctrlP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2000" i="0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2000" i="0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(2</m:t>
                        </m:r>
                        <m:r>
                          <m:rPr>
                            <m:nor/>
                          </m:rPr>
                          <a:rPr lang="en-IE" sz="2000" b="0" i="0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E" sz="2000" dirty="0">
                            <a:solidFill>
                              <a:srgbClr val="990033"/>
                            </a:solidFill>
                          </a:rPr>
                          <m:t>x</m:t>
                        </m:r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,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</m:t>
                    </m:r>
                    <m:func>
                      <m:funcPr>
                        <m:ctrlP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2000" i="0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IE" sz="2000" b="0" i="1" dirty="0" smtClean="0">
                        <a:solidFill>
                          <a:srgbClr val="990033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2000" b="0" i="0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(3</m:t>
                        </m:r>
                        <m:r>
                          <m:rPr>
                            <m:nor/>
                          </m:rPr>
                          <a:rPr lang="en-IE" sz="2000" b="0" i="0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E" sz="2000" dirty="0">
                            <a:solidFill>
                              <a:srgbClr val="990033"/>
                            </a:solidFill>
                          </a:rPr>
                          <m:t>x</m:t>
                        </m:r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40786"/>
                <a:ext cx="8280920" cy="1015663"/>
              </a:xfrm>
              <a:prstGeom prst="rect">
                <a:avLst/>
              </a:prstGeom>
              <a:blipFill rotWithShape="1">
                <a:blip r:embed="rId8"/>
                <a:stretch>
                  <a:fillRect l="-810" t="-2994" b="-958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107546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107546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136" r="-1523864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67925" r="-24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67925" r="-23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367925" r="-22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467925" r="-213018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557407" r="-1990741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669811" r="-19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769811" r="-18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869811" r="-17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969811" r="-16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069811" r="-15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169811" r="-14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269811" r="-1328302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344444" r="-1203704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471698" r="-11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571698" r="-10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671698" r="-9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771698" r="-8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871698" r="-7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971698" r="-6264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033333" r="-51481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173585" r="-4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273585" r="-3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373585" r="-224528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222034" r="-101695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322034" r="-1695" b="-504255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136" t="-97917" r="-1523864" b="-3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136" t="-202128" r="-1523864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67925" t="-202128" r="-24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67925" t="-202128" r="-23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367925" t="-202128" r="-22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467925" t="-202128" r="-2130189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557407" t="-202128" r="-1990741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669811" t="-202128" r="-19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769811" t="-202128" r="-18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869811" t="-202128" r="-17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969811" t="-202128" r="-16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069811" t="-202128" r="-15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169811" t="-202128" r="-14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269811" t="-202128" r="-1328302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344444" t="-202128" r="-1203704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471698" t="-202128" r="-11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571698" t="-202128" r="-10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671698" t="-202128" r="-9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771698" t="-202128" r="-8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871698" t="-202128" r="-7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971698" t="-202128" r="-6264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033333" t="-202128" r="-51481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173585" t="-202128" r="-424528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273585" t="-202128" r="-324528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373585" t="-202128" r="-224528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222034" t="-202128" r="-101695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322034" t="-202128" r="-1695" b="-302128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136" t="-302128" r="-1523864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136" t="-393750" r="-1523864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67925" t="-393750" r="-2430189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67925" t="-393750" r="-2330189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367925" t="-393750" r="-2230189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467925" t="-393750" r="-2130189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557407" t="-393750" r="-1990741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669811" t="-393750" r="-192830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769811" t="-393750" r="-182830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869811" t="-393750" r="-172830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969811" t="-393750" r="-162830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069811" t="-393750" r="-152830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169811" t="-393750" r="-142830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269811" t="-393750" r="-132830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344444" t="-393750" r="-1203704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471698" t="-393750" r="-112641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571698" t="-393750" r="-102641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671698" t="-393750" r="-92641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771698" t="-393750" r="-82641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871698" t="-393750" r="-72641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971698" t="-393750" r="-62641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033333" t="-393750" r="-51481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173585" t="-393750" r="-424528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273585" t="-393750" r="-324528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373585" t="-393750" r="-224528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222034" t="-393750" r="-10169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322034" t="-393750" r="-1695" b="-97917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136" t="-504255" r="-152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576181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0.707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576181"/>
                  </p:ext>
                </p:extLst>
              </p:nvPr>
            </p:nvGraphicFramePr>
            <p:xfrm>
              <a:off x="328757" y="2147116"/>
              <a:ext cx="8707739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5739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136" r="-1523864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67925" r="-2430189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67925" r="-2330189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367925" r="-2230189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467925" r="-2130189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557407" r="-1990741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669811" r="-1928302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769811" r="-1828302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869811" r="-1728302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969811" r="-1628302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069811" r="-1528302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169811" r="-1428302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269811" r="-1328302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344444" r="-1203704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471698" r="-1126415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571698" r="-1026415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671698" r="-926415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771698" r="-826415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871698" r="-726415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971698" r="-626415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033333" r="-514815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173585" r="-424528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273585" r="-324528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373585" r="-224528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222034" r="-101695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322034" r="-1695" b="-510638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136" t="-97917" r="-152386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136" t="-202128" r="-1523864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67925" t="-202128" r="-2430189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67925" t="-202128" r="-2330189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367925" t="-202128" r="-2230189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467925" t="-202128" r="-2130189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557407" t="-202128" r="-1990741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669811" t="-202128" r="-1928302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769811" t="-202128" r="-1828302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869811" t="-202128" r="-1728302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969811" t="-202128" r="-1628302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069811" t="-202128" r="-1528302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169811" t="-202128" r="-1428302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269811" t="-202128" r="-1328302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344444" t="-202128" r="-1203704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471698" t="-202128" r="-1126415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571698" t="-202128" r="-1026415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671698" t="-202128" r="-926415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771698" t="-202128" r="-826415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871698" t="-202128" r="-726415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971698" t="-202128" r="-626415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033333" t="-202128" r="-514815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173585" t="-202128" r="-424528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273585" t="-202128" r="-324528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373585" t="-202128" r="-224528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222034" t="-202128" r="-101695" b="-3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322034" t="-202128" r="-1695" b="-308511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136" t="-302128" r="-1523864" b="-2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136" t="-393750" r="-1523864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67925" t="-393750" r="-2430189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67925" t="-393750" r="-2330189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367925" t="-393750" r="-2230189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467925" t="-393750" r="-2130189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557407" t="-393750" r="-199074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669811" t="-393750" r="-1928302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769811" t="-393750" r="-1828302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869811" t="-393750" r="-1728302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969811" t="-393750" r="-1628302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069811" t="-393750" r="-1528302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169811" t="-393750" r="-1428302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269811" t="-393750" r="-1328302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344444" t="-393750" r="-1203704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471698" t="-393750" r="-1126415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571698" t="-393750" r="-1026415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671698" t="-393750" r="-926415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771698" t="-393750" r="-826415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871698" t="-393750" r="-726415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971698" t="-393750" r="-626415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033333" t="-393750" r="-514815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173585" t="-393750" r="-424528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273585" t="-393750" r="-324528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373585" t="-393750" r="-224528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222034" t="-393750" r="-101695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322034" t="-393750" r="-1695" b="-104167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1136" t="-504255" r="-1523864" b="-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0.707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05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98" y="3933056"/>
            <a:ext cx="5944390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98" y="3933056"/>
            <a:ext cx="5944390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98" y="3933056"/>
            <a:ext cx="5944390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3836472"/>
                  </p:ext>
                </p:extLst>
              </p:nvPr>
            </p:nvGraphicFramePr>
            <p:xfrm>
              <a:off x="431792" y="4005304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3836472"/>
                  </p:ext>
                </p:extLst>
              </p:nvPr>
            </p:nvGraphicFramePr>
            <p:xfrm>
              <a:off x="431792" y="4005304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629" t="-100000" r="-133962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629" t="-200000" r="-133962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629" t="-300000" r="-133962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629" t="-363077" r="-133962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357279"/>
                  </p:ext>
                </p:extLst>
              </p:nvPr>
            </p:nvGraphicFramePr>
            <p:xfrm>
              <a:off x="431792" y="4005304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357279"/>
                  </p:ext>
                </p:extLst>
              </p:nvPr>
            </p:nvGraphicFramePr>
            <p:xfrm>
              <a:off x="431792" y="4005304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6"/>
                          <a:stretch>
                            <a:fillRect l="-629" t="-100000" r="-133962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6"/>
                          <a:stretch>
                            <a:fillRect l="-149533" t="-100000" r="-99065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6"/>
                          <a:stretch>
                            <a:fillRect l="-629" t="-200000" r="-133962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6"/>
                          <a:stretch>
                            <a:fillRect l="-629" t="-300000" r="-133962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6"/>
                          <a:stretch>
                            <a:fillRect l="-629" t="-363077" r="-133962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6605586"/>
                  </p:ext>
                </p:extLst>
              </p:nvPr>
            </p:nvGraphicFramePr>
            <p:xfrm>
              <a:off x="431792" y="4005304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6605586"/>
                  </p:ext>
                </p:extLst>
              </p:nvPr>
            </p:nvGraphicFramePr>
            <p:xfrm>
              <a:off x="431792" y="4005304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629" t="-100000" r="-133962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49533" t="-100000" r="-99065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629" t="-200000" r="-133962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49533" t="-200000" r="-99065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629" t="-300000" r="-133962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629" t="-363077" r="-133962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316568"/>
                  </p:ext>
                </p:extLst>
              </p:nvPr>
            </p:nvGraphicFramePr>
            <p:xfrm>
              <a:off x="431792" y="4005304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316568"/>
                  </p:ext>
                </p:extLst>
              </p:nvPr>
            </p:nvGraphicFramePr>
            <p:xfrm>
              <a:off x="431792" y="4005304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8"/>
                          <a:stretch>
                            <a:fillRect l="-629" t="-100000" r="-133962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8"/>
                          <a:stretch>
                            <a:fillRect l="-149533" t="-100000" r="-99065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8"/>
                          <a:stretch>
                            <a:fillRect l="-629" t="-200000" r="-133962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8"/>
                          <a:stretch>
                            <a:fillRect l="-149533" t="-200000" r="-99065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8"/>
                          <a:stretch>
                            <a:fillRect l="-629" t="-300000" r="-133962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8"/>
                          <a:stretch>
                            <a:fillRect l="-149533" t="-300000" r="-99065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8"/>
                          <a:stretch>
                            <a:fillRect l="-629" t="-363077" r="-133962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442382"/>
                  </p:ext>
                </p:extLst>
              </p:nvPr>
            </p:nvGraphicFramePr>
            <p:xfrm>
              <a:off x="431792" y="4005304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E" sz="130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360</m:t>
                                    </m:r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°</m:t>
                                    </m:r>
                                  </m:num>
                                  <m:den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442382"/>
                  </p:ext>
                </p:extLst>
              </p:nvPr>
            </p:nvGraphicFramePr>
            <p:xfrm>
              <a:off x="431792" y="4005304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629" t="-100000" r="-133962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149533" t="-100000" r="-99065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629" t="-200000" r="-133962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149533" t="-200000" r="-99065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629" t="-300000" r="-133962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149533" t="-300000" r="-99065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629" t="-363077" r="-133962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149533" t="-363077" r="-99065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07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𝑦</m:t>
                      </m:r>
                      <m:r>
                        <a:rPr lang="en-IE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IE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sin</m:t>
                      </m:r>
                      <m:r>
                        <a:rPr lang="en-IE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⁡</m:t>
                      </m:r>
                      <m:r>
                        <a:rPr lang="en-IE" i="1" dirty="0" err="1">
                          <a:solidFill>
                            <a:srgbClr val="990033"/>
                          </a:solidFill>
                          <a:latin typeface="Cambria Math"/>
                        </a:rPr>
                        <m:t>𝑏𝑥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12:00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528" y="3933056"/>
                <a:ext cx="842493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>
                    <a:solidFill>
                      <a:srgbClr val="990033"/>
                    </a:solidFill>
                  </a:rPr>
                  <a:t>In the graph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 </m:t>
                    </m:r>
                    <m:r>
                      <m:rPr>
                        <m:sty m:val="p"/>
                      </m:rP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sin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⁡</m:t>
                    </m:r>
                    <m:r>
                      <a:rPr lang="en-IE" sz="2000" i="1" dirty="0" err="1" smtClean="0">
                        <a:solidFill>
                          <a:srgbClr val="990033"/>
                        </a:solidFill>
                        <a:latin typeface="Cambria Math"/>
                      </a:rPr>
                      <m:t>𝑏𝑥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, what is the effect on the graph of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varying b in sin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bx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?_____________________________________________</a:t>
                </a:r>
                <a:r>
                  <a:rPr lang="x-none" sz="2000" smtClean="0">
                    <a:solidFill>
                      <a:srgbClr val="990033"/>
                    </a:solidFill>
                  </a:rPr>
                  <a:t>__________________________________________________________________________________________________________________________________________________________________________________________________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</a:t>
                </a:r>
                <a:r>
                  <a:rPr lang="x-none" sz="2000" smtClean="0">
                    <a:solidFill>
                      <a:srgbClr val="990033"/>
                    </a:solidFill>
                  </a:rPr>
                  <a:t>______</a:t>
                </a:r>
                <a:endParaRPr lang="x-none" sz="200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33056"/>
                <a:ext cx="8424936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724" t="-1866" r="-796" b="-559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98" y="1124744"/>
            <a:ext cx="5944390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480469"/>
                  </p:ext>
                </p:extLst>
              </p:nvPr>
            </p:nvGraphicFramePr>
            <p:xfrm>
              <a:off x="431792" y="119699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E" sz="130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360</m:t>
                                    </m:r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°</m:t>
                                    </m:r>
                                  </m:num>
                                  <m:den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480469"/>
                  </p:ext>
                </p:extLst>
              </p:nvPr>
            </p:nvGraphicFramePr>
            <p:xfrm>
              <a:off x="431792" y="119699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29" t="-100000" r="-133962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9533" t="-100000" r="-99065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29" t="-196667" r="-133962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9533" t="-196667" r="-99065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29" t="-301695" r="-133962" b="-2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9533" t="-301695" r="-99065" b="-2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29" t="-364615" r="-133962" b="-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9533" t="-364615" r="-99065" b="-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75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0927" y="6488647"/>
            <a:ext cx="2133600" cy="365125"/>
          </a:xfrm>
        </p:spPr>
        <p:txBody>
          <a:bodyPr/>
          <a:lstStyle/>
          <a:p>
            <a:fld id="{4DB3A5A6-BE10-43B6-B6F5-73699B3BE2E6}" type="datetime10">
              <a:rPr lang="en-IE" smtClean="0"/>
              <a:pPr/>
              <a:t>12:00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1560" y="908720"/>
                <a:ext cx="792088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>
                    <a:solidFill>
                      <a:srgbClr val="990033"/>
                    </a:solidFill>
                  </a:rPr>
                  <a:t>Using a table, find the coordinates for the following graphs and plot all of them using the same axes: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	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𝑦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IE" sz="2000" i="1" dirty="0" err="1" smtClean="0">
                          <a:solidFill>
                            <a:srgbClr val="990033"/>
                          </a:solidFill>
                          <a:latin typeface="Cambria Math"/>
                        </a:rPr>
                        <m:t>cos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⁡</m:t>
                      </m:r>
                      <m:r>
                        <a:rPr lang="en-IE" sz="2000" i="1" dirty="0">
                          <a:solidFill>
                            <a:srgbClr val="990033"/>
                          </a:solidFill>
                          <a:latin typeface="Cambria Math"/>
                        </a:rPr>
                        <m:t>𝑥</m:t>
                      </m:r>
                      <m:r>
                        <a:rPr lang="en-IE" sz="2000" i="1" dirty="0">
                          <a:solidFill>
                            <a:srgbClr val="990033"/>
                          </a:solidFill>
                          <a:latin typeface="Cambria Math"/>
                        </a:rPr>
                        <m:t>, 	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𝑦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 = 2</m:t>
                      </m:r>
                      <m:r>
                        <m:rPr>
                          <m:sty m:val="p"/>
                        </m:rP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cos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⁡</m:t>
                      </m:r>
                      <m:r>
                        <a:rPr lang="en-IE" sz="2000" i="1" dirty="0">
                          <a:solidFill>
                            <a:srgbClr val="990033"/>
                          </a:solidFill>
                          <a:latin typeface="Cambria Math"/>
                        </a:rPr>
                        <m:t>𝑥</m:t>
                      </m:r>
                      <m:r>
                        <a:rPr lang="en-IE" sz="2000" i="1" dirty="0">
                          <a:solidFill>
                            <a:srgbClr val="990033"/>
                          </a:solidFill>
                          <a:latin typeface="Cambria Math"/>
                        </a:rPr>
                        <m:t>, 	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𝑦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 =3</m:t>
                      </m:r>
                      <m:r>
                        <m:rPr>
                          <m:sty m:val="p"/>
                        </m:rP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cos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⁡</m:t>
                      </m:r>
                      <m:r>
                        <a:rPr lang="en-IE" sz="2000" i="1" dirty="0">
                          <a:solidFill>
                            <a:srgbClr val="990033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08720"/>
                <a:ext cx="792088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769" t="-2994" b="-179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552025"/>
                  </p:ext>
                </p:extLst>
              </p:nvPr>
            </p:nvGraphicFramePr>
            <p:xfrm>
              <a:off x="660404" y="1988968"/>
              <a:ext cx="7823192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9480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2 </m:t>
                                </m:r>
                                <m:r>
                                  <a:rPr lang="en-IE" sz="14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3 </m:t>
                                </m:r>
                                <m:r>
                                  <a:rPr lang="en-IE" sz="14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552025"/>
                  </p:ext>
                </p:extLst>
              </p:nvPr>
            </p:nvGraphicFramePr>
            <p:xfrm>
              <a:off x="660404" y="1988968"/>
              <a:ext cx="7823192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9480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128" r="-1006897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58904" t="-2128" r="-15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58904" t="-2128" r="-14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58904" t="-2128" r="-13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58904" t="-2128" r="-12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58904" t="-2128" r="-11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58904" t="-2128" r="-10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58904" t="-2128" r="-9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858904" t="-2128" r="-8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58904" t="-2128" r="-7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58904" t="-2128" r="-6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158904" t="-2128" r="-5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258904" t="-2128" r="-4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58904" t="-2128" r="-3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58904" t="-2128" r="-2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558904" t="-2128" r="-1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658904" t="-2128" b="-319149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0000" r="-1006897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04255" r="-1006897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304255" r="-1006897" b="-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3145258"/>
                  </p:ext>
                </p:extLst>
              </p:nvPr>
            </p:nvGraphicFramePr>
            <p:xfrm>
              <a:off x="660404" y="1988968"/>
              <a:ext cx="7823192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9480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2 </m:t>
                                </m:r>
                                <m:r>
                                  <a:rPr lang="en-IE" sz="14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3 </m:t>
                                </m:r>
                                <m:r>
                                  <a:rPr lang="en-IE" sz="14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3145258"/>
                  </p:ext>
                </p:extLst>
              </p:nvPr>
            </p:nvGraphicFramePr>
            <p:xfrm>
              <a:off x="660404" y="1988968"/>
              <a:ext cx="7823192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9480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128" r="-1006897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58904" t="-2128" r="-15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58904" t="-2128" r="-14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58904" t="-2128" r="-13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58904" t="-2128" r="-12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558904" t="-2128" r="-11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658904" t="-2128" r="-10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8904" t="-2128" r="-9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58904" t="-2128" r="-8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958904" t="-2128" r="-7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58904" t="-2128" r="-6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158904" t="-2128" r="-5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258904" t="-2128" r="-4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358904" t="-2128" r="-3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458904" t="-2128" r="-2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558904" t="-2128" r="-1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658904" t="-2128" b="-319149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100000" r="-1006897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04255" r="-1006897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304255" r="-1006897" b="-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1822434"/>
                  </p:ext>
                </p:extLst>
              </p:nvPr>
            </p:nvGraphicFramePr>
            <p:xfrm>
              <a:off x="660404" y="1988968"/>
              <a:ext cx="7823192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9480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2 </m:t>
                                </m:r>
                                <m:r>
                                  <a:rPr lang="en-IE" sz="14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-2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3 </m:t>
                                </m:r>
                                <m:r>
                                  <a:rPr lang="en-IE" sz="14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1822434"/>
                  </p:ext>
                </p:extLst>
              </p:nvPr>
            </p:nvGraphicFramePr>
            <p:xfrm>
              <a:off x="660404" y="1988968"/>
              <a:ext cx="7823192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9480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2128" r="-1006897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58904" t="-2128" r="-15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58904" t="-2128" r="-14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58904" t="-2128" r="-13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58904" t="-2128" r="-12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558904" t="-2128" r="-11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658904" t="-2128" r="-10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58904" t="-2128" r="-9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858904" t="-2128" r="-8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958904" t="-2128" r="-7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058904" t="-2128" r="-6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158904" t="-2128" r="-5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258904" t="-2128" r="-4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358904" t="-2128" r="-3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458904" t="-2128" r="-2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558904" t="-2128" r="-1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658904" t="-2128" b="-319149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100000" r="-1006897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204255" r="-1006897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-2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304255" r="-1006897" b="-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573320"/>
                  </p:ext>
                </p:extLst>
              </p:nvPr>
            </p:nvGraphicFramePr>
            <p:xfrm>
              <a:off x="660404" y="1988968"/>
              <a:ext cx="7823192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9480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2 </m:t>
                                </m:r>
                                <m:r>
                                  <a:rPr lang="en-IE" sz="14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-2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3 </m:t>
                                </m:r>
                                <m:r>
                                  <a:rPr lang="en-IE" sz="14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573320"/>
                  </p:ext>
                </p:extLst>
              </p:nvPr>
            </p:nvGraphicFramePr>
            <p:xfrm>
              <a:off x="660404" y="1988968"/>
              <a:ext cx="7823192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9480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  <a:gridCol w="444607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2128" r="-1006897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58904" t="-2128" r="-15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58904" t="-2128" r="-14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58904" t="-2128" r="-13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458904" t="-2128" r="-12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558904" t="-2128" r="-11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658904" t="-2128" r="-10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758904" t="-2128" r="-9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858904" t="-2128" r="-8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958904" t="-2128" r="-7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058904" t="-2128" r="-6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158904" t="-2128" r="-5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258904" t="-2128" r="-4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358904" t="-2128" r="-3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458904" t="-2128" r="-2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558904" t="-2128" r="-1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658904" t="-2128" b="-327660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100000" r="-1006897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-0.9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204255" r="-1006897" b="-1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-2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-1.7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304255" r="-1006897" b="-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-0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3776906"/>
                  </p:ext>
                </p:extLst>
              </p:nvPr>
            </p:nvGraphicFramePr>
            <p:xfrm>
              <a:off x="467544" y="3428999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acos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3776906"/>
                  </p:ext>
                </p:extLst>
              </p:nvPr>
            </p:nvGraphicFramePr>
            <p:xfrm>
              <a:off x="467544" y="3428999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8"/>
                          <a:stretch>
                            <a:fillRect l="-806" t="-115385" r="-144355" b="-3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8"/>
                          <a:stretch>
                            <a:fillRect l="-806" t="-215385" r="-144355" b="-2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8"/>
                          <a:stretch>
                            <a:fillRect l="-806" t="-300000" r="-144355" b="-1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8"/>
                          <a:stretch>
                            <a:fillRect l="-806" t="-420513" r="-144355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3420733"/>
                  </p:ext>
                </p:extLst>
              </p:nvPr>
            </p:nvGraphicFramePr>
            <p:xfrm>
              <a:off x="467544" y="3428999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1 , 1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acos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3420733"/>
                  </p:ext>
                </p:extLst>
              </p:nvPr>
            </p:nvGraphicFramePr>
            <p:xfrm>
              <a:off x="467544" y="3428999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806" t="-115385" r="-144355" b="-3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135870" t="-115385" r="-94565" b="-3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1 , 1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806" t="-215385" r="-144355" b="-2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806" t="-300000" r="-144355" b="-1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9"/>
                          <a:stretch>
                            <a:fillRect l="-806" t="-420513" r="-144355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7489049"/>
                  </p:ext>
                </p:extLst>
              </p:nvPr>
            </p:nvGraphicFramePr>
            <p:xfrm>
              <a:off x="467544" y="3428999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1 , 1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2 , 2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acos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7489049"/>
                  </p:ext>
                </p:extLst>
              </p:nvPr>
            </p:nvGraphicFramePr>
            <p:xfrm>
              <a:off x="467544" y="3428999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806" t="-115385" r="-144355" b="-3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35870" t="-115385" r="-94565" b="-3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1 , 1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806" t="-215385" r="-144355" b="-2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35870" t="-215385" r="-94565" b="-2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2 , 2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806" t="-300000" r="-144355" b="-1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806" t="-420513" r="-144355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464032"/>
                  </p:ext>
                </p:extLst>
              </p:nvPr>
            </p:nvGraphicFramePr>
            <p:xfrm>
              <a:off x="467544" y="3428999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1 , 1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2 , 2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3 , 3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acos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464032"/>
                  </p:ext>
                </p:extLst>
              </p:nvPr>
            </p:nvGraphicFramePr>
            <p:xfrm>
              <a:off x="467544" y="3428999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1"/>
                          <a:stretch>
                            <a:fillRect l="-806" t="-115385" r="-144355" b="-3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1"/>
                          <a:stretch>
                            <a:fillRect l="-135870" t="-115385" r="-94565" b="-3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1 , 1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1"/>
                          <a:stretch>
                            <a:fillRect l="-806" t="-215385" r="-144355" b="-2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1"/>
                          <a:stretch>
                            <a:fillRect l="-135870" t="-215385" r="-94565" b="-2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2 , 2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1"/>
                          <a:stretch>
                            <a:fillRect l="-806" t="-300000" r="-144355" b="-1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1"/>
                          <a:stretch>
                            <a:fillRect l="-135870" t="-300000" r="-94565" b="-1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3 , 3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1"/>
                          <a:stretch>
                            <a:fillRect l="-806" t="-420513" r="-144355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0916084"/>
                  </p:ext>
                </p:extLst>
              </p:nvPr>
            </p:nvGraphicFramePr>
            <p:xfrm>
              <a:off x="467544" y="3428999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1 , 1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2 , 2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3 , 3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acos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a , a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0916084"/>
                  </p:ext>
                </p:extLst>
              </p:nvPr>
            </p:nvGraphicFramePr>
            <p:xfrm>
              <a:off x="467544" y="3428999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l="-806" t="-115385" r="-144355" b="-3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l="-135870" t="-115385" r="-94565" b="-3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1 , 1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l="-806" t="-215385" r="-144355" b="-2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l="-135870" t="-215385" r="-94565" b="-2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2 , 2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l="-806" t="-300000" r="-144355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l="-135870" t="-300000" r="-94565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3 , 3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l="-806" t="-420513" r="-144355" b="-4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l="-135870" t="-420513" r="-94565" b="-4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a , a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57" y="3428999"/>
            <a:ext cx="6233507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57" y="3428999"/>
            <a:ext cx="6233506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57" y="3428999"/>
            <a:ext cx="6233506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57" y="3428999"/>
            <a:ext cx="6233506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789610" y="761520"/>
            <a:ext cx="8205810" cy="5334959"/>
            <a:chOff x="8789610" y="761520"/>
            <a:chExt cx="8205810" cy="533495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" t="887" r="506" b="540"/>
            <a:stretch/>
          </p:blipFill>
          <p:spPr bwMode="auto">
            <a:xfrm>
              <a:off x="9149610" y="761520"/>
              <a:ext cx="7845810" cy="5334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15961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0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𝒚</m:t>
                      </m:r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 = </m:t>
                      </m:r>
                      <m:r>
                        <a:rPr lang="en-IE" b="1" i="1" dirty="0" err="1">
                          <a:solidFill>
                            <a:srgbClr val="990033"/>
                          </a:solidFill>
                          <a:latin typeface="Cambria Math"/>
                        </a:rPr>
                        <m:t>𝒂</m:t>
                      </m:r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 </m:t>
                      </m:r>
                      <m:r>
                        <a:rPr lang="en-IE" b="1" i="1" dirty="0" err="1">
                          <a:solidFill>
                            <a:srgbClr val="990033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⁡</m:t>
                      </m:r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IE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12:00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3568" y="3866272"/>
                <a:ext cx="792088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In the function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 </m:t>
                    </m:r>
                    <m:r>
                      <m:rPr>
                        <m:sty m:val="p"/>
                      </m:rPr>
                      <a:rPr lang="en-IE" sz="2000" i="1" dirty="0" err="1">
                        <a:solidFill>
                          <a:srgbClr val="990033"/>
                        </a:solidFill>
                        <a:latin typeface="Cambria Math"/>
                      </a:rPr>
                      <m:t>a</m:t>
                    </m:r>
                    <m:r>
                      <a:rPr lang="en-IE" sz="2000" b="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E" sz="2000" i="1" dirty="0" err="1">
                        <a:solidFill>
                          <a:srgbClr val="990033"/>
                        </a:solidFill>
                        <a:latin typeface="Cambria Math"/>
                      </a:rPr>
                      <m:t>cos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⁡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, </a:t>
                </a:r>
                <a:r>
                  <a:rPr lang="en-IE" sz="2000" dirty="0">
                    <a:solidFill>
                      <a:srgbClr val="990033"/>
                    </a:solidFill>
                  </a:rPr>
                  <a:t>what is the effect on the graph of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varying a in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a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cos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x? ____________________________________________</a:t>
                </a:r>
                <a:r>
                  <a:rPr lang="x-none" sz="2000" smtClean="0">
                    <a:solidFill>
                      <a:srgbClr val="990033"/>
                    </a:solidFill>
                  </a:rPr>
                  <a:t>____________________________________________________________________________________________________________________________________________________________________________________________________</a:t>
                </a:r>
                <a:endParaRPr lang="x-none" sz="200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6272"/>
                <a:ext cx="792088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770" t="-1572" r="-154" b="-471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1354390"/>
                  </p:ext>
                </p:extLst>
              </p:nvPr>
            </p:nvGraphicFramePr>
            <p:xfrm>
              <a:off x="467544" y="908720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1 , 1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2 , 2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3 , 3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acos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a , a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1354390"/>
                  </p:ext>
                </p:extLst>
              </p:nvPr>
            </p:nvGraphicFramePr>
            <p:xfrm>
              <a:off x="467544" y="908720"/>
              <a:ext cx="1847449" cy="12096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559961"/>
                    <a:gridCol w="531488"/>
                  </a:tblGrid>
                  <a:tr h="24765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Period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Range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6" t="-117949" r="-144355" b="-3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5870" t="-117949" r="-94565" b="-3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1 , 1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6" t="-217949" r="-144355" b="-2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5870" t="-217949" r="-94565" b="-2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2 , 2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6" t="-302439" r="-144355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5870" t="-302439" r="-94565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3 , 3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6" t="-423077" r="-144355" b="-4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5870" t="-423077" r="-94565" b="-4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[-</a:t>
                          </a:r>
                          <a:r>
                            <a:rPr lang="en-IE" sz="140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a , a</a:t>
                          </a: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57" y="908720"/>
            <a:ext cx="6233506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2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65" y="3429320"/>
            <a:ext cx="5944391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294332"/>
                  </p:ext>
                </p:extLst>
              </p:nvPr>
            </p:nvGraphicFramePr>
            <p:xfrm>
              <a:off x="323528" y="337851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294332"/>
                  </p:ext>
                </p:extLst>
              </p:nvPr>
            </p:nvGraphicFramePr>
            <p:xfrm>
              <a:off x="323528" y="337851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0000" r="-134591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0000" r="-134591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0000" r="-134591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63077" r="-134591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A5A6-BE10-43B6-B6F5-73699B3BE2E6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611560" y="83671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By filling in a table first, and using the same axes but different colours for each graph, draw the graphs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2588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2588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64" r="-1426596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75926" r="-2383333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1132" r="-23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81132" r="-22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81132" r="-21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81132" r="-20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81132" r="-19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66667" r="-1792593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883019" r="-17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83019" r="-16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83019" r="-15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183019" r="-14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283019" r="-13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83019" r="-12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55556" r="-1103704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584906" r="-10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684906" r="-9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784906" r="-8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884906" r="-7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984906" r="-6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084906" r="-5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144444" r="-4148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286792" r="-32264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86792" r="-22264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233898" r="-100000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33898" b="-506383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64" t="-97917" r="-1426596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64" t="-202128" r="-1426596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64" t="-302128" r="-1426596" b="-2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64" t="-393750" r="-14265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64" t="-504255" r="-142659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620711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620711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64" r="-1426596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5926" r="-2383333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81132" r="-23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81132" r="-22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81132" r="-21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581132" r="-20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681132" r="-19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66667" r="-1792593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83019" r="-17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983019" r="-16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83019" r="-15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183019" r="-14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283019" r="-13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383019" r="-12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455556" r="-1103704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584906" r="-10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684906" r="-9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84906" r="-8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884906" r="-7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984906" r="-6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084906" r="-5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144444" r="-4148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286792" r="-32264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86792" r="-22264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233898" r="-100000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33898" b="-506383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64" t="-97917" r="-1426596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64" t="-202128" r="-1426596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E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64" t="-302128" r="-1426596" b="-2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64" t="-393750" r="-14265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64" t="-504255" r="-142659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7866035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7866035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064" r="-1426596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5926" r="-2383333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81132" r="-23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81132" r="-22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81132" r="-21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581132" r="-20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681132" r="-19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66667" r="-1792593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883019" r="-17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983019" r="-16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083019" r="-15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183019" r="-14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283019" r="-13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383019" r="-12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455556" r="-1103704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584906" r="-10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684906" r="-9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84906" r="-8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884906" r="-7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984906" r="-6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084906" r="-5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144444" r="-4148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86792" r="-32264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386792" r="-22264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33898" r="-100000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333898" b="-506383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064" t="-97917" r="-1426596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064" t="-202128" r="-1426596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5926" t="-202128" r="-2383333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81132" t="-202128" r="-23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81132" t="-202128" r="-22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81132" t="-202128" r="-21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581132" t="-202128" r="-20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681132" t="-202128" r="-19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66667" t="-202128" r="-1792593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883019" t="-202128" r="-17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983019" t="-202128" r="-16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083019" t="-202128" r="-15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183019" t="-202128" r="-14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283019" t="-202128" r="-13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383019" t="-202128" r="-12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455556" t="-202128" r="-1103704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584906" t="-202128" r="-10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684906" t="-202128" r="-9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84906" t="-202128" r="-8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884906" t="-202128" r="-7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984906" t="-202128" r="-6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084906" t="-202128" r="-5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144444" t="-202128" r="-4148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86792" t="-202128" r="-32264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386792" t="-202128" r="-22264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33898" t="-202128" r="-100000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333898" t="-202128" b="-304255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064" t="-302128" r="-1426596" b="-2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064" t="-393750" r="-14265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064" t="-504255" r="-142659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900430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900430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064" r="-1426596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75926" r="-2383333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81132" r="-23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81132" r="-22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481132" r="-21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581132" r="-20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681132" r="-19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766667" r="-1792593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883019" r="-17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983019" r="-16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083019" r="-15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183019" r="-14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283019" r="-13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383019" r="-12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455556" r="-1103704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584906" r="-10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684906" r="-9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784906" r="-8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884906" r="-7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984906" r="-6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084906" r="-5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144444" r="-4148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286792" r="-32264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386792" r="-22264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233898" r="-100000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333898" b="-506383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064" t="-97917" r="-1426596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064" t="-202128" r="-1426596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75926" t="-202128" r="-2383333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81132" t="-202128" r="-23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81132" t="-202128" r="-22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481132" t="-202128" r="-21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581132" t="-202128" r="-20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681132" t="-202128" r="-19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766667" t="-202128" r="-1792593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883019" t="-202128" r="-17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983019" t="-202128" r="-16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083019" t="-202128" r="-15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183019" t="-202128" r="-14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283019" t="-202128" r="-13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383019" t="-202128" r="-12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455556" t="-202128" r="-1103704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584906" t="-202128" r="-10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684906" t="-202128" r="-9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784906" t="-202128" r="-8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884906" t="-202128" r="-7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984906" t="-202128" r="-6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084906" t="-202128" r="-5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144444" t="-202128" r="-4148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286792" t="-202128" r="-32264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386792" t="-202128" r="-22264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233898" t="-202128" r="-100000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333898" t="-202128" b="-304255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064" t="-302128" r="-1426596" b="-2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064" t="-393750" r="-14265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064" t="-504255" r="-142659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168647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168647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64" r="-1426596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75926" r="-2383333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81132" r="-23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81132" r="-22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81132" r="-21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581132" r="-20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681132" r="-192830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766667" r="-1792593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83019" r="-17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983019" r="-16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83019" r="-15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183019" r="-14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83019" r="-13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383019" r="-12264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455556" r="-1103704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584906" r="-10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684906" r="-9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784906" r="-8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884906" r="-7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984906" r="-6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084906" r="-524528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144444" r="-414815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286792" r="-32264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386792" r="-222642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233898" r="-100000" b="-5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333898" b="-506383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64" t="-97917" r="-1426596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64" t="-202128" r="-1426596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75926" t="-202128" r="-2383333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81132" t="-202128" r="-23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81132" t="-202128" r="-22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81132" t="-202128" r="-21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581132" t="-202128" r="-20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681132" t="-202128" r="-192830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766667" t="-202128" r="-1792593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83019" t="-202128" r="-17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983019" t="-202128" r="-16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83019" t="-202128" r="-15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183019" t="-202128" r="-14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83019" t="-202128" r="-13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383019" t="-202128" r="-12264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455556" t="-202128" r="-1103704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584906" t="-202128" r="-10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684906" t="-202128" r="-9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784906" t="-202128" r="-8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884906" t="-202128" r="-7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984906" t="-202128" r="-6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084906" t="-202128" r="-524528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144444" t="-202128" r="-414815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286792" t="-202128" r="-32264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386792" t="-202128" r="-22264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233898" t="-202128" r="-100000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333898" t="-202128" b="-304255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64" t="-302128" r="-1426596" b="-2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64" t="-393750" r="-14265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75926" t="-393750" r="-2383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81132" t="-393750" r="-232830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81132" t="-393750" r="-222830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81132" t="-393750" r="-212830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581132" t="-393750" r="-202830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681132" t="-393750" r="-192830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766667" t="-393750" r="-179259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83019" t="-393750" r="-172641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983019" t="-393750" r="-162641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83019" t="-393750" r="-152641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183019" t="-393750" r="-142641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83019" t="-393750" r="-132641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383019" t="-393750" r="-122641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455556" t="-393750" r="-110370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584906" t="-393750" r="-102452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684906" t="-393750" r="-92452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784906" t="-393750" r="-82452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884906" t="-393750" r="-72452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984906" t="-393750" r="-62452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084906" t="-393750" r="-52452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144444" t="-393750" r="-41481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286792" t="-393750" r="-3226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386792" t="-393750" r="-2226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233898" t="-39375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333898" t="-393750" b="-100000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64" t="-504255" r="-142659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6899078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fontAlgn="ctr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IE" sz="105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800" b="0" i="0" u="none" strike="noStrike" dirty="0">
                            <a:effectLst/>
                            <a:latin typeface="Arial"/>
                          </a:endParaRPr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05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405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450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495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540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585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630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675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720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765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810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855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945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990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1035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050" b="0" u="none" strike="noStrike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1080</a:t>
                          </a:r>
                          <a14:m>
                            <m:oMath xmlns:m="http://schemas.openxmlformats.org/officeDocument/2006/math">
                              <m:r>
                                <a:rPr lang="en-IE" sz="1050" b="0" i="1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05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⁡(3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100" i="1" u="none" strike="noStrike" dirty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1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6899078"/>
                  </p:ext>
                </p:extLst>
              </p:nvPr>
            </p:nvGraphicFramePr>
            <p:xfrm>
              <a:off x="327564" y="1544598"/>
              <a:ext cx="8748000" cy="172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76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360000"/>
                    <a:gridCol w="36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64" r="-1426596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75926" r="-2383333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81132" r="-2328302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381132" r="-2228302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481132" r="-2128302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581132" r="-2028302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681132" r="-1928302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766667" r="-1792593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883019" r="-1726415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983019" r="-1626415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83019" r="-1526415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183019" r="-1426415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283019" r="-1326415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383019" r="-1226415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455556" r="-1103704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584906" r="-1024528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684906" r="-924528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784906" r="-824528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884906" r="-724528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984906" r="-624528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084906" r="-524528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144444" r="-414815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286792" r="-322642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386792" r="-222642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233898" r="-100000" b="-5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333898" b="-517021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64" t="-97917" r="-1426596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0.26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0.97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64" t="-202128" r="-1426596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75926" t="-202128" r="-2383333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81132" t="-202128" r="-2328302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381132" t="-202128" r="-2228302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481132" t="-202128" r="-2128302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581132" t="-202128" r="-2028302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681132" t="-202128" r="-1928302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766667" t="-202128" r="-1792593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883019" t="-202128" r="-1726415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983019" t="-202128" r="-1626415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83019" t="-202128" r="-1526415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183019" t="-202128" r="-1426415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283019" t="-202128" r="-1326415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383019" t="-202128" r="-1226415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455556" t="-202128" r="-1103704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584906" t="-202128" r="-1024528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684906" t="-202128" r="-924528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784906" t="-202128" r="-824528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884906" t="-202128" r="-724528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984906" t="-202128" r="-624528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084906" t="-202128" r="-524528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144444" t="-202128" r="-414815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286792" t="-202128" r="-322642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386792" t="-202128" r="-222642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233898" t="-202128" r="-100000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04" marR="6604" marT="660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333898" t="-202128" b="-314894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64" t="-302128" r="-1426596" b="-2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64" t="-393750" r="-1426596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75926" t="-393750" r="-2383333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81132" t="-393750" r="-2328302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381132" t="-393750" r="-2228302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481132" t="-393750" r="-2128302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581132" t="-393750" r="-2028302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681132" t="-393750" r="-1928302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766667" t="-393750" r="-1792593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883019" t="-393750" r="-1726415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983019" t="-393750" r="-1626415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83019" t="-393750" r="-1526415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183019" t="-393750" r="-1426415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283019" t="-393750" r="-1326415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383019" t="-393750" r="-1226415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455556" t="-393750" r="-1103704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584906" t="-393750" r="-1024528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684906" t="-393750" r="-924528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784906" t="-393750" r="-824528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884906" t="-393750" r="-724528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984906" t="-393750" r="-624528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084906" t="-393750" r="-524528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144444" t="-393750" r="-414815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286792" t="-393750" r="-322642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386792" t="-393750" r="-222642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233898" t="-393750" r="-100000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333898" t="-393750" b="-110417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64" t="-504255" r="-1426596" b="-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0.71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1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1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6988224"/>
                  </p:ext>
                </p:extLst>
              </p:nvPr>
            </p:nvGraphicFramePr>
            <p:xfrm>
              <a:off x="323528" y="337851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6988224"/>
                  </p:ext>
                </p:extLst>
              </p:nvPr>
            </p:nvGraphicFramePr>
            <p:xfrm>
              <a:off x="323528" y="337851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t="-100000" r="-134591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148598" t="-100000" r="-100000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t="-200000" r="-134591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t="-300000" r="-134591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t="-363077" r="-134591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0676678"/>
                  </p:ext>
                </p:extLst>
              </p:nvPr>
            </p:nvGraphicFramePr>
            <p:xfrm>
              <a:off x="323528" y="337851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0676678"/>
                  </p:ext>
                </p:extLst>
              </p:nvPr>
            </p:nvGraphicFramePr>
            <p:xfrm>
              <a:off x="323528" y="337851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100000" r="-134591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l="-148598" t="-100000" r="-100000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200000" r="-134591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l="-148598" t="-200000" r="-100000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300000" r="-134591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363077" r="-134591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348171"/>
                  </p:ext>
                </p:extLst>
              </p:nvPr>
            </p:nvGraphicFramePr>
            <p:xfrm>
              <a:off x="323528" y="337851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348171"/>
                  </p:ext>
                </p:extLst>
              </p:nvPr>
            </p:nvGraphicFramePr>
            <p:xfrm>
              <a:off x="323528" y="337851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100000" r="-134591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48598" t="-100000" r="-100000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200000" r="-134591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48598" t="-200000" r="-100000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300000" r="-134591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48598" t="-300000" r="-100000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363077" r="-134591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1606310"/>
                  </p:ext>
                </p:extLst>
              </p:nvPr>
            </p:nvGraphicFramePr>
            <p:xfrm>
              <a:off x="323528" y="337851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E" sz="130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360</m:t>
                                    </m:r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°</m:t>
                                    </m:r>
                                  </m:num>
                                  <m:den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1606310"/>
                  </p:ext>
                </p:extLst>
              </p:nvPr>
            </p:nvGraphicFramePr>
            <p:xfrm>
              <a:off x="323528" y="3378512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t="-100000" r="-134591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148598" t="-100000" r="-100000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t="-200000" r="-134591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148598" t="-200000" r="-100000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t="-300000" r="-134591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148598" t="-300000" r="-100000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t="-363077" r="-134591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148598" t="-363077" r="-100000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66" y="3429320"/>
            <a:ext cx="5944390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65" y="3429320"/>
            <a:ext cx="5944391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65" y="3429320"/>
            <a:ext cx="5944391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65" y="3429320"/>
            <a:ext cx="5944391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789610" y="-27384"/>
            <a:ext cx="8289473" cy="6198182"/>
            <a:chOff x="8789610" y="-27384"/>
            <a:chExt cx="8289473" cy="619818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" t="558" r="473" b="637"/>
            <a:stretch/>
          </p:blipFill>
          <p:spPr bwMode="auto">
            <a:xfrm>
              <a:off x="9152413" y="586226"/>
              <a:ext cx="7926670" cy="5584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159610" y="60261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𝒚</m:t>
                      </m:r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 = </m:t>
                      </m:r>
                      <m:r>
                        <a:rPr lang="en-IE" b="1" i="1" dirty="0" err="1">
                          <a:solidFill>
                            <a:srgbClr val="990033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IE" b="1" i="1" dirty="0">
                          <a:solidFill>
                            <a:srgbClr val="990033"/>
                          </a:solidFill>
                          <a:latin typeface="Cambria Math"/>
                        </a:rPr>
                        <m:t>⁡</m:t>
                      </m:r>
                      <m:r>
                        <a:rPr lang="en-IE" b="1" i="1" dirty="0" err="1">
                          <a:solidFill>
                            <a:srgbClr val="990033"/>
                          </a:solidFill>
                          <a:latin typeface="Cambria Math"/>
                        </a:rPr>
                        <m:t>𝒃𝒙</m:t>
                      </m:r>
                    </m:oMath>
                  </m:oMathPara>
                </a14:m>
                <a:endParaRPr lang="en-IE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12:00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9552" y="3938280"/>
                <a:ext cx="813690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>
                    <a:solidFill>
                      <a:srgbClr val="990033"/>
                    </a:solidFill>
                  </a:rPr>
                  <a:t>In the graph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 </m:t>
                    </m:r>
                    <m:r>
                      <m:rPr>
                        <m:sty m:val="p"/>
                      </m:rPr>
                      <a:rPr lang="en-IE" sz="2000" i="1" dirty="0" err="1" smtClean="0">
                        <a:solidFill>
                          <a:srgbClr val="990033"/>
                        </a:solidFill>
                        <a:latin typeface="Cambria Math"/>
                      </a:rPr>
                      <m:t>cos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⁡</m:t>
                    </m:r>
                    <m:r>
                      <a:rPr lang="en-IE" sz="2000" i="1" dirty="0" err="1" smtClean="0">
                        <a:solidFill>
                          <a:srgbClr val="990033"/>
                        </a:solidFill>
                        <a:latin typeface="Cambria Math"/>
                      </a:rPr>
                      <m:t>𝑏𝑥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, what is the effect on the graph of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varying b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in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cosbx</a:t>
                </a:r>
                <a:r>
                  <a:rPr lang="en-IE" sz="2000" dirty="0">
                    <a:solidFill>
                      <a:srgbClr val="990033"/>
                    </a:solidFill>
                  </a:rPr>
                  <a:t>?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</a:t>
                </a:r>
                <a:r>
                  <a:rPr lang="x-none" sz="2000" smtClean="0">
                    <a:solidFill>
                      <a:srgbClr val="990033"/>
                    </a:solidFill>
                  </a:rPr>
                  <a:t>____________________________________________________________________________________________________________________________________________________________________________________________________________</a:t>
                </a:r>
                <a:endParaRPr lang="x-none" sz="200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38280"/>
                <a:ext cx="8136904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825" t="-1572" r="-75" b="-471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193805"/>
                  </p:ext>
                </p:extLst>
              </p:nvPr>
            </p:nvGraphicFramePr>
            <p:xfrm>
              <a:off x="323528" y="909040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(2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(3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E" sz="130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360</m:t>
                                    </m:r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°</m:t>
                                    </m:r>
                                  </m:num>
                                  <m:den>
                                    <m:r>
                                      <a:rPr lang="en-IE" sz="1300" b="0" i="1" kern="1200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193805"/>
                  </p:ext>
                </p:extLst>
              </p:nvPr>
            </p:nvGraphicFramePr>
            <p:xfrm>
              <a:off x="323528" y="909040"/>
              <a:ext cx="2268000" cy="219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0000" r="-134591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8598" t="-100000" r="-100000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0000" r="-134591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8598" t="-200000" r="-100000" b="-3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0000" r="-134591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8598" t="-300000" r="-100000" b="-2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63077" r="-134591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8598" t="-363077" r="-100000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65" y="909040"/>
            <a:ext cx="5944391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A5A6-BE10-43B6-B6F5-73699B3BE2E6}" type="datetime10">
              <a:rPr lang="en-IE" smtClean="0"/>
              <a:pPr/>
              <a:t>12:00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1520" y="1104999"/>
                <a:ext cx="853809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1400" dirty="0">
                    <a:solidFill>
                      <a:srgbClr val="990033"/>
                    </a:solidFill>
                  </a:rPr>
                  <a:t>Sketch </a:t>
                </a:r>
                <a:r>
                  <a:rPr lang="en-IE" sz="1400" dirty="0" smtClean="0">
                    <a:solidFill>
                      <a:srgbClr val="990033"/>
                    </a:solidFill>
                  </a:rPr>
                  <a:t>the </a:t>
                </a:r>
                <a:r>
                  <a:rPr lang="en-IE" sz="1400" dirty="0">
                    <a:solidFill>
                      <a:srgbClr val="990033"/>
                    </a:solidFill>
                  </a:rPr>
                  <a:t>following </a:t>
                </a:r>
                <a:r>
                  <a:rPr lang="en-IE" sz="1400" dirty="0" smtClean="0">
                    <a:solidFill>
                      <a:srgbClr val="990033"/>
                    </a:solidFill>
                  </a:rPr>
                  <a:t>graph: </a:t>
                </a:r>
                <a14:m>
                  <m:oMath xmlns:m="http://schemas.openxmlformats.org/officeDocument/2006/math"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(0°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≤360°) 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 4</m:t>
                    </m:r>
                    <m:r>
                      <m:rPr>
                        <m:sty m:val="p"/>
                      </m:rP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sin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⁡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IE" sz="1400" dirty="0" smtClean="0">
                    <a:solidFill>
                      <a:srgbClr val="990033"/>
                    </a:solidFill>
                  </a:rPr>
                  <a:t>                               Period =_________ </a:t>
                </a:r>
                <a:r>
                  <a:rPr lang="en-IE" sz="1400" dirty="0">
                    <a:solidFill>
                      <a:srgbClr val="990033"/>
                    </a:solidFill>
                  </a:rPr>
                  <a:t>Range </a:t>
                </a:r>
                <a:r>
                  <a:rPr lang="en-IE" sz="1400" dirty="0" smtClean="0">
                    <a:solidFill>
                      <a:srgbClr val="990033"/>
                    </a:solidFill>
                  </a:rPr>
                  <a:t>=_________</a:t>
                </a:r>
                <a:endParaRPr lang="en-IE" sz="14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04999"/>
                <a:ext cx="8538090" cy="307777"/>
              </a:xfrm>
              <a:prstGeom prst="rect">
                <a:avLst/>
              </a:prstGeom>
              <a:blipFill rotWithShape="1">
                <a:blip r:embed="rId2"/>
                <a:stretch>
                  <a:fillRect l="-143" t="-1961" b="-176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74" y="1552337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74" y="1552337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06241" y="1691698"/>
            <a:ext cx="6235580" cy="1521278"/>
            <a:chOff x="1506241" y="1691698"/>
            <a:chExt cx="6235580" cy="1521278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506241" y="1691698"/>
              <a:ext cx="0" cy="1521278"/>
            </a:xfrm>
            <a:prstGeom prst="straightConnector1">
              <a:avLst/>
            </a:prstGeom>
            <a:ln w="19050">
              <a:solidFill>
                <a:srgbClr val="9900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513821" y="2491065"/>
              <a:ext cx="6228000" cy="0"/>
            </a:xfrm>
            <a:prstGeom prst="straightConnector1">
              <a:avLst/>
            </a:prstGeom>
            <a:ln w="19050">
              <a:solidFill>
                <a:srgbClr val="9900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74" y="3876288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74" y="3876288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506241" y="4005064"/>
            <a:ext cx="6235580" cy="1521278"/>
            <a:chOff x="1506241" y="1691698"/>
            <a:chExt cx="6235580" cy="1521278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1506241" y="1691698"/>
              <a:ext cx="0" cy="1521278"/>
            </a:xfrm>
            <a:prstGeom prst="straightConnector1">
              <a:avLst/>
            </a:prstGeom>
            <a:ln w="19050">
              <a:solidFill>
                <a:srgbClr val="9900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13821" y="2491065"/>
              <a:ext cx="6228000" cy="0"/>
            </a:xfrm>
            <a:prstGeom prst="straightConnector1">
              <a:avLst/>
            </a:prstGeom>
            <a:ln w="19050">
              <a:solidFill>
                <a:srgbClr val="9900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82382" y="3553271"/>
                <a:ext cx="853809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1400" dirty="0" smtClean="0">
                    <a:solidFill>
                      <a:srgbClr val="990033"/>
                    </a:solidFill>
                  </a:rPr>
                  <a:t>Sketch the following graph: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0°</m:t>
                        </m:r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 ≤360°</m:t>
                        </m:r>
                      </m:e>
                    </m:d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=2+4</m:t>
                    </m:r>
                    <m:r>
                      <m:rPr>
                        <m:sty m:val="p"/>
                      </m:rP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sin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⁡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IE" sz="1400" dirty="0" smtClean="0">
                    <a:solidFill>
                      <a:srgbClr val="990033"/>
                    </a:solidFill>
                  </a:rPr>
                  <a:t>                         Period =_________ </a:t>
                </a:r>
                <a:r>
                  <a:rPr lang="en-IE" sz="1400" dirty="0">
                    <a:solidFill>
                      <a:srgbClr val="990033"/>
                    </a:solidFill>
                  </a:rPr>
                  <a:t>Range </a:t>
                </a:r>
                <a:r>
                  <a:rPr lang="en-IE" sz="1400" dirty="0" smtClean="0">
                    <a:solidFill>
                      <a:srgbClr val="990033"/>
                    </a:solidFill>
                  </a:rPr>
                  <a:t>=_________</a:t>
                </a:r>
                <a:endParaRPr lang="en-IE" sz="14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2" y="3553271"/>
                <a:ext cx="8538090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143" t="-2000" b="-20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82382" y="1104999"/>
            <a:ext cx="8394074" cy="2324851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/>
          <p:cNvSpPr/>
          <p:nvPr/>
        </p:nvSpPr>
        <p:spPr>
          <a:xfrm>
            <a:off x="282382" y="3573016"/>
            <a:ext cx="8394074" cy="2324851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9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3916042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A5A6-BE10-43B6-B6F5-73699B3BE2E6}" type="datetime10">
              <a:rPr lang="en-IE" smtClean="0"/>
              <a:pPr/>
              <a:t>12:00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1520" y="1104999"/>
                <a:ext cx="853809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1400" dirty="0" smtClean="0">
                    <a:solidFill>
                      <a:srgbClr val="990033"/>
                    </a:solidFill>
                  </a:rPr>
                  <a:t>Sketch the following graph: </a:t>
                </a:r>
                <a14:m>
                  <m:oMath xmlns:m="http://schemas.openxmlformats.org/officeDocument/2006/math"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(0°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≤360°) 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</m:t>
                    </m:r>
                    <m:func>
                      <m:funcPr>
                        <m:ctrlPr>
                          <a:rPr lang="en-IE" sz="14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1400" b="0" i="0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IE" sz="14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IE" sz="14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IE" sz="1400" dirty="0" smtClean="0">
                    <a:solidFill>
                      <a:srgbClr val="990033"/>
                    </a:solidFill>
                  </a:rPr>
                  <a:t>                          Period =_________ </a:t>
                </a:r>
                <a:r>
                  <a:rPr lang="en-IE" sz="1400" dirty="0">
                    <a:solidFill>
                      <a:srgbClr val="990033"/>
                    </a:solidFill>
                  </a:rPr>
                  <a:t>Range </a:t>
                </a:r>
                <a:r>
                  <a:rPr lang="en-IE" sz="1400" dirty="0" smtClean="0">
                    <a:solidFill>
                      <a:srgbClr val="990033"/>
                    </a:solidFill>
                  </a:rPr>
                  <a:t>=_________</a:t>
                </a:r>
                <a:endParaRPr lang="en-IE" sz="14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04999"/>
                <a:ext cx="8538090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143" t="-1961" b="-176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51520" y="3553271"/>
                <a:ext cx="853809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1400" dirty="0" smtClean="0">
                    <a:solidFill>
                      <a:srgbClr val="990033"/>
                    </a:solidFill>
                  </a:rPr>
                  <a:t>Sketch the following graph: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0°</m:t>
                        </m:r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 ≤360°</m:t>
                        </m:r>
                      </m:e>
                    </m:d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=−1+</m:t>
                    </m:r>
                    <m:func>
                      <m:funcPr>
                        <m:ctrlPr>
                          <a:rPr lang="en-IE" sz="14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1400" b="0" i="0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IE" sz="14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IE" sz="14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IE" sz="1400" dirty="0" smtClean="0">
                    <a:solidFill>
                      <a:srgbClr val="990033"/>
                    </a:solidFill>
                  </a:rPr>
                  <a:t>                  Period =_________ </a:t>
                </a:r>
                <a:r>
                  <a:rPr lang="en-IE" sz="1400" dirty="0">
                    <a:solidFill>
                      <a:srgbClr val="990033"/>
                    </a:solidFill>
                  </a:rPr>
                  <a:t>Range </a:t>
                </a:r>
                <a:r>
                  <a:rPr lang="en-IE" sz="1400" dirty="0" smtClean="0">
                    <a:solidFill>
                      <a:srgbClr val="990033"/>
                    </a:solidFill>
                  </a:rPr>
                  <a:t>=_________</a:t>
                </a:r>
                <a:endParaRPr lang="en-IE" sz="14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53271"/>
                <a:ext cx="8538090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143" t="-2000" b="-20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82382" y="1104999"/>
            <a:ext cx="8394074" cy="2324851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282382" y="3573016"/>
            <a:ext cx="8394074" cy="2324851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07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412776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412776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3916042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8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3916042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A5A6-BE10-43B6-B6F5-73699B3BE2E6}" type="datetime10">
              <a:rPr lang="en-IE" smtClean="0"/>
              <a:pPr/>
              <a:t>12:00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1520" y="1104999"/>
                <a:ext cx="853809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1400" dirty="0" smtClean="0">
                    <a:solidFill>
                      <a:srgbClr val="990033"/>
                    </a:solidFill>
                  </a:rPr>
                  <a:t>Sketch the following graph: </a:t>
                </a:r>
                <a14:m>
                  <m:oMath xmlns:m="http://schemas.openxmlformats.org/officeDocument/2006/math"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(0°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≤360°)  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</m:t>
                    </m:r>
                    <m:func>
                      <m:funcPr>
                        <m:ctrlPr>
                          <a:rPr lang="en-IE" sz="14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IE" sz="14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IE" sz="14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IE" sz="14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IE" sz="14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IE" sz="1400" dirty="0" smtClean="0">
                    <a:solidFill>
                      <a:srgbClr val="990033"/>
                    </a:solidFill>
                  </a:rPr>
                  <a:t>                          Period =_________ </a:t>
                </a:r>
                <a:r>
                  <a:rPr lang="en-IE" sz="1400" dirty="0">
                    <a:solidFill>
                      <a:srgbClr val="990033"/>
                    </a:solidFill>
                  </a:rPr>
                  <a:t>Range </a:t>
                </a:r>
                <a:r>
                  <a:rPr lang="en-IE" sz="1400" dirty="0" smtClean="0">
                    <a:solidFill>
                      <a:srgbClr val="990033"/>
                    </a:solidFill>
                  </a:rPr>
                  <a:t>=_________</a:t>
                </a:r>
                <a:endParaRPr lang="en-IE" sz="14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04999"/>
                <a:ext cx="8538090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143" t="-1961" b="-176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51520" y="3553271"/>
                <a:ext cx="853809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1400" dirty="0" smtClean="0">
                    <a:solidFill>
                      <a:srgbClr val="990033"/>
                    </a:solidFill>
                  </a:rPr>
                  <a:t>Sketch the following graph: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0°</m:t>
                        </m:r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E" sz="14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 ≤360°</m:t>
                        </m:r>
                      </m:e>
                    </m:d>
                    <m:r>
                      <a:rPr lang="en-IE" sz="1400" b="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  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=3.5+2</m:t>
                    </m:r>
                    <m:r>
                      <a:rPr lang="en-IE" sz="1400" b="0" i="1" smtClean="0">
                        <a:solidFill>
                          <a:srgbClr val="990033"/>
                        </a:solidFill>
                        <a:latin typeface="Cambria Math"/>
                      </a:rPr>
                      <m:t>𝑠𝑖𝑛</m:t>
                    </m:r>
                    <m:r>
                      <a:rPr lang="en-IE" sz="1400" b="0" i="1" smtClean="0">
                        <a:solidFill>
                          <a:srgbClr val="990033"/>
                        </a:solidFill>
                        <a:latin typeface="Cambria Math"/>
                      </a:rPr>
                      <m:t>3</m:t>
                    </m:r>
                    <m:r>
                      <a:rPr lang="en-IE" sz="1400" b="0" i="1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  <m:r>
                      <a:rPr lang="en-IE" sz="14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IE" sz="1400" dirty="0" smtClean="0">
                    <a:solidFill>
                      <a:srgbClr val="990033"/>
                    </a:solidFill>
                  </a:rPr>
                  <a:t>               Period =_________ </a:t>
                </a:r>
                <a:r>
                  <a:rPr lang="en-IE" sz="1400" dirty="0">
                    <a:solidFill>
                      <a:srgbClr val="990033"/>
                    </a:solidFill>
                  </a:rPr>
                  <a:t>Range </a:t>
                </a:r>
                <a:r>
                  <a:rPr lang="en-IE" sz="1400" dirty="0" smtClean="0">
                    <a:solidFill>
                      <a:srgbClr val="990033"/>
                    </a:solidFill>
                  </a:rPr>
                  <a:t>=_________</a:t>
                </a:r>
                <a:endParaRPr lang="en-IE" sz="14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53271"/>
                <a:ext cx="8538090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143" t="-2000" b="-20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82382" y="1104999"/>
            <a:ext cx="8394074" cy="2324851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282382" y="3573016"/>
            <a:ext cx="8394074" cy="2324851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07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412879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412879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3916042"/>
            <a:ext cx="64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-41032"/>
            <a:ext cx="8229600" cy="1143000"/>
          </a:xfrm>
        </p:spPr>
        <p:txBody>
          <a:bodyPr/>
          <a:lstStyle/>
          <a:p>
            <a:r>
              <a:rPr lang="en-IE" b="1" dirty="0" smtClean="0"/>
              <a:t>INDEX</a:t>
            </a:r>
            <a:endParaRPr lang="en-IE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5AAB-8F3F-4EAD-B55E-D713576C34DE}" type="datetime10">
              <a:rPr lang="en-IE" smtClean="0"/>
              <a:pPr/>
              <a:t>12:00</a:t>
            </a:fld>
            <a:endParaRPr lang="en-I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91535"/>
              </p:ext>
            </p:extLst>
          </p:nvPr>
        </p:nvGraphicFramePr>
        <p:xfrm>
          <a:off x="720080" y="1052736"/>
          <a:ext cx="8676456" cy="46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752"/>
                <a:gridCol w="6336704"/>
              </a:tblGrid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1: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2: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Angles in the first quadrant 0° &lt; θ &lt; 90°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3: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Angles in the second quadrant 90° &lt; θ &lt; 180°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4: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Angles in the third quadrant 180° &lt; θ &lt; 270°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5: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Angles in the fourth</a:t>
                      </a:r>
                      <a:r>
                        <a:rPr lang="en-IE" sz="2400" baseline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quadrant 270° &lt; θ &lt; 360°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6: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Summary on finding trig functions of all angles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Student Activity 7: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Solving trig equations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Reflection &amp; Appendix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3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7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A5A6-BE10-43B6-B6F5-73699B3BE2E6}" type="datetime10">
              <a:rPr lang="en-IE" smtClean="0"/>
              <a:pPr/>
              <a:t>12:00</a:t>
            </a:fld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1527" r="79183" b="1347"/>
          <a:stretch/>
        </p:blipFill>
        <p:spPr bwMode="auto">
          <a:xfrm>
            <a:off x="467544" y="476672"/>
            <a:ext cx="1975210" cy="576516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1473883"/>
                  </p:ext>
                </p:extLst>
              </p:nvPr>
            </p:nvGraphicFramePr>
            <p:xfrm>
              <a:off x="2719825" y="980728"/>
              <a:ext cx="5400000" cy="72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80000"/>
                    <a:gridCol w="1080000"/>
                    <a:gridCol w="1080000"/>
                    <a:gridCol w="1080000"/>
                    <a:gridCol w="1080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∠</m:t>
                                    </m:r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𝐴𝑂𝐴</m:t>
                                    </m:r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∠</m:t>
                                    </m:r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𝐴𝑂𝐴</m:t>
                                    </m:r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′′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∠</m:t>
                                    </m:r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𝐴𝑂𝐴</m:t>
                                    </m:r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′′′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∠</m:t>
                                    </m:r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𝐴𝑂𝐴</m:t>
                                    </m:r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′′′′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∠</m:t>
                                    </m:r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𝐴𝑂𝐴</m:t>
                                    </m:r>
                                    <m:r>
                                      <a:rPr lang="en-IE" sz="1300" b="0" i="1" u="none" strike="noStrike" smtClean="0">
                                        <a:solidFill>
                                          <a:srgbClr val="990033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′′′′′′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0.00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60.00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75.00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80.00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85.00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1473883"/>
                  </p:ext>
                </p:extLst>
              </p:nvPr>
            </p:nvGraphicFramePr>
            <p:xfrm>
              <a:off x="2719825" y="980728"/>
              <a:ext cx="5400000" cy="72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80000"/>
                    <a:gridCol w="1080000"/>
                    <a:gridCol w="1080000"/>
                    <a:gridCol w="1080000"/>
                    <a:gridCol w="1080000"/>
                  </a:tblGrid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695" r="-4005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695" r="-3005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98876" t="-1695" r="-19887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00565" t="-1695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00565" t="-1695" b="-100000"/>
                          </a:stretch>
                        </a:blip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1695" r="-4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01695" r="-3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98876" t="-101695" r="-198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00565" t="-101695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00565" t="-1016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113683"/>
                  </p:ext>
                </p:extLst>
              </p:nvPr>
            </p:nvGraphicFramePr>
            <p:xfrm>
              <a:off x="2719825" y="3250788"/>
              <a:ext cx="5292000" cy="72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756000"/>
                    <a:gridCol w="756000"/>
                    <a:gridCol w="756000"/>
                    <a:gridCol w="756000"/>
                    <a:gridCol w="756000"/>
                    <a:gridCol w="756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Calibri"/>
                            </a:rPr>
                            <a:t>Angle </a:t>
                          </a:r>
                          <a14:m>
                            <m:oMath xmlns:m="http://schemas.openxmlformats.org/officeDocument/2006/math">
                              <m:r>
                                <a:rPr lang="en-IE" sz="1300" b="0" i="1" u="none" strike="noStrike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IE" sz="1300" b="0" i="1" u="none" strike="noStrike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  <a:ea typeface="Cambria Math"/>
                            </a:rPr>
                            <a:t>°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60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  <a:ea typeface="Cambria Math"/>
                            </a:rPr>
                            <a:t>°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75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  <a:ea typeface="Cambria Math"/>
                            </a:rPr>
                            <a:t>°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80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  <a:ea typeface="Cambria Math"/>
                            </a:rPr>
                            <a:t>°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85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  <a:ea typeface="Cambria Math"/>
                            </a:rPr>
                            <a:t>°</a:t>
                          </a:r>
                          <a:endParaRPr lang="en-IE" sz="1300" b="0" i="0" u="none" strike="noStrike" dirty="0" smtClean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113683"/>
                  </p:ext>
                </p:extLst>
              </p:nvPr>
            </p:nvGraphicFramePr>
            <p:xfrm>
              <a:off x="2719825" y="3250788"/>
              <a:ext cx="5292000" cy="72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6000"/>
                    <a:gridCol w="756000"/>
                    <a:gridCol w="756000"/>
                    <a:gridCol w="756000"/>
                    <a:gridCol w="756000"/>
                    <a:gridCol w="756000"/>
                    <a:gridCol w="756000"/>
                  </a:tblGrid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r="-600806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000" r="-500806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  <a:ea typeface="Cambria Math"/>
                            </a:rPr>
                            <a:t>°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60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  <a:ea typeface="Cambria Math"/>
                            </a:rPr>
                            <a:t>°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75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  <a:ea typeface="Cambria Math"/>
                            </a:rPr>
                            <a:t>°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80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  <a:ea typeface="Cambria Math"/>
                            </a:rPr>
                            <a:t>°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</a:rPr>
                            <a:t>85</a:t>
                          </a:r>
                          <a:r>
                            <a:rPr lang="en-IE" sz="1300" b="0" i="0" u="none" strike="noStrike" dirty="0" smtClean="0">
                              <a:solidFill>
                                <a:srgbClr val="990033"/>
                              </a:solidFill>
                              <a:effectLst/>
                              <a:latin typeface="+mj-lt"/>
                              <a:ea typeface="Cambria Math"/>
                            </a:rPr>
                            <a:t>°</a:t>
                          </a:r>
                          <a:endParaRPr lang="en-IE" sz="1300" b="0" i="0" u="none" strike="noStrike" dirty="0" smtClean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0000" r="-600806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99792" y="1864052"/>
                <a:ext cx="561662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𝑦</m:t>
                      </m:r>
                      <m:r>
                        <a:rPr lang="en-IE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E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tan</m:t>
                      </m:r>
                      <m:r>
                        <a:rPr lang="en-IE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⁡</m:t>
                      </m:r>
                      <m:r>
                        <a:rPr lang="en-IE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IE" dirty="0">
                  <a:solidFill>
                    <a:srgbClr val="990033"/>
                  </a:solidFill>
                </a:endParaRPr>
              </a:p>
              <a:p>
                <a:r>
                  <a:rPr lang="en-IE" dirty="0">
                    <a:solidFill>
                      <a:srgbClr val="990033"/>
                    </a:solidFill>
                  </a:rPr>
                  <a:t>Using the diagram of the unit circle, read </a:t>
                </a:r>
                <a:r>
                  <a:rPr lang="en-IE" dirty="0" smtClean="0">
                    <a:solidFill>
                      <a:srgbClr val="990033"/>
                    </a:solidFill>
                  </a:rPr>
                  <a:t>the approximate </a:t>
                </a:r>
                <a:r>
                  <a:rPr lang="en-IE" dirty="0">
                    <a:solidFill>
                      <a:srgbClr val="990033"/>
                    </a:solidFill>
                  </a:rPr>
                  <a:t>value of the tan of the angles </a:t>
                </a:r>
                <a:r>
                  <a:rPr lang="en-IE" dirty="0" smtClean="0">
                    <a:solidFill>
                      <a:srgbClr val="990033"/>
                    </a:solidFill>
                  </a:rPr>
                  <a:t>in the </a:t>
                </a:r>
                <a:r>
                  <a:rPr lang="en-IE" dirty="0">
                    <a:solidFill>
                      <a:srgbClr val="990033"/>
                    </a:solidFill>
                  </a:rPr>
                  <a:t>table using the trigonometric ratios.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864052"/>
                <a:ext cx="5616624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977" r="-869" b="-710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789610" y="881698"/>
            <a:ext cx="8275620" cy="4679066"/>
            <a:chOff x="8789610" y="881698"/>
            <a:chExt cx="8275620" cy="467906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" t="583" r="485" b="1237"/>
            <a:stretch/>
          </p:blipFill>
          <p:spPr bwMode="auto">
            <a:xfrm>
              <a:off x="9149610" y="881698"/>
              <a:ext cx="7915620" cy="4679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 rot="16200000">
              <a:off x="8159610" y="3159080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89610" y="881698"/>
            <a:ext cx="7915230" cy="5468219"/>
            <a:chOff x="8789610" y="881698"/>
            <a:chExt cx="7915230" cy="5468219"/>
          </a:xfrm>
        </p:grpSpPr>
        <p:sp>
          <p:nvSpPr>
            <p:cNvPr id="11" name="Rounded Rectangle 10"/>
            <p:cNvSpPr/>
            <p:nvPr/>
          </p:nvSpPr>
          <p:spPr>
            <a:xfrm rot="16200000">
              <a:off x="815961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" t="692"/>
            <a:stretch/>
          </p:blipFill>
          <p:spPr bwMode="auto">
            <a:xfrm>
              <a:off x="9149610" y="881698"/>
              <a:ext cx="7555230" cy="5468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99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7B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A5A6-BE10-43B6-B6F5-73699B3BE2E6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2" name="Rectangle 1"/>
          <p:cNvSpPr/>
          <p:nvPr/>
        </p:nvSpPr>
        <p:spPr>
          <a:xfrm>
            <a:off x="611560" y="83671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By filling in a table first, and using the same axes but different colours for each graph, draw the graphs of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709227" y="4681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smtClean="0">
                <a:solidFill>
                  <a:srgbClr val="990033"/>
                </a:solidFill>
              </a:rPr>
              <a:t>Student Activity 7C</a:t>
            </a:r>
            <a:endParaRPr lang="en-IE" b="1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668361"/>
                  </p:ext>
                </p:extLst>
              </p:nvPr>
            </p:nvGraphicFramePr>
            <p:xfrm>
              <a:off x="251520" y="1628800"/>
              <a:ext cx="8874000" cy="57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4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1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-75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-45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1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𝒕𝒂𝒏</m:t>
                                </m:r>
                                <m:r>
                                  <a:rPr lang="en-IE" sz="1050" b="1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050" b="1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050" b="1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668361"/>
                  </p:ext>
                </p:extLst>
              </p:nvPr>
            </p:nvGraphicFramePr>
            <p:xfrm>
              <a:off x="251520" y="1628800"/>
              <a:ext cx="8874000" cy="57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4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r="-1654217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8636" r="-302045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8636" r="-292045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80000" r="-2755556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90909" r="-271818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90909" r="-261818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90909" r="-251818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73333" r="-236222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93182" r="-2315909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93182" r="-2215909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68889" r="-2066667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95455" r="-2013636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295455" r="-1913636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364444" r="-1771111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497727" r="-1711364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597727" r="-1611364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697727" r="-1511364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757778" r="-1377778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900000" r="-1309091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0000" r="-1209091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53333" r="-1082222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202273" r="-1006818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302273" r="-906818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348889" r="-786667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504545" r="-70454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604545" r="-60454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704545" r="-50454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742222" r="-393333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906818" r="-302273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6818" r="-202273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37778" r="-97778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209091" b="-97917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2128" r="-1654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117085"/>
                  </p:ext>
                </p:extLst>
              </p:nvPr>
            </p:nvGraphicFramePr>
            <p:xfrm>
              <a:off x="251520" y="1628800"/>
              <a:ext cx="8874000" cy="57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4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1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-75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-45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195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225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255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285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315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345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950" b="1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950" b="1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050" b="1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𝒕𝒂𝒏</m:t>
                                </m:r>
                                <m:r>
                                  <a:rPr lang="en-IE" sz="1050" b="1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050" b="1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050" b="1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0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-0.58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-0.27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0.00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0.27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0.58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-3.73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-0.58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-0.27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0.27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0.58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3.73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-0.58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-0.27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117085"/>
                  </p:ext>
                </p:extLst>
              </p:nvPr>
            </p:nvGraphicFramePr>
            <p:xfrm>
              <a:off x="251520" y="1628800"/>
              <a:ext cx="8874000" cy="57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4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  <a:gridCol w="270000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r="-165421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88636" r="-302045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88636" r="-292045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80000" r="-2755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0909" r="-27181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90909" r="-26181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90909" r="-25181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773333" r="-236222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893182" r="-231590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93182" r="-221590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68889" r="-206666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95455" r="-201363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295455" r="-191363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364444" r="-177111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497727" r="-1711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597727" r="-1611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697727" r="-1511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757778" r="-13777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900000" r="-13090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0000" r="-12090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53333" r="-108222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202273" r="-100681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302273" r="-90681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348889" r="-78666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504545" r="-7045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604545" r="-6045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704545" r="-5045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742222" r="-393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906818" r="-30227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6818" r="-20227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37778" r="-977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30" marR="6630" marT="6630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209091" b="-100000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t="-102128" r="-1654217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-0.58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-0.27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0.00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0.27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0.58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-3.73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-0.58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-0.27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0.27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0.58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3.73</a:t>
                          </a:r>
                          <a:endParaRPr lang="en-IE" sz="950" b="1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-0.58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-0.27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IE" sz="950" b="1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0.00</a:t>
                          </a:r>
                          <a:endParaRPr lang="en-IE" sz="95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5174" marR="5174" marT="5174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0" y="2276872"/>
            <a:ext cx="7430488" cy="2736304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0" y="2276872"/>
            <a:ext cx="7430488" cy="2736304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0" y="2276872"/>
            <a:ext cx="7430488" cy="2736304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0" y="2276872"/>
            <a:ext cx="7430488" cy="2736304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7844024"/>
                  </p:ext>
                </p:extLst>
              </p:nvPr>
            </p:nvGraphicFramePr>
            <p:xfrm>
              <a:off x="3438000" y="5589240"/>
              <a:ext cx="2268000" cy="72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𝑡𝑎𝑛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7844024"/>
                  </p:ext>
                </p:extLst>
              </p:nvPr>
            </p:nvGraphicFramePr>
            <p:xfrm>
              <a:off x="3438000" y="5589240"/>
              <a:ext cx="2268000" cy="72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629" t="-101695" r="-134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2148747"/>
                  </p:ext>
                </p:extLst>
              </p:nvPr>
            </p:nvGraphicFramePr>
            <p:xfrm>
              <a:off x="3438000" y="5589240"/>
              <a:ext cx="2268000" cy="72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𝑡𝑎𝑛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[-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u="none" strike="noStrike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  <m:r>
                                <a:rPr lang="en-IE" sz="1300" b="0" i="1" u="none" strike="noStrike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 , </m:t>
                              </m:r>
                              <m:r>
                                <a:rPr lang="en-IE" sz="1300" i="1" u="none" strike="noStrike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2148747"/>
                  </p:ext>
                </p:extLst>
              </p:nvPr>
            </p:nvGraphicFramePr>
            <p:xfrm>
              <a:off x="3438000" y="5589240"/>
              <a:ext cx="2268000" cy="72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629" t="-101695" r="-134591" b="-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49533" t="-101695" r="-100000" b="-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51887" t="-101695" r="-943" b="-50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56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en-I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Using TABLE MODE to find the coordinates of a function</a:t>
            </a:r>
            <a:endParaRPr lang="en-IE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068961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We are required to graph the function initially of</a:t>
                </a:r>
              </a:p>
              <a:p>
                <a:pPr marL="0" indent="0">
                  <a:buNone/>
                </a:pPr>
                <a:r>
                  <a:rPr lang="en-IE" sz="2000" dirty="0">
                    <a:solidFill>
                      <a:srgbClr val="990033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E" sz="2000" i="1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</a:rPr>
                      <m:t>: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→</m:t>
                    </m:r>
                    <m:func>
                      <m:funcPr>
                        <m:ctrlP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2000" b="0" i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in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domain </a:t>
                </a:r>
                <a14:m>
                  <m:oMath xmlns:m="http://schemas.openxmlformats.org/officeDocument/2006/math"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</a:rPr>
                      <m:t>−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</a:rPr>
                      <m:t>90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≤360° ( 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𝑠𝑡𝑒𝑝𝑠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 30°)</m:t>
                    </m:r>
                  </m:oMath>
                </a14:m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068961"/>
                <a:ext cx="8229600" cy="864096"/>
              </a:xfrm>
              <a:blipFill rotWithShape="1">
                <a:blip r:embed="rId2"/>
                <a:stretch>
                  <a:fillRect l="-667" t="-3521" b="-70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628847"/>
                  </p:ext>
                </p:extLst>
              </p:nvPr>
            </p:nvGraphicFramePr>
            <p:xfrm>
              <a:off x="332168" y="1772816"/>
              <a:ext cx="8479664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628847"/>
                  </p:ext>
                </p:extLst>
              </p:nvPr>
            </p:nvGraphicFramePr>
            <p:xfrm>
              <a:off x="332168" y="1772816"/>
              <a:ext cx="8479664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255" r="-840541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89744" t="-4255" r="-1494872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3506" t="-4255" r="-141428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88462" t="-4255" r="-12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88462" t="-4255" r="-11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88462" t="-4255" r="-10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7403" t="-4255" r="-101039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179" t="-4255" r="-8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87179" t="-4255" r="-7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87179" t="-4255" r="-6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01299" t="-4255" r="-60649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85897" t="-4255" r="-4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85897" t="-4255" r="-3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5897" t="-4255" r="-2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505195" t="-4255" r="-202597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584615" t="-4255" r="-1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84615" t="-4255" b="-319149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2083" r="-840541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6383" r="-840541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6383" r="-840541" b="-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94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5516" y="869222"/>
                <a:ext cx="234026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E.g. 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Graph the function </a:t>
                </a:r>
              </a:p>
              <a:p>
                <a14:m>
                  <m:oMath xmlns:m="http://schemas.openxmlformats.org/officeDocument/2006/math"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E" sz="20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: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→</m:t>
                    </m:r>
                    <m:func>
                      <m:funcPr>
                        <m:ctrlP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2000" b="0" i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func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In the domain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−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</a:rPr>
                      <m:t>90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≤360°</m:t>
                    </m:r>
                  </m:oMath>
                </a14:m>
                <a:endParaRPr lang="en-IE" sz="2000" b="0" dirty="0" smtClean="0">
                  <a:solidFill>
                    <a:srgbClr val="990033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(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𝑖𝑛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𝑠𝑡𝑒𝑝𝑠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 30°)</m:t>
                      </m:r>
                    </m:oMath>
                  </m:oMathPara>
                </a14:m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869222"/>
                <a:ext cx="2340260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2604" t="-135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02" y="154864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02" y="154864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02" y="154864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2 5"/>
          <p:cNvSpPr/>
          <p:nvPr/>
        </p:nvSpPr>
        <p:spPr>
          <a:xfrm>
            <a:off x="6372200" y="1363480"/>
            <a:ext cx="2160240" cy="2713592"/>
          </a:xfrm>
          <a:prstGeom prst="borderCallout2">
            <a:avLst>
              <a:gd name="adj1" fmla="val 50987"/>
              <a:gd name="adj2" fmla="val -701"/>
              <a:gd name="adj3" fmla="val 55534"/>
              <a:gd name="adj4" fmla="val -25890"/>
              <a:gd name="adj5" fmla="val 54250"/>
              <a:gd name="adj6" fmla="val -49620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smtClean="0">
                <a:solidFill>
                  <a:prstClr val="white"/>
                </a:solidFill>
              </a:rPr>
              <a:t>Ensure that the calculator is SETUP to do calculations using degrees</a:t>
            </a:r>
          </a:p>
          <a:p>
            <a:pPr algn="ctr"/>
            <a:endParaRPr lang="en-IE" dirty="0">
              <a:solidFill>
                <a:prstClr val="white"/>
              </a:solidFill>
            </a:endParaRPr>
          </a:p>
          <a:p>
            <a:pPr algn="ctr"/>
            <a:endParaRPr lang="en-IE" dirty="0" smtClean="0">
              <a:solidFill>
                <a:prstClr val="white"/>
              </a:solidFill>
            </a:endParaRPr>
          </a:p>
          <a:p>
            <a:pPr algn="ctr"/>
            <a:r>
              <a:rPr lang="en-IE" dirty="0" smtClean="0">
                <a:solidFill>
                  <a:prstClr val="white"/>
                </a:solidFill>
              </a:rPr>
              <a:t>A small D appears on the top line</a:t>
            </a:r>
            <a:endParaRPr lang="en-IE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17" y="2533659"/>
            <a:ext cx="1581150" cy="37147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>
            <a:stCxn id="6" idx="2"/>
          </p:cNvCxnSpPr>
          <p:nvPr/>
        </p:nvCxnSpPr>
        <p:spPr>
          <a:xfrm flipH="1" flipV="1">
            <a:off x="4788024" y="1684830"/>
            <a:ext cx="1584176" cy="103544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6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396394" y="1392442"/>
            <a:ext cx="2160240" cy="1967940"/>
            <a:chOff x="6372200" y="1363480"/>
            <a:chExt cx="2160240" cy="1967940"/>
          </a:xfrm>
        </p:grpSpPr>
        <p:sp>
          <p:nvSpPr>
            <p:cNvPr id="12" name="Line Callout 2 11"/>
            <p:cNvSpPr/>
            <p:nvPr/>
          </p:nvSpPr>
          <p:spPr>
            <a:xfrm>
              <a:off x="6372200" y="1363480"/>
              <a:ext cx="2160240" cy="1967940"/>
            </a:xfrm>
            <a:prstGeom prst="borderCallout2">
              <a:avLst>
                <a:gd name="adj1" fmla="val 50241"/>
                <a:gd name="adj2" fmla="val -10302"/>
                <a:gd name="adj3" fmla="val 71491"/>
                <a:gd name="adj4" fmla="val -17350"/>
                <a:gd name="adj5" fmla="val 71184"/>
                <a:gd name="adj6" fmla="val -53336"/>
              </a:avLst>
            </a:prstGeom>
            <a:solidFill>
              <a:srgbClr val="C00000"/>
            </a:solidFill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Change the mode of the calculator</a:t>
              </a:r>
            </a:p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48" y="1985500"/>
              <a:ext cx="5715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372200" y="1363480"/>
            <a:ext cx="2160240" cy="1993512"/>
            <a:chOff x="6372200" y="1363480"/>
            <a:chExt cx="2160240" cy="1993512"/>
          </a:xfrm>
        </p:grpSpPr>
        <p:grpSp>
          <p:nvGrpSpPr>
            <p:cNvPr id="8" name="Group 7"/>
            <p:cNvGrpSpPr/>
            <p:nvPr/>
          </p:nvGrpSpPr>
          <p:grpSpPr>
            <a:xfrm>
              <a:off x="6372200" y="1363480"/>
              <a:ext cx="2160240" cy="1993512"/>
              <a:chOff x="6372200" y="1363480"/>
              <a:chExt cx="2160240" cy="1993512"/>
            </a:xfrm>
          </p:grpSpPr>
          <p:sp>
            <p:nvSpPr>
              <p:cNvPr id="6" name="Line Callout 2 5"/>
              <p:cNvSpPr/>
              <p:nvPr/>
            </p:nvSpPr>
            <p:spPr>
              <a:xfrm>
                <a:off x="6372200" y="1363480"/>
                <a:ext cx="2160240" cy="1993512"/>
              </a:xfrm>
              <a:prstGeom prst="borderCallout2">
                <a:avLst>
                  <a:gd name="adj1" fmla="val 47243"/>
                  <a:gd name="adj2" fmla="val 1987"/>
                  <a:gd name="adj3" fmla="val 47510"/>
                  <a:gd name="adj4" fmla="val -47390"/>
                  <a:gd name="adj5" fmla="val 30715"/>
                  <a:gd name="adj6" fmla="val -115464"/>
                </a:avLst>
              </a:prstGeom>
              <a:solidFill>
                <a:srgbClr val="C00000"/>
              </a:solidFill>
              <a:ln w="762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Change the mode of the calculator</a:t>
                </a:r>
              </a:p>
              <a:p>
                <a:pPr algn="ctr"/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Choose Table </a:t>
                </a:r>
                <a:endParaRPr lang="en-IE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4148" y="1985500"/>
                <a:ext cx="571500" cy="36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93048" y="2837485"/>
              <a:ext cx="393700" cy="31750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5516" y="869222"/>
                <a:ext cx="234026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E.g. 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Graph the function </a:t>
                </a:r>
              </a:p>
              <a:p>
                <a14:m>
                  <m:oMath xmlns:m="http://schemas.openxmlformats.org/officeDocument/2006/math"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E" sz="20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: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→</m:t>
                    </m:r>
                    <m:func>
                      <m:funcPr>
                        <m:ctrlP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2000" b="0" i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func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In the domain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−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</a:rPr>
                      <m:t>90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≤360°</m:t>
                    </m:r>
                  </m:oMath>
                </a14:m>
                <a:endParaRPr lang="en-IE" sz="2000" b="0" dirty="0" smtClean="0">
                  <a:solidFill>
                    <a:srgbClr val="990033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(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𝑖𝑛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𝑠𝑡𝑒𝑝𝑠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 30°)</m:t>
                      </m:r>
                    </m:oMath>
                  </m:oMathPara>
                </a14:m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869222"/>
                <a:ext cx="2340260" cy="2246769"/>
              </a:xfrm>
              <a:prstGeom prst="rect">
                <a:avLst/>
              </a:prstGeom>
              <a:blipFill rotWithShape="1">
                <a:blip r:embed="rId6"/>
                <a:stretch>
                  <a:fillRect l="-2604" t="-135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1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859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62" y="15859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62" y="15859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644008" y="3861048"/>
            <a:ext cx="36004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Line Callout 2 7"/>
              <p:cNvSpPr/>
              <p:nvPr/>
            </p:nvSpPr>
            <p:spPr>
              <a:xfrm>
                <a:off x="6372200" y="869222"/>
                <a:ext cx="2160240" cy="5656122"/>
              </a:xfrm>
              <a:prstGeom prst="borderCallout2">
                <a:avLst>
                  <a:gd name="adj1" fmla="val 1767"/>
                  <a:gd name="adj2" fmla="val -3193"/>
                  <a:gd name="adj3" fmla="val 52519"/>
                  <a:gd name="adj4" fmla="val -17542"/>
                  <a:gd name="adj5" fmla="val 53458"/>
                  <a:gd name="adj6" fmla="val -58857"/>
                </a:avLst>
              </a:prstGeom>
              <a:solidFill>
                <a:srgbClr val="C00000"/>
              </a:solidFill>
              <a:ln w="762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Press sin first</a:t>
                </a: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endParaRPr lang="en-IE" sz="900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X is in red</a:t>
                </a:r>
                <a:r>
                  <a:rPr lang="en-IE" dirty="0">
                    <a:solidFill>
                      <a:prstClr val="white"/>
                    </a:solidFill>
                  </a:rPr>
                  <a:t> </a:t>
                </a:r>
                <a:r>
                  <a:rPr lang="en-IE" dirty="0" smtClean="0">
                    <a:solidFill>
                      <a:prstClr val="white"/>
                    </a:solidFill>
                  </a:rPr>
                  <a:t>                 we need to press Alpha first</a:t>
                </a: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We start at -90</a:t>
                </a:r>
                <a14:m>
                  <m:oMath xmlns:m="http://schemas.openxmlformats.org/officeDocument/2006/math">
                    <m:r>
                      <a:rPr lang="en-IE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endParaRPr lang="en-IE" sz="1050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We end at 360</a:t>
                </a:r>
                <a14:m>
                  <m:oMath xmlns:m="http://schemas.openxmlformats.org/officeDocument/2006/math">
                    <m:r>
                      <a:rPr lang="en-IE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In steps of 30</a:t>
                </a:r>
                <a:r>
                  <a:rPr lang="en-IE" dirty="0">
                    <a:solidFill>
                      <a:prstClr val="white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E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IE" sz="700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Arrow down to find all the coordinates</a:t>
                </a:r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endParaRPr lang="en-IE" dirty="0" smtClean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Line Callout 2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869222"/>
                <a:ext cx="2160240" cy="5656122"/>
              </a:xfrm>
              <a:prstGeom prst="borderCallout2">
                <a:avLst>
                  <a:gd name="adj1" fmla="val 1767"/>
                  <a:gd name="adj2" fmla="val -3193"/>
                  <a:gd name="adj3" fmla="val 52519"/>
                  <a:gd name="adj4" fmla="val -17542"/>
                  <a:gd name="adj5" fmla="val 53458"/>
                  <a:gd name="adj6" fmla="val -5885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762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62" y="15859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62" y="15859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62" y="15859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62" y="15859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62" y="15859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62" y="15859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62" y="15859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4572000" y="3645024"/>
            <a:ext cx="36004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15516" y="869222"/>
                <a:ext cx="234026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E.g. 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Graph the function </a:t>
                </a:r>
              </a:p>
              <a:p>
                <a14:m>
                  <m:oMath xmlns:m="http://schemas.openxmlformats.org/officeDocument/2006/math"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E" sz="20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: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→</m:t>
                    </m:r>
                    <m:func>
                      <m:funcPr>
                        <m:ctrlP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2000" b="0" i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func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In the domain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−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</a:rPr>
                      <m:t>90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≤360°</m:t>
                    </m:r>
                  </m:oMath>
                </a14:m>
                <a:endParaRPr lang="en-IE" sz="2000" b="0" dirty="0" smtClean="0">
                  <a:solidFill>
                    <a:srgbClr val="990033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(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𝑖𝑛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𝑠𝑡𝑒𝑝𝑠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IE" sz="2000" i="1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 30°)</m:t>
                      </m:r>
                    </m:oMath>
                  </m:oMathPara>
                </a14:m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869222"/>
                <a:ext cx="2340260" cy="2246769"/>
              </a:xfrm>
              <a:prstGeom prst="rect">
                <a:avLst/>
              </a:prstGeom>
              <a:blipFill rotWithShape="1">
                <a:blip r:embed="rId13"/>
                <a:stretch>
                  <a:fillRect l="-2604" t="-135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8" y="1185317"/>
            <a:ext cx="466725" cy="37147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58" y="2492896"/>
            <a:ext cx="1914525" cy="3905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33" y="3283074"/>
            <a:ext cx="1781175" cy="3619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58" y="4005064"/>
            <a:ext cx="1762125" cy="4000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58" y="4958308"/>
            <a:ext cx="1304925" cy="3429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1" b="8269"/>
          <a:stretch/>
        </p:blipFill>
        <p:spPr bwMode="auto">
          <a:xfrm>
            <a:off x="6545681" y="6019800"/>
            <a:ext cx="1857375" cy="32766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62" y="158597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uiExpand="1" build="p"/>
      <p:bldP spid="22" grpId="0" animBg="1"/>
      <p:bldP spid="2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4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2 7"/>
          <p:cNvSpPr/>
          <p:nvPr/>
        </p:nvSpPr>
        <p:spPr>
          <a:xfrm>
            <a:off x="6372200" y="869222"/>
            <a:ext cx="2160240" cy="3711906"/>
          </a:xfrm>
          <a:prstGeom prst="borderCallout2">
            <a:avLst>
              <a:gd name="adj1" fmla="val 1767"/>
              <a:gd name="adj2" fmla="val -3193"/>
              <a:gd name="adj3" fmla="val 52694"/>
              <a:gd name="adj4" fmla="val -18340"/>
              <a:gd name="adj5" fmla="val 57177"/>
              <a:gd name="adj6" fmla="val -6444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smtClean="0">
                <a:solidFill>
                  <a:prstClr val="white"/>
                </a:solidFill>
              </a:rPr>
              <a:t>Press AC</a:t>
            </a:r>
          </a:p>
          <a:p>
            <a:pPr algn="ctr"/>
            <a:endParaRPr lang="en-IE" dirty="0">
              <a:solidFill>
                <a:prstClr val="white"/>
              </a:solidFill>
            </a:endParaRPr>
          </a:p>
          <a:p>
            <a:pPr algn="ctr"/>
            <a:endParaRPr lang="en-IE" sz="900" dirty="0" smtClean="0">
              <a:solidFill>
                <a:prstClr val="white"/>
              </a:solidFill>
            </a:endParaRPr>
          </a:p>
          <a:p>
            <a:pPr algn="ctr"/>
            <a:r>
              <a:rPr lang="en-IE" dirty="0" smtClean="0">
                <a:solidFill>
                  <a:prstClr val="white"/>
                </a:solidFill>
              </a:rPr>
              <a:t>Right arrow to arrive at the place we wish to be</a:t>
            </a:r>
          </a:p>
          <a:p>
            <a:pPr algn="ctr"/>
            <a:endParaRPr lang="en-IE" dirty="0">
              <a:solidFill>
                <a:prstClr val="white"/>
              </a:solidFill>
            </a:endParaRPr>
          </a:p>
          <a:p>
            <a:pPr algn="ctr"/>
            <a:endParaRPr lang="en-IE" dirty="0" smtClean="0">
              <a:solidFill>
                <a:prstClr val="white"/>
              </a:solidFill>
            </a:endParaRPr>
          </a:p>
          <a:p>
            <a:pPr algn="ctr"/>
            <a:r>
              <a:rPr lang="en-IE" dirty="0" smtClean="0">
                <a:solidFill>
                  <a:prstClr val="white"/>
                </a:solidFill>
              </a:rPr>
              <a:t>Keep pressing  =      as nothing else has changed</a:t>
            </a:r>
            <a:endParaRPr lang="en-IE" dirty="0">
              <a:solidFill>
                <a:prstClr val="white"/>
              </a:solidFill>
            </a:endParaRPr>
          </a:p>
          <a:p>
            <a:pPr algn="ctr"/>
            <a:endParaRPr lang="en-IE" dirty="0" smtClean="0">
              <a:solidFill>
                <a:prstClr val="white"/>
              </a:solidFill>
            </a:endParaRPr>
          </a:p>
          <a:p>
            <a:pPr algn="ctr"/>
            <a:endParaRPr lang="en-IE" dirty="0">
              <a:solidFill>
                <a:prstClr val="white"/>
              </a:solidFill>
            </a:endParaRPr>
          </a:p>
          <a:p>
            <a:pPr algn="ctr"/>
            <a:endParaRPr lang="en-IE" dirty="0" smtClean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15516" y="869222"/>
                <a:ext cx="2340260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For the next part of the question we need to graph the function </a:t>
                </a:r>
              </a:p>
              <a:p>
                <a14:m>
                  <m:oMath xmlns:m="http://schemas.openxmlformats.org/officeDocument/2006/math"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E" sz="20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: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→</m:t>
                    </m:r>
                    <m:func>
                      <m:funcPr>
                        <m:ctrlP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IE" sz="2000" b="0" i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IE" sz="2000" b="0" i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func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In the domain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</a:rPr>
                      <m:t>−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</a:rPr>
                      <m:t>90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E" sz="20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≤360°</m:t>
                    </m:r>
                  </m:oMath>
                </a14:m>
                <a:endParaRPr lang="en-IE" sz="2000" b="0" dirty="0" smtClean="0">
                  <a:solidFill>
                    <a:srgbClr val="990033"/>
                  </a:solidFill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( 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𝑠𝑡𝑒𝑝𝑠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IE" sz="2000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 30°)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  rather than type everything in again we can edit the equation we have.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869222"/>
                <a:ext cx="2340260" cy="4093428"/>
              </a:xfrm>
              <a:prstGeom prst="rect">
                <a:avLst/>
              </a:prstGeom>
              <a:blipFill rotWithShape="1">
                <a:blip r:embed="rId3"/>
                <a:stretch>
                  <a:fillRect l="-2604" t="-74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20" y="1249656"/>
            <a:ext cx="457200" cy="3905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8" y="2515886"/>
            <a:ext cx="466725" cy="4000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4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4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4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4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33" y="3933056"/>
            <a:ext cx="1781175" cy="381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4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8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990033"/>
                </a:solidFill>
              </a:rPr>
              <a:t>For your information the table function can also work in radians</a:t>
            </a:r>
            <a:endParaRPr lang="en-IE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0757" y="188640"/>
            <a:ext cx="508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b="1" u="sng" dirty="0" smtClean="0">
                <a:solidFill>
                  <a:srgbClr val="C00000"/>
                </a:solidFill>
              </a:rPr>
              <a:t>Table Mode in Radians</a:t>
            </a:r>
            <a:endParaRPr lang="en-IE" sz="2800" b="1" u="sng" dirty="0">
              <a:solidFill>
                <a:srgbClr val="C00000"/>
              </a:solidFill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5940152" y="1268760"/>
            <a:ext cx="2952328" cy="2520280"/>
          </a:xfrm>
          <a:prstGeom prst="borderCallout2">
            <a:avLst>
              <a:gd name="adj1" fmla="val 2259"/>
              <a:gd name="adj2" fmla="val 555"/>
              <a:gd name="adj3" fmla="val 50822"/>
              <a:gd name="adj4" fmla="val -6777"/>
              <a:gd name="adj5" fmla="val 53350"/>
              <a:gd name="adj6" fmla="val -2031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smtClean="0">
                <a:solidFill>
                  <a:prstClr val="white"/>
                </a:solidFill>
              </a:rPr>
              <a:t>We can </a:t>
            </a:r>
            <a:r>
              <a:rPr lang="en-IE" b="1" dirty="0" smtClean="0">
                <a:solidFill>
                  <a:prstClr val="white"/>
                </a:solidFill>
              </a:rPr>
              <a:t>SETUP</a:t>
            </a:r>
            <a:r>
              <a:rPr lang="en-IE" dirty="0" smtClean="0">
                <a:solidFill>
                  <a:prstClr val="white"/>
                </a:solidFill>
              </a:rPr>
              <a:t> the calculator in Radians and find then coordinates of a trig function</a:t>
            </a:r>
          </a:p>
          <a:p>
            <a:pPr algn="ctr"/>
            <a:endParaRPr lang="en-IE" dirty="0">
              <a:solidFill>
                <a:prstClr val="white"/>
              </a:solidFill>
            </a:endParaRPr>
          </a:p>
          <a:p>
            <a:pPr algn="ctr"/>
            <a:endParaRPr lang="en-IE" dirty="0" smtClean="0">
              <a:solidFill>
                <a:prstClr val="white"/>
              </a:solidFill>
            </a:endParaRPr>
          </a:p>
          <a:p>
            <a:pPr algn="ctr"/>
            <a:endParaRPr lang="en-IE" dirty="0">
              <a:solidFill>
                <a:prstClr val="white"/>
              </a:solidFill>
            </a:endParaRPr>
          </a:p>
          <a:p>
            <a:pPr algn="ctr"/>
            <a:r>
              <a:rPr lang="en-IE" dirty="0" smtClean="0">
                <a:solidFill>
                  <a:prstClr val="white"/>
                </a:solidFill>
              </a:rPr>
              <a:t>(It does also work in </a:t>
            </a:r>
          </a:p>
          <a:p>
            <a:pPr algn="ctr"/>
            <a:r>
              <a:rPr lang="en-IE" smtClean="0">
                <a:solidFill>
                  <a:prstClr val="white"/>
                </a:solidFill>
              </a:rPr>
              <a:t>Degree Mode)</a:t>
            </a:r>
            <a:endParaRPr lang="en-IE" dirty="0" smtClean="0">
              <a:solidFill>
                <a:prstClr val="white"/>
              </a:solidFill>
            </a:endParaRPr>
          </a:p>
          <a:p>
            <a:pPr algn="ctr"/>
            <a:endParaRPr lang="en-IE" b="1" dirty="0" smtClean="0">
              <a:solidFill>
                <a:prstClr val="white"/>
              </a:solidFill>
            </a:endParaRPr>
          </a:p>
          <a:p>
            <a:pPr algn="ctr"/>
            <a:r>
              <a:rPr lang="en-IE" dirty="0" smtClean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863" y="1578781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83631"/>
            <a:ext cx="1600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63" y="1578781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5516" y="869222"/>
                <a:ext cx="313234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E.g. </a:t>
                </a:r>
              </a:p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Graph the function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E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:</m:t>
                      </m:r>
                      <m:r>
                        <a:rPr lang="en-IE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IE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func>
                        <m:funcPr>
                          <m:ctrlP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00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IE" sz="2000" dirty="0" smtClean="0">
                  <a:solidFill>
                    <a:srgbClr val="C00000"/>
                  </a:solidFill>
                </a:endParaRPr>
              </a:p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In the domain </a:t>
                </a:r>
                <a14:m>
                  <m:oMath xmlns:m="http://schemas.openxmlformats.org/officeDocument/2006/math">
                    <m:r>
                      <a:rPr lang="en-IE" sz="2000" i="1">
                        <a:solidFill>
                          <a:srgbClr val="C00000"/>
                        </a:solidFill>
                        <a:latin typeface="Cambria Math"/>
                      </a:rPr>
                      <m:t>0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≤4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869222"/>
                <a:ext cx="3132348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1946" t="-2304" b="-737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396394" y="1392442"/>
            <a:ext cx="2160240" cy="1967940"/>
            <a:chOff x="6372200" y="1363480"/>
            <a:chExt cx="2160240" cy="1967940"/>
          </a:xfrm>
        </p:grpSpPr>
        <p:sp>
          <p:nvSpPr>
            <p:cNvPr id="12" name="Line Callout 2 11"/>
            <p:cNvSpPr/>
            <p:nvPr/>
          </p:nvSpPr>
          <p:spPr>
            <a:xfrm>
              <a:off x="6372200" y="1363480"/>
              <a:ext cx="2160240" cy="1967940"/>
            </a:xfrm>
            <a:prstGeom prst="borderCallout2">
              <a:avLst>
                <a:gd name="adj1" fmla="val 50241"/>
                <a:gd name="adj2" fmla="val -10302"/>
                <a:gd name="adj3" fmla="val 71491"/>
                <a:gd name="adj4" fmla="val -17350"/>
                <a:gd name="adj5" fmla="val 71184"/>
                <a:gd name="adj6" fmla="val -53336"/>
              </a:avLst>
            </a:prstGeom>
            <a:solidFill>
              <a:srgbClr val="C00000"/>
            </a:solidFill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dirty="0" smtClean="0">
                  <a:solidFill>
                    <a:prstClr val="white"/>
                  </a:solidFill>
                </a:rPr>
                <a:t>Change the mode of the calculator</a:t>
              </a:r>
            </a:p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48" y="1985500"/>
              <a:ext cx="5715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372200" y="1363480"/>
            <a:ext cx="2160240" cy="1993512"/>
            <a:chOff x="6372200" y="1363480"/>
            <a:chExt cx="2160240" cy="1993512"/>
          </a:xfrm>
        </p:grpSpPr>
        <p:grpSp>
          <p:nvGrpSpPr>
            <p:cNvPr id="8" name="Group 7"/>
            <p:cNvGrpSpPr/>
            <p:nvPr/>
          </p:nvGrpSpPr>
          <p:grpSpPr>
            <a:xfrm>
              <a:off x="6372200" y="1363480"/>
              <a:ext cx="2160240" cy="1993512"/>
              <a:chOff x="6372200" y="1363480"/>
              <a:chExt cx="2160240" cy="1993512"/>
            </a:xfrm>
          </p:grpSpPr>
          <p:sp>
            <p:nvSpPr>
              <p:cNvPr id="6" name="Line Callout 2 5"/>
              <p:cNvSpPr/>
              <p:nvPr/>
            </p:nvSpPr>
            <p:spPr>
              <a:xfrm>
                <a:off x="6372200" y="1363480"/>
                <a:ext cx="2160240" cy="1993512"/>
              </a:xfrm>
              <a:prstGeom prst="borderCallout2">
                <a:avLst>
                  <a:gd name="adj1" fmla="val 47243"/>
                  <a:gd name="adj2" fmla="val 1987"/>
                  <a:gd name="adj3" fmla="val 47510"/>
                  <a:gd name="adj4" fmla="val -47390"/>
                  <a:gd name="adj5" fmla="val 30715"/>
                  <a:gd name="adj6" fmla="val -115464"/>
                </a:avLst>
              </a:prstGeom>
              <a:solidFill>
                <a:srgbClr val="C00000"/>
              </a:solidFill>
              <a:ln w="762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Change the mode of the calculator</a:t>
                </a:r>
              </a:p>
              <a:p>
                <a:pPr algn="ctr"/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Choose Table </a:t>
                </a:r>
                <a:endParaRPr lang="en-IE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4148" y="1985500"/>
                <a:ext cx="571500" cy="36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93048" y="2837485"/>
              <a:ext cx="393700" cy="31750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5516" y="869222"/>
                <a:ext cx="313234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E.g. </a:t>
                </a:r>
              </a:p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Graph the function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E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:</m:t>
                      </m:r>
                      <m:r>
                        <a:rPr lang="en-IE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IE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func>
                        <m:funcPr>
                          <m:ctrlP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00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IE" sz="2000" dirty="0" smtClean="0">
                  <a:solidFill>
                    <a:srgbClr val="C00000"/>
                  </a:solidFill>
                </a:endParaRPr>
              </a:p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In the domain </a:t>
                </a:r>
                <a14:m>
                  <m:oMath xmlns:m="http://schemas.openxmlformats.org/officeDocument/2006/math">
                    <m:r>
                      <a:rPr lang="en-IE" sz="2000" i="1">
                        <a:solidFill>
                          <a:srgbClr val="C00000"/>
                        </a:solidFill>
                        <a:latin typeface="Cambria Math"/>
                      </a:rPr>
                      <m:t>0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≤4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869222"/>
                <a:ext cx="3132348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1946" t="-2304" b="-737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2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1: Introduction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656057" y="994864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We have seen on the unit circle that sin, </a:t>
            </a:r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and </a:t>
            </a:r>
            <a:r>
              <a:rPr lang="en-IE" sz="2000" dirty="0" smtClean="0">
                <a:solidFill>
                  <a:srgbClr val="990033"/>
                </a:solidFill>
              </a:rPr>
              <a:t>tan vary </a:t>
            </a:r>
            <a:r>
              <a:rPr lang="en-IE" sz="2000" dirty="0">
                <a:solidFill>
                  <a:srgbClr val="990033"/>
                </a:solidFill>
              </a:rPr>
              <a:t>as the angle </a:t>
            </a:r>
            <a:r>
              <a:rPr lang="en-IE" sz="2000" dirty="0" smtClean="0">
                <a:solidFill>
                  <a:srgbClr val="990033"/>
                </a:solidFill>
              </a:rPr>
              <a:t>varies from </a:t>
            </a:r>
            <a:r>
              <a:rPr lang="en-IE" sz="2000" dirty="0">
                <a:solidFill>
                  <a:srgbClr val="990033"/>
                </a:solidFill>
              </a:rPr>
              <a:t>0° to 360°. The </a:t>
            </a:r>
            <a:r>
              <a:rPr lang="en-IE" sz="2000" dirty="0" smtClean="0">
                <a:solidFill>
                  <a:srgbClr val="990033"/>
                </a:solidFill>
              </a:rPr>
              <a:t>sin function </a:t>
            </a:r>
            <a:r>
              <a:rPr lang="en-IE" sz="2000" dirty="0">
                <a:solidFill>
                  <a:srgbClr val="990033"/>
                </a:solidFill>
              </a:rPr>
              <a:t>is represented </a:t>
            </a:r>
            <a:r>
              <a:rPr lang="en-IE" sz="2000" dirty="0" smtClean="0">
                <a:solidFill>
                  <a:srgbClr val="990033"/>
                </a:solidFill>
              </a:rPr>
              <a:t>by the y coordinate </a:t>
            </a:r>
            <a:r>
              <a:rPr lang="en-IE" sz="2000" dirty="0">
                <a:solidFill>
                  <a:srgbClr val="990033"/>
                </a:solidFill>
              </a:rPr>
              <a:t>on </a:t>
            </a:r>
            <a:r>
              <a:rPr lang="en-IE" sz="2000" dirty="0" smtClean="0">
                <a:solidFill>
                  <a:srgbClr val="990033"/>
                </a:solidFill>
              </a:rPr>
              <a:t>the unit </a:t>
            </a:r>
            <a:r>
              <a:rPr lang="en-IE" sz="2000" dirty="0">
                <a:solidFill>
                  <a:srgbClr val="990033"/>
                </a:solidFill>
              </a:rPr>
              <a:t>circle.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89610" y="881698"/>
            <a:ext cx="8419134" cy="5283606"/>
            <a:chOff x="8789610" y="692696"/>
            <a:chExt cx="8419134" cy="528360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739" r="1"/>
            <a:stretch/>
          </p:blipFill>
          <p:spPr bwMode="auto">
            <a:xfrm>
              <a:off x="9169476" y="692696"/>
              <a:ext cx="8039268" cy="5283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 rot="16200000">
              <a:off x="8159610" y="132269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2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716016" y="3831019"/>
            <a:ext cx="36004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Line Callout 2 7"/>
              <p:cNvSpPr/>
              <p:nvPr/>
            </p:nvSpPr>
            <p:spPr>
              <a:xfrm>
                <a:off x="5940152" y="1344078"/>
                <a:ext cx="3024336" cy="4245162"/>
              </a:xfrm>
              <a:prstGeom prst="borderCallout2">
                <a:avLst>
                  <a:gd name="adj1" fmla="val 52142"/>
                  <a:gd name="adj2" fmla="val -755"/>
                  <a:gd name="adj3" fmla="val 60713"/>
                  <a:gd name="adj4" fmla="val -8007"/>
                  <a:gd name="adj5" fmla="val 61829"/>
                  <a:gd name="adj6" fmla="val -26184"/>
                </a:avLst>
              </a:prstGeom>
              <a:solidFill>
                <a:srgbClr val="C00000"/>
              </a:solidFill>
              <a:ln w="762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X is in red</a:t>
                </a: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so we need to press Alpha first</a:t>
                </a: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Start at 0 and finish at 4</a:t>
                </a:r>
                <a14:m>
                  <m:oMath xmlns:m="http://schemas.openxmlformats.org/officeDocument/2006/math">
                    <m:r>
                      <a:rPr lang="en-IE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endParaRPr lang="en-IE" sz="1100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Best to go in steps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i="1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IE" sz="2800" dirty="0">
                            <a:solidFill>
                              <a:prstClr val="white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IE" sz="2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endParaRPr lang="en-IE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IE" dirty="0" smtClean="0">
                    <a:solidFill>
                      <a:prstClr val="white"/>
                    </a:solidFill>
                  </a:rPr>
                  <a:t>Then press</a:t>
                </a:r>
              </a:p>
            </p:txBody>
          </p:sp>
        </mc:Choice>
        <mc:Fallback xmlns="">
          <p:sp>
            <p:nvSpPr>
              <p:cNvPr id="8" name="Line Callout 2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344078"/>
                <a:ext cx="3024336" cy="4245162"/>
              </a:xfrm>
              <a:prstGeom prst="borderCallout2">
                <a:avLst>
                  <a:gd name="adj1" fmla="val 52142"/>
                  <a:gd name="adj2" fmla="val -755"/>
                  <a:gd name="adj3" fmla="val 60713"/>
                  <a:gd name="adj4" fmla="val -8007"/>
                  <a:gd name="adj5" fmla="val 61829"/>
                  <a:gd name="adj6" fmla="val -26184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762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03" y="2261649"/>
            <a:ext cx="2844000" cy="34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5516" y="869222"/>
                <a:ext cx="313234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E.g. </a:t>
                </a:r>
              </a:p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Graph the function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E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:</m:t>
                      </m:r>
                      <m:r>
                        <a:rPr lang="en-IE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IE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func>
                        <m:funcPr>
                          <m:ctrlP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00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IE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IE" sz="2000" dirty="0" smtClean="0">
                  <a:solidFill>
                    <a:srgbClr val="C00000"/>
                  </a:solidFill>
                </a:endParaRPr>
              </a:p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In the domain </a:t>
                </a:r>
                <a14:m>
                  <m:oMath xmlns:m="http://schemas.openxmlformats.org/officeDocument/2006/math">
                    <m:r>
                      <a:rPr lang="en-IE" sz="2000" i="1">
                        <a:solidFill>
                          <a:srgbClr val="C00000"/>
                        </a:solidFill>
                        <a:latin typeface="Cambria Math"/>
                      </a:rPr>
                      <m:t>0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≤4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869222"/>
                <a:ext cx="3132348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1946" t="-2304" b="-737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08" y="3066609"/>
            <a:ext cx="261428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05" y="4293096"/>
            <a:ext cx="25146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65" y="1556799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65" y="1556799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56799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65" y="1556799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56799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65" y="1556799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0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1: Introduction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12:00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892138"/>
            <a:ext cx="8496000" cy="29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0943" y="817100"/>
            <a:ext cx="8273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Graph of y= </a:t>
            </a:r>
            <a:r>
              <a:rPr lang="en-IE" sz="2000" dirty="0" smtClean="0">
                <a:solidFill>
                  <a:srgbClr val="990033"/>
                </a:solidFill>
              </a:rPr>
              <a:t>sin x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Complete </a:t>
            </a:r>
            <a:r>
              <a:rPr lang="en-IE" sz="2000" dirty="0">
                <a:solidFill>
                  <a:srgbClr val="990033"/>
                </a:solidFill>
              </a:rPr>
              <a:t>the projection of sin values from the unit circle onto the Cartesian plane on the right and then join the points with a smooth curve.</a:t>
            </a:r>
          </a:p>
        </p:txBody>
      </p:sp>
      <p:sp>
        <p:nvSpPr>
          <p:cNvPr id="9" name="Oval 8"/>
          <p:cNvSpPr/>
          <p:nvPr/>
        </p:nvSpPr>
        <p:spPr>
          <a:xfrm>
            <a:off x="2905385" y="271283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3066786" y="333304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2703071" y="244370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2451451" y="2253817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2130682" y="2142900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1799704" y="208570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1473425" y="212551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3045924" y="3006197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1162063" y="224686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923931" y="2443392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714861" y="2702404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575568" y="301421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560414" y="3334908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719584" y="397261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920454" y="422684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1177193" y="442847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1460526" y="454642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1808889" y="4600311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2141113" y="455315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597652" y="367441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2439576" y="443295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2703269" y="4227360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2901908" y="397908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3028539" y="3668681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Freeform 58"/>
          <p:cNvSpPr/>
          <p:nvPr/>
        </p:nvSpPr>
        <p:spPr>
          <a:xfrm>
            <a:off x="3393853" y="2132856"/>
            <a:ext cx="5259629" cy="2526442"/>
          </a:xfrm>
          <a:custGeom>
            <a:avLst/>
            <a:gdLst>
              <a:gd name="connsiteX0" fmla="*/ 0 w 5259629"/>
              <a:gd name="connsiteY0" fmla="*/ 1265558 h 2526442"/>
              <a:gd name="connsiteX1" fmla="*/ 109728 w 5259629"/>
              <a:gd name="connsiteY1" fmla="*/ 929059 h 2526442"/>
              <a:gd name="connsiteX2" fmla="*/ 241402 w 5259629"/>
              <a:gd name="connsiteY2" fmla="*/ 636451 h 2526442"/>
              <a:gd name="connsiteX3" fmla="*/ 365760 w 5259629"/>
              <a:gd name="connsiteY3" fmla="*/ 365788 h 2526442"/>
              <a:gd name="connsiteX4" fmla="*/ 497434 w 5259629"/>
              <a:gd name="connsiteY4" fmla="*/ 182908 h 2526442"/>
              <a:gd name="connsiteX5" fmla="*/ 629108 w 5259629"/>
              <a:gd name="connsiteY5" fmla="*/ 73180 h 2526442"/>
              <a:gd name="connsiteX6" fmla="*/ 731520 w 5259629"/>
              <a:gd name="connsiteY6" fmla="*/ 7343 h 2526442"/>
              <a:gd name="connsiteX7" fmla="*/ 899770 w 5259629"/>
              <a:gd name="connsiteY7" fmla="*/ 80495 h 2526442"/>
              <a:gd name="connsiteX8" fmla="*/ 994868 w 5259629"/>
              <a:gd name="connsiteY8" fmla="*/ 182908 h 2526442"/>
              <a:gd name="connsiteX9" fmla="*/ 1133856 w 5259629"/>
              <a:gd name="connsiteY9" fmla="*/ 395049 h 2526442"/>
              <a:gd name="connsiteX10" fmla="*/ 1243584 w 5259629"/>
              <a:gd name="connsiteY10" fmla="*/ 658396 h 2526442"/>
              <a:gd name="connsiteX11" fmla="*/ 1367943 w 5259629"/>
              <a:gd name="connsiteY11" fmla="*/ 936374 h 2526442"/>
              <a:gd name="connsiteX12" fmla="*/ 1492301 w 5259629"/>
              <a:gd name="connsiteY12" fmla="*/ 1272873 h 2526442"/>
              <a:gd name="connsiteX13" fmla="*/ 1631290 w 5259629"/>
              <a:gd name="connsiteY13" fmla="*/ 1565481 h 2526442"/>
              <a:gd name="connsiteX14" fmla="*/ 1748333 w 5259629"/>
              <a:gd name="connsiteY14" fmla="*/ 1901980 h 2526442"/>
              <a:gd name="connsiteX15" fmla="*/ 1894637 w 5259629"/>
              <a:gd name="connsiteY15" fmla="*/ 2179958 h 2526442"/>
              <a:gd name="connsiteX16" fmla="*/ 2011680 w 5259629"/>
              <a:gd name="connsiteY16" fmla="*/ 2377468 h 2526442"/>
              <a:gd name="connsiteX17" fmla="*/ 2128724 w 5259629"/>
              <a:gd name="connsiteY17" fmla="*/ 2472566 h 2526442"/>
              <a:gd name="connsiteX18" fmla="*/ 2253082 w 5259629"/>
              <a:gd name="connsiteY18" fmla="*/ 2523772 h 2526442"/>
              <a:gd name="connsiteX19" fmla="*/ 2501799 w 5259629"/>
              <a:gd name="connsiteY19" fmla="*/ 2392099 h 2526442"/>
              <a:gd name="connsiteX20" fmla="*/ 2501799 w 5259629"/>
              <a:gd name="connsiteY20" fmla="*/ 2392099 h 2526442"/>
              <a:gd name="connsiteX21" fmla="*/ 2655418 w 5259629"/>
              <a:gd name="connsiteY21" fmla="*/ 2172643 h 2526442"/>
              <a:gd name="connsiteX22" fmla="*/ 2757831 w 5259629"/>
              <a:gd name="connsiteY22" fmla="*/ 1909295 h 2526442"/>
              <a:gd name="connsiteX23" fmla="*/ 2889504 w 5259629"/>
              <a:gd name="connsiteY23" fmla="*/ 1602057 h 2526442"/>
              <a:gd name="connsiteX24" fmla="*/ 3006548 w 5259629"/>
              <a:gd name="connsiteY24" fmla="*/ 1272873 h 2526442"/>
              <a:gd name="connsiteX25" fmla="*/ 3138221 w 5259629"/>
              <a:gd name="connsiteY25" fmla="*/ 936374 h 2526442"/>
              <a:gd name="connsiteX26" fmla="*/ 3262580 w 5259629"/>
              <a:gd name="connsiteY26" fmla="*/ 651081 h 2526442"/>
              <a:gd name="connsiteX27" fmla="*/ 3394253 w 5259629"/>
              <a:gd name="connsiteY27" fmla="*/ 380419 h 2526442"/>
              <a:gd name="connsiteX28" fmla="*/ 3511296 w 5259629"/>
              <a:gd name="connsiteY28" fmla="*/ 175593 h 2526442"/>
              <a:gd name="connsiteX29" fmla="*/ 3650285 w 5259629"/>
              <a:gd name="connsiteY29" fmla="*/ 65865 h 2526442"/>
              <a:gd name="connsiteX30" fmla="*/ 3760013 w 5259629"/>
              <a:gd name="connsiteY30" fmla="*/ 28 h 2526442"/>
              <a:gd name="connsiteX31" fmla="*/ 3913632 w 5259629"/>
              <a:gd name="connsiteY31" fmla="*/ 73180 h 2526442"/>
              <a:gd name="connsiteX32" fmla="*/ 4016045 w 5259629"/>
              <a:gd name="connsiteY32" fmla="*/ 182908 h 2526442"/>
              <a:gd name="connsiteX33" fmla="*/ 4162349 w 5259629"/>
              <a:gd name="connsiteY33" fmla="*/ 387734 h 2526442"/>
              <a:gd name="connsiteX34" fmla="*/ 4272077 w 5259629"/>
              <a:gd name="connsiteY34" fmla="*/ 665711 h 2526442"/>
              <a:gd name="connsiteX35" fmla="*/ 4411066 w 5259629"/>
              <a:gd name="connsiteY35" fmla="*/ 951004 h 2526442"/>
              <a:gd name="connsiteX36" fmla="*/ 4513479 w 5259629"/>
              <a:gd name="connsiteY36" fmla="*/ 1272873 h 2526442"/>
              <a:gd name="connsiteX37" fmla="*/ 4645152 w 5259629"/>
              <a:gd name="connsiteY37" fmla="*/ 1550851 h 2526442"/>
              <a:gd name="connsiteX38" fmla="*/ 4769511 w 5259629"/>
              <a:gd name="connsiteY38" fmla="*/ 1909295 h 2526442"/>
              <a:gd name="connsiteX39" fmla="*/ 4871924 w 5259629"/>
              <a:gd name="connsiteY39" fmla="*/ 2136067 h 2526442"/>
              <a:gd name="connsiteX40" fmla="*/ 5003597 w 5259629"/>
              <a:gd name="connsiteY40" fmla="*/ 2370153 h 2526442"/>
              <a:gd name="connsiteX41" fmla="*/ 5120640 w 5259629"/>
              <a:gd name="connsiteY41" fmla="*/ 2443305 h 2526442"/>
              <a:gd name="connsiteX42" fmla="*/ 5259629 w 5259629"/>
              <a:gd name="connsiteY42" fmla="*/ 2523772 h 252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59629" h="2526442">
                <a:moveTo>
                  <a:pt x="0" y="1265558"/>
                </a:moveTo>
                <a:cubicBezTo>
                  <a:pt x="34747" y="1149734"/>
                  <a:pt x="69494" y="1033910"/>
                  <a:pt x="109728" y="929059"/>
                </a:cubicBezTo>
                <a:cubicBezTo>
                  <a:pt x="149962" y="824208"/>
                  <a:pt x="198730" y="730329"/>
                  <a:pt x="241402" y="636451"/>
                </a:cubicBezTo>
                <a:cubicBezTo>
                  <a:pt x="284074" y="542573"/>
                  <a:pt x="323088" y="441378"/>
                  <a:pt x="365760" y="365788"/>
                </a:cubicBezTo>
                <a:cubicBezTo>
                  <a:pt x="408432" y="290198"/>
                  <a:pt x="453543" y="231676"/>
                  <a:pt x="497434" y="182908"/>
                </a:cubicBezTo>
                <a:cubicBezTo>
                  <a:pt x="541325" y="134140"/>
                  <a:pt x="590094" y="102441"/>
                  <a:pt x="629108" y="73180"/>
                </a:cubicBezTo>
                <a:cubicBezTo>
                  <a:pt x="668122" y="43919"/>
                  <a:pt x="686410" y="6124"/>
                  <a:pt x="731520" y="7343"/>
                </a:cubicBezTo>
                <a:cubicBezTo>
                  <a:pt x="776630" y="8562"/>
                  <a:pt x="855879" y="51234"/>
                  <a:pt x="899770" y="80495"/>
                </a:cubicBezTo>
                <a:cubicBezTo>
                  <a:pt x="943661" y="109756"/>
                  <a:pt x="955854" y="130482"/>
                  <a:pt x="994868" y="182908"/>
                </a:cubicBezTo>
                <a:cubicBezTo>
                  <a:pt x="1033882" y="235334"/>
                  <a:pt x="1092403" y="315801"/>
                  <a:pt x="1133856" y="395049"/>
                </a:cubicBezTo>
                <a:cubicBezTo>
                  <a:pt x="1175309" y="474297"/>
                  <a:pt x="1204570" y="568175"/>
                  <a:pt x="1243584" y="658396"/>
                </a:cubicBezTo>
                <a:cubicBezTo>
                  <a:pt x="1282599" y="748617"/>
                  <a:pt x="1326490" y="833961"/>
                  <a:pt x="1367943" y="936374"/>
                </a:cubicBezTo>
                <a:cubicBezTo>
                  <a:pt x="1409396" y="1038787"/>
                  <a:pt x="1448410" y="1168022"/>
                  <a:pt x="1492301" y="1272873"/>
                </a:cubicBezTo>
                <a:cubicBezTo>
                  <a:pt x="1536192" y="1377724"/>
                  <a:pt x="1588618" y="1460630"/>
                  <a:pt x="1631290" y="1565481"/>
                </a:cubicBezTo>
                <a:cubicBezTo>
                  <a:pt x="1673962" y="1670332"/>
                  <a:pt x="1704442" y="1799567"/>
                  <a:pt x="1748333" y="1901980"/>
                </a:cubicBezTo>
                <a:cubicBezTo>
                  <a:pt x="1792224" y="2004393"/>
                  <a:pt x="1850746" y="2100710"/>
                  <a:pt x="1894637" y="2179958"/>
                </a:cubicBezTo>
                <a:cubicBezTo>
                  <a:pt x="1938528" y="2259206"/>
                  <a:pt x="1972666" y="2328700"/>
                  <a:pt x="2011680" y="2377468"/>
                </a:cubicBezTo>
                <a:cubicBezTo>
                  <a:pt x="2050694" y="2426236"/>
                  <a:pt x="2088490" y="2448182"/>
                  <a:pt x="2128724" y="2472566"/>
                </a:cubicBezTo>
                <a:cubicBezTo>
                  <a:pt x="2168958" y="2496950"/>
                  <a:pt x="2190903" y="2537183"/>
                  <a:pt x="2253082" y="2523772"/>
                </a:cubicBezTo>
                <a:cubicBezTo>
                  <a:pt x="2315261" y="2510361"/>
                  <a:pt x="2501799" y="2392099"/>
                  <a:pt x="2501799" y="2392099"/>
                </a:cubicBezTo>
                <a:lnTo>
                  <a:pt x="2501799" y="2392099"/>
                </a:lnTo>
                <a:cubicBezTo>
                  <a:pt x="2527402" y="2355523"/>
                  <a:pt x="2612746" y="2253110"/>
                  <a:pt x="2655418" y="2172643"/>
                </a:cubicBezTo>
                <a:cubicBezTo>
                  <a:pt x="2698090" y="2092176"/>
                  <a:pt x="2718817" y="2004393"/>
                  <a:pt x="2757831" y="1909295"/>
                </a:cubicBezTo>
                <a:cubicBezTo>
                  <a:pt x="2796845" y="1814197"/>
                  <a:pt x="2848051" y="1708127"/>
                  <a:pt x="2889504" y="1602057"/>
                </a:cubicBezTo>
                <a:cubicBezTo>
                  <a:pt x="2930957" y="1495987"/>
                  <a:pt x="2965095" y="1383820"/>
                  <a:pt x="3006548" y="1272873"/>
                </a:cubicBezTo>
                <a:cubicBezTo>
                  <a:pt x="3048001" y="1161926"/>
                  <a:pt x="3095549" y="1040006"/>
                  <a:pt x="3138221" y="936374"/>
                </a:cubicBezTo>
                <a:cubicBezTo>
                  <a:pt x="3180893" y="832742"/>
                  <a:pt x="3219908" y="743740"/>
                  <a:pt x="3262580" y="651081"/>
                </a:cubicBezTo>
                <a:cubicBezTo>
                  <a:pt x="3305252" y="558422"/>
                  <a:pt x="3352800" y="459667"/>
                  <a:pt x="3394253" y="380419"/>
                </a:cubicBezTo>
                <a:cubicBezTo>
                  <a:pt x="3435706" y="301171"/>
                  <a:pt x="3468624" y="228019"/>
                  <a:pt x="3511296" y="175593"/>
                </a:cubicBezTo>
                <a:cubicBezTo>
                  <a:pt x="3553968" y="123167"/>
                  <a:pt x="3608832" y="95126"/>
                  <a:pt x="3650285" y="65865"/>
                </a:cubicBezTo>
                <a:cubicBezTo>
                  <a:pt x="3691738" y="36604"/>
                  <a:pt x="3716122" y="-1191"/>
                  <a:pt x="3760013" y="28"/>
                </a:cubicBezTo>
                <a:cubicBezTo>
                  <a:pt x="3803904" y="1247"/>
                  <a:pt x="3870960" y="42700"/>
                  <a:pt x="3913632" y="73180"/>
                </a:cubicBezTo>
                <a:cubicBezTo>
                  <a:pt x="3956304" y="103660"/>
                  <a:pt x="3974592" y="130482"/>
                  <a:pt x="4016045" y="182908"/>
                </a:cubicBezTo>
                <a:cubicBezTo>
                  <a:pt x="4057498" y="235334"/>
                  <a:pt x="4119677" y="307267"/>
                  <a:pt x="4162349" y="387734"/>
                </a:cubicBezTo>
                <a:cubicBezTo>
                  <a:pt x="4205021" y="468201"/>
                  <a:pt x="4230624" y="571833"/>
                  <a:pt x="4272077" y="665711"/>
                </a:cubicBezTo>
                <a:cubicBezTo>
                  <a:pt x="4313530" y="759589"/>
                  <a:pt x="4370832" y="849810"/>
                  <a:pt x="4411066" y="951004"/>
                </a:cubicBezTo>
                <a:cubicBezTo>
                  <a:pt x="4451300" y="1052198"/>
                  <a:pt x="4474465" y="1172899"/>
                  <a:pt x="4513479" y="1272873"/>
                </a:cubicBezTo>
                <a:cubicBezTo>
                  <a:pt x="4552493" y="1372847"/>
                  <a:pt x="4602480" y="1444781"/>
                  <a:pt x="4645152" y="1550851"/>
                </a:cubicBezTo>
                <a:cubicBezTo>
                  <a:pt x="4687824" y="1656921"/>
                  <a:pt x="4731716" y="1811759"/>
                  <a:pt x="4769511" y="1909295"/>
                </a:cubicBezTo>
                <a:cubicBezTo>
                  <a:pt x="4807306" y="2006831"/>
                  <a:pt x="4832910" y="2059257"/>
                  <a:pt x="4871924" y="2136067"/>
                </a:cubicBezTo>
                <a:cubicBezTo>
                  <a:pt x="4910938" y="2212877"/>
                  <a:pt x="4962144" y="2318947"/>
                  <a:pt x="5003597" y="2370153"/>
                </a:cubicBezTo>
                <a:cubicBezTo>
                  <a:pt x="5045050" y="2421359"/>
                  <a:pt x="5077968" y="2417702"/>
                  <a:pt x="5120640" y="2443305"/>
                </a:cubicBezTo>
                <a:cubicBezTo>
                  <a:pt x="5163312" y="2468908"/>
                  <a:pt x="5211470" y="2496340"/>
                  <a:pt x="5259629" y="2523772"/>
                </a:cubicBezTo>
              </a:path>
            </a:pathLst>
          </a:cu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2918431" y="271655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3079832" y="333676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2754043" y="245163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2464497" y="2257537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/>
          <p:cNvSpPr/>
          <p:nvPr/>
        </p:nvSpPr>
        <p:spPr>
          <a:xfrm>
            <a:off x="2143728" y="2146620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/>
          <p:cNvSpPr/>
          <p:nvPr/>
        </p:nvSpPr>
        <p:spPr>
          <a:xfrm>
            <a:off x="1812750" y="208942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1486471" y="212923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/>
          <p:cNvSpPr/>
          <p:nvPr/>
        </p:nvSpPr>
        <p:spPr>
          <a:xfrm>
            <a:off x="3058970" y="3009917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/>
          <p:cNvSpPr/>
          <p:nvPr/>
        </p:nvSpPr>
        <p:spPr>
          <a:xfrm>
            <a:off x="1175109" y="225058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936977" y="2447112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727907" y="2706124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588614" y="301793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573460" y="3338628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732630" y="397633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/>
          <p:cNvSpPr/>
          <p:nvPr/>
        </p:nvSpPr>
        <p:spPr>
          <a:xfrm>
            <a:off x="933500" y="423056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/>
          <p:cNvSpPr/>
          <p:nvPr/>
        </p:nvSpPr>
        <p:spPr>
          <a:xfrm>
            <a:off x="1190239" y="443219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1473572" y="455014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1821935" y="4604031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610698" y="367813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7" name="Group 56"/>
          <p:cNvGrpSpPr/>
          <p:nvPr/>
        </p:nvGrpSpPr>
        <p:grpSpPr>
          <a:xfrm>
            <a:off x="8789610" y="625623"/>
            <a:ext cx="8319563" cy="5701230"/>
            <a:chOff x="8789610" y="625623"/>
            <a:chExt cx="8319563" cy="5701230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413" b="619"/>
            <a:stretch/>
          </p:blipFill>
          <p:spPr bwMode="auto">
            <a:xfrm>
              <a:off x="9149610" y="625623"/>
              <a:ext cx="7959563" cy="570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Rounded Rectangle 59"/>
            <p:cNvSpPr/>
            <p:nvPr/>
          </p:nvSpPr>
          <p:spPr>
            <a:xfrm rot="16200000">
              <a:off x="815961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23 L 0.02656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4288 0.0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07396 0.002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85 L 0.10677 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14896 0.0011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19809 0.001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25 -0.0009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4.07407E-6 L 0.29879 0.0037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5303E-6 L 0.3434 -0.003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38525 -0.0006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10458E-6 L 0.42378 0.003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5493E-6 L 0.44688 3.35493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78 L 0.46423 -0.0018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1962E-6 L 0.47604 -0.0018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136E-6 L 0.47847 -0.0030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4105E-6 L 0.47222 0.0016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486 L 0.45261 -0.0011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0606E-6 L 0.43681 -0.0027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65571E-7 L 0.41441 -0.0002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093 L 0.38907 -0.0027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232 L 0.36927 0.00092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162 L 0.35591 0.00162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5821E-6 L 0.35 -0.00416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8292E-6 L 0.34393 -0.0009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115 L 0.35556 0.0011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1088E-6 L 0.37361 0.0011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5251E-6 L 0.40469 0.00208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1902E-6 L 0.43316 -1.81902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48038 -2.59259E-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52882 0.0011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6423E-6 L 0.58073 -0.00092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6323 0.0037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90007E-6 L 0.67413 -0.00347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71598 0.00023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10458E-6 L 0.75451 0.0037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2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5493E-6 L 0.78542 3.35493E-6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15 L 0.796 0.000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7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00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65788E-6 L 0.80677 -0.00185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2228E-6 L 0.8033 -1.92228E-6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3109E-6 L 0.79496 0.00162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7143E-6 L 0.78194 0.00624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9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069 L 0.75869 0.00069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0877E-6 L 0.73732 -0.00023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59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1: Introduction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12:00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892138"/>
            <a:ext cx="8496000" cy="29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0943" y="817100"/>
            <a:ext cx="8273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Graph of y= </a:t>
            </a:r>
            <a:r>
              <a:rPr lang="en-IE" sz="2000" dirty="0" smtClean="0">
                <a:solidFill>
                  <a:srgbClr val="990033"/>
                </a:solidFill>
              </a:rPr>
              <a:t>sin x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Complete </a:t>
            </a:r>
            <a:r>
              <a:rPr lang="en-IE" sz="2000" dirty="0">
                <a:solidFill>
                  <a:srgbClr val="990033"/>
                </a:solidFill>
              </a:rPr>
              <a:t>the projection of sin values from the unit circle onto the Cartesian plane on the right and then join the points with a smooth curve.</a:t>
            </a:r>
          </a:p>
        </p:txBody>
      </p:sp>
      <p:sp>
        <p:nvSpPr>
          <p:cNvPr id="9" name="Oval 8"/>
          <p:cNvSpPr/>
          <p:nvPr/>
        </p:nvSpPr>
        <p:spPr>
          <a:xfrm>
            <a:off x="3567977" y="271978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3326401" y="333304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3687897" y="2454136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3818786" y="2257294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3952701" y="2142900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068773" y="208570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4213101" y="2142900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3440795" y="3011018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4317904" y="2257294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4460711" y="2457300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572000" y="271978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4699206" y="301421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4821082" y="3341460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5075152" y="397261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5203023" y="4212941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5333912" y="4452818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444047" y="4529038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5583899" y="4596834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5728227" y="4556630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4955921" y="363268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5833030" y="446076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5975837" y="424474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6087126" y="3996468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6214332" y="3668681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6336208" y="3336706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6595271" y="2718591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6715191" y="2452938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6846080" y="2256096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6979995" y="2141702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7096067" y="208450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7240395" y="2141702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6468089" y="3009820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7345198" y="2256096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7488005" y="2456102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7599294" y="2718591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7726500" y="3013017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7848376" y="3340262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8075611" y="3984754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Oval 51"/>
          <p:cNvSpPr/>
          <p:nvPr/>
        </p:nvSpPr>
        <p:spPr>
          <a:xfrm>
            <a:off x="8203482" y="4225080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/>
          <p:cNvSpPr/>
          <p:nvPr/>
        </p:nvSpPr>
        <p:spPr>
          <a:xfrm>
            <a:off x="8334371" y="4464957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>
            <a:off x="8444506" y="4541177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8584358" y="460897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>
            <a:off x="7956380" y="3644828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Freeform 58"/>
          <p:cNvSpPr/>
          <p:nvPr/>
        </p:nvSpPr>
        <p:spPr>
          <a:xfrm>
            <a:off x="3379622" y="2128695"/>
            <a:ext cx="5259629" cy="2526442"/>
          </a:xfrm>
          <a:custGeom>
            <a:avLst/>
            <a:gdLst>
              <a:gd name="connsiteX0" fmla="*/ 0 w 5259629"/>
              <a:gd name="connsiteY0" fmla="*/ 1265558 h 2526442"/>
              <a:gd name="connsiteX1" fmla="*/ 109728 w 5259629"/>
              <a:gd name="connsiteY1" fmla="*/ 929059 h 2526442"/>
              <a:gd name="connsiteX2" fmla="*/ 241402 w 5259629"/>
              <a:gd name="connsiteY2" fmla="*/ 636451 h 2526442"/>
              <a:gd name="connsiteX3" fmla="*/ 365760 w 5259629"/>
              <a:gd name="connsiteY3" fmla="*/ 365788 h 2526442"/>
              <a:gd name="connsiteX4" fmla="*/ 497434 w 5259629"/>
              <a:gd name="connsiteY4" fmla="*/ 182908 h 2526442"/>
              <a:gd name="connsiteX5" fmla="*/ 629108 w 5259629"/>
              <a:gd name="connsiteY5" fmla="*/ 73180 h 2526442"/>
              <a:gd name="connsiteX6" fmla="*/ 731520 w 5259629"/>
              <a:gd name="connsiteY6" fmla="*/ 7343 h 2526442"/>
              <a:gd name="connsiteX7" fmla="*/ 899770 w 5259629"/>
              <a:gd name="connsiteY7" fmla="*/ 80495 h 2526442"/>
              <a:gd name="connsiteX8" fmla="*/ 994868 w 5259629"/>
              <a:gd name="connsiteY8" fmla="*/ 182908 h 2526442"/>
              <a:gd name="connsiteX9" fmla="*/ 1133856 w 5259629"/>
              <a:gd name="connsiteY9" fmla="*/ 395049 h 2526442"/>
              <a:gd name="connsiteX10" fmla="*/ 1243584 w 5259629"/>
              <a:gd name="connsiteY10" fmla="*/ 658396 h 2526442"/>
              <a:gd name="connsiteX11" fmla="*/ 1367943 w 5259629"/>
              <a:gd name="connsiteY11" fmla="*/ 936374 h 2526442"/>
              <a:gd name="connsiteX12" fmla="*/ 1492301 w 5259629"/>
              <a:gd name="connsiteY12" fmla="*/ 1272873 h 2526442"/>
              <a:gd name="connsiteX13" fmla="*/ 1631290 w 5259629"/>
              <a:gd name="connsiteY13" fmla="*/ 1565481 h 2526442"/>
              <a:gd name="connsiteX14" fmla="*/ 1748333 w 5259629"/>
              <a:gd name="connsiteY14" fmla="*/ 1901980 h 2526442"/>
              <a:gd name="connsiteX15" fmla="*/ 1894637 w 5259629"/>
              <a:gd name="connsiteY15" fmla="*/ 2179958 h 2526442"/>
              <a:gd name="connsiteX16" fmla="*/ 2011680 w 5259629"/>
              <a:gd name="connsiteY16" fmla="*/ 2377468 h 2526442"/>
              <a:gd name="connsiteX17" fmla="*/ 2128724 w 5259629"/>
              <a:gd name="connsiteY17" fmla="*/ 2472566 h 2526442"/>
              <a:gd name="connsiteX18" fmla="*/ 2253082 w 5259629"/>
              <a:gd name="connsiteY18" fmla="*/ 2523772 h 2526442"/>
              <a:gd name="connsiteX19" fmla="*/ 2501799 w 5259629"/>
              <a:gd name="connsiteY19" fmla="*/ 2392099 h 2526442"/>
              <a:gd name="connsiteX20" fmla="*/ 2501799 w 5259629"/>
              <a:gd name="connsiteY20" fmla="*/ 2392099 h 2526442"/>
              <a:gd name="connsiteX21" fmla="*/ 2655418 w 5259629"/>
              <a:gd name="connsiteY21" fmla="*/ 2172643 h 2526442"/>
              <a:gd name="connsiteX22" fmla="*/ 2757831 w 5259629"/>
              <a:gd name="connsiteY22" fmla="*/ 1909295 h 2526442"/>
              <a:gd name="connsiteX23" fmla="*/ 2889504 w 5259629"/>
              <a:gd name="connsiteY23" fmla="*/ 1602057 h 2526442"/>
              <a:gd name="connsiteX24" fmla="*/ 3006548 w 5259629"/>
              <a:gd name="connsiteY24" fmla="*/ 1272873 h 2526442"/>
              <a:gd name="connsiteX25" fmla="*/ 3138221 w 5259629"/>
              <a:gd name="connsiteY25" fmla="*/ 936374 h 2526442"/>
              <a:gd name="connsiteX26" fmla="*/ 3262580 w 5259629"/>
              <a:gd name="connsiteY26" fmla="*/ 651081 h 2526442"/>
              <a:gd name="connsiteX27" fmla="*/ 3394253 w 5259629"/>
              <a:gd name="connsiteY27" fmla="*/ 380419 h 2526442"/>
              <a:gd name="connsiteX28" fmla="*/ 3511296 w 5259629"/>
              <a:gd name="connsiteY28" fmla="*/ 175593 h 2526442"/>
              <a:gd name="connsiteX29" fmla="*/ 3650285 w 5259629"/>
              <a:gd name="connsiteY29" fmla="*/ 65865 h 2526442"/>
              <a:gd name="connsiteX30" fmla="*/ 3760013 w 5259629"/>
              <a:gd name="connsiteY30" fmla="*/ 28 h 2526442"/>
              <a:gd name="connsiteX31" fmla="*/ 3913632 w 5259629"/>
              <a:gd name="connsiteY31" fmla="*/ 73180 h 2526442"/>
              <a:gd name="connsiteX32" fmla="*/ 4016045 w 5259629"/>
              <a:gd name="connsiteY32" fmla="*/ 182908 h 2526442"/>
              <a:gd name="connsiteX33" fmla="*/ 4162349 w 5259629"/>
              <a:gd name="connsiteY33" fmla="*/ 387734 h 2526442"/>
              <a:gd name="connsiteX34" fmla="*/ 4272077 w 5259629"/>
              <a:gd name="connsiteY34" fmla="*/ 665711 h 2526442"/>
              <a:gd name="connsiteX35" fmla="*/ 4411066 w 5259629"/>
              <a:gd name="connsiteY35" fmla="*/ 951004 h 2526442"/>
              <a:gd name="connsiteX36" fmla="*/ 4513479 w 5259629"/>
              <a:gd name="connsiteY36" fmla="*/ 1272873 h 2526442"/>
              <a:gd name="connsiteX37" fmla="*/ 4645152 w 5259629"/>
              <a:gd name="connsiteY37" fmla="*/ 1550851 h 2526442"/>
              <a:gd name="connsiteX38" fmla="*/ 4769511 w 5259629"/>
              <a:gd name="connsiteY38" fmla="*/ 1909295 h 2526442"/>
              <a:gd name="connsiteX39" fmla="*/ 4871924 w 5259629"/>
              <a:gd name="connsiteY39" fmla="*/ 2136067 h 2526442"/>
              <a:gd name="connsiteX40" fmla="*/ 5003597 w 5259629"/>
              <a:gd name="connsiteY40" fmla="*/ 2370153 h 2526442"/>
              <a:gd name="connsiteX41" fmla="*/ 5120640 w 5259629"/>
              <a:gd name="connsiteY41" fmla="*/ 2443305 h 2526442"/>
              <a:gd name="connsiteX42" fmla="*/ 5259629 w 5259629"/>
              <a:gd name="connsiteY42" fmla="*/ 2523772 h 252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59629" h="2526442">
                <a:moveTo>
                  <a:pt x="0" y="1265558"/>
                </a:moveTo>
                <a:cubicBezTo>
                  <a:pt x="34747" y="1149734"/>
                  <a:pt x="69494" y="1033910"/>
                  <a:pt x="109728" y="929059"/>
                </a:cubicBezTo>
                <a:cubicBezTo>
                  <a:pt x="149962" y="824208"/>
                  <a:pt x="198730" y="730329"/>
                  <a:pt x="241402" y="636451"/>
                </a:cubicBezTo>
                <a:cubicBezTo>
                  <a:pt x="284074" y="542573"/>
                  <a:pt x="323088" y="441378"/>
                  <a:pt x="365760" y="365788"/>
                </a:cubicBezTo>
                <a:cubicBezTo>
                  <a:pt x="408432" y="290198"/>
                  <a:pt x="453543" y="231676"/>
                  <a:pt x="497434" y="182908"/>
                </a:cubicBezTo>
                <a:cubicBezTo>
                  <a:pt x="541325" y="134140"/>
                  <a:pt x="590094" y="102441"/>
                  <a:pt x="629108" y="73180"/>
                </a:cubicBezTo>
                <a:cubicBezTo>
                  <a:pt x="668122" y="43919"/>
                  <a:pt x="686410" y="6124"/>
                  <a:pt x="731520" y="7343"/>
                </a:cubicBezTo>
                <a:cubicBezTo>
                  <a:pt x="776630" y="8562"/>
                  <a:pt x="855879" y="51234"/>
                  <a:pt x="899770" y="80495"/>
                </a:cubicBezTo>
                <a:cubicBezTo>
                  <a:pt x="943661" y="109756"/>
                  <a:pt x="955854" y="130482"/>
                  <a:pt x="994868" y="182908"/>
                </a:cubicBezTo>
                <a:cubicBezTo>
                  <a:pt x="1033882" y="235334"/>
                  <a:pt x="1092403" y="315801"/>
                  <a:pt x="1133856" y="395049"/>
                </a:cubicBezTo>
                <a:cubicBezTo>
                  <a:pt x="1175309" y="474297"/>
                  <a:pt x="1204570" y="568175"/>
                  <a:pt x="1243584" y="658396"/>
                </a:cubicBezTo>
                <a:cubicBezTo>
                  <a:pt x="1282599" y="748617"/>
                  <a:pt x="1326490" y="833961"/>
                  <a:pt x="1367943" y="936374"/>
                </a:cubicBezTo>
                <a:cubicBezTo>
                  <a:pt x="1409396" y="1038787"/>
                  <a:pt x="1448410" y="1168022"/>
                  <a:pt x="1492301" y="1272873"/>
                </a:cubicBezTo>
                <a:cubicBezTo>
                  <a:pt x="1536192" y="1377724"/>
                  <a:pt x="1588618" y="1460630"/>
                  <a:pt x="1631290" y="1565481"/>
                </a:cubicBezTo>
                <a:cubicBezTo>
                  <a:pt x="1673962" y="1670332"/>
                  <a:pt x="1704442" y="1799567"/>
                  <a:pt x="1748333" y="1901980"/>
                </a:cubicBezTo>
                <a:cubicBezTo>
                  <a:pt x="1792224" y="2004393"/>
                  <a:pt x="1850746" y="2100710"/>
                  <a:pt x="1894637" y="2179958"/>
                </a:cubicBezTo>
                <a:cubicBezTo>
                  <a:pt x="1938528" y="2259206"/>
                  <a:pt x="1972666" y="2328700"/>
                  <a:pt x="2011680" y="2377468"/>
                </a:cubicBezTo>
                <a:cubicBezTo>
                  <a:pt x="2050694" y="2426236"/>
                  <a:pt x="2088490" y="2448182"/>
                  <a:pt x="2128724" y="2472566"/>
                </a:cubicBezTo>
                <a:cubicBezTo>
                  <a:pt x="2168958" y="2496950"/>
                  <a:pt x="2190903" y="2537183"/>
                  <a:pt x="2253082" y="2523772"/>
                </a:cubicBezTo>
                <a:cubicBezTo>
                  <a:pt x="2315261" y="2510361"/>
                  <a:pt x="2501799" y="2392099"/>
                  <a:pt x="2501799" y="2392099"/>
                </a:cubicBezTo>
                <a:lnTo>
                  <a:pt x="2501799" y="2392099"/>
                </a:lnTo>
                <a:cubicBezTo>
                  <a:pt x="2527402" y="2355523"/>
                  <a:pt x="2612746" y="2253110"/>
                  <a:pt x="2655418" y="2172643"/>
                </a:cubicBezTo>
                <a:cubicBezTo>
                  <a:pt x="2698090" y="2092176"/>
                  <a:pt x="2718817" y="2004393"/>
                  <a:pt x="2757831" y="1909295"/>
                </a:cubicBezTo>
                <a:cubicBezTo>
                  <a:pt x="2796845" y="1814197"/>
                  <a:pt x="2848051" y="1708127"/>
                  <a:pt x="2889504" y="1602057"/>
                </a:cubicBezTo>
                <a:cubicBezTo>
                  <a:pt x="2930957" y="1495987"/>
                  <a:pt x="2965095" y="1383820"/>
                  <a:pt x="3006548" y="1272873"/>
                </a:cubicBezTo>
                <a:cubicBezTo>
                  <a:pt x="3048001" y="1161926"/>
                  <a:pt x="3095549" y="1040006"/>
                  <a:pt x="3138221" y="936374"/>
                </a:cubicBezTo>
                <a:cubicBezTo>
                  <a:pt x="3180893" y="832742"/>
                  <a:pt x="3219908" y="743740"/>
                  <a:pt x="3262580" y="651081"/>
                </a:cubicBezTo>
                <a:cubicBezTo>
                  <a:pt x="3305252" y="558422"/>
                  <a:pt x="3352800" y="459667"/>
                  <a:pt x="3394253" y="380419"/>
                </a:cubicBezTo>
                <a:cubicBezTo>
                  <a:pt x="3435706" y="301171"/>
                  <a:pt x="3468624" y="228019"/>
                  <a:pt x="3511296" y="175593"/>
                </a:cubicBezTo>
                <a:cubicBezTo>
                  <a:pt x="3553968" y="123167"/>
                  <a:pt x="3608832" y="95126"/>
                  <a:pt x="3650285" y="65865"/>
                </a:cubicBezTo>
                <a:cubicBezTo>
                  <a:pt x="3691738" y="36604"/>
                  <a:pt x="3716122" y="-1191"/>
                  <a:pt x="3760013" y="28"/>
                </a:cubicBezTo>
                <a:cubicBezTo>
                  <a:pt x="3803904" y="1247"/>
                  <a:pt x="3870960" y="42700"/>
                  <a:pt x="3913632" y="73180"/>
                </a:cubicBezTo>
                <a:cubicBezTo>
                  <a:pt x="3956304" y="103660"/>
                  <a:pt x="3974592" y="130482"/>
                  <a:pt x="4016045" y="182908"/>
                </a:cubicBezTo>
                <a:cubicBezTo>
                  <a:pt x="4057498" y="235334"/>
                  <a:pt x="4119677" y="307267"/>
                  <a:pt x="4162349" y="387734"/>
                </a:cubicBezTo>
                <a:cubicBezTo>
                  <a:pt x="4205021" y="468201"/>
                  <a:pt x="4230624" y="571833"/>
                  <a:pt x="4272077" y="665711"/>
                </a:cubicBezTo>
                <a:cubicBezTo>
                  <a:pt x="4313530" y="759589"/>
                  <a:pt x="4370832" y="849810"/>
                  <a:pt x="4411066" y="951004"/>
                </a:cubicBezTo>
                <a:cubicBezTo>
                  <a:pt x="4451300" y="1052198"/>
                  <a:pt x="4474465" y="1172899"/>
                  <a:pt x="4513479" y="1272873"/>
                </a:cubicBezTo>
                <a:cubicBezTo>
                  <a:pt x="4552493" y="1372847"/>
                  <a:pt x="4602480" y="1444781"/>
                  <a:pt x="4645152" y="1550851"/>
                </a:cubicBezTo>
                <a:cubicBezTo>
                  <a:pt x="4687824" y="1656921"/>
                  <a:pt x="4731716" y="1811759"/>
                  <a:pt x="4769511" y="1909295"/>
                </a:cubicBezTo>
                <a:cubicBezTo>
                  <a:pt x="4807306" y="2006831"/>
                  <a:pt x="4832910" y="2059257"/>
                  <a:pt x="4871924" y="2136067"/>
                </a:cubicBezTo>
                <a:cubicBezTo>
                  <a:pt x="4910938" y="2212877"/>
                  <a:pt x="4962144" y="2318947"/>
                  <a:pt x="5003597" y="2370153"/>
                </a:cubicBezTo>
                <a:cubicBezTo>
                  <a:pt x="5045050" y="2421359"/>
                  <a:pt x="5077968" y="2417702"/>
                  <a:pt x="5120640" y="2443305"/>
                </a:cubicBezTo>
                <a:cubicBezTo>
                  <a:pt x="5163312" y="2468908"/>
                  <a:pt x="5211470" y="2496340"/>
                  <a:pt x="5259629" y="2523772"/>
                </a:cubicBezTo>
              </a:path>
            </a:pathLst>
          </a:cu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7" name="Group 56"/>
          <p:cNvGrpSpPr/>
          <p:nvPr/>
        </p:nvGrpSpPr>
        <p:grpSpPr>
          <a:xfrm>
            <a:off x="8789610" y="625623"/>
            <a:ext cx="8319563" cy="5701230"/>
            <a:chOff x="8789610" y="625623"/>
            <a:chExt cx="8319563" cy="5701230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413" b="619"/>
            <a:stretch/>
          </p:blipFill>
          <p:spPr bwMode="auto">
            <a:xfrm>
              <a:off x="9149610" y="625623"/>
              <a:ext cx="7959563" cy="570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Rounded Rectangle 59"/>
            <p:cNvSpPr/>
            <p:nvPr/>
          </p:nvSpPr>
          <p:spPr>
            <a:xfrm rot="16200000">
              <a:off x="815961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2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1: Introduction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12:00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892138"/>
            <a:ext cx="8496000" cy="29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0943" y="817100"/>
            <a:ext cx="8273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Graph of y= </a:t>
            </a:r>
            <a:r>
              <a:rPr lang="en-IE" sz="2000" dirty="0" smtClean="0">
                <a:solidFill>
                  <a:srgbClr val="990033"/>
                </a:solidFill>
              </a:rPr>
              <a:t>sin x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Complete </a:t>
            </a:r>
            <a:r>
              <a:rPr lang="en-IE" sz="2000" dirty="0">
                <a:solidFill>
                  <a:srgbClr val="990033"/>
                </a:solidFill>
              </a:rPr>
              <a:t>the projection of sin values from the unit circle onto the Cartesian plane on the right and then join the points with a smooth curve.</a:t>
            </a:r>
          </a:p>
        </p:txBody>
      </p:sp>
      <p:sp>
        <p:nvSpPr>
          <p:cNvPr id="9" name="Oval 8"/>
          <p:cNvSpPr/>
          <p:nvPr/>
        </p:nvSpPr>
        <p:spPr>
          <a:xfrm>
            <a:off x="2905385" y="271283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3066786" y="333304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2740997" y="244791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2451451" y="2253817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2130682" y="2142900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1799704" y="208570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1473425" y="212551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3045924" y="3006197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1162063" y="224686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923931" y="2443392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714861" y="2702404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575568" y="301421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560414" y="3334908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719584" y="3972615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920454" y="422684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1177193" y="4428479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1460526" y="454642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1808889" y="4600311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597652" y="3674413"/>
            <a:ext cx="108000" cy="108000"/>
          </a:xfrm>
          <a:prstGeom prst="ellipse">
            <a:avLst/>
          </a:prstGeom>
          <a:solidFill>
            <a:srgbClr val="990033"/>
          </a:solidFill>
          <a:ln w="1270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Freeform 58"/>
          <p:cNvSpPr/>
          <p:nvPr/>
        </p:nvSpPr>
        <p:spPr>
          <a:xfrm>
            <a:off x="3393853" y="5007014"/>
            <a:ext cx="5259629" cy="2526442"/>
          </a:xfrm>
          <a:custGeom>
            <a:avLst/>
            <a:gdLst>
              <a:gd name="connsiteX0" fmla="*/ 0 w 5259629"/>
              <a:gd name="connsiteY0" fmla="*/ 1265558 h 2526442"/>
              <a:gd name="connsiteX1" fmla="*/ 109728 w 5259629"/>
              <a:gd name="connsiteY1" fmla="*/ 929059 h 2526442"/>
              <a:gd name="connsiteX2" fmla="*/ 241402 w 5259629"/>
              <a:gd name="connsiteY2" fmla="*/ 636451 h 2526442"/>
              <a:gd name="connsiteX3" fmla="*/ 365760 w 5259629"/>
              <a:gd name="connsiteY3" fmla="*/ 365788 h 2526442"/>
              <a:gd name="connsiteX4" fmla="*/ 497434 w 5259629"/>
              <a:gd name="connsiteY4" fmla="*/ 182908 h 2526442"/>
              <a:gd name="connsiteX5" fmla="*/ 629108 w 5259629"/>
              <a:gd name="connsiteY5" fmla="*/ 73180 h 2526442"/>
              <a:gd name="connsiteX6" fmla="*/ 731520 w 5259629"/>
              <a:gd name="connsiteY6" fmla="*/ 7343 h 2526442"/>
              <a:gd name="connsiteX7" fmla="*/ 899770 w 5259629"/>
              <a:gd name="connsiteY7" fmla="*/ 80495 h 2526442"/>
              <a:gd name="connsiteX8" fmla="*/ 994868 w 5259629"/>
              <a:gd name="connsiteY8" fmla="*/ 182908 h 2526442"/>
              <a:gd name="connsiteX9" fmla="*/ 1133856 w 5259629"/>
              <a:gd name="connsiteY9" fmla="*/ 395049 h 2526442"/>
              <a:gd name="connsiteX10" fmla="*/ 1243584 w 5259629"/>
              <a:gd name="connsiteY10" fmla="*/ 658396 h 2526442"/>
              <a:gd name="connsiteX11" fmla="*/ 1367943 w 5259629"/>
              <a:gd name="connsiteY11" fmla="*/ 936374 h 2526442"/>
              <a:gd name="connsiteX12" fmla="*/ 1492301 w 5259629"/>
              <a:gd name="connsiteY12" fmla="*/ 1272873 h 2526442"/>
              <a:gd name="connsiteX13" fmla="*/ 1631290 w 5259629"/>
              <a:gd name="connsiteY13" fmla="*/ 1565481 h 2526442"/>
              <a:gd name="connsiteX14" fmla="*/ 1748333 w 5259629"/>
              <a:gd name="connsiteY14" fmla="*/ 1901980 h 2526442"/>
              <a:gd name="connsiteX15" fmla="*/ 1894637 w 5259629"/>
              <a:gd name="connsiteY15" fmla="*/ 2179958 h 2526442"/>
              <a:gd name="connsiteX16" fmla="*/ 2011680 w 5259629"/>
              <a:gd name="connsiteY16" fmla="*/ 2377468 h 2526442"/>
              <a:gd name="connsiteX17" fmla="*/ 2128724 w 5259629"/>
              <a:gd name="connsiteY17" fmla="*/ 2472566 h 2526442"/>
              <a:gd name="connsiteX18" fmla="*/ 2253082 w 5259629"/>
              <a:gd name="connsiteY18" fmla="*/ 2523772 h 2526442"/>
              <a:gd name="connsiteX19" fmla="*/ 2501799 w 5259629"/>
              <a:gd name="connsiteY19" fmla="*/ 2392099 h 2526442"/>
              <a:gd name="connsiteX20" fmla="*/ 2501799 w 5259629"/>
              <a:gd name="connsiteY20" fmla="*/ 2392099 h 2526442"/>
              <a:gd name="connsiteX21" fmla="*/ 2655418 w 5259629"/>
              <a:gd name="connsiteY21" fmla="*/ 2172643 h 2526442"/>
              <a:gd name="connsiteX22" fmla="*/ 2757831 w 5259629"/>
              <a:gd name="connsiteY22" fmla="*/ 1909295 h 2526442"/>
              <a:gd name="connsiteX23" fmla="*/ 2889504 w 5259629"/>
              <a:gd name="connsiteY23" fmla="*/ 1602057 h 2526442"/>
              <a:gd name="connsiteX24" fmla="*/ 3006548 w 5259629"/>
              <a:gd name="connsiteY24" fmla="*/ 1272873 h 2526442"/>
              <a:gd name="connsiteX25" fmla="*/ 3138221 w 5259629"/>
              <a:gd name="connsiteY25" fmla="*/ 936374 h 2526442"/>
              <a:gd name="connsiteX26" fmla="*/ 3262580 w 5259629"/>
              <a:gd name="connsiteY26" fmla="*/ 651081 h 2526442"/>
              <a:gd name="connsiteX27" fmla="*/ 3394253 w 5259629"/>
              <a:gd name="connsiteY27" fmla="*/ 380419 h 2526442"/>
              <a:gd name="connsiteX28" fmla="*/ 3511296 w 5259629"/>
              <a:gd name="connsiteY28" fmla="*/ 175593 h 2526442"/>
              <a:gd name="connsiteX29" fmla="*/ 3650285 w 5259629"/>
              <a:gd name="connsiteY29" fmla="*/ 65865 h 2526442"/>
              <a:gd name="connsiteX30" fmla="*/ 3760013 w 5259629"/>
              <a:gd name="connsiteY30" fmla="*/ 28 h 2526442"/>
              <a:gd name="connsiteX31" fmla="*/ 3913632 w 5259629"/>
              <a:gd name="connsiteY31" fmla="*/ 73180 h 2526442"/>
              <a:gd name="connsiteX32" fmla="*/ 4016045 w 5259629"/>
              <a:gd name="connsiteY32" fmla="*/ 182908 h 2526442"/>
              <a:gd name="connsiteX33" fmla="*/ 4162349 w 5259629"/>
              <a:gd name="connsiteY33" fmla="*/ 387734 h 2526442"/>
              <a:gd name="connsiteX34" fmla="*/ 4272077 w 5259629"/>
              <a:gd name="connsiteY34" fmla="*/ 665711 h 2526442"/>
              <a:gd name="connsiteX35" fmla="*/ 4411066 w 5259629"/>
              <a:gd name="connsiteY35" fmla="*/ 951004 h 2526442"/>
              <a:gd name="connsiteX36" fmla="*/ 4513479 w 5259629"/>
              <a:gd name="connsiteY36" fmla="*/ 1272873 h 2526442"/>
              <a:gd name="connsiteX37" fmla="*/ 4645152 w 5259629"/>
              <a:gd name="connsiteY37" fmla="*/ 1550851 h 2526442"/>
              <a:gd name="connsiteX38" fmla="*/ 4769511 w 5259629"/>
              <a:gd name="connsiteY38" fmla="*/ 1909295 h 2526442"/>
              <a:gd name="connsiteX39" fmla="*/ 4871924 w 5259629"/>
              <a:gd name="connsiteY39" fmla="*/ 2136067 h 2526442"/>
              <a:gd name="connsiteX40" fmla="*/ 5003597 w 5259629"/>
              <a:gd name="connsiteY40" fmla="*/ 2370153 h 2526442"/>
              <a:gd name="connsiteX41" fmla="*/ 5120640 w 5259629"/>
              <a:gd name="connsiteY41" fmla="*/ 2443305 h 2526442"/>
              <a:gd name="connsiteX42" fmla="*/ 5259629 w 5259629"/>
              <a:gd name="connsiteY42" fmla="*/ 2523772 h 252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59629" h="2526442">
                <a:moveTo>
                  <a:pt x="0" y="1265558"/>
                </a:moveTo>
                <a:cubicBezTo>
                  <a:pt x="34747" y="1149734"/>
                  <a:pt x="69494" y="1033910"/>
                  <a:pt x="109728" y="929059"/>
                </a:cubicBezTo>
                <a:cubicBezTo>
                  <a:pt x="149962" y="824208"/>
                  <a:pt x="198730" y="730329"/>
                  <a:pt x="241402" y="636451"/>
                </a:cubicBezTo>
                <a:cubicBezTo>
                  <a:pt x="284074" y="542573"/>
                  <a:pt x="323088" y="441378"/>
                  <a:pt x="365760" y="365788"/>
                </a:cubicBezTo>
                <a:cubicBezTo>
                  <a:pt x="408432" y="290198"/>
                  <a:pt x="453543" y="231676"/>
                  <a:pt x="497434" y="182908"/>
                </a:cubicBezTo>
                <a:cubicBezTo>
                  <a:pt x="541325" y="134140"/>
                  <a:pt x="590094" y="102441"/>
                  <a:pt x="629108" y="73180"/>
                </a:cubicBezTo>
                <a:cubicBezTo>
                  <a:pt x="668122" y="43919"/>
                  <a:pt x="686410" y="6124"/>
                  <a:pt x="731520" y="7343"/>
                </a:cubicBezTo>
                <a:cubicBezTo>
                  <a:pt x="776630" y="8562"/>
                  <a:pt x="855879" y="51234"/>
                  <a:pt x="899770" y="80495"/>
                </a:cubicBezTo>
                <a:cubicBezTo>
                  <a:pt x="943661" y="109756"/>
                  <a:pt x="955854" y="130482"/>
                  <a:pt x="994868" y="182908"/>
                </a:cubicBezTo>
                <a:cubicBezTo>
                  <a:pt x="1033882" y="235334"/>
                  <a:pt x="1092403" y="315801"/>
                  <a:pt x="1133856" y="395049"/>
                </a:cubicBezTo>
                <a:cubicBezTo>
                  <a:pt x="1175309" y="474297"/>
                  <a:pt x="1204570" y="568175"/>
                  <a:pt x="1243584" y="658396"/>
                </a:cubicBezTo>
                <a:cubicBezTo>
                  <a:pt x="1282599" y="748617"/>
                  <a:pt x="1326490" y="833961"/>
                  <a:pt x="1367943" y="936374"/>
                </a:cubicBezTo>
                <a:cubicBezTo>
                  <a:pt x="1409396" y="1038787"/>
                  <a:pt x="1448410" y="1168022"/>
                  <a:pt x="1492301" y="1272873"/>
                </a:cubicBezTo>
                <a:cubicBezTo>
                  <a:pt x="1536192" y="1377724"/>
                  <a:pt x="1588618" y="1460630"/>
                  <a:pt x="1631290" y="1565481"/>
                </a:cubicBezTo>
                <a:cubicBezTo>
                  <a:pt x="1673962" y="1670332"/>
                  <a:pt x="1704442" y="1799567"/>
                  <a:pt x="1748333" y="1901980"/>
                </a:cubicBezTo>
                <a:cubicBezTo>
                  <a:pt x="1792224" y="2004393"/>
                  <a:pt x="1850746" y="2100710"/>
                  <a:pt x="1894637" y="2179958"/>
                </a:cubicBezTo>
                <a:cubicBezTo>
                  <a:pt x="1938528" y="2259206"/>
                  <a:pt x="1972666" y="2328700"/>
                  <a:pt x="2011680" y="2377468"/>
                </a:cubicBezTo>
                <a:cubicBezTo>
                  <a:pt x="2050694" y="2426236"/>
                  <a:pt x="2088490" y="2448182"/>
                  <a:pt x="2128724" y="2472566"/>
                </a:cubicBezTo>
                <a:cubicBezTo>
                  <a:pt x="2168958" y="2496950"/>
                  <a:pt x="2190903" y="2537183"/>
                  <a:pt x="2253082" y="2523772"/>
                </a:cubicBezTo>
                <a:cubicBezTo>
                  <a:pt x="2315261" y="2510361"/>
                  <a:pt x="2501799" y="2392099"/>
                  <a:pt x="2501799" y="2392099"/>
                </a:cubicBezTo>
                <a:lnTo>
                  <a:pt x="2501799" y="2392099"/>
                </a:lnTo>
                <a:cubicBezTo>
                  <a:pt x="2527402" y="2355523"/>
                  <a:pt x="2612746" y="2253110"/>
                  <a:pt x="2655418" y="2172643"/>
                </a:cubicBezTo>
                <a:cubicBezTo>
                  <a:pt x="2698090" y="2092176"/>
                  <a:pt x="2718817" y="2004393"/>
                  <a:pt x="2757831" y="1909295"/>
                </a:cubicBezTo>
                <a:cubicBezTo>
                  <a:pt x="2796845" y="1814197"/>
                  <a:pt x="2848051" y="1708127"/>
                  <a:pt x="2889504" y="1602057"/>
                </a:cubicBezTo>
                <a:cubicBezTo>
                  <a:pt x="2930957" y="1495987"/>
                  <a:pt x="2965095" y="1383820"/>
                  <a:pt x="3006548" y="1272873"/>
                </a:cubicBezTo>
                <a:cubicBezTo>
                  <a:pt x="3048001" y="1161926"/>
                  <a:pt x="3095549" y="1040006"/>
                  <a:pt x="3138221" y="936374"/>
                </a:cubicBezTo>
                <a:cubicBezTo>
                  <a:pt x="3180893" y="832742"/>
                  <a:pt x="3219908" y="743740"/>
                  <a:pt x="3262580" y="651081"/>
                </a:cubicBezTo>
                <a:cubicBezTo>
                  <a:pt x="3305252" y="558422"/>
                  <a:pt x="3352800" y="459667"/>
                  <a:pt x="3394253" y="380419"/>
                </a:cubicBezTo>
                <a:cubicBezTo>
                  <a:pt x="3435706" y="301171"/>
                  <a:pt x="3468624" y="228019"/>
                  <a:pt x="3511296" y="175593"/>
                </a:cubicBezTo>
                <a:cubicBezTo>
                  <a:pt x="3553968" y="123167"/>
                  <a:pt x="3608832" y="95126"/>
                  <a:pt x="3650285" y="65865"/>
                </a:cubicBezTo>
                <a:cubicBezTo>
                  <a:pt x="3691738" y="36604"/>
                  <a:pt x="3716122" y="-1191"/>
                  <a:pt x="3760013" y="28"/>
                </a:cubicBezTo>
                <a:cubicBezTo>
                  <a:pt x="3803904" y="1247"/>
                  <a:pt x="3870960" y="42700"/>
                  <a:pt x="3913632" y="73180"/>
                </a:cubicBezTo>
                <a:cubicBezTo>
                  <a:pt x="3956304" y="103660"/>
                  <a:pt x="3974592" y="130482"/>
                  <a:pt x="4016045" y="182908"/>
                </a:cubicBezTo>
                <a:cubicBezTo>
                  <a:pt x="4057498" y="235334"/>
                  <a:pt x="4119677" y="307267"/>
                  <a:pt x="4162349" y="387734"/>
                </a:cubicBezTo>
                <a:cubicBezTo>
                  <a:pt x="4205021" y="468201"/>
                  <a:pt x="4230624" y="571833"/>
                  <a:pt x="4272077" y="665711"/>
                </a:cubicBezTo>
                <a:cubicBezTo>
                  <a:pt x="4313530" y="759589"/>
                  <a:pt x="4370832" y="849810"/>
                  <a:pt x="4411066" y="951004"/>
                </a:cubicBezTo>
                <a:cubicBezTo>
                  <a:pt x="4451300" y="1052198"/>
                  <a:pt x="4474465" y="1172899"/>
                  <a:pt x="4513479" y="1272873"/>
                </a:cubicBezTo>
                <a:cubicBezTo>
                  <a:pt x="4552493" y="1372847"/>
                  <a:pt x="4602480" y="1444781"/>
                  <a:pt x="4645152" y="1550851"/>
                </a:cubicBezTo>
                <a:cubicBezTo>
                  <a:pt x="4687824" y="1656921"/>
                  <a:pt x="4731716" y="1811759"/>
                  <a:pt x="4769511" y="1909295"/>
                </a:cubicBezTo>
                <a:cubicBezTo>
                  <a:pt x="4807306" y="2006831"/>
                  <a:pt x="4832910" y="2059257"/>
                  <a:pt x="4871924" y="2136067"/>
                </a:cubicBezTo>
                <a:cubicBezTo>
                  <a:pt x="4910938" y="2212877"/>
                  <a:pt x="4962144" y="2318947"/>
                  <a:pt x="5003597" y="2370153"/>
                </a:cubicBezTo>
                <a:cubicBezTo>
                  <a:pt x="5045050" y="2421359"/>
                  <a:pt x="5077968" y="2417702"/>
                  <a:pt x="5120640" y="2443305"/>
                </a:cubicBezTo>
                <a:cubicBezTo>
                  <a:pt x="5163312" y="2468908"/>
                  <a:pt x="5211470" y="2496340"/>
                  <a:pt x="5259629" y="2523772"/>
                </a:cubicBezTo>
              </a:path>
            </a:pathLst>
          </a:cu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7" name="Group 56"/>
          <p:cNvGrpSpPr/>
          <p:nvPr/>
        </p:nvGrpSpPr>
        <p:grpSpPr>
          <a:xfrm>
            <a:off x="8789610" y="625623"/>
            <a:ext cx="8319563" cy="5701230"/>
            <a:chOff x="8789610" y="625623"/>
            <a:chExt cx="8319563" cy="5701230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413" b="619"/>
            <a:stretch/>
          </p:blipFill>
          <p:spPr bwMode="auto">
            <a:xfrm>
              <a:off x="9149610" y="625623"/>
              <a:ext cx="7959563" cy="570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Rounded Rectangle 59"/>
            <p:cNvSpPr/>
            <p:nvPr/>
          </p:nvSpPr>
          <p:spPr>
            <a:xfrm rot="16200000">
              <a:off x="815961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4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115 L 0.35556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1088E-6 L 0.37361 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5251E-6 L 0.40469 0.00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1902E-6 L 0.43316 -1.8190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48038 -2.5925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52882 0.001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6423E-6 L 0.58073 -0.000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6323 0.0037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90007E-6 L 0.67413 -0.003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71598 0.000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10458E-6 L 0.75451 0.003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2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5493E-6 L 0.78542 3.35493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15 L 0.796 0.000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7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65788E-6 L 0.80677 -0.0018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2228E-6 L 0.8033 -1.92228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3109E-6 L 0.79496 0.0016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7143E-6 L 0.78194 0.0062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9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069 L 0.75869 0.00069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0877E-6 L 0.73732 -0.0002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Student Activity </a:t>
            </a:r>
            <a:r>
              <a:rPr lang="en-IE" b="1" dirty="0" smtClean="0">
                <a:solidFill>
                  <a:srgbClr val="990033"/>
                </a:solidFill>
              </a:rPr>
              <a:t>1: Introduction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12:00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9201" y="2492896"/>
                <a:ext cx="8690409" cy="3939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IE" sz="2000" dirty="0" smtClean="0">
                    <a:solidFill>
                      <a:srgbClr val="990033"/>
                    </a:solidFill>
                  </a:rPr>
                  <a:t>Describe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graph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y= </a:t>
                </a:r>
                <a:r>
                  <a:rPr lang="en-IE" sz="2000" dirty="0">
                    <a:solidFill>
                      <a:srgbClr val="990033"/>
                    </a:solidFill>
                  </a:rPr>
                  <a:t>sin x.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IE" sz="2000" dirty="0">
                    <a:solidFill>
                      <a:srgbClr val="990033"/>
                    </a:solidFill>
                  </a:rPr>
                  <a:t>We refer to the length of the repeating pattern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on the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x- axis as the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period and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max and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min y values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are the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range written as [min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value, max value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]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E" sz="2000" dirty="0">
                    <a:solidFill>
                      <a:srgbClr val="990033"/>
                    </a:solidFill>
                  </a:rPr>
                  <a:t>2. What is the period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y= </a:t>
                </a:r>
                <a:r>
                  <a:rPr lang="en-IE" sz="2000" dirty="0">
                    <a:solidFill>
                      <a:srgbClr val="990033"/>
                    </a:solidFill>
                  </a:rPr>
                  <a:t>sin x?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E" sz="2000" dirty="0">
                    <a:solidFill>
                      <a:srgbClr val="990033"/>
                    </a:solidFill>
                  </a:rPr>
                  <a:t>3. What is the range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y = </a:t>
                </a:r>
                <a:r>
                  <a:rPr lang="en-IE" sz="2000" dirty="0">
                    <a:solidFill>
                      <a:srgbClr val="990033"/>
                    </a:solidFill>
                  </a:rPr>
                  <a:t>sin x?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E" sz="2000" dirty="0">
                    <a:solidFill>
                      <a:srgbClr val="990033"/>
                    </a:solidFill>
                  </a:rPr>
                  <a:t>4.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Is y = sin x a </a:t>
                </a:r>
                <a:r>
                  <a:rPr lang="en-IE" sz="2000" dirty="0">
                    <a:solidFill>
                      <a:srgbClr val="990033"/>
                    </a:solidFill>
                  </a:rPr>
                  <a:t>function? Explain.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E" sz="2000" dirty="0">
                    <a:solidFill>
                      <a:srgbClr val="990033"/>
                    </a:solidFill>
                  </a:rPr>
                  <a:t>5. Is the inverse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y = sin x a </a:t>
                </a:r>
                <a:r>
                  <a:rPr lang="en-IE" sz="2000" dirty="0">
                    <a:solidFill>
                      <a:srgbClr val="990033"/>
                    </a:solidFill>
                  </a:rPr>
                  <a:t>function? Explain.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E" sz="2000" dirty="0">
                    <a:solidFill>
                      <a:srgbClr val="990033"/>
                    </a:solidFill>
                  </a:rPr>
                  <a:t>6. Using the graph solve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for x the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equation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sin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⁡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 0.5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E" sz="2000" dirty="0">
                    <a:solidFill>
                      <a:srgbClr val="990033"/>
                    </a:solidFill>
                  </a:rPr>
                  <a:t>7. How many solutions has the equation in Q6?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1" y="2492896"/>
                <a:ext cx="8690409" cy="3939540"/>
              </a:xfrm>
              <a:prstGeom prst="rect">
                <a:avLst/>
              </a:prstGeom>
              <a:blipFill rotWithShape="1">
                <a:blip r:embed="rId2"/>
                <a:stretch>
                  <a:fillRect l="-772" r="-702" b="-61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50943" y="817100"/>
                <a:ext cx="82733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>
                    <a:solidFill>
                      <a:srgbClr val="990033"/>
                    </a:solidFill>
                  </a:rPr>
                  <a:t>Graph of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sin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⁡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IE" sz="2000" dirty="0" smtClean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43" y="817100"/>
                <a:ext cx="827330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737" t="-7576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16847" b="7077"/>
          <a:stretch/>
        </p:blipFill>
        <p:spPr bwMode="auto">
          <a:xfrm>
            <a:off x="2565253" y="817101"/>
            <a:ext cx="5535139" cy="1836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789610" y="881698"/>
            <a:ext cx="8221067" cy="5278755"/>
            <a:chOff x="8789610" y="881698"/>
            <a:chExt cx="8221067" cy="527875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805" y="881698"/>
              <a:ext cx="7848872" cy="5278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15961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84000" y="828407"/>
            <a:ext cx="8290493" cy="5519386"/>
            <a:chOff x="8784000" y="828407"/>
            <a:chExt cx="8290493" cy="5519386"/>
          </a:xfrm>
        </p:grpSpPr>
        <p:sp>
          <p:nvSpPr>
            <p:cNvPr id="14" name="Rounded Rectangle 13"/>
            <p:cNvSpPr/>
            <p:nvPr/>
          </p:nvSpPr>
          <p:spPr>
            <a:xfrm rot="16200000">
              <a:off x="8154000" y="314677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805" y="828407"/>
              <a:ext cx="7912688" cy="5519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82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2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12:00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7544" y="1305342"/>
                <a:ext cx="8208912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Having seen the connection between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 </m:t>
                    </m:r>
                    <m:r>
                      <a:rPr lang="en-IE" sz="2000" i="1" dirty="0" err="1" smtClean="0">
                        <a:solidFill>
                          <a:srgbClr val="990033"/>
                        </a:solidFill>
                        <a:latin typeface="Cambria Math"/>
                      </a:rPr>
                      <m:t>𝑠𝑖𝑛𝑥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and motion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in a circle, we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will now </a:t>
                </a:r>
                <a:r>
                  <a:rPr lang="en-IE" sz="2000" dirty="0">
                    <a:solidFill>
                      <a:srgbClr val="990033"/>
                    </a:solidFill>
                  </a:rPr>
                  <a:t>plot the graph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IE" sz="2000" b="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b="0" i="1" dirty="0" smtClean="0">
                        <a:solidFill>
                          <a:srgbClr val="990033"/>
                        </a:solidFill>
                        <a:latin typeface="Cambria Math"/>
                      </a:rPr>
                      <m:t>=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𝑠𝑖𝑛𝑥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using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 table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values</a:t>
                </a:r>
                <a:r>
                  <a:rPr lang="en-IE" sz="2000" dirty="0">
                    <a:solidFill>
                      <a:srgbClr val="990033"/>
                    </a:solidFill>
                  </a:rPr>
                  <a:t>, then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        </a:t>
                </a:r>
              </a:p>
              <a:p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= 2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𝑠𝑖𝑛𝑥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=</m:t>
                    </m:r>
                    <m:r>
                      <a:rPr lang="en-IE" sz="2000" b="0" i="1" dirty="0" smtClean="0">
                        <a:solidFill>
                          <a:srgbClr val="990033"/>
                        </a:solidFill>
                        <a:latin typeface="Cambria Math"/>
                      </a:rPr>
                      <m:t>3</m:t>
                    </m:r>
                    <m:r>
                      <a:rPr lang="en-IE" sz="2000" b="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𝑠𝑖𝑛𝑥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, </a:t>
                </a:r>
                <a:r>
                  <a:rPr lang="en-IE" sz="2000" dirty="0">
                    <a:solidFill>
                      <a:srgbClr val="990033"/>
                    </a:solidFill>
                  </a:rPr>
                  <a:t>using the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same axes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and scale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.  </a:t>
                </a: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You can use the table function on the calculator to find the values</a:t>
                </a:r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05342"/>
                <a:ext cx="8208912" cy="1631216"/>
              </a:xfrm>
              <a:prstGeom prst="rect">
                <a:avLst/>
              </a:prstGeom>
              <a:blipFill rotWithShape="1">
                <a:blip r:embed="rId2"/>
                <a:stretch>
                  <a:fillRect l="-817" t="-1866" b="-559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9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9193020"/>
                  </p:ext>
                </p:extLst>
              </p:nvPr>
            </p:nvGraphicFramePr>
            <p:xfrm>
              <a:off x="332168" y="2060848"/>
              <a:ext cx="8479664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9193020"/>
                  </p:ext>
                </p:extLst>
              </p:nvPr>
            </p:nvGraphicFramePr>
            <p:xfrm>
              <a:off x="332168" y="2060848"/>
              <a:ext cx="8479664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255" r="-840541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9744" t="-4255" r="-1494872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93506" t="-4255" r="-141428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88462" t="-4255" r="-12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88462" t="-4255" r="-11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88462" t="-4255" r="-10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97403" t="-4255" r="-101039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87179" t="-4255" r="-8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7179" t="-4255" r="-7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87179" t="-4255" r="-6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01299" t="-4255" r="-60649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85897" t="-4255" r="-4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85897" t="-4255" r="-3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85897" t="-4255" r="-2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05195" t="-4255" r="-202597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84615" t="-4255" r="-1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84615" t="-4255" b="-319149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02083" r="-840541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06383" r="-840541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06383" r="-840541" b="-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6019873"/>
                  </p:ext>
                </p:extLst>
              </p:nvPr>
            </p:nvGraphicFramePr>
            <p:xfrm>
              <a:off x="332168" y="2060848"/>
              <a:ext cx="8479664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6019873"/>
                  </p:ext>
                </p:extLst>
              </p:nvPr>
            </p:nvGraphicFramePr>
            <p:xfrm>
              <a:off x="332168" y="2060848"/>
              <a:ext cx="8479664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255" r="-840541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89744" t="-4255" r="-1494872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3506" t="-4255" r="-141428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88462" t="-4255" r="-12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88462" t="-4255" r="-11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88462" t="-4255" r="-10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7403" t="-4255" r="-101039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179" t="-4255" r="-8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87179" t="-4255" r="-7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87179" t="-4255" r="-6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01299" t="-4255" r="-60649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85897" t="-4255" r="-4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85897" t="-4255" r="-3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85897" t="-4255" r="-2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505195" t="-4255" r="-202597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584615" t="-4255" r="-1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84615" t="-4255" b="-319149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2083" r="-840541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6383" r="-840541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6383" r="-840541" b="-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039959"/>
                  </p:ext>
                </p:extLst>
              </p:nvPr>
            </p:nvGraphicFramePr>
            <p:xfrm>
              <a:off x="332168" y="2060848"/>
              <a:ext cx="8479664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039959"/>
                  </p:ext>
                </p:extLst>
              </p:nvPr>
            </p:nvGraphicFramePr>
            <p:xfrm>
              <a:off x="332168" y="2060848"/>
              <a:ext cx="8479664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255" r="-840541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89744" t="-4255" r="-1494872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93506" t="-4255" r="-141428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88462" t="-4255" r="-12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88462" t="-4255" r="-11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588462" t="-4255" r="-109615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97403" t="-4255" r="-101039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87179" t="-4255" r="-8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87179" t="-4255" r="-7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87179" t="-4255" r="-697436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01299" t="-4255" r="-606494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85897" t="-4255" r="-4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285897" t="-4255" r="-3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85897" t="-4255" r="-298718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505195" t="-4255" r="-202597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584615" t="-4255" r="-100000" b="-3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684615" t="-4255" b="-319149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2083" r="-840541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6383" r="-840541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6383" r="-840541" b="-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7968711"/>
                  </p:ext>
                </p:extLst>
              </p:nvPr>
            </p:nvGraphicFramePr>
            <p:xfrm>
              <a:off x="332168" y="2060848"/>
              <a:ext cx="8479664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210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300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330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400" i="1" u="none" strike="noStrike" dirty="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2 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3 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r>
                                  <a:rPr lang="en-IE" sz="14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b="1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2.6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2.6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-2.6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-2.6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7968711"/>
                  </p:ext>
                </p:extLst>
              </p:nvPr>
            </p:nvGraphicFramePr>
            <p:xfrm>
              <a:off x="332168" y="2060848"/>
              <a:ext cx="8479664" cy="115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  <a:gridCol w="473729"/>
                  </a:tblGrid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4255" r="-840541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89744" t="-4255" r="-1494872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93506" t="-4255" r="-1414286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88462" t="-4255" r="-1296154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88462" t="-4255" r="-1196154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88462" t="-4255" r="-1096154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97403" t="-4255" r="-101039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87179" t="-4255" r="-897436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887179" t="-4255" r="-797436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87179" t="-4255" r="-697436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101299" t="-4255" r="-606494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185897" t="-4255" r="-498718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285897" t="-4255" r="-398718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85897" t="-4255" r="-298718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505195" t="-4255" r="-202597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584615" t="-4255" r="-100000" b="-3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684615" t="-4255" b="-327660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2083" r="-840541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-0.87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-0.5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06383" r="-840541" b="-1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-2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-1.73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306383" r="-840541" b="-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-3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-2.6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-1.5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2.6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3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2.6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1.5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-2.6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-3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-2.6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-1.5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4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0</a:t>
                          </a:r>
                          <a:endParaRPr lang="en-IE" sz="14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669" marR="8669" marT="8669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Student Activity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42250"/>
            <a:ext cx="2133600" cy="365125"/>
          </a:xfrm>
        </p:spPr>
        <p:txBody>
          <a:bodyPr/>
          <a:lstStyle/>
          <a:p>
            <a:fld id="{573BFD31-F2DE-438E-89E6-2EF42B6810B8}" type="datetime10">
              <a:rPr lang="en-IE" smtClean="0"/>
              <a:pPr/>
              <a:t>12:00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46166" y="76470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Using a calculator, or the unit circle, fill in the table for the following graphs and plot all of them using the same axes.</a:t>
            </a:r>
          </a:p>
          <a:p>
            <a:r>
              <a:rPr lang="es-ES" sz="2000" dirty="0">
                <a:solidFill>
                  <a:srgbClr val="990033"/>
                </a:solidFill>
              </a:rPr>
              <a:t>y = sin x, y = 2sin x, y = 3sin x</a:t>
            </a:r>
          </a:p>
          <a:p>
            <a:r>
              <a:rPr lang="en-IE" sz="2000" dirty="0">
                <a:solidFill>
                  <a:srgbClr val="990033"/>
                </a:solidFill>
              </a:rPr>
              <a:t>Use different colours for each graph.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40" y="3335003"/>
            <a:ext cx="6140826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40" y="3335003"/>
            <a:ext cx="6140826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40" y="3335003"/>
            <a:ext cx="6140826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40" y="3335003"/>
            <a:ext cx="6140826" cy="28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2533533"/>
                  </p:ext>
                </p:extLst>
              </p:nvPr>
            </p:nvGraphicFramePr>
            <p:xfrm>
              <a:off x="359784" y="3459587"/>
              <a:ext cx="2268000" cy="216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=2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=3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2533533"/>
                  </p:ext>
                </p:extLst>
              </p:nvPr>
            </p:nvGraphicFramePr>
            <p:xfrm>
              <a:off x="359784" y="3459587"/>
              <a:ext cx="2268000" cy="216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t="-101695" r="-13459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t="-201695" r="-1345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t="-301695" r="-1345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t="-401695" r="-1345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3854976"/>
                  </p:ext>
                </p:extLst>
              </p:nvPr>
            </p:nvGraphicFramePr>
            <p:xfrm>
              <a:off x="359784" y="3459587"/>
              <a:ext cx="2268000" cy="216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=2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=3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3854976"/>
                  </p:ext>
                </p:extLst>
              </p:nvPr>
            </p:nvGraphicFramePr>
            <p:xfrm>
              <a:off x="359784" y="3459587"/>
              <a:ext cx="2268000" cy="216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101695" r="-13459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l="-148598" t="-101695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201695" r="-1345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301695" r="-1345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401695" r="-1345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84726"/>
                  </p:ext>
                </p:extLst>
              </p:nvPr>
            </p:nvGraphicFramePr>
            <p:xfrm>
              <a:off x="359784" y="3459587"/>
              <a:ext cx="2268000" cy="216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=2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[-2,2]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=3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84726"/>
                  </p:ext>
                </p:extLst>
              </p:nvPr>
            </p:nvGraphicFramePr>
            <p:xfrm>
              <a:off x="359784" y="3459587"/>
              <a:ext cx="2268000" cy="216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101695" r="-13459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48598" t="-101695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201695" r="-1345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48598" t="-201695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[-2,2]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301695" r="-1345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401695" r="-1345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293080"/>
                  </p:ext>
                </p:extLst>
              </p:nvPr>
            </p:nvGraphicFramePr>
            <p:xfrm>
              <a:off x="359784" y="3459587"/>
              <a:ext cx="2268000" cy="216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=2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[-2,2]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=3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[-3,3]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293080"/>
                  </p:ext>
                </p:extLst>
              </p:nvPr>
            </p:nvGraphicFramePr>
            <p:xfrm>
              <a:off x="359784" y="3459587"/>
              <a:ext cx="2268000" cy="216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t="-101695" r="-13459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148598" t="-101695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t="-201695" r="-1345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148598" t="-201695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[-2,2]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t="-301695" r="-1345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148598" t="-301695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[-3,3]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t="-401695" r="-1345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967783"/>
                  </p:ext>
                </p:extLst>
              </p:nvPr>
            </p:nvGraphicFramePr>
            <p:xfrm>
              <a:off x="359784" y="3459587"/>
              <a:ext cx="2268000" cy="216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=2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[-2,2]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b="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=3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[-3,3]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300" b="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sz="1300" i="1" u="none" strike="noStrike" dirty="0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 smtClean="0">
                              <a:solidFill>
                                <a:srgbClr val="990033"/>
                              </a:solidFill>
                              <a:effectLst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IE" sz="1300" i="1" kern="1200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</a:t>
                          </a:r>
                          <a:r>
                            <a:rPr lang="en-IE" sz="1300" u="none" strike="noStrike" dirty="0" err="1">
                              <a:solidFill>
                                <a:srgbClr val="990033"/>
                              </a:solidFill>
                              <a:effectLst/>
                            </a:rPr>
                            <a:t>a,a</a:t>
                          </a:r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967783"/>
                  </p:ext>
                </p:extLst>
              </p:nvPr>
            </p:nvGraphicFramePr>
            <p:xfrm>
              <a:off x="359784" y="3459587"/>
              <a:ext cx="2268000" cy="2160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72000"/>
                    <a:gridCol w="648000"/>
                    <a:gridCol w="648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>
                              <a:solidFill>
                                <a:srgbClr val="990033"/>
                              </a:solidFill>
                              <a:effectLst/>
                            </a:rPr>
                            <a:t>Period</a:t>
                          </a:r>
                          <a:endParaRPr lang="en-IE" sz="1300" b="0" i="0" u="none" strike="noStrike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Range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t="-101695" r="-13459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148598" t="-101695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[-1,1]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t="-201695" r="-1345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148598" t="-201695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[-2,2]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t="-301695" r="-1345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148598" t="-301695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[-3,3]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t="-401695" r="-1345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148598" t="-401695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[-</a:t>
                          </a:r>
                          <a:r>
                            <a:rPr lang="en-IE" sz="1300" u="none" strike="noStrike" dirty="0" err="1">
                              <a:solidFill>
                                <a:srgbClr val="990033"/>
                              </a:solidFill>
                              <a:effectLst/>
                            </a:rPr>
                            <a:t>a,a</a:t>
                          </a:r>
                          <a:r>
                            <a:rPr lang="en-IE" sz="1300" u="none" strike="noStrike" dirty="0">
                              <a:solidFill>
                                <a:srgbClr val="990033"/>
                              </a:solidFill>
                              <a:effectLst/>
                            </a:rPr>
                            <a:t>]</a:t>
                          </a:r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IE" sz="1300" b="0" i="0" u="none" strike="noStrike" dirty="0">
                            <a:solidFill>
                              <a:srgbClr val="990033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2" name="Group 1"/>
          <p:cNvGrpSpPr/>
          <p:nvPr/>
        </p:nvGrpSpPr>
        <p:grpSpPr>
          <a:xfrm>
            <a:off x="8789610" y="644910"/>
            <a:ext cx="8157670" cy="5610100"/>
            <a:chOff x="8789610" y="644910"/>
            <a:chExt cx="8157670" cy="5610100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815961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" t="539" r="1"/>
            <a:stretch/>
          </p:blipFill>
          <p:spPr bwMode="auto">
            <a:xfrm>
              <a:off x="9149610" y="644910"/>
              <a:ext cx="7797670" cy="561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81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5602</Words>
  <Application>Microsoft Office PowerPoint</Application>
  <PresentationFormat>On-screen Show (4:3)</PresentationFormat>
  <Paragraphs>2085</Paragraphs>
  <Slides>30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Theme1</vt:lpstr>
      <vt:lpstr>1_Theme1</vt:lpstr>
      <vt:lpstr>PowerPoint Presentation</vt:lpstr>
      <vt:lpstr>INDEX</vt:lpstr>
      <vt:lpstr>Student Activity 1: Introduction</vt:lpstr>
      <vt:lpstr>Student Activity 1: Introduction</vt:lpstr>
      <vt:lpstr>Student Activity 1: Introduction</vt:lpstr>
      <vt:lpstr>Student Activity 1: Introduction</vt:lpstr>
      <vt:lpstr>Student Activity 1: Introduction</vt:lpstr>
      <vt:lpstr>Student Activity 2</vt:lpstr>
      <vt:lpstr>Student Activity 2</vt:lpstr>
      <vt:lpstr>y= asin⁡x</vt:lpstr>
      <vt:lpstr>Student Activity 3 Graphs of the form y = sin⁡bx </vt:lpstr>
      <vt:lpstr>y = sin⁡bx</vt:lpstr>
      <vt:lpstr>Student Activity 4</vt:lpstr>
      <vt:lpstr>y = a cos⁡x</vt:lpstr>
      <vt:lpstr>Student Activity 5</vt:lpstr>
      <vt:lpstr>y = cos⁡bx</vt:lpstr>
      <vt:lpstr>Student Activity 6</vt:lpstr>
      <vt:lpstr>Student Activity 6</vt:lpstr>
      <vt:lpstr>Student Activity 6</vt:lpstr>
      <vt:lpstr>Student Activity 7</vt:lpstr>
      <vt:lpstr>Student Activity 7B</vt:lpstr>
      <vt:lpstr>Using TABLE MODE to find the coordinates of a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187</cp:revision>
  <dcterms:created xsi:type="dcterms:W3CDTF">2011-12-07T10:25:47Z</dcterms:created>
  <dcterms:modified xsi:type="dcterms:W3CDTF">2013-01-14T12:03:09Z</dcterms:modified>
</cp:coreProperties>
</file>