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sldIdLst>
    <p:sldId id="314" r:id="rId2"/>
    <p:sldId id="313" r:id="rId3"/>
    <p:sldId id="312" r:id="rId4"/>
    <p:sldId id="323" r:id="rId5"/>
    <p:sldId id="338" r:id="rId6"/>
    <p:sldId id="315" r:id="rId7"/>
    <p:sldId id="324" r:id="rId8"/>
    <p:sldId id="329" r:id="rId9"/>
    <p:sldId id="330" r:id="rId10"/>
    <p:sldId id="334" r:id="rId11"/>
    <p:sldId id="335" r:id="rId12"/>
    <p:sldId id="336" r:id="rId13"/>
  </p:sldIdLst>
  <p:sldSz cx="9144000" cy="6858000" type="screen4x3"/>
  <p:notesSz cx="6815138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E40"/>
    <a:srgbClr val="00000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7034" autoAdjust="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85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85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r">
              <a:defRPr sz="1200"/>
            </a:lvl1pPr>
          </a:lstStyle>
          <a:p>
            <a:fld id="{83310DDC-8321-42A9-838C-5A7DD4514EF2}" type="datetimeFigureOut">
              <a:rPr lang="en-IE" smtClean="0"/>
              <a:t>27/02/2014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93" tIns="45597" rIns="91193" bIns="45597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4202"/>
            <a:ext cx="5452110" cy="4475560"/>
          </a:xfrm>
          <a:prstGeom prst="rect">
            <a:avLst/>
          </a:prstGeom>
        </p:spPr>
        <p:txBody>
          <a:bodyPr vert="horz" lIns="91193" tIns="45597" rIns="91193" bIns="4559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53226" cy="497285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6677"/>
            <a:ext cx="2953226" cy="497285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r">
              <a:defRPr sz="1200"/>
            </a:lvl1pPr>
          </a:lstStyle>
          <a:p>
            <a:fld id="{D32FC816-F476-44D6-8F95-6C038E5ABB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187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mbria" pitchFamily="18" charset="0"/>
              </a:defRPr>
            </a:lvl1pPr>
          </a:lstStyle>
          <a:p>
            <a:fld id="{108E23E5-CB43-4C9E-81D1-96442CC36E80}" type="datetimeFigureOut">
              <a:rPr lang="en-IE" smtClean="0"/>
              <a:t>27/02/2014</a:t>
            </a:fld>
            <a:endParaRPr lang="en-I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latin typeface="Cambria" pitchFamily="18" charset="0"/>
              </a:defRPr>
            </a:lvl1pPr>
          </a:lstStyle>
          <a:p>
            <a:endParaRPr lang="en-I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46899496-C2AC-4C82-87C5-AFFFBC188B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317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1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28928"/>
              </p:ext>
            </p:extLst>
          </p:nvPr>
        </p:nvGraphicFramePr>
        <p:xfrm>
          <a:off x="4527318" y="81000"/>
          <a:ext cx="4536000" cy="66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216000"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70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79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92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-18000" y="265186"/>
            <a:ext cx="9180000" cy="447508"/>
          </a:xfrm>
          <a:solidFill>
            <a:srgbClr val="D4EFFD"/>
          </a:solidFill>
          <a:ln w="19050">
            <a:solidFill>
              <a:srgbClr val="C402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538163" algn="l"/>
              </a:tabLst>
              <a:defRPr sz="1600">
                <a:effectLst/>
              </a:defRPr>
            </a:lvl1pPr>
            <a:lvl2pPr marL="0" indent="0">
              <a:spcBef>
                <a:spcPts val="0"/>
              </a:spcBef>
              <a:buNone/>
              <a:defRPr sz="1800">
                <a:effectLst/>
              </a:defRPr>
            </a:lvl2pPr>
            <a:lvl3pPr marL="0" indent="0">
              <a:spcBef>
                <a:spcPts val="0"/>
              </a:spcBef>
              <a:buNone/>
              <a:defRPr sz="1800">
                <a:effectLst/>
              </a:defRPr>
            </a:lvl3pPr>
            <a:lvl4pPr marL="0" indent="0">
              <a:spcBef>
                <a:spcPts val="0"/>
              </a:spcBef>
              <a:buNone/>
              <a:defRPr sz="1800">
                <a:effectLst/>
              </a:defRPr>
            </a:lvl4pPr>
            <a:lvl5pPr marL="1828800" indent="0">
              <a:spcBef>
                <a:spcPts val="0"/>
              </a:spcBef>
              <a:buNone/>
              <a:defRPr sz="18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00" y="-26896"/>
            <a:ext cx="9180000" cy="324000"/>
          </a:xfrm>
          <a:solidFill>
            <a:srgbClr val="C40257"/>
          </a:solidFill>
          <a:ln w="28575">
            <a:solidFill>
              <a:srgbClr val="C40257"/>
            </a:solidFill>
          </a:ln>
        </p:spPr>
        <p:txBody>
          <a:bodyPr/>
          <a:lstStyle>
            <a:lvl1pPr algn="l">
              <a:defRPr sz="1800" b="1" i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99482" y="-13448"/>
            <a:ext cx="2662518" cy="324000"/>
          </a:xfrm>
        </p:spPr>
        <p:txBody>
          <a:bodyPr anchor="ctr"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9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er_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-18000" y="265186"/>
            <a:ext cx="9180000" cy="447508"/>
          </a:xfrm>
          <a:solidFill>
            <a:srgbClr val="FFCCCC"/>
          </a:solidFill>
          <a:ln w="1905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538163" algn="l"/>
              </a:tabLst>
              <a:defRPr sz="1600">
                <a:effectLst/>
              </a:defRPr>
            </a:lvl1pPr>
            <a:lvl2pPr marL="0" indent="0">
              <a:spcBef>
                <a:spcPts val="0"/>
              </a:spcBef>
              <a:buNone/>
              <a:defRPr sz="1800">
                <a:effectLst/>
              </a:defRPr>
            </a:lvl2pPr>
            <a:lvl3pPr marL="0" indent="0">
              <a:spcBef>
                <a:spcPts val="0"/>
              </a:spcBef>
              <a:buNone/>
              <a:defRPr sz="1800">
                <a:effectLst/>
              </a:defRPr>
            </a:lvl3pPr>
            <a:lvl4pPr marL="0" indent="0">
              <a:spcBef>
                <a:spcPts val="0"/>
              </a:spcBef>
              <a:buNone/>
              <a:defRPr sz="1800">
                <a:effectLst/>
              </a:defRPr>
            </a:lvl4pPr>
            <a:lvl5pPr marL="1828800" indent="0">
              <a:spcBef>
                <a:spcPts val="0"/>
              </a:spcBef>
              <a:buNone/>
              <a:defRPr sz="18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00" y="-13448"/>
            <a:ext cx="9180000" cy="324000"/>
          </a:xfrm>
          <a:solidFill>
            <a:srgbClr val="800000"/>
          </a:solidFill>
          <a:ln w="28575">
            <a:solidFill>
              <a:srgbClr val="800000"/>
            </a:solidFill>
          </a:ln>
        </p:spPr>
        <p:txBody>
          <a:bodyPr/>
          <a:lstStyle>
            <a:lvl1pPr algn="l">
              <a:defRPr sz="1800" b="1" i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99482" y="-13448"/>
            <a:ext cx="2662518" cy="324000"/>
          </a:xfrm>
        </p:spPr>
        <p:txBody>
          <a:bodyPr anchor="ctr"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8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inary_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-18000" y="238292"/>
            <a:ext cx="9180000" cy="6048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538163" algn="l"/>
              </a:tabLst>
              <a:defRPr sz="1600">
                <a:effectLst/>
              </a:defRPr>
            </a:lvl1pPr>
            <a:lvl2pPr marL="0" indent="0">
              <a:spcBef>
                <a:spcPts val="0"/>
              </a:spcBef>
              <a:buNone/>
              <a:defRPr sz="1800">
                <a:effectLst/>
              </a:defRPr>
            </a:lvl2pPr>
            <a:lvl3pPr marL="0" indent="0">
              <a:spcBef>
                <a:spcPts val="0"/>
              </a:spcBef>
              <a:buNone/>
              <a:defRPr sz="1800">
                <a:effectLst/>
              </a:defRPr>
            </a:lvl3pPr>
            <a:lvl4pPr marL="0" indent="0">
              <a:spcBef>
                <a:spcPts val="0"/>
              </a:spcBef>
              <a:buNone/>
              <a:defRPr sz="1800">
                <a:effectLst/>
              </a:defRPr>
            </a:lvl4pPr>
            <a:lvl5pPr marL="1828800" indent="0">
              <a:spcBef>
                <a:spcPts val="0"/>
              </a:spcBef>
              <a:buNone/>
              <a:defRPr sz="18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00" y="-26896"/>
            <a:ext cx="9180000" cy="324000"/>
          </a:xfrm>
          <a:solidFill>
            <a:schemeClr val="accent1">
              <a:lumMod val="50000"/>
            </a:schemeClr>
          </a:solidFill>
          <a:ln w="28575">
            <a:noFill/>
          </a:ln>
        </p:spPr>
        <p:txBody>
          <a:bodyPr/>
          <a:lstStyle>
            <a:lvl1pPr algn="l">
              <a:defRPr sz="1800" b="1" i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99482" y="-13448"/>
            <a:ext cx="2662518" cy="324000"/>
          </a:xfrm>
        </p:spPr>
        <p:txBody>
          <a:bodyPr anchor="ctr"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12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-18000" y="265186"/>
            <a:ext cx="9180000" cy="447508"/>
          </a:xfrm>
          <a:solidFill>
            <a:srgbClr val="FFCCCC"/>
          </a:solidFill>
          <a:ln w="1905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538163" algn="l"/>
              </a:tabLst>
              <a:defRPr sz="1600">
                <a:effectLst/>
              </a:defRPr>
            </a:lvl1pPr>
            <a:lvl2pPr marL="0" indent="0">
              <a:spcBef>
                <a:spcPts val="0"/>
              </a:spcBef>
              <a:buNone/>
              <a:defRPr sz="1800">
                <a:effectLst/>
              </a:defRPr>
            </a:lvl2pPr>
            <a:lvl3pPr marL="0" indent="0">
              <a:spcBef>
                <a:spcPts val="0"/>
              </a:spcBef>
              <a:buNone/>
              <a:defRPr sz="1800">
                <a:effectLst/>
              </a:defRPr>
            </a:lvl3pPr>
            <a:lvl4pPr marL="0" indent="0">
              <a:spcBef>
                <a:spcPts val="0"/>
              </a:spcBef>
              <a:buNone/>
              <a:defRPr sz="1800">
                <a:effectLst/>
              </a:defRPr>
            </a:lvl4pPr>
            <a:lvl5pPr marL="1828800" indent="0">
              <a:spcBef>
                <a:spcPts val="0"/>
              </a:spcBef>
              <a:buNone/>
              <a:defRPr sz="18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00" y="-26896"/>
            <a:ext cx="9180000" cy="324000"/>
          </a:xfrm>
          <a:solidFill>
            <a:srgbClr val="800000"/>
          </a:solidFill>
          <a:ln w="28575">
            <a:solidFill>
              <a:srgbClr val="800000"/>
            </a:solidFill>
          </a:ln>
        </p:spPr>
        <p:txBody>
          <a:bodyPr/>
          <a:lstStyle>
            <a:lvl1pPr algn="l">
              <a:defRPr sz="1600" b="1" i="1">
                <a:solidFill>
                  <a:srgbClr val="FFCCCC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18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B0F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RELATION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 smtClean="0"/>
              <a:t>A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0650" y="1053675"/>
                <a:ext cx="5726478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IE" sz="1600" dirty="0" smtClean="0"/>
                  <a:t>We </a:t>
                </a:r>
                <a:r>
                  <a:rPr lang="en-IE" sz="1600" dirty="0"/>
                  <a:t>can represent this information as a </a:t>
                </a:r>
                <a:r>
                  <a:rPr lang="en-IE" sz="1600" b="1" i="1" dirty="0">
                    <a:solidFill>
                      <a:schemeClr val="tx2"/>
                    </a:solidFill>
                  </a:rPr>
                  <a:t>set of ordered </a:t>
                </a:r>
                <a:r>
                  <a:rPr lang="en-IE" sz="1600" b="1" i="1" dirty="0" smtClean="0">
                    <a:solidFill>
                      <a:schemeClr val="tx2"/>
                    </a:solidFill>
                  </a:rPr>
                  <a:t>pairs</a:t>
                </a:r>
                <a:r>
                  <a:rPr lang="en-IE" sz="1600" dirty="0"/>
                  <a:t>.</a:t>
                </a:r>
              </a:p>
              <a:p>
                <a:pPr algn="just"/>
                <a:r>
                  <a:rPr lang="en-IE" sz="1600" dirty="0"/>
                  <a:t>An age of </a:t>
                </a:r>
                <a:r>
                  <a:rPr lang="en-IE" sz="1600" dirty="0" smtClean="0"/>
                  <a:t> 10 years </a:t>
                </a:r>
                <a:r>
                  <a:rPr lang="en-IE" sz="1600" dirty="0"/>
                  <a:t>would correspond to a weight of 31 kg. </a:t>
                </a:r>
                <a:r>
                  <a:rPr lang="en-IE" sz="1600" dirty="0" smtClean="0"/>
                  <a:t>An age </a:t>
                </a:r>
                <a:r>
                  <a:rPr lang="en-IE" sz="1600" dirty="0"/>
                  <a:t>of 16 years would correspond to a weight of </a:t>
                </a:r>
                <a:r>
                  <a:rPr lang="en-IE" sz="1600" dirty="0" smtClean="0"/>
                  <a:t>53 kg </a:t>
                </a:r>
                <a:r>
                  <a:rPr lang="en-IE" sz="1600" dirty="0"/>
                  <a:t>and </a:t>
                </a:r>
                <a:r>
                  <a:rPr lang="en-IE" sz="1600" dirty="0" smtClean="0"/>
                  <a:t>so on</a:t>
                </a:r>
                <a:r>
                  <a:rPr lang="en-IE" sz="1600" dirty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IE" sz="1600" dirty="0" smtClean="0"/>
                  <a:t>This </a:t>
                </a:r>
                <a:r>
                  <a:rPr lang="en-IE" sz="1600" dirty="0"/>
                  <a:t>type of information represents a relation between </a:t>
                </a:r>
                <a:r>
                  <a:rPr lang="en-IE" sz="1600" dirty="0" smtClean="0"/>
                  <a:t>two sets </a:t>
                </a:r>
                <a:r>
                  <a:rPr lang="en-IE" sz="1600" dirty="0"/>
                  <a:t>of </a:t>
                </a:r>
                <a:r>
                  <a:rPr lang="en-IE" sz="1600" dirty="0" smtClean="0"/>
                  <a:t>data</a:t>
                </a:r>
                <a:r>
                  <a:rPr lang="en-IE" sz="1600" dirty="0"/>
                  <a:t>. This in formation could </a:t>
                </a:r>
                <a:r>
                  <a:rPr lang="en-IE" sz="1600" dirty="0" smtClean="0"/>
                  <a:t>then </a:t>
                </a:r>
                <a:r>
                  <a:rPr lang="en-IE" sz="1600" dirty="0"/>
                  <a:t>be </a:t>
                </a:r>
                <a:r>
                  <a:rPr lang="en-IE" sz="1600" dirty="0" smtClean="0"/>
                  <a:t>represented </a:t>
                </a:r>
                <a:r>
                  <a:rPr lang="en-IE" sz="1600" dirty="0"/>
                  <a:t>as a </a:t>
                </a:r>
                <a:r>
                  <a:rPr lang="en-IE" sz="1600" dirty="0" smtClean="0"/>
                  <a:t>set of </a:t>
                </a:r>
                <a:r>
                  <a:rPr lang="en-IE" sz="1600" dirty="0"/>
                  <a:t>ordered pairs</a:t>
                </a:r>
                <a:r>
                  <a:rPr lang="en-IE" sz="1600" dirty="0" smtClean="0"/>
                  <a:t>.</a:t>
                </a:r>
                <a:endParaRPr lang="en-IE" sz="1600" dirty="0"/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E" sz="1600" i="1" dirty="0" smtClean="0">
                          <a:latin typeface="Cambria Math" panose="02040503050406030204" pitchFamily="18" charset="0"/>
                        </a:rPr>
                        <m:t>{( 10,</m:t>
                      </m:r>
                      <m:r>
                        <a:rPr lang="en-IE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600" i="1" dirty="0" smtClean="0">
                          <a:latin typeface="Cambria Math" panose="02040503050406030204" pitchFamily="18" charset="0"/>
                        </a:rPr>
                        <m:t>31), ( 12,</m:t>
                      </m:r>
                      <m:r>
                        <a:rPr lang="en-IE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600" i="1" dirty="0" smtClean="0">
                          <a:latin typeface="Cambria Math" panose="02040503050406030204" pitchFamily="18" charset="0"/>
                        </a:rPr>
                        <m:t>36), ( 14,</m:t>
                      </m:r>
                      <m:r>
                        <a:rPr lang="en-IE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600" i="1" dirty="0" smtClean="0">
                          <a:latin typeface="Cambria Math" panose="02040503050406030204" pitchFamily="18" charset="0"/>
                        </a:rPr>
                        <m:t>48), (16,</m:t>
                      </m:r>
                      <m:r>
                        <a:rPr lang="en-IE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600" i="1" dirty="0" smtClean="0">
                          <a:latin typeface="Cambria Math" panose="02040503050406030204" pitchFamily="18" charset="0"/>
                        </a:rPr>
                        <m:t>53), (18,</m:t>
                      </m:r>
                      <m:r>
                        <a:rPr lang="en-IE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1600" i="1" dirty="0" smtClean="0"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en-IE" sz="1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E" sz="16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E" sz="16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" y="1053675"/>
                <a:ext cx="5726478" cy="2369880"/>
              </a:xfrm>
              <a:prstGeom prst="rect">
                <a:avLst/>
              </a:prstGeom>
              <a:blipFill rotWithShape="0">
                <a:blip r:embed="rId2"/>
                <a:stretch>
                  <a:fillRect l="-639" t="-1028" r="-53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53206"/>
              </p:ext>
            </p:extLst>
          </p:nvPr>
        </p:nvGraphicFramePr>
        <p:xfrm>
          <a:off x="5956179" y="1103386"/>
          <a:ext cx="272642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465"/>
                <a:gridCol w="14009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Age (years)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Weight (kg)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0650" y="765455"/>
            <a:ext cx="8900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/>
              <a:t>Consider the relationship between the weight of five students and their ages as shown below.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649" y="3210130"/>
                <a:ext cx="890002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IE" sz="1600" dirty="0"/>
                  <a:t>The </a:t>
                </a:r>
                <a:r>
                  <a:rPr lang="en-IE" sz="1600" b="1" i="1" dirty="0">
                    <a:solidFill>
                      <a:schemeClr val="tx2"/>
                    </a:solidFill>
                  </a:rPr>
                  <a:t>set of all first elements</a:t>
                </a:r>
                <a:r>
                  <a:rPr lang="en-IE" sz="1600" dirty="0"/>
                  <a:t> of the ordered pair is called the </a:t>
                </a:r>
                <a:r>
                  <a:rPr lang="en-IE" sz="1600" b="1" i="1" dirty="0">
                    <a:solidFill>
                      <a:schemeClr val="tx2"/>
                    </a:solidFill>
                  </a:rPr>
                  <a:t>domain</a:t>
                </a:r>
                <a:r>
                  <a:rPr lang="en-IE" sz="1600" dirty="0"/>
                  <a:t> of the relation and is referred to as the </a:t>
                </a:r>
                <a:r>
                  <a:rPr lang="en-IE" sz="1600" b="1" i="1" dirty="0">
                    <a:solidFill>
                      <a:schemeClr val="tx2"/>
                    </a:solidFill>
                  </a:rPr>
                  <a:t>independent variable</a:t>
                </a:r>
                <a:r>
                  <a:rPr lang="en-IE" sz="1600" dirty="0"/>
                  <a:t>. The </a:t>
                </a:r>
                <a:r>
                  <a:rPr lang="en-IE" sz="1600" b="1" i="1" dirty="0">
                    <a:solidFill>
                      <a:schemeClr val="tx2"/>
                    </a:solidFill>
                  </a:rPr>
                  <a:t>set of all second elements</a:t>
                </a:r>
                <a:r>
                  <a:rPr lang="en-IE" sz="1600" dirty="0"/>
                  <a:t> is called the </a:t>
                </a:r>
                <a:r>
                  <a:rPr lang="en-IE" sz="1600" b="1" i="1" dirty="0">
                    <a:solidFill>
                      <a:schemeClr val="tx2"/>
                    </a:solidFill>
                  </a:rPr>
                  <a:t>range</a:t>
                </a:r>
                <a:r>
                  <a:rPr lang="en-IE" sz="1600" dirty="0"/>
                  <a:t> and is referred to as the dependent variable.</a:t>
                </a:r>
              </a:p>
              <a:p>
                <a:pPr algn="just"/>
                <a:r>
                  <a:rPr lang="en-IE" sz="1600" dirty="0"/>
                  <a:t>For the above example,</a:t>
                </a:r>
              </a:p>
              <a:p>
                <a:pPr algn="just"/>
                <a:r>
                  <a:rPr lang="en-IE" sz="1600" dirty="0"/>
                  <a:t>the domain</a:t>
                </a:r>
                <a14:m>
                  <m:oMath xmlns:m="http://schemas.openxmlformats.org/officeDocument/2006/math">
                    <m:r>
                      <a:rPr lang="en-IE" sz="1600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IE" sz="1600" i="1" dirty="0">
                        <a:latin typeface="Cambria Math" panose="02040503050406030204" pitchFamily="18" charset="0"/>
                      </a:rPr>
                      <m:t>{10, 12, 14, 16, 18}</m:t>
                    </m:r>
                  </m:oMath>
                </a14:m>
                <a:endParaRPr lang="en-IE" sz="1600" dirty="0"/>
              </a:p>
              <a:p>
                <a:pPr algn="just"/>
                <a:r>
                  <a:rPr lang="en-IE" sz="1600" dirty="0"/>
                  <a:t>the range </a:t>
                </a:r>
                <a14:m>
                  <m:oMath xmlns:m="http://schemas.openxmlformats.org/officeDocument/2006/math">
                    <m:r>
                      <a:rPr lang="en-IE" sz="16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600" i="1" dirty="0">
                        <a:latin typeface="Cambria Math" panose="02040503050406030204" pitchFamily="18" charset="0"/>
                      </a:rPr>
                      <m:t>{31, 36, 48, 53, 65}</m:t>
                    </m:r>
                  </m:oMath>
                </a14:m>
                <a:endParaRPr lang="en-IE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" y="3210130"/>
                <a:ext cx="8900029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411" t="-1556" r="-342" b="-38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3393348" y="3909269"/>
            <a:ext cx="5054366" cy="279353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</a:rPr>
              <a:t>Summary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980012" y="4672669"/>
            <a:ext cx="1385521" cy="13267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14827" y="4380465"/>
            <a:ext cx="1048624" cy="177007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>
            <a:off x="4575355" y="4749355"/>
            <a:ext cx="2772561" cy="764213"/>
          </a:xfrm>
          <a:prstGeom prst="arc">
            <a:avLst>
              <a:gd name="adj1" fmla="val 11169104"/>
              <a:gd name="adj2" fmla="val 2095725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48970" y="4974127"/>
                <a:ext cx="8476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IE" sz="1200">
                          <a:latin typeface="Cambria Math" panose="02040503050406030204" pitchFamily="18" charset="0"/>
                        </a:rPr>
                        <m:t>value</m:t>
                      </m:r>
                    </m:oMath>
                  </m:oMathPara>
                </a14:m>
                <a:endParaRPr lang="en-IE" sz="12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970" y="4974127"/>
                <a:ext cx="847604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740615" y="4914638"/>
                <a:ext cx="8476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E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IE" sz="1200">
                          <a:latin typeface="Cambria Math" panose="02040503050406030204" pitchFamily="18" charset="0"/>
                        </a:rPr>
                        <m:t>value</m:t>
                      </m:r>
                    </m:oMath>
                  </m:oMathPara>
                </a14:m>
                <a:endParaRPr lang="en-IE" sz="12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15" y="4914638"/>
                <a:ext cx="847604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 bwMode="auto">
          <a:xfrm>
            <a:off x="7092417" y="4887792"/>
            <a:ext cx="72000" cy="720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0790" y="5412385"/>
            <a:ext cx="683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smtClean="0">
                <a:solidFill>
                  <a:srgbClr val="00B0F0"/>
                </a:solidFill>
                <a:latin typeface="Cambria" panose="02040503050406030204" pitchFamily="18" charset="0"/>
              </a:rPr>
              <a:t>Domain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3685" y="5445506"/>
            <a:ext cx="610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smtClean="0">
                <a:solidFill>
                  <a:srgbClr val="00B0F0"/>
                </a:solidFill>
                <a:latin typeface="Cambria" panose="02040503050406030204" pitchFamily="18" charset="0"/>
              </a:rPr>
              <a:t>Range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5484" y="6150542"/>
            <a:ext cx="169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[Independent variable]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7128" y="6285390"/>
            <a:ext cx="1644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[Dependent variable]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507391" y="5310231"/>
            <a:ext cx="897518" cy="0"/>
          </a:xfrm>
          <a:prstGeom prst="straightConnector1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355948" y="4757969"/>
            <a:ext cx="120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>
                <a:latin typeface="Cambria" panose="02040503050406030204" pitchFamily="18" charset="0"/>
              </a:rPr>
              <a:t>corresponds to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5948" y="5296276"/>
            <a:ext cx="120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defining </a:t>
            </a:r>
          </a:p>
          <a:p>
            <a:pPr algn="ctr"/>
            <a:r>
              <a:rPr lang="en-IE" sz="12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15783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t Axi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2963" y="798325"/>
            <a:ext cx="6556236" cy="5400000"/>
          </a:xfrm>
          <a:prstGeom prst="rect">
            <a:avLst/>
          </a:prstGeom>
        </p:spPr>
      </p:pic>
      <p:pic>
        <p:nvPicPr>
          <p:cNvPr id="7" name="Blu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594" y="798325"/>
            <a:ext cx="6556233" cy="5400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7928" y="798325"/>
            <a:ext cx="7451271" cy="5400000"/>
            <a:chOff x="737928" y="798325"/>
            <a:chExt cx="7451271" cy="5400000"/>
          </a:xfrm>
        </p:grpSpPr>
        <p:pic>
          <p:nvPicPr>
            <p:cNvPr id="5" name="Axis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32964" y="798325"/>
              <a:ext cx="6556235" cy="5400000"/>
            </a:xfrm>
            <a:prstGeom prst="rect">
              <a:avLst/>
            </a:prstGeom>
          </p:spPr>
        </p:pic>
        <p:pic>
          <p:nvPicPr>
            <p:cNvPr id="4" name="Han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8305" flipH="1">
              <a:off x="737928" y="3753795"/>
              <a:ext cx="1419423" cy="971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2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12118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T AXI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7069" y="1458000"/>
            <a:ext cx="5749863" cy="5040000"/>
          </a:xfrm>
          <a:prstGeom prst="rect">
            <a:avLst/>
          </a:prstGeom>
        </p:spPr>
      </p:pic>
      <p:pic>
        <p:nvPicPr>
          <p:cNvPr id="6" name="Blu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7069" y="1458000"/>
            <a:ext cx="5749863" cy="50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97069" y="135554"/>
            <a:ext cx="5749863" cy="6362446"/>
            <a:chOff x="1697069" y="135554"/>
            <a:chExt cx="5749863" cy="6362446"/>
          </a:xfrm>
        </p:grpSpPr>
        <p:pic>
          <p:nvPicPr>
            <p:cNvPr id="3" name="aXIS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7069" y="1458000"/>
              <a:ext cx="5749863" cy="5040000"/>
            </a:xfrm>
            <a:prstGeom prst="rect">
              <a:avLst/>
            </a:prstGeom>
          </p:spPr>
        </p:pic>
        <p:pic>
          <p:nvPicPr>
            <p:cNvPr id="12" name="Han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75280" flipH="1">
              <a:off x="3943352" y="359423"/>
              <a:ext cx="1419423" cy="971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9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07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5" y="359821"/>
            <a:ext cx="6069205" cy="60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RELATION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 smtClean="0"/>
              <a:t>A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514" t="13505" r="1874" b="6869"/>
          <a:stretch/>
        </p:blipFill>
        <p:spPr>
          <a:xfrm>
            <a:off x="2982483" y="3392679"/>
            <a:ext cx="3591941" cy="2948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754631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1600" dirty="0" smtClean="0">
                    <a:latin typeface="Cambria" panose="02040503050406030204" pitchFamily="18" charset="0"/>
                  </a:rPr>
                  <a:t>A relation is any subset of the Cartesian plane and can be represented by a set of ordered pairs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E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E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E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4631"/>
                <a:ext cx="9144000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44523" y="1024931"/>
            <a:ext cx="7654955" cy="10772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IE" sz="1600" b="1" i="1" dirty="0"/>
              <a:t>Relation</a:t>
            </a:r>
          </a:p>
          <a:p>
            <a:pPr algn="just"/>
            <a:r>
              <a:rPr lang="en-IE" sz="1600" dirty="0"/>
              <a:t>A </a:t>
            </a:r>
            <a:r>
              <a:rPr lang="en-IE" sz="1600" b="1" dirty="0"/>
              <a:t>relation </a:t>
            </a:r>
            <a:r>
              <a:rPr lang="en-IE" sz="1600" dirty="0"/>
              <a:t>is a correspondence between a first set, called the </a:t>
            </a:r>
            <a:r>
              <a:rPr lang="en-IE" sz="1600" b="1" dirty="0" smtClean="0"/>
              <a:t>domain</a:t>
            </a:r>
            <a:r>
              <a:rPr lang="en-IE" sz="1600" dirty="0" smtClean="0"/>
              <a:t>, and </a:t>
            </a:r>
            <a:r>
              <a:rPr lang="en-IE" sz="1600" dirty="0"/>
              <a:t>a second set, called the </a:t>
            </a:r>
            <a:r>
              <a:rPr lang="en-IE" sz="1600" b="1" dirty="0"/>
              <a:t>range</a:t>
            </a:r>
            <a:r>
              <a:rPr lang="en-IE" sz="1600" dirty="0"/>
              <a:t>, such that each member of </a:t>
            </a:r>
            <a:r>
              <a:rPr lang="en-IE" sz="1600" dirty="0" smtClean="0"/>
              <a:t>the domain </a:t>
            </a:r>
            <a:r>
              <a:rPr lang="en-IE" sz="1600" dirty="0"/>
              <a:t>corresponds to </a:t>
            </a:r>
            <a:r>
              <a:rPr lang="en-IE" sz="1600" i="1" dirty="0"/>
              <a:t>at least one </a:t>
            </a:r>
            <a:r>
              <a:rPr lang="en-IE" sz="1600" dirty="0"/>
              <a:t>member of the range.</a:t>
            </a:r>
          </a:p>
        </p:txBody>
      </p:sp>
    </p:spTree>
    <p:extLst>
      <p:ext uri="{BB962C8B-B14F-4D97-AF65-F5344CB8AC3E}">
        <p14:creationId xmlns:p14="http://schemas.microsoft.com/office/powerpoint/2010/main" val="1458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FUNCTIONS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 smtClean="0"/>
              <a:t>B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20650" y="1090569"/>
            <a:ext cx="89000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IE" sz="1600" dirty="0" smtClean="0">
                <a:latin typeface="Cambria" panose="02040503050406030204" pitchFamily="18" charset="0"/>
              </a:rPr>
              <a:t>Functions are special relations. </a:t>
            </a:r>
            <a:endParaRPr lang="en-IE" sz="1600" dirty="0">
              <a:latin typeface="Cambria" panose="02040503050406030204" pitchFamily="18" charset="0"/>
            </a:endParaRP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IE" sz="1600" dirty="0" smtClean="0">
                <a:latin typeface="Cambria" panose="02040503050406030204" pitchFamily="18" charset="0"/>
              </a:rPr>
              <a:t>Every set of ordered pairs is a relation, but every relation is not a function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IE" sz="1600" dirty="0" smtClean="0">
                <a:latin typeface="Cambria" panose="02040503050406030204" pitchFamily="18" charset="0"/>
              </a:rPr>
              <a:t>Functions make up a subset of all relations.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IE" sz="1600" dirty="0" smtClean="0">
                <a:latin typeface="Cambria" panose="02040503050406030204" pitchFamily="18" charset="0"/>
              </a:rPr>
              <a:t>A function is defined as a relation that is either one to one or many to one., i.e. no ordered pairs have the same first element.</a:t>
            </a:r>
            <a:endParaRPr lang="en-IE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TYPES OF FUNCTIONS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 smtClean="0"/>
              <a:t>B</a:t>
            </a:r>
            <a:endParaRPr lang="en-IE" dirty="0"/>
          </a:p>
        </p:txBody>
      </p:sp>
      <p:pic>
        <p:nvPicPr>
          <p:cNvPr id="12290" name="Picture 2" descr="In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2" y="1009126"/>
            <a:ext cx="26289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ij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36" y="943327"/>
            <a:ext cx="2095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urj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90" y="1018650"/>
            <a:ext cx="2095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29" y="192947"/>
            <a:ext cx="4723003" cy="3745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600" b="1" dirty="0" smtClean="0">
                <a:latin typeface="Cambria" panose="02040503050406030204" pitchFamily="18" charset="0"/>
              </a:rPr>
              <a:t>Surjective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2336" y="567518"/>
                <a:ext cx="86154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600" dirty="0" smtClean="0">
                    <a:latin typeface="Cambria" panose="02040503050406030204" pitchFamily="18" charset="0"/>
                  </a:rPr>
                  <a:t>A surjective function is a function whose image is equal to its codomain. Equivalently, a function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with domain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and </a:t>
                </a:r>
                <a:r>
                  <a:rPr lang="en-IE" sz="1600" dirty="0">
                    <a:latin typeface="Cambria" panose="02040503050406030204" pitchFamily="18" charset="0"/>
                  </a:rPr>
                  <a:t>codomain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</a:t>
                </a:r>
                <a:r>
                  <a:rPr lang="en-IE" sz="1600" dirty="0">
                    <a:latin typeface="Cambria" panose="02040503050406030204" pitchFamily="18" charset="0"/>
                  </a:rPr>
                  <a:t>is surjective if for every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</a:t>
                </a:r>
                <a:r>
                  <a:rPr lang="en-IE" sz="1600" dirty="0">
                    <a:latin typeface="Cambria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</a:t>
                </a:r>
                <a:r>
                  <a:rPr lang="en-IE" sz="1600" dirty="0">
                    <a:latin typeface="Cambria" panose="02040503050406030204" pitchFamily="18" charset="0"/>
                  </a:rPr>
                  <a:t>there exists at least one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</a:t>
                </a:r>
                <a:r>
                  <a:rPr lang="en-IE" sz="1600" dirty="0">
                    <a:latin typeface="Cambria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</a:t>
                </a:r>
                <a:r>
                  <a:rPr lang="en-IE" sz="1600" dirty="0">
                    <a:latin typeface="Cambria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E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E" sz="16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E" sz="16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6" y="567518"/>
                <a:ext cx="861549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425" t="-2941" r="-637" b="-44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597029"/>
              </p:ext>
            </p:extLst>
          </p:nvPr>
        </p:nvGraphicFramePr>
        <p:xfrm>
          <a:off x="446554" y="1398515"/>
          <a:ext cx="3688032" cy="57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2616120" imgH="406080" progId="Equation.DSMT4">
                  <p:embed/>
                </p:oleObj>
              </mc:Choice>
              <mc:Fallback>
                <p:oleObj name="Equation" r:id="rId4" imgW="26161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554" y="1398515"/>
                        <a:ext cx="3688032" cy="572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232" y="2425816"/>
            <a:ext cx="4723003" cy="3745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600" b="1" dirty="0" smtClean="0">
                <a:latin typeface="Cambria" panose="02040503050406030204" pitchFamily="18" charset="0"/>
              </a:rPr>
              <a:t>Injective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9539" y="2800387"/>
                <a:ext cx="8615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600" dirty="0" smtClean="0">
                    <a:latin typeface="Cambria" panose="02040503050406030204" pitchFamily="18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 is injective if and only if for all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E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E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; that is,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E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 implies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.  Equivalently, if </a:t>
                </a:r>
                <a14:m>
                  <m:oMath xmlns:m="http://schemas.openxmlformats.org/officeDocument/2006/math">
                    <m:r>
                      <a:rPr lang="en-IE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E" sz="16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.</a:t>
                </a:r>
                <a:endParaRPr lang="en-IE" sz="16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9" y="2800387"/>
                <a:ext cx="8615495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425" t="-4167" b="-114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22220"/>
              </p:ext>
            </p:extLst>
          </p:nvPr>
        </p:nvGraphicFramePr>
        <p:xfrm>
          <a:off x="446554" y="3385162"/>
          <a:ext cx="35798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7" imgW="2539800" imgH="406080" progId="Equation.DSMT4">
                  <p:embed/>
                </p:oleObj>
              </mc:Choice>
              <mc:Fallback>
                <p:oleObj name="Equation" r:id="rId7" imgW="25398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554" y="3385162"/>
                        <a:ext cx="357981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232" y="4284114"/>
            <a:ext cx="4723003" cy="3745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600" b="1" dirty="0" smtClean="0">
                <a:latin typeface="Cambria" panose="02040503050406030204" pitchFamily="18" charset="0"/>
              </a:rPr>
              <a:t>Bijective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539" y="4658685"/>
            <a:ext cx="8615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A function is </a:t>
            </a:r>
            <a:r>
              <a:rPr lang="en-IE" sz="1600" b="1" dirty="0"/>
              <a:t>bijective</a:t>
            </a:r>
            <a:r>
              <a:rPr lang="en-IE" sz="1600" dirty="0"/>
              <a:t> (</a:t>
            </a:r>
            <a:r>
              <a:rPr lang="en-IE" sz="1600" b="1" dirty="0"/>
              <a:t>one-to-one and onto</a:t>
            </a:r>
            <a:r>
              <a:rPr lang="en-IE" sz="1600" dirty="0"/>
              <a:t> or </a:t>
            </a:r>
            <a:r>
              <a:rPr lang="en-IE" sz="1600" b="1" dirty="0"/>
              <a:t>one-to-one correspondence</a:t>
            </a:r>
            <a:r>
              <a:rPr lang="en-IE" sz="1600" dirty="0"/>
              <a:t>) if every element of the codomain is mapped to by </a:t>
            </a:r>
            <a:r>
              <a:rPr lang="en-IE" sz="1600" i="1" dirty="0"/>
              <a:t>exactly</a:t>
            </a:r>
            <a:r>
              <a:rPr lang="en-IE" sz="1600" dirty="0"/>
              <a:t> one element of the domain. (That is, the function is </a:t>
            </a:r>
            <a:r>
              <a:rPr lang="en-IE" sz="1600" i="1" dirty="0"/>
              <a:t>both</a:t>
            </a:r>
            <a:r>
              <a:rPr lang="en-IE" sz="1600" dirty="0"/>
              <a:t> injective and surjective</a:t>
            </a:r>
            <a:r>
              <a:rPr lang="en-IE" sz="1600" dirty="0" smtClean="0"/>
              <a:t>.)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7897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-Down Arrow 9"/>
          <p:cNvSpPr/>
          <p:nvPr/>
        </p:nvSpPr>
        <p:spPr bwMode="auto">
          <a:xfrm rot="5400000">
            <a:off x="6338590" y="2274180"/>
            <a:ext cx="324000" cy="3269947"/>
          </a:xfrm>
          <a:prstGeom prst="upDownArrow">
            <a:avLst/>
          </a:prstGeom>
          <a:gradFill flip="none" rotWithShape="1">
            <a:gsLst>
              <a:gs pos="0">
                <a:srgbClr val="6FAE40">
                  <a:tint val="66000"/>
                  <a:satMod val="160000"/>
                </a:srgbClr>
              </a:gs>
              <a:gs pos="50000">
                <a:srgbClr val="6FAE40">
                  <a:tint val="44500"/>
                  <a:satMod val="160000"/>
                </a:srgbClr>
              </a:gs>
              <a:gs pos="100000">
                <a:srgbClr val="6FAE4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Up-Down Arrow 8"/>
          <p:cNvSpPr/>
          <p:nvPr/>
        </p:nvSpPr>
        <p:spPr bwMode="auto">
          <a:xfrm>
            <a:off x="5664002" y="2775153"/>
            <a:ext cx="324000" cy="2268000"/>
          </a:xfrm>
          <a:prstGeom prst="up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Up-Down Arrow 6"/>
          <p:cNvSpPr/>
          <p:nvPr/>
        </p:nvSpPr>
        <p:spPr bwMode="auto">
          <a:xfrm rot="5400000">
            <a:off x="2156316" y="2888053"/>
            <a:ext cx="324000" cy="3269947"/>
          </a:xfrm>
          <a:prstGeom prst="upDownArrow">
            <a:avLst/>
          </a:prstGeom>
          <a:gradFill flip="none" rotWithShape="1">
            <a:gsLst>
              <a:gs pos="0">
                <a:srgbClr val="6FAE40">
                  <a:tint val="66000"/>
                  <a:satMod val="160000"/>
                </a:srgbClr>
              </a:gs>
              <a:gs pos="50000">
                <a:srgbClr val="6FAE40">
                  <a:tint val="44500"/>
                  <a:satMod val="160000"/>
                </a:srgbClr>
              </a:gs>
              <a:gs pos="100000">
                <a:srgbClr val="6FAE4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Up-Down Arrow 5"/>
          <p:cNvSpPr/>
          <p:nvPr/>
        </p:nvSpPr>
        <p:spPr bwMode="auto">
          <a:xfrm>
            <a:off x="2055337" y="2776681"/>
            <a:ext cx="324000" cy="2550328"/>
          </a:xfrm>
          <a:prstGeom prst="up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NATURAL DOMAIN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 smtClean="0"/>
              <a:t>C</a:t>
            </a:r>
            <a:endParaRPr lang="en-IE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2109" y="1017349"/>
            <a:ext cx="8468094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Every relation has a domain, the set of (input) values over which it is defined. If </a:t>
            </a:r>
            <a:r>
              <a:rPr lang="en-US" sz="1600" dirty="0" smtClean="0">
                <a:solidFill>
                  <a:srgbClr val="000000"/>
                </a:solidFill>
              </a:rPr>
              <a:t>the domain is not stated, </a:t>
            </a:r>
            <a:r>
              <a:rPr lang="en-US" sz="1600" dirty="0">
                <a:solidFill>
                  <a:srgbClr val="000000"/>
                </a:solidFill>
              </a:rPr>
              <a:t>by convention we take the domain to be the largest </a:t>
            </a:r>
            <a:r>
              <a:rPr lang="en-US" sz="1600" dirty="0" smtClean="0">
                <a:solidFill>
                  <a:srgbClr val="000000"/>
                </a:solidFill>
              </a:rPr>
              <a:t>set </a:t>
            </a:r>
            <a:r>
              <a:rPr lang="en-US" sz="1600" dirty="0">
                <a:solidFill>
                  <a:srgbClr val="000000"/>
                </a:solidFill>
              </a:rPr>
              <a:t>of (real) numbers for </a:t>
            </a:r>
            <a:r>
              <a:rPr lang="en-US" sz="1600" dirty="0" smtClean="0">
                <a:solidFill>
                  <a:srgbClr val="000000"/>
                </a:solidFill>
              </a:rPr>
              <a:t>which the </a:t>
            </a:r>
            <a:r>
              <a:rPr lang="en-US" sz="1600" dirty="0">
                <a:solidFill>
                  <a:srgbClr val="000000"/>
                </a:solidFill>
              </a:rPr>
              <a:t>expression defining the function can be evaluated.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We </a:t>
            </a:r>
            <a:r>
              <a:rPr lang="en-US" sz="1600" dirty="0">
                <a:solidFill>
                  <a:srgbClr val="000000"/>
                </a:solidFill>
              </a:rPr>
              <a:t>call this the "natural domain" of the function.</a:t>
            </a:r>
            <a:r>
              <a:rPr lang="en-US" sz="16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43" y="2776681"/>
            <a:ext cx="3269947" cy="2550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5615" y="2776681"/>
            <a:ext cx="3267987" cy="254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554" y="2298583"/>
            <a:ext cx="758459" cy="261610"/>
          </a:xfrm>
          <a:prstGeom prst="rect">
            <a:avLst/>
          </a:prstGeom>
          <a:gradFill flip="none" rotWithShape="1">
            <a:gsLst>
              <a:gs pos="0">
                <a:srgbClr val="6FAE40">
                  <a:tint val="66000"/>
                  <a:satMod val="160000"/>
                </a:srgbClr>
              </a:gs>
              <a:gs pos="50000">
                <a:srgbClr val="6FAE40">
                  <a:tint val="44500"/>
                  <a:satMod val="160000"/>
                </a:srgbClr>
              </a:gs>
              <a:gs pos="100000">
                <a:srgbClr val="6FAE4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IE" sz="1100" dirty="0" smtClean="0">
                <a:latin typeface="Cambria" panose="02040503050406030204" pitchFamily="18" charset="0"/>
              </a:rPr>
              <a:t>Domain</a:t>
            </a:r>
            <a:endParaRPr lang="en-IE" sz="1600" dirty="0" smtClean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54" y="2619574"/>
            <a:ext cx="758459" cy="26161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IE" sz="1100" dirty="0" smtClean="0">
                <a:latin typeface="Cambria" panose="02040503050406030204" pitchFamily="18" charset="0"/>
              </a:rPr>
              <a:t>Range</a:t>
            </a:r>
            <a:endParaRPr lang="en-IE" sz="1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t="48526" r="68801"/>
          <a:stretch/>
        </p:blipFill>
        <p:spPr>
          <a:xfrm>
            <a:off x="838338" y="1955023"/>
            <a:ext cx="2704685" cy="22818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TRANSLATIONS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4" y="776386"/>
            <a:ext cx="340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6FAE40"/>
                </a:solidFill>
                <a:latin typeface="Cambria" panose="02040503050406030204" pitchFamily="18" charset="0"/>
              </a:rPr>
              <a:t>Shift upward of downward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650" y="1293525"/>
                <a:ext cx="4194000" cy="584775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1600" b="1" i="1"/>
                </a:lvl1pPr>
              </a:lstStyle>
              <a:p>
                <a14:m>
                  <m:oMath xmlns:m="http://schemas.openxmlformats.org/officeDocument/2006/math">
                    <m:r>
                      <a:rPr lang="en-IE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E"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E" dirty="0"/>
                  <a:t> </a:t>
                </a:r>
                <a:r>
                  <a:rPr lang="en-IE" b="0" i="0" dirty="0"/>
                  <a:t>translates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b="0" i="0" dirty="0"/>
                  <a:t> vertically a distance of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E" b="0" i="0" dirty="0"/>
                  <a:t> units </a:t>
                </a:r>
                <a:r>
                  <a:rPr lang="en-IE" i="0" dirty="0" smtClean="0"/>
                  <a:t>upward</a:t>
                </a:r>
                <a:r>
                  <a:rPr lang="en-IE" b="0" dirty="0" smtClean="0"/>
                  <a:t>.</a:t>
                </a:r>
                <a:endParaRPr lang="en-IE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" y="1293525"/>
                <a:ext cx="419400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0650" y="4159707"/>
                <a:ext cx="4194000" cy="584775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1600" b="1" i="1"/>
                </a:lvl1pPr>
              </a:lstStyle>
              <a:p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E" dirty="0"/>
                  <a:t> </a:t>
                </a:r>
                <a:r>
                  <a:rPr lang="en-IE" b="0" i="0" dirty="0"/>
                  <a:t>translates</a:t>
                </a:r>
                <a:r>
                  <a:rPr lang="en-IE" b="0" dirty="0"/>
                  <a:t>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b="0" dirty="0"/>
                  <a:t> </a:t>
                </a:r>
                <a:r>
                  <a:rPr lang="en-IE" b="0" i="0" dirty="0"/>
                  <a:t>vertically a distance of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E" b="0" i="0" dirty="0"/>
                  <a:t> units </a:t>
                </a:r>
                <a:r>
                  <a:rPr lang="en-IE" i="0" dirty="0" smtClean="0"/>
                  <a:t>downward</a:t>
                </a:r>
                <a:r>
                  <a:rPr lang="en-IE" b="0" dirty="0" smtClean="0"/>
                  <a:t>.</a:t>
                </a:r>
                <a:endParaRPr lang="en-IE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" y="4159707"/>
                <a:ext cx="419400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41053" r="65454"/>
          <a:stretch/>
        </p:blipFill>
        <p:spPr>
          <a:xfrm>
            <a:off x="5742433" y="1924485"/>
            <a:ext cx="2362491" cy="21886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826679" y="1294312"/>
                <a:ext cx="4194000" cy="58320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1600" b="1" i="1"/>
                </a:lvl1pPr>
              </a:lstStyle>
              <a:p>
                <a14:m>
                  <m:oMath xmlns:m="http://schemas.openxmlformats.org/officeDocument/2006/math">
                    <m:r>
                      <a:rPr lang="en-IE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IE" dirty="0"/>
                  <a:t> </a:t>
                </a:r>
                <a:r>
                  <a:rPr lang="en-IE" b="0" i="0" dirty="0"/>
                  <a:t>translates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b="0" i="0" dirty="0"/>
                  <a:t> </a:t>
                </a:r>
                <a:r>
                  <a:rPr lang="en-IE" b="0" i="0" dirty="0" smtClean="0"/>
                  <a:t>horizontally</a:t>
                </a:r>
                <a:r>
                  <a:rPr lang="en-IE" b="0" i="0" dirty="0" smtClean="0"/>
                  <a:t> </a:t>
                </a:r>
                <a:r>
                  <a:rPr lang="en-IE" b="0" i="0" dirty="0"/>
                  <a:t>a distance of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E" b="0" i="0" dirty="0"/>
                  <a:t> units </a:t>
                </a:r>
                <a:r>
                  <a:rPr lang="en-IE" b="0" i="0" dirty="0" smtClean="0"/>
                  <a:t>to the </a:t>
                </a:r>
                <a:r>
                  <a:rPr lang="en-IE" i="0" dirty="0" smtClean="0"/>
                  <a:t>left</a:t>
                </a:r>
                <a:r>
                  <a:rPr lang="en-IE" dirty="0" smtClean="0"/>
                  <a:t>, </a:t>
                </a:r>
                <a:r>
                  <a:rPr lang="en-IE" b="0" i="0" dirty="0" smtClean="0"/>
                  <a:t>when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IE" b="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1294312"/>
                <a:ext cx="4194000" cy="5832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826679" y="4160494"/>
                <a:ext cx="4194000" cy="58320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1600" b="1" i="1"/>
                </a:lvl1pPr>
              </a:lstStyle>
              <a:p>
                <a14:m>
                  <m:oMath xmlns:m="http://schemas.openxmlformats.org/officeDocument/2006/math">
                    <m:r>
                      <a:rPr lang="en-IE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IE" dirty="0"/>
                  <a:t> </a:t>
                </a:r>
                <a:r>
                  <a:rPr lang="en-IE" b="0" i="0" dirty="0"/>
                  <a:t>translates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b="0" i="0" dirty="0"/>
                  <a:t> </a:t>
                </a:r>
                <a:r>
                  <a:rPr lang="en-IE" b="0" i="0" dirty="0" smtClean="0"/>
                  <a:t>horizontally</a:t>
                </a:r>
                <a:r>
                  <a:rPr lang="en-IE" b="0" i="0" dirty="0" smtClean="0"/>
                  <a:t> </a:t>
                </a:r>
                <a:r>
                  <a:rPr lang="en-IE" b="0" i="0" dirty="0"/>
                  <a:t>a distance of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E" b="0" i="0" dirty="0"/>
                  <a:t> units </a:t>
                </a:r>
                <a:r>
                  <a:rPr lang="en-IE" b="0" i="0" dirty="0" smtClean="0"/>
                  <a:t>to the </a:t>
                </a:r>
                <a:r>
                  <a:rPr lang="en-IE" i="0" dirty="0" smtClean="0"/>
                  <a:t>right</a:t>
                </a:r>
                <a:r>
                  <a:rPr lang="en-IE" dirty="0" smtClean="0"/>
                  <a:t>, </a:t>
                </a:r>
                <a:r>
                  <a:rPr lang="en-IE" b="0" i="0" dirty="0" smtClean="0"/>
                  <a:t>when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IE" b="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4160494"/>
                <a:ext cx="4194000" cy="5832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26" t="48526" r="30124"/>
          <a:stretch/>
        </p:blipFill>
        <p:spPr>
          <a:xfrm>
            <a:off x="974794" y="4641413"/>
            <a:ext cx="2431775" cy="22818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04246" y="803590"/>
            <a:ext cx="340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6FAE40"/>
                </a:solidFill>
                <a:latin typeface="Cambria" panose="02040503050406030204" pitchFamily="18" charset="0"/>
              </a:rPr>
              <a:t>Shift to the right or left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61" t="41053" r="22436"/>
          <a:stretch/>
        </p:blipFill>
        <p:spPr>
          <a:xfrm>
            <a:off x="5648500" y="4734580"/>
            <a:ext cx="2338988" cy="21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TRANSLATIONS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4" y="776386"/>
            <a:ext cx="340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6FAE40"/>
                </a:solidFill>
                <a:latin typeface="Cambria" panose="02040503050406030204" pitchFamily="18" charset="0"/>
              </a:rPr>
              <a:t>Reflections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650" y="1293525"/>
                <a:ext cx="3204000" cy="338554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1600" b="1" i="1"/>
                </a:lvl1pPr>
              </a:lstStyle>
              <a:p>
                <a14:m>
                  <m:oMath xmlns:m="http://schemas.openxmlformats.org/officeDocument/2006/math">
                    <m:r>
                      <a:rPr lang="en-IE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E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dirty="0"/>
                  <a:t> </a:t>
                </a:r>
                <a:r>
                  <a:rPr lang="en-IE" b="0" i="0" dirty="0" smtClean="0"/>
                  <a:t>reflects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b="0" i="0" dirty="0"/>
                  <a:t> </a:t>
                </a:r>
                <a:r>
                  <a:rPr lang="en-IE" b="0" i="0" dirty="0" smtClean="0"/>
                  <a:t>in the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IE" b="0" i="0" smtClean="0">
                        <a:latin typeface="Cambria Math" panose="02040503050406030204" pitchFamily="18" charset="0"/>
                      </a:rPr>
                      <m:t>axis</m:t>
                    </m:r>
                  </m:oMath>
                </a14:m>
                <a:r>
                  <a:rPr lang="en-IE" b="0" dirty="0" smtClean="0"/>
                  <a:t>.</a:t>
                </a:r>
                <a:endParaRPr lang="en-IE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" y="1293525"/>
                <a:ext cx="3204000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6124" t="43390" r="26717"/>
          <a:stretch/>
        </p:blipFill>
        <p:spPr>
          <a:xfrm>
            <a:off x="5971316" y="1749108"/>
            <a:ext cx="2894725" cy="3070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16679" y="1293525"/>
                <a:ext cx="3204000" cy="338554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1600" b="1" i="1"/>
                </a:lvl1pPr>
              </a:lstStyle>
              <a:p>
                <a14:m>
                  <m:oMath xmlns:m="http://schemas.openxmlformats.org/officeDocument/2006/math">
                    <m:r>
                      <a:rPr lang="en-IE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dirty="0"/>
                  <a:t> </a:t>
                </a:r>
                <a:r>
                  <a:rPr lang="en-IE" b="0" i="0" dirty="0" smtClean="0"/>
                  <a:t>reflects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b="0" i="0" dirty="0"/>
                  <a:t> </a:t>
                </a:r>
                <a:r>
                  <a:rPr lang="en-IE" b="0" i="0" dirty="0" smtClean="0"/>
                  <a:t>in the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IE" b="0" i="0" smtClean="0">
                        <a:latin typeface="Cambria Math" panose="02040503050406030204" pitchFamily="18" charset="0"/>
                      </a:rPr>
                      <m:t>axis</m:t>
                    </m:r>
                  </m:oMath>
                </a14:m>
                <a:r>
                  <a:rPr lang="en-IE" b="0" dirty="0" smtClean="0"/>
                  <a:t>.</a:t>
                </a:r>
                <a:endParaRPr lang="en-IE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79" y="1293525"/>
                <a:ext cx="3204000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534" t="43604" r="70002"/>
          <a:stretch/>
        </p:blipFill>
        <p:spPr>
          <a:xfrm>
            <a:off x="333286" y="1749108"/>
            <a:ext cx="3067940" cy="35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TRANSLATIONS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4" y="776386"/>
            <a:ext cx="340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6FAE40"/>
                </a:solidFill>
                <a:latin typeface="Cambria" panose="02040503050406030204" pitchFamily="18" charset="0"/>
              </a:rPr>
              <a:t>Stretches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0649" y="1293524"/>
                <a:ext cx="3060000" cy="97200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1600" b="1" i="1"/>
                </a:lvl1pPr>
              </a:lstStyle>
              <a:p>
                <a14:m>
                  <m:oMath xmlns:m="http://schemas.openxmlformats.org/officeDocument/2006/math">
                    <m:r>
                      <a:rPr lang="en-IE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dirty="0"/>
                  <a:t> </a:t>
                </a:r>
                <a:r>
                  <a:rPr lang="en-IE" b="0" i="0" dirty="0" smtClean="0"/>
                  <a:t>stretches or compresses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b="0" i="0" dirty="0"/>
                  <a:t> </a:t>
                </a:r>
                <a:r>
                  <a:rPr lang="en-IE" b="0" i="0" dirty="0" smtClean="0"/>
                  <a:t>horizontally with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IE" b="0" dirty="0" smtClean="0"/>
                  <a:t>.</a:t>
                </a:r>
                <a:endParaRPr lang="en-IE" b="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" y="1293524"/>
                <a:ext cx="3060000" cy="97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8908" t="40670" r="39800" b="12904"/>
          <a:stretch/>
        </p:blipFill>
        <p:spPr>
          <a:xfrm>
            <a:off x="3907298" y="2267721"/>
            <a:ext cx="2090761" cy="2488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03882" y="1293524"/>
                <a:ext cx="3060000" cy="97200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1600" b="1" i="1"/>
                </a:lvl1pPr>
              </a:lstStyle>
              <a:p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E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dirty="0"/>
                  <a:t> </a:t>
                </a:r>
                <a:r>
                  <a:rPr lang="en-IE" b="0" i="0" dirty="0" smtClean="0"/>
                  <a:t>stretches </a:t>
                </a:r>
                <a14:m>
                  <m:oMath xmlns:m="http://schemas.openxmlformats.org/officeDocument/2006/math">
                    <m:r>
                      <a:rPr lang="en-IE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b="0" i="0" dirty="0"/>
                  <a:t> </a:t>
                </a:r>
                <a:endParaRPr lang="en-IE" b="0" i="0" dirty="0" smtClean="0"/>
              </a:p>
              <a:p>
                <a:r>
                  <a:rPr lang="en-IE" b="0" i="0" dirty="0" smtClean="0"/>
                  <a:t>vertically with a scale </a:t>
                </a:r>
              </a:p>
              <a:p>
                <a:r>
                  <a:rPr lang="en-IE" b="0" i="0" dirty="0" smtClean="0"/>
                  <a:t>factor of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E" b="0" i="0" dirty="0" smtClean="0"/>
                  <a:t>.</a:t>
                </a:r>
                <a:endParaRPr lang="en-IE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82" y="1293524"/>
                <a:ext cx="3060000" cy="97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81" t="41745" r="74441" b="12173"/>
          <a:stretch/>
        </p:blipFill>
        <p:spPr>
          <a:xfrm>
            <a:off x="652410" y="2440369"/>
            <a:ext cx="2102265" cy="228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87115" y="1293524"/>
                <a:ext cx="2265027" cy="1070619"/>
              </a:xfrm>
              <a:prstGeom prst="round2SameRect">
                <a:avLst>
                  <a:gd name="adj1" fmla="val 10398"/>
                  <a:gd name="adj2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0" rIns="36000" bIns="36000" rtlCol="0">
                <a:spAutoFit/>
              </a:bodyPr>
              <a:lstStyle/>
              <a:p>
                <a:r>
                  <a:rPr lang="en-IE" sz="1600" dirty="0" smtClean="0">
                    <a:latin typeface="Cambria" panose="02040503050406030204" pitchFamily="18" charset="0"/>
                  </a:rPr>
                  <a:t>A stretch with a scale factor</a:t>
                </a:r>
                <a14:m>
                  <m:oMath xmlns:m="http://schemas.openxmlformats.org/officeDocument/2006/math"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E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where</a:t>
                </a:r>
              </a:p>
              <a:p>
                <a:r>
                  <a:rPr lang="en-IE" sz="16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will actually compress the graph.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115" y="1293524"/>
                <a:ext cx="2265027" cy="1070619"/>
              </a:xfrm>
              <a:prstGeom prst="round2SameRect">
                <a:avLst>
                  <a:gd name="adj1" fmla="val 10398"/>
                  <a:gd name="adj2" fmla="val 0"/>
                </a:avLst>
              </a:prstGeom>
              <a:blipFill rotWithShape="0">
                <a:blip r:embed="rId5"/>
                <a:stretch>
                  <a:fillRect l="-2133" t="-2793" b="-3911"/>
                </a:stretch>
              </a:blipFill>
              <a:ln w="19050"/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9282" y="4756281"/>
                <a:ext cx="3349952" cy="1945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600" dirty="0" smtClean="0">
                    <a:latin typeface="Cambria" panose="02040503050406030204" pitchFamily="18" charset="0"/>
                  </a:rPr>
                  <a:t>The transformation is a </a:t>
                </a:r>
                <a:r>
                  <a:rPr lang="en-IE" sz="1600" b="1" dirty="0" smtClean="0">
                    <a:latin typeface="Cambria" panose="02040503050406030204" pitchFamily="18" charset="0"/>
                  </a:rPr>
                  <a:t>horizontal</a:t>
                </a:r>
                <a:r>
                  <a:rPr lang="en-IE" sz="1600" dirty="0" smtClean="0">
                    <a:latin typeface="Cambria" panose="02040503050406030204" pitchFamily="18" charset="0"/>
                  </a:rPr>
                  <a:t> </a:t>
                </a:r>
                <a:r>
                  <a:rPr lang="en-IE" sz="1600" b="1" dirty="0" smtClean="0">
                    <a:latin typeface="Cambria" panose="02040503050406030204" pitchFamily="18" charset="0"/>
                  </a:rPr>
                  <a:t>stretch of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E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. </a:t>
                </a:r>
              </a:p>
              <a:p>
                <a:r>
                  <a:rPr lang="en-IE" sz="1600" dirty="0" smtClean="0">
                    <a:latin typeface="Cambria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the graph is compressed towards the </a:t>
                </a:r>
                <a14:m>
                  <m:oMath xmlns:m="http://schemas.openxmlformats.org/officeDocument/2006/math"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IE" sz="1600" b="0" i="0" smtClean="0">
                        <a:latin typeface="Cambria Math" panose="02040503050406030204" pitchFamily="18" charset="0"/>
                      </a:rPr>
                      <m:t>axis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E" sz="1600" dirty="0" smtClean="0">
                  <a:latin typeface="Cambria" panose="02040503050406030204" pitchFamily="18" charset="0"/>
                </a:endParaRPr>
              </a:p>
              <a:p>
                <a:r>
                  <a:rPr lang="en-IE" sz="1600" dirty="0">
                    <a:latin typeface="Cambria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IE" sz="1600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IE" sz="1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E" sz="1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 the graph is compressed </a:t>
                </a:r>
                <a:r>
                  <a:rPr lang="en-IE" sz="1600" dirty="0" smtClean="0">
                    <a:latin typeface="Cambria" panose="02040503050406030204" pitchFamily="18" charset="0"/>
                  </a:rPr>
                  <a:t>away from </a:t>
                </a:r>
                <a:r>
                  <a:rPr lang="en-IE" sz="1600" dirty="0">
                    <a:latin typeface="Cambria" panose="020405030504060302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IE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E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IE" sz="1600">
                        <a:latin typeface="Cambria Math" panose="02040503050406030204" pitchFamily="18" charset="0"/>
                      </a:rPr>
                      <m:t>axis</m:t>
                    </m:r>
                    <m:r>
                      <a:rPr lang="en-IE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E" sz="1600" dirty="0">
                  <a:latin typeface="Cambria" panose="02040503050406030204" pitchFamily="18" charset="0"/>
                </a:endParaRPr>
              </a:p>
              <a:p>
                <a:endParaRPr lang="en-IE" sz="16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82" y="4756281"/>
                <a:ext cx="3349952" cy="1945661"/>
              </a:xfrm>
              <a:prstGeom prst="rect">
                <a:avLst/>
              </a:prstGeom>
              <a:blipFill rotWithShape="0">
                <a:blip r:embed="rId6"/>
                <a:stretch>
                  <a:fillRect l="-909" t="-125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89234" y="4722097"/>
                <a:ext cx="334995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600" dirty="0" smtClean="0">
                    <a:latin typeface="Cambria" panose="02040503050406030204" pitchFamily="18" charset="0"/>
                  </a:rPr>
                  <a:t>The transformation is a </a:t>
                </a:r>
                <a:r>
                  <a:rPr lang="en-IE" sz="1600" b="1" dirty="0" smtClean="0">
                    <a:latin typeface="Cambria" panose="02040503050406030204" pitchFamily="18" charset="0"/>
                  </a:rPr>
                  <a:t>vertical</a:t>
                </a:r>
                <a:r>
                  <a:rPr lang="en-IE" sz="1600" dirty="0" smtClean="0">
                    <a:latin typeface="Cambria" panose="02040503050406030204" pitchFamily="18" charset="0"/>
                  </a:rPr>
                  <a:t> </a:t>
                </a:r>
                <a:r>
                  <a:rPr lang="en-IE" sz="1600" b="1" dirty="0" smtClean="0">
                    <a:latin typeface="Cambria" panose="02040503050406030204" pitchFamily="18" charset="0"/>
                  </a:rPr>
                  <a:t>stretch of scale factor </a:t>
                </a:r>
                <a14:m>
                  <m:oMath xmlns:m="http://schemas.openxmlformats.org/officeDocument/2006/math"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. </a:t>
                </a:r>
              </a:p>
              <a:p>
                <a:r>
                  <a:rPr lang="en-IE" sz="1600" dirty="0" smtClean="0">
                    <a:latin typeface="Cambria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the graph stretches away from the </a:t>
                </a:r>
                <a14:m>
                  <m:oMath xmlns:m="http://schemas.openxmlformats.org/officeDocument/2006/math"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IE" sz="1600" b="0" i="0" smtClean="0">
                        <a:latin typeface="Cambria Math" panose="02040503050406030204" pitchFamily="18" charset="0"/>
                      </a:rPr>
                      <m:t>axis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E" sz="1600" dirty="0" smtClean="0">
                  <a:latin typeface="Cambria" panose="02040503050406030204" pitchFamily="18" charset="0"/>
                </a:endParaRPr>
              </a:p>
              <a:p>
                <a:r>
                  <a:rPr lang="en-IE" sz="1600" dirty="0">
                    <a:latin typeface="Cambria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IE" sz="1600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E" sz="1600" dirty="0">
                    <a:latin typeface="Cambria" panose="02040503050406030204" pitchFamily="18" charset="0"/>
                  </a:rPr>
                  <a:t> the graph is compressed </a:t>
                </a:r>
                <a:r>
                  <a:rPr lang="en-IE" sz="1600" dirty="0" smtClean="0">
                    <a:latin typeface="Cambria" panose="02040503050406030204" pitchFamily="18" charset="0"/>
                  </a:rPr>
                  <a:t>towards the </a:t>
                </a:r>
                <a14:m>
                  <m:oMath xmlns:m="http://schemas.openxmlformats.org/officeDocument/2006/math"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IE" sz="1600">
                        <a:latin typeface="Cambria Math" panose="02040503050406030204" pitchFamily="18" charset="0"/>
                      </a:rPr>
                      <m:t>axis</m:t>
                    </m:r>
                    <m:r>
                      <a:rPr lang="en-IE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E" sz="1600" dirty="0">
                  <a:latin typeface="Cambria" panose="02040503050406030204" pitchFamily="18" charset="0"/>
                </a:endParaRPr>
              </a:p>
              <a:p>
                <a:endParaRPr lang="en-IE" sz="16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234" y="4722097"/>
                <a:ext cx="3349952" cy="1815882"/>
              </a:xfrm>
              <a:prstGeom prst="rect">
                <a:avLst/>
              </a:prstGeom>
              <a:blipFill rotWithShape="0">
                <a:blip r:embed="rId7"/>
                <a:stretch>
                  <a:fillRect l="-1093" t="-134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87114" y="2679126"/>
                <a:ext cx="2265027" cy="1620000"/>
              </a:xfrm>
              <a:prstGeom prst="round2SameRect">
                <a:avLst>
                  <a:gd name="adj1" fmla="val 5897"/>
                  <a:gd name="adj2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tIns="0" rIns="36000" bIns="36000" rtlCol="0">
                <a:spAutoFit/>
              </a:bodyPr>
              <a:lstStyle/>
              <a:p>
                <a:r>
                  <a:rPr lang="en-IE" sz="1600" dirty="0" smtClean="0">
                    <a:latin typeface="Cambria" panose="02040503050406030204" pitchFamily="18" charset="0"/>
                  </a:rPr>
                  <a:t>Students often make mistakes with stretches. It is important to remember the different effects of, for example, </a:t>
                </a:r>
                <a14:m>
                  <m:oMath xmlns:m="http://schemas.openxmlformats.org/officeDocument/2006/math"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E" sz="1600" dirty="0" smtClean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E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E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E" sz="16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114" y="2679126"/>
                <a:ext cx="2265027" cy="1620000"/>
              </a:xfrm>
              <a:prstGeom prst="round2SameRect">
                <a:avLst>
                  <a:gd name="adj1" fmla="val 5897"/>
                  <a:gd name="adj2" fmla="val 0"/>
                </a:avLst>
              </a:prstGeom>
              <a:blipFill rotWithShape="0">
                <a:blip r:embed="rId8"/>
                <a:stretch>
                  <a:fillRect l="-2400" t="-1859" r="-1600"/>
                </a:stretch>
              </a:blipFill>
              <a:ln w="19050"/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8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ematics">
  <a:themeElements>
    <a:clrScheme name="Mathematics">
      <a:dk1>
        <a:sysClr val="windowText" lastClr="000000"/>
      </a:dk1>
      <a:lt1>
        <a:sysClr val="window" lastClr="FFFFFF"/>
      </a:lt1>
      <a:dk2>
        <a:srgbClr val="EC278C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athematic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>
            <a:alpha val="64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>
            <a:alpha val="64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circ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maths_background</Template>
  <TotalTime>4769</TotalTime>
  <Words>617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Cambria</vt:lpstr>
      <vt:lpstr>Cambria Math</vt:lpstr>
      <vt:lpstr>Century Gothic</vt:lpstr>
      <vt:lpstr>Tahoma</vt:lpstr>
      <vt:lpstr>Times New Roman</vt:lpstr>
      <vt:lpstr>Wingdings</vt:lpstr>
      <vt:lpstr>mathematics</vt:lpstr>
      <vt:lpstr>Equation</vt:lpstr>
      <vt:lpstr>RELATION</vt:lpstr>
      <vt:lpstr>RELATION</vt:lpstr>
      <vt:lpstr>FUNCTIONS</vt:lpstr>
      <vt:lpstr>TYPES OF FUNCTIONS</vt:lpstr>
      <vt:lpstr>PowerPoint Presentation</vt:lpstr>
      <vt:lpstr>NATURAL DOMAIN</vt:lpstr>
      <vt:lpstr>TRANSLATIONS</vt:lpstr>
      <vt:lpstr>TRANSLATIONS</vt:lpstr>
      <vt:lpstr>TRANSLATIONS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Pádraic</dc:creator>
  <cp:lastModifiedBy>Pádraic Kavanagh</cp:lastModifiedBy>
  <cp:revision>166</cp:revision>
  <cp:lastPrinted>2013-10-21T20:21:58Z</cp:lastPrinted>
  <dcterms:created xsi:type="dcterms:W3CDTF">2013-03-15T17:46:56Z</dcterms:created>
  <dcterms:modified xsi:type="dcterms:W3CDTF">2014-02-27T09:48:29Z</dcterms:modified>
</cp:coreProperties>
</file>