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7" r:id="rId3"/>
  </p:sldMasterIdLst>
  <p:notesMasterIdLst>
    <p:notesMasterId r:id="rId119"/>
  </p:notesMasterIdLst>
  <p:sldIdLst>
    <p:sldId id="450" r:id="rId4"/>
    <p:sldId id="257" r:id="rId5"/>
    <p:sldId id="258" r:id="rId6"/>
    <p:sldId id="259" r:id="rId7"/>
    <p:sldId id="260" r:id="rId8"/>
    <p:sldId id="261" r:id="rId9"/>
    <p:sldId id="262" r:id="rId10"/>
    <p:sldId id="263" r:id="rId11"/>
    <p:sldId id="304" r:id="rId12"/>
    <p:sldId id="305" r:id="rId13"/>
    <p:sldId id="303" r:id="rId14"/>
    <p:sldId id="306" r:id="rId15"/>
    <p:sldId id="415" r:id="rId16"/>
    <p:sldId id="322" r:id="rId17"/>
    <p:sldId id="308" r:id="rId18"/>
    <p:sldId id="323" r:id="rId19"/>
    <p:sldId id="404" r:id="rId20"/>
    <p:sldId id="320" r:id="rId21"/>
    <p:sldId id="309" r:id="rId22"/>
    <p:sldId id="275" r:id="rId23"/>
    <p:sldId id="324" r:id="rId24"/>
    <p:sldId id="311" r:id="rId25"/>
    <p:sldId id="326" r:id="rId26"/>
    <p:sldId id="327" r:id="rId27"/>
    <p:sldId id="456" r:id="rId28"/>
    <p:sldId id="314" r:id="rId29"/>
    <p:sldId id="319" r:id="rId30"/>
    <p:sldId id="307" r:id="rId31"/>
    <p:sldId id="407" r:id="rId32"/>
    <p:sldId id="447" r:id="rId33"/>
    <p:sldId id="300" r:id="rId34"/>
    <p:sldId id="325" r:id="rId35"/>
    <p:sldId id="310" r:id="rId36"/>
    <p:sldId id="457" r:id="rId37"/>
    <p:sldId id="313" r:id="rId38"/>
    <p:sldId id="448" r:id="rId39"/>
    <p:sldId id="442" r:id="rId40"/>
    <p:sldId id="449" r:id="rId41"/>
    <p:sldId id="331" r:id="rId42"/>
    <p:sldId id="332" r:id="rId43"/>
    <p:sldId id="333" r:id="rId44"/>
    <p:sldId id="334" r:id="rId45"/>
    <p:sldId id="335" r:id="rId46"/>
    <p:sldId id="336" r:id="rId47"/>
    <p:sldId id="337" r:id="rId48"/>
    <p:sldId id="338" r:id="rId49"/>
    <p:sldId id="339" r:id="rId50"/>
    <p:sldId id="458" r:id="rId51"/>
    <p:sldId id="340" r:id="rId52"/>
    <p:sldId id="459" r:id="rId53"/>
    <p:sldId id="341" r:id="rId54"/>
    <p:sldId id="330" r:id="rId55"/>
    <p:sldId id="405" r:id="rId56"/>
    <p:sldId id="411" r:id="rId57"/>
    <p:sldId id="349" r:id="rId58"/>
    <p:sldId id="460" r:id="rId59"/>
    <p:sldId id="350" r:id="rId60"/>
    <p:sldId id="317" r:id="rId61"/>
    <p:sldId id="413" r:id="rId62"/>
    <p:sldId id="357" r:id="rId63"/>
    <p:sldId id="358" r:id="rId64"/>
    <p:sldId id="359" r:id="rId65"/>
    <p:sldId id="360" r:id="rId66"/>
    <p:sldId id="451" r:id="rId67"/>
    <p:sldId id="462" r:id="rId68"/>
    <p:sldId id="443" r:id="rId69"/>
    <p:sldId id="444" r:id="rId70"/>
    <p:sldId id="445" r:id="rId71"/>
    <p:sldId id="414" r:id="rId72"/>
    <p:sldId id="362" r:id="rId73"/>
    <p:sldId id="374" r:id="rId74"/>
    <p:sldId id="375" r:id="rId75"/>
    <p:sldId id="377" r:id="rId76"/>
    <p:sldId id="417" r:id="rId77"/>
    <p:sldId id="463" r:id="rId78"/>
    <p:sldId id="379" r:id="rId79"/>
    <p:sldId id="380" r:id="rId80"/>
    <p:sldId id="452" r:id="rId81"/>
    <p:sldId id="381" r:id="rId82"/>
    <p:sldId id="383" r:id="rId83"/>
    <p:sldId id="412" r:id="rId84"/>
    <p:sldId id="388" r:id="rId85"/>
    <p:sldId id="386" r:id="rId86"/>
    <p:sldId id="418" r:id="rId87"/>
    <p:sldId id="389" r:id="rId88"/>
    <p:sldId id="419" r:id="rId89"/>
    <p:sldId id="420" r:id="rId90"/>
    <p:sldId id="397" r:id="rId91"/>
    <p:sldId id="422" r:id="rId92"/>
    <p:sldId id="396" r:id="rId93"/>
    <p:sldId id="421" r:id="rId94"/>
    <p:sldId id="453" r:id="rId95"/>
    <p:sldId id="423" r:id="rId96"/>
    <p:sldId id="424" r:id="rId97"/>
    <p:sldId id="427" r:id="rId98"/>
    <p:sldId id="425" r:id="rId99"/>
    <p:sldId id="428" r:id="rId100"/>
    <p:sldId id="393" r:id="rId101"/>
    <p:sldId id="399" r:id="rId102"/>
    <p:sldId id="400" r:id="rId103"/>
    <p:sldId id="429" r:id="rId104"/>
    <p:sldId id="430" r:id="rId105"/>
    <p:sldId id="431" r:id="rId106"/>
    <p:sldId id="432" r:id="rId107"/>
    <p:sldId id="433" r:id="rId108"/>
    <p:sldId id="434" r:id="rId109"/>
    <p:sldId id="435" r:id="rId110"/>
    <p:sldId id="401" r:id="rId111"/>
    <p:sldId id="454" r:id="rId112"/>
    <p:sldId id="437" r:id="rId113"/>
    <p:sldId id="438" r:id="rId114"/>
    <p:sldId id="464" r:id="rId115"/>
    <p:sldId id="403" r:id="rId116"/>
    <p:sldId id="455" r:id="rId117"/>
    <p:sldId id="440" r:id="rId118"/>
  </p:sldIdLst>
  <p:sldSz cx="9144000" cy="6858000" type="screen4x3"/>
  <p:notesSz cx="6858000" cy="9144000"/>
  <p:custDataLst>
    <p:tags r:id="rId1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elagh" initials="S" lastIdx="4" clrIdx="0"/>
  <p:cmAuthor id="1" name="Cammie" initials="C" lastIdx="2" clrIdx="1"/>
  <p:cmAuthor id="2" name="Tom.Oconnor" initials="T"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59" autoAdjust="0"/>
    <p:restoredTop sz="98934" autoAdjust="0"/>
  </p:normalViewPr>
  <p:slideViewPr>
    <p:cSldViewPr>
      <p:cViewPr varScale="1">
        <p:scale>
          <a:sx n="71" d="100"/>
          <a:sy n="71" d="100"/>
        </p:scale>
        <p:origin x="61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gs" Target="tags/tag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6.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9.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11" Type="http://schemas.openxmlformats.org/officeDocument/2006/relationships/image" Target="../media/image69.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9.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1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image" Target="../media/image20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7.wmf"/><Relationship Id="rId6" Type="http://schemas.openxmlformats.org/officeDocument/2006/relationships/image" Target="../media/image212.wmf"/><Relationship Id="rId5" Type="http://schemas.openxmlformats.org/officeDocument/2006/relationships/image" Target="../media/image211.wmf"/><Relationship Id="rId4" Type="http://schemas.openxmlformats.org/officeDocument/2006/relationships/image" Target="../media/image21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4.wmf"/><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1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26.wmf"/><Relationship Id="rId1" Type="http://schemas.openxmlformats.org/officeDocument/2006/relationships/image" Target="../media/image22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232.wmf"/><Relationship Id="rId1" Type="http://schemas.openxmlformats.org/officeDocument/2006/relationships/image" Target="../media/image23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37.wmf"/><Relationship Id="rId1" Type="http://schemas.openxmlformats.org/officeDocument/2006/relationships/image" Target="../media/image23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20.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21.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31.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45.wmf"/><Relationship Id="rId1" Type="http://schemas.openxmlformats.org/officeDocument/2006/relationships/image" Target="../media/image23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46.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49.wmf"/><Relationship Id="rId1" Type="http://schemas.openxmlformats.org/officeDocument/2006/relationships/image" Target="../media/image231.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51.wmf"/><Relationship Id="rId1" Type="http://schemas.openxmlformats.org/officeDocument/2006/relationships/image" Target="../media/image250.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57.wmf"/><Relationship Id="rId1" Type="http://schemas.openxmlformats.org/officeDocument/2006/relationships/image" Target="../media/image231.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5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60.wmf"/><Relationship Id="rId1" Type="http://schemas.openxmlformats.org/officeDocument/2006/relationships/image" Target="../media/image259.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63.wmf"/><Relationship Id="rId1" Type="http://schemas.openxmlformats.org/officeDocument/2006/relationships/image" Target="../media/image262.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264.wmf"/><Relationship Id="rId1" Type="http://schemas.openxmlformats.org/officeDocument/2006/relationships/image" Target="../media/image231.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65.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66.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267.wmf"/><Relationship Id="rId1" Type="http://schemas.openxmlformats.org/officeDocument/2006/relationships/image" Target="../media/image266.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269.wmf"/><Relationship Id="rId1" Type="http://schemas.openxmlformats.org/officeDocument/2006/relationships/image" Target="../media/image268.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70.wmf"/><Relationship Id="rId1" Type="http://schemas.openxmlformats.org/officeDocument/2006/relationships/image" Target="../media/image231.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71.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75.wmf"/><Relationship Id="rId1" Type="http://schemas.openxmlformats.org/officeDocument/2006/relationships/image" Target="../media/image2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32.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846B6-AD4D-4D59-877D-E9D1D99E012F}" type="datetimeFigureOut">
              <a:rPr lang="en-IE" smtClean="0"/>
              <a:pPr/>
              <a:t>02/04/2014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E844D-8D50-4FD8-982F-368EC4535226}" type="slidenum">
              <a:rPr lang="en-IE" smtClean="0"/>
              <a:pPr/>
              <a:t>‹#›</a:t>
            </a:fld>
            <a:endParaRPr lang="en-IE"/>
          </a:p>
        </p:txBody>
      </p:sp>
    </p:spTree>
    <p:extLst>
      <p:ext uri="{BB962C8B-B14F-4D97-AF65-F5344CB8AC3E}">
        <p14:creationId xmlns:p14="http://schemas.microsoft.com/office/powerpoint/2010/main" val="205585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Century Gothic" pitchFamily="34" charset="0"/>
                <a:ea typeface="+mn-ea"/>
                <a:cs typeface="+mn-cs"/>
              </a:rPr>
              <a:t>Introductory slide. Explain what Inferential Stats is in relation to sample and population.</a:t>
            </a: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2</a:t>
            </a:fld>
            <a:endParaRPr lang="en-IE" dirty="0">
              <a:solidFill>
                <a:prstClr val="black"/>
              </a:solidFill>
            </a:endParaRPr>
          </a:p>
        </p:txBody>
      </p:sp>
    </p:spTree>
    <p:extLst>
      <p:ext uri="{BB962C8B-B14F-4D97-AF65-F5344CB8AC3E}">
        <p14:creationId xmlns:p14="http://schemas.microsoft.com/office/powerpoint/2010/main" val="243977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a:t>
            </a:r>
            <a:r>
              <a:rPr lang="en-IE" baseline="0" dirty="0" smtClean="0"/>
              <a:t> the next two slides let the participants do the example shown on this slide.</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11</a:t>
            </a:fld>
            <a:endParaRPr lang="en-IE"/>
          </a:p>
        </p:txBody>
      </p:sp>
    </p:spTree>
    <p:extLst>
      <p:ext uri="{BB962C8B-B14F-4D97-AF65-F5344CB8AC3E}">
        <p14:creationId xmlns:p14="http://schemas.microsoft.com/office/powerpoint/2010/main" val="356778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the solution to the question on the previous slide.</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12</a:t>
            </a:fld>
            <a:endParaRPr lang="en-IE"/>
          </a:p>
        </p:txBody>
      </p:sp>
    </p:spTree>
    <p:extLst>
      <p:ext uri="{BB962C8B-B14F-4D97-AF65-F5344CB8AC3E}">
        <p14:creationId xmlns:p14="http://schemas.microsoft.com/office/powerpoint/2010/main" val="210612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Population Proportion: One</a:t>
            </a:r>
            <a:r>
              <a:rPr lang="en-IE" baseline="0" dirty="0" smtClean="0"/>
              <a:t> large sample. It mentions in the syllabus that we are talking here about a large sample. </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13</a:t>
            </a:fld>
            <a:endParaRPr lang="en-IE"/>
          </a:p>
        </p:txBody>
      </p:sp>
    </p:spTree>
    <p:extLst>
      <p:ext uri="{BB962C8B-B14F-4D97-AF65-F5344CB8AC3E}">
        <p14:creationId xmlns:p14="http://schemas.microsoft.com/office/powerpoint/2010/main" val="233672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D7EB4F0-246E-4148-B076-56629AB49211}" type="slidenum">
              <a:rPr lang="en-US" smtClean="0"/>
              <a:pPr>
                <a:defRPr/>
              </a:pPr>
              <a:t>14</a:t>
            </a:fld>
            <a:endParaRPr lang="en-US"/>
          </a:p>
        </p:txBody>
      </p:sp>
    </p:spTree>
    <p:extLst>
      <p:ext uri="{BB962C8B-B14F-4D97-AF65-F5344CB8AC3E}">
        <p14:creationId xmlns:p14="http://schemas.microsoft.com/office/powerpoint/2010/main" val="2914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854A4F-E21B-44FB-AB45-F92E89849AB2}" type="slidenum">
              <a:rPr lang="en-US" smtClean="0"/>
              <a:pPr>
                <a:defRPr/>
              </a:pPr>
              <a:t>15</a:t>
            </a:fld>
            <a:endParaRPr lang="en-US"/>
          </a:p>
        </p:txBody>
      </p:sp>
    </p:spTree>
    <p:extLst>
      <p:ext uri="{BB962C8B-B14F-4D97-AF65-F5344CB8AC3E}">
        <p14:creationId xmlns:p14="http://schemas.microsoft.com/office/powerpoint/2010/main" val="102147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This statement (at</a:t>
            </a:r>
            <a:r>
              <a:rPr lang="en-IE" baseline="0" dirty="0" smtClean="0"/>
              <a:t> 95% level of confidence Margin of error = 1/root n) </a:t>
            </a:r>
            <a:r>
              <a:rPr lang="en-IE" dirty="0" smtClean="0"/>
              <a:t>is true, no matter what the distribution of the underlying population - this is a direct result of the central limit theorem.  (This is assuming that </a:t>
            </a:r>
            <a:r>
              <a:rPr lang="en-IE" i="1" dirty="0" smtClean="0"/>
              <a:t>n</a:t>
            </a:r>
            <a:r>
              <a:rPr lang="en-IE" dirty="0" smtClean="0"/>
              <a:t> is big enough - at least 30, in practice.)</a:t>
            </a:r>
          </a:p>
          <a:p>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16</a:t>
            </a:fld>
            <a:endParaRPr lang="en-IE"/>
          </a:p>
        </p:txBody>
      </p:sp>
    </p:spTree>
    <p:extLst>
      <p:ext uri="{BB962C8B-B14F-4D97-AF65-F5344CB8AC3E}">
        <p14:creationId xmlns:p14="http://schemas.microsoft.com/office/powerpoint/2010/main" val="137775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One type of statistical inference:  Estimating a population parameter,</a:t>
            </a:r>
            <a:r>
              <a:rPr lang="en-IE" baseline="0" dirty="0" smtClean="0"/>
              <a:t> in this case estimating a population proportion using a confidence interval.</a:t>
            </a:r>
            <a:endParaRPr lang="en-IE" dirty="0" smtClean="0"/>
          </a:p>
          <a:p>
            <a:endParaRPr lang="en-IE" dirty="0" smtClean="0"/>
          </a:p>
          <a:p>
            <a:r>
              <a:rPr lang="en-GB" dirty="0" smtClean="0"/>
              <a:t>If we build the margin of error around the true value it captures 95% of all</a:t>
            </a:r>
            <a:r>
              <a:rPr lang="en-GB" baseline="0" dirty="0" smtClean="0"/>
              <a:t> the samples.</a:t>
            </a:r>
          </a:p>
          <a:p>
            <a:r>
              <a:rPr lang="en-GB" baseline="0" dirty="0" smtClean="0"/>
              <a:t>If we look at it from the point of view of one sample, then…</a:t>
            </a:r>
          </a:p>
          <a:p>
            <a:r>
              <a:rPr lang="en-GB" baseline="0" dirty="0" smtClean="0"/>
              <a:t>If we build the margin of error around this sample statistic it has a 95% chance of capturing the true value.</a:t>
            </a:r>
            <a:endParaRPr lang="en-IE" dirty="0" smtClean="0"/>
          </a:p>
        </p:txBody>
      </p:sp>
      <p:sp>
        <p:nvSpPr>
          <p:cNvPr id="4" name="Slide Number Placeholder 3"/>
          <p:cNvSpPr>
            <a:spLocks noGrp="1"/>
          </p:cNvSpPr>
          <p:nvPr>
            <p:ph type="sldNum" sz="quarter" idx="10"/>
          </p:nvPr>
        </p:nvSpPr>
        <p:spPr/>
        <p:txBody>
          <a:bodyPr/>
          <a:lstStyle/>
          <a:p>
            <a:fld id="{37FF954A-691F-4B87-AAF8-9368CA85FD4F}" type="slidenum">
              <a:rPr lang="en-IE" smtClean="0"/>
              <a:pPr/>
              <a:t>17</a:t>
            </a:fld>
            <a:endParaRPr lang="en-IE"/>
          </a:p>
        </p:txBody>
      </p:sp>
    </p:spTree>
    <p:extLst>
      <p:ext uri="{BB962C8B-B14F-4D97-AF65-F5344CB8AC3E}">
        <p14:creationId xmlns:p14="http://schemas.microsoft.com/office/powerpoint/2010/main" val="295835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reality</a:t>
            </a:r>
            <a:r>
              <a:rPr lang="en-IE" baseline="0" dirty="0" smtClean="0"/>
              <a:t> (or trouble) is that you only use one sample and must use this one sample to say something about the population proportion.</a:t>
            </a:r>
          </a:p>
          <a:p>
            <a:r>
              <a:rPr lang="en-IE" baseline="0" dirty="0" smtClean="0"/>
              <a:t>Whatever sample proportion you get you can say with 95% confidence that the population proportion is within the margin of error (of 0.2 in this case). </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Flipchart to show that the calculations are easy</a:t>
            </a:r>
            <a:r>
              <a:rPr lang="en-IE" i="0" baseline="0" dirty="0" smtClean="0"/>
              <a:t>.  </a:t>
            </a:r>
            <a:r>
              <a:rPr lang="en-IE" sz="1200" i="0" dirty="0" smtClean="0">
                <a:solidFill>
                  <a:srgbClr val="990033"/>
                </a:solidFill>
              </a:rPr>
              <a:t>It’s the picture that the students’ have in their minds that is important.  This picture starts at Junior Cycle. </a:t>
            </a:r>
          </a:p>
          <a:p>
            <a:r>
              <a:rPr lang="en-IE" baseline="0" dirty="0" smtClean="0"/>
              <a:t>Write sample proportion of 36% (if this is what you get; it’ll be different each day) on the flipchart.</a:t>
            </a:r>
          </a:p>
          <a:p>
            <a:r>
              <a:rPr lang="en-IE" baseline="0" dirty="0" smtClean="0"/>
              <a:t>Draw 0.4 on a number line.</a:t>
            </a:r>
          </a:p>
          <a:p>
            <a:r>
              <a:rPr lang="en-IE" baseline="0" dirty="0" smtClean="0"/>
              <a:t>Calculate the margin of error of 0.2.</a:t>
            </a:r>
          </a:p>
          <a:p>
            <a:r>
              <a:rPr lang="en-IE" baseline="0" dirty="0" smtClean="0"/>
              <a:t>Draw arcs of radius 0.2 from the 0.4.</a:t>
            </a:r>
          </a:p>
          <a:p>
            <a:r>
              <a:rPr lang="en-IE" baseline="0" dirty="0" smtClean="0"/>
              <a:t> </a:t>
            </a:r>
            <a:endParaRPr lang="en-IE" dirty="0" smtClean="0"/>
          </a:p>
          <a:p>
            <a:r>
              <a:rPr lang="en-IE" dirty="0" smtClean="0"/>
              <a:t>95%</a:t>
            </a:r>
            <a:r>
              <a:rPr lang="en-IE" baseline="0" dirty="0" smtClean="0"/>
              <a:t> confident means you’ll be wrong 5% of the time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18</a:t>
            </a:fld>
            <a:endParaRPr lang="en-IE" dirty="0">
              <a:solidFill>
                <a:prstClr val="black"/>
              </a:solidFill>
            </a:endParaRPr>
          </a:p>
        </p:txBody>
      </p:sp>
    </p:spTree>
    <p:extLst>
      <p:ext uri="{BB962C8B-B14F-4D97-AF65-F5344CB8AC3E}">
        <p14:creationId xmlns:p14="http://schemas.microsoft.com/office/powerpoint/2010/main" val="3956334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This is deferred material from</a:t>
            </a:r>
            <a:r>
              <a:rPr lang="en-GB" baseline="0" dirty="0" smtClean="0"/>
              <a:t> the Ordinary Level so it is on for the Higher level. We are working here with a 95% confidence level. </a:t>
            </a:r>
            <a:endParaRPr lang="en-US" dirty="0" smtClean="0"/>
          </a:p>
        </p:txBody>
      </p:sp>
      <p:sp>
        <p:nvSpPr>
          <p:cNvPr id="4" name="Slide Number Placeholder 3"/>
          <p:cNvSpPr>
            <a:spLocks noGrp="1"/>
          </p:cNvSpPr>
          <p:nvPr>
            <p:ph type="sldNum" sz="quarter" idx="5"/>
          </p:nvPr>
        </p:nvSpPr>
        <p:spPr/>
        <p:txBody>
          <a:bodyPr/>
          <a:lstStyle/>
          <a:p>
            <a:pPr>
              <a:defRPr/>
            </a:pPr>
            <a:fld id="{0BDDB7E3-2131-404A-9105-F70E1F6E4AE7}" type="slidenum">
              <a:rPr lang="en-US" smtClean="0"/>
              <a:pPr>
                <a:defRPr/>
              </a:pPr>
              <a:t>19</a:t>
            </a:fld>
            <a:endParaRPr lang="en-US"/>
          </a:p>
        </p:txBody>
      </p:sp>
    </p:spTree>
    <p:extLst>
      <p:ext uri="{BB962C8B-B14F-4D97-AF65-F5344CB8AC3E}">
        <p14:creationId xmlns:p14="http://schemas.microsoft.com/office/powerpoint/2010/main" val="31253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Very easy to say half the margin of error,</a:t>
            </a:r>
            <a:r>
              <a:rPr lang="en-IE" baseline="0" dirty="0" smtClean="0"/>
              <a:t> but what does it mean.</a:t>
            </a:r>
          </a:p>
          <a:p>
            <a:r>
              <a:rPr lang="en-IE" baseline="0" dirty="0" smtClean="0"/>
              <a:t>It means much higher costs to do the survey.</a:t>
            </a:r>
            <a:endParaRPr lang="en-IE" dirty="0" smtClean="0"/>
          </a:p>
          <a:p>
            <a:r>
              <a:rPr lang="en-IE" dirty="0" smtClean="0"/>
              <a:t>Point</a:t>
            </a:r>
            <a:r>
              <a:rPr lang="en-IE" baseline="0" dirty="0" smtClean="0"/>
              <a:t> out that to halve to margin of error you can’t just double the sample size.</a:t>
            </a:r>
          </a:p>
          <a:p>
            <a:r>
              <a:rPr lang="en-IE" baseline="0" dirty="0" smtClean="0"/>
              <a:t>You need to quadruple the size of the sample to achieve a margin of error that is half the size.</a:t>
            </a:r>
          </a:p>
          <a:p>
            <a:r>
              <a:rPr lang="en-IE" baseline="0" dirty="0" smtClean="0"/>
              <a:t>This would be a good exercise for students to discover themselves.</a:t>
            </a:r>
            <a:endParaRPr lang="en-IE" dirty="0" smtClean="0"/>
          </a:p>
          <a:p>
            <a:endParaRPr lang="en-IE" dirty="0"/>
          </a:p>
        </p:txBody>
      </p:sp>
      <p:sp>
        <p:nvSpPr>
          <p:cNvPr id="4" name="Slide Number Placeholder 3"/>
          <p:cNvSpPr>
            <a:spLocks noGrp="1"/>
          </p:cNvSpPr>
          <p:nvPr>
            <p:ph type="sldNum" sz="quarter" idx="10"/>
          </p:nvPr>
        </p:nvSpPr>
        <p:spPr/>
        <p:txBody>
          <a:bodyPr/>
          <a:lstStyle/>
          <a:p>
            <a:fld id="{B00E6642-81D7-468C-B6A1-EDE5362E983C}" type="slidenum">
              <a:rPr lang="en-IE" smtClean="0">
                <a:solidFill>
                  <a:prstClr val="black"/>
                </a:solidFill>
              </a:rPr>
              <a:pPr/>
              <a:t>20</a:t>
            </a:fld>
            <a:endParaRPr lang="en-IE">
              <a:solidFill>
                <a:prstClr val="black"/>
              </a:solidFill>
            </a:endParaRPr>
          </a:p>
        </p:txBody>
      </p:sp>
    </p:spTree>
    <p:extLst>
      <p:ext uri="{BB962C8B-B14F-4D97-AF65-F5344CB8AC3E}">
        <p14:creationId xmlns:p14="http://schemas.microsoft.com/office/powerpoint/2010/main" val="1100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 material</a:t>
            </a:r>
            <a:r>
              <a:rPr lang="en-IE" baseline="0" dirty="0" smtClean="0"/>
              <a:t> in the blue box is the deferred material and this is the material that is covered in the night course. This was on at LC Higher Level and has now gone back to OL.</a:t>
            </a:r>
            <a:endParaRPr lang="en-IE" dirty="0"/>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3</a:t>
            </a:fld>
            <a:endParaRPr lang="en-IE">
              <a:solidFill>
                <a:prstClr val="black"/>
              </a:solidFill>
            </a:endParaRPr>
          </a:p>
        </p:txBody>
      </p:sp>
    </p:spTree>
    <p:extLst>
      <p:ext uri="{BB962C8B-B14F-4D97-AF65-F5344CB8AC3E}">
        <p14:creationId xmlns:p14="http://schemas.microsoft.com/office/powerpoint/2010/main" val="4142899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Do this example with participants.</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21</a:t>
            </a:fld>
            <a:endParaRPr lang="en-IE"/>
          </a:p>
        </p:txBody>
      </p:sp>
    </p:spTree>
    <p:extLst>
      <p:ext uri="{BB962C8B-B14F-4D97-AF65-F5344CB8AC3E}">
        <p14:creationId xmlns:p14="http://schemas.microsoft.com/office/powerpoint/2010/main" val="282587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Do this example with participants.</a:t>
            </a:r>
          </a:p>
        </p:txBody>
      </p:sp>
      <p:sp>
        <p:nvSpPr>
          <p:cNvPr id="4" name="Slide Number Placeholder 3"/>
          <p:cNvSpPr>
            <a:spLocks noGrp="1"/>
          </p:cNvSpPr>
          <p:nvPr>
            <p:ph type="sldNum" sz="quarter" idx="5"/>
          </p:nvPr>
        </p:nvSpPr>
        <p:spPr/>
        <p:txBody>
          <a:bodyPr/>
          <a:lstStyle/>
          <a:p>
            <a:pPr>
              <a:defRPr/>
            </a:pPr>
            <a:fld id="{0BDDB7E3-2131-404A-9105-F70E1F6E4AE7}" type="slidenum">
              <a:rPr lang="en-US" smtClean="0"/>
              <a:pPr>
                <a:defRPr/>
              </a:pPr>
              <a:t>22</a:t>
            </a:fld>
            <a:endParaRPr lang="en-US"/>
          </a:p>
        </p:txBody>
      </p:sp>
    </p:spTree>
    <p:extLst>
      <p:ext uri="{BB962C8B-B14F-4D97-AF65-F5344CB8AC3E}">
        <p14:creationId xmlns:p14="http://schemas.microsoft.com/office/powerpoint/2010/main" val="1619332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23</a:t>
            </a:fld>
            <a:endParaRPr lang="en-IE" dirty="0"/>
          </a:p>
        </p:txBody>
      </p:sp>
    </p:spTree>
    <p:extLst>
      <p:ext uri="{BB962C8B-B14F-4D97-AF65-F5344CB8AC3E}">
        <p14:creationId xmlns:p14="http://schemas.microsoft.com/office/powerpoint/2010/main" val="6201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Let participants do this example</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24</a:t>
            </a:fld>
            <a:endParaRPr lang="en-IE"/>
          </a:p>
        </p:txBody>
      </p:sp>
    </p:spTree>
    <p:extLst>
      <p:ext uri="{BB962C8B-B14F-4D97-AF65-F5344CB8AC3E}">
        <p14:creationId xmlns:p14="http://schemas.microsoft.com/office/powerpoint/2010/main" val="2891099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Let participants do this example</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25</a:t>
            </a:fld>
            <a:endParaRPr lang="en-IE"/>
          </a:p>
        </p:txBody>
      </p:sp>
    </p:spTree>
    <p:extLst>
      <p:ext uri="{BB962C8B-B14F-4D97-AF65-F5344CB8AC3E}">
        <p14:creationId xmlns:p14="http://schemas.microsoft.com/office/powerpoint/2010/main" val="289109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Give some</a:t>
            </a:r>
            <a:r>
              <a:rPr lang="en-GB" baseline="0" dirty="0" smtClean="0"/>
              <a:t> more examples of the Null and Alternative Hypothesis. </a:t>
            </a:r>
            <a:endParaRPr lang="en-US" dirty="0" smtClean="0"/>
          </a:p>
        </p:txBody>
      </p:sp>
      <p:sp>
        <p:nvSpPr>
          <p:cNvPr id="4" name="Slide Number Placeholder 3"/>
          <p:cNvSpPr>
            <a:spLocks noGrp="1"/>
          </p:cNvSpPr>
          <p:nvPr>
            <p:ph type="sldNum" sz="quarter" idx="5"/>
          </p:nvPr>
        </p:nvSpPr>
        <p:spPr/>
        <p:txBody>
          <a:bodyPr/>
          <a:lstStyle/>
          <a:p>
            <a:pPr>
              <a:defRPr/>
            </a:pPr>
            <a:fld id="{9AFD381D-029B-4791-9B56-83ED1F6CEDC8}" type="slidenum">
              <a:rPr lang="en-US" smtClean="0"/>
              <a:pPr>
                <a:defRPr/>
              </a:pPr>
              <a:t>28</a:t>
            </a:fld>
            <a:endParaRPr lang="en-US"/>
          </a:p>
        </p:txBody>
      </p:sp>
    </p:spTree>
    <p:extLst>
      <p:ext uri="{BB962C8B-B14F-4D97-AF65-F5344CB8AC3E}">
        <p14:creationId xmlns:p14="http://schemas.microsoft.com/office/powerpoint/2010/main" val="244146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 second type of statistical inference:  Hypothesis testing: To </a:t>
            </a:r>
            <a:r>
              <a:rPr lang="en-IE" b="1" dirty="0" smtClean="0"/>
              <a:t>assess the strength of</a:t>
            </a:r>
            <a:r>
              <a:rPr lang="en-IE" b="1" baseline="0" dirty="0" smtClean="0"/>
              <a:t> the </a:t>
            </a:r>
            <a:r>
              <a:rPr lang="en-IE" b="1" dirty="0" smtClean="0"/>
              <a:t>evidence </a:t>
            </a:r>
            <a:r>
              <a:rPr lang="en-IE" dirty="0" smtClean="0"/>
              <a:t>provided by</a:t>
            </a:r>
            <a:r>
              <a:rPr lang="en-IE" baseline="0" dirty="0" smtClean="0"/>
              <a:t> the sample data against some </a:t>
            </a:r>
            <a:r>
              <a:rPr lang="en-IE" b="1" baseline="0" dirty="0" smtClean="0"/>
              <a:t>claim</a:t>
            </a:r>
            <a:r>
              <a:rPr lang="en-IE" baseline="0" dirty="0" smtClean="0"/>
              <a:t> ( the null hypothesis) about the population parameter.  We state our claim  and we try to find evidence against it. The claim is the null hypothesis and we test to see if our sample data is “consistent” with our claim.  If we are using a confidence interval approach, we reject the claim if it falls outside the confidence interval and we fail to reject the claim if it is inside the confidence interval.</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Hypotheses always refer to a population not a particular outcome.</a:t>
            </a:r>
            <a:endParaRPr lang="en-IE" dirty="0" smtClean="0"/>
          </a:p>
        </p:txBody>
      </p:sp>
      <p:sp>
        <p:nvSpPr>
          <p:cNvPr id="4" name="Slide Number Placeholder 3"/>
          <p:cNvSpPr>
            <a:spLocks noGrp="1"/>
          </p:cNvSpPr>
          <p:nvPr>
            <p:ph type="sldNum" sz="quarter" idx="10"/>
          </p:nvPr>
        </p:nvSpPr>
        <p:spPr/>
        <p:txBody>
          <a:bodyPr/>
          <a:lstStyle/>
          <a:p>
            <a:fld id="{37FF954A-691F-4B87-AAF8-9368CA85FD4F}" type="slidenum">
              <a:rPr lang="en-IE" smtClean="0"/>
              <a:pPr/>
              <a:t>29</a:t>
            </a:fld>
            <a:endParaRPr lang="en-IE"/>
          </a:p>
        </p:txBody>
      </p:sp>
    </p:spTree>
    <p:extLst>
      <p:ext uri="{BB962C8B-B14F-4D97-AF65-F5344CB8AC3E}">
        <p14:creationId xmlns:p14="http://schemas.microsoft.com/office/powerpoint/2010/main" val="2958352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i="0" dirty="0" smtClean="0">
                <a:solidFill>
                  <a:srgbClr val="990033"/>
                </a:solidFill>
              </a:rPr>
              <a:t>The calculations are easy.  Picture that the students’ have in their minds is important.  This picture starts at J.C.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i="0"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i="0"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i="0" dirty="0" smtClean="0">
                <a:solidFill>
                  <a:srgbClr val="990033"/>
                </a:solidFill>
              </a:rPr>
              <a:t>Again,</a:t>
            </a:r>
            <a:r>
              <a:rPr lang="en-IE" sz="1200" i="0" baseline="0" dirty="0" smtClean="0">
                <a:solidFill>
                  <a:srgbClr val="990033"/>
                </a:solidFill>
              </a:rPr>
              <a:t> t</a:t>
            </a:r>
            <a:r>
              <a:rPr lang="en-IE" sz="1200" i="0" dirty="0" smtClean="0">
                <a:solidFill>
                  <a:srgbClr val="990033"/>
                </a:solidFill>
              </a:rPr>
              <a:t>he calculations are easy.  Picture that the students’ have in their minds is important.  This picture starts at J.C. </a:t>
            </a:r>
          </a:p>
          <a:p>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30</a:t>
            </a:fld>
            <a:endParaRPr lang="en-IE">
              <a:solidFill>
                <a:prstClr val="black"/>
              </a:solidFill>
            </a:endParaRPr>
          </a:p>
        </p:txBody>
      </p:sp>
    </p:spTree>
    <p:extLst>
      <p:ext uri="{BB962C8B-B14F-4D97-AF65-F5344CB8AC3E}">
        <p14:creationId xmlns:p14="http://schemas.microsoft.com/office/powerpoint/2010/main" val="151220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i="0" dirty="0" smtClean="0">
                <a:solidFill>
                  <a:srgbClr val="990033"/>
                </a:solidFill>
              </a:rPr>
              <a:t>The calculations are easy.  Picture that the students’ have in their minds is important.  This picture starts at J.C.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i="0"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i="0" dirty="0" smtClean="0">
              <a:solidFill>
                <a:srgbClr val="990033"/>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i="0" dirty="0" smtClean="0">
                <a:solidFill>
                  <a:srgbClr val="990033"/>
                </a:solidFill>
              </a:rPr>
              <a:t>Again,</a:t>
            </a:r>
            <a:r>
              <a:rPr lang="en-IE" sz="1200" i="0" baseline="0" dirty="0" smtClean="0">
                <a:solidFill>
                  <a:srgbClr val="990033"/>
                </a:solidFill>
              </a:rPr>
              <a:t> t</a:t>
            </a:r>
            <a:r>
              <a:rPr lang="en-IE" sz="1200" i="0" dirty="0" smtClean="0">
                <a:solidFill>
                  <a:srgbClr val="990033"/>
                </a:solidFill>
              </a:rPr>
              <a:t>he calculations are easy.  Picture that the students’ have in their minds is important.  This picture starts at J.C. </a:t>
            </a:r>
          </a:p>
          <a:p>
            <a:endParaRPr lang="en-IE" dirty="0"/>
          </a:p>
        </p:txBody>
      </p:sp>
      <p:sp>
        <p:nvSpPr>
          <p:cNvPr id="4" name="Slide Number Placeholder 3"/>
          <p:cNvSpPr>
            <a:spLocks noGrp="1"/>
          </p:cNvSpPr>
          <p:nvPr>
            <p:ph type="sldNum" sz="quarter" idx="10"/>
          </p:nvPr>
        </p:nvSpPr>
        <p:spPr/>
        <p:txBody>
          <a:bodyPr/>
          <a:lstStyle/>
          <a:p>
            <a:fld id="{BB338511-C4BD-4E96-9B96-7FCE5EA4F729}" type="slidenum">
              <a:rPr lang="en-IE" smtClean="0">
                <a:solidFill>
                  <a:prstClr val="black"/>
                </a:solidFill>
              </a:rPr>
              <a:pPr/>
              <a:t>31</a:t>
            </a:fld>
            <a:endParaRPr lang="en-IE">
              <a:solidFill>
                <a:prstClr val="black"/>
              </a:solidFill>
            </a:endParaRPr>
          </a:p>
        </p:txBody>
      </p:sp>
    </p:spTree>
    <p:extLst>
      <p:ext uri="{BB962C8B-B14F-4D97-AF65-F5344CB8AC3E}">
        <p14:creationId xmlns:p14="http://schemas.microsoft.com/office/powerpoint/2010/main" val="4253694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32</a:t>
            </a:fld>
            <a:endParaRPr lang="en-IE" dirty="0"/>
          </a:p>
        </p:txBody>
      </p:sp>
    </p:spTree>
    <p:extLst>
      <p:ext uri="{BB962C8B-B14F-4D97-AF65-F5344CB8AC3E}">
        <p14:creationId xmlns:p14="http://schemas.microsoft.com/office/powerpoint/2010/main" val="257205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Showing students that some of their own data is approximately normally distributed would be a very powerful</a:t>
            </a:r>
            <a:r>
              <a:rPr lang="en-IE" baseline="0" dirty="0" smtClean="0"/>
              <a:t> </a:t>
            </a:r>
            <a:r>
              <a:rPr lang="en-IE" dirty="0" smtClean="0"/>
              <a:t>way of helping</a:t>
            </a:r>
            <a:endParaRPr lang="en-IE" baseline="0" dirty="0" smtClean="0"/>
          </a:p>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them believe, understand and remember the empirical rule. This is done in Workshop 5 and explained</a:t>
            </a:r>
            <a:r>
              <a:rPr lang="en-IE" baseline="0" dirty="0" smtClean="0"/>
              <a:t> again in Workshop 10.</a:t>
            </a:r>
          </a:p>
          <a:p>
            <a:pPr marL="342866" marR="0" indent="-342866" algn="l" defTabSz="914400" rtl="0" eaLnBrk="1" fontAlgn="auto" latinLnBrk="0" hangingPunct="1">
              <a:lnSpc>
                <a:spcPct val="100000"/>
              </a:lnSpc>
              <a:spcBef>
                <a:spcPts val="0"/>
              </a:spcBef>
              <a:spcAft>
                <a:spcPts val="0"/>
              </a:spcAft>
              <a:buClrTx/>
              <a:buSzTx/>
              <a:buFontTx/>
              <a:buNone/>
              <a:tabLst/>
              <a:defRPr/>
            </a:pPr>
            <a:r>
              <a:rPr lang="en-IE" baseline="0" dirty="0" smtClean="0"/>
              <a:t>Go to www.projectmaths.ie</a:t>
            </a:r>
            <a:endParaRPr lang="en-IE" dirty="0" smtClean="0"/>
          </a:p>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23977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This is deferred material from</a:t>
            </a:r>
            <a:r>
              <a:rPr lang="en-GB" baseline="0" dirty="0" smtClean="0"/>
              <a:t> the Ordinary Level so it is on for the Higher level. We are working here wit a 95% confidence level. </a:t>
            </a:r>
            <a:endParaRPr lang="en-US" dirty="0" smtClean="0"/>
          </a:p>
        </p:txBody>
      </p:sp>
      <p:sp>
        <p:nvSpPr>
          <p:cNvPr id="4" name="Slide Number Placeholder 3"/>
          <p:cNvSpPr>
            <a:spLocks noGrp="1"/>
          </p:cNvSpPr>
          <p:nvPr>
            <p:ph type="sldNum" sz="quarter" idx="5"/>
          </p:nvPr>
        </p:nvSpPr>
        <p:spPr/>
        <p:txBody>
          <a:bodyPr/>
          <a:lstStyle/>
          <a:p>
            <a:pPr>
              <a:defRPr/>
            </a:pPr>
            <a:fld id="{0BDDB7E3-2131-404A-9105-F70E1F6E4AE7}" type="slidenum">
              <a:rPr lang="en-US" smtClean="0"/>
              <a:pPr>
                <a:defRPr/>
              </a:pPr>
              <a:t>33</a:t>
            </a:fld>
            <a:endParaRPr lang="en-US"/>
          </a:p>
        </p:txBody>
      </p:sp>
    </p:spTree>
    <p:extLst>
      <p:ext uri="{BB962C8B-B14F-4D97-AF65-F5344CB8AC3E}">
        <p14:creationId xmlns:p14="http://schemas.microsoft.com/office/powerpoint/2010/main" val="3599853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This is deferred material from</a:t>
            </a:r>
            <a:r>
              <a:rPr lang="en-GB" baseline="0" dirty="0" smtClean="0"/>
              <a:t> the Ordinary Level so it is on for the Higher level. We are working here wit a 95% confidence level. </a:t>
            </a:r>
            <a:endParaRPr lang="en-US" dirty="0" smtClean="0"/>
          </a:p>
        </p:txBody>
      </p:sp>
      <p:sp>
        <p:nvSpPr>
          <p:cNvPr id="4" name="Slide Number Placeholder 3"/>
          <p:cNvSpPr>
            <a:spLocks noGrp="1"/>
          </p:cNvSpPr>
          <p:nvPr>
            <p:ph type="sldNum" sz="quarter" idx="5"/>
          </p:nvPr>
        </p:nvSpPr>
        <p:spPr/>
        <p:txBody>
          <a:bodyPr/>
          <a:lstStyle/>
          <a:p>
            <a:pPr>
              <a:defRPr/>
            </a:pPr>
            <a:fld id="{0BDDB7E3-2131-404A-9105-F70E1F6E4AE7}" type="slidenum">
              <a:rPr lang="en-US" smtClean="0"/>
              <a:pPr>
                <a:defRPr/>
              </a:pPr>
              <a:t>34</a:t>
            </a:fld>
            <a:endParaRPr lang="en-US"/>
          </a:p>
        </p:txBody>
      </p:sp>
    </p:spTree>
    <p:extLst>
      <p:ext uri="{BB962C8B-B14F-4D97-AF65-F5344CB8AC3E}">
        <p14:creationId xmlns:p14="http://schemas.microsoft.com/office/powerpoint/2010/main" val="1620242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F03C0649-011E-40BB-A425-565534CB26DB}" type="slidenum">
              <a:rPr lang="en-US" smtClean="0"/>
              <a:pPr/>
              <a:t>35</a:t>
            </a:fld>
            <a:endParaRPr lang="en-US"/>
          </a:p>
        </p:txBody>
      </p:sp>
    </p:spTree>
    <p:extLst>
      <p:ext uri="{BB962C8B-B14F-4D97-AF65-F5344CB8AC3E}">
        <p14:creationId xmlns:p14="http://schemas.microsoft.com/office/powerpoint/2010/main" val="1952847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F03C0649-011E-40BB-A425-565534CB26DB}" type="slidenum">
              <a:rPr lang="en-US" smtClean="0"/>
              <a:pPr/>
              <a:t>36</a:t>
            </a:fld>
            <a:endParaRPr lang="en-US"/>
          </a:p>
        </p:txBody>
      </p:sp>
    </p:spTree>
    <p:extLst>
      <p:ext uri="{BB962C8B-B14F-4D97-AF65-F5344CB8AC3E}">
        <p14:creationId xmlns:p14="http://schemas.microsoft.com/office/powerpoint/2010/main" val="3836900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Showing students that some of their own data is approximately normally distributed would be a very powerful</a:t>
            </a:r>
            <a:r>
              <a:rPr lang="en-IE" baseline="0" dirty="0" smtClean="0"/>
              <a:t> </a:t>
            </a:r>
            <a:r>
              <a:rPr lang="en-IE" dirty="0" smtClean="0"/>
              <a:t>way of helping them believe, understand and remember the empirical rule.</a:t>
            </a:r>
          </a:p>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863258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322A6B-2518-41F9-B9D6-1DBEBB758DE2}" type="slidenum">
              <a:rPr lang="en-US" smtClean="0"/>
              <a:pPr>
                <a:defRPr/>
              </a:pPr>
              <a:t>39</a:t>
            </a:fld>
            <a:endParaRPr lang="en-US"/>
          </a:p>
        </p:txBody>
      </p:sp>
    </p:spTree>
    <p:extLst>
      <p:ext uri="{BB962C8B-B14F-4D97-AF65-F5344CB8AC3E}">
        <p14:creationId xmlns:p14="http://schemas.microsoft.com/office/powerpoint/2010/main" val="3314748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1C7571-FA72-4FC0-9955-CAC96204CEBC}" type="slidenum">
              <a:rPr lang="en-US" smtClean="0"/>
              <a:pPr>
                <a:defRPr/>
              </a:pPr>
              <a:t>40</a:t>
            </a:fld>
            <a:endParaRPr lang="en-US"/>
          </a:p>
        </p:txBody>
      </p:sp>
    </p:spTree>
    <p:extLst>
      <p:ext uri="{BB962C8B-B14F-4D97-AF65-F5344CB8AC3E}">
        <p14:creationId xmlns:p14="http://schemas.microsoft.com/office/powerpoint/2010/main" val="354143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The formula is in the tables on page 34.</a:t>
            </a:r>
            <a:r>
              <a:rPr lang="en-GB" baseline="0" dirty="0" smtClean="0"/>
              <a:t> The next few examples show the application of this formula. Finding Z and also </a:t>
            </a:r>
          </a:p>
          <a:p>
            <a:r>
              <a:rPr lang="en-GB" baseline="0" dirty="0" smtClean="0"/>
              <a:t>Given Z to find x. N.B. It is important to put the answer in the context of the question that is asked </a:t>
            </a:r>
          </a:p>
          <a:p>
            <a:endParaRPr lang="en-GB"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382F47EB-1F98-4C48-AD85-2DFAD1DFC23D}" type="slidenum">
              <a:rPr lang="en-US" smtClean="0"/>
              <a:pPr>
                <a:defRPr/>
              </a:pPr>
              <a:t>41</a:t>
            </a:fld>
            <a:endParaRPr lang="en-US"/>
          </a:p>
        </p:txBody>
      </p:sp>
    </p:spTree>
    <p:extLst>
      <p:ext uri="{BB962C8B-B14F-4D97-AF65-F5344CB8AC3E}">
        <p14:creationId xmlns:p14="http://schemas.microsoft.com/office/powerpoint/2010/main" val="2506609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7CEE1B0-DED3-47FE-8FDF-888B2083495E}" type="slidenum">
              <a:rPr lang="en-US" smtClean="0"/>
              <a:pPr>
                <a:defRPr/>
              </a:pPr>
              <a:t>42</a:t>
            </a:fld>
            <a:endParaRPr lang="en-US"/>
          </a:p>
        </p:txBody>
      </p:sp>
    </p:spTree>
    <p:extLst>
      <p:ext uri="{BB962C8B-B14F-4D97-AF65-F5344CB8AC3E}">
        <p14:creationId xmlns:p14="http://schemas.microsoft.com/office/powerpoint/2010/main" val="409510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89187B-2E9A-4D76-A8DE-F116EBE688F9}" type="slidenum">
              <a:rPr lang="en-US" smtClean="0"/>
              <a:pPr>
                <a:defRPr/>
              </a:pPr>
              <a:t>43</a:t>
            </a:fld>
            <a:endParaRPr lang="en-US"/>
          </a:p>
        </p:txBody>
      </p:sp>
    </p:spTree>
    <p:extLst>
      <p:ext uri="{BB962C8B-B14F-4D97-AF65-F5344CB8AC3E}">
        <p14:creationId xmlns:p14="http://schemas.microsoft.com/office/powerpoint/2010/main" val="311195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Showing students that some of their own data is approximately normally distributed would be a very powerful</a:t>
            </a:r>
            <a:r>
              <a:rPr lang="en-IE" baseline="0" dirty="0" smtClean="0"/>
              <a:t> </a:t>
            </a:r>
            <a:r>
              <a:rPr lang="en-IE" dirty="0" smtClean="0"/>
              <a:t>way of </a:t>
            </a:r>
          </a:p>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helping them believe, understand and remember the empirical rule.</a:t>
            </a:r>
          </a:p>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74642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This material is new</a:t>
            </a:r>
            <a:r>
              <a:rPr lang="en-GB" baseline="0" dirty="0" smtClean="0"/>
              <a:t> to a lot of teachers so spend a good bit of time making people comfortable with reading Z value tables. Always stress to draw a diagram. Start with easy intervals.</a:t>
            </a:r>
            <a:endParaRPr lang="en-US" dirty="0" smtClean="0"/>
          </a:p>
        </p:txBody>
      </p:sp>
      <p:sp>
        <p:nvSpPr>
          <p:cNvPr id="4" name="Slide Number Placeholder 3"/>
          <p:cNvSpPr>
            <a:spLocks noGrp="1"/>
          </p:cNvSpPr>
          <p:nvPr>
            <p:ph type="sldNum" sz="quarter" idx="5"/>
          </p:nvPr>
        </p:nvSpPr>
        <p:spPr/>
        <p:txBody>
          <a:bodyPr/>
          <a:lstStyle/>
          <a:p>
            <a:pPr>
              <a:defRPr/>
            </a:pPr>
            <a:fld id="{F1F17E09-645A-4AC1-BA4B-FE38B035729A}" type="slidenum">
              <a:rPr lang="en-US" smtClean="0"/>
              <a:pPr>
                <a:defRPr/>
              </a:pPr>
              <a:t>44</a:t>
            </a:fld>
            <a:endParaRPr lang="en-US"/>
          </a:p>
        </p:txBody>
      </p:sp>
    </p:spTree>
    <p:extLst>
      <p:ext uri="{BB962C8B-B14F-4D97-AF65-F5344CB8AC3E}">
        <p14:creationId xmlns:p14="http://schemas.microsoft.com/office/powerpoint/2010/main" val="3752544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F9A8D0-BE8F-430A-9D2E-DBABEDA4E56B}" type="slidenum">
              <a:rPr lang="en-US" smtClean="0"/>
              <a:pPr>
                <a:defRPr/>
              </a:pPr>
              <a:t>45</a:t>
            </a:fld>
            <a:endParaRPr lang="en-US"/>
          </a:p>
        </p:txBody>
      </p:sp>
    </p:spTree>
    <p:extLst>
      <p:ext uri="{BB962C8B-B14F-4D97-AF65-F5344CB8AC3E}">
        <p14:creationId xmlns:p14="http://schemas.microsoft.com/office/powerpoint/2010/main" val="3124895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46</a:t>
            </a:fld>
            <a:endParaRPr lang="en-IE" dirty="0"/>
          </a:p>
        </p:txBody>
      </p:sp>
    </p:spTree>
    <p:extLst>
      <p:ext uri="{BB962C8B-B14F-4D97-AF65-F5344CB8AC3E}">
        <p14:creationId xmlns:p14="http://schemas.microsoft.com/office/powerpoint/2010/main" val="2709838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5AC15F-5227-498A-8F7F-38984F0F3D72}" type="slidenum">
              <a:rPr lang="en-US" smtClean="0"/>
              <a:pPr>
                <a:defRPr/>
              </a:pPr>
              <a:t>47</a:t>
            </a:fld>
            <a:endParaRPr lang="en-US"/>
          </a:p>
        </p:txBody>
      </p:sp>
    </p:spTree>
    <p:extLst>
      <p:ext uri="{BB962C8B-B14F-4D97-AF65-F5344CB8AC3E}">
        <p14:creationId xmlns:p14="http://schemas.microsoft.com/office/powerpoint/2010/main" val="458849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5AC15F-5227-498A-8F7F-38984F0F3D72}" type="slidenum">
              <a:rPr lang="en-US" smtClean="0"/>
              <a:pPr>
                <a:defRPr/>
              </a:pPr>
              <a:t>48</a:t>
            </a:fld>
            <a:endParaRPr lang="en-US"/>
          </a:p>
        </p:txBody>
      </p:sp>
    </p:spTree>
    <p:extLst>
      <p:ext uri="{BB962C8B-B14F-4D97-AF65-F5344CB8AC3E}">
        <p14:creationId xmlns:p14="http://schemas.microsoft.com/office/powerpoint/2010/main" val="1466272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C5AC15F-5227-498A-8F7F-38984F0F3D72}" type="slidenum">
              <a:rPr lang="en-US" smtClean="0"/>
              <a:pPr>
                <a:defRPr/>
              </a:pPr>
              <a:t>49</a:t>
            </a:fld>
            <a:endParaRPr lang="en-US" dirty="0"/>
          </a:p>
        </p:txBody>
      </p:sp>
    </p:spTree>
    <p:extLst>
      <p:ext uri="{BB962C8B-B14F-4D97-AF65-F5344CB8AC3E}">
        <p14:creationId xmlns:p14="http://schemas.microsoft.com/office/powerpoint/2010/main" val="3692444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C5AC15F-5227-498A-8F7F-38984F0F3D72}" type="slidenum">
              <a:rPr lang="en-US" smtClean="0"/>
              <a:pPr>
                <a:defRPr/>
              </a:pPr>
              <a:t>50</a:t>
            </a:fld>
            <a:endParaRPr lang="en-US" dirty="0"/>
          </a:p>
        </p:txBody>
      </p:sp>
    </p:spTree>
    <p:extLst>
      <p:ext uri="{BB962C8B-B14F-4D97-AF65-F5344CB8AC3E}">
        <p14:creationId xmlns:p14="http://schemas.microsoft.com/office/powerpoint/2010/main" val="1367047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C5AC15F-5227-498A-8F7F-38984F0F3D72}" type="slidenum">
              <a:rPr lang="en-US" smtClean="0"/>
              <a:pPr>
                <a:defRPr/>
              </a:pPr>
              <a:t>51</a:t>
            </a:fld>
            <a:endParaRPr lang="en-US" dirty="0"/>
          </a:p>
        </p:txBody>
      </p:sp>
    </p:spTree>
    <p:extLst>
      <p:ext uri="{BB962C8B-B14F-4D97-AF65-F5344CB8AC3E}">
        <p14:creationId xmlns:p14="http://schemas.microsoft.com/office/powerpoint/2010/main" val="2828710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7CEE1B0-DED3-47FE-8FDF-888B2083495E}"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1861488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LCHL: A more accurate formulatio</a:t>
            </a:r>
            <a:r>
              <a:rPr lang="en-IE" baseline="0" dirty="0" smtClean="0"/>
              <a:t>n </a:t>
            </a:r>
            <a:r>
              <a:rPr lang="en-IE" dirty="0" smtClean="0"/>
              <a:t> of the margin of error. </a:t>
            </a:r>
            <a:endParaRPr lang="en-IE" dirty="0"/>
          </a:p>
        </p:txBody>
      </p:sp>
      <p:sp>
        <p:nvSpPr>
          <p:cNvPr id="4" name="Slide Number Placeholder 3"/>
          <p:cNvSpPr>
            <a:spLocks noGrp="1"/>
          </p:cNvSpPr>
          <p:nvPr>
            <p:ph type="sldNum" sz="quarter" idx="10"/>
          </p:nvPr>
        </p:nvSpPr>
        <p:spPr/>
        <p:txBody>
          <a:bodyPr/>
          <a:lstStyle/>
          <a:p>
            <a:fld id="{37FF954A-691F-4B87-AAF8-9368CA85FD4F}" type="slidenum">
              <a:rPr lang="en-IE" smtClean="0"/>
              <a:pPr/>
              <a:t>53</a:t>
            </a:fld>
            <a:endParaRPr lang="en-IE"/>
          </a:p>
        </p:txBody>
      </p:sp>
    </p:spTree>
    <p:extLst>
      <p:ext uri="{BB962C8B-B14F-4D97-AF65-F5344CB8AC3E}">
        <p14:creationId xmlns:p14="http://schemas.microsoft.com/office/powerpoint/2010/main" val="4777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Showing students that some of their own data is approximately normally distributed would be a very powerful</a:t>
            </a:r>
            <a:r>
              <a:rPr lang="en-IE" baseline="0" dirty="0" smtClean="0"/>
              <a:t> </a:t>
            </a:r>
            <a:r>
              <a:rPr lang="en-IE" dirty="0" smtClean="0"/>
              <a:t>way of helping them believe, understand and remember the empirical rule.</a:t>
            </a:r>
          </a:p>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48767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Concepts</a:t>
            </a:r>
          </a:p>
          <a:p>
            <a:r>
              <a:rPr lang="en-IE" sz="1200" kern="1200" dirty="0" smtClean="0">
                <a:solidFill>
                  <a:schemeClr val="tx1"/>
                </a:solidFill>
                <a:latin typeface="+mn-lt"/>
                <a:ea typeface="+mn-ea"/>
                <a:cs typeface="+mn-cs"/>
              </a:rPr>
              <a:t>Confidence</a:t>
            </a:r>
            <a:r>
              <a:rPr lang="en-IE" sz="1200" kern="1200" baseline="0" dirty="0" smtClean="0">
                <a:solidFill>
                  <a:schemeClr val="tx1"/>
                </a:solidFill>
                <a:latin typeface="+mn-lt"/>
                <a:ea typeface="+mn-ea"/>
                <a:cs typeface="+mn-cs"/>
              </a:rPr>
              <a:t>. 100% certain about the sample percentage/proportion.</a:t>
            </a:r>
          </a:p>
          <a:p>
            <a:r>
              <a:rPr lang="en-IE" sz="1200" kern="1200" dirty="0" smtClean="0">
                <a:solidFill>
                  <a:schemeClr val="tx1"/>
                </a:solidFill>
                <a:latin typeface="+mn-lt"/>
                <a:ea typeface="+mn-ea"/>
                <a:cs typeface="+mn-cs"/>
              </a:rPr>
              <a:t>Uncertain about what</a:t>
            </a:r>
            <a:r>
              <a:rPr lang="en-IE" sz="1200" kern="1200" baseline="0" dirty="0" smtClean="0">
                <a:solidFill>
                  <a:schemeClr val="tx1"/>
                </a:solidFill>
                <a:latin typeface="+mn-lt"/>
                <a:ea typeface="+mn-ea"/>
                <a:cs typeface="+mn-cs"/>
              </a:rPr>
              <a:t> we can infer from the sample percentage.</a:t>
            </a:r>
          </a:p>
          <a:p>
            <a:r>
              <a:rPr lang="en-IE" sz="1200" kern="1200" dirty="0" smtClean="0">
                <a:solidFill>
                  <a:schemeClr val="tx1"/>
                </a:solidFill>
                <a:latin typeface="+mn-lt"/>
                <a:ea typeface="+mn-ea"/>
                <a:cs typeface="+mn-cs"/>
              </a:rPr>
              <a:t>Size of the sample.</a:t>
            </a: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What could you say about the effectiveness of the drug?</a:t>
            </a:r>
          </a:p>
          <a:p>
            <a:r>
              <a:rPr lang="en-IE" sz="1200" kern="1200" dirty="0" smtClean="0">
                <a:solidFill>
                  <a:schemeClr val="tx1"/>
                </a:solidFill>
                <a:latin typeface="+mn-lt"/>
                <a:ea typeface="+mn-ea"/>
                <a:cs typeface="+mn-cs"/>
              </a:rPr>
              <a:t>What can you say about the company’s claim?</a:t>
            </a:r>
          </a:p>
          <a:p>
            <a:r>
              <a:rPr lang="en-IE" sz="1200" kern="1200" dirty="0" smtClean="0">
                <a:solidFill>
                  <a:schemeClr val="tx1"/>
                </a:solidFill>
                <a:latin typeface="+mn-lt"/>
                <a:ea typeface="+mn-ea"/>
                <a:cs typeface="+mn-cs"/>
              </a:rPr>
              <a:t>Can you be 100% confident in what you say about the company’s claim?</a:t>
            </a:r>
          </a:p>
          <a:p>
            <a:r>
              <a:rPr lang="en-IE" sz="1200" kern="1200" dirty="0" smtClean="0">
                <a:solidFill>
                  <a:schemeClr val="tx1"/>
                </a:solidFill>
                <a:latin typeface="+mn-lt"/>
                <a:ea typeface="+mn-ea"/>
                <a:cs typeface="+mn-cs"/>
              </a:rPr>
              <a:t>Can statistics tell us that they are lying?</a:t>
            </a:r>
          </a:p>
          <a:p>
            <a:r>
              <a:rPr lang="en-IE" sz="1200" kern="1200" dirty="0" smtClean="0">
                <a:solidFill>
                  <a:schemeClr val="tx1"/>
                </a:solidFill>
                <a:latin typeface="+mn-lt"/>
                <a:ea typeface="+mn-ea"/>
                <a:cs typeface="+mn-cs"/>
              </a:rPr>
              <a:t>Can statistics tell us that they are telling the truth?</a:t>
            </a:r>
          </a:p>
          <a:p>
            <a:r>
              <a:rPr lang="en-IE" sz="1200" kern="1200" dirty="0" smtClean="0">
                <a:solidFill>
                  <a:schemeClr val="tx1"/>
                </a:solidFill>
                <a:latin typeface="+mn-lt"/>
                <a:ea typeface="+mn-ea"/>
                <a:cs typeface="+mn-cs"/>
              </a:rPr>
              <a:t>The sample size is 100.  Make a comment.</a:t>
            </a:r>
          </a:p>
          <a:p>
            <a:r>
              <a:rPr lang="en-IE" sz="1200" kern="1200" dirty="0" smtClean="0">
                <a:solidFill>
                  <a:schemeClr val="tx1"/>
                </a:solidFill>
                <a:latin typeface="+mn-lt"/>
                <a:ea typeface="+mn-ea"/>
                <a:cs typeface="+mn-cs"/>
              </a:rPr>
              <a:t>Have we seen anything about sample(s) during the day that might help us with our understanding about what we can/can’t say?</a:t>
            </a:r>
          </a:p>
          <a:p>
            <a:r>
              <a:rPr lang="en-IE" sz="1200" kern="1200" dirty="0" smtClean="0">
                <a:solidFill>
                  <a:schemeClr val="tx1"/>
                </a:solidFill>
                <a:latin typeface="+mn-lt"/>
                <a:ea typeface="+mn-ea"/>
                <a:cs typeface="+mn-cs"/>
              </a:rPr>
              <a:t>If the sample of 100 results had said that the drug relieves migraine 68% of the time would it change your conclusion?</a:t>
            </a: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r>
              <a:rPr lang="en-IE" dirty="0" smtClean="0"/>
              <a:t>For Hypothesis tests the essential attitude is scepticism.</a:t>
            </a:r>
          </a:p>
          <a:p>
            <a:r>
              <a:rPr lang="en-IE" dirty="0" smtClean="0"/>
              <a:t> Cling to the null’s assertion that there is nothing unusual</a:t>
            </a:r>
          </a:p>
          <a:p>
            <a:r>
              <a:rPr lang="en-IE" dirty="0" smtClean="0"/>
              <a:t>“Fail to reject”</a:t>
            </a:r>
          </a:p>
          <a:p>
            <a:r>
              <a:rPr lang="en-IE" dirty="0" smtClean="0"/>
              <a:t>Never declare the null hypothesis to be true</a:t>
            </a: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r>
              <a:rPr lang="en-IE" sz="1200" kern="1200" dirty="0" smtClean="0">
                <a:solidFill>
                  <a:schemeClr val="tx1"/>
                </a:solidFill>
                <a:latin typeface="+mn-lt"/>
                <a:ea typeface="+mn-ea"/>
                <a:cs typeface="+mn-cs"/>
              </a:rPr>
              <a:t>Must make a decision</a:t>
            </a:r>
            <a:r>
              <a:rPr lang="en-IE" sz="1200" kern="1200" baseline="0" dirty="0" smtClean="0">
                <a:solidFill>
                  <a:schemeClr val="tx1"/>
                </a:solidFill>
                <a:latin typeface="+mn-lt"/>
                <a:ea typeface="+mn-ea"/>
                <a:cs typeface="+mn-cs"/>
              </a:rPr>
              <a:t> after doing a hypothesis test.</a:t>
            </a:r>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a:p>
            <a:endParaRPr lang="en-I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FE91F7-43C7-4D28-B6CF-819FAA712558}" type="slidenum">
              <a:rPr lang="en-IE" smtClean="0">
                <a:solidFill>
                  <a:prstClr val="black"/>
                </a:solidFill>
              </a:rPr>
              <a:pPr/>
              <a:t>54</a:t>
            </a:fld>
            <a:endParaRPr lang="en-IE">
              <a:solidFill>
                <a:prstClr val="black"/>
              </a:solidFill>
            </a:endParaRPr>
          </a:p>
        </p:txBody>
      </p:sp>
    </p:spTree>
    <p:extLst>
      <p:ext uri="{BB962C8B-B14F-4D97-AF65-F5344CB8AC3E}">
        <p14:creationId xmlns:p14="http://schemas.microsoft.com/office/powerpoint/2010/main" val="1737205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55</a:t>
            </a:fld>
            <a:endParaRPr lang="en-IE" dirty="0"/>
          </a:p>
        </p:txBody>
      </p:sp>
    </p:spTree>
    <p:extLst>
      <p:ext uri="{BB962C8B-B14F-4D97-AF65-F5344CB8AC3E}">
        <p14:creationId xmlns:p14="http://schemas.microsoft.com/office/powerpoint/2010/main" val="3923843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C53F1B2-C814-42F3-801B-1917460B3137}" type="slidenum">
              <a:rPr lang="en-US" smtClean="0"/>
              <a:pPr>
                <a:defRPr/>
              </a:pPr>
              <a:t>60</a:t>
            </a:fld>
            <a:endParaRPr lang="en-US"/>
          </a:p>
        </p:txBody>
      </p:sp>
    </p:spTree>
    <p:extLst>
      <p:ext uri="{BB962C8B-B14F-4D97-AF65-F5344CB8AC3E}">
        <p14:creationId xmlns:p14="http://schemas.microsoft.com/office/powerpoint/2010/main" val="3818637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14028D8-E0A4-45D9-BA82-35A25E42DB71}" type="slidenum">
              <a:rPr lang="en-US" smtClean="0"/>
              <a:pPr>
                <a:defRPr/>
              </a:pPr>
              <a:t>61</a:t>
            </a:fld>
            <a:endParaRPr lang="en-US"/>
          </a:p>
        </p:txBody>
      </p:sp>
    </p:spTree>
    <p:extLst>
      <p:ext uri="{BB962C8B-B14F-4D97-AF65-F5344CB8AC3E}">
        <p14:creationId xmlns:p14="http://schemas.microsoft.com/office/powerpoint/2010/main" val="3628215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1613795-B833-4F6C-9CBE-A1A9D7A0ADF7}" type="slidenum">
              <a:rPr lang="en-US" smtClean="0"/>
              <a:pPr>
                <a:defRPr/>
              </a:pPr>
              <a:t>62</a:t>
            </a:fld>
            <a:endParaRPr lang="en-US"/>
          </a:p>
        </p:txBody>
      </p:sp>
    </p:spTree>
    <p:extLst>
      <p:ext uri="{BB962C8B-B14F-4D97-AF65-F5344CB8AC3E}">
        <p14:creationId xmlns:p14="http://schemas.microsoft.com/office/powerpoint/2010/main" val="3683529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CE2A320-BAC9-494B-B4C8-03AD3BF5A67F}" type="slidenum">
              <a:rPr lang="en-US" smtClean="0"/>
              <a:pPr>
                <a:defRPr/>
              </a:pPr>
              <a:t>63</a:t>
            </a:fld>
            <a:endParaRPr lang="en-US"/>
          </a:p>
        </p:txBody>
      </p:sp>
    </p:spTree>
    <p:extLst>
      <p:ext uri="{BB962C8B-B14F-4D97-AF65-F5344CB8AC3E}">
        <p14:creationId xmlns:p14="http://schemas.microsoft.com/office/powerpoint/2010/main" val="1269546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CE2A320-BAC9-494B-B4C8-03AD3BF5A67F}" type="slidenum">
              <a:rPr lang="en-US" smtClean="0"/>
              <a:pPr>
                <a:defRPr/>
              </a:pPr>
              <a:t>64</a:t>
            </a:fld>
            <a:endParaRPr lang="en-US"/>
          </a:p>
        </p:txBody>
      </p:sp>
    </p:spTree>
    <p:extLst>
      <p:ext uri="{BB962C8B-B14F-4D97-AF65-F5344CB8AC3E}">
        <p14:creationId xmlns:p14="http://schemas.microsoft.com/office/powerpoint/2010/main" val="417074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Stress</a:t>
            </a:r>
            <a:r>
              <a:rPr lang="en-IE" baseline="0" dirty="0" smtClean="0"/>
              <a:t> the same important points as stated in the few previous slides.</a:t>
            </a:r>
            <a:endParaRPr lang="en-IE"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66</a:t>
            </a:fld>
            <a:endParaRPr lang="en-IE" dirty="0">
              <a:solidFill>
                <a:prstClr val="black"/>
              </a:solidFill>
            </a:endParaRPr>
          </a:p>
        </p:txBody>
      </p:sp>
    </p:spTree>
    <p:extLst>
      <p:ext uri="{BB962C8B-B14F-4D97-AF65-F5344CB8AC3E}">
        <p14:creationId xmlns:p14="http://schemas.microsoft.com/office/powerpoint/2010/main" val="20065887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Show the School Bags File and the Skewed File.</a:t>
            </a:r>
          </a:p>
          <a:p>
            <a:r>
              <a:rPr lang="en-IE" dirty="0" smtClean="0"/>
              <a:t>Have the</a:t>
            </a:r>
            <a:r>
              <a:rPr lang="en-IE" baseline="0" dirty="0" smtClean="0"/>
              <a:t> Summary of Our Findings page open at this stage.</a:t>
            </a:r>
            <a:endParaRPr lang="en-IE" dirty="0" smtClean="0"/>
          </a:p>
          <a:p>
            <a:endParaRPr lang="en-IE" dirty="0" smtClean="0"/>
          </a:p>
          <a:p>
            <a:r>
              <a:rPr lang="en-IE" dirty="0" smtClean="0"/>
              <a:t>What</a:t>
            </a:r>
            <a:r>
              <a:rPr lang="en-IE" baseline="0" dirty="0" smtClean="0"/>
              <a:t> do we notice about the centres of the 3 distributions on the slide?  They are similar.  </a:t>
            </a:r>
          </a:p>
          <a:p>
            <a:r>
              <a:rPr lang="en-IE" baseline="0" dirty="0" smtClean="0"/>
              <a:t>They would be the exact same if we had all of the sample means.  The mean of al of the sample means is the same as the population mean.</a:t>
            </a:r>
            <a:endParaRPr lang="en-IE"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67</a:t>
            </a:fld>
            <a:endParaRPr lang="en-IE" dirty="0">
              <a:solidFill>
                <a:prstClr val="black"/>
              </a:solidFill>
            </a:endParaRPr>
          </a:p>
        </p:txBody>
      </p:sp>
    </p:spTree>
    <p:extLst>
      <p:ext uri="{BB962C8B-B14F-4D97-AF65-F5344CB8AC3E}">
        <p14:creationId xmlns:p14="http://schemas.microsoft.com/office/powerpoint/2010/main" val="20065887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Show the School Bags File and the Skewed File.</a:t>
            </a:r>
          </a:p>
          <a:p>
            <a:r>
              <a:rPr lang="en-IE" dirty="0" smtClean="0"/>
              <a:t>Have the</a:t>
            </a:r>
            <a:r>
              <a:rPr lang="en-IE" baseline="0" dirty="0" smtClean="0"/>
              <a:t> Summary of Our Findings page open at this stage.</a:t>
            </a:r>
            <a:endParaRPr lang="en-IE" dirty="0" smtClean="0"/>
          </a:p>
          <a:p>
            <a:endParaRPr lang="en-IE" dirty="0" smtClean="0"/>
          </a:p>
          <a:p>
            <a:r>
              <a:rPr lang="en-IE" dirty="0" smtClean="0"/>
              <a:t>What</a:t>
            </a:r>
            <a:r>
              <a:rPr lang="en-IE" baseline="0" dirty="0" smtClean="0"/>
              <a:t> is root 16?  4, &amp; the standard deviation of our 100 sample means is 2.57/4=0.64 which is </a:t>
            </a:r>
            <a:r>
              <a:rPr lang="en-IE" baseline="0" dirty="0" err="1" smtClean="0"/>
              <a:t>approx</a:t>
            </a:r>
            <a:r>
              <a:rPr lang="en-IE" baseline="0" dirty="0" smtClean="0"/>
              <a:t> 0.59.  Why isn’t it exactly 0.64?  We only have 100 of all the millions of means that are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What</a:t>
            </a:r>
            <a:r>
              <a:rPr lang="en-IE" baseline="0" dirty="0" smtClean="0"/>
              <a:t> is root 64?  8, &amp; the standard deviation of our 100 sample means is 2.57/8=0.32 which is </a:t>
            </a:r>
            <a:r>
              <a:rPr lang="en-IE" baseline="0" dirty="0" err="1" smtClean="0"/>
              <a:t>approx</a:t>
            </a:r>
            <a:r>
              <a:rPr lang="en-IE" baseline="0" dirty="0" smtClean="0"/>
              <a:t> 0.26.  Why isn’t it exactly 0.32?  We only have 100 of all the millions of means that are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It is the size of the samples, not the number of samples, that affects the spread of the sampling distribution of the means.  “n” is the size of the sample.  The formula is </a:t>
            </a:r>
            <a:r>
              <a:rPr lang="el-GR" baseline="0" dirty="0" smtClean="0">
                <a:latin typeface="Cambria Math"/>
                <a:ea typeface="Cambria Math"/>
              </a:rPr>
              <a:t>σ</a:t>
            </a:r>
            <a:r>
              <a:rPr lang="en-IE" baseline="0" dirty="0" smtClean="0">
                <a:latin typeface="Cambria Math"/>
                <a:ea typeface="Cambria Math"/>
              </a:rPr>
              <a:t>/root(n).</a:t>
            </a:r>
            <a:endParaRPr lang="en-IE" baseline="0" dirty="0" smtClean="0"/>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What is the relationship between the standard deviations?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0.26/0.59 = 0.44    which is </a:t>
            </a:r>
            <a:r>
              <a:rPr lang="en-IE" i="1" baseline="0" dirty="0" smtClean="0"/>
              <a:t>approximately</a:t>
            </a:r>
            <a:r>
              <a:rPr lang="en-IE" baseline="0" dirty="0" smtClean="0"/>
              <a:t> half.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If we had all the millions of possible sample means the standard deviation of one distribution would be half the other for these sample sizes, 16 and 64.  One is half the other.  The one with the larger sample size (64) has a standard deviation that is half the other (16).</a:t>
            </a:r>
          </a:p>
        </p:txBody>
      </p:sp>
      <p:sp>
        <p:nvSpPr>
          <p:cNvPr id="4" name="Slide Number Placeholder 3"/>
          <p:cNvSpPr>
            <a:spLocks noGrp="1"/>
          </p:cNvSpPr>
          <p:nvPr>
            <p:ph type="sldNum" sz="quarter" idx="10"/>
          </p:nvPr>
        </p:nvSpPr>
        <p:spPr/>
        <p:txBody>
          <a:bodyPr/>
          <a:lstStyle/>
          <a:p>
            <a:fld id="{5F1F5AF0-F34B-4B2B-A1CB-D990850B7E29}" type="slidenum">
              <a:rPr lang="en-IE" smtClean="0">
                <a:solidFill>
                  <a:prstClr val="black"/>
                </a:solidFill>
              </a:rPr>
              <a:pPr/>
              <a:t>68</a:t>
            </a:fld>
            <a:endParaRPr lang="en-IE" dirty="0">
              <a:solidFill>
                <a:prstClr val="black"/>
              </a:solidFill>
            </a:endParaRPr>
          </a:p>
        </p:txBody>
      </p:sp>
    </p:spTree>
    <p:extLst>
      <p:ext uri="{BB962C8B-B14F-4D97-AF65-F5344CB8AC3E}">
        <p14:creationId xmlns:p14="http://schemas.microsoft.com/office/powerpoint/2010/main" val="200658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66" marR="0" indent="-342866" algn="l" defTabSz="914400" rtl="0" eaLnBrk="1" fontAlgn="auto" latinLnBrk="0" hangingPunct="1">
              <a:lnSpc>
                <a:spcPct val="100000"/>
              </a:lnSpc>
              <a:spcBef>
                <a:spcPts val="0"/>
              </a:spcBef>
              <a:spcAft>
                <a:spcPts val="0"/>
              </a:spcAft>
              <a:buClrTx/>
              <a:buSzTx/>
              <a:buFontTx/>
              <a:buNone/>
              <a:tabLst/>
              <a:defRPr/>
            </a:pPr>
            <a:r>
              <a:rPr lang="en-IE" dirty="0" smtClean="0"/>
              <a:t>At</a:t>
            </a:r>
            <a:r>
              <a:rPr lang="en-IE" baseline="0" dirty="0" smtClean="0"/>
              <a:t> both OL and HL we are only dealing with a 95% confidence interval.</a:t>
            </a:r>
            <a:endParaRPr lang="en-IE" dirty="0" smtClean="0"/>
          </a:p>
          <a:p>
            <a:pPr marL="342866" indent="-342866"/>
            <a:endParaRPr lang="en-IE" dirty="0"/>
          </a:p>
        </p:txBody>
      </p:sp>
      <p:sp>
        <p:nvSpPr>
          <p:cNvPr id="4" name="Slide Number Placeholder 3"/>
          <p:cNvSpPr>
            <a:spLocks noGrp="1"/>
          </p:cNvSpPr>
          <p:nvPr>
            <p:ph type="sldNum" sz="quarter" idx="10"/>
          </p:nvPr>
        </p:nvSpPr>
        <p:spPr/>
        <p:txBody>
          <a:bodyPr/>
          <a:lstStyle/>
          <a:p>
            <a:fld id="{F03C0649-011E-40BB-A425-565534CB26D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894487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sample is a subset of a population. </a:t>
            </a:r>
          </a:p>
        </p:txBody>
      </p:sp>
      <p:sp>
        <p:nvSpPr>
          <p:cNvPr id="4" name="Slide Number Placeholder 3"/>
          <p:cNvSpPr>
            <a:spLocks noGrp="1"/>
          </p:cNvSpPr>
          <p:nvPr>
            <p:ph type="sldNum" sz="quarter" idx="5"/>
          </p:nvPr>
        </p:nvSpPr>
        <p:spPr/>
        <p:txBody>
          <a:bodyPr/>
          <a:lstStyle/>
          <a:p>
            <a:pPr>
              <a:defRPr/>
            </a:pPr>
            <a:fld id="{A86EA055-3671-41D9-B939-0D05B67CCA47}" type="slidenum">
              <a:rPr lang="en-US" smtClean="0"/>
              <a:pPr>
                <a:defRPr/>
              </a:pPr>
              <a:t>69</a:t>
            </a:fld>
            <a:endParaRPr lang="en-US"/>
          </a:p>
        </p:txBody>
      </p:sp>
    </p:spTree>
    <p:extLst>
      <p:ext uri="{BB962C8B-B14F-4D97-AF65-F5344CB8AC3E}">
        <p14:creationId xmlns:p14="http://schemas.microsoft.com/office/powerpoint/2010/main" val="38408283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30723" name="Notes Placeholder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you open this</a:t>
                </a:r>
                <a:r>
                  <a:rPr lang="en-US" altLang="en-US" baseline="0" dirty="0" smtClean="0"/>
                  <a:t> web page click on Begin and read instructions. The beauty of this applet is that by moving the mouse over the given distribution you can change the shape of the distribution. So that even if you make the original distribution not normal, do the sampling you will see and it will be clear to the participants that </a:t>
                </a:r>
              </a:p>
              <a:p>
                <a:r>
                  <a:rPr lang="en-US" altLang="en-US" baseline="0" dirty="0" smtClean="0"/>
                  <a:t>1. The distribution formed by the sample means will always be normal.</a:t>
                </a:r>
              </a:p>
              <a:p>
                <a:r>
                  <a:rPr lang="en-US" altLang="en-US" baseline="0" dirty="0" smtClean="0"/>
                  <a:t>2. The mean of the distribution of sample means will be </a:t>
                </a:r>
                <a:r>
                  <a:rPr lang="en-US" altLang="en-US" baseline="0" dirty="0" err="1" smtClean="0"/>
                  <a:t>approx</a:t>
                </a:r>
                <a:r>
                  <a:rPr lang="en-US" altLang="en-US" baseline="0" dirty="0" smtClean="0"/>
                  <a:t> equal to the mean of the original population.</a:t>
                </a:r>
              </a:p>
              <a:p>
                <a:r>
                  <a:rPr lang="en-US" altLang="en-US" baseline="0" dirty="0" smtClean="0"/>
                  <a:t>3. The SD of the sample means will = </a:t>
                </a:r>
                <a14:m>
                  <m:oMath xmlns:m="http://schemas.openxmlformats.org/officeDocument/2006/math">
                    <m:f>
                      <m:fPr>
                        <m:ctrlPr>
                          <a:rPr lang="en-US" altLang="en-US" i="1" baseline="0" smtClean="0">
                            <a:latin typeface="Cambria Math" panose="02040503050406030204" pitchFamily="18" charset="0"/>
                          </a:rPr>
                        </m:ctrlPr>
                      </m:fPr>
                      <m:num>
                        <m:r>
                          <a:rPr lang="en-US" altLang="en-US" i="1" baseline="0" smtClean="0">
                            <a:latin typeface="Cambria Math"/>
                            <a:ea typeface="Cambria Math"/>
                          </a:rPr>
                          <m:t>𝛿</m:t>
                        </m:r>
                      </m:num>
                      <m:den>
                        <m:rad>
                          <m:radPr>
                            <m:degHide m:val="on"/>
                            <m:ctrlPr>
                              <a:rPr lang="en-US" altLang="en-US" i="1" baseline="0" smtClean="0">
                                <a:latin typeface="Cambria Math" panose="02040503050406030204" pitchFamily="18" charset="0"/>
                              </a:rPr>
                            </m:ctrlPr>
                          </m:radPr>
                          <m:deg/>
                          <m:e>
                            <m:r>
                              <a:rPr lang="en-IE" altLang="en-US" b="0" i="1" baseline="0" smtClean="0">
                                <a:latin typeface="Cambria Math"/>
                              </a:rPr>
                              <m:t>𝑛</m:t>
                            </m:r>
                          </m:e>
                        </m:rad>
                      </m:den>
                    </m:f>
                  </m:oMath>
                </a14:m>
                <a:r>
                  <a:rPr lang="en-US" altLang="en-US" dirty="0" smtClean="0"/>
                  <a:t> this is called the standard error.</a:t>
                </a:r>
              </a:p>
              <a:p>
                <a:r>
                  <a:rPr lang="en-US" altLang="en-US" dirty="0" smtClean="0"/>
                  <a:t>THIS IS THE KEY TO ALL THIS SECTION.</a:t>
                </a:r>
                <a:r>
                  <a:rPr lang="en-US" altLang="en-US" baseline="0" dirty="0" smtClean="0"/>
                  <a:t> NB You should also show the </a:t>
                </a:r>
                <a:r>
                  <a:rPr lang="en-US" altLang="en-US" baseline="0" dirty="0" err="1" smtClean="0"/>
                  <a:t>GeoGebra</a:t>
                </a:r>
                <a:r>
                  <a:rPr lang="en-US" altLang="en-US" baseline="0" dirty="0" smtClean="0"/>
                  <a:t> file on sampling means which will be emailed to you.</a:t>
                </a:r>
                <a:endParaRPr lang="en-US" altLang="en-US" dirty="0" smtClean="0"/>
              </a:p>
            </p:txBody>
          </p:sp>
        </mc:Choice>
        <mc:Fallback xmlns="">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you open this</a:t>
                </a:r>
                <a:r>
                  <a:rPr lang="en-US" altLang="en-US" baseline="0" dirty="0" smtClean="0"/>
                  <a:t> web page click on Begin and read instructions. The beauty of this applet is that by moving the mouse over the given distribution you can change the shape of the distribution. So that even if you make the original distribution not normal, do the sampling you will see and it will be clear to the participants that </a:t>
                </a:r>
              </a:p>
              <a:p>
                <a:r>
                  <a:rPr lang="en-US" altLang="en-US" baseline="0" dirty="0" smtClean="0"/>
                  <a:t>1. The distribution formed by the sample means will always be normal.</a:t>
                </a:r>
              </a:p>
              <a:p>
                <a:r>
                  <a:rPr lang="en-US" altLang="en-US" baseline="0" dirty="0" smtClean="0"/>
                  <a:t>2. The mean of the distribution of sample means will be </a:t>
                </a:r>
                <a:r>
                  <a:rPr lang="en-US" altLang="en-US" baseline="0" dirty="0" err="1" smtClean="0"/>
                  <a:t>approx</a:t>
                </a:r>
                <a:r>
                  <a:rPr lang="en-US" altLang="en-US" baseline="0" dirty="0" smtClean="0"/>
                  <a:t> equal to the mean of the original population.</a:t>
                </a:r>
              </a:p>
              <a:p>
                <a:r>
                  <a:rPr lang="en-US" altLang="en-US" baseline="0" dirty="0" smtClean="0"/>
                  <a:t>3. The SD of the sample means will = </a:t>
                </a:r>
                <a:r>
                  <a:rPr lang="en-US" altLang="en-US" i="0" baseline="0" dirty="0" smtClean="0">
                    <a:latin typeface="Cambria Math"/>
                    <a:ea typeface="Cambria Math"/>
                  </a:rPr>
                  <a:t>𝛿/√</a:t>
                </a:r>
                <a:r>
                  <a:rPr lang="en-IE" altLang="en-US" b="0" i="0" baseline="0" dirty="0" smtClean="0">
                    <a:latin typeface="Cambria Math"/>
                  </a:rPr>
                  <a:t>𝑛</a:t>
                </a:r>
                <a:r>
                  <a:rPr lang="en-US" altLang="en-US" dirty="0" smtClean="0"/>
                  <a:t> this is called the standard error.</a:t>
                </a:r>
              </a:p>
              <a:p>
                <a:r>
                  <a:rPr lang="en-US" altLang="en-US" dirty="0" smtClean="0"/>
                  <a:t>THIS IS THE KEY TO ALL THIS SECTION.</a:t>
                </a:r>
                <a:r>
                  <a:rPr lang="en-US" altLang="en-US" baseline="0" dirty="0" smtClean="0"/>
                  <a:t> NB You should also show the </a:t>
                </a:r>
                <a:r>
                  <a:rPr lang="en-US" altLang="en-US" baseline="0" dirty="0" err="1" smtClean="0"/>
                  <a:t>GeoGebra</a:t>
                </a:r>
                <a:r>
                  <a:rPr lang="en-US" altLang="en-US" baseline="0" dirty="0" smtClean="0"/>
                  <a:t> file on sampling means which will be emailed to you.</a:t>
                </a:r>
                <a:endParaRPr lang="en-US" altLang="en-US" dirty="0" smtClean="0"/>
              </a:p>
            </p:txBody>
          </p:sp>
        </mc:Fallback>
      </mc:AlternateContent>
      <p:sp>
        <p:nvSpPr>
          <p:cNvPr id="4" name="Slide Number Placeholder 3"/>
          <p:cNvSpPr>
            <a:spLocks noGrp="1"/>
          </p:cNvSpPr>
          <p:nvPr>
            <p:ph type="sldNum" sz="quarter" idx="5"/>
          </p:nvPr>
        </p:nvSpPr>
        <p:spPr/>
        <p:txBody>
          <a:bodyPr/>
          <a:lstStyle/>
          <a:p>
            <a:pPr>
              <a:defRPr/>
            </a:pPr>
            <a:fld id="{F00DE155-1BD2-4E27-A6B8-E26828DBF4F4}" type="slidenum">
              <a:rPr lang="en-US" smtClean="0"/>
              <a:pPr>
                <a:defRPr/>
              </a:pPr>
              <a:t>70</a:t>
            </a:fld>
            <a:endParaRPr lang="en-US"/>
          </a:p>
        </p:txBody>
      </p:sp>
    </p:spTree>
    <p:extLst>
      <p:ext uri="{BB962C8B-B14F-4D97-AF65-F5344CB8AC3E}">
        <p14:creationId xmlns:p14="http://schemas.microsoft.com/office/powerpoint/2010/main" val="3272401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E15E3C-6280-47B9-A8C9-DB2214264398}" type="slidenum">
              <a:rPr lang="en-US" smtClean="0"/>
              <a:pPr>
                <a:defRPr/>
              </a:pPr>
              <a:t>71</a:t>
            </a:fld>
            <a:endParaRPr lang="en-US"/>
          </a:p>
        </p:txBody>
      </p:sp>
    </p:spTree>
    <p:extLst>
      <p:ext uri="{BB962C8B-B14F-4D97-AF65-F5344CB8AC3E}">
        <p14:creationId xmlns:p14="http://schemas.microsoft.com/office/powerpoint/2010/main" val="37550913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B93411A-18D6-4F07-9F5D-FF463F7BC0F6}" type="slidenum">
              <a:rPr lang="en-US" smtClean="0"/>
              <a:pPr>
                <a:defRPr/>
              </a:pPr>
              <a:t>72</a:t>
            </a:fld>
            <a:endParaRPr lang="en-US"/>
          </a:p>
        </p:txBody>
      </p:sp>
    </p:spTree>
    <p:extLst>
      <p:ext uri="{BB962C8B-B14F-4D97-AF65-F5344CB8AC3E}">
        <p14:creationId xmlns:p14="http://schemas.microsoft.com/office/powerpoint/2010/main" val="20204181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76</a:t>
            </a:fld>
            <a:endParaRPr lang="en-IE" dirty="0"/>
          </a:p>
        </p:txBody>
      </p:sp>
    </p:spTree>
    <p:extLst>
      <p:ext uri="{BB962C8B-B14F-4D97-AF65-F5344CB8AC3E}">
        <p14:creationId xmlns:p14="http://schemas.microsoft.com/office/powerpoint/2010/main" val="3160611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B360A33-D034-4848-847E-405E68300DA1}" type="slidenum">
              <a:rPr lang="en-US" smtClean="0"/>
              <a:pPr>
                <a:defRPr/>
              </a:pPr>
              <a:t>77</a:t>
            </a:fld>
            <a:endParaRPr lang="en-US"/>
          </a:p>
        </p:txBody>
      </p:sp>
    </p:spTree>
    <p:extLst>
      <p:ext uri="{BB962C8B-B14F-4D97-AF65-F5344CB8AC3E}">
        <p14:creationId xmlns:p14="http://schemas.microsoft.com/office/powerpoint/2010/main" val="4134291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48BA673-83BB-400F-A991-10151FE21530}" type="slidenum">
              <a:rPr lang="en-US" smtClean="0"/>
              <a:pPr>
                <a:defRPr/>
              </a:pPr>
              <a:t>79</a:t>
            </a:fld>
            <a:endParaRPr lang="en-US"/>
          </a:p>
        </p:txBody>
      </p:sp>
    </p:spTree>
    <p:extLst>
      <p:ext uri="{BB962C8B-B14F-4D97-AF65-F5344CB8AC3E}">
        <p14:creationId xmlns:p14="http://schemas.microsoft.com/office/powerpoint/2010/main" val="19779281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Give some</a:t>
            </a:r>
            <a:r>
              <a:rPr lang="en-GB" baseline="0" dirty="0" smtClean="0"/>
              <a:t> more examples of the Null and Alternative Hypothesis. </a:t>
            </a:r>
            <a:endParaRPr lang="en-US" dirty="0" smtClean="0"/>
          </a:p>
        </p:txBody>
      </p:sp>
      <p:sp>
        <p:nvSpPr>
          <p:cNvPr id="4" name="Slide Number Placeholder 3"/>
          <p:cNvSpPr>
            <a:spLocks noGrp="1"/>
          </p:cNvSpPr>
          <p:nvPr>
            <p:ph type="sldNum" sz="quarter" idx="5"/>
          </p:nvPr>
        </p:nvSpPr>
        <p:spPr/>
        <p:txBody>
          <a:bodyPr/>
          <a:lstStyle/>
          <a:p>
            <a:pPr>
              <a:defRPr/>
            </a:pPr>
            <a:fld id="{9AFD381D-029B-4791-9B56-83ED1F6CEDC8}" type="slidenum">
              <a:rPr lang="en-US" smtClean="0"/>
              <a:pPr>
                <a:defRPr/>
              </a:pPr>
              <a:t>80</a:t>
            </a:fld>
            <a:endParaRPr lang="en-US"/>
          </a:p>
        </p:txBody>
      </p:sp>
    </p:spTree>
    <p:extLst>
      <p:ext uri="{BB962C8B-B14F-4D97-AF65-F5344CB8AC3E}">
        <p14:creationId xmlns:p14="http://schemas.microsoft.com/office/powerpoint/2010/main" val="11684855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61CB403-6EC3-4A2D-BAC8-8E5C857C6664}" type="slidenum">
              <a:rPr lang="en-US" smtClean="0"/>
              <a:pPr>
                <a:defRPr/>
              </a:pPr>
              <a:t>81</a:t>
            </a:fld>
            <a:endParaRPr lang="en-US"/>
          </a:p>
        </p:txBody>
      </p:sp>
    </p:spTree>
    <p:extLst>
      <p:ext uri="{BB962C8B-B14F-4D97-AF65-F5344CB8AC3E}">
        <p14:creationId xmlns:p14="http://schemas.microsoft.com/office/powerpoint/2010/main" val="33650539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60671ED-5AC0-4962-BE68-CC619B3319B0}" type="slidenum">
              <a:rPr lang="en-US" smtClean="0"/>
              <a:pPr>
                <a:defRPr/>
              </a:pPr>
              <a:t>82</a:t>
            </a:fld>
            <a:endParaRPr lang="en-US"/>
          </a:p>
        </p:txBody>
      </p:sp>
    </p:spTree>
    <p:extLst>
      <p:ext uri="{BB962C8B-B14F-4D97-AF65-F5344CB8AC3E}">
        <p14:creationId xmlns:p14="http://schemas.microsoft.com/office/powerpoint/2010/main" val="424942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Simple example on Empirical Rule. Do this example on data projector or do on flipchart.</a:t>
            </a:r>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8</a:t>
            </a:fld>
            <a:endParaRPr lang="en-IE"/>
          </a:p>
        </p:txBody>
      </p:sp>
    </p:spTree>
    <p:extLst>
      <p:ext uri="{BB962C8B-B14F-4D97-AF65-F5344CB8AC3E}">
        <p14:creationId xmlns:p14="http://schemas.microsoft.com/office/powerpoint/2010/main" val="22913677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A26A73-DC14-4FA2-8780-289F7AE36AD1}" type="slidenum">
              <a:rPr lang="en-US" smtClean="0"/>
              <a:pPr>
                <a:defRPr/>
              </a:pPr>
              <a:t>85</a:t>
            </a:fld>
            <a:endParaRPr lang="en-US"/>
          </a:p>
        </p:txBody>
      </p:sp>
    </p:spTree>
    <p:extLst>
      <p:ext uri="{BB962C8B-B14F-4D97-AF65-F5344CB8AC3E}">
        <p14:creationId xmlns:p14="http://schemas.microsoft.com/office/powerpoint/2010/main" val="2481942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90</a:t>
            </a:fld>
            <a:endParaRPr lang="en-IE" dirty="0"/>
          </a:p>
        </p:txBody>
      </p:sp>
    </p:spTree>
    <p:extLst>
      <p:ext uri="{BB962C8B-B14F-4D97-AF65-F5344CB8AC3E}">
        <p14:creationId xmlns:p14="http://schemas.microsoft.com/office/powerpoint/2010/main" val="29277220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6A98215-40F9-4BF2-AE5C-CBEB17A5531D}" type="slidenum">
              <a:rPr lang="en-US" smtClean="0"/>
              <a:pPr>
                <a:defRPr/>
              </a:pPr>
              <a:t>96</a:t>
            </a:fld>
            <a:endParaRPr lang="en-US"/>
          </a:p>
        </p:txBody>
      </p:sp>
    </p:spTree>
    <p:extLst>
      <p:ext uri="{BB962C8B-B14F-4D97-AF65-F5344CB8AC3E}">
        <p14:creationId xmlns:p14="http://schemas.microsoft.com/office/powerpoint/2010/main" val="50135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107</a:t>
            </a:fld>
            <a:endParaRPr lang="en-IE" dirty="0"/>
          </a:p>
        </p:txBody>
      </p:sp>
    </p:spTree>
    <p:extLst>
      <p:ext uri="{BB962C8B-B14F-4D97-AF65-F5344CB8AC3E}">
        <p14:creationId xmlns:p14="http://schemas.microsoft.com/office/powerpoint/2010/main" val="29258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Simple example on Empirical Rule. Do this example on data projector or do on flipchart.</a:t>
            </a:r>
          </a:p>
          <a:p>
            <a:endParaRPr lang="en-IE" dirty="0"/>
          </a:p>
        </p:txBody>
      </p:sp>
      <p:sp>
        <p:nvSpPr>
          <p:cNvPr id="4" name="Slide Number Placeholder 3"/>
          <p:cNvSpPr>
            <a:spLocks noGrp="1"/>
          </p:cNvSpPr>
          <p:nvPr>
            <p:ph type="sldNum" sz="quarter" idx="10"/>
          </p:nvPr>
        </p:nvSpPr>
        <p:spPr/>
        <p:txBody>
          <a:bodyPr/>
          <a:lstStyle/>
          <a:p>
            <a:fld id="{4E7E844D-8D50-4FD8-982F-368EC4535226}" type="slidenum">
              <a:rPr lang="en-IE" smtClean="0"/>
              <a:pPr/>
              <a:t>9</a:t>
            </a:fld>
            <a:endParaRPr lang="en-IE"/>
          </a:p>
        </p:txBody>
      </p:sp>
    </p:spTree>
    <p:extLst>
      <p:ext uri="{BB962C8B-B14F-4D97-AF65-F5344CB8AC3E}">
        <p14:creationId xmlns:p14="http://schemas.microsoft.com/office/powerpoint/2010/main" val="245431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98F3AF9-F1E3-436F-A46D-7C5D2A3B98D3}" type="slidenum">
              <a:rPr lang="en-IE" smtClean="0"/>
              <a:pPr>
                <a:defRPr/>
              </a:pPr>
              <a:t>10</a:t>
            </a:fld>
            <a:endParaRPr lang="en-IE" dirty="0"/>
          </a:p>
        </p:txBody>
      </p:sp>
    </p:spTree>
    <p:extLst>
      <p:ext uri="{BB962C8B-B14F-4D97-AF65-F5344CB8AC3E}">
        <p14:creationId xmlns:p14="http://schemas.microsoft.com/office/powerpoint/2010/main" val="464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Rectangle 19"/>
          <p:cNvSpPr>
            <a:spLocks noChangeArrowheads="1"/>
          </p:cNvSpPr>
          <p:nvPr/>
        </p:nvSpPr>
        <p:spPr bwMode="auto">
          <a:xfrm>
            <a:off x="135693" y="119416"/>
            <a:ext cx="8872615" cy="6622578"/>
          </a:xfrm>
          <a:prstGeom prst="rect">
            <a:avLst/>
          </a:prstGeom>
          <a:noFill/>
          <a:ln w="28575" cap="flat" cmpd="sng" algn="ctr">
            <a:solidFill>
              <a:srgbClr val="990033"/>
            </a:solidFill>
            <a:prstDash val="solid"/>
            <a:miter lim="800000"/>
            <a:headEnd type="none" w="med" len="med"/>
            <a:tailEnd type="none" w="med" len="med"/>
          </a:ln>
          <a:effectLst>
            <a:outerShdw blurRad="50800" dist="38100" algn="l" rotWithShape="0">
              <a:prstClr val="black">
                <a:alpha val="40000"/>
              </a:prstClr>
            </a:outerShdw>
          </a:effectLst>
        </p:spPr>
        <p:txBody>
          <a:bodyPr vert="horz" wrap="none" lIns="91440" tIns="45720" rIns="91440" bIns="45720" anchor="ctr" compatLnSpc="1"/>
          <a:lstStyle/>
          <a:p>
            <a:endParaRPr lang="en-US" dirty="0">
              <a:solidFill>
                <a:srgbClr val="000000"/>
              </a:solidFill>
            </a:endParaRPr>
          </a:p>
        </p:txBody>
      </p:sp>
      <p:sp>
        <p:nvSpPr>
          <p:cNvPr id="9" name="Subtitle 8"/>
          <p:cNvSpPr>
            <a:spLocks noGrp="1"/>
          </p:cNvSpPr>
          <p:nvPr>
            <p:ph type="subTitle" idx="1"/>
          </p:nvPr>
        </p:nvSpPr>
        <p:spPr>
          <a:xfrm>
            <a:off x="1371600" y="2819400"/>
            <a:ext cx="6400800" cy="1752600"/>
          </a:xfrm>
        </p:spPr>
        <p:txBody>
          <a:bodyPr>
            <a:normAutofit/>
          </a:bodyPr>
          <a:lstStyle>
            <a:lvl1pPr marL="0" indent="0" algn="ctr">
              <a:buNone/>
              <a:defRPr sz="20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4" name="Title 3"/>
          <p:cNvSpPr>
            <a:spLocks noGrp="1"/>
          </p:cNvSpPr>
          <p:nvPr>
            <p:ph type="title"/>
          </p:nvPr>
        </p:nvSpPr>
        <p:spPr>
          <a:xfrm>
            <a:off x="1059249" y="2150822"/>
            <a:ext cx="7025503" cy="631356"/>
          </a:xfrm>
          <a:noFill/>
          <a:ln>
            <a:noFill/>
          </a:ln>
        </p:spPr>
        <p:txBody>
          <a:bodyPr>
            <a:noAutofit/>
          </a:bodyPr>
          <a:lstStyle>
            <a:lvl1pPr>
              <a:defRPr sz="4000">
                <a:solidFill>
                  <a:srgbClr val="990033"/>
                </a:solidFill>
              </a:defRPr>
            </a:lvl1pPr>
          </a:lstStyle>
          <a:p>
            <a:r>
              <a:rPr lang="en-US" smtClean="0"/>
              <a:t>Click to edit Master title style</a:t>
            </a:r>
            <a:endParaRPr lang="en-IE" dirty="0"/>
          </a:p>
        </p:txBody>
      </p:sp>
    </p:spTree>
    <p:extLst>
      <p:ext uri="{BB962C8B-B14F-4D97-AF65-F5344CB8AC3E}">
        <p14:creationId xmlns:p14="http://schemas.microsoft.com/office/powerpoint/2010/main" val="7803834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IE"/>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IE"/>
          </a:p>
        </p:txBody>
      </p:sp>
      <p:sp>
        <p:nvSpPr>
          <p:cNvPr id="6" name="Slide Number Placeholder 5"/>
          <p:cNvSpPr>
            <a:spLocks noGrp="1"/>
          </p:cNvSpPr>
          <p:nvPr>
            <p:ph type="sldNum" sz="quarter" idx="12"/>
          </p:nvPr>
        </p:nvSpPr>
        <p:spPr>
          <a:xfrm>
            <a:off x="4343400" y="1040181"/>
            <a:ext cx="457200" cy="441325"/>
          </a:xfrm>
          <a:prstGeom prst="rect">
            <a:avLst/>
          </a:prstGeom>
        </p:spPr>
        <p:txBody>
          <a:bodyPr/>
          <a:lstStyle/>
          <a:p>
            <a:fld id="{1FF91503-8470-4E01-A282-E3B37F332F39}" type="slidenum">
              <a:rPr lang="en-IE" smtClean="0"/>
              <a:pPr/>
              <a:t>‹#›</a:t>
            </a:fld>
            <a:endParaRPr lang="en-IE"/>
          </a:p>
        </p:txBody>
      </p:sp>
    </p:spTree>
    <p:extLst>
      <p:ext uri="{BB962C8B-B14F-4D97-AF65-F5344CB8AC3E}">
        <p14:creationId xmlns:p14="http://schemas.microsoft.com/office/powerpoint/2010/main" val="6053432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1" name="Rectangle 10"/>
          <p:cNvSpPr>
            <a:spLocks noChangeArrowheads="1"/>
          </p:cNvSpPr>
          <p:nvPr/>
        </p:nvSpPr>
        <p:spPr bwMode="auto">
          <a:xfrm>
            <a:off x="146304" y="639166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9"/>
            <a:ext cx="457200" cy="441325"/>
          </a:xfrm>
          <a:prstGeom prst="rect">
            <a:avLst/>
          </a:prstGeom>
        </p:spPr>
        <p:txBody>
          <a:bodyPr/>
          <a:lstStyle/>
          <a:p>
            <a:fld id="{1FF91503-8470-4E01-A282-E3B37F332F39}" type="slidenum">
              <a:rPr lang="en-IE" smtClean="0"/>
              <a:pPr/>
              <a:t>‹#›</a:t>
            </a:fld>
            <a:endParaRPr lang="en-IE"/>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IE"/>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IE"/>
          </a:p>
        </p:txBody>
      </p:sp>
      <p:sp>
        <p:nvSpPr>
          <p:cNvPr id="2" name="Vertical Title 1"/>
          <p:cNvSpPr>
            <a:spLocks noGrp="1"/>
          </p:cNvSpPr>
          <p:nvPr>
            <p:ph type="title" orient="vert"/>
          </p:nvPr>
        </p:nvSpPr>
        <p:spPr>
          <a:xfrm>
            <a:off x="7391400" y="304808"/>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3814223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IE"/>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IE"/>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1FF91503-8470-4E01-A282-E3B37F332F39}" type="slidenum">
              <a:rPr lang="en-IE" smtClean="0"/>
              <a:pPr/>
              <a:t>‹#›</a:t>
            </a:fld>
            <a:endParaRPr lang="en-IE"/>
          </a:p>
        </p:txBody>
      </p:sp>
    </p:spTree>
    <p:extLst>
      <p:ext uri="{BB962C8B-B14F-4D97-AF65-F5344CB8AC3E}">
        <p14:creationId xmlns:p14="http://schemas.microsoft.com/office/powerpoint/2010/main" val="264917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pPr/>
              <a:t>‹#›</a:t>
            </a:fld>
            <a:endParaRPr lang="en-IE" dirty="0"/>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8925417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a:spLocks noChangeArrowheads="1"/>
          </p:cNvSpPr>
          <p:nvPr userDrawn="1"/>
        </p:nvSpPr>
        <p:spPr bwMode="auto">
          <a:xfrm>
            <a:off x="135693" y="119416"/>
            <a:ext cx="8872615" cy="6622578"/>
          </a:xfrm>
          <a:prstGeom prst="rect">
            <a:avLst/>
          </a:prstGeom>
          <a:noFill/>
          <a:ln w="28575" cap="flat" cmpd="sng" algn="ctr">
            <a:solidFill>
              <a:srgbClr val="990033"/>
            </a:solidFill>
            <a:prstDash val="solid"/>
            <a:miter lim="800000"/>
            <a:headEnd type="none" w="med" len="med"/>
            <a:tailEnd type="none" w="med" len="med"/>
          </a:ln>
          <a:effectLst>
            <a:outerShdw blurRad="50800" dist="38100" algn="l" rotWithShape="0">
              <a:prstClr val="black">
                <a:alpha val="40000"/>
              </a:prstClr>
            </a:outerShdw>
          </a:effectLst>
        </p:spPr>
        <p:txBody>
          <a:bodyPr vert="horz" wrap="none" lIns="91440" tIns="45720" rIns="91440" bIns="45720" anchor="ctr" compatLnSpc="1"/>
          <a:lstStyle/>
          <a:p>
            <a:endParaRPr lang="en-US" dirty="0">
              <a:solidFill>
                <a:srgbClr val="000000"/>
              </a:solidFill>
            </a:endParaRPr>
          </a:p>
        </p:txBody>
      </p:sp>
      <p:sp>
        <p:nvSpPr>
          <p:cNvPr id="9" name="Subtitle 8"/>
          <p:cNvSpPr>
            <a:spLocks noGrp="1"/>
          </p:cNvSpPr>
          <p:nvPr>
            <p:ph type="subTitle" idx="1"/>
          </p:nvPr>
        </p:nvSpPr>
        <p:spPr>
          <a:xfrm>
            <a:off x="1371600" y="2819400"/>
            <a:ext cx="6400800" cy="1752600"/>
          </a:xfrm>
        </p:spPr>
        <p:txBody>
          <a:bodyPr>
            <a:normAutofit/>
          </a:bodyPr>
          <a:lstStyle>
            <a:lvl1pPr marL="0" indent="0" algn="ctr">
              <a:buNone/>
              <a:defRPr sz="20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4" name="Title 3"/>
          <p:cNvSpPr>
            <a:spLocks noGrp="1"/>
          </p:cNvSpPr>
          <p:nvPr>
            <p:ph type="title"/>
          </p:nvPr>
        </p:nvSpPr>
        <p:spPr>
          <a:xfrm>
            <a:off x="1059249" y="2150822"/>
            <a:ext cx="7025503" cy="631356"/>
          </a:xfrm>
          <a:noFill/>
          <a:ln>
            <a:noFill/>
          </a:ln>
        </p:spPr>
        <p:txBody>
          <a:bodyPr>
            <a:noAutofit/>
          </a:bodyPr>
          <a:lstStyle>
            <a:lvl1pPr>
              <a:defRPr sz="4000">
                <a:solidFill>
                  <a:srgbClr val="990033"/>
                </a:solidFill>
              </a:defRPr>
            </a:lvl1pPr>
          </a:lstStyle>
          <a:p>
            <a:r>
              <a:rPr lang="en-US" smtClean="0"/>
              <a:t>Click to edit Master title style</a:t>
            </a:r>
            <a:endParaRPr lang="en-IE" dirty="0"/>
          </a:p>
        </p:txBody>
      </p:sp>
    </p:spTree>
    <p:extLst>
      <p:ext uri="{BB962C8B-B14F-4D97-AF65-F5344CB8AC3E}">
        <p14:creationId xmlns:p14="http://schemas.microsoft.com/office/powerpoint/2010/main" val="1220904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C33"/>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866281"/>
            <a:ext cx="8503920" cy="5784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80801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2743200"/>
            <a:ext cx="6480174" cy="1673225"/>
          </a:xfrm>
        </p:spPr>
        <p:txBody>
          <a:bodyPr anchor="t">
            <a:normAutofit/>
          </a:bodyPr>
          <a:lstStyle>
            <a:lvl1pPr marL="0" indent="0" algn="ctr">
              <a:buNone/>
              <a:defRPr sz="2400" b="1" cap="none" spc="250" baseline="0">
                <a:solidFill>
                  <a:srgbClr val="99003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11" name="Straight Connector 10"/>
          <p:cNvCxnSpPr/>
          <p:nvPr userDrawn="1"/>
        </p:nvCxnSpPr>
        <p:spPr>
          <a:xfrm>
            <a:off x="152308" y="2242685"/>
            <a:ext cx="8839385" cy="0"/>
          </a:xfrm>
          <a:prstGeom prst="line">
            <a:avLst/>
          </a:prstGeom>
          <a:ln w="38100">
            <a:solidFill>
              <a:srgbClr val="FFCC33"/>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4220308" y="1709992"/>
            <a:ext cx="856660" cy="928048"/>
          </a:xfrm>
          <a:prstGeom prst="ellipse">
            <a:avLst/>
          </a:prstGeom>
          <a:ln w="38100" cmpd="sng">
            <a:solidFill>
              <a:srgbClr val="FFCC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Rectangle 11"/>
          <p:cNvSpPr>
            <a:spLocks noChangeArrowheads="1"/>
          </p:cNvSpPr>
          <p:nvPr userDrawn="1"/>
        </p:nvSpPr>
        <p:spPr bwMode="auto">
          <a:xfrm>
            <a:off x="146563" y="103852"/>
            <a:ext cx="8877270" cy="21240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 name="Title 1"/>
          <p:cNvSpPr>
            <a:spLocks noGrp="1"/>
          </p:cNvSpPr>
          <p:nvPr>
            <p:ph type="title"/>
          </p:nvPr>
        </p:nvSpPr>
        <p:spPr>
          <a:xfrm>
            <a:off x="722313" y="533400"/>
            <a:ext cx="7772400" cy="1524000"/>
          </a:xfrm>
          <a:ln>
            <a:noFill/>
          </a:ln>
        </p:spPr>
        <p:txBody>
          <a:bodyPr anchor="ctr"/>
          <a:lstStyle>
            <a:lvl1pPr algn="ctr">
              <a:buNone/>
              <a:defRPr sz="4200" b="1" cap="none" baseline="0">
                <a:solidFill>
                  <a:srgbClr val="FFCC33"/>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1256192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GB">
              <a:solidFill>
                <a:srgbClr val="000000"/>
              </a:solidFill>
            </a:endParaRPr>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4343400" y="1040195"/>
            <a:ext cx="457200" cy="441325"/>
          </a:xfrm>
          <a:prstGeom prst="rect">
            <a:avLst/>
          </a:prstGeom>
        </p:spPr>
        <p:txBody>
          <a:bodyPr/>
          <a:lstStyle/>
          <a:p>
            <a:fld id="{D61E713A-22A4-4118-B9B5-FC1954A13987}" type="slidenum">
              <a:rPr lang="en-GB">
                <a:solidFill>
                  <a:srgbClr val="000000"/>
                </a:solidFill>
              </a:rPr>
              <a:pPr/>
              <a:t>‹#›</a:t>
            </a:fld>
            <a:endParaRPr lang="en-GB">
              <a:solidFill>
                <a:srgbClr val="000000"/>
              </a:solidFill>
            </a:endParaRPr>
          </a:p>
        </p:txBody>
      </p:sp>
      <p:sp>
        <p:nvSpPr>
          <p:cNvPr id="8" name="Straight Connector 7"/>
          <p:cNvSpPr>
            <a:spLocks noChangeShapeType="1"/>
          </p:cNvSpPr>
          <p:nvPr/>
        </p:nvSpPr>
        <p:spPr bwMode="auto">
          <a:xfrm flipV="1">
            <a:off x="4563080"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941674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endParaRPr lang="en-GB">
              <a:solidFill>
                <a:srgbClr val="000000"/>
              </a:solidFill>
            </a:endParaRPr>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GB">
              <a:solidFill>
                <a:srgbClr val="000000"/>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38"/>
            <a:ext cx="457200" cy="441325"/>
          </a:xfrm>
          <a:prstGeom prst="rect">
            <a:avLst/>
          </a:prstGeom>
        </p:spPr>
        <p:txBody>
          <a:bodyPr/>
          <a:lstStyle>
            <a:lvl1pPr algn="ctr">
              <a:defRPr/>
            </a:lvl1pPr>
          </a:lstStyle>
          <a:p>
            <a:fld id="{D61E713A-22A4-4118-B9B5-FC1954A13987}" type="slidenum">
              <a:rPr lang="en-GB" smtClean="0">
                <a:solidFill>
                  <a:srgbClr val="000000"/>
                </a:solidFill>
              </a:rPr>
              <a:pPr/>
              <a:t>‹#›</a:t>
            </a:fld>
            <a:endParaRPr lang="en-GB">
              <a:solidFill>
                <a:srgbClr val="000000"/>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943713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endParaRPr lang="en-GB">
              <a:solidFill>
                <a:srgbClr val="000000"/>
              </a:solidFill>
            </a:endParaRPr>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4343400" y="1036042"/>
            <a:ext cx="457200" cy="441325"/>
          </a:xfrm>
          <a:prstGeom prst="rect">
            <a:avLst/>
          </a:prstGeom>
        </p:spPr>
        <p:txBody>
          <a:bodyPr/>
          <a:lstStyle/>
          <a:p>
            <a:fld id="{D61E713A-22A4-4118-B9B5-FC1954A1398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4606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C33"/>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866280"/>
            <a:ext cx="8503920" cy="5784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5267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449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60"/>
            <a:ext cx="457200" cy="441325"/>
          </a:xfrm>
          <a:prstGeom prst="rect">
            <a:avLst/>
          </a:prstGeom>
        </p:spPr>
        <p:txBody>
          <a:bodyPr/>
          <a:lstStyle>
            <a:lvl1pPr>
              <a:defRPr>
                <a:solidFill>
                  <a:schemeClr val="accent3">
                    <a:shade val="75000"/>
                  </a:schemeClr>
                </a:solidFill>
              </a:defRPr>
            </a:lvl1pPr>
          </a:lstStyle>
          <a:p>
            <a:fld id="{D61E713A-22A4-4118-B9B5-FC1954A13987}" type="slidenum">
              <a:rPr lang="en-GB" smtClean="0">
                <a:solidFill>
                  <a:srgbClr val="8D89A4">
                    <a:shade val="75000"/>
                  </a:srgbClr>
                </a:solidFill>
              </a:rPr>
              <a:pPr/>
              <a:t>‹#›</a:t>
            </a:fld>
            <a:endParaRPr lang="en-GB">
              <a:solidFill>
                <a:srgbClr val="8D89A4">
                  <a:shade val="75000"/>
                </a:srgbClr>
              </a:solidFill>
            </a:endParaRPr>
          </a:p>
        </p:txBody>
      </p:sp>
      <p:sp>
        <p:nvSpPr>
          <p:cNvPr id="21" name="Rectangle 20"/>
          <p:cNvSpPr>
            <a:spLocks noChangeArrowheads="1"/>
          </p:cNvSpPr>
          <p:nvPr/>
        </p:nvSpPr>
        <p:spPr bwMode="auto">
          <a:xfrm>
            <a:off x="149352" y="638840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5" name="Date Placeholder 4"/>
          <p:cNvSpPr>
            <a:spLocks noGrp="1"/>
          </p:cNvSpPr>
          <p:nvPr>
            <p:ph type="dt" sz="half" idx="10"/>
          </p:nvPr>
        </p:nvSpPr>
        <p:spPr>
          <a:xfrm>
            <a:off x="5791200" y="6404984"/>
            <a:ext cx="3044952" cy="365760"/>
          </a:xfrm>
          <a:prstGeom prst="rect">
            <a:avLst/>
          </a:prstGeom>
        </p:spPr>
        <p:txBody>
          <a:bodyPr/>
          <a:lstStyle/>
          <a:p>
            <a:endParaRPr lang="en-GB">
              <a:solidFill>
                <a:srgbClr val="000000"/>
              </a:solidFill>
            </a:endParaRPr>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GB">
              <a:solidFill>
                <a:srgbClr val="000000"/>
              </a:solidFill>
            </a:endParaRPr>
          </a:p>
        </p:txBody>
      </p:sp>
    </p:spTree>
    <p:extLst>
      <p:ext uri="{BB962C8B-B14F-4D97-AF65-F5344CB8AC3E}">
        <p14:creationId xmlns:p14="http://schemas.microsoft.com/office/powerpoint/2010/main" val="3986729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60"/>
            <a:ext cx="457200" cy="441325"/>
          </a:xfrm>
          <a:prstGeom prst="rect">
            <a:avLst/>
          </a:prstGeom>
        </p:spPr>
        <p:txBody>
          <a:bodyPr/>
          <a:lstStyle/>
          <a:p>
            <a:fld id="{D61E713A-22A4-4118-B9B5-FC1954A13987}" type="slidenum">
              <a:rPr lang="en-GB">
                <a:solidFill>
                  <a:srgbClr val="000000"/>
                </a:solidFill>
              </a:rPr>
              <a:pPr/>
              <a:t>‹#›</a:t>
            </a:fld>
            <a:endParaRPr lang="en-GB">
              <a:solidFill>
                <a:srgbClr val="000000"/>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40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5" name="Date Placeholder 4"/>
          <p:cNvSpPr>
            <a:spLocks noGrp="1"/>
          </p:cNvSpPr>
          <p:nvPr>
            <p:ph type="dt" sz="half" idx="10"/>
          </p:nvPr>
        </p:nvSpPr>
        <p:spPr>
          <a:xfrm>
            <a:off x="5788152" y="6404984"/>
            <a:ext cx="3044952" cy="365760"/>
          </a:xfrm>
          <a:prstGeom prst="rect">
            <a:avLst/>
          </a:prstGeom>
        </p:spPr>
        <p:txBody>
          <a:bodyPr/>
          <a:lstStyle/>
          <a:p>
            <a:endParaRPr lang="en-GB">
              <a:solidFill>
                <a:srgbClr val="000000"/>
              </a:solidFill>
            </a:endParaRPr>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GB">
              <a:solidFill>
                <a:srgbClr val="000000"/>
              </a:solidFill>
            </a:endParaRPr>
          </a:p>
        </p:txBody>
      </p:sp>
    </p:spTree>
    <p:extLst>
      <p:ext uri="{BB962C8B-B14F-4D97-AF65-F5344CB8AC3E}">
        <p14:creationId xmlns:p14="http://schemas.microsoft.com/office/powerpoint/2010/main" val="26525032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GB">
              <a:solidFill>
                <a:srgbClr val="000000"/>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4343400" y="1040195"/>
            <a:ext cx="457200" cy="441325"/>
          </a:xfrm>
          <a:prstGeom prst="rect">
            <a:avLst/>
          </a:prstGeom>
        </p:spPr>
        <p:txBody>
          <a:bodyPr/>
          <a:lstStyle/>
          <a:p>
            <a:fld id="{D61E713A-22A4-4118-B9B5-FC1954A1398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23847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1" name="Rectangle 10"/>
          <p:cNvSpPr>
            <a:spLocks noChangeArrowheads="1"/>
          </p:cNvSpPr>
          <p:nvPr/>
        </p:nvSpPr>
        <p:spPr bwMode="auto">
          <a:xfrm>
            <a:off x="146304" y="639167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23"/>
            <a:ext cx="457200" cy="441325"/>
          </a:xfrm>
          <a:prstGeom prst="rect">
            <a:avLst/>
          </a:prstGeom>
        </p:spPr>
        <p:txBody>
          <a:bodyPr/>
          <a:lstStyle/>
          <a:p>
            <a:fld id="{D61E713A-22A4-4118-B9B5-FC1954A13987}" type="slidenum">
              <a:rPr lang="en-GB">
                <a:solidFill>
                  <a:srgbClr val="000000"/>
                </a:solidFill>
              </a:rPr>
              <a:pPr/>
              <a:t>‹#›</a:t>
            </a:fld>
            <a:endParaRPr lang="en-GB">
              <a:solidFill>
                <a:srgbClr val="000000"/>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GB">
              <a:solidFill>
                <a:srgbClr val="000000"/>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GB">
              <a:solidFill>
                <a:srgbClr val="000000"/>
              </a:solidFill>
            </a:endParaRPr>
          </a:p>
        </p:txBody>
      </p:sp>
      <p:sp>
        <p:nvSpPr>
          <p:cNvPr id="2" name="Vertical Title 1"/>
          <p:cNvSpPr>
            <a:spLocks noGrp="1"/>
          </p:cNvSpPr>
          <p:nvPr>
            <p:ph type="title" orient="vert"/>
          </p:nvPr>
        </p:nvSpPr>
        <p:spPr>
          <a:xfrm>
            <a:off x="7391400" y="304822"/>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656748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Rectangle 19"/>
          <p:cNvSpPr>
            <a:spLocks noChangeArrowheads="1"/>
          </p:cNvSpPr>
          <p:nvPr/>
        </p:nvSpPr>
        <p:spPr bwMode="auto">
          <a:xfrm>
            <a:off x="135693" y="119416"/>
            <a:ext cx="8872615" cy="6622578"/>
          </a:xfrm>
          <a:prstGeom prst="rect">
            <a:avLst/>
          </a:prstGeom>
          <a:noFill/>
          <a:ln w="28575" cap="flat" cmpd="sng" algn="ctr">
            <a:solidFill>
              <a:srgbClr val="990033"/>
            </a:solidFill>
            <a:prstDash val="solid"/>
            <a:miter lim="800000"/>
            <a:headEnd type="none" w="med" len="med"/>
            <a:tailEnd type="none" w="med" len="med"/>
          </a:ln>
          <a:effectLst>
            <a:outerShdw blurRad="50800" dist="38100" algn="l" rotWithShape="0">
              <a:prstClr val="black">
                <a:alpha val="40000"/>
              </a:prstClr>
            </a:outerShdw>
          </a:effectLst>
        </p:spPr>
        <p:txBody>
          <a:bodyPr vert="horz" wrap="none" lIns="91440" tIns="45720" rIns="91440" bIns="45720" anchor="ctr" compatLnSpc="1"/>
          <a:lstStyle/>
          <a:p>
            <a:endParaRPr lang="en-US" dirty="0">
              <a:solidFill>
                <a:srgbClr val="000000"/>
              </a:solidFill>
            </a:endParaRPr>
          </a:p>
        </p:txBody>
      </p:sp>
      <p:sp>
        <p:nvSpPr>
          <p:cNvPr id="9" name="Subtitle 8"/>
          <p:cNvSpPr>
            <a:spLocks noGrp="1"/>
          </p:cNvSpPr>
          <p:nvPr>
            <p:ph type="subTitle" idx="1"/>
          </p:nvPr>
        </p:nvSpPr>
        <p:spPr>
          <a:xfrm>
            <a:off x="1371600" y="2819400"/>
            <a:ext cx="6400800" cy="1752600"/>
          </a:xfrm>
        </p:spPr>
        <p:txBody>
          <a:bodyPr>
            <a:normAutofit/>
          </a:bodyPr>
          <a:lstStyle>
            <a:lvl1pPr marL="0" indent="0" algn="ctr">
              <a:buNone/>
              <a:defRPr sz="20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4" name="Title 3"/>
          <p:cNvSpPr>
            <a:spLocks noGrp="1"/>
          </p:cNvSpPr>
          <p:nvPr>
            <p:ph type="title"/>
          </p:nvPr>
        </p:nvSpPr>
        <p:spPr>
          <a:xfrm>
            <a:off x="1059249" y="2150822"/>
            <a:ext cx="7025503" cy="631356"/>
          </a:xfrm>
          <a:noFill/>
          <a:ln>
            <a:noFill/>
          </a:ln>
        </p:spPr>
        <p:txBody>
          <a:bodyPr>
            <a:noAutofit/>
          </a:bodyPr>
          <a:lstStyle>
            <a:lvl1pPr>
              <a:defRPr sz="3600">
                <a:solidFill>
                  <a:srgbClr val="990033"/>
                </a:solidFill>
              </a:defRPr>
            </a:lvl1pPr>
          </a:lstStyle>
          <a:p>
            <a:r>
              <a:rPr lang="en-US" smtClean="0"/>
              <a:t>Click to edit Master title style</a:t>
            </a:r>
            <a:endParaRPr lang="en-IE" dirty="0"/>
          </a:p>
        </p:txBody>
      </p:sp>
    </p:spTree>
    <p:extLst>
      <p:ext uri="{BB962C8B-B14F-4D97-AF65-F5344CB8AC3E}">
        <p14:creationId xmlns:p14="http://schemas.microsoft.com/office/powerpoint/2010/main" val="1620409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0033"/>
          </a:solidFill>
        </p:spPr>
        <p:txBody>
          <a:bodyPr/>
          <a:lstStyle>
            <a:lvl1pPr>
              <a:defRPr b="1">
                <a:solidFill>
                  <a:srgbClr val="FFCC33"/>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866280"/>
            <a:ext cx="8503920" cy="5784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120911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2743200"/>
            <a:ext cx="6480174" cy="1673225"/>
          </a:xfrm>
        </p:spPr>
        <p:txBody>
          <a:bodyPr anchor="t">
            <a:normAutofit/>
          </a:bodyPr>
          <a:lstStyle>
            <a:lvl1pPr marL="0" indent="0" algn="ctr">
              <a:buNone/>
              <a:defRPr sz="2400" b="1" cap="none" spc="250" baseline="0">
                <a:solidFill>
                  <a:srgbClr val="99003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11" name="Straight Connector 10"/>
          <p:cNvCxnSpPr/>
          <p:nvPr/>
        </p:nvCxnSpPr>
        <p:spPr>
          <a:xfrm>
            <a:off x="152308" y="2242685"/>
            <a:ext cx="8839385" cy="0"/>
          </a:xfrm>
          <a:prstGeom prst="line">
            <a:avLst/>
          </a:prstGeom>
          <a:ln w="38100">
            <a:solidFill>
              <a:srgbClr val="FFCC33"/>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20308" y="1709992"/>
            <a:ext cx="856660" cy="928048"/>
          </a:xfrm>
          <a:prstGeom prst="ellipse">
            <a:avLst/>
          </a:prstGeom>
          <a:ln w="38100" cmpd="sng">
            <a:solidFill>
              <a:srgbClr val="FFCC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Rectangle 11"/>
          <p:cNvSpPr>
            <a:spLocks noChangeArrowheads="1"/>
          </p:cNvSpPr>
          <p:nvPr/>
        </p:nvSpPr>
        <p:spPr bwMode="auto">
          <a:xfrm>
            <a:off x="146563" y="103852"/>
            <a:ext cx="8877270" cy="21240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 name="Title 1"/>
          <p:cNvSpPr>
            <a:spLocks noGrp="1"/>
          </p:cNvSpPr>
          <p:nvPr>
            <p:ph type="title"/>
          </p:nvPr>
        </p:nvSpPr>
        <p:spPr>
          <a:xfrm>
            <a:off x="722313" y="533400"/>
            <a:ext cx="7772400" cy="1524000"/>
          </a:xfrm>
        </p:spPr>
        <p:txBody>
          <a:bodyPr anchor="ctr"/>
          <a:lstStyle>
            <a:lvl1pPr algn="ctr">
              <a:buNone/>
              <a:defRPr sz="4200" b="1" cap="none" baseline="0">
                <a:solidFill>
                  <a:srgbClr val="FFCC33"/>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923126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IE">
              <a:solidFill>
                <a:srgbClr val="000000"/>
              </a:solidFill>
            </a:endParaRPr>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endParaRPr lang="en-IE">
              <a:solidFill>
                <a:srgbClr val="000000"/>
              </a:solidFill>
            </a:endParaRPr>
          </a:p>
        </p:txBody>
      </p:sp>
      <p:sp>
        <p:nvSpPr>
          <p:cNvPr id="7" name="Slide Number Placeholder 6"/>
          <p:cNvSpPr>
            <a:spLocks noGrp="1"/>
          </p:cNvSpPr>
          <p:nvPr>
            <p:ph type="sldNum" sz="quarter" idx="12"/>
          </p:nvPr>
        </p:nvSpPr>
        <p:spPr>
          <a:xfrm>
            <a:off x="4343400" y="1040180"/>
            <a:ext cx="457200" cy="441325"/>
          </a:xfrm>
          <a:prstGeom prst="rect">
            <a:avLst/>
          </a:prstGeom>
        </p:spPr>
        <p:txBody>
          <a:bodyPr/>
          <a:lstStyle/>
          <a:p>
            <a:fld id="{1050BEF6-485E-4E1D-8A9D-07478A787201}" type="slidenum">
              <a:rPr lang="en-IE">
                <a:solidFill>
                  <a:srgbClr val="000000"/>
                </a:solidFill>
              </a:rPr>
              <a:pPr/>
              <a:t>‹#›</a:t>
            </a:fld>
            <a:endParaRPr lang="en-IE">
              <a:solidFill>
                <a:srgbClr val="000000"/>
              </a:solidFill>
            </a:endParaRPr>
          </a:p>
        </p:txBody>
      </p:sp>
      <p:sp>
        <p:nvSpPr>
          <p:cNvPr id="8" name="Straight Connector 7"/>
          <p:cNvSpPr>
            <a:spLocks noChangeShapeType="1"/>
          </p:cNvSpPr>
          <p:nvPr/>
        </p:nvSpPr>
        <p:spPr bwMode="auto">
          <a:xfrm flipV="1">
            <a:off x="4563080"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722300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endParaRPr lang="en-IE">
              <a:solidFill>
                <a:srgbClr val="000000"/>
              </a:solidFill>
            </a:endParaRPr>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IE">
              <a:solidFill>
                <a:srgbClr val="000000"/>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24"/>
            <a:ext cx="457200" cy="441325"/>
          </a:xfrm>
          <a:prstGeom prst="rect">
            <a:avLst/>
          </a:prstGeom>
        </p:spPr>
        <p:txBody>
          <a:bodyPr/>
          <a:lstStyle>
            <a:lvl1pPr algn="ctr">
              <a:defRPr/>
            </a:lvl1pPr>
          </a:lstStyle>
          <a:p>
            <a:fld id="{1050BEF6-485E-4E1D-8A9D-07478A787201}" type="slidenum">
              <a:rPr lang="en-IE" smtClean="0">
                <a:solidFill>
                  <a:srgbClr val="000000"/>
                </a:solidFill>
              </a:rPr>
              <a:pPr/>
              <a:t>‹#›</a:t>
            </a:fld>
            <a:endParaRPr lang="en-IE">
              <a:solidFill>
                <a:srgbClr val="000000"/>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427042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2743200"/>
            <a:ext cx="6480174" cy="1673225"/>
          </a:xfrm>
        </p:spPr>
        <p:txBody>
          <a:bodyPr anchor="t">
            <a:normAutofit/>
          </a:bodyPr>
          <a:lstStyle>
            <a:lvl1pPr marL="0" indent="0" algn="ctr">
              <a:buNone/>
              <a:defRPr sz="2400" b="1" cap="none" spc="250" baseline="0">
                <a:solidFill>
                  <a:srgbClr val="99003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11" name="Straight Connector 10"/>
          <p:cNvCxnSpPr/>
          <p:nvPr/>
        </p:nvCxnSpPr>
        <p:spPr>
          <a:xfrm>
            <a:off x="152308" y="2242685"/>
            <a:ext cx="8839385" cy="0"/>
          </a:xfrm>
          <a:prstGeom prst="line">
            <a:avLst/>
          </a:prstGeom>
          <a:ln w="38100">
            <a:solidFill>
              <a:srgbClr val="FFCC33"/>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20308" y="1709992"/>
            <a:ext cx="856660" cy="928048"/>
          </a:xfrm>
          <a:prstGeom prst="ellipse">
            <a:avLst/>
          </a:prstGeom>
          <a:ln w="38100" cmpd="sng">
            <a:solidFill>
              <a:srgbClr val="FFCC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 name="Rectangle 11"/>
          <p:cNvSpPr>
            <a:spLocks noChangeArrowheads="1"/>
          </p:cNvSpPr>
          <p:nvPr/>
        </p:nvSpPr>
        <p:spPr bwMode="auto">
          <a:xfrm>
            <a:off x="146563" y="103852"/>
            <a:ext cx="8877270" cy="21240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 name="Title 1"/>
          <p:cNvSpPr>
            <a:spLocks noGrp="1"/>
          </p:cNvSpPr>
          <p:nvPr>
            <p:ph type="title"/>
          </p:nvPr>
        </p:nvSpPr>
        <p:spPr>
          <a:xfrm>
            <a:off x="722313" y="533400"/>
            <a:ext cx="7772400" cy="1524000"/>
          </a:xfrm>
          <a:ln>
            <a:noFill/>
          </a:ln>
        </p:spPr>
        <p:txBody>
          <a:bodyPr anchor="ctr"/>
          <a:lstStyle>
            <a:lvl1pPr algn="ctr">
              <a:buNone/>
              <a:defRPr sz="4200" b="1" cap="none" baseline="0">
                <a:solidFill>
                  <a:srgbClr val="FFCC33"/>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1890875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endParaRPr lang="en-IE">
              <a:solidFill>
                <a:srgbClr val="000000"/>
              </a:solidFill>
            </a:endParaRPr>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endParaRPr lang="en-IE">
              <a:solidFill>
                <a:srgbClr val="000000"/>
              </a:solidFill>
            </a:endParaRPr>
          </a:p>
        </p:txBody>
      </p:sp>
    </p:spTree>
    <p:extLst>
      <p:ext uri="{BB962C8B-B14F-4D97-AF65-F5344CB8AC3E}">
        <p14:creationId xmlns:p14="http://schemas.microsoft.com/office/powerpoint/2010/main" val="9800847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5765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46"/>
            <a:ext cx="457200" cy="441325"/>
          </a:xfrm>
          <a:prstGeom prst="rect">
            <a:avLst/>
          </a:prstGeom>
        </p:spPr>
        <p:txBody>
          <a:bodyPr/>
          <a:lstStyle>
            <a:lvl1pPr>
              <a:defRPr>
                <a:solidFill>
                  <a:schemeClr val="accent3">
                    <a:shade val="75000"/>
                  </a:schemeClr>
                </a:solidFill>
              </a:defRPr>
            </a:lvl1pPr>
          </a:lstStyle>
          <a:p>
            <a:fld id="{1050BEF6-485E-4E1D-8A9D-07478A787201}" type="slidenum">
              <a:rPr lang="en-IE" smtClean="0">
                <a:solidFill>
                  <a:srgbClr val="8D89A4">
                    <a:shade val="75000"/>
                  </a:srgbClr>
                </a:solidFill>
              </a:rPr>
              <a:pPr/>
              <a:t>‹#›</a:t>
            </a:fld>
            <a:endParaRPr lang="en-IE">
              <a:solidFill>
                <a:srgbClr val="8D89A4">
                  <a:shade val="75000"/>
                </a:srgbClr>
              </a:solidFill>
            </a:endParaRPr>
          </a:p>
        </p:txBody>
      </p:sp>
      <p:sp>
        <p:nvSpPr>
          <p:cNvPr id="21" name="Rectangle 20"/>
          <p:cNvSpPr>
            <a:spLocks noChangeArrowheads="1"/>
          </p:cNvSpPr>
          <p:nvPr/>
        </p:nvSpPr>
        <p:spPr bwMode="auto">
          <a:xfrm>
            <a:off x="149352" y="638839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5" name="Date Placeholder 4"/>
          <p:cNvSpPr>
            <a:spLocks noGrp="1"/>
          </p:cNvSpPr>
          <p:nvPr>
            <p:ph type="dt" sz="half" idx="10"/>
          </p:nvPr>
        </p:nvSpPr>
        <p:spPr>
          <a:xfrm>
            <a:off x="5791200" y="6404984"/>
            <a:ext cx="3044952" cy="365760"/>
          </a:xfrm>
          <a:prstGeom prst="rect">
            <a:avLst/>
          </a:prstGeom>
        </p:spPr>
        <p:txBody>
          <a:bodyPr/>
          <a:lstStyle/>
          <a:p>
            <a:endParaRPr lang="en-IE">
              <a:solidFill>
                <a:srgbClr val="000000"/>
              </a:solidFill>
            </a:endParaRPr>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IE">
              <a:solidFill>
                <a:srgbClr val="000000"/>
              </a:solidFill>
            </a:endParaRPr>
          </a:p>
        </p:txBody>
      </p:sp>
    </p:spTree>
    <p:extLst>
      <p:ext uri="{BB962C8B-B14F-4D97-AF65-F5344CB8AC3E}">
        <p14:creationId xmlns:p14="http://schemas.microsoft.com/office/powerpoint/2010/main" val="4019112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46"/>
            <a:ext cx="457200" cy="441325"/>
          </a:xfrm>
          <a:prstGeom prst="rect">
            <a:avLst/>
          </a:prstGeom>
        </p:spPr>
        <p:txBody>
          <a:bodyPr/>
          <a:lstStyle/>
          <a:p>
            <a:fld id="{1050BEF6-485E-4E1D-8A9D-07478A787201}" type="slidenum">
              <a:rPr lang="en-IE">
                <a:solidFill>
                  <a:srgbClr val="000000"/>
                </a:solidFill>
              </a:rPr>
              <a:pPr/>
              <a:t>‹#›</a:t>
            </a:fld>
            <a:endParaRPr lang="en-IE">
              <a:solidFill>
                <a:srgbClr val="000000"/>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9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5" name="Date Placeholder 4"/>
          <p:cNvSpPr>
            <a:spLocks noGrp="1"/>
          </p:cNvSpPr>
          <p:nvPr>
            <p:ph type="dt" sz="half" idx="10"/>
          </p:nvPr>
        </p:nvSpPr>
        <p:spPr>
          <a:xfrm>
            <a:off x="5788152" y="6404984"/>
            <a:ext cx="3044952" cy="365760"/>
          </a:xfrm>
          <a:prstGeom prst="rect">
            <a:avLst/>
          </a:prstGeom>
        </p:spPr>
        <p:txBody>
          <a:bodyPr/>
          <a:lstStyle/>
          <a:p>
            <a:endParaRPr lang="en-IE">
              <a:solidFill>
                <a:srgbClr val="000000"/>
              </a:solidFill>
            </a:endParaRPr>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IE">
              <a:solidFill>
                <a:srgbClr val="000000"/>
              </a:solidFill>
            </a:endParaRPr>
          </a:p>
        </p:txBody>
      </p:sp>
    </p:spTree>
    <p:extLst>
      <p:ext uri="{BB962C8B-B14F-4D97-AF65-F5344CB8AC3E}">
        <p14:creationId xmlns:p14="http://schemas.microsoft.com/office/powerpoint/2010/main" val="342631305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IE">
              <a:solidFill>
                <a:srgbClr val="000000"/>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IE">
              <a:solidFill>
                <a:srgbClr val="000000"/>
              </a:solidFill>
            </a:endParaRPr>
          </a:p>
        </p:txBody>
      </p:sp>
      <p:sp>
        <p:nvSpPr>
          <p:cNvPr id="6" name="Slide Number Placeholder 5"/>
          <p:cNvSpPr>
            <a:spLocks noGrp="1"/>
          </p:cNvSpPr>
          <p:nvPr>
            <p:ph type="sldNum" sz="quarter" idx="12"/>
          </p:nvPr>
        </p:nvSpPr>
        <p:spPr>
          <a:xfrm>
            <a:off x="4343400" y="1040180"/>
            <a:ext cx="457200" cy="441325"/>
          </a:xfrm>
          <a:prstGeom prst="rect">
            <a:avLst/>
          </a:prstGeom>
        </p:spPr>
        <p:txBody>
          <a:bodyPr/>
          <a:lstStyle/>
          <a:p>
            <a:fld id="{1050BEF6-485E-4E1D-8A9D-07478A787201}" type="slidenum">
              <a:rPr lang="en-IE">
                <a:solidFill>
                  <a:srgbClr val="000000"/>
                </a:solidFill>
              </a:rPr>
              <a:pPr/>
              <a:t>‹#›</a:t>
            </a:fld>
            <a:endParaRPr lang="en-IE">
              <a:solidFill>
                <a:srgbClr val="000000"/>
              </a:solidFill>
            </a:endParaRPr>
          </a:p>
        </p:txBody>
      </p:sp>
    </p:spTree>
    <p:extLst>
      <p:ext uri="{BB962C8B-B14F-4D97-AF65-F5344CB8AC3E}">
        <p14:creationId xmlns:p14="http://schemas.microsoft.com/office/powerpoint/2010/main" val="752074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1" name="Rectangle 10"/>
          <p:cNvSpPr>
            <a:spLocks noChangeArrowheads="1"/>
          </p:cNvSpPr>
          <p:nvPr/>
        </p:nvSpPr>
        <p:spPr bwMode="auto">
          <a:xfrm>
            <a:off x="146304" y="639166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9"/>
            <a:ext cx="457200" cy="441325"/>
          </a:xfrm>
          <a:prstGeom prst="rect">
            <a:avLst/>
          </a:prstGeom>
        </p:spPr>
        <p:txBody>
          <a:bodyPr/>
          <a:lstStyle/>
          <a:p>
            <a:fld id="{1050BEF6-485E-4E1D-8A9D-07478A787201}" type="slidenum">
              <a:rPr lang="en-IE">
                <a:solidFill>
                  <a:srgbClr val="000000"/>
                </a:solidFill>
              </a:rPr>
              <a:pPr/>
              <a:t>‹#›</a:t>
            </a:fld>
            <a:endParaRPr lang="en-IE">
              <a:solidFill>
                <a:srgbClr val="000000"/>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IE">
              <a:solidFill>
                <a:srgbClr val="000000"/>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IE">
              <a:solidFill>
                <a:srgbClr val="000000"/>
              </a:solidFill>
            </a:endParaRPr>
          </a:p>
        </p:txBody>
      </p:sp>
      <p:sp>
        <p:nvSpPr>
          <p:cNvPr id="2" name="Vertical Title 1"/>
          <p:cNvSpPr>
            <a:spLocks noGrp="1"/>
          </p:cNvSpPr>
          <p:nvPr>
            <p:ph type="title" orient="vert"/>
          </p:nvPr>
        </p:nvSpPr>
        <p:spPr>
          <a:xfrm>
            <a:off x="7391400" y="304807"/>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74756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IE"/>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endParaRPr lang="en-IE"/>
          </a:p>
        </p:txBody>
      </p:sp>
      <p:sp>
        <p:nvSpPr>
          <p:cNvPr id="7" name="Slide Number Placeholder 6"/>
          <p:cNvSpPr>
            <a:spLocks noGrp="1"/>
          </p:cNvSpPr>
          <p:nvPr>
            <p:ph type="sldNum" sz="quarter" idx="12"/>
          </p:nvPr>
        </p:nvSpPr>
        <p:spPr>
          <a:xfrm>
            <a:off x="4343400" y="1040181"/>
            <a:ext cx="457200" cy="441325"/>
          </a:xfrm>
          <a:prstGeom prst="rect">
            <a:avLst/>
          </a:prstGeom>
        </p:spPr>
        <p:txBody>
          <a:bodyPr/>
          <a:lstStyle/>
          <a:p>
            <a:fld id="{1FF91503-8470-4E01-A282-E3B37F332F39}" type="slidenum">
              <a:rPr lang="en-IE" smtClean="0"/>
              <a:pPr/>
              <a:t>‹#›</a:t>
            </a:fld>
            <a:endParaRPr lang="en-IE"/>
          </a:p>
        </p:txBody>
      </p:sp>
      <p:sp>
        <p:nvSpPr>
          <p:cNvPr id="8" name="Straight Connector 7"/>
          <p:cNvSpPr>
            <a:spLocks noChangeShapeType="1"/>
          </p:cNvSpPr>
          <p:nvPr/>
        </p:nvSpPr>
        <p:spPr bwMode="auto">
          <a:xfrm flipV="1">
            <a:off x="4563080"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439671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endParaRPr lang="en-IE"/>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IE"/>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24"/>
            <a:ext cx="457200" cy="441325"/>
          </a:xfrm>
          <a:prstGeom prst="rect">
            <a:avLst/>
          </a:prstGeom>
        </p:spPr>
        <p:txBody>
          <a:bodyPr/>
          <a:lstStyle>
            <a:lvl1pPr algn="ctr">
              <a:defRPr/>
            </a:lvl1pPr>
          </a:lstStyle>
          <a:p>
            <a:fld id="{1FF91503-8470-4E01-A282-E3B37F332F39}" type="slidenum">
              <a:rPr lang="en-IE" smtClean="0"/>
              <a:pPr/>
              <a:t>‹#›</a:t>
            </a:fld>
            <a:endParaRPr lang="en-IE"/>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45520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endParaRPr lang="en-IE"/>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endParaRPr lang="en-IE"/>
          </a:p>
        </p:txBody>
      </p:sp>
      <p:sp>
        <p:nvSpPr>
          <p:cNvPr id="5" name="Slide Number Placeholder 4"/>
          <p:cNvSpPr>
            <a:spLocks noGrp="1"/>
          </p:cNvSpPr>
          <p:nvPr>
            <p:ph type="sldNum" sz="quarter" idx="12"/>
          </p:nvPr>
        </p:nvSpPr>
        <p:spPr>
          <a:xfrm>
            <a:off x="4343400" y="1036028"/>
            <a:ext cx="457200" cy="441325"/>
          </a:xfrm>
          <a:prstGeom prst="rect">
            <a:avLst/>
          </a:prstGeom>
        </p:spPr>
        <p:txBody>
          <a:bodyPr/>
          <a:lstStyle/>
          <a:p>
            <a:fld id="{1FF91503-8470-4E01-A282-E3B37F332F39}" type="slidenum">
              <a:rPr lang="en-IE" smtClean="0"/>
              <a:pPr/>
              <a:t>‹#›</a:t>
            </a:fld>
            <a:endParaRPr lang="en-IE"/>
          </a:p>
        </p:txBody>
      </p:sp>
    </p:spTree>
    <p:extLst>
      <p:ext uri="{BB962C8B-B14F-4D97-AF65-F5344CB8AC3E}">
        <p14:creationId xmlns:p14="http://schemas.microsoft.com/office/powerpoint/2010/main" val="845680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103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46"/>
            <a:ext cx="457200" cy="441325"/>
          </a:xfrm>
          <a:prstGeom prst="rect">
            <a:avLst/>
          </a:prstGeom>
        </p:spPr>
        <p:txBody>
          <a:bodyPr/>
          <a:lstStyle>
            <a:lvl1pPr>
              <a:defRPr>
                <a:solidFill>
                  <a:schemeClr val="accent3">
                    <a:shade val="75000"/>
                  </a:schemeClr>
                </a:solidFill>
              </a:defRPr>
            </a:lvl1pPr>
          </a:lstStyle>
          <a:p>
            <a:fld id="{1FF91503-8470-4E01-A282-E3B37F332F39}" type="slidenum">
              <a:rPr lang="en-IE" smtClean="0"/>
              <a:pPr/>
              <a:t>‹#›</a:t>
            </a:fld>
            <a:endParaRPr lang="en-IE"/>
          </a:p>
        </p:txBody>
      </p:sp>
      <p:sp>
        <p:nvSpPr>
          <p:cNvPr id="21" name="Rectangle 20"/>
          <p:cNvSpPr>
            <a:spLocks noChangeArrowheads="1"/>
          </p:cNvSpPr>
          <p:nvPr/>
        </p:nvSpPr>
        <p:spPr bwMode="auto">
          <a:xfrm>
            <a:off x="149352" y="638839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5" name="Date Placeholder 4"/>
          <p:cNvSpPr>
            <a:spLocks noGrp="1"/>
          </p:cNvSpPr>
          <p:nvPr>
            <p:ph type="dt" sz="half" idx="10"/>
          </p:nvPr>
        </p:nvSpPr>
        <p:spPr>
          <a:xfrm>
            <a:off x="5791200" y="6404984"/>
            <a:ext cx="3044952" cy="365760"/>
          </a:xfrm>
          <a:prstGeom prst="rect">
            <a:avLst/>
          </a:prstGeom>
        </p:spPr>
        <p:txBody>
          <a:bodyPr/>
          <a:lstStyle/>
          <a:p>
            <a:endParaRPr lang="en-IE"/>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IE"/>
          </a:p>
        </p:txBody>
      </p:sp>
    </p:spTree>
    <p:extLst>
      <p:ext uri="{BB962C8B-B14F-4D97-AF65-F5344CB8AC3E}">
        <p14:creationId xmlns:p14="http://schemas.microsoft.com/office/powerpoint/2010/main" val="33244008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000000"/>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46"/>
            <a:ext cx="457200" cy="441325"/>
          </a:xfrm>
          <a:prstGeom prst="rect">
            <a:avLst/>
          </a:prstGeom>
        </p:spPr>
        <p:txBody>
          <a:bodyPr/>
          <a:lstStyle/>
          <a:p>
            <a:fld id="{1FF91503-8470-4E01-A282-E3B37F332F39}" type="slidenum">
              <a:rPr lang="en-IE" smtClean="0"/>
              <a:pPr/>
              <a:t>‹#›</a:t>
            </a:fld>
            <a:endParaRPr lang="en-IE"/>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9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000000"/>
              </a:solidFill>
            </a:endParaRPr>
          </a:p>
        </p:txBody>
      </p:sp>
      <p:sp>
        <p:nvSpPr>
          <p:cNvPr id="5" name="Date Placeholder 4"/>
          <p:cNvSpPr>
            <a:spLocks noGrp="1"/>
          </p:cNvSpPr>
          <p:nvPr>
            <p:ph type="dt" sz="half" idx="10"/>
          </p:nvPr>
        </p:nvSpPr>
        <p:spPr>
          <a:xfrm>
            <a:off x="5788152" y="6404984"/>
            <a:ext cx="3044952" cy="365760"/>
          </a:xfrm>
          <a:prstGeom prst="rect">
            <a:avLst/>
          </a:prstGeom>
        </p:spPr>
        <p:txBody>
          <a:bodyPr/>
          <a:lstStyle/>
          <a:p>
            <a:endParaRPr lang="en-IE"/>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IE"/>
          </a:p>
        </p:txBody>
      </p:sp>
    </p:spTree>
    <p:extLst>
      <p:ext uri="{BB962C8B-B14F-4D97-AF65-F5344CB8AC3E}">
        <p14:creationId xmlns:p14="http://schemas.microsoft.com/office/powerpoint/2010/main" val="18191097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C33"/>
            </a:gs>
            <a:gs pos="94000">
              <a:srgbClr val="990033"/>
            </a:gs>
          </a:gsLst>
          <a:lin ang="5400000" scaled="0"/>
          <a:tileRect/>
        </a:gra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35693" y="119416"/>
            <a:ext cx="8872615" cy="6622578"/>
          </a:xfrm>
          <a:prstGeom prst="rect">
            <a:avLst/>
          </a:prstGeom>
          <a:solidFill>
            <a:schemeClr val="bg1"/>
          </a:solidFill>
          <a:ln w="28575" cap="flat" cmpd="sng" algn="ctr">
            <a:solidFill>
              <a:srgbClr val="990033"/>
            </a:solidFill>
            <a:prstDash val="solid"/>
            <a:miter lim="800000"/>
            <a:headEnd type="none" w="med" len="med"/>
            <a:tailEnd type="none" w="med" len="med"/>
          </a:ln>
          <a:effectLst>
            <a:outerShdw blurRad="50800" dist="38100" algn="l" rotWithShape="0">
              <a:prstClr val="black">
                <a:alpha val="40000"/>
              </a:prstClr>
            </a:outerShdw>
          </a:effectLst>
        </p:spPr>
        <p:txBody>
          <a:bodyPr vert="horz" wrap="none" lIns="91440" tIns="45720" rIns="91440" bIns="45720" anchor="ctr" compatLnSpc="1"/>
          <a:lstStyle/>
          <a:p>
            <a:endParaRPr lang="en-US" dirty="0">
              <a:solidFill>
                <a:srgbClr val="000000"/>
              </a:solidFill>
            </a:endParaRPr>
          </a:p>
        </p:txBody>
      </p:sp>
      <p:sp>
        <p:nvSpPr>
          <p:cNvPr id="22" name="Title Placeholder 21"/>
          <p:cNvSpPr>
            <a:spLocks noGrp="1"/>
          </p:cNvSpPr>
          <p:nvPr>
            <p:ph type="title"/>
          </p:nvPr>
        </p:nvSpPr>
        <p:spPr>
          <a:xfrm>
            <a:off x="135693" y="119416"/>
            <a:ext cx="8872615" cy="672154"/>
          </a:xfrm>
          <a:prstGeom prst="rect">
            <a:avLst/>
          </a:prstGeom>
          <a:solidFill>
            <a:srgbClr val="990033"/>
          </a:solidFill>
          <a:ln w="19050">
            <a:solidFill>
              <a:srgbClr val="990033"/>
            </a:solidFill>
          </a:ln>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856648"/>
            <a:ext cx="8534400" cy="569815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Tree>
    <p:extLst>
      <p:ext uri="{BB962C8B-B14F-4D97-AF65-F5344CB8AC3E}">
        <p14:creationId xmlns:p14="http://schemas.microsoft.com/office/powerpoint/2010/main" val="2158546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sldNum="0" hdr="0" ftr="0" dt="0"/>
  <p:txStyles>
    <p:titleStyle>
      <a:lvl1pPr algn="ctr" rtl="0" eaLnBrk="1" latinLnBrk="0" hangingPunct="1">
        <a:spcBef>
          <a:spcPct val="0"/>
        </a:spcBef>
        <a:buNone/>
        <a:defRPr kumimoji="0" sz="3300" b="1" i="1" kern="1200">
          <a:solidFill>
            <a:srgbClr val="FFCC33"/>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rgbClr val="990033"/>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rgbClr val="990033"/>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rgbClr val="990033"/>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rgbClr val="990033"/>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rgbClr val="990033"/>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C33"/>
            </a:gs>
            <a:gs pos="94000">
              <a:srgbClr val="990033"/>
            </a:gs>
          </a:gsLst>
          <a:lin ang="5400000" scaled="0"/>
          <a:tileRect/>
        </a:gra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35693" y="119416"/>
            <a:ext cx="8872615" cy="6622578"/>
          </a:xfrm>
          <a:prstGeom prst="rect">
            <a:avLst/>
          </a:prstGeom>
          <a:solidFill>
            <a:schemeClr val="bg1"/>
          </a:solidFill>
          <a:ln w="28575" cap="flat" cmpd="sng" algn="ctr">
            <a:solidFill>
              <a:srgbClr val="990033"/>
            </a:solidFill>
            <a:prstDash val="solid"/>
            <a:miter lim="800000"/>
            <a:headEnd type="none" w="med" len="med"/>
            <a:tailEnd type="none" w="med" len="med"/>
          </a:ln>
          <a:effectLst>
            <a:outerShdw blurRad="50800" dist="38100" algn="l" rotWithShape="0">
              <a:prstClr val="black">
                <a:alpha val="40000"/>
              </a:prstClr>
            </a:outerShdw>
          </a:effectLst>
        </p:spPr>
        <p:txBody>
          <a:bodyPr vert="horz" wrap="none" lIns="91440" tIns="45720" rIns="91440" bIns="45720" anchor="ctr" compatLnSpc="1"/>
          <a:lstStyle/>
          <a:p>
            <a:endParaRPr lang="en-US" dirty="0">
              <a:solidFill>
                <a:srgbClr val="000000"/>
              </a:solidFill>
            </a:endParaRPr>
          </a:p>
        </p:txBody>
      </p:sp>
      <p:sp>
        <p:nvSpPr>
          <p:cNvPr id="22" name="Title Placeholder 21"/>
          <p:cNvSpPr>
            <a:spLocks noGrp="1"/>
          </p:cNvSpPr>
          <p:nvPr>
            <p:ph type="title"/>
          </p:nvPr>
        </p:nvSpPr>
        <p:spPr>
          <a:xfrm>
            <a:off x="135693" y="119416"/>
            <a:ext cx="8872615" cy="672154"/>
          </a:xfrm>
          <a:prstGeom prst="rect">
            <a:avLst/>
          </a:prstGeom>
          <a:solidFill>
            <a:srgbClr val="990033"/>
          </a:solidFill>
          <a:ln w="19050">
            <a:solidFill>
              <a:srgbClr val="990033"/>
            </a:solidFill>
          </a:ln>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856648"/>
            <a:ext cx="8534400" cy="569815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Tree>
    <p:extLst>
      <p:ext uri="{BB962C8B-B14F-4D97-AF65-F5344CB8AC3E}">
        <p14:creationId xmlns:p14="http://schemas.microsoft.com/office/powerpoint/2010/main" val="14638249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sldNum="0" hdr="0" ftr="0" dt="0"/>
  <p:txStyles>
    <p:titleStyle>
      <a:lvl1pPr algn="ctr" rtl="0" eaLnBrk="1" latinLnBrk="0" hangingPunct="1">
        <a:spcBef>
          <a:spcPct val="0"/>
        </a:spcBef>
        <a:buNone/>
        <a:defRPr kumimoji="0" sz="3300" b="1" i="1" kern="1200">
          <a:solidFill>
            <a:srgbClr val="FFCC33"/>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rgbClr val="990033"/>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rgbClr val="990033"/>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rgbClr val="990033"/>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rgbClr val="990033"/>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rgbClr val="990033"/>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C33"/>
            </a:gs>
            <a:gs pos="94000">
              <a:srgbClr val="990033"/>
            </a:gs>
          </a:gsLst>
          <a:lin ang="5400000" scaled="0"/>
          <a:tileRect/>
        </a:gra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35693" y="119416"/>
            <a:ext cx="8872615" cy="6622578"/>
          </a:xfrm>
          <a:prstGeom prst="rect">
            <a:avLst/>
          </a:prstGeom>
          <a:solidFill>
            <a:schemeClr val="bg1"/>
          </a:solidFill>
          <a:ln w="28575" cap="flat" cmpd="sng" algn="ctr">
            <a:solidFill>
              <a:srgbClr val="990033"/>
            </a:solidFill>
            <a:prstDash val="solid"/>
            <a:miter lim="800000"/>
            <a:headEnd type="none" w="med" len="med"/>
            <a:tailEnd type="none" w="med" len="med"/>
          </a:ln>
          <a:effectLst>
            <a:outerShdw blurRad="50800" dist="38100" algn="l" rotWithShape="0">
              <a:prstClr val="black">
                <a:alpha val="40000"/>
              </a:prstClr>
            </a:outerShdw>
          </a:effectLst>
        </p:spPr>
        <p:txBody>
          <a:bodyPr vert="horz" wrap="none" lIns="91440" tIns="45720" rIns="91440" bIns="45720" anchor="ctr" compatLnSpc="1"/>
          <a:lstStyle/>
          <a:p>
            <a:endParaRPr lang="en-US" dirty="0">
              <a:solidFill>
                <a:srgbClr val="000000"/>
              </a:solidFill>
            </a:endParaRPr>
          </a:p>
        </p:txBody>
      </p:sp>
      <p:sp>
        <p:nvSpPr>
          <p:cNvPr id="22" name="Title Placeholder 21"/>
          <p:cNvSpPr>
            <a:spLocks noGrp="1"/>
          </p:cNvSpPr>
          <p:nvPr>
            <p:ph type="title"/>
          </p:nvPr>
        </p:nvSpPr>
        <p:spPr>
          <a:xfrm>
            <a:off x="135693" y="119416"/>
            <a:ext cx="8872615" cy="672154"/>
          </a:xfrm>
          <a:prstGeom prst="rect">
            <a:avLst/>
          </a:prstGeom>
          <a:solidFill>
            <a:srgbClr val="990033"/>
          </a:solidFill>
          <a:ln w="19050">
            <a:solidFill>
              <a:srgbClr val="990033"/>
            </a:solidFill>
          </a:ln>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856648"/>
            <a:ext cx="8534400" cy="569815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Tree>
    <p:extLst>
      <p:ext uri="{BB962C8B-B14F-4D97-AF65-F5344CB8AC3E}">
        <p14:creationId xmlns:p14="http://schemas.microsoft.com/office/powerpoint/2010/main" val="8310452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sldNum="0" hdr="0" ftr="0" dt="0"/>
  <p:txStyles>
    <p:titleStyle>
      <a:lvl1pPr algn="ctr" rtl="0" eaLnBrk="1" latinLnBrk="0" hangingPunct="1">
        <a:spcBef>
          <a:spcPct val="0"/>
        </a:spcBef>
        <a:buNone/>
        <a:defRPr kumimoji="0" sz="3300" b="1" i="1" kern="1200">
          <a:solidFill>
            <a:srgbClr val="FFCC33"/>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rgbClr val="990033"/>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rgbClr val="990033"/>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rgbClr val="990033"/>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rgbClr val="990033"/>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rgbClr val="990033"/>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256.wmf"/><Relationship Id="rId3" Type="http://schemas.openxmlformats.org/officeDocument/2006/relationships/oleObject" Target="../embeddings/oleObject179.bin"/><Relationship Id="rId7"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255.wmf"/><Relationship Id="rId5" Type="http://schemas.openxmlformats.org/officeDocument/2006/relationships/oleObject" Target="../embeddings/oleObject180.bin"/><Relationship Id="rId4" Type="http://schemas.openxmlformats.org/officeDocument/2006/relationships/image" Target="../media/image254.wmf"/><Relationship Id="rId9" Type="http://schemas.openxmlformats.org/officeDocument/2006/relationships/image" Target="../media/image253.jpeg"/></Relationships>
</file>

<file path=ppt/slides/_rels/slide101.xml.rels><?xml version="1.0" encoding="UTF-8" standalone="yes"?>
<Relationships xmlns="http://schemas.openxmlformats.org/package/2006/relationships"><Relationship Id="rId8" Type="http://schemas.openxmlformats.org/officeDocument/2006/relationships/image" Target="../media/image253.jpeg"/><Relationship Id="rId3" Type="http://schemas.openxmlformats.org/officeDocument/2006/relationships/oleObject" Target="../embeddings/oleObject182.bin"/><Relationship Id="rId7" Type="http://schemas.openxmlformats.org/officeDocument/2006/relationships/image" Target="../media/image257.wmf"/><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oleObject" Target="../embeddings/oleObject183.bin"/><Relationship Id="rId5" Type="http://schemas.openxmlformats.org/officeDocument/2006/relationships/image" Target="../media/image221.emf"/><Relationship Id="rId4" Type="http://schemas.openxmlformats.org/officeDocument/2006/relationships/image" Target="../media/image231.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258.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85.bin"/><Relationship Id="rId7" Type="http://schemas.openxmlformats.org/officeDocument/2006/relationships/image" Target="../media/image261.jpeg"/><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image" Target="../media/image260.wmf"/><Relationship Id="rId5" Type="http://schemas.openxmlformats.org/officeDocument/2006/relationships/oleObject" Target="../embeddings/oleObject186.bin"/><Relationship Id="rId4" Type="http://schemas.openxmlformats.org/officeDocument/2006/relationships/image" Target="../media/image259.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87.bin"/><Relationship Id="rId7" Type="http://schemas.openxmlformats.org/officeDocument/2006/relationships/image" Target="../media/image261.jpeg"/><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image" Target="../media/image263.wmf"/><Relationship Id="rId5" Type="http://schemas.openxmlformats.org/officeDocument/2006/relationships/oleObject" Target="../embeddings/oleObject188.bin"/><Relationship Id="rId4" Type="http://schemas.openxmlformats.org/officeDocument/2006/relationships/image" Target="../media/image262.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89.bin"/><Relationship Id="rId7" Type="http://schemas.openxmlformats.org/officeDocument/2006/relationships/image" Target="../media/image264.wmf"/><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190.bin"/><Relationship Id="rId5" Type="http://schemas.openxmlformats.org/officeDocument/2006/relationships/image" Target="../media/image221.emf"/><Relationship Id="rId4" Type="http://schemas.openxmlformats.org/officeDocument/2006/relationships/image" Target="../media/image231.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image" Target="../media/image265.wmf"/></Relationships>
</file>

<file path=ppt/slides/_rels/slide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image" Target="../media/image266.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image" Target="../media/image267.wmf"/><Relationship Id="rId5" Type="http://schemas.openxmlformats.org/officeDocument/2006/relationships/oleObject" Target="../embeddings/oleObject194.bin"/><Relationship Id="rId4" Type="http://schemas.openxmlformats.org/officeDocument/2006/relationships/image" Target="../media/image26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7.wmf"/><Relationship Id="rId18" Type="http://schemas.openxmlformats.org/officeDocument/2006/relationships/oleObject" Target="../embeddings/oleObject50.bin"/><Relationship Id="rId3" Type="http://schemas.openxmlformats.org/officeDocument/2006/relationships/notesSlide" Target="../notesSlides/notesSlide10.xml"/><Relationship Id="rId21" Type="http://schemas.openxmlformats.org/officeDocument/2006/relationships/image" Target="../media/image11.wmf"/><Relationship Id="rId7" Type="http://schemas.openxmlformats.org/officeDocument/2006/relationships/image" Target="../media/image28.wmf"/><Relationship Id="rId12" Type="http://schemas.openxmlformats.org/officeDocument/2006/relationships/oleObject" Target="../embeddings/oleObject47.bin"/><Relationship Id="rId17" Type="http://schemas.openxmlformats.org/officeDocument/2006/relationships/image" Target="../media/image9.wmf"/><Relationship Id="rId25" Type="http://schemas.openxmlformats.org/officeDocument/2006/relationships/image" Target="../media/image31.jpeg"/><Relationship Id="rId2" Type="http://schemas.openxmlformats.org/officeDocument/2006/relationships/slideLayout" Target="../slideLayouts/slideLayout6.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4.bin"/><Relationship Id="rId11" Type="http://schemas.openxmlformats.org/officeDocument/2006/relationships/image" Target="../media/image6.wmf"/><Relationship Id="rId24" Type="http://schemas.openxmlformats.org/officeDocument/2006/relationships/hyperlink" Target="miscellaneous/Casio%20random%20interval.pptx" TargetMode="External"/><Relationship Id="rId5" Type="http://schemas.openxmlformats.org/officeDocument/2006/relationships/image" Target="../media/image27.wmf"/><Relationship Id="rId15" Type="http://schemas.openxmlformats.org/officeDocument/2006/relationships/image" Target="../media/image8.wmf"/><Relationship Id="rId23" Type="http://schemas.openxmlformats.org/officeDocument/2006/relationships/image" Target="../media/image30.jpeg"/><Relationship Id="rId10" Type="http://schemas.openxmlformats.org/officeDocument/2006/relationships/oleObject" Target="../embeddings/oleObject46.bin"/><Relationship Id="rId19" Type="http://schemas.openxmlformats.org/officeDocument/2006/relationships/image" Target="../media/image10.wmf"/><Relationship Id="rId4" Type="http://schemas.openxmlformats.org/officeDocument/2006/relationships/oleObject" Target="../embeddings/oleObject43.bin"/><Relationship Id="rId9" Type="http://schemas.openxmlformats.org/officeDocument/2006/relationships/image" Target="../media/image5.wmf"/><Relationship Id="rId14" Type="http://schemas.openxmlformats.org/officeDocument/2006/relationships/oleObject" Target="../embeddings/oleObject48.bin"/><Relationship Id="rId22" Type="http://schemas.openxmlformats.org/officeDocument/2006/relationships/image" Target="../media/image29.jpe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image" Target="../media/image269.wmf"/><Relationship Id="rId5" Type="http://schemas.openxmlformats.org/officeDocument/2006/relationships/oleObject" Target="../embeddings/oleObject196.bin"/><Relationship Id="rId4" Type="http://schemas.openxmlformats.org/officeDocument/2006/relationships/image" Target="../media/image268.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97.bin"/><Relationship Id="rId7" Type="http://schemas.openxmlformats.org/officeDocument/2006/relationships/image" Target="../media/image270.wmf"/><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oleObject" Target="../embeddings/oleObject198.bin"/><Relationship Id="rId5" Type="http://schemas.openxmlformats.org/officeDocument/2006/relationships/image" Target="../media/image221.emf"/><Relationship Id="rId4" Type="http://schemas.openxmlformats.org/officeDocument/2006/relationships/image" Target="../media/image231.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image" Target="../media/image271.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6.xml"/><Relationship Id="rId1" Type="http://schemas.openxmlformats.org/officeDocument/2006/relationships/vmlDrawing" Target="../drawings/vmlDrawing69.vml"/><Relationship Id="rId4" Type="http://schemas.openxmlformats.org/officeDocument/2006/relationships/image" Target="../media/image272.wmf"/></Relationships>
</file>

<file path=ppt/slides/_rels/slide114.x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image" Target="../media/image273.wmf"/><Relationship Id="rId5" Type="http://schemas.openxmlformats.org/officeDocument/2006/relationships/oleObject" Target="../embeddings/oleObject202.bin"/><Relationship Id="rId4" Type="http://schemas.openxmlformats.org/officeDocument/2006/relationships/image" Target="../media/image272.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04.bin"/><Relationship Id="rId7" Type="http://schemas.openxmlformats.org/officeDocument/2006/relationships/image" Target="../media/image275.wmf"/><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oleObject" Target="../embeddings/oleObject205.bin"/><Relationship Id="rId5" Type="http://schemas.openxmlformats.org/officeDocument/2006/relationships/image" Target="../media/image221.emf"/><Relationship Id="rId4" Type="http://schemas.openxmlformats.org/officeDocument/2006/relationships/image" Target="../media/image23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8.wmf"/><Relationship Id="rId18" Type="http://schemas.openxmlformats.org/officeDocument/2006/relationships/oleObject" Target="../embeddings/oleObject59.bin"/><Relationship Id="rId3" Type="http://schemas.openxmlformats.org/officeDocument/2006/relationships/notesSlide" Target="../notesSlides/notesSlide11.xml"/><Relationship Id="rId7" Type="http://schemas.openxmlformats.org/officeDocument/2006/relationships/image" Target="../media/image5.wmf"/><Relationship Id="rId12" Type="http://schemas.openxmlformats.org/officeDocument/2006/relationships/oleObject" Target="../embeddings/oleObject56.bin"/><Relationship Id="rId17" Type="http://schemas.openxmlformats.org/officeDocument/2006/relationships/image" Target="../media/image10.wmf"/><Relationship Id="rId2" Type="http://schemas.openxmlformats.org/officeDocument/2006/relationships/slideLayout" Target="../slideLayouts/slideLayout6.xml"/><Relationship Id="rId16" Type="http://schemas.openxmlformats.org/officeDocument/2006/relationships/oleObject" Target="../embeddings/oleObject58.bin"/><Relationship Id="rId20" Type="http://schemas.openxmlformats.org/officeDocument/2006/relationships/image" Target="../media/image30.jpeg"/><Relationship Id="rId1" Type="http://schemas.openxmlformats.org/officeDocument/2006/relationships/vmlDrawing" Target="../drawings/vmlDrawing8.vml"/><Relationship Id="rId6" Type="http://schemas.openxmlformats.org/officeDocument/2006/relationships/oleObject" Target="../embeddings/oleObject53.bin"/><Relationship Id="rId11" Type="http://schemas.openxmlformats.org/officeDocument/2006/relationships/image" Target="../media/image7.wmf"/><Relationship Id="rId5" Type="http://schemas.openxmlformats.org/officeDocument/2006/relationships/image" Target="../media/image32.wmf"/><Relationship Id="rId15" Type="http://schemas.openxmlformats.org/officeDocument/2006/relationships/image" Target="../media/image9.wmf"/><Relationship Id="rId10" Type="http://schemas.openxmlformats.org/officeDocument/2006/relationships/oleObject" Target="../embeddings/oleObject55.bin"/><Relationship Id="rId19" Type="http://schemas.openxmlformats.org/officeDocument/2006/relationships/image" Target="../media/image11.wmf"/><Relationship Id="rId4" Type="http://schemas.openxmlformats.org/officeDocument/2006/relationships/oleObject" Target="../embeddings/oleObject52.bin"/><Relationship Id="rId9" Type="http://schemas.openxmlformats.org/officeDocument/2006/relationships/image" Target="../media/image6.wmf"/><Relationship Id="rId14" Type="http://schemas.openxmlformats.org/officeDocument/2006/relationships/oleObject" Target="../embeddings/oleObject5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60.bin"/></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62.bin"/><Relationship Id="rId5" Type="http://schemas.openxmlformats.org/officeDocument/2006/relationships/image" Target="../media/image40.wmf"/><Relationship Id="rId4" Type="http://schemas.openxmlformats.org/officeDocument/2006/relationships/oleObject" Target="../embeddings/oleObject6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0.xml"/><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45.png"/><Relationship Id="rId5" Type="http://schemas.openxmlformats.org/officeDocument/2006/relationships/image" Target="../media/image42.wmf"/><Relationship Id="rId10" Type="http://schemas.openxmlformats.org/officeDocument/2006/relationships/image" Target="../media/image43.jpeg"/><Relationship Id="rId4" Type="http://schemas.openxmlformats.org/officeDocument/2006/relationships/oleObject" Target="../embeddings/oleObject63.bin"/><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50.png"/><Relationship Id="rId5" Type="http://schemas.openxmlformats.org/officeDocument/2006/relationships/image" Target="../media/image44.wmf"/><Relationship Id="rId4" Type="http://schemas.openxmlformats.org/officeDocument/2006/relationships/oleObject" Target="../embeddings/oleObject64.bin"/></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8.png"/><Relationship Id="rId3" Type="http://schemas.openxmlformats.org/officeDocument/2006/relationships/notesSlide" Target="../notesSlides/notesSlide24.xml"/><Relationship Id="rId7" Type="http://schemas.openxmlformats.org/officeDocument/2006/relationships/oleObject" Target="../embeddings/oleObject67.bin"/><Relationship Id="rId12" Type="http://schemas.openxmlformats.org/officeDocument/2006/relationships/image" Target="../media/image57.png"/><Relationship Id="rId2" Type="http://schemas.openxmlformats.org/officeDocument/2006/relationships/slideLayout" Target="../slideLayouts/slideLayout6.xml"/><Relationship Id="rId16" Type="http://schemas.openxmlformats.org/officeDocument/2006/relationships/image" Target="../media/image47.jpeg"/><Relationship Id="rId1" Type="http://schemas.openxmlformats.org/officeDocument/2006/relationships/vmlDrawing" Target="../drawings/vmlDrawing14.vml"/><Relationship Id="rId6" Type="http://schemas.openxmlformats.org/officeDocument/2006/relationships/image" Target="../media/image55.png"/><Relationship Id="rId11" Type="http://schemas.openxmlformats.org/officeDocument/2006/relationships/image" Target="../media/image56.png"/><Relationship Id="rId5" Type="http://schemas.openxmlformats.org/officeDocument/2006/relationships/image" Target="../media/image46.wmf"/><Relationship Id="rId15" Type="http://schemas.openxmlformats.org/officeDocument/2006/relationships/image" Target="../media/image50.wmf"/><Relationship Id="rId10" Type="http://schemas.openxmlformats.org/officeDocument/2006/relationships/image" Target="../media/image49.wmf"/><Relationship Id="rId4" Type="http://schemas.openxmlformats.org/officeDocument/2006/relationships/oleObject" Target="../embeddings/oleObject66.bin"/><Relationship Id="rId9" Type="http://schemas.openxmlformats.org/officeDocument/2006/relationships/oleObject" Target="../embeddings/oleObject68.bin"/><Relationship Id="rId14" Type="http://schemas.openxmlformats.org/officeDocument/2006/relationships/oleObject" Target="../embeddings/oleObject6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00.png"/><Relationship Id="rId5" Type="http://schemas.openxmlformats.org/officeDocument/2006/relationships/image" Target="../media/image330.png"/><Relationship Id="rId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54.jpeg"/><Relationship Id="rId5" Type="http://schemas.openxmlformats.org/officeDocument/2006/relationships/image" Target="../media/image53.wmf"/><Relationship Id="rId4" Type="http://schemas.openxmlformats.org/officeDocument/2006/relationships/oleObject" Target="../embeddings/oleObject70.bin"/></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31.xml"/><Relationship Id="rId7"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vmlDrawing" Target="../drawings/vmlDrawing16.vml"/><Relationship Id="rId11" Type="http://schemas.openxmlformats.org/officeDocument/2006/relationships/image" Target="../media/image54.jpeg"/><Relationship Id="rId5" Type="http://schemas.openxmlformats.org/officeDocument/2006/relationships/image" Target="../media/image53.wmf"/><Relationship Id="rId10" Type="http://schemas.openxmlformats.org/officeDocument/2006/relationships/image" Target="../media/image60.png"/><Relationship Id="rId4" Type="http://schemas.openxmlformats.org/officeDocument/2006/relationships/oleObject" Target="../embeddings/oleObject71.bin"/><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9" Type="http://schemas.openxmlformats.org/officeDocument/2006/relationships/image" Target="../media/image55.jpe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6.wmf"/><Relationship Id="rId18" Type="http://schemas.openxmlformats.org/officeDocument/2006/relationships/image" Target="../media/image18.png"/><Relationship Id="rId3" Type="http://schemas.openxmlformats.org/officeDocument/2006/relationships/notesSlide" Target="../notesSlides/notesSlide34.xml"/><Relationship Id="rId7" Type="http://schemas.openxmlformats.org/officeDocument/2006/relationships/image" Target="../media/image13.wmf"/><Relationship Id="rId12" Type="http://schemas.openxmlformats.org/officeDocument/2006/relationships/oleObject" Target="../embeddings/oleObject76.bin"/><Relationship Id="rId17" Type="http://schemas.openxmlformats.org/officeDocument/2006/relationships/image" Target="../media/image18.wmf"/><Relationship Id="rId2" Type="http://schemas.openxmlformats.org/officeDocument/2006/relationships/slideLayout" Target="../slideLayouts/slideLayout6.xml"/><Relationship Id="rId16" Type="http://schemas.openxmlformats.org/officeDocument/2006/relationships/oleObject" Target="../embeddings/oleObject78.bin"/><Relationship Id="rId1" Type="http://schemas.openxmlformats.org/officeDocument/2006/relationships/vmlDrawing" Target="../drawings/vmlDrawing17.vml"/><Relationship Id="rId6" Type="http://schemas.openxmlformats.org/officeDocument/2006/relationships/oleObject" Target="../embeddings/oleObject73.bin"/><Relationship Id="rId11" Type="http://schemas.openxmlformats.org/officeDocument/2006/relationships/image" Target="../media/image15.wmf"/><Relationship Id="rId5" Type="http://schemas.openxmlformats.org/officeDocument/2006/relationships/image" Target="../media/image19.wmf"/><Relationship Id="rId15" Type="http://schemas.openxmlformats.org/officeDocument/2006/relationships/image" Target="../media/image17.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4.wmf"/><Relationship Id="rId14" Type="http://schemas.openxmlformats.org/officeDocument/2006/relationships/oleObject" Target="../embeddings/oleObject77.bin"/></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notesSlide" Target="../notesSlides/notesSlide35.xml"/><Relationship Id="rId7" Type="http://schemas.openxmlformats.org/officeDocument/2006/relationships/image" Target="../media/image57.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80.bin"/><Relationship Id="rId5" Type="http://schemas.openxmlformats.org/officeDocument/2006/relationships/image" Target="../media/image56.wmf"/><Relationship Id="rId4" Type="http://schemas.openxmlformats.org/officeDocument/2006/relationships/oleObject" Target="../embeddings/oleObject79.bin"/><Relationship Id="rId9" Type="http://schemas.openxmlformats.org/officeDocument/2006/relationships/image" Target="../media/image58.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notesSlide" Target="../notesSlides/notesSlide3.xml"/><Relationship Id="rId7" Type="http://schemas.openxmlformats.org/officeDocument/2006/relationships/image" Target="../media/image6.wmf"/><Relationship Id="rId12" Type="http://schemas.openxmlformats.org/officeDocument/2006/relationships/oleObject" Target="../embeddings/oleObject5.bin"/><Relationship Id="rId17" Type="http://schemas.openxmlformats.org/officeDocument/2006/relationships/image" Target="../media/image11.wmf"/><Relationship Id="rId2" Type="http://schemas.openxmlformats.org/officeDocument/2006/relationships/slideLayout" Target="../slideLayouts/slideLayout6.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63.wmf"/><Relationship Id="rId18" Type="http://schemas.openxmlformats.org/officeDocument/2006/relationships/oleObject" Target="../embeddings/oleObject89.bin"/><Relationship Id="rId3" Type="http://schemas.openxmlformats.org/officeDocument/2006/relationships/notesSlide" Target="../notesSlides/notesSlide36.xml"/><Relationship Id="rId21" Type="http://schemas.openxmlformats.org/officeDocument/2006/relationships/image" Target="../media/image67.wmf"/><Relationship Id="rId7" Type="http://schemas.openxmlformats.org/officeDocument/2006/relationships/image" Target="../media/image60.wmf"/><Relationship Id="rId12" Type="http://schemas.openxmlformats.org/officeDocument/2006/relationships/oleObject" Target="../embeddings/oleObject86.bin"/><Relationship Id="rId17" Type="http://schemas.openxmlformats.org/officeDocument/2006/relationships/image" Target="../media/image65.wmf"/><Relationship Id="rId25" Type="http://schemas.openxmlformats.org/officeDocument/2006/relationships/image" Target="../media/image69.wmf"/><Relationship Id="rId2" Type="http://schemas.openxmlformats.org/officeDocument/2006/relationships/slideLayout" Target="../slideLayouts/slideLayout6.xml"/><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vmlDrawing" Target="../drawings/vmlDrawing19.vml"/><Relationship Id="rId6" Type="http://schemas.openxmlformats.org/officeDocument/2006/relationships/oleObject" Target="../embeddings/oleObject83.bin"/><Relationship Id="rId11" Type="http://schemas.openxmlformats.org/officeDocument/2006/relationships/image" Target="../media/image62.wmf"/><Relationship Id="rId24" Type="http://schemas.openxmlformats.org/officeDocument/2006/relationships/oleObject" Target="../embeddings/oleObject92.bin"/><Relationship Id="rId5" Type="http://schemas.openxmlformats.org/officeDocument/2006/relationships/image" Target="../media/image59.wmf"/><Relationship Id="rId15" Type="http://schemas.openxmlformats.org/officeDocument/2006/relationships/image" Target="../media/image64.wmf"/><Relationship Id="rId23" Type="http://schemas.openxmlformats.org/officeDocument/2006/relationships/image" Target="../media/image68.wmf"/><Relationship Id="rId10" Type="http://schemas.openxmlformats.org/officeDocument/2006/relationships/oleObject" Target="../embeddings/oleObject85.bin"/><Relationship Id="rId19" Type="http://schemas.openxmlformats.org/officeDocument/2006/relationships/image" Target="../media/image66.wmf"/><Relationship Id="rId4" Type="http://schemas.openxmlformats.org/officeDocument/2006/relationships/oleObject" Target="../embeddings/oleObject82.bin"/><Relationship Id="rId9" Type="http://schemas.openxmlformats.org/officeDocument/2006/relationships/image" Target="../media/image61.wmf"/><Relationship Id="rId14" Type="http://schemas.openxmlformats.org/officeDocument/2006/relationships/oleObject" Target="../embeddings/oleObject87.bin"/><Relationship Id="rId22" Type="http://schemas.openxmlformats.org/officeDocument/2006/relationships/oleObject" Target="../embeddings/oleObject9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70.wmf"/><Relationship Id="rId4" Type="http://schemas.openxmlformats.org/officeDocument/2006/relationships/oleObject" Target="../embeddings/oleObject93.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76.png"/><Relationship Id="rId3" Type="http://schemas.openxmlformats.org/officeDocument/2006/relationships/notesSlide" Target="../notesSlides/notesSlide38.xml"/><Relationship Id="rId7" Type="http://schemas.openxmlformats.org/officeDocument/2006/relationships/image" Target="../media/image72.wmf"/><Relationship Id="rId12" Type="http://schemas.openxmlformats.org/officeDocument/2006/relationships/image" Target="../media/image75.png"/><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95.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73.wmf"/><Relationship Id="rId14" Type="http://schemas.openxmlformats.org/officeDocument/2006/relationships/image" Target="../media/image77.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82.wmf"/><Relationship Id="rId3" Type="http://schemas.openxmlformats.org/officeDocument/2006/relationships/notesSlide" Target="../notesSlides/notesSlide39.xml"/><Relationship Id="rId7" Type="http://schemas.openxmlformats.org/officeDocument/2006/relationships/image" Target="../media/image79.wmf"/><Relationship Id="rId12" Type="http://schemas.openxmlformats.org/officeDocument/2006/relationships/oleObject" Target="../embeddings/oleObject102.bin"/><Relationship Id="rId17" Type="http://schemas.openxmlformats.org/officeDocument/2006/relationships/image" Target="../media/image77.png"/><Relationship Id="rId2" Type="http://schemas.openxmlformats.org/officeDocument/2006/relationships/slideLayout" Target="../slideLayouts/slideLayout6.xml"/><Relationship Id="rId16" Type="http://schemas.openxmlformats.org/officeDocument/2006/relationships/image" Target="../media/image76.png"/><Relationship Id="rId1" Type="http://schemas.openxmlformats.org/officeDocument/2006/relationships/vmlDrawing" Target="../drawings/vmlDrawing22.vml"/><Relationship Id="rId6" Type="http://schemas.openxmlformats.org/officeDocument/2006/relationships/oleObject" Target="../embeddings/oleObject99.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80.wmf"/><Relationship Id="rId14" Type="http://schemas.openxmlformats.org/officeDocument/2006/relationships/oleObject" Target="../embeddings/oleObject10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83.wmf"/><Relationship Id="rId3" Type="http://schemas.openxmlformats.org/officeDocument/2006/relationships/notesSlide" Target="../notesSlides/notesSlide40.xml"/><Relationship Id="rId7" Type="http://schemas.openxmlformats.org/officeDocument/2006/relationships/image" Target="../media/image85.wmf"/><Relationship Id="rId12" Type="http://schemas.openxmlformats.org/officeDocument/2006/relationships/oleObject" Target="../embeddings/oleObject108.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105.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77.png"/><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86.wmf"/><Relationship Id="rId14" Type="http://schemas.openxmlformats.org/officeDocument/2006/relationships/image" Target="../media/image76.png"/></Relationships>
</file>

<file path=ppt/slides/_rels/slide4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41.xml"/><Relationship Id="rId7" Type="http://schemas.openxmlformats.org/officeDocument/2006/relationships/image" Target="../media/image89.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110.bin"/><Relationship Id="rId5" Type="http://schemas.openxmlformats.org/officeDocument/2006/relationships/image" Target="../media/image88.wmf"/><Relationship Id="rId4" Type="http://schemas.openxmlformats.org/officeDocument/2006/relationships/oleObject" Target="../embeddings/oleObject109.bin"/><Relationship Id="rId9"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91.jpeg"/><Relationship Id="rId5" Type="http://schemas.openxmlformats.org/officeDocument/2006/relationships/image" Target="../media/image90.wmf"/><Relationship Id="rId4" Type="http://schemas.openxmlformats.org/officeDocument/2006/relationships/oleObject" Target="../embeddings/oleObject11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91.jpeg"/><Relationship Id="rId5" Type="http://schemas.openxmlformats.org/officeDocument/2006/relationships/image" Target="../media/image90.wmf"/><Relationship Id="rId4" Type="http://schemas.openxmlformats.org/officeDocument/2006/relationships/oleObject" Target="../embeddings/oleObject11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image" Target="../media/image93.jpeg"/><Relationship Id="rId5" Type="http://schemas.openxmlformats.org/officeDocument/2006/relationships/image" Target="../media/image92.wmf"/><Relationship Id="rId4" Type="http://schemas.openxmlformats.org/officeDocument/2006/relationships/oleObject" Target="../embeddings/oleObject11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6.wmf"/><Relationship Id="rId1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3.wmf"/><Relationship Id="rId12" Type="http://schemas.openxmlformats.org/officeDocument/2006/relationships/oleObject" Target="../embeddings/oleObject12.bin"/><Relationship Id="rId17" Type="http://schemas.openxmlformats.org/officeDocument/2006/relationships/image" Target="../media/image18.wmf"/><Relationship Id="rId2" Type="http://schemas.openxmlformats.org/officeDocument/2006/relationships/slideLayout" Target="../slideLayouts/slideLayout6.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image" Target="../media/image93.jpeg"/><Relationship Id="rId5" Type="http://schemas.openxmlformats.org/officeDocument/2006/relationships/image" Target="../media/image92.wmf"/><Relationship Id="rId4" Type="http://schemas.openxmlformats.org/officeDocument/2006/relationships/oleObject" Target="../embeddings/oleObject11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94.wmf"/><Relationship Id="rId4" Type="http://schemas.openxmlformats.org/officeDocument/2006/relationships/oleObject" Target="../embeddings/oleObject11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notesSlide" Target="../notesSlides/notesSlide48.xml"/><Relationship Id="rId7" Type="http://schemas.openxmlformats.org/officeDocument/2006/relationships/image" Target="../media/image96.wmf"/><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117.bin"/><Relationship Id="rId11" Type="http://schemas.openxmlformats.org/officeDocument/2006/relationships/image" Target="../media/image76.png"/><Relationship Id="rId5" Type="http://schemas.openxmlformats.org/officeDocument/2006/relationships/image" Target="../media/image95.wmf"/><Relationship Id="rId10" Type="http://schemas.openxmlformats.org/officeDocument/2006/relationships/image" Target="../media/image77.png"/><Relationship Id="rId4" Type="http://schemas.openxmlformats.org/officeDocument/2006/relationships/oleObject" Target="../embeddings/oleObject116.bin"/><Relationship Id="rId9" Type="http://schemas.openxmlformats.org/officeDocument/2006/relationships/image" Target="../media/image97.wmf"/></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98.jpeg"/><Relationship Id="rId7" Type="http://schemas.openxmlformats.org/officeDocument/2006/relationships/image" Target="../media/image1130.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17.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05.png"/><Relationship Id="rId7" Type="http://schemas.openxmlformats.org/officeDocument/2006/relationships/image" Target="../media/image1130.png"/><Relationship Id="rId2" Type="http://schemas.openxmlformats.org/officeDocument/2006/relationships/image" Target="../media/image100.jpeg"/><Relationship Id="rId1" Type="http://schemas.openxmlformats.org/officeDocument/2006/relationships/slideLayout" Target="../slideLayouts/slideLayout6.xml"/><Relationship Id="rId10"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7.png"/></Relationships>
</file>

<file path=ppt/slides/_rels/slide5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6.wmf"/><Relationship Id="rId1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3.wmf"/><Relationship Id="rId12" Type="http://schemas.openxmlformats.org/officeDocument/2006/relationships/oleObject" Target="../embeddings/oleObject19.bin"/><Relationship Id="rId17" Type="http://schemas.openxmlformats.org/officeDocument/2006/relationships/image" Target="../media/image18.wmf"/><Relationship Id="rId2" Type="http://schemas.openxmlformats.org/officeDocument/2006/relationships/slideLayout" Target="../slideLayouts/slideLayout6.xml"/><Relationship Id="rId16" Type="http://schemas.openxmlformats.org/officeDocument/2006/relationships/oleObject" Target="../embeddings/oleObject21.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15.wmf"/><Relationship Id="rId5" Type="http://schemas.openxmlformats.org/officeDocument/2006/relationships/image" Target="../media/image19.wmf"/><Relationship Id="rId15" Type="http://schemas.openxmlformats.org/officeDocument/2006/relationships/image" Target="../media/image1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4.wmf"/><Relationship Id="rId14" Type="http://schemas.openxmlformats.org/officeDocument/2006/relationships/oleObject" Target="../embeddings/oleObject20.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03.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20.bin"/><Relationship Id="rId5" Type="http://schemas.openxmlformats.org/officeDocument/2006/relationships/image" Target="../media/image102.wmf"/><Relationship Id="rId4" Type="http://schemas.openxmlformats.org/officeDocument/2006/relationships/oleObject" Target="../embeddings/oleObject119.bin"/></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62.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notesSlide" Target="../notesSlides/notesSlide54.xml"/><Relationship Id="rId7" Type="http://schemas.openxmlformats.org/officeDocument/2006/relationships/image" Target="../media/image114.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13.png"/><Relationship Id="rId5" Type="http://schemas.openxmlformats.org/officeDocument/2006/relationships/image" Target="../media/image111.png"/><Relationship Id="rId10" Type="http://schemas.openxmlformats.org/officeDocument/2006/relationships/image" Target="../media/image109.wmf"/><Relationship Id="rId4" Type="http://schemas.openxmlformats.org/officeDocument/2006/relationships/image" Target="../media/image110.png"/><Relationship Id="rId9" Type="http://schemas.openxmlformats.org/officeDocument/2006/relationships/oleObject" Target="../embeddings/oleObject121.bin"/></Relationships>
</file>

<file path=ppt/slides/_rels/slide63.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16.wmf"/><Relationship Id="rId3" Type="http://schemas.openxmlformats.org/officeDocument/2006/relationships/notesSlide" Target="../notesSlides/notesSlide55.xml"/><Relationship Id="rId7" Type="http://schemas.openxmlformats.org/officeDocument/2006/relationships/image" Target="../media/image121.png"/><Relationship Id="rId12"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20.png"/><Relationship Id="rId11" Type="http://schemas.openxmlformats.org/officeDocument/2006/relationships/image" Target="../media/image115.wmf"/><Relationship Id="rId5" Type="http://schemas.openxmlformats.org/officeDocument/2006/relationships/image" Target="../media/image119.png"/><Relationship Id="rId10" Type="http://schemas.openxmlformats.org/officeDocument/2006/relationships/oleObject" Target="../embeddings/oleObject122.bin"/><Relationship Id="rId4" Type="http://schemas.openxmlformats.org/officeDocument/2006/relationships/image" Target="../media/image118.png"/><Relationship Id="rId9" Type="http://schemas.openxmlformats.org/officeDocument/2006/relationships/image" Target="../media/image123.png"/></Relationships>
</file>

<file path=ppt/slides/_rels/slide64.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4.wmf"/><Relationship Id="rId3" Type="http://schemas.openxmlformats.org/officeDocument/2006/relationships/notesSlide" Target="../notesSlides/notesSlide56.xml"/><Relationship Id="rId7" Type="http://schemas.openxmlformats.org/officeDocument/2006/relationships/image" Target="../media/image121.png"/><Relationship Id="rId12"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20.png"/><Relationship Id="rId11" Type="http://schemas.openxmlformats.org/officeDocument/2006/relationships/image" Target="../media/image116.wmf"/><Relationship Id="rId5" Type="http://schemas.openxmlformats.org/officeDocument/2006/relationships/image" Target="../media/image119.png"/><Relationship Id="rId15" Type="http://schemas.openxmlformats.org/officeDocument/2006/relationships/image" Target="../media/image125.wmf"/><Relationship Id="rId10" Type="http://schemas.openxmlformats.org/officeDocument/2006/relationships/oleObject" Target="../embeddings/oleObject124.bin"/><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oleObject" Target="../embeddings/oleObject126.bin"/></Relationships>
</file>

<file path=ppt/slides/_rels/slide65.xml.rels><?xml version="1.0" encoding="UTF-8" standalone="yes"?>
<Relationships xmlns="http://schemas.openxmlformats.org/package/2006/relationships"><Relationship Id="rId13" Type="http://schemas.openxmlformats.org/officeDocument/2006/relationships/image" Target="../media/image138.png"/><Relationship Id="rId18" Type="http://schemas.openxmlformats.org/officeDocument/2006/relationships/image" Target="../media/image143.png"/><Relationship Id="rId26" Type="http://schemas.openxmlformats.org/officeDocument/2006/relationships/image" Target="../media/image151.png"/><Relationship Id="rId39" Type="http://schemas.openxmlformats.org/officeDocument/2006/relationships/image" Target="../media/image164.png"/><Relationship Id="rId3" Type="http://schemas.openxmlformats.org/officeDocument/2006/relationships/image" Target="../media/image127.png"/><Relationship Id="rId21" Type="http://schemas.openxmlformats.org/officeDocument/2006/relationships/image" Target="../media/image146.png"/><Relationship Id="rId34" Type="http://schemas.openxmlformats.org/officeDocument/2006/relationships/image" Target="../media/image159.png"/><Relationship Id="rId42" Type="http://schemas.openxmlformats.org/officeDocument/2006/relationships/image" Target="../media/image167.png"/><Relationship Id="rId47" Type="http://schemas.openxmlformats.org/officeDocument/2006/relationships/image" Target="../media/image172.png"/><Relationship Id="rId50" Type="http://schemas.openxmlformats.org/officeDocument/2006/relationships/image" Target="../media/image175.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2.png"/><Relationship Id="rId25" Type="http://schemas.openxmlformats.org/officeDocument/2006/relationships/image" Target="../media/image150.png"/><Relationship Id="rId33" Type="http://schemas.openxmlformats.org/officeDocument/2006/relationships/image" Target="../media/image158.png"/><Relationship Id="rId38" Type="http://schemas.openxmlformats.org/officeDocument/2006/relationships/image" Target="../media/image163.png"/><Relationship Id="rId46" Type="http://schemas.openxmlformats.org/officeDocument/2006/relationships/image" Target="../media/image171.png"/><Relationship Id="rId2" Type="http://schemas.openxmlformats.org/officeDocument/2006/relationships/image" Target="../media/image126.png"/><Relationship Id="rId16" Type="http://schemas.openxmlformats.org/officeDocument/2006/relationships/image" Target="../media/image141.png"/><Relationship Id="rId20" Type="http://schemas.openxmlformats.org/officeDocument/2006/relationships/image" Target="../media/image145.png"/><Relationship Id="rId29" Type="http://schemas.openxmlformats.org/officeDocument/2006/relationships/image" Target="../media/image154.png"/><Relationship Id="rId41" Type="http://schemas.openxmlformats.org/officeDocument/2006/relationships/image" Target="../media/image166.png"/><Relationship Id="rId1" Type="http://schemas.openxmlformats.org/officeDocument/2006/relationships/slideLayout" Target="../slideLayouts/slideLayout6.xml"/><Relationship Id="rId6" Type="http://schemas.openxmlformats.org/officeDocument/2006/relationships/image" Target="../media/image130.png"/><Relationship Id="rId11" Type="http://schemas.openxmlformats.org/officeDocument/2006/relationships/image" Target="../media/image135.png"/><Relationship Id="rId24" Type="http://schemas.openxmlformats.org/officeDocument/2006/relationships/image" Target="../media/image149.png"/><Relationship Id="rId32" Type="http://schemas.openxmlformats.org/officeDocument/2006/relationships/image" Target="../media/image157.png"/><Relationship Id="rId37" Type="http://schemas.openxmlformats.org/officeDocument/2006/relationships/image" Target="../media/image162.png"/><Relationship Id="rId40" Type="http://schemas.openxmlformats.org/officeDocument/2006/relationships/image" Target="../media/image165.png"/><Relationship Id="rId45" Type="http://schemas.openxmlformats.org/officeDocument/2006/relationships/image" Target="../media/image170.png"/><Relationship Id="rId5" Type="http://schemas.openxmlformats.org/officeDocument/2006/relationships/image" Target="../media/image129.png"/><Relationship Id="rId15" Type="http://schemas.openxmlformats.org/officeDocument/2006/relationships/image" Target="../media/image140.png"/><Relationship Id="rId23" Type="http://schemas.openxmlformats.org/officeDocument/2006/relationships/image" Target="../media/image148.png"/><Relationship Id="rId28" Type="http://schemas.openxmlformats.org/officeDocument/2006/relationships/image" Target="../media/image153.png"/><Relationship Id="rId36" Type="http://schemas.openxmlformats.org/officeDocument/2006/relationships/image" Target="../media/image161.png"/><Relationship Id="rId49" Type="http://schemas.openxmlformats.org/officeDocument/2006/relationships/image" Target="../media/image174.png"/><Relationship Id="rId10" Type="http://schemas.openxmlformats.org/officeDocument/2006/relationships/image" Target="../media/image134.png"/><Relationship Id="rId19" Type="http://schemas.openxmlformats.org/officeDocument/2006/relationships/image" Target="../media/image144.png"/><Relationship Id="rId31" Type="http://schemas.openxmlformats.org/officeDocument/2006/relationships/image" Target="../media/image156.png"/><Relationship Id="rId44" Type="http://schemas.openxmlformats.org/officeDocument/2006/relationships/image" Target="../media/image169.png"/><Relationship Id="rId52" Type="http://schemas.openxmlformats.org/officeDocument/2006/relationships/image" Target="../media/image177.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9.png"/><Relationship Id="rId22" Type="http://schemas.openxmlformats.org/officeDocument/2006/relationships/image" Target="../media/image147.png"/><Relationship Id="rId27" Type="http://schemas.openxmlformats.org/officeDocument/2006/relationships/image" Target="../media/image152.png"/><Relationship Id="rId30" Type="http://schemas.openxmlformats.org/officeDocument/2006/relationships/image" Target="../media/image155.png"/><Relationship Id="rId35" Type="http://schemas.openxmlformats.org/officeDocument/2006/relationships/image" Target="../media/image160.png"/><Relationship Id="rId43" Type="http://schemas.openxmlformats.org/officeDocument/2006/relationships/image" Target="../media/image168.png"/><Relationship Id="rId48" Type="http://schemas.openxmlformats.org/officeDocument/2006/relationships/image" Target="../media/image173.png"/><Relationship Id="rId8" Type="http://schemas.openxmlformats.org/officeDocument/2006/relationships/image" Target="../media/image132.png"/><Relationship Id="rId51" Type="http://schemas.openxmlformats.org/officeDocument/2006/relationships/image" Target="../media/image176.png"/></Relationships>
</file>

<file path=ppt/slides/_rels/slide66.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png"/><Relationship Id="rId18" Type="http://schemas.openxmlformats.org/officeDocument/2006/relationships/image" Target="../media/image193.png"/><Relationship Id="rId3" Type="http://schemas.openxmlformats.org/officeDocument/2006/relationships/image" Target="../media/image178.png"/><Relationship Id="rId21" Type="http://schemas.openxmlformats.org/officeDocument/2006/relationships/image" Target="../media/image196.png"/><Relationship Id="rId7" Type="http://schemas.openxmlformats.org/officeDocument/2006/relationships/image" Target="../media/image182.png"/><Relationship Id="rId12" Type="http://schemas.openxmlformats.org/officeDocument/2006/relationships/image" Target="../media/image187.png"/><Relationship Id="rId17" Type="http://schemas.openxmlformats.org/officeDocument/2006/relationships/image" Target="../media/image192.png"/><Relationship Id="rId2" Type="http://schemas.openxmlformats.org/officeDocument/2006/relationships/notesSlide" Target="../notesSlides/notesSlide57.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15" Type="http://schemas.openxmlformats.org/officeDocument/2006/relationships/image" Target="../media/image190.png"/><Relationship Id="rId23"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image" Target="../media/image194.png"/><Relationship Id="rId4" Type="http://schemas.openxmlformats.org/officeDocument/2006/relationships/image" Target="../media/image179.png"/><Relationship Id="rId9" Type="http://schemas.openxmlformats.org/officeDocument/2006/relationships/image" Target="../media/image184.png"/><Relationship Id="rId14" Type="http://schemas.openxmlformats.org/officeDocument/2006/relationships/image" Target="../media/image189.png"/><Relationship Id="rId22" Type="http://schemas.openxmlformats.org/officeDocument/2006/relationships/image" Target="../media/image197.png"/></Relationships>
</file>

<file path=ppt/slides/_rels/slide67.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png"/><Relationship Id="rId18" Type="http://schemas.openxmlformats.org/officeDocument/2006/relationships/image" Target="../media/image193.png"/><Relationship Id="rId3" Type="http://schemas.openxmlformats.org/officeDocument/2006/relationships/image" Target="../media/image178.png"/><Relationship Id="rId21" Type="http://schemas.openxmlformats.org/officeDocument/2006/relationships/image" Target="../media/image196.png"/><Relationship Id="rId7" Type="http://schemas.openxmlformats.org/officeDocument/2006/relationships/image" Target="../media/image182.png"/><Relationship Id="rId12" Type="http://schemas.openxmlformats.org/officeDocument/2006/relationships/image" Target="../media/image187.png"/><Relationship Id="rId17" Type="http://schemas.openxmlformats.org/officeDocument/2006/relationships/image" Target="../media/image192.png"/><Relationship Id="rId2" Type="http://schemas.openxmlformats.org/officeDocument/2006/relationships/notesSlide" Target="../notesSlides/notesSlide58.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15" Type="http://schemas.openxmlformats.org/officeDocument/2006/relationships/image" Target="../media/image190.png"/><Relationship Id="rId23"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image" Target="../media/image194.png"/><Relationship Id="rId4" Type="http://schemas.openxmlformats.org/officeDocument/2006/relationships/image" Target="../media/image179.png"/><Relationship Id="rId9" Type="http://schemas.openxmlformats.org/officeDocument/2006/relationships/image" Target="../media/image184.png"/><Relationship Id="rId14" Type="http://schemas.openxmlformats.org/officeDocument/2006/relationships/image" Target="../media/image189.png"/><Relationship Id="rId22" Type="http://schemas.openxmlformats.org/officeDocument/2006/relationships/image" Target="../media/image197.png"/></Relationships>
</file>

<file path=ppt/slides/_rels/slide68.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png"/><Relationship Id="rId18" Type="http://schemas.openxmlformats.org/officeDocument/2006/relationships/image" Target="../media/image193.png"/><Relationship Id="rId3" Type="http://schemas.openxmlformats.org/officeDocument/2006/relationships/image" Target="../media/image178.png"/><Relationship Id="rId21" Type="http://schemas.openxmlformats.org/officeDocument/2006/relationships/image" Target="../media/image196.png"/><Relationship Id="rId7" Type="http://schemas.openxmlformats.org/officeDocument/2006/relationships/image" Target="../media/image182.png"/><Relationship Id="rId12" Type="http://schemas.openxmlformats.org/officeDocument/2006/relationships/image" Target="../media/image187.png"/><Relationship Id="rId17" Type="http://schemas.openxmlformats.org/officeDocument/2006/relationships/image" Target="../media/image192.png"/><Relationship Id="rId2" Type="http://schemas.openxmlformats.org/officeDocument/2006/relationships/notesSlide" Target="../notesSlides/notesSlide59.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15" Type="http://schemas.openxmlformats.org/officeDocument/2006/relationships/image" Target="../media/image190.png"/><Relationship Id="rId23"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image" Target="../media/image194.png"/><Relationship Id="rId4" Type="http://schemas.openxmlformats.org/officeDocument/2006/relationships/image" Target="../media/image179.png"/><Relationship Id="rId9" Type="http://schemas.openxmlformats.org/officeDocument/2006/relationships/image" Target="../media/image184.png"/><Relationship Id="rId14" Type="http://schemas.openxmlformats.org/officeDocument/2006/relationships/image" Target="../media/image189.png"/><Relationship Id="rId22" Type="http://schemas.openxmlformats.org/officeDocument/2006/relationships/image" Target="../media/image197.png"/></Relationships>
</file>

<file path=ppt/slides/_rels/slide6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169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19.wmf"/><Relationship Id="rId4" Type="http://schemas.openxmlformats.org/officeDocument/2006/relationships/oleObject" Target="../embeddings/oleObject22.bin"/><Relationship Id="rId9" Type="http://schemas.openxmlformats.org/officeDocument/2006/relationships/image" Target="../media/image17.w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notesSlide" Target="../notesSlides/notesSlide61.xml"/><Relationship Id="rId7" Type="http://schemas.openxmlformats.org/officeDocument/2006/relationships/image" Target="../media/image1690.png"/><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hyperlink" Target="http://onlinestatbook.com/stat_sim/sampling_dist/index.html" TargetMode="External"/><Relationship Id="rId9" Type="http://schemas.openxmlformats.org/officeDocument/2006/relationships/image" Target="../media/image199.wmf"/></Relationships>
</file>

<file path=ppt/slides/_rels/slide71.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notesSlide" Target="../notesSlides/notesSlide62.xml"/><Relationship Id="rId7" Type="http://schemas.openxmlformats.org/officeDocument/2006/relationships/oleObject" Target="../embeddings/oleObject12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200.wmf"/><Relationship Id="rId5" Type="http://schemas.openxmlformats.org/officeDocument/2006/relationships/oleObject" Target="../embeddings/oleObject128.bin"/><Relationship Id="rId4" Type="http://schemas.openxmlformats.org/officeDocument/2006/relationships/image" Target="../media/image202.e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notesSlide" Target="../notesSlides/notesSlide63.xml"/><Relationship Id="rId7" Type="http://schemas.openxmlformats.org/officeDocument/2006/relationships/image" Target="../media/image204.wmf"/><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131.bin"/><Relationship Id="rId5" Type="http://schemas.openxmlformats.org/officeDocument/2006/relationships/image" Target="../media/image203.wmf"/><Relationship Id="rId10" Type="http://schemas.openxmlformats.org/officeDocument/2006/relationships/image" Target="../media/image206.jpeg"/><Relationship Id="rId4" Type="http://schemas.openxmlformats.org/officeDocument/2006/relationships/oleObject" Target="../embeddings/oleObject130.bin"/><Relationship Id="rId9" Type="http://schemas.openxmlformats.org/officeDocument/2006/relationships/image" Target="../media/image205.wmf"/></Relationships>
</file>

<file path=ppt/slides/_rels/slide73.xml.rels><?xml version="1.0" encoding="UTF-8" standalone="yes"?>
<Relationships xmlns="http://schemas.openxmlformats.org/package/2006/relationships"><Relationship Id="rId8" Type="http://schemas.openxmlformats.org/officeDocument/2006/relationships/image" Target="../media/image209.wmf"/><Relationship Id="rId13" Type="http://schemas.openxmlformats.org/officeDocument/2006/relationships/oleObject" Target="../embeddings/oleObject138.bin"/><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211.wmf"/><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image" Target="../media/image208.wmf"/><Relationship Id="rId11" Type="http://schemas.openxmlformats.org/officeDocument/2006/relationships/oleObject" Target="../embeddings/oleObject137.bin"/><Relationship Id="rId5" Type="http://schemas.openxmlformats.org/officeDocument/2006/relationships/oleObject" Target="../embeddings/oleObject134.bin"/><Relationship Id="rId15" Type="http://schemas.openxmlformats.org/officeDocument/2006/relationships/image" Target="../media/image213.jpeg"/><Relationship Id="rId10" Type="http://schemas.openxmlformats.org/officeDocument/2006/relationships/image" Target="../media/image210.wmf"/><Relationship Id="rId4" Type="http://schemas.openxmlformats.org/officeDocument/2006/relationships/image" Target="../media/image207.wmf"/><Relationship Id="rId9" Type="http://schemas.openxmlformats.org/officeDocument/2006/relationships/oleObject" Target="../embeddings/oleObject136.bin"/><Relationship Id="rId14" Type="http://schemas.openxmlformats.org/officeDocument/2006/relationships/image" Target="../media/image212.wmf"/></Relationships>
</file>

<file path=ppt/slides/_rels/slide74.x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15.wmf"/><Relationship Id="rId5" Type="http://schemas.openxmlformats.org/officeDocument/2006/relationships/oleObject" Target="../embeddings/oleObject140.bin"/><Relationship Id="rId4" Type="http://schemas.openxmlformats.org/officeDocument/2006/relationships/image" Target="../media/image214.wmf"/><Relationship Id="rId9" Type="http://schemas.openxmlformats.org/officeDocument/2006/relationships/image" Target="../media/image213.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217.wmf"/></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1910.png"/><Relationship Id="rId3" Type="http://schemas.openxmlformats.org/officeDocument/2006/relationships/notesSlide" Target="../notesSlides/notesSlide65.xml"/><Relationship Id="rId7" Type="http://schemas.openxmlformats.org/officeDocument/2006/relationships/image" Target="../media/image219.wmf"/><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144.bin"/><Relationship Id="rId5" Type="http://schemas.openxmlformats.org/officeDocument/2006/relationships/image" Target="../media/image218.wmf"/><Relationship Id="rId4" Type="http://schemas.openxmlformats.org/officeDocument/2006/relationships/oleObject" Target="../embeddings/oleObject143.bin"/><Relationship Id="rId9" Type="http://schemas.openxmlformats.org/officeDocument/2006/relationships/image" Target="../media/image220.jpeg"/></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8.wmf"/><Relationship Id="rId18" Type="http://schemas.openxmlformats.org/officeDocument/2006/relationships/oleObject" Target="../embeddings/oleObject32.bin"/><Relationship Id="rId3" Type="http://schemas.openxmlformats.org/officeDocument/2006/relationships/notesSlide" Target="../notesSlides/notesSlide7.xml"/><Relationship Id="rId21" Type="http://schemas.openxmlformats.org/officeDocument/2006/relationships/image" Target="../media/image21.wmf"/><Relationship Id="rId7" Type="http://schemas.openxmlformats.org/officeDocument/2006/relationships/image" Target="../media/image5.wmf"/><Relationship Id="rId12" Type="http://schemas.openxmlformats.org/officeDocument/2006/relationships/oleObject" Target="../embeddings/oleObject29.bin"/><Relationship Id="rId17" Type="http://schemas.openxmlformats.org/officeDocument/2006/relationships/image" Target="../media/image10.wmf"/><Relationship Id="rId2" Type="http://schemas.openxmlformats.org/officeDocument/2006/relationships/slideLayout" Target="../slideLayouts/slideLayout6.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7.wmf"/><Relationship Id="rId5" Type="http://schemas.openxmlformats.org/officeDocument/2006/relationships/image" Target="../media/image20.wmf"/><Relationship Id="rId15" Type="http://schemas.openxmlformats.org/officeDocument/2006/relationships/image" Target="../media/image9.wmf"/><Relationship Id="rId10" Type="http://schemas.openxmlformats.org/officeDocument/2006/relationships/oleObject" Target="../embeddings/oleObject28.bin"/><Relationship Id="rId19" Type="http://schemas.openxmlformats.org/officeDocument/2006/relationships/image" Target="../media/image11.wmf"/><Relationship Id="rId4" Type="http://schemas.openxmlformats.org/officeDocument/2006/relationships/oleObject" Target="../embeddings/oleObject25.bin"/><Relationship Id="rId9" Type="http://schemas.openxmlformats.org/officeDocument/2006/relationships/image" Target="../media/image6.wmf"/><Relationship Id="rId14" Type="http://schemas.openxmlformats.org/officeDocument/2006/relationships/oleObject" Target="../embeddings/oleObject30.bin"/><Relationship Id="rId22" Type="http://schemas.openxmlformats.org/officeDocument/2006/relationships/image" Target="../media/image2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21.e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21.emf"/><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image" Target="../media/image223.wmf"/><Relationship Id="rId5" Type="http://schemas.openxmlformats.org/officeDocument/2006/relationships/oleObject" Target="../embeddings/oleObject146.bin"/><Relationship Id="rId4" Type="http://schemas.openxmlformats.org/officeDocument/2006/relationships/image" Target="../media/image222.wmf"/><Relationship Id="rId9" Type="http://schemas.openxmlformats.org/officeDocument/2006/relationships/image" Target="../media/image1970.png"/></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226.wmf"/><Relationship Id="rId5" Type="http://schemas.openxmlformats.org/officeDocument/2006/relationships/oleObject" Target="../embeddings/oleObject149.bin"/><Relationship Id="rId4" Type="http://schemas.openxmlformats.org/officeDocument/2006/relationships/image" Target="../media/image225.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oleObject" Target="../embeddings/oleObject150.bin"/><Relationship Id="rId7" Type="http://schemas.openxmlformats.org/officeDocument/2006/relationships/oleObject" Target="../embeddings/oleObject152.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image" Target="../media/image228.wmf"/><Relationship Id="rId5" Type="http://schemas.openxmlformats.org/officeDocument/2006/relationships/oleObject" Target="../embeddings/oleObject151.bin"/><Relationship Id="rId4" Type="http://schemas.openxmlformats.org/officeDocument/2006/relationships/image" Target="../media/image227.wmf"/><Relationship Id="rId9" Type="http://schemas.openxmlformats.org/officeDocument/2006/relationships/image" Target="../media/image230.png"/></Relationships>
</file>

<file path=ppt/slides/_rels/slide87.x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image" Target="../media/image221.emf"/><Relationship Id="rId7" Type="http://schemas.openxmlformats.org/officeDocument/2006/relationships/oleObject" Target="../embeddings/oleObject154.bin"/><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image" Target="../media/image230.png"/><Relationship Id="rId5" Type="http://schemas.openxmlformats.org/officeDocument/2006/relationships/image" Target="../media/image231.wmf"/><Relationship Id="rId4" Type="http://schemas.openxmlformats.org/officeDocument/2006/relationships/oleObject" Target="../embeddings/oleObject153.bin"/></Relationships>
</file>

<file path=ppt/slides/_rels/slide88.xml.rels><?xml version="1.0" encoding="UTF-8" standalone="yes"?>
<Relationships xmlns="http://schemas.openxmlformats.org/package/2006/relationships"><Relationship Id="rId8" Type="http://schemas.openxmlformats.org/officeDocument/2006/relationships/image" Target="../media/image235.wmf"/><Relationship Id="rId3" Type="http://schemas.openxmlformats.org/officeDocument/2006/relationships/oleObject" Target="../embeddings/oleObject155.bin"/><Relationship Id="rId7" Type="http://schemas.openxmlformats.org/officeDocument/2006/relationships/oleObject" Target="../embeddings/oleObject157.bin"/><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image" Target="../media/image234.wmf"/><Relationship Id="rId5" Type="http://schemas.openxmlformats.org/officeDocument/2006/relationships/oleObject" Target="../embeddings/oleObject156.bin"/><Relationship Id="rId4" Type="http://schemas.openxmlformats.org/officeDocument/2006/relationships/image" Target="../media/image233.wmf"/><Relationship Id="rId9" Type="http://schemas.openxmlformats.org/officeDocument/2006/relationships/image" Target="../media/image236.jpeg"/></Relationships>
</file>

<file path=ppt/slides/_rels/slide89.xml.rels><?xml version="1.0" encoding="UTF-8" standalone="yes"?>
<Relationships xmlns="http://schemas.openxmlformats.org/package/2006/relationships"><Relationship Id="rId3" Type="http://schemas.openxmlformats.org/officeDocument/2006/relationships/image" Target="../media/image221.emf"/><Relationship Id="rId7" Type="http://schemas.openxmlformats.org/officeDocument/2006/relationships/image" Target="../media/image237.wmf"/><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159.bin"/><Relationship Id="rId5" Type="http://schemas.openxmlformats.org/officeDocument/2006/relationships/image" Target="../media/image231.wmf"/><Relationship Id="rId4" Type="http://schemas.openxmlformats.org/officeDocument/2006/relationships/oleObject" Target="../embeddings/oleObject15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7.wmf"/><Relationship Id="rId18" Type="http://schemas.openxmlformats.org/officeDocument/2006/relationships/oleObject" Target="../embeddings/oleObject41.bin"/><Relationship Id="rId3" Type="http://schemas.openxmlformats.org/officeDocument/2006/relationships/notesSlide" Target="../notesSlides/notesSlide8.xml"/><Relationship Id="rId21" Type="http://schemas.openxmlformats.org/officeDocument/2006/relationships/image" Target="../media/image11.wmf"/><Relationship Id="rId7" Type="http://schemas.openxmlformats.org/officeDocument/2006/relationships/image" Target="../media/image24.wmf"/><Relationship Id="rId12" Type="http://schemas.openxmlformats.org/officeDocument/2006/relationships/oleObject" Target="../embeddings/oleObject38.bin"/><Relationship Id="rId17" Type="http://schemas.openxmlformats.org/officeDocument/2006/relationships/image" Target="../media/image9.wmf"/><Relationship Id="rId2" Type="http://schemas.openxmlformats.org/officeDocument/2006/relationships/slideLayout" Target="../slideLayouts/slideLayout6.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oleObject" Target="../embeddings/oleObject35.bin"/><Relationship Id="rId11" Type="http://schemas.openxmlformats.org/officeDocument/2006/relationships/image" Target="../media/image6.wmf"/><Relationship Id="rId5" Type="http://schemas.openxmlformats.org/officeDocument/2006/relationships/image" Target="../media/image23.wmf"/><Relationship Id="rId15" Type="http://schemas.openxmlformats.org/officeDocument/2006/relationships/image" Target="../media/image8.wmf"/><Relationship Id="rId10" Type="http://schemas.openxmlformats.org/officeDocument/2006/relationships/oleObject" Target="../embeddings/oleObject37.bin"/><Relationship Id="rId19" Type="http://schemas.openxmlformats.org/officeDocument/2006/relationships/image" Target="../media/image10.wmf"/><Relationship Id="rId4" Type="http://schemas.openxmlformats.org/officeDocument/2006/relationships/oleObject" Target="../embeddings/oleObject34.bin"/><Relationship Id="rId9" Type="http://schemas.openxmlformats.org/officeDocument/2006/relationships/image" Target="../media/image5.wmf"/><Relationship Id="rId14" Type="http://schemas.openxmlformats.org/officeDocument/2006/relationships/oleObject" Target="../embeddings/oleObject39.bin"/><Relationship Id="rId22" Type="http://schemas.openxmlformats.org/officeDocument/2006/relationships/image" Target="../media/image25.jpeg"/></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image" Target="../media/image238.wmf"/></Relationships>
</file>

<file path=ppt/slides/_rels/slide92.xml.rels><?xml version="1.0" encoding="UTF-8" standalone="yes"?>
<Relationships xmlns="http://schemas.openxmlformats.org/package/2006/relationships"><Relationship Id="rId8" Type="http://schemas.openxmlformats.org/officeDocument/2006/relationships/image" Target="../media/image240.wmf"/><Relationship Id="rId3" Type="http://schemas.openxmlformats.org/officeDocument/2006/relationships/oleObject" Target="../embeddings/oleObject161.bin"/><Relationship Id="rId7" Type="http://schemas.openxmlformats.org/officeDocument/2006/relationships/oleObject" Target="../embeddings/oleObject163.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image" Target="../media/image239.wmf"/><Relationship Id="rId5" Type="http://schemas.openxmlformats.org/officeDocument/2006/relationships/oleObject" Target="../embeddings/oleObject162.bin"/><Relationship Id="rId4" Type="http://schemas.openxmlformats.org/officeDocument/2006/relationships/image" Target="../media/image238.wmf"/><Relationship Id="rId9" Type="http://schemas.openxmlformats.org/officeDocument/2006/relationships/image" Target="../media/image241.png"/></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64.bin"/><Relationship Id="rId7" Type="http://schemas.openxmlformats.org/officeDocument/2006/relationships/image" Target="../media/image241.wmf"/><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oleObject" Target="../embeddings/oleObject165.bin"/><Relationship Id="rId5" Type="http://schemas.openxmlformats.org/officeDocument/2006/relationships/image" Target="../media/image221.emf"/><Relationship Id="rId4" Type="http://schemas.openxmlformats.org/officeDocument/2006/relationships/image" Target="../media/image231.wmf"/></Relationships>
</file>

<file path=ppt/slides/_rels/slide94.x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oleObject" Target="../embeddings/oleObject166.bin"/><Relationship Id="rId7" Type="http://schemas.openxmlformats.org/officeDocument/2006/relationships/oleObject" Target="../embeddings/oleObject168.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image" Target="../media/image243.wmf"/><Relationship Id="rId5" Type="http://schemas.openxmlformats.org/officeDocument/2006/relationships/oleObject" Target="../embeddings/oleObject167.bin"/><Relationship Id="rId4" Type="http://schemas.openxmlformats.org/officeDocument/2006/relationships/image" Target="../media/image242.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69.bin"/><Relationship Id="rId7" Type="http://schemas.openxmlformats.org/officeDocument/2006/relationships/image" Target="../media/image245.wmf"/><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oleObject" Target="../embeddings/oleObject170.bin"/><Relationship Id="rId5" Type="http://schemas.openxmlformats.org/officeDocument/2006/relationships/image" Target="../media/image221.emf"/><Relationship Id="rId4" Type="http://schemas.openxmlformats.org/officeDocument/2006/relationships/image" Target="../media/image231.wmf"/></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73.bin"/><Relationship Id="rId3" Type="http://schemas.openxmlformats.org/officeDocument/2006/relationships/notesSlide" Target="../notesSlides/notesSlide72.xml"/><Relationship Id="rId7" Type="http://schemas.openxmlformats.org/officeDocument/2006/relationships/image" Target="../media/image247.wmf"/><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oleObject" Target="../embeddings/oleObject172.bin"/><Relationship Id="rId5" Type="http://schemas.openxmlformats.org/officeDocument/2006/relationships/image" Target="../media/image246.wmf"/><Relationship Id="rId4" Type="http://schemas.openxmlformats.org/officeDocument/2006/relationships/oleObject" Target="../embeddings/oleObject171.bin"/><Relationship Id="rId9" Type="http://schemas.openxmlformats.org/officeDocument/2006/relationships/image" Target="../media/image248.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74.bin"/><Relationship Id="rId7" Type="http://schemas.openxmlformats.org/officeDocument/2006/relationships/image" Target="../media/image249.wmf"/><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oleObject" Target="../embeddings/oleObject175.bin"/><Relationship Id="rId5" Type="http://schemas.openxmlformats.org/officeDocument/2006/relationships/image" Target="../media/image221.emf"/><Relationship Id="rId4" Type="http://schemas.openxmlformats.org/officeDocument/2006/relationships/image" Target="../media/image231.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image" Target="../media/image251.wmf"/><Relationship Id="rId5" Type="http://schemas.openxmlformats.org/officeDocument/2006/relationships/oleObject" Target="../embeddings/oleObject177.bin"/><Relationship Id="rId4" Type="http://schemas.openxmlformats.org/officeDocument/2006/relationships/image" Target="../media/image250.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253.jpeg"/><Relationship Id="rId4" Type="http://schemas.openxmlformats.org/officeDocument/2006/relationships/image" Target="../media/image25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4" descr="http://ak0.picdn.net/shutterstock/videos/3406901/preview/stock-footage-moon-between-the-clouds-in-dark-nght-nature-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4" y="1020130"/>
            <a:ext cx="8526973" cy="48177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052736"/>
            <a:ext cx="5047664" cy="2215991"/>
          </a:xfrm>
          <a:prstGeom prst="rect">
            <a:avLst/>
          </a:prstGeom>
          <a:noFill/>
        </p:spPr>
        <p:txBody>
          <a:bodyPr wrap="none" rtlCol="0">
            <a:spAutoFit/>
          </a:bodyPr>
          <a:lstStyle/>
          <a:p>
            <a:r>
              <a:rPr lang="en-IE" sz="13800" dirty="0" smtClean="0">
                <a:solidFill>
                  <a:schemeClr val="bg1"/>
                </a:solidFill>
                <a:latin typeface="Curlz MT" panose="04040404050702020202" pitchFamily="82" charset="0"/>
              </a:rPr>
              <a:t>Night 1</a:t>
            </a:r>
            <a:endParaRPr lang="en-IE" sz="13800" dirty="0">
              <a:solidFill>
                <a:schemeClr val="bg1"/>
              </a:solidFill>
              <a:latin typeface="Curlz MT" panose="04040404050702020202" pitchFamily="82" charset="0"/>
            </a:endParaRPr>
          </a:p>
        </p:txBody>
      </p:sp>
    </p:spTree>
    <p:extLst>
      <p:ext uri="{BB962C8B-B14F-4D97-AF65-F5344CB8AC3E}">
        <p14:creationId xmlns:p14="http://schemas.microsoft.com/office/powerpoint/2010/main" val="47749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83624" y="973898"/>
            <a:ext cx="7776753" cy="4910204"/>
          </a:xfrm>
          <a:prstGeom prst="rect">
            <a:avLst/>
          </a:prstGeom>
          <a:ln w="76200">
            <a:solidFill>
              <a:schemeClr val="bg1"/>
            </a:solidFill>
          </a:ln>
        </p:spPr>
      </p:pic>
      <p:sp>
        <p:nvSpPr>
          <p:cNvPr id="4" name="TextBox 3"/>
          <p:cNvSpPr txBox="1"/>
          <p:nvPr/>
        </p:nvSpPr>
        <p:spPr>
          <a:xfrm>
            <a:off x="1063546"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82741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213039246"/>
              </p:ext>
            </p:extLst>
          </p:nvPr>
        </p:nvGraphicFramePr>
        <p:xfrm>
          <a:off x="251520" y="3573016"/>
          <a:ext cx="8086725" cy="1857375"/>
        </p:xfrm>
        <a:graphic>
          <a:graphicData uri="http://schemas.openxmlformats.org/presentationml/2006/ole">
            <mc:AlternateContent xmlns:mc="http://schemas.openxmlformats.org/markup-compatibility/2006">
              <mc:Choice xmlns:v="urn:schemas-microsoft-com:vml" Requires="v">
                <p:oleObj spid="_x0000_s76059" name="Equation" r:id="rId3" imgW="5816520" imgH="1346040" progId="Equation.DSMT4">
                  <p:embed/>
                </p:oleObj>
              </mc:Choice>
              <mc:Fallback>
                <p:oleObj name="Equation" r:id="rId3" imgW="5816520" imgH="1346040" progId="Equation.DSMT4">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573016"/>
                        <a:ext cx="808672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5741454"/>
              </p:ext>
            </p:extLst>
          </p:nvPr>
        </p:nvGraphicFramePr>
        <p:xfrm>
          <a:off x="323528" y="5517232"/>
          <a:ext cx="6797675" cy="1225550"/>
        </p:xfrm>
        <a:graphic>
          <a:graphicData uri="http://schemas.openxmlformats.org/presentationml/2006/ole">
            <mc:AlternateContent xmlns:mc="http://schemas.openxmlformats.org/markup-compatibility/2006">
              <mc:Choice xmlns:v="urn:schemas-microsoft-com:vml" Requires="v">
                <p:oleObj spid="_x0000_s76060" name="Equation" r:id="rId5" imgW="4889160" imgH="888840" progId="Equation.DSMT4">
                  <p:embed/>
                </p:oleObj>
              </mc:Choice>
              <mc:Fallback>
                <p:oleObj name="Equation" r:id="rId5" imgW="4889160" imgH="888840" progId="Equation.DSMT4">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517232"/>
                        <a:ext cx="67976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64411558"/>
              </p:ext>
            </p:extLst>
          </p:nvPr>
        </p:nvGraphicFramePr>
        <p:xfrm>
          <a:off x="251520" y="188640"/>
          <a:ext cx="7804150" cy="3151188"/>
        </p:xfrm>
        <a:graphic>
          <a:graphicData uri="http://schemas.openxmlformats.org/presentationml/2006/ole">
            <mc:AlternateContent xmlns:mc="http://schemas.openxmlformats.org/markup-compatibility/2006">
              <mc:Choice xmlns:v="urn:schemas-microsoft-com:vml" Requires="v">
                <p:oleObj spid="_x0000_s76061" name="Equation" r:id="rId7" imgW="5613120" imgH="2286000" progId="Equation.DSMT4">
                  <p:embed/>
                </p:oleObj>
              </mc:Choice>
              <mc:Fallback>
                <p:oleObj name="Equation" r:id="rId7" imgW="5613120" imgH="2286000" progId="Equation.DSMT4">
                  <p:embed/>
                  <p:pic>
                    <p:nvPicPr>
                      <p:cNvPr id="0" name="Picture 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188640"/>
                        <a:ext cx="780415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77" descr="https://encrypted-tbn3.gstatic.com/images?q=tbn:ANd9GcSNpG9kusmSleSk11EF8CtIT5wP68lvzWXHaBPyk4FgZHgnL6s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5363748"/>
            <a:ext cx="2056374" cy="137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432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10166923"/>
              </p:ext>
            </p:extLst>
          </p:nvPr>
        </p:nvGraphicFramePr>
        <p:xfrm>
          <a:off x="382588" y="188913"/>
          <a:ext cx="5245100" cy="350837"/>
        </p:xfrm>
        <a:graphic>
          <a:graphicData uri="http://schemas.openxmlformats.org/presentationml/2006/ole">
            <mc:AlternateContent xmlns:mc="http://schemas.openxmlformats.org/markup-compatibility/2006">
              <mc:Choice xmlns:v="urn:schemas-microsoft-com:vml" Requires="v">
                <p:oleObj spid="_x0000_s76974" name="Equation" r:id="rId3" imgW="3771720" imgH="253800" progId="Equation.DSMT4">
                  <p:embed/>
                </p:oleObj>
              </mc:Choice>
              <mc:Fallback>
                <p:oleObj name="Equation" r:id="rId3" imgW="3771720" imgH="253800" progId="Equation.DSMT4">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188913"/>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1187624" y="802783"/>
            <a:ext cx="6500813" cy="2947987"/>
            <a:chOff x="1285875" y="2357438"/>
            <a:chExt cx="6500813" cy="2947987"/>
          </a:xfrm>
        </p:grpSpPr>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6" name="TextBox 5"/>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7" name="Group 6"/>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8" name="Straight Arrow Connector 7"/>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67944" y="3245737"/>
            <a:ext cx="3816424" cy="900850"/>
            <a:chOff x="1003086" y="3212977"/>
            <a:chExt cx="3816424" cy="900850"/>
          </a:xfrm>
        </p:grpSpPr>
        <p:sp>
          <p:nvSpPr>
            <p:cNvPr id="13" name="TextBox 12"/>
            <p:cNvSpPr txBox="1"/>
            <p:nvPr/>
          </p:nvSpPr>
          <p:spPr>
            <a:xfrm>
              <a:off x="1003086" y="3744495"/>
              <a:ext cx="3816424"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1.13 is in the fail to Reject Region</a:t>
              </a:r>
              <a:endParaRPr lang="en-IE" dirty="0">
                <a:solidFill>
                  <a:srgbClr val="FFC000"/>
                </a:solidFill>
              </a:endParaRPr>
            </a:p>
          </p:txBody>
        </p:sp>
        <p:cxnSp>
          <p:nvCxnSpPr>
            <p:cNvPr id="14" name="Straight Arrow Connector 13"/>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2085377285"/>
              </p:ext>
            </p:extLst>
          </p:nvPr>
        </p:nvGraphicFramePr>
        <p:xfrm>
          <a:off x="500063" y="4483100"/>
          <a:ext cx="6354762" cy="1562100"/>
        </p:xfrm>
        <a:graphic>
          <a:graphicData uri="http://schemas.openxmlformats.org/presentationml/2006/ole">
            <mc:AlternateContent xmlns:mc="http://schemas.openxmlformats.org/markup-compatibility/2006">
              <mc:Choice xmlns:v="urn:schemas-microsoft-com:vml" Requires="v">
                <p:oleObj spid="_x0000_s76975" name="Equation" r:id="rId6" imgW="4572000" imgH="1130040" progId="Equation.DSMT4">
                  <p:embed/>
                </p:oleObj>
              </mc:Choice>
              <mc:Fallback>
                <p:oleObj name="Equation" r:id="rId6" imgW="4572000" imgH="1130040" progId="Equation.DSMT4">
                  <p:embed/>
                  <p:pic>
                    <p:nvPicPr>
                      <p:cNvPr id="0"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4483100"/>
                        <a:ext cx="6354762"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77" descr="https://encrypted-tbn3.gstatic.com/images?q=tbn:ANd9GcSNpG9kusmSleSk11EF8CtIT5wP68lvzWXHaBPyk4FgZHgnL6s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263" y="5085184"/>
            <a:ext cx="2619375" cy="165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994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48945652"/>
              </p:ext>
            </p:extLst>
          </p:nvPr>
        </p:nvGraphicFramePr>
        <p:xfrm>
          <a:off x="457200" y="546100"/>
          <a:ext cx="7302500" cy="2120900"/>
        </p:xfrm>
        <a:graphic>
          <a:graphicData uri="http://schemas.openxmlformats.org/presentationml/2006/ole">
            <mc:AlternateContent xmlns:mc="http://schemas.openxmlformats.org/markup-compatibility/2006">
              <mc:Choice xmlns:v="urn:schemas-microsoft-com:vml" Requires="v">
                <p:oleObj spid="_x0000_s77912" name="Equation" r:id="rId3" imgW="5257800" imgH="1536480" progId="Equation.DSMT4">
                  <p:embed/>
                </p:oleObj>
              </mc:Choice>
              <mc:Fallback>
                <p:oleObj name="Equation" r:id="rId3" imgW="5257800" imgH="1536480" progId="Equation.DSMT4">
                  <p:embed/>
                  <p:pic>
                    <p:nvPicPr>
                      <p:cNvPr id="0" name="Picture 28"/>
                      <p:cNvPicPr>
                        <a:picLocks noChangeAspect="1" noChangeArrowheads="1"/>
                      </p:cNvPicPr>
                      <p:nvPr/>
                    </p:nvPicPr>
                    <p:blipFill>
                      <a:blip r:embed="rId4"/>
                      <a:srcRect/>
                      <a:stretch>
                        <a:fillRect/>
                      </a:stretch>
                    </p:blipFill>
                    <p:spPr bwMode="auto">
                      <a:xfrm>
                        <a:off x="457200" y="546100"/>
                        <a:ext cx="73025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35871" y="2564904"/>
            <a:ext cx="7920880" cy="3693319"/>
          </a:xfrm>
          <a:prstGeom prst="rect">
            <a:avLst/>
          </a:prstGeom>
        </p:spPr>
        <p:txBody>
          <a:bodyPr wrap="square">
            <a:spAutoFit/>
          </a:bodyPr>
          <a:lstStyle/>
          <a:p>
            <a:r>
              <a:rPr lang="en-IE" dirty="0" smtClean="0"/>
              <a:t>Two </a:t>
            </a:r>
            <a:r>
              <a:rPr lang="en-IE" dirty="0"/>
              <a:t>things to note:</a:t>
            </a:r>
          </a:p>
          <a:p>
            <a:r>
              <a:rPr lang="en-IE" dirty="0" smtClean="0"/>
              <a:t>1</a:t>
            </a:r>
            <a:r>
              <a:rPr lang="en-IE" dirty="0"/>
              <a:t>. The </a:t>
            </a:r>
            <a:r>
              <a:rPr lang="en-IE" i="1" dirty="0"/>
              <a:t>p</a:t>
            </a:r>
            <a:r>
              <a:rPr lang="en-IE" dirty="0"/>
              <a:t>-value means:  what is the probability that the observed value (130) is this far away from the value I expected to get (128) because of sheer randomness?  So a </a:t>
            </a:r>
            <a:r>
              <a:rPr lang="en-IE" i="1" dirty="0"/>
              <a:t>p</a:t>
            </a:r>
            <a:r>
              <a:rPr lang="en-IE" dirty="0"/>
              <a:t>-value of 0·26 means in this case that there is a 26% chance that the blood pressure will be 2 or more units (</a:t>
            </a:r>
            <a:r>
              <a:rPr lang="en-IE" dirty="0" smtClean="0"/>
              <a:t>130–128 = 2</a:t>
            </a:r>
            <a:r>
              <a:rPr lang="en-IE" dirty="0"/>
              <a:t>) away from the population mean for a sample of this size, just because of random variation in sampling.  This is not enough evidence to reject the null hypothesis – the 5% level of significance means that we only reject the null </a:t>
            </a:r>
            <a:r>
              <a:rPr lang="en-IE" dirty="0" smtClean="0"/>
              <a:t>hypothesis </a:t>
            </a:r>
            <a:r>
              <a:rPr lang="en-IE" dirty="0"/>
              <a:t>if the probability that the observed value is this far away from the value I expected to get because of sheer randomness is less than 5%.  So, at 26%, the chance that this variation was due to randomness is too high.</a:t>
            </a:r>
          </a:p>
          <a:p>
            <a:r>
              <a:rPr lang="en-IE" dirty="0"/>
              <a:t>	</a:t>
            </a:r>
            <a:endParaRPr lang="en-IE" dirty="0" smtClean="0"/>
          </a:p>
          <a:p>
            <a:r>
              <a:rPr lang="en-IE" dirty="0" smtClean="0"/>
              <a:t>2</a:t>
            </a:r>
            <a:r>
              <a:rPr lang="en-IE" dirty="0"/>
              <a:t>. The </a:t>
            </a:r>
            <a:r>
              <a:rPr lang="en-IE" i="1" dirty="0"/>
              <a:t>z</a:t>
            </a:r>
            <a:r>
              <a:rPr lang="en-IE" dirty="0"/>
              <a:t>-score is doubled to get the </a:t>
            </a:r>
            <a:r>
              <a:rPr lang="en-IE" i="1" dirty="0"/>
              <a:t>p</a:t>
            </a:r>
            <a:r>
              <a:rPr lang="en-IE" dirty="0"/>
              <a:t>-value because we are doing a two-tailed test.  </a:t>
            </a:r>
          </a:p>
        </p:txBody>
      </p:sp>
    </p:spTree>
    <p:extLst>
      <p:ext uri="{BB962C8B-B14F-4D97-AF65-F5344CB8AC3E}">
        <p14:creationId xmlns:p14="http://schemas.microsoft.com/office/powerpoint/2010/main" val="3726883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99334938"/>
              </p:ext>
            </p:extLst>
          </p:nvPr>
        </p:nvGraphicFramePr>
        <p:xfrm>
          <a:off x="223838" y="866205"/>
          <a:ext cx="8467725" cy="2490787"/>
        </p:xfrm>
        <a:graphic>
          <a:graphicData uri="http://schemas.openxmlformats.org/presentationml/2006/ole">
            <mc:AlternateContent xmlns:mc="http://schemas.openxmlformats.org/markup-compatibility/2006">
              <mc:Choice xmlns:v="urn:schemas-microsoft-com:vml" Requires="v">
                <p:oleObj spid="_x0000_s80054" name="Equation" r:id="rId3" imgW="6095880" imgH="1803240" progId="Equation.DSMT4">
                  <p:embed/>
                </p:oleObj>
              </mc:Choice>
              <mc:Fallback>
                <p:oleObj name="Equation" r:id="rId3" imgW="6095880" imgH="1803240" progId="Equation.DSMT4">
                  <p:embed/>
                  <p:pic>
                    <p:nvPicPr>
                      <p:cNvPr id="0" name="Picture 58"/>
                      <p:cNvPicPr>
                        <a:picLocks noChangeAspect="1" noChangeArrowheads="1"/>
                      </p:cNvPicPr>
                      <p:nvPr/>
                    </p:nvPicPr>
                    <p:blipFill>
                      <a:blip r:embed="rId4"/>
                      <a:srcRect/>
                      <a:stretch>
                        <a:fillRect/>
                      </a:stretch>
                    </p:blipFill>
                    <p:spPr bwMode="auto">
                      <a:xfrm>
                        <a:off x="223838" y="866205"/>
                        <a:ext cx="8467725"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62046669"/>
              </p:ext>
            </p:extLst>
          </p:nvPr>
        </p:nvGraphicFramePr>
        <p:xfrm>
          <a:off x="251520" y="3683719"/>
          <a:ext cx="8350250" cy="2841625"/>
        </p:xfrm>
        <a:graphic>
          <a:graphicData uri="http://schemas.openxmlformats.org/presentationml/2006/ole">
            <mc:AlternateContent xmlns:mc="http://schemas.openxmlformats.org/markup-compatibility/2006">
              <mc:Choice xmlns:v="urn:schemas-microsoft-com:vml" Requires="v">
                <p:oleObj spid="_x0000_s80055" name="Equation" r:id="rId5" imgW="6006960" imgH="2057400" progId="Equation.DSMT4">
                  <p:embed/>
                </p:oleObj>
              </mc:Choice>
              <mc:Fallback>
                <p:oleObj name="Equation" r:id="rId5" imgW="6006960" imgH="2057400" progId="Equation.DSMT4">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683719"/>
                        <a:ext cx="835025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IE" dirty="0" smtClean="0"/>
              <a:t>Example 2</a:t>
            </a:r>
            <a:endParaRPr lang="en-IE" dirty="0"/>
          </a:p>
        </p:txBody>
      </p:sp>
      <p:pic>
        <p:nvPicPr>
          <p:cNvPr id="80017" name="Picture 145" descr="http://4.bp.blogspot.com/-RY7Pm9svCgs/Ubfj4Mu0rYI/AAAAAAAAHQ4/P3r_LUXW6hM/s1600/Lose-Weight_-Tape-Measu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3211350"/>
            <a:ext cx="3143949" cy="235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601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638599099"/>
              </p:ext>
            </p:extLst>
          </p:nvPr>
        </p:nvGraphicFramePr>
        <p:xfrm>
          <a:off x="134938" y="906884"/>
          <a:ext cx="9569450" cy="1225550"/>
        </p:xfrm>
        <a:graphic>
          <a:graphicData uri="http://schemas.openxmlformats.org/presentationml/2006/ole">
            <mc:AlternateContent xmlns:mc="http://schemas.openxmlformats.org/markup-compatibility/2006">
              <mc:Choice xmlns:v="urn:schemas-microsoft-com:vml" Requires="v">
                <p:oleObj spid="_x0000_s81068" name="Equation" r:id="rId3" imgW="6883200" imgH="888840" progId="Equation.DSMT4">
                  <p:embed/>
                </p:oleObj>
              </mc:Choice>
              <mc:Fallback>
                <p:oleObj name="Equation" r:id="rId3" imgW="6883200" imgH="888840"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906884"/>
                        <a:ext cx="95694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69812736"/>
              </p:ext>
            </p:extLst>
          </p:nvPr>
        </p:nvGraphicFramePr>
        <p:xfrm>
          <a:off x="251520" y="2347466"/>
          <a:ext cx="6797675" cy="1225550"/>
        </p:xfrm>
        <a:graphic>
          <a:graphicData uri="http://schemas.openxmlformats.org/presentationml/2006/ole">
            <mc:AlternateContent xmlns:mc="http://schemas.openxmlformats.org/markup-compatibility/2006">
              <mc:Choice xmlns:v="urn:schemas-microsoft-com:vml" Requires="v">
                <p:oleObj spid="_x0000_s81069" name="Equation" r:id="rId5" imgW="4889160" imgH="888840" progId="Equation.DSMT4">
                  <p:embed/>
                </p:oleObj>
              </mc:Choice>
              <mc:Fallback>
                <p:oleObj name="Equation" r:id="rId5" imgW="4889160" imgH="888840" progId="Equation.DSMT4">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347466"/>
                        <a:ext cx="67976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145" descr="http://4.bp.blogspot.com/-RY7Pm9svCgs/Ubfj4Mu0rYI/AAAAAAAAHQ4/P3r_LUXW6hM/s1600/Lose-Weight_-Tape-Measu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3211350"/>
            <a:ext cx="3143949" cy="2357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smtClean="0"/>
              <a:t>Example 2</a:t>
            </a:r>
            <a:endParaRPr lang="en-IE" dirty="0"/>
          </a:p>
        </p:txBody>
      </p:sp>
    </p:spTree>
    <p:extLst>
      <p:ext uri="{BB962C8B-B14F-4D97-AF65-F5344CB8AC3E}">
        <p14:creationId xmlns:p14="http://schemas.microsoft.com/office/powerpoint/2010/main" val="5893479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7277819"/>
              </p:ext>
            </p:extLst>
          </p:nvPr>
        </p:nvGraphicFramePr>
        <p:xfrm>
          <a:off x="88912" y="839109"/>
          <a:ext cx="5245100" cy="350837"/>
        </p:xfrm>
        <a:graphic>
          <a:graphicData uri="http://schemas.openxmlformats.org/presentationml/2006/ole">
            <mc:AlternateContent xmlns:mc="http://schemas.openxmlformats.org/markup-compatibility/2006">
              <mc:Choice xmlns:v="urn:schemas-microsoft-com:vml" Requires="v">
                <p:oleObj spid="_x0000_s82089" name="Equation" r:id="rId3" imgW="3771720" imgH="253800" progId="Equation.DSMT4">
                  <p:embed/>
                </p:oleObj>
              </mc:Choice>
              <mc:Fallback>
                <p:oleObj name="Equation" r:id="rId3" imgW="3771720" imgH="253800" progId="Equation.DSMT4">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2" y="839109"/>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893948" y="1452979"/>
            <a:ext cx="6500813" cy="2947987"/>
            <a:chOff x="1285875" y="2357438"/>
            <a:chExt cx="6500813" cy="2947987"/>
          </a:xfrm>
        </p:grpSpPr>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6" name="TextBox 5"/>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7" name="Group 6"/>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8" name="Straight Arrow Connector 7"/>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70618" y="3895933"/>
            <a:ext cx="3273736" cy="900850"/>
            <a:chOff x="1003086" y="3212977"/>
            <a:chExt cx="3273736" cy="900850"/>
          </a:xfrm>
        </p:grpSpPr>
        <p:sp>
          <p:nvSpPr>
            <p:cNvPr id="13" name="TextBox 12"/>
            <p:cNvSpPr txBox="1"/>
            <p:nvPr/>
          </p:nvSpPr>
          <p:spPr>
            <a:xfrm>
              <a:off x="1003086" y="3744495"/>
              <a:ext cx="3273736"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−2.53 is in the Reject Region</a:t>
              </a:r>
              <a:endParaRPr lang="en-IE" dirty="0">
                <a:solidFill>
                  <a:srgbClr val="FFC000"/>
                </a:solidFill>
              </a:endParaRPr>
            </a:p>
          </p:txBody>
        </p:sp>
        <p:cxnSp>
          <p:nvCxnSpPr>
            <p:cNvPr id="14" name="Straight Arrow Connector 13"/>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701985775"/>
              </p:ext>
            </p:extLst>
          </p:nvPr>
        </p:nvGraphicFramePr>
        <p:xfrm>
          <a:off x="609600" y="5035252"/>
          <a:ext cx="6121400" cy="1562100"/>
        </p:xfrm>
        <a:graphic>
          <a:graphicData uri="http://schemas.openxmlformats.org/presentationml/2006/ole">
            <mc:AlternateContent xmlns:mc="http://schemas.openxmlformats.org/markup-compatibility/2006">
              <mc:Choice xmlns:v="urn:schemas-microsoft-com:vml" Requires="v">
                <p:oleObj spid="_x0000_s82090" name="Equation" r:id="rId6" imgW="4406760" imgH="1130040" progId="Equation.DSMT4">
                  <p:embed/>
                </p:oleObj>
              </mc:Choice>
              <mc:Fallback>
                <p:oleObj name="Equation" r:id="rId6" imgW="4406760" imgH="1130040" progId="Equation.DSMT4">
                  <p:embed/>
                  <p:pic>
                    <p:nvPicPr>
                      <p:cNvPr id="0" name="Picture 48"/>
                      <p:cNvPicPr>
                        <a:picLocks noChangeAspect="1" noChangeArrowheads="1"/>
                      </p:cNvPicPr>
                      <p:nvPr/>
                    </p:nvPicPr>
                    <p:blipFill>
                      <a:blip r:embed="rId7"/>
                      <a:srcRect/>
                      <a:stretch>
                        <a:fillRect/>
                      </a:stretch>
                    </p:blipFill>
                    <p:spPr bwMode="auto">
                      <a:xfrm>
                        <a:off x="609600" y="5035252"/>
                        <a:ext cx="61214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itle 15"/>
          <p:cNvSpPr>
            <a:spLocks noGrp="1"/>
          </p:cNvSpPr>
          <p:nvPr>
            <p:ph type="title"/>
          </p:nvPr>
        </p:nvSpPr>
        <p:spPr/>
        <p:txBody>
          <a:bodyPr/>
          <a:lstStyle/>
          <a:p>
            <a:r>
              <a:rPr lang="en-IE" dirty="0" smtClean="0"/>
              <a:t>Example 2</a:t>
            </a:r>
            <a:endParaRPr lang="en-IE" dirty="0"/>
          </a:p>
        </p:txBody>
      </p:sp>
    </p:spTree>
    <p:extLst>
      <p:ext uri="{BB962C8B-B14F-4D97-AF65-F5344CB8AC3E}">
        <p14:creationId xmlns:p14="http://schemas.microsoft.com/office/powerpoint/2010/main" val="42064134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88999979"/>
              </p:ext>
            </p:extLst>
          </p:nvPr>
        </p:nvGraphicFramePr>
        <p:xfrm>
          <a:off x="539552" y="1137518"/>
          <a:ext cx="7204075" cy="1492250"/>
        </p:xfrm>
        <a:graphic>
          <a:graphicData uri="http://schemas.openxmlformats.org/presentationml/2006/ole">
            <mc:AlternateContent xmlns:mc="http://schemas.openxmlformats.org/markup-compatibility/2006">
              <mc:Choice xmlns:v="urn:schemas-microsoft-com:vml" Requires="v">
                <p:oleObj spid="_x0000_s83028" name="Equation" r:id="rId3" imgW="5181480" imgH="1079280" progId="Equation.DSMT4">
                  <p:embed/>
                </p:oleObj>
              </mc:Choice>
              <mc:Fallback>
                <p:oleObj name="Equation" r:id="rId3" imgW="5181480" imgH="1079280" progId="Equation.DSMT4">
                  <p:embed/>
                  <p:pic>
                    <p:nvPicPr>
                      <p:cNvPr id="0" name="Picture 24"/>
                      <p:cNvPicPr>
                        <a:picLocks noChangeAspect="1" noChangeArrowheads="1"/>
                      </p:cNvPicPr>
                      <p:nvPr/>
                    </p:nvPicPr>
                    <p:blipFill>
                      <a:blip r:embed="rId4"/>
                      <a:srcRect/>
                      <a:stretch>
                        <a:fillRect/>
                      </a:stretch>
                    </p:blipFill>
                    <p:spPr bwMode="auto">
                      <a:xfrm>
                        <a:off x="539552" y="1137518"/>
                        <a:ext cx="7204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51520" y="2793702"/>
            <a:ext cx="8352928" cy="923330"/>
          </a:xfrm>
          <a:prstGeom prst="rect">
            <a:avLst/>
          </a:prstGeom>
        </p:spPr>
        <p:txBody>
          <a:bodyPr wrap="square">
            <a:spAutoFit/>
          </a:bodyPr>
          <a:lstStyle/>
          <a:p>
            <a:r>
              <a:rPr lang="en-IE" dirty="0"/>
              <a:t>“The </a:t>
            </a:r>
            <a:r>
              <a:rPr lang="en-IE" i="1" dirty="0"/>
              <a:t>p</a:t>
            </a:r>
            <a:r>
              <a:rPr lang="en-IE" dirty="0"/>
              <a:t>-value is very small – there is only a 1.2% chance that the deviation from the 4 kg stated is due to sampling variability.  This is very strong evidence for rejecting the company’s claim.”</a:t>
            </a:r>
          </a:p>
        </p:txBody>
      </p:sp>
      <p:sp>
        <p:nvSpPr>
          <p:cNvPr id="3" name="Title 2"/>
          <p:cNvSpPr>
            <a:spLocks noGrp="1"/>
          </p:cNvSpPr>
          <p:nvPr>
            <p:ph type="title"/>
          </p:nvPr>
        </p:nvSpPr>
        <p:spPr/>
        <p:txBody>
          <a:bodyPr/>
          <a:lstStyle/>
          <a:p>
            <a:r>
              <a:rPr lang="en-IE" dirty="0" smtClean="0"/>
              <a:t>Example 2</a:t>
            </a:r>
            <a:endParaRPr lang="en-IE" dirty="0"/>
          </a:p>
        </p:txBody>
      </p:sp>
    </p:spTree>
    <p:extLst>
      <p:ext uri="{BB962C8B-B14F-4D97-AF65-F5344CB8AC3E}">
        <p14:creationId xmlns:p14="http://schemas.microsoft.com/office/powerpoint/2010/main" val="38426273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27681" y="973898"/>
            <a:ext cx="7888638" cy="4910204"/>
          </a:xfrm>
          <a:prstGeom prst="rect">
            <a:avLst/>
          </a:prstGeom>
          <a:ln w="76200">
            <a:solidFill>
              <a:schemeClr val="bg1"/>
            </a:solidFill>
          </a:ln>
        </p:spPr>
      </p:pic>
      <p:sp>
        <p:nvSpPr>
          <p:cNvPr id="4" name="TextBox 3"/>
          <p:cNvSpPr txBox="1"/>
          <p:nvPr/>
        </p:nvSpPr>
        <p:spPr>
          <a:xfrm>
            <a:off x="1077238"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276485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28254156"/>
              </p:ext>
            </p:extLst>
          </p:nvPr>
        </p:nvGraphicFramePr>
        <p:xfrm>
          <a:off x="179388" y="842193"/>
          <a:ext cx="8170862" cy="3090863"/>
        </p:xfrm>
        <a:graphic>
          <a:graphicData uri="http://schemas.openxmlformats.org/presentationml/2006/ole">
            <mc:AlternateContent xmlns:mc="http://schemas.openxmlformats.org/markup-compatibility/2006">
              <mc:Choice xmlns:v="urn:schemas-microsoft-com:vml" Requires="v">
                <p:oleObj spid="_x0000_s78993" name="Equation" r:id="rId3" imgW="5879880" imgH="2234880" progId="Equation.DSMT4">
                  <p:embed/>
                </p:oleObj>
              </mc:Choice>
              <mc:Fallback>
                <p:oleObj name="Equation" r:id="rId3" imgW="5879880" imgH="2234880" progId="Equation.DSMT4">
                  <p:embed/>
                  <p:pic>
                    <p:nvPicPr>
                      <p:cNvPr id="0" name="Picture 41"/>
                      <p:cNvPicPr>
                        <a:picLocks noChangeAspect="1" noChangeArrowheads="1"/>
                      </p:cNvPicPr>
                      <p:nvPr/>
                    </p:nvPicPr>
                    <p:blipFill>
                      <a:blip r:embed="rId4"/>
                      <a:srcRect/>
                      <a:stretch>
                        <a:fillRect/>
                      </a:stretch>
                    </p:blipFill>
                    <p:spPr bwMode="auto">
                      <a:xfrm>
                        <a:off x="179388" y="842193"/>
                        <a:ext cx="8170862"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IE" dirty="0" smtClean="0"/>
              <a:t>Question 1</a:t>
            </a:r>
            <a:endParaRPr lang="en-IE" dirty="0"/>
          </a:p>
        </p:txBody>
      </p:sp>
    </p:spTree>
    <p:extLst>
      <p:ext uri="{BB962C8B-B14F-4D97-AF65-F5344CB8AC3E}">
        <p14:creationId xmlns:p14="http://schemas.microsoft.com/office/powerpoint/2010/main" val="31423170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161486234"/>
              </p:ext>
            </p:extLst>
          </p:nvPr>
        </p:nvGraphicFramePr>
        <p:xfrm>
          <a:off x="179388" y="842193"/>
          <a:ext cx="8170862" cy="3090863"/>
        </p:xfrm>
        <a:graphic>
          <a:graphicData uri="http://schemas.openxmlformats.org/presentationml/2006/ole">
            <mc:AlternateContent xmlns:mc="http://schemas.openxmlformats.org/markup-compatibility/2006">
              <mc:Choice xmlns:v="urn:schemas-microsoft-com:vml" Requires="v">
                <p:oleObj spid="_x0000_s107558" name="Equation" r:id="rId3" imgW="5879880" imgH="2234880" progId="Equation.DSMT4">
                  <p:embed/>
                </p:oleObj>
              </mc:Choice>
              <mc:Fallback>
                <p:oleObj name="Equation" r:id="rId3" imgW="5879880" imgH="2234880" progId="Equation.DSMT4">
                  <p:embed/>
                  <p:pic>
                    <p:nvPicPr>
                      <p:cNvPr id="0" name=""/>
                      <p:cNvPicPr>
                        <a:picLocks noChangeAspect="1" noChangeArrowheads="1"/>
                      </p:cNvPicPr>
                      <p:nvPr/>
                    </p:nvPicPr>
                    <p:blipFill>
                      <a:blip r:embed="rId4"/>
                      <a:srcRect/>
                      <a:stretch>
                        <a:fillRect/>
                      </a:stretch>
                    </p:blipFill>
                    <p:spPr bwMode="auto">
                      <a:xfrm>
                        <a:off x="179388" y="842193"/>
                        <a:ext cx="8170862"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5324812"/>
              </p:ext>
            </p:extLst>
          </p:nvPr>
        </p:nvGraphicFramePr>
        <p:xfrm>
          <a:off x="308288" y="3577208"/>
          <a:ext cx="7856537" cy="3157537"/>
        </p:xfrm>
        <a:graphic>
          <a:graphicData uri="http://schemas.openxmlformats.org/presentationml/2006/ole">
            <mc:AlternateContent xmlns:mc="http://schemas.openxmlformats.org/markup-compatibility/2006">
              <mc:Choice xmlns:v="urn:schemas-microsoft-com:vml" Requires="v">
                <p:oleObj spid="_x0000_s107559" name="Equation" r:id="rId5" imgW="5651280" imgH="2286000" progId="Equation.DSMT4">
                  <p:embed/>
                </p:oleObj>
              </mc:Choice>
              <mc:Fallback>
                <p:oleObj name="Equation" r:id="rId5" imgW="5651280" imgH="2286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88" y="3577208"/>
                        <a:ext cx="7856537"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IE" dirty="0" smtClean="0"/>
              <a:t>Question 1: Solution</a:t>
            </a:r>
            <a:endParaRPr lang="en-IE" dirty="0"/>
          </a:p>
        </p:txBody>
      </p:sp>
    </p:spTree>
    <p:extLst>
      <p:ext uri="{BB962C8B-B14F-4D97-AF65-F5344CB8AC3E}">
        <p14:creationId xmlns:p14="http://schemas.microsoft.com/office/powerpoint/2010/main" val="142028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7457833"/>
              </p:ext>
            </p:extLst>
          </p:nvPr>
        </p:nvGraphicFramePr>
        <p:xfrm>
          <a:off x="1403648" y="1196752"/>
          <a:ext cx="6096000" cy="18542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gridSpan="10">
                  <a:txBody>
                    <a:bodyPr/>
                    <a:lstStyle/>
                    <a:p>
                      <a:pPr algn="ctr"/>
                      <a:r>
                        <a:rPr lang="en-IE" dirty="0" smtClean="0"/>
                        <a:t>Race - Week  B&amp;B prices per room  (€)</a:t>
                      </a:r>
                      <a:endParaRPr lang="en-IE" dirty="0"/>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dirty="0"/>
                    </a:p>
                  </a:txBody>
                  <a:tcPr/>
                </a:tc>
              </a:tr>
              <a:tr h="370840">
                <a:tc>
                  <a:txBody>
                    <a:bodyPr/>
                    <a:lstStyle/>
                    <a:p>
                      <a:pPr algn="ctr" rtl="0" fontAlgn="ctr"/>
                      <a:r>
                        <a:rPr lang="en-IE" sz="1800" b="0" i="0" u="none" strike="noStrike">
                          <a:solidFill>
                            <a:schemeClr val="tx1"/>
                          </a:solidFill>
                          <a:effectLst/>
                          <a:latin typeface="Calibri"/>
                        </a:rPr>
                        <a:t>56</a:t>
                      </a:r>
                    </a:p>
                  </a:txBody>
                  <a:tcPr marL="7620" marR="7620" marT="7620" marB="0" anchor="ctr"/>
                </a:tc>
                <a:tc>
                  <a:txBody>
                    <a:bodyPr/>
                    <a:lstStyle/>
                    <a:p>
                      <a:pPr algn="ctr" rtl="0" fontAlgn="ctr"/>
                      <a:r>
                        <a:rPr lang="en-IE" sz="1800" b="0" i="0" u="none" strike="noStrike">
                          <a:solidFill>
                            <a:schemeClr val="tx1"/>
                          </a:solidFill>
                          <a:effectLst/>
                          <a:latin typeface="Calibri"/>
                        </a:rPr>
                        <a:t>75</a:t>
                      </a:r>
                    </a:p>
                  </a:txBody>
                  <a:tcPr marL="7620" marR="7620" marT="7620" marB="0" anchor="ctr"/>
                </a:tc>
                <a:tc>
                  <a:txBody>
                    <a:bodyPr/>
                    <a:lstStyle/>
                    <a:p>
                      <a:pPr algn="ctr" rtl="0" fontAlgn="ctr"/>
                      <a:r>
                        <a:rPr lang="en-IE" sz="1800" b="0" i="0" u="none" strike="noStrike">
                          <a:solidFill>
                            <a:schemeClr val="tx1"/>
                          </a:solidFill>
                          <a:effectLst/>
                          <a:latin typeface="Calibri"/>
                        </a:rPr>
                        <a:t>60</a:t>
                      </a:r>
                    </a:p>
                  </a:txBody>
                  <a:tcPr marL="7620" marR="7620" marT="7620" marB="0" anchor="ctr"/>
                </a:tc>
                <a:tc>
                  <a:txBody>
                    <a:bodyPr/>
                    <a:lstStyle/>
                    <a:p>
                      <a:pPr algn="ctr" rtl="0" fontAlgn="ctr"/>
                      <a:r>
                        <a:rPr lang="en-IE" sz="1800" b="0" i="0" u="none" strike="noStrike">
                          <a:solidFill>
                            <a:schemeClr val="tx1"/>
                          </a:solidFill>
                          <a:effectLst/>
                          <a:latin typeface="Calibri"/>
                        </a:rPr>
                        <a:t>70</a:t>
                      </a:r>
                    </a:p>
                  </a:txBody>
                  <a:tcPr marL="7620" marR="7620" marT="7620" marB="0" anchor="ctr"/>
                </a:tc>
                <a:tc>
                  <a:txBody>
                    <a:bodyPr/>
                    <a:lstStyle/>
                    <a:p>
                      <a:pPr algn="ctr" rtl="0" fontAlgn="ctr"/>
                      <a:r>
                        <a:rPr lang="en-IE" sz="1800" b="0" i="0" u="none" strike="noStrike">
                          <a:solidFill>
                            <a:schemeClr val="tx1"/>
                          </a:solidFill>
                          <a:effectLst/>
                          <a:latin typeface="Calibri"/>
                        </a:rPr>
                        <a:t>80</a:t>
                      </a:r>
                    </a:p>
                  </a:txBody>
                  <a:tcPr marL="7620" marR="7620" marT="7620" marB="0" anchor="ctr"/>
                </a:tc>
                <a:tc>
                  <a:txBody>
                    <a:bodyPr/>
                    <a:lstStyle/>
                    <a:p>
                      <a:pPr algn="ctr" rtl="0" fontAlgn="ctr"/>
                      <a:r>
                        <a:rPr lang="en-IE" sz="1800" b="0" i="0" u="none" strike="noStrike">
                          <a:solidFill>
                            <a:schemeClr val="tx1"/>
                          </a:solidFill>
                          <a:effectLst/>
                          <a:latin typeface="Calibri"/>
                        </a:rPr>
                        <a:t>70</a:t>
                      </a:r>
                    </a:p>
                  </a:txBody>
                  <a:tcPr marL="7620" marR="7620" marT="7620" marB="0" anchor="ctr"/>
                </a:tc>
                <a:tc>
                  <a:txBody>
                    <a:bodyPr/>
                    <a:lstStyle/>
                    <a:p>
                      <a:pPr algn="ctr" rtl="0" fontAlgn="ctr"/>
                      <a:r>
                        <a:rPr lang="en-IE" sz="1800" b="0" i="0" u="none" strike="noStrike">
                          <a:solidFill>
                            <a:schemeClr val="tx1"/>
                          </a:solidFill>
                          <a:effectLst/>
                          <a:latin typeface="Calibri"/>
                        </a:rPr>
                        <a:t>50</a:t>
                      </a:r>
                    </a:p>
                  </a:txBody>
                  <a:tcPr marL="7620" marR="7620" marT="7620" marB="0" anchor="ctr"/>
                </a:tc>
                <a:tc>
                  <a:txBody>
                    <a:bodyPr/>
                    <a:lstStyle/>
                    <a:p>
                      <a:pPr algn="ctr" rtl="0" fontAlgn="ctr"/>
                      <a:r>
                        <a:rPr lang="en-IE" sz="1800" b="0" i="0" u="none" strike="noStrike">
                          <a:solidFill>
                            <a:schemeClr val="tx1"/>
                          </a:solidFill>
                          <a:effectLst/>
                          <a:latin typeface="Calibri"/>
                        </a:rPr>
                        <a:t>90</a:t>
                      </a:r>
                    </a:p>
                  </a:txBody>
                  <a:tcPr marL="7620" marR="7620" marT="7620" marB="0" anchor="ctr"/>
                </a:tc>
                <a:tc>
                  <a:txBody>
                    <a:bodyPr/>
                    <a:lstStyle/>
                    <a:p>
                      <a:pPr algn="ctr" rtl="0" fontAlgn="ctr"/>
                      <a:r>
                        <a:rPr lang="en-IE" sz="1800" b="0" i="0" u="none" strike="noStrike">
                          <a:solidFill>
                            <a:schemeClr val="tx1"/>
                          </a:solidFill>
                          <a:effectLst/>
                          <a:latin typeface="Calibri"/>
                        </a:rPr>
                        <a:t>80</a:t>
                      </a:r>
                    </a:p>
                  </a:txBody>
                  <a:tcPr marL="7620" marR="7620" marT="7620" marB="0" anchor="ctr"/>
                </a:tc>
                <a:tc>
                  <a:txBody>
                    <a:bodyPr/>
                    <a:lstStyle/>
                    <a:p>
                      <a:pPr algn="ctr" rtl="0" fontAlgn="ctr"/>
                      <a:r>
                        <a:rPr lang="en-IE" sz="1800" b="0" i="0" u="none" strike="noStrike" dirty="0">
                          <a:solidFill>
                            <a:schemeClr val="tx1"/>
                          </a:solidFill>
                          <a:effectLst/>
                          <a:latin typeface="Calibri"/>
                        </a:rPr>
                        <a:t>75</a:t>
                      </a:r>
                    </a:p>
                  </a:txBody>
                  <a:tcPr marL="7620" marR="7620" marT="7620" marB="0" anchor="ctr"/>
                </a:tc>
              </a:tr>
              <a:tr h="370840">
                <a:tc>
                  <a:txBody>
                    <a:bodyPr/>
                    <a:lstStyle/>
                    <a:p>
                      <a:pPr algn="ctr" rtl="0" fontAlgn="ctr"/>
                      <a:r>
                        <a:rPr lang="en-IE" sz="1800" b="0" i="0" u="none" strike="noStrike">
                          <a:solidFill>
                            <a:srgbClr val="000000"/>
                          </a:solidFill>
                          <a:effectLst/>
                          <a:latin typeface="Calibri"/>
                        </a:rPr>
                        <a:t>75</a:t>
                      </a:r>
                    </a:p>
                  </a:txBody>
                  <a:tcPr marL="7620" marR="7620" marT="7620" marB="0" anchor="ctr"/>
                </a:tc>
                <a:tc>
                  <a:txBody>
                    <a:bodyPr/>
                    <a:lstStyle/>
                    <a:p>
                      <a:pPr algn="ctr" rtl="0" fontAlgn="ctr"/>
                      <a:r>
                        <a:rPr lang="en-IE" sz="1800" b="0" i="0" u="none" strike="noStrike">
                          <a:solidFill>
                            <a:srgbClr val="000000"/>
                          </a:solidFill>
                          <a:effectLst/>
                          <a:latin typeface="Calibri"/>
                        </a:rPr>
                        <a:t>50</a:t>
                      </a:r>
                    </a:p>
                  </a:txBody>
                  <a:tcPr marL="7620" marR="7620" marT="7620" marB="0" anchor="ctr"/>
                </a:tc>
                <a:tc>
                  <a:txBody>
                    <a:bodyPr/>
                    <a:lstStyle/>
                    <a:p>
                      <a:pPr algn="ctr" rtl="0" fontAlgn="ctr"/>
                      <a:r>
                        <a:rPr lang="en-IE" sz="1800" b="0" i="0" u="none" strike="noStrike">
                          <a:solidFill>
                            <a:srgbClr val="000000"/>
                          </a:solidFill>
                          <a:effectLst/>
                          <a:latin typeface="Calibri"/>
                        </a:rPr>
                        <a:t>75</a:t>
                      </a:r>
                    </a:p>
                  </a:txBody>
                  <a:tcPr marL="7620" marR="7620" marT="7620" marB="0" anchor="ctr"/>
                </a:tc>
                <a:tc>
                  <a:txBody>
                    <a:bodyPr/>
                    <a:lstStyle/>
                    <a:p>
                      <a:pPr algn="ctr" rtl="0" fontAlgn="ctr"/>
                      <a:r>
                        <a:rPr lang="en-IE" sz="1800" b="0" i="0" u="none" strike="noStrike">
                          <a:solidFill>
                            <a:srgbClr val="000000"/>
                          </a:solidFill>
                          <a:effectLst/>
                          <a:latin typeface="Calibri"/>
                        </a:rPr>
                        <a:t>50</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60</a:t>
                      </a:r>
                    </a:p>
                  </a:txBody>
                  <a:tcPr marL="7620" marR="7620" marT="7620" marB="0" anchor="ctr"/>
                </a:tc>
                <a:tc>
                  <a:txBody>
                    <a:bodyPr/>
                    <a:lstStyle/>
                    <a:p>
                      <a:pPr algn="ctr" rtl="0" fontAlgn="ctr"/>
                      <a:r>
                        <a:rPr lang="en-IE" sz="1800" b="0" i="0" u="none" strike="noStrike">
                          <a:solidFill>
                            <a:srgbClr val="000000"/>
                          </a:solidFill>
                          <a:effectLst/>
                          <a:latin typeface="Calibri"/>
                        </a:rPr>
                        <a:t>65</a:t>
                      </a:r>
                    </a:p>
                  </a:txBody>
                  <a:tcPr marL="7620" marR="7620" marT="7620" marB="0" anchor="ctr"/>
                </a:tc>
                <a:tc>
                  <a:txBody>
                    <a:bodyPr/>
                    <a:lstStyle/>
                    <a:p>
                      <a:pPr algn="ctr" rtl="0" fontAlgn="ctr"/>
                      <a:r>
                        <a:rPr lang="en-IE" sz="1800" b="0" i="0" u="none" strike="noStrike">
                          <a:solidFill>
                            <a:srgbClr val="000000"/>
                          </a:solidFill>
                          <a:effectLst/>
                          <a:latin typeface="Calibri"/>
                        </a:rPr>
                        <a:t>60</a:t>
                      </a:r>
                    </a:p>
                  </a:txBody>
                  <a:tcPr marL="7620" marR="7620" marT="7620" marB="0" anchor="ctr"/>
                </a:tc>
                <a:tc>
                  <a:txBody>
                    <a:bodyPr/>
                    <a:lstStyle/>
                    <a:p>
                      <a:pPr algn="ctr" rtl="0" fontAlgn="ctr"/>
                      <a:r>
                        <a:rPr lang="en-IE" sz="1800" b="0" i="0" u="none" strike="noStrike">
                          <a:solidFill>
                            <a:srgbClr val="000000"/>
                          </a:solidFill>
                          <a:effectLst/>
                          <a:latin typeface="Calibri"/>
                        </a:rPr>
                        <a:t>50</a:t>
                      </a:r>
                    </a:p>
                  </a:txBody>
                  <a:tcPr marL="7620" marR="7620" marT="7620" marB="0" anchor="ctr"/>
                </a:tc>
                <a:tc>
                  <a:txBody>
                    <a:bodyPr/>
                    <a:lstStyle/>
                    <a:p>
                      <a:pPr algn="ctr" rtl="0" fontAlgn="ctr"/>
                      <a:r>
                        <a:rPr lang="en-IE" sz="1800" b="0" i="0" u="none" strike="noStrike" dirty="0">
                          <a:solidFill>
                            <a:srgbClr val="000000"/>
                          </a:solidFill>
                          <a:effectLst/>
                          <a:latin typeface="Calibri"/>
                        </a:rPr>
                        <a:t>70</a:t>
                      </a:r>
                    </a:p>
                  </a:txBody>
                  <a:tcPr marL="7620" marR="7620" marT="7620" marB="0" anchor="ctr"/>
                </a:tc>
              </a:tr>
              <a:tr h="370840">
                <a:tc>
                  <a:txBody>
                    <a:bodyPr/>
                    <a:lstStyle/>
                    <a:p>
                      <a:pPr algn="ctr" rtl="0" fontAlgn="ctr"/>
                      <a:r>
                        <a:rPr lang="en-IE" sz="1800" b="0" i="0" u="none" strike="noStrike">
                          <a:solidFill>
                            <a:srgbClr val="000000"/>
                          </a:solidFill>
                          <a:effectLst/>
                          <a:latin typeface="Calibri"/>
                        </a:rPr>
                        <a:t>84</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60</a:t>
                      </a:r>
                    </a:p>
                  </a:txBody>
                  <a:tcPr marL="7620" marR="7620" marT="7620" marB="0" anchor="ctr"/>
                </a:tc>
                <a:tc>
                  <a:txBody>
                    <a:bodyPr/>
                    <a:lstStyle/>
                    <a:p>
                      <a:pPr algn="ctr" rtl="0" fontAlgn="ctr"/>
                      <a:r>
                        <a:rPr lang="en-IE" sz="1800" b="0" i="0" u="none" strike="noStrike">
                          <a:solidFill>
                            <a:srgbClr val="000000"/>
                          </a:solidFill>
                          <a:effectLst/>
                          <a:latin typeface="Calibri"/>
                        </a:rPr>
                        <a:t>60</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40</a:t>
                      </a:r>
                    </a:p>
                  </a:txBody>
                  <a:tcPr marL="7620" marR="7620" marT="7620" marB="0" anchor="ctr"/>
                </a:tc>
                <a:tc>
                  <a:txBody>
                    <a:bodyPr/>
                    <a:lstStyle/>
                    <a:p>
                      <a:pPr algn="ctr" rtl="0" fontAlgn="ctr"/>
                      <a:r>
                        <a:rPr lang="en-IE" sz="1800" b="0" i="0" u="none" strike="noStrike" dirty="0">
                          <a:solidFill>
                            <a:srgbClr val="000000"/>
                          </a:solidFill>
                          <a:effectLst/>
                          <a:latin typeface="Calibri"/>
                        </a:rPr>
                        <a:t>60</a:t>
                      </a:r>
                    </a:p>
                  </a:txBody>
                  <a:tcPr marL="7620" marR="7620" marT="7620" marB="0" anchor="ctr"/>
                </a:tc>
              </a:tr>
              <a:tr h="370840">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80</a:t>
                      </a:r>
                    </a:p>
                  </a:txBody>
                  <a:tcPr marL="7620" marR="7620" marT="7620" marB="0" anchor="ctr"/>
                </a:tc>
                <a:tc>
                  <a:txBody>
                    <a:bodyPr/>
                    <a:lstStyle/>
                    <a:p>
                      <a:pPr algn="ctr" rtl="0" fontAlgn="ctr"/>
                      <a:r>
                        <a:rPr lang="en-IE" sz="1800" b="0" i="0" u="none" strike="noStrike">
                          <a:solidFill>
                            <a:srgbClr val="000000"/>
                          </a:solidFill>
                          <a:effectLst/>
                          <a:latin typeface="Calibri"/>
                        </a:rPr>
                        <a:t>60</a:t>
                      </a:r>
                    </a:p>
                  </a:txBody>
                  <a:tcPr marL="7620" marR="7620" marT="7620" marB="0" anchor="ctr"/>
                </a:tc>
                <a:tc>
                  <a:txBody>
                    <a:bodyPr/>
                    <a:lstStyle/>
                    <a:p>
                      <a:pPr algn="ctr" rtl="0" fontAlgn="ctr"/>
                      <a:r>
                        <a:rPr lang="en-IE" sz="1800" b="0" i="0" u="none" strike="noStrike">
                          <a:solidFill>
                            <a:srgbClr val="000000"/>
                          </a:solidFill>
                          <a:effectLst/>
                          <a:latin typeface="Calibri"/>
                        </a:rPr>
                        <a:t>65</a:t>
                      </a:r>
                    </a:p>
                  </a:txBody>
                  <a:tcPr marL="7620" marR="7620" marT="7620" marB="0" anchor="ctr"/>
                </a:tc>
                <a:tc>
                  <a:txBody>
                    <a:bodyPr/>
                    <a:lstStyle/>
                    <a:p>
                      <a:pPr algn="ctr" rtl="0" fontAlgn="ctr"/>
                      <a:r>
                        <a:rPr lang="en-IE" sz="1800" b="0" i="0" u="none" strike="noStrike">
                          <a:solidFill>
                            <a:srgbClr val="000000"/>
                          </a:solidFill>
                          <a:effectLst/>
                          <a:latin typeface="Calibri"/>
                        </a:rPr>
                        <a:t>55</a:t>
                      </a:r>
                    </a:p>
                  </a:txBody>
                  <a:tcPr marL="7620" marR="7620" marT="7620" marB="0" anchor="ctr"/>
                </a:tc>
                <a:tc>
                  <a:txBody>
                    <a:bodyPr/>
                    <a:lstStyle/>
                    <a:p>
                      <a:pPr algn="ctr" rtl="0" fontAlgn="ctr"/>
                      <a:r>
                        <a:rPr lang="en-IE" sz="1800" b="0" i="0" u="none" strike="noStrike">
                          <a:solidFill>
                            <a:srgbClr val="000000"/>
                          </a:solidFill>
                          <a:effectLst/>
                          <a:latin typeface="Calibri"/>
                        </a:rPr>
                        <a:t>50</a:t>
                      </a:r>
                    </a:p>
                  </a:txBody>
                  <a:tcPr marL="7620" marR="7620" marT="7620" marB="0" anchor="ctr"/>
                </a:tc>
                <a:tc>
                  <a:txBody>
                    <a:bodyPr/>
                    <a:lstStyle/>
                    <a:p>
                      <a:pPr algn="ctr" rtl="0" fontAlgn="ctr"/>
                      <a:r>
                        <a:rPr lang="en-IE" sz="1800" b="0" i="0" u="none" strike="noStrike">
                          <a:solidFill>
                            <a:srgbClr val="000000"/>
                          </a:solidFill>
                          <a:effectLst/>
                          <a:latin typeface="Calibri"/>
                        </a:rPr>
                        <a:t>70</a:t>
                      </a:r>
                    </a:p>
                  </a:txBody>
                  <a:tcPr marL="7620" marR="7620" marT="7620" marB="0" anchor="ctr"/>
                </a:tc>
                <a:tc>
                  <a:txBody>
                    <a:bodyPr/>
                    <a:lstStyle/>
                    <a:p>
                      <a:pPr algn="ctr" rtl="0" fontAlgn="ctr"/>
                      <a:r>
                        <a:rPr lang="en-IE" sz="1800" b="0" i="0" u="none" strike="noStrike">
                          <a:solidFill>
                            <a:srgbClr val="000000"/>
                          </a:solidFill>
                          <a:effectLst/>
                          <a:latin typeface="Calibri"/>
                        </a:rPr>
                        <a:t>80</a:t>
                      </a:r>
                    </a:p>
                  </a:txBody>
                  <a:tcPr marL="7620" marR="7620" marT="7620" marB="0" anchor="ctr"/>
                </a:tc>
                <a:tc>
                  <a:txBody>
                    <a:bodyPr/>
                    <a:lstStyle/>
                    <a:p>
                      <a:pPr algn="ctr" rtl="0" fontAlgn="ctr"/>
                      <a:r>
                        <a:rPr lang="en-IE" sz="1800" b="0" i="0" u="none" strike="noStrike">
                          <a:solidFill>
                            <a:srgbClr val="000000"/>
                          </a:solidFill>
                          <a:effectLst/>
                          <a:latin typeface="Calibri"/>
                        </a:rPr>
                        <a:t>50</a:t>
                      </a:r>
                    </a:p>
                  </a:txBody>
                  <a:tcPr marL="7620" marR="7620" marT="7620" marB="0" anchor="ctr"/>
                </a:tc>
                <a:tc>
                  <a:txBody>
                    <a:bodyPr/>
                    <a:lstStyle/>
                    <a:p>
                      <a:pPr algn="ctr" rtl="0" fontAlgn="ctr"/>
                      <a:r>
                        <a:rPr lang="en-IE" sz="1800" b="0" i="0" u="none" strike="noStrike" dirty="0">
                          <a:solidFill>
                            <a:srgbClr val="000000"/>
                          </a:solidFill>
                          <a:effectLst/>
                          <a:latin typeface="Calibri"/>
                        </a:rPr>
                        <a:t>55</a:t>
                      </a:r>
                    </a:p>
                  </a:txBody>
                  <a:tcPr marL="7620" marR="7620" marT="7620" marB="0" anchor="ct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64076414"/>
              </p:ext>
            </p:extLst>
          </p:nvPr>
        </p:nvGraphicFramePr>
        <p:xfrm>
          <a:off x="323850" y="3284984"/>
          <a:ext cx="7886700" cy="938212"/>
        </p:xfrm>
        <a:graphic>
          <a:graphicData uri="http://schemas.openxmlformats.org/presentationml/2006/ole">
            <mc:AlternateContent xmlns:mc="http://schemas.openxmlformats.org/markup-compatibility/2006">
              <mc:Choice xmlns:v="urn:schemas-microsoft-com:vml" Requires="v">
                <p:oleObj spid="_x0000_s22108" name="Equation" r:id="rId4" imgW="5537160" imgH="660240" progId="Equation.DSMT4">
                  <p:embed/>
                </p:oleObj>
              </mc:Choice>
              <mc:Fallback>
                <p:oleObj name="Equation" r:id="rId4" imgW="5537160" imgH="660240" progId="Equation.DSMT4">
                  <p:embed/>
                  <p:pic>
                    <p:nvPicPr>
                      <p:cNvPr id="0" name="Picture 190"/>
                      <p:cNvPicPr>
                        <a:picLocks noChangeAspect="1" noChangeArrowheads="1"/>
                      </p:cNvPicPr>
                      <p:nvPr/>
                    </p:nvPicPr>
                    <p:blipFill>
                      <a:blip r:embed="rId5"/>
                      <a:srcRect/>
                      <a:stretch>
                        <a:fillRect/>
                      </a:stretch>
                    </p:blipFill>
                    <p:spPr bwMode="auto">
                      <a:xfrm>
                        <a:off x="323850" y="3284984"/>
                        <a:ext cx="7886700" cy="938212"/>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4107953"/>
              </p:ext>
            </p:extLst>
          </p:nvPr>
        </p:nvGraphicFramePr>
        <p:xfrm>
          <a:off x="717550" y="917352"/>
          <a:ext cx="7250113" cy="279400"/>
        </p:xfrm>
        <a:graphic>
          <a:graphicData uri="http://schemas.openxmlformats.org/presentationml/2006/ole">
            <mc:AlternateContent xmlns:mc="http://schemas.openxmlformats.org/markup-compatibility/2006">
              <mc:Choice xmlns:v="urn:schemas-microsoft-com:vml" Requires="v">
                <p:oleObj spid="_x0000_s22109" name="Equation" r:id="rId6" imgW="5092560" imgH="203040" progId="Equation.DSMT4">
                  <p:embed/>
                </p:oleObj>
              </mc:Choice>
              <mc:Fallback>
                <p:oleObj name="Equation" r:id="rId6" imgW="5092560" imgH="203040" progId="Equation.DSMT4">
                  <p:embed/>
                  <p:pic>
                    <p:nvPicPr>
                      <p:cNvPr id="0" name="Picture 191"/>
                      <p:cNvPicPr>
                        <a:picLocks noChangeAspect="1" noChangeArrowheads="1"/>
                      </p:cNvPicPr>
                      <p:nvPr/>
                    </p:nvPicPr>
                    <p:blipFill>
                      <a:blip r:embed="rId7"/>
                      <a:srcRect/>
                      <a:stretch>
                        <a:fillRect/>
                      </a:stretch>
                    </p:blipFill>
                    <p:spPr bwMode="auto">
                      <a:xfrm>
                        <a:off x="717550" y="917352"/>
                        <a:ext cx="7250113" cy="279400"/>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pSp>
        <p:nvGrpSpPr>
          <p:cNvPr id="7" name="Group 6"/>
          <p:cNvGrpSpPr/>
          <p:nvPr/>
        </p:nvGrpSpPr>
        <p:grpSpPr>
          <a:xfrm>
            <a:off x="5257933" y="4797152"/>
            <a:ext cx="3634547" cy="1779326"/>
            <a:chOff x="718571" y="1196752"/>
            <a:chExt cx="7704000" cy="5379726"/>
          </a:xfrm>
        </p:grpSpPr>
        <p:sp>
          <p:nvSpPr>
            <p:cNvPr id="8"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9" name="Line 16"/>
            <p:cNvSpPr>
              <a:spLocks noChangeShapeType="1"/>
            </p:cNvSpPr>
            <p:nvPr/>
          </p:nvSpPr>
          <p:spPr bwMode="auto">
            <a:xfrm>
              <a:off x="899592" y="3933056"/>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0" name="Line 16"/>
            <p:cNvSpPr>
              <a:spLocks noChangeShapeType="1"/>
            </p:cNvSpPr>
            <p:nvPr/>
          </p:nvSpPr>
          <p:spPr bwMode="auto">
            <a:xfrm>
              <a:off x="8220900" y="400506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5237715"/>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22110" name="Equation" r:id="rId8" imgW="126780" imgH="164814" progId="Equation.DSMT4">
                    <p:embed/>
                  </p:oleObj>
                </mc:Choice>
                <mc:Fallback>
                  <p:oleObj name="Equation" r:id="rId8" imgW="126780" imgH="16481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5"/>
            <p:cNvGraphicFramePr>
              <a:graphicFrameLocks noChangeAspect="1"/>
            </p:cNvGraphicFramePr>
            <p:nvPr>
              <p:extLst>
                <p:ext uri="{D42A27DB-BD31-4B8C-83A1-F6EECF244321}">
                  <p14:modId xmlns:p14="http://schemas.microsoft.com/office/powerpoint/2010/main" val="2904633857"/>
                </p:ext>
              </p:extLst>
            </p:nvPr>
          </p:nvGraphicFramePr>
          <p:xfrm>
            <a:off x="5673725" y="4468813"/>
            <a:ext cx="171450" cy="228600"/>
          </p:xfrm>
          <a:graphic>
            <a:graphicData uri="http://schemas.openxmlformats.org/presentationml/2006/ole">
              <mc:AlternateContent xmlns:mc="http://schemas.openxmlformats.org/markup-compatibility/2006">
                <mc:Choice xmlns:v="urn:schemas-microsoft-com:vml" Requires="v">
                  <p:oleObj spid="_x0000_s22111" name="Equation" r:id="rId10" imgW="114151" imgH="152202" progId="Equation.DSMT4">
                    <p:embed/>
                  </p:oleObj>
                </mc:Choice>
                <mc:Fallback>
                  <p:oleObj name="Equation" r:id="rId10" imgW="114151" imgH="1522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3725"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6"/>
            <p:cNvGraphicFramePr>
              <a:graphicFrameLocks noChangeAspect="1"/>
            </p:cNvGraphicFramePr>
            <p:nvPr>
              <p:extLst>
                <p:ext uri="{D42A27DB-BD31-4B8C-83A1-F6EECF244321}">
                  <p14:modId xmlns:p14="http://schemas.microsoft.com/office/powerpoint/2010/main" val="605714855"/>
                </p:ext>
              </p:extLst>
            </p:nvPr>
          </p:nvGraphicFramePr>
          <p:xfrm>
            <a:off x="6954838" y="4468813"/>
            <a:ext cx="171450" cy="228600"/>
          </p:xfrm>
          <a:graphic>
            <a:graphicData uri="http://schemas.openxmlformats.org/presentationml/2006/ole">
              <mc:AlternateContent xmlns:mc="http://schemas.openxmlformats.org/markup-compatibility/2006">
                <mc:Choice xmlns:v="urn:schemas-microsoft-com:vml" Requires="v">
                  <p:oleObj spid="_x0000_s22112" name="Equation" r:id="rId12" imgW="114151" imgH="152202" progId="Equation.DSMT4">
                    <p:embed/>
                  </p:oleObj>
                </mc:Choice>
                <mc:Fallback>
                  <p:oleObj name="Equation" r:id="rId12" imgW="114151" imgH="15220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4838"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7"/>
            <p:cNvGraphicFramePr>
              <a:graphicFrameLocks noChangeAspect="1"/>
            </p:cNvGraphicFramePr>
            <p:nvPr>
              <p:extLst>
                <p:ext uri="{D42A27DB-BD31-4B8C-83A1-F6EECF244321}">
                  <p14:modId xmlns:p14="http://schemas.microsoft.com/office/powerpoint/2010/main" val="1686071501"/>
                </p:ext>
              </p:extLst>
            </p:nvPr>
          </p:nvGraphicFramePr>
          <p:xfrm>
            <a:off x="8166100" y="4459288"/>
            <a:ext cx="171450" cy="247650"/>
          </p:xfrm>
          <a:graphic>
            <a:graphicData uri="http://schemas.openxmlformats.org/presentationml/2006/ole">
              <mc:AlternateContent xmlns:mc="http://schemas.openxmlformats.org/markup-compatibility/2006">
                <mc:Choice xmlns:v="urn:schemas-microsoft-com:vml" Requires="v">
                  <p:oleObj spid="_x0000_s22113" name="Equation" r:id="rId14" imgW="114151" imgH="164885" progId="Equation.DSMT4">
                    <p:embed/>
                  </p:oleObj>
                </mc:Choice>
                <mc:Fallback>
                  <p:oleObj name="Equation" r:id="rId14" imgW="114151" imgH="16488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6100" y="4459288"/>
                          <a:ext cx="1714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8"/>
            <p:cNvGraphicFramePr>
              <a:graphicFrameLocks noChangeAspect="1"/>
            </p:cNvGraphicFramePr>
            <p:nvPr>
              <p:extLst>
                <p:ext uri="{D42A27DB-BD31-4B8C-83A1-F6EECF244321}">
                  <p14:modId xmlns:p14="http://schemas.microsoft.com/office/powerpoint/2010/main" val="3428665507"/>
                </p:ext>
              </p:extLst>
            </p:nvPr>
          </p:nvGraphicFramePr>
          <p:xfrm>
            <a:off x="3189288" y="4487863"/>
            <a:ext cx="304800" cy="228600"/>
          </p:xfrm>
          <a:graphic>
            <a:graphicData uri="http://schemas.openxmlformats.org/presentationml/2006/ole">
              <mc:AlternateContent xmlns:mc="http://schemas.openxmlformats.org/markup-compatibility/2006">
                <mc:Choice xmlns:v="urn:schemas-microsoft-com:vml" Requires="v">
                  <p:oleObj spid="_x0000_s22114" name="Equation" r:id="rId16" imgW="203024" imgH="152268" progId="Equation.DSMT4">
                    <p:embed/>
                  </p:oleObj>
                </mc:Choice>
                <mc:Fallback>
                  <p:oleObj name="Equation" r:id="rId16" imgW="203024" imgH="152268"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9288" y="448786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9"/>
            <p:cNvGraphicFramePr>
              <a:graphicFrameLocks noChangeAspect="1"/>
            </p:cNvGraphicFramePr>
            <p:nvPr>
              <p:extLst>
                <p:ext uri="{D42A27DB-BD31-4B8C-83A1-F6EECF244321}">
                  <p14:modId xmlns:p14="http://schemas.microsoft.com/office/powerpoint/2010/main" val="4260397506"/>
                </p:ext>
              </p:extLst>
            </p:nvPr>
          </p:nvGraphicFramePr>
          <p:xfrm>
            <a:off x="1958975" y="4468813"/>
            <a:ext cx="304800" cy="228600"/>
          </p:xfrm>
          <a:graphic>
            <a:graphicData uri="http://schemas.openxmlformats.org/presentationml/2006/ole">
              <mc:AlternateContent xmlns:mc="http://schemas.openxmlformats.org/markup-compatibility/2006">
                <mc:Choice xmlns:v="urn:schemas-microsoft-com:vml" Requires="v">
                  <p:oleObj spid="_x0000_s22115" name="Equation" r:id="rId18" imgW="203024" imgH="152268" progId="Equation.DSMT4">
                    <p:embed/>
                  </p:oleObj>
                </mc:Choice>
                <mc:Fallback>
                  <p:oleObj name="Equation" r:id="rId18" imgW="203024" imgH="152268"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8975" y="446881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30"/>
            <p:cNvGraphicFramePr>
              <a:graphicFrameLocks noChangeAspect="1"/>
            </p:cNvGraphicFramePr>
            <p:nvPr>
              <p:extLst>
                <p:ext uri="{D42A27DB-BD31-4B8C-83A1-F6EECF244321}">
                  <p14:modId xmlns:p14="http://schemas.microsoft.com/office/powerpoint/2010/main" val="3663320524"/>
                </p:ext>
              </p:extLst>
            </p:nvPr>
          </p:nvGraphicFramePr>
          <p:xfrm>
            <a:off x="739775" y="4459288"/>
            <a:ext cx="304800" cy="247650"/>
          </p:xfrm>
          <a:graphic>
            <a:graphicData uri="http://schemas.openxmlformats.org/presentationml/2006/ole">
              <mc:AlternateContent xmlns:mc="http://schemas.openxmlformats.org/markup-compatibility/2006">
                <mc:Choice xmlns:v="urn:schemas-microsoft-com:vml" Requires="v">
                  <p:oleObj spid="_x0000_s22116" name="Equation" r:id="rId20" imgW="203024" imgH="164957" progId="Equation.DSMT4">
                    <p:embed/>
                  </p:oleObj>
                </mc:Choice>
                <mc:Fallback>
                  <p:oleObj name="Equation" r:id="rId20" imgW="203024" imgH="16495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9775" y="4459288"/>
                          <a:ext cx="304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16"/>
            <p:cNvSpPr>
              <a:spLocks noChangeShapeType="1"/>
            </p:cNvSpPr>
            <p:nvPr/>
          </p:nvSpPr>
          <p:spPr bwMode="auto">
            <a:xfrm>
              <a:off x="4560283" y="119675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9" name="Line 23"/>
            <p:cNvSpPr>
              <a:spLocks noChangeShapeType="1"/>
            </p:cNvSpPr>
            <p:nvPr/>
          </p:nvSpPr>
          <p:spPr bwMode="auto">
            <a:xfrm flipH="1" flipV="1">
              <a:off x="5777582" y="2277088"/>
              <a:ext cx="18553" cy="18719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0" name="Line 23"/>
            <p:cNvSpPr>
              <a:spLocks noChangeShapeType="1"/>
            </p:cNvSpPr>
            <p:nvPr/>
          </p:nvSpPr>
          <p:spPr bwMode="auto">
            <a:xfrm flipV="1">
              <a:off x="7006459"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1" name="Line 23"/>
            <p:cNvSpPr>
              <a:spLocks noChangeShapeType="1"/>
            </p:cNvSpPr>
            <p:nvPr/>
          </p:nvSpPr>
          <p:spPr bwMode="auto">
            <a:xfrm flipV="1">
              <a:off x="3348829" y="227687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2" name="Line 23"/>
            <p:cNvSpPr>
              <a:spLocks noChangeShapeType="1"/>
            </p:cNvSpPr>
            <p:nvPr/>
          </p:nvSpPr>
          <p:spPr bwMode="auto">
            <a:xfrm flipV="1">
              <a:off x="2123871"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3" name="Left-Right Arrow 22"/>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400" b="1" dirty="0" smtClean="0">
                  <a:solidFill>
                    <a:srgbClr val="1F497D">
                      <a:lumMod val="75000"/>
                    </a:srgbClr>
                  </a:solidFill>
                </a:rPr>
                <a:t>68%</a:t>
              </a:r>
            </a:p>
          </p:txBody>
        </p:sp>
        <p:sp>
          <p:nvSpPr>
            <p:cNvPr id="24" name="Left-Right Arrow 23"/>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1400" b="1" dirty="0" smtClean="0">
                  <a:solidFill>
                    <a:srgbClr val="1F497D">
                      <a:lumMod val="75000"/>
                    </a:srgbClr>
                  </a:solidFill>
                </a:rPr>
                <a:t>95%</a:t>
              </a:r>
              <a:endParaRPr lang="en-IE" sz="1050" b="1" dirty="0">
                <a:solidFill>
                  <a:srgbClr val="1F497D">
                    <a:lumMod val="75000"/>
                  </a:srgbClr>
                </a:solidFill>
              </a:endParaRPr>
            </a:p>
          </p:txBody>
        </p:sp>
        <p:sp>
          <p:nvSpPr>
            <p:cNvPr id="25" name="Left-Right Arrow 24"/>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1400" b="1" dirty="0" smtClean="0">
                  <a:solidFill>
                    <a:srgbClr val="1F497D">
                      <a:lumMod val="75000"/>
                    </a:srgbClr>
                  </a:solidFill>
                </a:rPr>
                <a:t>99.7%</a:t>
              </a:r>
              <a:endParaRPr lang="en-IE" sz="1050" b="1" dirty="0">
                <a:solidFill>
                  <a:srgbClr val="1F497D">
                    <a:lumMod val="75000"/>
                  </a:srgbClr>
                </a:solidFill>
              </a:endParaRPr>
            </a:p>
          </p:txBody>
        </p:sp>
        <p:sp>
          <p:nvSpPr>
            <p:cNvPr id="26" name="Freeform 14"/>
            <p:cNvSpPr>
              <a:spLocks/>
            </p:cNvSpPr>
            <p:nvPr/>
          </p:nvSpPr>
          <p:spPr bwMode="auto">
            <a:xfrm>
              <a:off x="788025" y="1196752"/>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pSp>
      <p:sp>
        <p:nvSpPr>
          <p:cNvPr id="3" name="AutoShape 233" descr="data:image/jpeg;base64,/9j/4AAQSkZJRgABAQAAAQABAAD/2wCEAAkGBxQSEhQUEhQVFRUVFBYWFxQUFRcWFBQXGBUYFhQXFRcYHCggGBomHBQXITEhJSkrLi4uGB8zODMsNygtLisBCgoKDg0OGxAQGiwkHyQsLCwvLywsLCwsLCwsLCwsLCwsLCw0LCwsLCwsLCwsLCwsLCwsLCwsLCwsLCwsLCwsLP/AABEIALQBGAMBIgACEQEDEQH/xAAbAAABBQEBAAAAAAAAAAAAAAADAAECBAUGB//EAEMQAAIBAgQCBQkGBAUFAAMAAAECEQADBBIhMQVBBhMiUWEUMlNxgZGSodEHFSNScrFCgsHwYrLC4fEkM3Oi0hZDg//EABoBAAMBAQEBAAAAAAAAAAAAAAABAgMEBQb/xAAtEQACAgEDBAEEAAYDAAAAAAAAAQIRAxIhMQQTQVGRBSJhcRQyUoGx8RVC8P/aAAwDAQACEQMRAD8A8rwuGUopKqeyOQ7qsDCJ+RfhFPgR2E/SP2qyFr6DHjjpWy4MG2Vxg0/IvwipjB2/yL8IqwFqSrWvbh6QrZX8it/kX4RUhgbf5F+EVZC1ICn24el8BbKowNv8ifCKl5Db9Gnwj6Vay1ILR24el8BbKvkFv0afCPpT+QW/Rp8I+lWgtSy0+3D0vgVsqDAW/Rp8I+lOOH2/Rp8I+lWwtSC0+3D0vgLZUHD7Xo0+EfSl932vRp8I+lXctLLR2oel8BbKf3da9Gnwr9Kf7utejT4R9Ku5aWWn2oel8CtlL7utejT4R9Kf7utejT4F+lXctPlo7UPS+AtlL7utejT4F+lL7utejT4F+lXstLLR24el8BbKP3da9GnwL9KX3da9Fb+FfpV7LSy0+1D0vgLZR+7rXo0+BfpTfd1r0afAv0q/lpstHah/SvgLZR+7rXo0+BfpSHDrXo0+BfpV7LSy0u1D0vgLZS+7rXo0+BfpS+7rXo0+BfpV7LTZaXbh6XwO2UDw616NPhX6Ux4da9Gnwj6VfK0xWjtw9L4C2UTw+16NPgH0pvu+16NPhH0q8VpstLtw9L4C2UTw+16NPhH0qBwFv0afCPpWgVqBWjtw9L4HbMnH4K2LbkIoIRjookaGlVvia/hXP0N+xpV5P1CKjNUvBrDgp4Afhp+hf2q0FoPDx+Gn6F/YVaC16eP+RfpGTGAqQWpBakFrQRECphakFqYWmBALThaIFpwtAEMtSC0QLThaYgYWpBaIFpwtAEAtPlogWny0xA8tPlooWny0ACy0stFy0+WmALLSy0bLSy0ABy0stGy0slFgBy0stGy0xWiwA5aWWjZabLRYA8tMVo2Wmy1IwJWolaPlpitAAStNloseHt76KmFdtlY+oE1LmlyNJspstRK1YxadWQtzsMRIDaEjbQGpNg2K5sjZfzZTl8NYiaSyRatMeloyuKL+Dc/8bf5TT1o8W4TeGHut1N0KLTksbbBQApkkkRypV5H1GSc1Xo1gtjF4cv4Vv9C/sKtBaDwwfhW/0L/lFWwK9LG/sX6MnyQC1MCpBakorSwIhamFqQWphadiIhallqYWpBaLAgFqQWphakFp2BALT5aIFqQWnYAwtPlooWny0WIGFp8tFC0+WiwA5acLRQtPlosAWWllo2WllosAOWllo+WllosABWmy0fLTZaLADlpLbkgDUnQAc+6KMVpZKTlSAOOD3vRsP1Qv+Yirdjo1dbYr7A7/ADRCPnXdrxTDWsyhINqA+W2AAezz0/OKfHdI1S1auqpYXWACkhSsqxk7/l28a8Gf1TM3SikdiwROQtdDLh3L+y1/9utUsB0aa5i7mHYlerUMWIB7JiNAdCQw5must9LGZ7Si2oDlJJYnLmLTGgnQfOq2DvMOI4m4AMhW2stIzAKshDsTMVi/qHU+WX2YegV/oRaS27G45Kox/hUaAkcjV7o1gy+FsNmgtbBMW0PgILA8gK0eIYk3LN1URixtuAIOpKkCNI+dZuCwF9cCtkK2fqVXXQqeYmfnXNPPlyL73ZpGKjwaT8NWZa5cJ78ypp/IBWL0tw1ryO+4GYqujM7OVbMBIJJgiaj9wYkqQwAzNa3f8oaf3prfBrj4U2Q6AO7d5nK4zQANdV76nTXkZl8TtWfui4zZWueRvLscz5+qPM6zNKp8d6KtZ4diZuBsmHvNoDrFtjSrSCSMcnJ5zwsfg2//ABr/AJRVsLVfhQ/Bt/8AjT/KKuAV9Fjf2r9HK0RAqYWpAVMCr1CoYLUwtOFqarT1BRELUgtFTLsSAfWKv2sHKkxUSypDUGzOC0+WtDF8PKAGd6qhaqORPgTi0DC1ILUwKkFqtQiAWpBaIFqQWixAwtPlooWnCUagBZaWWjZaWWjUALLSy0ruKtqYZ0U9xZR+5oqQRIII7wZFJTQUCy0stGy0+WnqCgGSmy1G5jbakgusjl/xQ04gj5urDXCsSqKxInadIA8azlnhHmSKUJPwbvAOF272brGyKGQFpAABmZJ22rojwfA2wSuJUkFQx65GyqzBWkLtIMA95Fcjhs74HFrdtm0c2HhTqSrOYPyND4Rw63Zw1240iXGUEwXAE3OY2yiOZII514vU9Q5zbjLY68eOluegWrOCuOVtFbjO4LwWYESJ8OQ2rRw2GwrMbSW0Jt6lSminwnSdeXfXP9GbqPelGVvMJyspMRzA1HtrpL3Dwhe5aUs7mWGeCRqdJIA1ArhLewAcQw627jpb0ttlMWwp3js5gJFcT9p+P67D2Gtqwk3IA3EMo/h9VdDiWudUEOFdTpnYGyAW5kHNr6zXI9N8R1Vqx1qvDdYVCMhI/E3LbayNB3VUGrHVHZYfjxQ2LWWZt2gXLcyiz7d60sHxFnvXLZUBFjK0tLd24jXXY6RXKtYvs9pstpXGTR72aez2RlAEGtfB2sTcuEO+H0ZcypmLrlJ2nbepbQ9JaGLuPiTb2RHMHLvlUc572O1c9xi9cw9tbq3XALsq2lRQApDOzBm1JgBtTA1iurv8QU9YimGhlmDGbzQJIiZIrn73DBdVfKiHt53NoWg9tgFGQqzBu0rBQY03ppgh+mGJP3ViPOlsGxLafxWyNZ76VN9oODQ8OxJl1AwzwqNCnKjFAwPIR8qVaQ4MsnJ4xwzGAWrYJGiLz/wjetK1eHdpXD24AHqH9KkXOmvu0j116K6ppU0ZUd6LywRz76L5aDsAK4zC8SvRC9rxILHX20fDeUFyUVyTrAUkewU/4mJSi2dX5SNef9KjaxIJCyJZgq6jUkwBXMDhV5mJNt5PeCN61eEdGr637BNkhVvW2JJXZXRm58hBrOfWqC3/AMlLE2bHGeg+Ku5SRaRsxAZ7gAK5Sxk6xBU1w1rD3JIXNpuVJ0A5mK9R45w6wmHlHu3DexOHuQ8QCQ7JHcIVvlXN8EwbW8Lib7sLaXV6pS09qW1gAEkHb391crzOVylyX202kjmhjcRYuLna5pByXGaGU+DcjrrW7Z4u5tG6LRyA6w0yOZiNhWj0x4M1+9ZxMhsPctovWLOmUEgN3Zp09RFFtAL2QIVV2jSNdPlWb62eNLSdWDo1lty4M7B9I0uMFVHzHbaPaQdB40XiPHDYYB7RIOzK2h7xBG9Pw/BW7XWOg3PuEA5R7SauYrCreXIw0MQeYMxPrqn9Sy69uDRfTY9t29y10XveWZiEdEXQuYie5ddTXP8ASXEYnC3jbvCVJzIyEorrEabmQTqJ0+deg4u+uDsDqrRZUIUW03Om+gOuk1HpPw4YrCspTM+XNaH8QuEdmCdpJANby6mcuWcCxJLY8uwnHgM/WWi+ZCq9s9huT7a+qssXTqQzDnodvca73ov9nLlusxoyoDpaDAs/6ivmr8z4V23EujlnF22tvaFjITbtXLJAPVQpEgQCpaewfy1zy6hJgsbaPDrXELo2u3B/M31q/wAT4sbxnMcsgBDOgAGp5EkzW9ivsxxquwQW3VTAfOFDba5W1G40rf6I/ZeQ3WY6CAezZRpzRzdhy8BV/wARS5JWN3wedPaYIHytkJKhypykjcBtifCtLo9culSq3raKDor3EQydTAOpr3PyIsz2Xt2ThOqthLeXXNLZww2CxliPGuB6RfZRmfNg7iqp3t3iez+lwCSPAj2moXUf2K0GJbwN9tr6Ge699KtJ0dvGM90FSYORnZj4L2YmoWvsjxJIzXcOBOpBdiO/TIJr0Xo10YsYBItLmf8AiuNGdtdY/KPAVM88v6i4pejzfpBwR8NBNtlWAOsvXEVTP8IgaN6zND6PotrrHZ7X4gGi3VYjL3xtv8q9S4Zaui06Yl1vZrlzdQF6ssciFYgwK5Hjv2Y2LzBsO/UTuhXOn8uoK+rasu5qVNlU07RXtBWw+KLOcmbDyqkHP5zQDEg8t9JmtfoDat3kAdFY5muMhUFUzMtu0oBHK3a08DVXA9GbdjCPhkuAlrq5rmWCzhWbKBOk5FAE91W+iVq2VIbrk7SLAYKQFtyA8c9wfZTbWmkFPk7PhuARQjIoRmbUqoE+dE6a0PI2Fa7duMsXDodYWM76690CpcFVcwYZsxIzSZGzRA5UXA464DdN8EKPM7O4l59fZC1K2RLsxrr2hZyJdUl2DkF1kREj5jxrkulwW5bw4JQqqNvcUA/ivmg5hMRGnOvQeK4e0yqUtpmLAk5F2g+Fee9NcJ1i4dmZAUsmQZMnrLhGUIII2504PcrlG5ex1sX7bC4kSCQGDEZANNNv9q0rPEbLXCEc5rjgaFlmR2spEczWDe45c621sEZwGttbgEaE6xGndNX7nTTDG3GJVVS5dYKbf4im2D2XPZ87vUDSkrKexunhgsLm6xnaHuOWMiE/EJH8yoKfhGF6zDWDc36udDEZhse8xGvtgVg9LuH3r+GN23cNnDIjOStw57iaErly6DTQT3T3VR4Kl9LNnqbdu3hDYa6OrZjdBY6m5+ZiddAY110qvBNfk0/tGzjA4oBHYdS4BXVQvVnMWE8teXKlXMfaH0zW7gglpLhW8l0MzA2gwFtgCo1LAMwaDvlHfSrXHwY5OTxq1sPUKkKNh8LKrB3A5bbePjRreD187UaxlJ0Gs+6tbI0s1uFYfJESxcg6K0c9NB666Lo+QLpkfl8Nc6x7jrXO4PFugULcK+cZCbyT4a7nereHxYUg54PMw0n/AJ/pWLTs7Yyjpo6rrBOick5bSdPcdfbW/bdSwUoBLOM0nk1lSfbm/wDWuFwvEgra3QF7Mghtds3LuBrcwfSO3kUPeBMLpHNWtmf/AFb11y9bjlNwrwGNpWXuNcXXF2MMclu3GOsoVQgiArGG274jxqr08uKLVtDaCot5VC6gKChJy5IGm2mlc/gb6rasrnUMuOt3nEnS2qqGjTfztKNx7ibXwua6ml1HgMq9g2x1m2/azaV0ad9iIujbF4fdwQLChUZTrBLXrgy6/pB3/irK6ty85dCmuonNrp48vCpjH/8ATi11iEKlnKM6znzuX7U6mMtDtdYWuZWIzqFX8TSIBbSdDPPfes3Dc68WXTGgOIPZYLznu0Okbn1+6reBcdgE6yJ9/hVHiNt3s3cpU51ZQofUtmGsTA0Xc1oY2zltrlAJUCddjAPI+2pePY2XUXP+x2TWlfTNGsyPVHOudHSEtiGsFAUViAwY52giBl7ztvW9wIqUu9Yqg5jkzRmKhN9fGuWwnC1W/wBcC5LXQSpXsqMyMxJjSO1z5V0alumedR3dniwIk2ro30IHfHfRrPFR6K7ofy+ProGHcZFkiY2mjWyAdx765aNm4+ia8WDvkNq4PxFh2UZBqpEmf7NaBxaIBJ3J2BP8R7hWTn0//r+zf7VBb5OUnaRPtbl7xTolpPg2PL01MtGmpR/Hwo1nEqwkHTbmPkaDxBzkf2fuPrWfbekRVj2+MKrMgs3T+Jc7aqMhl21Bn51O5xYQfw7nu8ZrKxXFBYsPdecqSTHi8f1qXBuKrirIuqCFYsNf8LFZ+VPS6NPt9Fi5xpQFBRlLuFXNCjMTAGvPwqjxTpJ1CFntMQrZSVIg+dqPXB9k7U3FS3VE21RmQ58t1c6nKZjvB0kFYIisG9xLAt2MVbv4Znhuts3DfttAIB7cuBqdKEl5NIYnLeMb/wAmhgelNrq3uXlRDcIZbdxQ7bQrqp132aOdA4P0vw1qLN0hLguOHbqkKgkmCzw2moHhFGxPRizje1hsdYuQDFtxlcSsAaywgeFZ2P8AszxIy5LKMsCctySTpJ7TDTTaDVqvJhkpOuP2dlY6RWWVnstbZbZ7ToVyqTvJ0GgMxHOqGK6UdbfXDrmYOjMb1oscg1GsCQNtfEVj3uj93Dq62cK6AuDKhnBIUCdQYkjvG1VOuvW7ocMylVAgwrd5/iBpNrwCS9m5xnivVLmbEuN1Ci2skkGB5g3iJ09dc1ieG2r9pbt3EX9FJBZEOhvdVlXt8iQ0DlUOkHG8ViLDWrg1LpoM+wkgkkHmBzr0ng/DcmEsWwlpnw6EoxckLdKGWIIg6udDTi65G24ql5/95OOvdG2vqllcU8Wrl5VU2xOe0FzayTJBEeuqvEOBeTX8It2Ha5lFpVXspJE5lI0MgH+XwrpeleKvW8BdN20oum4DbYdW5UHKrExqWMMduY7qyeh6rcvWLl0O1xLD4gggyHLHMUUxlUKRoKNRSbduk3+jrvtMPV8JvKCdVt2556uoJ9wNeMcJ6Y38NYuWVEq4IUzrbmZy6HTWeVd19pHHGxeBtnDh2tG92nICjMFJVSG15ztyFeW2eE3SyhkYAkAkCSAd49mtbKUaMVgyr/qxsfxJnwgtHUWzcKknUBlAK+oZdPWaaux4/jFscKbD2LVslyzXGth3KW8shndl0aYGnJTSpwkpbozzRcaTW551hMSAoBnzQP2qaXAW87+Eiec91ULew9QqanUVpRGpmsitC6nadjFTVW18Y5b60bhuNIAynQaEEf331p8FtBiZExHu1n9hWW9nTpVWZZNydWBNSFy5PL+4/wBq6GxaggZRuoJ9hzfOB7a2VsKRAthYUgGOS3coA9YQGss2Ttyiq5CMbtnBteeToP7ipWr7yJtg+Eb7VvYDAfh4IPBz4l80jdQtuVM8tTpQek1i3bNvquzLuDA3hbZAHcIYe81p+CUm9zEfEnXsxJorYoBUIt5W1l+bdrkfDatq/wAOtiwj7u3VZpmAXtlvnvQEwU5w3mqF6sA66ntfMk+ylaLWOVWZHloM6DYVLysd398qsYvDhUZgJAgDXftlf2ANEu8PXTK0yY20Go3o2DRO6G8vGVcrkMfOMkDeOVAuYtlJGYnxBMT4Vv2+i7PbzK6Dq53GpgZprBtcPN24UVlLTHdzg0RRDss2eItmnrbnPdzHq3q0vGGEkXLnxHu051Gz0YukEhAANNTvoCCO8a/I0K70cvCfw258vdSdex7hPvu5lIztGhjM0a7/AMVWbHHrmg61uRHOI9fs0rHfhV1QZR9wNjy3qIwbgjQ/3yopBbOmbjt4BT15ksRqBp4xl/rUD0kvB/8AuzlkbLrtyyeArCaw8LGuZttP75iq5zAnwNJRQ7OmHFsTeUjOhUysMqkkSDqNjy5cqfB9JLttAoy9mRCqAurSYVQI9dc3YtXDqunjQldtee9Gmws7G30suaaKNSIiNTzPa8Kx8aFuEL1oQpOVLo7AzGSEurML3Btu+sXrWiDO1O2KlVUjzSxmNTmjQ+rL8zUvHZ09N1KxStmkOE3h2lts45Pai6vxWyYq/gOlOLw/ZS/dWP4HaQP5XmKwbF9QZ594JB94rbwvF3AjrrkflY519zgio7Ukel/yGGaqav8Aa/2dZwz7TsSI6xbVzfkUbSOamOfdW9h/tPsHs3rLieYKuN9d4rzu3jEbe3h29drK3vtlaRtWGP8A2mU99u8Y+G4jfvRpaMnDocniv1seoJ0g4Vf89bWsEZ7EcuZAIq/gzw8sequWVlQvYvFSeUZMwEQBXjN7D2h5l24I0hra6e1X191XWwk9XGIw7DId2ZW1JmQygA6d9G5m+h6d/wAmRnr3GOAWcXbFp2uOhJMq6mDlABkg9wjfWuS4PwwYTi9uwrOyeTMim4QSAwY5dABAyd1caOHXwxNsK477dy20exWmpixiEcXMt4MBo0PKweTctzUcNGmPoVG/vTtNfJs8PZzg8ShCC1YvIzLB6yQQkq0wBvpl9tVuA8OvXrTXerAVO5uSmGaD4TNUMPiGK3kNy4nWD8QSfxIdSc0n8pY+uu+wfB7tiwEw9x3QveRxHmrcTOjRMnUgkDeaqO7orNPsp77t/n0rOG4/xa1as4m2qmXs30KwIUlTl1B1iTT1r9NOEWPu67iGzdebIuEEqsl1ddis6FdqVdOJUjyeunGck16PGMPhmIWOag/KjtgWifCreCbsJ+lf2o4evUjgi0efZVwth1GhidYo2A4o6agT/wAH60YPSQCk+mj4LWRrYPh+kHaBI5g+7Suh4d0jFx1VZzQxAPMqWufsIrkfI1q5weyqXlYtACuJ7syMoP8A7VyZ+icqk/BrjzNbHYdLuIFXw1zKALTXmAGxi2h+Zn3Vi9IsQLqWLlsTq0gDZmCj/TUeMFXsCLobq0utBmWzdkb91ZPBccqqqsTpeVvDKN6xUNvyjTVvudLxgqLNm1pnItlx+lMv+1ZAftMZ0gD3RWPjOI/9S7gyCxA/TOlaN3EqqFjsdY76xlFpnZgyRcWvRPEebI5mB8VXuHqM6SNyAfHvmsrh+KFxddwdvbVtMatu4mY7sPZ41KT1JG7lHS5ryjrA6DQ85H9++ud4Ngbi32MRLEqTzlp29VaWKtlyhQ6AyfESKjxjiQsKrkAkMIX9j7N662tnR5d72dBaW5lAgeaB8oolh3/Lv41k8G4+uIUQQG2I/wBq1cJxEBVZ+xpMNoRXI0zdTTHwtxmKqUIh2MnY+f8AWjdTla2YnzT36QPpWbZ6UYdiALgGUsT7mG59dbWFxiuqsjBhA1B02oaaC0+APEWtsvmCcwjsbaieVVF4bbbU21PLatRLwJPgY+QqYugUkBzH3Pae0qiFJynMsTO5oTdG7GXYz+adTWxZ4dbyqYIlROpGpAnSo38EI0Y++nY2omAOj1nskSPDx9tYeP4dcY9lItqTDNlSZiSZInzflXScZudQgbrIzaAHv7/dr7K51uFXbpXqrbuI0Ydqe8kyaTk1wdXS4YPeS2ApwogSXsCI0N5M3uBNWLGABn8TDiPzXCP9Gvsq3Y6G4wiTayj/ABMB/Wr9roDif4jbX+aY91R3X5Z19npVy0ZVvBp6fD/Fcn3dXNJbKDXr7UjkOuM+r8L6V01j7PHjW6vsWfnRV+zsGCb3LXSKay/kzcejXk42/YURF5DPMC7A9cp48p2q3iuFIpQDEp2ravqlznMgdnw511qfZ+npTp4b0Rug6kj8VuwAB2dwYMU+4Q49J7ZwhwQmOvtbb5bkeGyf3FGs4V0gpiUWZ1U3l/0V1z9BFDQLxkgnVNNCJ1HrrGw3CScU+EzglbZbORooBDtp3mV1qe5botQ6d7xbAddioMYwMATI6y7yAnRl8RW3Zx3FLWi4hdIJl0EwBOr6bEVzWED+TXby5cge2jA+c/4itp69J9Vb/Df+vS2ilgUNwuGy5WFxgtsabwAB7BVRe5GXGkttzI6ScVxl6xe60W7ii06s0WWyjKxWGXwkiPGlWz016q3g79hcp7GVT+UW7RJj+YsPbSroxcHl9W91t4PL8I3YX9I/ajB6p4Zuyv6R+1GzV7MX9qOEsB6cPVcNUg1XYFgPUw9VQ1SD0WA162zTrAPLwqC4Hxo2almrLtQu6HbGs4NR4+ujtbBieW3hQs9OHq1CK8BbLFuF20qtdwgYyxNSD1LPSeKDdtD1yrTexr8O4j1aZTJyjTmfV41h8Q628xLH1CdqMHp89Q+ng2Gt0BwVq5aIZTqPHT9xWjxPG3b+5gRtJHr51VD1LPR/DY+aDW6oqJw499a3AeJXcK0CWQnUaH2gd9VM9Pnol02NqgU2nZ1F/pNasq3VAl3JuEEGMzfLl31g4njeMdswuFZ5LA/cVWz0+eso9FBFvNJl7h/SXEow6xs685AmPZXW2uJi9ZZ7erAHs880aCuEz0bDYtkOZTBqMnQpr7WVHM1ydxbxJRA9zKp6vXMBoSO87a1i4/pdcTqzbvZlLtJygEhSNJHgfnXPcRxT3tHYkd0wPdtS4fkCC2wmSYbeD3R47e6uWXSziraNY5k3Rp43jWIOVlvXOrcGCWaNHynSfVVjBX8XcdGzuLRUPrBESefeY51WKDye3roiXJXnLXuzp7K2+DA9Qug0QRy5x3eNYNJF3YbGLeyXHz3AwIKrJgJOpHsrOw2NxF1nVHdiseMTqJjbausw6aMrag2wGnUQSdB4VXi1h8xS3DNuRrpJidvGo8bFnK4/G4qwUNx7gl4YAkaAiR7ga9BN7qrJc5zoG3kwXH1iuO47xIXILoVCiNRznei2uNN1ik37ZAAQrr/2hazMDH8RuD3UabQ7342D9NOMXUs2r1l3QEsOY1kk77xBHsqnwVmW5jbzEs/koAJ84s6g/wBBV67fF63at3jbKIiNlGoLsxzd+gFVuDDq+INhy/WI1sLn0MlVEfLShR8FKWnf2YeMt9TgLK5jmu3GLJyAWQpjv2qjwriT2fMYgyNfAHN+9bv2oYHq+oYHQ51jkCIM+2TXDWL+VgTtz/rVKGxsutjFtSidRicKt7DYm6WOdLBbwYmZHrinqn0hEYZLltxD22DqCAdVPI694pVriVI4usyKc00ctYPZX1D9qJmoFk9keoftU5r1Iy2Rwhc1OGoQNODVagDZqkGoOanBo1AGzUs1Cmlmp6gDZqWahTSDU9QBs1PmoM080agDhqWahBqYNRqAsZ6cPQAaIn9jmaHOgSsnnpw9RcDYAzOskRH1pgtJZExuITPT56CximzVWoQfPT5qrhqeadgHzUs9AzUs1FgbXEnbLh2/wTI0kk6z8/fRbN66vY8xlzKRJMZSdNGjerfDsFaxFsB3ystoIAGXmNSQec60a9wom5K3DmIUAFZEdWsuTOhJk9+vjXjzrU7OtJ0bXALr3rFxWbtMmXMOUlwKfiRWxhwtxxnBJUk6ntE6EjeDVThuFu2rdxZDOFXLlMayxGunfSxOGLW1a4md1MlcoY6EgAewzWVbmngq8RxaubfVw/ZBYRPa0GumvPWsnjuHRsY9pVgi8w2iYk66+FXeI2wlxMg6vOA2USpEsNwDoazsZbz426D2W629LCO9p3NUkQ2MuHa5cLqoTq0kkaAwdzr4RWjgcPcTEi8kG2Dm1OsAgPH/AD31X4d1jM2R2gCNIkqd5BMVp4IMYVnKgLzCggtpqRvQ0UmXvtPXrLVjLzuwP5lNYOP4bbGGazbGa4jgE8yYBPP1ip8Y4QyQRdLL1ttVQnSW1DAhtIq7huGMlwMcplgWMmToRJnc60LgGtzjOkYCgIsgC0JB/NrOntHupVf6XYIZ7hDf/qzcjqBEb6bUquPBhk5OXsnsj1Cp0OzsPUKnNdilsYkqcGoU9VqAnNOKhNSFGoCVKaiTSpqQE5pqaaU09QEqeahNKaNQBAaU1EGmmjUIKDTzQwaeaNQyYanzUMGnBp6gCE001GaaaNQic080OaeaeoCc0pqE000agDK9b3Dr1y5AV2DGycvaiMrxuPAVzgatXhmPFsAhoYAjVMwIJmPOEbDkaxzLUtuTSDpnR2b2JV13ggZycrSQW5nwj30d+OuGZLlqV2kTrpPiOVZvDuP52yvkT/ESY9WgNa6WgzwrKzHWBcAn+ViP2rhlFrlHSpJ8MVvidi/BZRAKjt6ZeY15Vj9Xmx924RNs3L3aEmcxaCO8a70TirIlu4oIzFds2Y78tTU8FbHV253yLzPdSToHuy9huHIgcIxOZY1I058hNPewUWtyXA0MtvuNBvB8Ky8XiHW7aVGOuYkTpTY7iN5G3JXLJlQROvOKY7RaFtgoLmTnXU84uCJ9jMfYKsDic3cg2ncH/DOoisi/jmuMEYabkgRuk6zI8PbQLPEVS6QQQswIgwI0nSd/GnQtQTpDZTJcL6kWWgyT2tdd/Cnp+M4229m7BE9W41EHVTApVSMcnJ5+uII7qfyo+FKlVamZi8qPhT+VnwpqVPUwH8rbwpeWN4fP60qVGpgP5Y3h8/rTeWN4fP60qVGpgP5Y3cP79tLyxvCmpUamA/ljeHz+tLyxvD5/WlSo1v2A/lzdw+f1pvLW7h8/rSpUan7AcY5vD5/Wl5e3cPn9aVKjU/YC8vbuHz+tP5e3cPn9aVKjU/YC8vbuX3H60vL27h8/rSpUa5ewF5e3cPcfrS8vbuHz+tKlRrl7AXl7dw+f1peXt3D5/WlSo1y9gLy9u4fP6044i3cPn9aVKjXL2A44m/cvuP1qwvH7w/i98n9zSpUtTALiek164mRxbIkHNkhtORIOo151HC9I71sQuWO4gkfvTUqQ7YR+k94urlbcqCAIaNf5qL/+XXvy2/hb/wCqVKlSHqZXu9IrjSSluTzCtO0b5qr/AHs8yQp9eY/6ppUqdCtj3eMuylYUBhBie4jmfGlSpUC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7" name="AutoShape 235" descr="data:image/jpeg;base64,/9j/4AAQSkZJRgABAQAAAQABAAD/2wCEAAkGBxQSEhQUEhQVFRUVFBYWFxQUFRcWFBQXGBUYFhQXFRcYHCggGBomHBQXITEhJSkrLi4uGB8zODMsNygtLisBCgoKDg0OGxAQGiwkHyQsLCwvLywsLCwsLCwsLCwsLCwsLCw0LCwsLCwsLCwsLCwsLCwsLCwsLCwsLCwsLCwsLP/AABEIALQBGAMBIgACEQEDEQH/xAAbAAABBQEBAAAAAAAAAAAAAAADAAECBAUGB//EAEMQAAIBAgQCBQkGBAUFAAMAAAECEQADBBIhMQVBBhMiUWEUMlNxgZGSodEHFSNScrFCgsHwYrLC4fEkM3Oi0hZDg//EABoBAAMBAQEBAAAAAAAAAAAAAAABAgMEBQb/xAAtEQACAgEDBAEEAAYDAAAAAAAAAQIRAxIhMQQTQVGRBSJhcRQyUoGx8RVC8P/aAAwDAQACEQMRAD8A8rwuGUopKqeyOQ7qsDCJ+RfhFPgR2E/SP2qyFr6DHjjpWy4MG2Vxg0/IvwipjB2/yL8IqwFqSrWvbh6QrZX8it/kX4RUhgbf5F+EVZC1ICn24el8BbKowNv8ifCKl5Db9Gnwj6Vay1ILR24el8BbKvkFv0afCPpT+QW/Rp8I+lWgtSy0+3D0vgVsqDAW/Rp8I+lOOH2/Rp8I+lWwtSC0+3D0vgLZUHD7Xo0+EfSl932vRp8I+lXctLLR2oel8BbKf3da9Gnwr9Kf7utejT4R9Ku5aWWn2oel8CtlL7utejT4R9Kf7utejT4F+lXctPlo7UPS+AtlL7utejT4F+lL7utejT4F+lXstLLR24el8BbKP3da9GnwL9KX3da9Fb+FfpV7LSy0+1D0vgLZR+7rXo0+BfpTfd1r0afAv0q/lpstHah/SvgLZR+7rXo0+BfpSHDrXo0+BfpV7LSy0u1D0vgLZS+7rXo0+BfpS+7rXo0+BfpV7LTZaXbh6XwO2UDw616NPhX6Ux4da9Gnwj6VfK0xWjtw9L4C2UTw+16NPgH0pvu+16NPhH0q8VpstLtw9L4C2UTw+16NPhH0qBwFv0afCPpWgVqBWjtw9L4HbMnH4K2LbkIoIRjookaGlVvia/hXP0N+xpV5P1CKjNUvBrDgp4Afhp+hf2q0FoPDx+Gn6F/YVaC16eP+RfpGTGAqQWpBakFrQRECphakFqYWmBALThaIFpwtAEMtSC0QLThaYgYWpBaIFpwtAEAtPlogWny0xA8tPlooWny0ACy0stFy0+WmALLSy0bLSy0ABy0stGy0slFgBy0stGy0xWiwA5aWWjZabLRYA8tMVo2Wmy1IwJWolaPlpitAAStNloseHt76KmFdtlY+oE1LmlyNJspstRK1YxadWQtzsMRIDaEjbQGpNg2K5sjZfzZTl8NYiaSyRatMeloyuKL+Dc/8bf5TT1o8W4TeGHut1N0KLTksbbBQApkkkRypV5H1GSc1Xo1gtjF4cv4Vv9C/sKtBaDwwfhW/0L/lFWwK9LG/sX6MnyQC1MCpBakorSwIhamFqQWphadiIhallqYWpBaLAgFqQWphakFp2BALT5aIFqQWnYAwtPlooWny0WIGFp8tFC0+WiwA5acLRQtPlosAWWllo2WllosAOWllo+WllosABWmy0fLTZaLADlpLbkgDUnQAc+6KMVpZKTlSAOOD3vRsP1Qv+Yirdjo1dbYr7A7/ADRCPnXdrxTDWsyhINqA+W2AAezz0/OKfHdI1S1auqpYXWACkhSsqxk7/l28a8Gf1TM3SikdiwROQtdDLh3L+y1/9utUsB0aa5i7mHYlerUMWIB7JiNAdCQw5must9LGZ7Si2oDlJJYnLmLTGgnQfOq2DvMOI4m4AMhW2stIzAKshDsTMVi/qHU+WX2YegV/oRaS27G45Kox/hUaAkcjV7o1gy+FsNmgtbBMW0PgILA8gK0eIYk3LN1URixtuAIOpKkCNI+dZuCwF9cCtkK2fqVXXQqeYmfnXNPPlyL73ZpGKjwaT8NWZa5cJ78ypp/IBWL0tw1ryO+4GYqujM7OVbMBIJJgiaj9wYkqQwAzNa3f8oaf3prfBrj4U2Q6AO7d5nK4zQANdV76nTXkZl8TtWfui4zZWueRvLscz5+qPM6zNKp8d6KtZ4diZuBsmHvNoDrFtjSrSCSMcnJ5zwsfg2//ABr/AJRVsLVfhQ/Bt/8AjT/KKuAV9Fjf2r9HK0RAqYWpAVMCr1CoYLUwtOFqarT1BRELUgtFTLsSAfWKv2sHKkxUSypDUGzOC0+WtDF8PKAGd6qhaqORPgTi0DC1ILUwKkFqtQiAWpBaIFqQWixAwtPlooWnCUagBZaWWjZaWWjUALLSy0ruKtqYZ0U9xZR+5oqQRIII7wZFJTQUCy0stGy0+WnqCgGSmy1G5jbakgusjl/xQ04gj5urDXCsSqKxInadIA8azlnhHmSKUJPwbvAOF272brGyKGQFpAABmZJ22rojwfA2wSuJUkFQx65GyqzBWkLtIMA95Fcjhs74HFrdtm0c2HhTqSrOYPyND4Rw63Zw1240iXGUEwXAE3OY2yiOZII514vU9Q5zbjLY68eOluegWrOCuOVtFbjO4LwWYESJ8OQ2rRw2GwrMbSW0Jt6lSminwnSdeXfXP9GbqPelGVvMJyspMRzA1HtrpL3Dwhe5aUs7mWGeCRqdJIA1ArhLewAcQw627jpb0ttlMWwp3js5gJFcT9p+P67D2Gtqwk3IA3EMo/h9VdDiWudUEOFdTpnYGyAW5kHNr6zXI9N8R1Vqx1qvDdYVCMhI/E3LbayNB3VUGrHVHZYfjxQ2LWWZt2gXLcyiz7d60sHxFnvXLZUBFjK0tLd24jXXY6RXKtYvs9pstpXGTR72aez2RlAEGtfB2sTcuEO+H0ZcypmLrlJ2nbepbQ9JaGLuPiTb2RHMHLvlUc572O1c9xi9cw9tbq3XALsq2lRQApDOzBm1JgBtTA1iurv8QU9YimGhlmDGbzQJIiZIrn73DBdVfKiHt53NoWg9tgFGQqzBu0rBQY03ppgh+mGJP3ViPOlsGxLafxWyNZ76VN9oODQ8OxJl1AwzwqNCnKjFAwPIR8qVaQ4MsnJ4xwzGAWrYJGiLz/wjetK1eHdpXD24AHqH9KkXOmvu0j116K6ppU0ZUd6LywRz76L5aDsAK4zC8SvRC9rxILHX20fDeUFyUVyTrAUkewU/4mJSi2dX5SNef9KjaxIJCyJZgq6jUkwBXMDhV5mJNt5PeCN61eEdGr637BNkhVvW2JJXZXRm58hBrOfWqC3/AMlLE2bHGeg+Ku5SRaRsxAZ7gAK5Sxk6xBU1w1rD3JIXNpuVJ0A5mK9R45w6wmHlHu3DexOHuQ8QCQ7JHcIVvlXN8EwbW8Lib7sLaXV6pS09qW1gAEkHb391crzOVylyX202kjmhjcRYuLna5pByXGaGU+DcjrrW7Z4u5tG6LRyA6w0yOZiNhWj0x4M1+9ZxMhsPctovWLOmUEgN3Zp09RFFtAL2QIVV2jSNdPlWb62eNLSdWDo1lty4M7B9I0uMFVHzHbaPaQdB40XiPHDYYB7RIOzK2h7xBG9Pw/BW7XWOg3PuEA5R7SauYrCreXIw0MQeYMxPrqn9Sy69uDRfTY9t29y10XveWZiEdEXQuYie5ddTXP8ASXEYnC3jbvCVJzIyEorrEabmQTqJ0+deg4u+uDsDqrRZUIUW03Om+gOuk1HpPw4YrCspTM+XNaH8QuEdmCdpJANby6mcuWcCxJLY8uwnHgM/WWi+ZCq9s9huT7a+qssXTqQzDnodvca73ov9nLlusxoyoDpaDAs/6ivmr8z4V23EujlnF22tvaFjITbtXLJAPVQpEgQCpaewfy1zy6hJgsbaPDrXELo2u3B/M31q/wAT4sbxnMcsgBDOgAGp5EkzW9ivsxxquwQW3VTAfOFDba5W1G40rf6I/ZeQ3WY6CAezZRpzRzdhy8BV/wARS5JWN3wedPaYIHytkJKhypykjcBtifCtLo9culSq3raKDor3EQydTAOpr3PyIsz2Xt2ThOqthLeXXNLZww2CxliPGuB6RfZRmfNg7iqp3t3iez+lwCSPAj2moXUf2K0GJbwN9tr6Ge699KtJ0dvGM90FSYORnZj4L2YmoWvsjxJIzXcOBOpBdiO/TIJr0Xo10YsYBItLmf8AiuNGdtdY/KPAVM88v6i4pejzfpBwR8NBNtlWAOsvXEVTP8IgaN6zND6PotrrHZ7X4gGi3VYjL3xtv8q9S4Zaui06Yl1vZrlzdQF6ssciFYgwK5Hjv2Y2LzBsO/UTuhXOn8uoK+rasu5qVNlU07RXtBWw+KLOcmbDyqkHP5zQDEg8t9JmtfoDat3kAdFY5muMhUFUzMtu0oBHK3a08DVXA9GbdjCPhkuAlrq5rmWCzhWbKBOk5FAE91W+iVq2VIbrk7SLAYKQFtyA8c9wfZTbWmkFPk7PhuARQjIoRmbUqoE+dE6a0PI2Fa7duMsXDodYWM76690CpcFVcwYZsxIzSZGzRA5UXA464DdN8EKPM7O4l59fZC1K2RLsxrr2hZyJdUl2DkF1kREj5jxrkulwW5bw4JQqqNvcUA/ivmg5hMRGnOvQeK4e0yqUtpmLAk5F2g+Fee9NcJ1i4dmZAUsmQZMnrLhGUIII2504PcrlG5ex1sX7bC4kSCQGDEZANNNv9q0rPEbLXCEc5rjgaFlmR2spEczWDe45c621sEZwGttbgEaE6xGndNX7nTTDG3GJVVS5dYKbf4im2D2XPZ87vUDSkrKexunhgsLm6xnaHuOWMiE/EJH8yoKfhGF6zDWDc36udDEZhse8xGvtgVg9LuH3r+GN23cNnDIjOStw57iaErly6DTQT3T3VR4Kl9LNnqbdu3hDYa6OrZjdBY6m5+ZiddAY110qvBNfk0/tGzjA4oBHYdS4BXVQvVnMWE8teXKlXMfaH0zW7gglpLhW8l0MzA2gwFtgCo1LAMwaDvlHfSrXHwY5OTxq1sPUKkKNh8LKrB3A5bbePjRreD187UaxlJ0Gs+6tbI0s1uFYfJESxcg6K0c9NB666Lo+QLpkfl8Nc6x7jrXO4PFugULcK+cZCbyT4a7nereHxYUg54PMw0n/AJ/pWLTs7Yyjpo6rrBOick5bSdPcdfbW/bdSwUoBLOM0nk1lSfbm/wDWuFwvEgra3QF7Mghtds3LuBrcwfSO3kUPeBMLpHNWtmf/AFb11y9bjlNwrwGNpWXuNcXXF2MMclu3GOsoVQgiArGG274jxqr08uKLVtDaCot5VC6gKChJy5IGm2mlc/gb6rasrnUMuOt3nEnS2qqGjTfztKNx7ibXwua6ml1HgMq9g2x1m2/azaV0ad9iIujbF4fdwQLChUZTrBLXrgy6/pB3/irK6ty85dCmuonNrp48vCpjH/8ATi11iEKlnKM6znzuX7U6mMtDtdYWuZWIzqFX8TSIBbSdDPPfes3Dc68WXTGgOIPZYLznu0Okbn1+6reBcdgE6yJ9/hVHiNt3s3cpU51ZQofUtmGsTA0Xc1oY2zltrlAJUCddjAPI+2pePY2XUXP+x2TWlfTNGsyPVHOudHSEtiGsFAUViAwY52giBl7ztvW9wIqUu9Yqg5jkzRmKhN9fGuWwnC1W/wBcC5LXQSpXsqMyMxJjSO1z5V0alumedR3dniwIk2ro30IHfHfRrPFR6K7ofy+ProGHcZFkiY2mjWyAdx765aNm4+ia8WDvkNq4PxFh2UZBqpEmf7NaBxaIBJ3J2BP8R7hWTn0//r+zf7VBb5OUnaRPtbl7xTolpPg2PL01MtGmpR/Hwo1nEqwkHTbmPkaDxBzkf2fuPrWfbekRVj2+MKrMgs3T+Jc7aqMhl21Bn51O5xYQfw7nu8ZrKxXFBYsPdecqSTHi8f1qXBuKrirIuqCFYsNf8LFZ+VPS6NPt9Fi5xpQFBRlLuFXNCjMTAGvPwqjxTpJ1CFntMQrZSVIg+dqPXB9k7U3FS3VE21RmQ58t1c6nKZjvB0kFYIisG9xLAt2MVbv4Znhuts3DfttAIB7cuBqdKEl5NIYnLeMb/wAmhgelNrq3uXlRDcIZbdxQ7bQrqp132aOdA4P0vw1qLN0hLguOHbqkKgkmCzw2moHhFGxPRizje1hsdYuQDFtxlcSsAaywgeFZ2P8AszxIy5LKMsCctySTpJ7TDTTaDVqvJhkpOuP2dlY6RWWVnstbZbZ7ToVyqTvJ0GgMxHOqGK6UdbfXDrmYOjMb1oscg1GsCQNtfEVj3uj93Dq62cK6AuDKhnBIUCdQYkjvG1VOuvW7ocMylVAgwrd5/iBpNrwCS9m5xnivVLmbEuN1Ci2skkGB5g3iJ09dc1ieG2r9pbt3EX9FJBZEOhvdVlXt8iQ0DlUOkHG8ViLDWrg1LpoM+wkgkkHmBzr0ng/DcmEsWwlpnw6EoxckLdKGWIIg6udDTi65G24ql5/95OOvdG2vqllcU8Wrl5VU2xOe0FzayTJBEeuqvEOBeTX8It2Ha5lFpVXspJE5lI0MgH+XwrpeleKvW8BdN20oum4DbYdW5UHKrExqWMMduY7qyeh6rcvWLl0O1xLD4gggyHLHMUUxlUKRoKNRSbduk3+jrvtMPV8JvKCdVt2556uoJ9wNeMcJ6Y38NYuWVEq4IUzrbmZy6HTWeVd19pHHGxeBtnDh2tG92nICjMFJVSG15ztyFeW2eE3SyhkYAkAkCSAd49mtbKUaMVgyr/qxsfxJnwgtHUWzcKknUBlAK+oZdPWaaux4/jFscKbD2LVslyzXGth3KW8shndl0aYGnJTSpwkpbozzRcaTW551hMSAoBnzQP2qaXAW87+Eiec91ULew9QqanUVpRGpmsitC6nadjFTVW18Y5b60bhuNIAynQaEEf331p8FtBiZExHu1n9hWW9nTpVWZZNydWBNSFy5PL+4/wBq6GxaggZRuoJ9hzfOB7a2VsKRAthYUgGOS3coA9YQGss2Ttyiq5CMbtnBteeToP7ipWr7yJtg+Eb7VvYDAfh4IPBz4l80jdQtuVM8tTpQek1i3bNvquzLuDA3hbZAHcIYe81p+CUm9zEfEnXsxJorYoBUIt5W1l+bdrkfDatq/wAOtiwj7u3VZpmAXtlvnvQEwU5w3mqF6sA66ntfMk+ylaLWOVWZHloM6DYVLysd398qsYvDhUZgJAgDXftlf2ANEu8PXTK0yY20Go3o2DRO6G8vGVcrkMfOMkDeOVAuYtlJGYnxBMT4Vv2+i7PbzK6Dq53GpgZprBtcPN24UVlLTHdzg0RRDss2eItmnrbnPdzHq3q0vGGEkXLnxHu051Gz0YukEhAANNTvoCCO8a/I0K70cvCfw258vdSdex7hPvu5lIztGhjM0a7/AMVWbHHrmg61uRHOI9fs0rHfhV1QZR9wNjy3qIwbgjQ/3yopBbOmbjt4BT15ksRqBp4xl/rUD0kvB/8AuzlkbLrtyyeArCaw8LGuZttP75iq5zAnwNJRQ7OmHFsTeUjOhUysMqkkSDqNjy5cqfB9JLttAoy9mRCqAurSYVQI9dc3YtXDqunjQldtee9Gmws7G30suaaKNSIiNTzPa8Kx8aFuEL1oQpOVLo7AzGSEurML3Btu+sXrWiDO1O2KlVUjzSxmNTmjQ+rL8zUvHZ09N1KxStmkOE3h2lts45Pai6vxWyYq/gOlOLw/ZS/dWP4HaQP5XmKwbF9QZ594JB94rbwvF3AjrrkflY519zgio7Ukel/yGGaqav8Aa/2dZwz7TsSI6xbVzfkUbSOamOfdW9h/tPsHs3rLieYKuN9d4rzu3jEbe3h29drK3vtlaRtWGP8A2mU99u8Y+G4jfvRpaMnDocniv1seoJ0g4Vf89bWsEZ7EcuZAIq/gzw8sequWVlQvYvFSeUZMwEQBXjN7D2h5l24I0hra6e1X191XWwk9XGIw7DId2ZW1JmQygA6d9G5m+h6d/wAmRnr3GOAWcXbFp2uOhJMq6mDlABkg9wjfWuS4PwwYTi9uwrOyeTMim4QSAwY5dABAyd1caOHXwxNsK477dy20exWmpixiEcXMt4MBo0PKweTctzUcNGmPoVG/vTtNfJs8PZzg8ShCC1YvIzLB6yQQkq0wBvpl9tVuA8OvXrTXerAVO5uSmGaD4TNUMPiGK3kNy4nWD8QSfxIdSc0n8pY+uu+wfB7tiwEw9x3QveRxHmrcTOjRMnUgkDeaqO7orNPsp77t/n0rOG4/xa1as4m2qmXs30KwIUlTl1B1iTT1r9NOEWPu67iGzdebIuEEqsl1ddis6FdqVdOJUjyeunGck16PGMPhmIWOag/KjtgWifCreCbsJ+lf2o4evUjgi0efZVwth1GhidYo2A4o6agT/wAH60YPSQCk+mj4LWRrYPh+kHaBI5g+7Suh4d0jFx1VZzQxAPMqWufsIrkfI1q5weyqXlYtACuJ7syMoP8A7VyZ+icqk/BrjzNbHYdLuIFXw1zKALTXmAGxi2h+Zn3Vi9IsQLqWLlsTq0gDZmCj/TUeMFXsCLobq0utBmWzdkb91ZPBccqqqsTpeVvDKN6xUNvyjTVvudLxgqLNm1pnItlx+lMv+1ZAftMZ0gD3RWPjOI/9S7gyCxA/TOlaN3EqqFjsdY76xlFpnZgyRcWvRPEebI5mB8VXuHqM6SNyAfHvmsrh+KFxddwdvbVtMatu4mY7sPZ41KT1JG7lHS5ryjrA6DQ85H9++ud4Ngbi32MRLEqTzlp29VaWKtlyhQ6AyfESKjxjiQsKrkAkMIX9j7N662tnR5d72dBaW5lAgeaB8oolh3/Lv41k8G4+uIUQQG2I/wBq1cJxEBVZ+xpMNoRXI0zdTTHwtxmKqUIh2MnY+f8AWjdTla2YnzT36QPpWbZ6UYdiALgGUsT7mG59dbWFxiuqsjBhA1B02oaaC0+APEWtsvmCcwjsbaieVVF4bbbU21PLatRLwJPgY+QqYugUkBzH3Pae0qiFJynMsTO5oTdG7GXYz+adTWxZ4dbyqYIlROpGpAnSo38EI0Y++nY2omAOj1nskSPDx9tYeP4dcY9lItqTDNlSZiSZInzflXScZudQgbrIzaAHv7/dr7K51uFXbpXqrbuI0Ydqe8kyaTk1wdXS4YPeS2ApwogSXsCI0N5M3uBNWLGABn8TDiPzXCP9Gvsq3Y6G4wiTayj/ABMB/Wr9roDif4jbX+aY91R3X5Z19npVy0ZVvBp6fD/Fcn3dXNJbKDXr7UjkOuM+r8L6V01j7PHjW6vsWfnRV+zsGCb3LXSKay/kzcejXk42/YURF5DPMC7A9cp48p2q3iuFIpQDEp2ravqlznMgdnw511qfZ+npTp4b0Rug6kj8VuwAB2dwYMU+4Q49J7ZwhwQmOvtbb5bkeGyf3FGs4V0gpiUWZ1U3l/0V1z9BFDQLxkgnVNNCJ1HrrGw3CScU+EzglbZbORooBDtp3mV1qe5botQ6d7xbAddioMYwMATI6y7yAnRl8RW3Zx3FLWi4hdIJl0EwBOr6bEVzWED+TXby5cge2jA+c/4itp69J9Vb/Df+vS2ilgUNwuGy5WFxgtsabwAB7BVRe5GXGkttzI6ScVxl6xe60W7ii06s0WWyjKxWGXwkiPGlWz016q3g79hcp7GVT+UW7RJj+YsPbSroxcHl9W91t4PL8I3YX9I/ajB6p4Zuyv6R+1GzV7MX9qOEsB6cPVcNUg1XYFgPUw9VQ1SD0WA162zTrAPLwqC4Hxo2almrLtQu6HbGs4NR4+ujtbBieW3hQs9OHq1CK8BbLFuF20qtdwgYyxNSD1LPSeKDdtD1yrTexr8O4j1aZTJyjTmfV41h8Q628xLH1CdqMHp89Q+ng2Gt0BwVq5aIZTqPHT9xWjxPG3b+5gRtJHr51VD1LPR/DY+aDW6oqJw499a3AeJXcK0CWQnUaH2gd9VM9Pnol02NqgU2nZ1F/pNasq3VAl3JuEEGMzfLl31g4njeMdswuFZ5LA/cVWz0+eso9FBFvNJl7h/SXEow6xs685AmPZXW2uJi9ZZ7erAHs880aCuEz0bDYtkOZTBqMnQpr7WVHM1ydxbxJRA9zKp6vXMBoSO87a1i4/pdcTqzbvZlLtJygEhSNJHgfnXPcRxT3tHYkd0wPdtS4fkCC2wmSYbeD3R47e6uWXSziraNY5k3Rp43jWIOVlvXOrcGCWaNHynSfVVjBX8XcdGzuLRUPrBESefeY51WKDye3roiXJXnLXuzp7K2+DA9Qug0QRy5x3eNYNJF3YbGLeyXHz3AwIKrJgJOpHsrOw2NxF1nVHdiseMTqJjbausw6aMrag2wGnUQSdB4VXi1h8xS3DNuRrpJidvGo8bFnK4/G4qwUNx7gl4YAkaAiR7ga9BN7qrJc5zoG3kwXH1iuO47xIXILoVCiNRznei2uNN1ik37ZAAQrr/2hazMDH8RuD3UabQ7342D9NOMXUs2r1l3QEsOY1kk77xBHsqnwVmW5jbzEs/koAJ84s6g/wBBV67fF63at3jbKIiNlGoLsxzd+gFVuDDq+INhy/WI1sLn0MlVEfLShR8FKWnf2YeMt9TgLK5jmu3GLJyAWQpjv2qjwriT2fMYgyNfAHN+9bv2oYHq+oYHQ51jkCIM+2TXDWL+VgTtz/rVKGxsutjFtSidRicKt7DYm6WOdLBbwYmZHrinqn0hEYZLltxD22DqCAdVPI694pVriVI4usyKc00ctYPZX1D9qJmoFk9keoftU5r1Iy2Rwhc1OGoQNODVagDZqkGoOanBo1AGzUs1Cmlmp6gDZqWahTSDU9QBs1PmoM080agDhqWahBqYNRqAsZ6cPQAaIn9jmaHOgSsnnpw9RcDYAzOskRH1pgtJZExuITPT56CximzVWoQfPT5qrhqeadgHzUs9AzUs1FgbXEnbLh2/wTI0kk6z8/fRbN66vY8xlzKRJMZSdNGjerfDsFaxFsB3ystoIAGXmNSQec60a9wom5K3DmIUAFZEdWsuTOhJk9+vjXjzrU7OtJ0bXALr3rFxWbtMmXMOUlwKfiRWxhwtxxnBJUk6ntE6EjeDVThuFu2rdxZDOFXLlMayxGunfSxOGLW1a4md1MlcoY6EgAewzWVbmngq8RxaubfVw/ZBYRPa0GumvPWsnjuHRsY9pVgi8w2iYk66+FXeI2wlxMg6vOA2USpEsNwDoazsZbz426D2W629LCO9p3NUkQ2MuHa5cLqoTq0kkaAwdzr4RWjgcPcTEi8kG2Dm1OsAgPH/AD31X4d1jM2R2gCNIkqd5BMVp4IMYVnKgLzCggtpqRvQ0UmXvtPXrLVjLzuwP5lNYOP4bbGGazbGa4jgE8yYBPP1ip8Y4QyQRdLL1ttVQnSW1DAhtIq7huGMlwMcplgWMmToRJnc60LgGtzjOkYCgIsgC0JB/NrOntHupVf6XYIZ7hDf/qzcjqBEb6bUquPBhk5OXsnsj1Cp0OzsPUKnNdilsYkqcGoU9VqAnNOKhNSFGoCVKaiTSpqQE5pqaaU09QEqeahNKaNQBAaU1EGmmjUIKDTzQwaeaNQyYanzUMGnBp6gCE001GaaaNQic080OaeaeoCc0pqE000agDK9b3Dr1y5AV2DGycvaiMrxuPAVzgatXhmPFsAhoYAjVMwIJmPOEbDkaxzLUtuTSDpnR2b2JV13ggZycrSQW5nwj30d+OuGZLlqV2kTrpPiOVZvDuP52yvkT/ESY9WgNa6WgzwrKzHWBcAn+ViP2rhlFrlHSpJ8MVvidi/BZRAKjt6ZeY15Vj9Xmx924RNs3L3aEmcxaCO8a70TirIlu4oIzFds2Y78tTU8FbHV253yLzPdSToHuy9huHIgcIxOZY1I058hNPewUWtyXA0MtvuNBvB8Ky8XiHW7aVGOuYkTpTY7iN5G3JXLJlQROvOKY7RaFtgoLmTnXU84uCJ9jMfYKsDic3cg2ncH/DOoisi/jmuMEYabkgRuk6zI8PbQLPEVS6QQQswIgwI0nSd/GnQtQTpDZTJcL6kWWgyT2tdd/Cnp+M4229m7BE9W41EHVTApVSMcnJ5+uII7qfyo+FKlVamZi8qPhT+VnwpqVPUwH8rbwpeWN4fP60qVGpgP5Y3h8/rTeWN4fP60qVGpgP5Y3cP79tLyxvCmpUamA/ljeHz+tLyxvD5/WlSo1v2A/lzdw+f1pvLW7h8/rSpUan7AcY5vD5/Wl5e3cPn9aVKjU/YC8vbuHz+tP5e3cPn9aVKjU/YC8vbuX3H60vL27h8/rSpUa5ewF5e3cPcfrS8vbuHz+tKlRrl7AXl7dw+f1peXt3D5/WlSo1y9gLy9u4fP6044i3cPn9aVKjXL2A44m/cvuP1qwvH7w/i98n9zSpUtTALiek164mRxbIkHNkhtORIOo151HC9I71sQuWO4gkfvTUqQ7YR+k94urlbcqCAIaNf5qL/+XXvy2/hb/wCqVKlSHqZXu9IrjSSluTzCtO0b5qr/AHs8yQp9eY/6ppUqdCtj3eMuylYUBhBie4jmfGlSpUC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1741" name="Picture 237" descr="https://encrypted-tbn3.gstatic.com/images?q=tbn:ANd9GcSxIYJo9MTE-59IuqTYwlv9Fannird-4Sy_HuyADcIxpofrXJ0Wq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9813" y="5117988"/>
            <a:ext cx="2847975" cy="1609726"/>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239" descr="data:image/jpeg;base64,/9j/4AAQSkZJRgABAQAAAQABAAD/2wCEAAkGBxQTEhUUEhQWFhUXGBobGBgYGB8fHxoaHxwYHSEcGhwcHSggIBolHRwcITEiJSkrMi4uHB8zODMsNygtLisBCgoKDg0OGxAQGywkICYsLCwsLDAsLCwsLSwsLCwsLCwsLCwsLCwsLCwsLCwsLCwsLCwsLCwsLCwsLCwsLCwsLP/AABEIAH0BkwMBIgACEQEDEQH/xAAcAAACAgMBAQAAAAAAAAAAAAAFBgQHAQIDAAj/xABBEAACAQIEBAQDBgUDAwIHAAABAhEAAwQSITEFBkFREyJhcYGRoQcjMkKxwRRSYtHwcuHxFTOSFoIkQ1Njg7LC/8QAGQEAAwEBAQAAAAAAAAAAAAAAAQIDAAQF/8QAMBEAAgIBAwMCBAUEAwAAAAAAAAECEQMSITEEQVETIjJhkaEUcYGx8EJSweEFI9H/2gAMAwEAAhEDEQA/ALBrYGtKyKuQs3mtg1c6yK1Bsj43ha3W3ZWABGXrp1rTlD8LGQQuZGHqPaZFE7620H3t5LZIEayw9QKj8CuYfD2ylpr17NuQhJJ6mYG9cbW7ZfsLhwRi0TazZ20yNJCqNyAI+B7VBQw2JJtibW0665lXXWJ1p/W6hARcNcbIIgwIBGxk9RWbNtLY8uERSxiJTXQmSe2lGkG2hHwXFChdlSC6wdMuv1kDtFE+YFJbDMTKtGcFRuAuoMdmj4U3W7jGPJZHxB/QV7+OckgeGIJGpMmDEwBWUUFysr+/hritiFymPDuR5RuASpBA9vnQa7hLjEwL2ZUlfLoZgxt6n5CravYi6EYgoSBoADvp3FQ0xV9tReT4WidaZUhHfkVuP8BLImXxAcoJ6kkrb0M9AZqByVhlUg4pbxOa4ASHj00GwidfanTiGJxKKrC6sE+Y+HsPb3NcFxt8gEYmZ/8Asik2QdQjc04BEsYgWTfN4XxkSGK5NiRpqSCZM0AwrX2w95n8UMvhBZBBgm5mA02OlWTj+K4u3dKG+MoAgi2vYVy/6piiGPig5VnW2tPq24Be/LKx4Mz3MTbS7myM0GR016xWMNLtb/mYqhHqTFPv/XcQT5ihk/yf71HxnErkkFbUj+g7/OqRb4onNqW9idhTAIgaZvmDRbjODzm2SNAp17GUI/T6VIuWC/myrroRt+1LvHuODwyhLIyNoRqJBiPaq6vJLTfDOicDZG8RXgsBEDb8J79jFQ8Lwm7aum4qqRBAB1BkgRHtPyqInM15AA5VwNBpHTTUewrv/wCqbgBJtArpEHY+/b4UPaNpmQsPw0C62e2xSDG41MAGR2Jn2mo+Fwcm4GcgqJXSczawDroDG9NXAuLfxD+HkIae8qB3PzolisEolTbg9wNz0OnxoaE+DObWzE7gWExNzN4DEFTBAcifYbGNPmKn3+NYzDR46AgyBnXeN4ZSKZsFw63ZbNaEfmkyd9PTSANKicxcGu4pQQU0JgSREEz06n9BQ0VwHWm9wfhuc0P/AHLbL6qwYfIwf1otZ45hrmniKJ6P5f8A9tPrS/jeC3/FV3tZ408wkGAYBiZER9aDvgCq3JV50yHoB10jUH/OtFOSBpgx9/6PZaGVQI1DIY19I0ofieWmP4LgIjRbizr0MrB/4FKGHRka34dwoWAzNJXKYn8skiOsd9KIYfmLF21ZiwYKwUhwCZj0ho9a2vyjaH2YSPDcRaQgJJzB1KQQrDYqDDDTQjWmfkw20u3Lt1Ft22IKsVOZW80xIkDsP6qCYfme4GZbuHIKAZyjAhQdiZ0g/wCqpuM4stxQFmN9RqDr2J70JJSjRk5Rd0OnEeYME6m0WusjKQWVQIkEbEdjVbcW4cgcCyxe3DCXXKwkHoCQd+nyrr4tateqSxJF3NsV72FuKUY22CqSZjSCd/b1rvylxNLWItFp0t3lMD+a3dA+rUWxl0BTnYKraHWJ6x6661xwdzDalVt+KVykhvKRC6hSNGkE6d62g2pcih4tdwfJMj8Q/Q0WxfAM0kPttp9I/f6UKvYUqCms5gdAezbfSjW5jW2+o1rcXD3rXBWSzZRuNeg0Gp3ona4bczspVpB1Cxp79PrQMRbQZv8AeiuCu3lOkmPf6HpTDwrkq/ctq6IYI0LMo/cmpacgYssdbYg6y57A9ForV2M9Pc78G51xFmBeBdf69x7OP3p44TzPYvwA2Vv5X0PwOxpLwXId4l1Z7flIB8zndQew71OX7PW/+si/6UJ+hanWruJJR7MfSaxNQuC4A2LK22c3CJ8xEb9Ik7e9TqeyZrWDWxFYJrWY0NamtzWpFGwGteraK9Wswh8R5vdXhLQVejXAfN7DT96ncK5oDL9/ba1rAbKcpPppSvzHxPO1jxQBkeYzGOk+UgEUU5xxdk2bb2XEm4sr1gz9Kh6jRVYt+R0u3gok0MbmK2GIKPp1AH96yvhuspqViQGkfrp8aAcEwa4hsSLlxkZLzKIMADXTT9aVZrEnhyX7WqJ//qeyrljbcCdfIsz3YZv2o3wzmXCnN965Eg6Aifeq94ZhkTiD2rvi3FzZVIc+bKBIka6TvtpUvmHCYe3YuOHIuC7blM2ylvzeoHWrTeCSWlNS+xVRyR+LgfcTxxVYlLPiBipALgGABJ1n6mpOA5lsXhKpkKMQUeASYI6Egiq24pxGwFtXLT+JluAEJvqrGNYHQUQ4nh7Bwtq9l/HiLazlAI/ETJnbT9K5sq1Qah7X55+zKqk1e474/m5LG9qQIkg7CN/wx9ai8O5yW757duQM06idTPUiq141xLBtetKtsnLd+8/D5gJEeVdROus+1Hrj4K8l58IrJkdBplAKm4gMZZOWCe21DFGen3O3+VCT+LZbDHxP7QhbMG3pmgtEgHeMwYifSZrOC5tuKG8q+Zmb5/8AvpX4k2Ft4gW0teMpS8oUQwL6ZXgAR1131qHd41/D21BwvhoTlA8+47gNpPrvFO9uTaW94ofH47dxFu4oVYCEn4a9Ce1CcHznetoEyppXPl7iVtrVw3FFtpAC5iCwKt3JkbfOoGLtJJyAxC/m0BObc+wFBaX3A4T8GOPcyvccEKNB2jfX417DczkqVZFHljRd/fr60B45curcRbKlyybLrsSD1HpWvBsBirlxRctm2hDSSBOik7Zp+MdaNwqrMsc27olrxps6mBlzA6dBI7muvEOKEsWUZpjoajDhsgnTytBI1B8rnQ9fMAPjUXFWb/iC2gSCBDOYAO5BIOkD+1PqinyJ6U3s4ha7xSEQ5ZMGQAdNT/zSbxnDK6s5uBSSTkIM79I96ZuGJcayC6nPr5MuvlPQkyd/17VxXhbXXzYjy2wYRD+eYOsbR2maV5FfI0cMv7RIwHCGv3PDtiWIJ+AG9Mics3r9wWsOTFtQGOXQkGdek6inLwbdq4GVEV/DbpEiG8x8krb0Ame5jSpeAxjYc+UId2hGkHWYImWLQNZ6x0FJLN4Lx6aTVsFYXADhmHa5iGDM9xRAGqgdO5iJrnc49h7plbiajYmD8jXLjqXcWCMuUggoG/NmIGYjoIzaToIPWlXF8t37Rg2RcObL926meoIAO0Eb9xVIZtiM+nbe6Y7JcBHlIIjoZ/SuiQpBEDSPn0quG4ZcGosXQZjy6679Na0vriQsr4uUE6nMRIJB3OhkVVZUyTwNFmXcetuGuMAFbcnqRGvwNRsZxC1btqzXFygKg36Lm1gHoR06iquxL3m/GWPXbt7CuuCd86ozEKWEzJAnSSOwHT0ouYFi+Y+X8Zg2MN4bZVJzAAj4EazB2joag8TwODFpnRiDEgBomewbpoPpW3FeTVts4tszIsfeGACSszHQRr7VEv8AKV9QVW4GUiZDEBgDA0GmsyO3ppUvWj3Oj8LLsDbTTnykgECZ1kAzuP09qxZUi4rCBtOv11/SouOwd22fvMwPQkfGM3X19ZrTD4kAEPbFwNvmLA9dAQaNpivG0MBxK/zr/wCQqLf4gBonmPfoPj1NRMLawpGZ/EtsDACkMCIMmCJ0I2nqNamNycLsnD4m087AyPWNM2tEXjkHuuYy7Se5O3t2rpg0RT+JdfUVpi+SMWm1oP8A6GB/Ug/SgODBF1ARs4n5igHkcf462N7i/OtrHFLKuG8QAjTMNxPYxSWU9a9EAntRs1D9dt27ksTavDcyAH/80gz7g114PwshDisHc8MH8QZswgbyMszvp9arxDUizinQ+VmHcAmDHcdaDd8GSLa5c5tfDqLVxVuKBC5DlcmTqVuZdIgaT3603cO5iw9xmGfIxg5bgKnYD82m+lUthOZXIh7aONto/vW+L41AAsqVPVTDJBH8p0n4U6aEcWXvYI8S4JEkqY6xlAn20NSKo3lTjd1LjspAdo3JUQFgCNoHQRuasDCc8hYGJtlZ0zqQVn6Ht0FGxdI5V6oHDON2b7OLTZvDIB7EkTp3HT4GiFDUbSa1iK2NemtqNpNIrEVvNYmtqDpNIr1bTXq2o2krjj72b7XTfAU6m2AxKgnTppmEdYoPhuDYZbIuBbpclcouHeRAAgnQnWmHEYdsVcFu8EtW0HiOqN5jI0BBE5u5ipVrD2xjLdxlJ8qrb10UHST/ADGO/euFXWzPaWONW1wR+GM4L2QFUGJ8xZtJBiD0zA6n+1BeM8Fs2c9x3e4MzlrYbdpgk5dyNaab3DGw+Ie7DXGunItsZfNAmQSfL02jtrSHheCr/GOtx7tkOXAXTWNwxzd+ka1oJJW3RKe79qsPcD4dh8y3kARsihEGkqQcxMkz01jpXPH8PXEYi5azoQSrNoAwyHVBH4mJ6t230pWGLsteS2itKkquVjLbjUjuegpt4rg0wS2hnZWAZi+TNDR+GB5Q06T0iap6UtmmJ6seGiM3DLQ8qW7Q84ZmzkFFAJ+WupA22onb4crWgpQNaYhlL6iTEhJ6E/mP96VbuNVipt53ux5xmKwsjQg/jXckDqRVg4nA5LdvwrT/AHgGW3oCWIJDMxOYCSABO3SaTS2uR7ipbpC9wbgWDdmdFtqwlSM5dpyxKiMomSY1OldeD8BRM9uxcADg3HTL58o2UEn8Ok9amcv8LSzfvG4wLKAIAyrmafnlAPzoNxW6tvEhgkhlGWTJJAgxlMRPz0qmm3yLaiuApbGW+hS0uaPwkanc7xooy66a61L4vw0kDEZkRSfMGBJZ9gNRoBtI01O9PPL3A7aW7dxlm4VBOYkwSNRr7xUjmPELasl2UECJ0G3pPWljib5Fl1CT2WxUvGOIFQhdJuEz5jEBSQIjTv11BFdMI63ALku4Q/8AbyyikiAvdy2/WI6QKe8DjbWJ+68NSrAhgVHb230pRwvDhgrt+2STBzW5udWGi5CYkGYY6/WtPDo3OxdVhyYlBQqS73ydMbZcL4pdMziLaBjM6ZTEZp8vfrrtWmK4uFuhCSXMhISVbKBJObyiNpFTeW+HZHw+ZWb/ALpOYnKDDENr2Ee+tCOYCy3FFu0JZbhS4RrlVSMp0gS4BESCTU4x8fMi8nk7WsIUfMbgIP5XUECd9hIXzQTp9ZqViMKLa6I4VtEJIMEqWPWSozaDTedhNK+F5jt2Lai9cfxCGRkZfEkZpnO0wux0109ab+CWGOGJtobwuLlUhcrBjo7GOskgf0gEaGj6bZvVQPgZl8QQyQPxBiW8o1B2C6ka/rFdcUVAypIyMrDLOY9tV1IJjQCNKLfwr4dR4qbSq5bZZrjnUkAdmgZmKgAbmdAXGMbfW/Yt2lR7jtbLWw4LKRJMqJW2kLJCsdfMddaDxTvZf6Csiav+MkYnDpdVc1xgSnhghQxk6gy2whojuPatv+mi4+SySGV1gtbEKAe2UzMHUdQNalWFvXS6qqK6ZBlYj/t+XfecokzrPl9KL+Ibetu4o8oUhQpkCr4Onc3fY5Op6tY4tf1C/h1ySD4bhk0ZdCLmfK09dAQQBJ3FD75RfD8RBaR/ImdtZLMIzKNyMsAnT20qHzjirpJui6GAUyrAAKAQZ8okiAfLFT+E2sTdtyuB/ikCi4jEoqeNoDGciVEHUAmZ2psvTJZNK4Ng6pyx6nyC72PtKhFxWV7YXJcQ6AEglTG4Ez5jO4AqfhXti3bJvhwFmFt5h+JTroYMGNpMn0hE5oxuLW+6Yu0llmOZkFpF0PXMBLT3zGnzgDLirGTD4fJ92gAt7I6O4OYHZmGpM7QOxoTxqK2oMMkpy5ZG4fft4iSli1MAAm3o2hGaYgMYEAEiST0onwvkTD3j4hhQNNyxLKxMQuhXZST2MUz8u8o/dgXhlUaLbAEgAnXsJJ6elGriDCplQlUnc6mWO8mdZPWo4tblbVLsNmcUqTt9/H1FBrQw1i8krcQIy5S0z2ygiDp0Ma5tpBAjGYvOoaytxoJgESQQuUZ8oOUHpAJ0mitnhge/cd7zXUH3hDDzRAEHLAIHmGx3GhNd+E37y2kOFwdy7lmWZlXY/wAz+dj8elDQ5N1ukyuOV0o1fzaS++wH8NwAXU5FUKcwLEtkELBGm4JI+euofG8Fs3bmd18ojN4QOo0WTl/NMsRp8ehrjXNF58Qli6ngMDOUhmLMYyqQSdyBqJFNXDeVDZs53dmuZSSJJG0xrOoOvqehptD1e0plXpr/ALFzx3Kfx/LSyBYfMxcgK2i5PNDhifw6ddtZoTc4TetkZldW6GDr7EfOrMwnFrN77tWTxHclQTqFCIQo7GZSdtTFFcHgEvYi0lpDbV7YZmIJ2VfwhhAOvpufUU2qcXTOeUINNoScDY4hZwgxQuBrUSEfU5Z32mNNvU0s8K4X/E31VEbO7SNQACTvPQA19C4XlOyhXVntqIFpgpTpBACiI7bV14zy7hr1p1ezbHlIDBACumhBAnSr7rvZDH6er33RR/N/2cXMGiXDcR1YxodmieuhGm+lJl3BMJBG/wDzTXw68xuCzdJa1njKxOUQ0FgCD2I271YPCORsPi7RuW2y2n1tsBmJkbjN+FJ/KO+4pY5FJ1R1dX0T6enqtPdMqHhHAr1xHuLZuXLVvV2QgQPiDOk7Cmfl7kNsbae8pVQJyo7Q7Eb6AGFmYJ/TWrR5c5RvYa+Fe8j4UIfu1t5czgiDcGub8x33jSpn2g4FLmBvMqjPbBZCoggj19p0poL3U2cTSKk5Xt8LyFMUzpcDEeYsBExuoj5042+VeGmboQPbyg5hcYj80kkN2il/lPlKzi8I99LYuX01YO7BCdTlGX82WD284olwzly7iOFXGw+JeyD4jHDqBk6+Ut+IyOpPwp5Qp7M1bWwzh+TcGLjEWQQVWASSBvqJPpUy7yxhGTIbFsL1AH+9A+EYljbD2rl9X8G2TbvQdoGZc5JIY5mGvfbSDX8ZiPCDjITBzgAeXUzJB9NOhn0NS9RIPpS8kjAcNw+FDG0iWgYzGd+2pNbtx/DDfEWh/wC8UHx+I8dXt3HBthgGgRBADCG+R2pTbguHDRmGiySAx1G483WJjaY07UvqrsmH0H3a+pYeH5gw1xwiXkZzsBuaIkVXnCMPZs3CyhzcWQDEgQfy7yY+etOnCeMIiXLlzM4Dqg07wJiNPMTM61vV+QrxeGTorGtLOM4tdFxsr20XMYVm1HnKwR2qaecLCr4eZGuNmlpgLBMAmP5RWjlTW5vSfYMFa9S7/wCqlOqBWU7NmAkd4O1eptaBoYB4bhLxxVouAyuSD5zop6EZus+tb8+cIuWVU4dfOCToRAEaaExOm+/rXDgr4pvOQilYIkb7fGYj50e5gxZ8UpcO+UmYYZIk67k6fpUZ1q/I6MOuOOr5F6xwfE3MPZv43EFJuFCxgkfizFcmgGnufap/HMGt1HRMrW0TLaLDzAjN5i0dSusVGxV+/fsraCkkM7Qp8oGYgH4QfeahYbDs+QB2tq5y5yTGcDzAfrTVEClPszfljl7wPEuXBba5KhCAZENBIkadNRTDjbNvFNYS4pZJlhsGnzDXp0obw21ktO1y7nZWEeeAATAkkiZIn0ig3E+JupI1X7lQYfZyZ011MGP7VlKSbUXyF1KNtVQX4xwBjf8AuHso12FLZWBHmACqB5co9p03pmuNeICXcVbD2rnmKgZjlOUabAHT60j8M5ie+bNohVGaGaAGIzfzRI23nWp3gPhr2JJKC0zkC4xnQNE6akwQeu9FxcY0DU5STGNLqJfa95S1xChAkhf6hJicwnWuGC4ZZN209xxCrrmgzIbQ6xv1pcxvCzetm7avq6ZsxULGhMAd51mDWeM2jaULbMuuUsJnKddEHQSAP+aCk0q5NSbvj/Jap4n/APCi7b/Lpt2MbdNKzzNZ8bCuFgyunvGlJf2bcZt3Ld+1edVDtmUOwBM7xJ1rr9muMzXcbhmaVDlrYJ9Tmy9xNUpojdmOV18O9YIuq2b8QAgDy6gsesdutIX2oceYcXYZs1m01ohBEGAjnUa/i9ela/axi7lm8LCPNsHOMpBgmdCQJqu3YyZ3NG2+TbLgvgcxWHw2HdXJBu5WGYTkyGZXcD8pjselCeYbdi8qh7kZdEYuZjciTpHmIj19qAcjYqwcLluxnS4SBI8wZYlpP4RH1ovfa1dt5rxBKkiQdIJA1IMCAB33qWhKWyKa3p3YOTlqyyu38Sy+VQRKwVkAA6RBj6Vc3JGCW1g7YVgwMtIAEydNtNBA07VXF7EYYIosGXVYQmSGUMSc3oJ/am7lrGh8DdVJm275cpMwSWHrOsRRUmkwOpbWGudmAwd4SylkYAqYMx0qgeVbxtYhXVmV/MQxg65Tm2mfKTV03r5xOEYebOi5WkH8YGuu01RfF8YLNy4glbqTEbqSijWdtJNPFqSY0JvG6L05GxdvFi64X8DC0VaGgqFMZuo66jrR3jXD7TpDosdDGo9j0qmfsQ4s1r+LthvyC4Ae4kE/p9KYcLztcxLXMOSA4UtbP8+pmPYRpR44JVe7Fril0i+9tiGykx6rrv3PSaunlm0beEw9u4FVxbUFRsDGwqguJtlvB3aJBVpPUGZ/Wnvnzid7+Dwly22S6bdpxB3ICtl7xp9SK6M0tUYkMUakzf7YcFbu5bjLL2UcLB3OjAN3Ejb1pM5O+0xsGt6bCObhBAHlylVA1IBkHfvvqZqweIP/ANT4b4ltcjsH8RYMpcVdVPXsR3BFfP8AbUCD8fb0NQb2LJbn2LbYEAjUETS7zziglgydwZ9QNTp36/ClXgXMFy7wixdRyHtfdn1dIAk/6YMetSbXEhj8LmJm7a8t1Oxg6/6TGn+1KpK6C47HHlLjdq1aF6+cqBmWQJjMMwze+0+lGMD9oWGu3bFq1q1y4yt0yAIXzGehMD3mqd4ljMoexmIytBXvG36zQ04koVuIcrgkBuxOoPzAqXT43GDvm2Gck5IfvtmvZriXUOU2yqyBqZzEGfQr9aJ8qc/3cauLDZVuLbTIo7AMGcepJHtpS7z9ibeK4fZxPiqt1lBNrWS4MOIE7EmCdKQ+U+MthsQLqFQ2Vl834TmEQ3pMGfQVTfkq5pwUXymTeB8bFjFEsqsjXVzZhJEEwB2BMTHSrh4VzRca8ilLYDNEquok9DPSY9qozi3DyMQFkHxSrSuv4jJjb1+M06PjzZdTa/ErAg9ARBrScVuydTySSiWlwvj15rl62czNbuAgQJNk6E7DUNr7Ctb/ABh1vNYvMxW4YtNGk5ScpgbkKTVT8Q5hxTYhr3ieHcdcreHKjLpMCSRJAO9Y43zNi7lpbdxwVQoysohpTY5hqT6nWoLNC6s6X0064NebsL4GIuhtmVWWNOhWPfufWrQ5H5tsvhbKocr5QDbYqDoD+ELHl07VUPHOYbuLYPiWzgArAAAXMNCoG0MP8moHCnuYa8l99PDcQhOsAjQxsCB8qeaptj5OoebHjxNfCn93Z9FcF41/FOzIQBbDqw7MCN/1pJ5E5iuYjFYvB34yMrlJ7q0Nr2KmfgaqvinNF17917RNpbjaojNEDTvr8a74W6zoblsnSQwnUaaj4itKehKyMMSnaTG/7N+IthMdisM94eAMwKyIZgwVWU9Dl9dR7UxrxtMHif4S4IS/dYpA8sPJ19n0/wDdVQ4Um5f3PmBkk7t7+utHeO8x3r62rN8qfBBhwozmRAzMNxoPpMnWqPL7mvKsl6bpSfZh98dcs8QxGHZ5RUXLEHVdQJE7Z2WPail3jwI/G0nPsQBHnMRppPhmB1n2pL5NVLt4uYLoojWI319dvrTtZwS/lUT6AVy5+pUJ6abE3ZyGMRkLKrEZz5dZaRcj4CVHwrFjG6GcMxOmun8oH5j31qcMOesD3P7b1lEUmJn2EfU1F58r/pr8zWC7V7FGSAlszI67CI06QIpQ4jxh7d0LczBs/mObQkkarVlYfDZrgt5crE5fMZg+sR1odc4arJfdUtC5bQuCUU6giQZE9T9K0Ztupv6FMc3HdAXgFvxzcLoXyvIdhMzrqT1/vQniPDsSLrEC0iZTOZ0Ay9TAJb4xVicPwoz4bM2cXFXMDsSXdTA6CI+VYOAVxbJAP3GLtNPUfij1owlHV5/iNqabrYCcIwDrZtjOD5RqLbEEb6EDUeteqwuT7AGDsLocqR8iR+1epdMXuArPh+NXMHbUDcLLb7/pWovLkdCjsVLOpLZcgkgR3jUZZ11pVwfFntz1Ugzv/V360w3nFyzcua/9tmHo0Xz9JFdrT12x9aWNKL3B+N4nFsfjAGhIMFjmJn4k1At8U+7C5fJmzQWJ80RJgdiaximnCqRr5tYHqP8AJpcwt0lfh/erJUc+rah0PEnawAVUWhmKqG3YEAkxvvpNDLWPt5PwSJjLnJ+O379qiYbGO1u4pYkIpyjtLa1Cw7EaR1+W1FKhW7DuHxNobW2k9c22vT/OtSONZLbKHNw+IgYZWEQSehGn4f0oZb6VJ4lbm6gDE5lUn00Ij2gVptrdhxrVsb4/i5t24sKUMCXJkjWZHQN60vLYuN52LEt1JJk+pr3MOLJfID5R0H70W4T5sIWbdWj/AG+Vc8pNLUdUYq9PgA3mZTuYoxwfjJCeGDkbWLgMNr0kQcu8zO+1accsqRmQyIoBbaKfHPUtxMsdLDPHjJBLZpVZndSJEfCPkaG4TC+ITJjbX517GYhXfQkDKPmP2olwHhtxrb3EEqjqCAd9VH6sBVHSJJtoncJ4W1kE3cpkgCDKxrqD1omcSczKk5V6ZZBBidIII0610xWfwoYEahgC+YyDB32O4iolm8ht3HcoFWQfxZp6DeNTtAoSlUTRjqkQk46LRZUCy8CTMqJmPj1orw7n7EYVbiWcgz7mJg91k7+9V+Lms+tMePwwC5hsVBFJOdUmVxY07aGfl/7RLtm6r3fOomVUwGBmQVOxkzOtBueeMLj7wv2rItwgBA1JMtJY7f7UrWFLOF6sYHxpn4vltgISJMSBv7mknkWPZcsvCLzr3cLuSvs8v27GI8S++VGtvbOhIElYJjpoa2xWHtnEeJYxABDBkYAyhBMNrGkdI2+VQ7GDDLKa0OvIVcdDNTj1Gp1wW/DKCvkZucLuFuW81p3NzRioQhVb8wJOp+E+9R8dxvEXLVpLjlltKFTQCABG4EnTvNB7+JhTcAENCtpseh95EHuINE8fZUYNHQ7jb4U/UTnFxonghiknf08DJyDzc2HS4iKjMxzZCSM5iM2sjN0MRMDQb0IPKF7G3buIhbdp2ZpM6yfygyY9zQfkjBDEY20jTlBztHULrHsdvYmrh4zjGRCEUBVGuv7RoKpKbIbdkA+SuGnCYS9ZvTcDXQ6RAA8qrqJ3MUE5WxZwONN28D4F3Mt2NVUEyD6wem+ppv4bxBbqaDpK+ooHxZEa7bV1OV2hl1E/LrMUIyt7iOPgTecMYMVfN5LYS2QAvQlROrf1e3pQKzeJcqTIHTuf8FFucCbOI8HP5Ike+k+2gFL1u+Qx2BJ3/tVm7RHuSrWIBJXzagxH1BHWdPiBUI4chPE/Kx000+dcTcIaQdRrUvhVq9eBw9qWzHNl/KsfmJO28fGptpRK3bthLk9y98oCAcmhO0LBPrP+9FsXjBbvgEzkWW9GMR9J+dDuVMKbGIxHiGGs22B9yQJB7QPjNABfYsRMs4jWufJF5ZVeyX7lsGb0r+YWw3GpxHiPqkmV/pOmnqN/cUU4njEZcqdtDQXB8s4u5+DD3I7suUfN4FHcJyNiI+9vWrXsS5+kD6008CbTQcfUtJqTFu7fCqQQSTsQenWRRbimJt3BZtrqzqCzT1jr66H6UUvcK4dZgXsQ9xuyws/AAmPjXazxDCIpuYfBowRkXO4zGWMDVyT1k1SSWzk+CKyU3XcQbIZjCKWP9IJ/SjvBOG4wTks3ArfzDKPfzRTJf5ivC/iLSBFFpWMqsSQOv1+VRuYMPiA7D+IuZTZa4mwlliVJEdDM/wBqEsmNpJ9xIzlGVo0tcnPBa7iLdrTXLLEag6xH69q2bD4IuA2JvXnYZYtKBm+jfOp/2Z8LZme7cbMt7C4lcp1IKwQZn+maBYbC/wANi8IAmZvDU3ANdXLAn4Zh8qDyJK1zv9gtt7eRp4PgrNu8wt2DbdVBzM2YkHoNYpq4faN5ihc/gYiD1UFhoOmkUHxDstxcqAzGbaYk6z6TMUa4JfVLwLsFWHEnbVWA+ZIFefLqJynF3zX7gUSEhgjbeiHHQFxTwPzz+hoNex1tD5riDXqwojzVjAuJuwGJBGw/pB3OlQpuLvyv8hCdxo4j/wDmH1IqFgkJbELtNm7+x/ahV/mA+MLzZQ2YNqdCRB2+G1Q3xN24WZPLmnzGevZd496ZzqTfzs1h27jFtrg2DL93+LqYF0tG4gkfrUC7xx9FtAkh7rAxAhwFg/Dt3qFbwQEFpY+p6+g2FSstTeV9jbs0w+JxCqFW86gdAzQOv81erfN716k1yDRWOLvHLEtAnc6bNsKZ+XMFdazchSQyuIOkkrc29B+9RLnD7lxbasCkHzEANp6AxrRO34g8qL5cuUl21aepVdAP6ZPvXtz6nGlyKo77gLEYB0sm2xEzOhkET0Pah9rh7C0TImQIjXbf2pmxHB2fchRtCKf3NZscuqoP4zPdv7UkuuxULoYs4RCou+qn9Zrvw+2jZ2u3MrEzAI16n4zoO1M9ngNsbInxk/rU2zgFXQBR7KKlL/kY9kZQoVbfhA7sQDt1iD1Hr+lZxpGVSiNMeYgEzodZ2EU4+AI1P7Ut82Y23k8OZJ6Az8KWPXSyPSojKNO7EhrZdjFetYtrfl6dR+9bfxYUQBB61P5dwC4q4wfbL03B712TkoxbfA2qnaIYxZiBqKgXDrR3inK1+zLAZ7Y1zDcD1FBrg8sz10rYpRauJpScuTiBTn9n9kXDdVhMZW3Pt3pMBqxvs7wQWw12dXaPYL/uTUurlpxMVB8cMt/yr8qUftDdUS3ZQAEnOQBGgkfrT2YAk7DWqn5pxJvYh3A8o8o9AP8ADXD0alPJbfA10Cktr4bGfMGWB3Gs/tR1bs4OSdQStTOWeB27uFvs4JYghT/LAzfOaB8D4fdxLeFbOkZmJ2Ed/oK9CU4ztX8L3Gxz0fQ68tqDi7U7Ak/JSf1FdeNYnPfdhtP6VHGHfC4kLcjOpAMaiGG8/Gol+5qSOs1nHVPV2orjyKOOvmG+C8QCXo2BEH1rpxxwLgYbUuBzoeorrexTNvSvD77HXUexokNjALbIVBzT5u1drGPnD+GTqDp7ULc6RR3lPB2rrlLm/lyepzCfeB096rka079jnjJqTa7lkfZTy14SHEOPvHGk/lXt79T8ulHeM4gIrba6GT301PTep+FxSJbCqYgQaWON2b13MiW3YEbgaSTrqdNq5o5Nb2KyhpQu2OavAuLbRbXhhtSrTvudGrPG+OANOk22ke4M/Who+z/EF2LXbVpSerFm/wDFdPrRW1yThxrfv3bp6hQEH/8AR+orq0dyHqKqE/mDEnEk3D0Op7A/4KG3LLN4ahWLwRC+aQNoA161a2DtYSyD4NhGyRmk5ys5oLZiY2O46Ggl7n0FotgqhIlgAoA7wKpqRIV8JydjbonwSinrdIT6N5o+FNvLfLa4Rlu3LqFwjq6oCwMspBDGNssbVO40GGGu3FuksLZZT02mag8Ixbi1Ye/kUwPNmEujISGI/mJOtcU+ohODpWuB0n3Jf8Lg7l2662xdd8pcO4IECB5ViJjrM1Lxd69h/u8PhLaMI0TKgAO2vUUMPGLGGBS1bA9JALdupJpl+0LiVxLeCe1blrthSSFJI0Hb369qWGbI09KrigOhHxHGsbcW62ZUFrRuuubLEnT1moHFse/8XhnW43hXDZcCSF/EAwjtpPxqHnvrduI7G2Ln4s0KDImCO5E6VCul3C282dkZRbUeYxroPQACrRtytsO3ZDzz5yiLnE8SqXEtiFZFb8xKzlA+BiJpb4VBwy28/hk3i1yRMBNtB6/P2pr5xx7NiDdSybp8G158ughBm1I3ml/hHDsU9lWzqiNqBsSDrOtTy5ObfdGvwcuGWJ8R8zM1xbxfQwTJy694J2rbG43+Ls4RbZC3VIzEmIgZTrrppmPpRHD8LW05Xx2fcKpgDKQdcoJ6UFwVrCIzq1w6N5SoJEEA+8zIralJKW7putv0Be4f+ybGMcctkkFEtYhVAHcFp9ZqPxbif3+Fu57asLbq5EdZMFZnTpPX5UQ+zo2LePtOqXFUC4Hu3DC623E/E6b0BvPlJyvYt6keRZPuSZ+lGUotWl/GbVSJDcQZrbEvdcDLDAZSddcvpUBOIr4i6OoG4a5PQ961lDIuYgtMTAPTtppXTAcHS85C51UfmOs/QCk1Rik32J8mmAvqrGXg9Mi5ide5FMFrGXcRdLfeljvcug9BGwgTpRTh3C7dkfdqP9XX51OAriydQpN0UUSNYwYBzGWbuf2HSpIWvQa9BrmbbHSPMa8PavKD3rYKa1jIzHpXq9FeoBogwf8ABXlryJH+5rdVI3imJ7mA3+TWZrPhmaw0/wAwrGMx614D1rZbg/mmsi521rAo18Ma1W/MOG8PEMAYJ1IGmWelWRcLEEA5Z6/uKBrwBPEDM0gb9ya6emyrG22YVeDcvHEOA0hQNSOo+NEeFWFwnEPDnysIB99R/anNLSAQJj5f80rc5cHuuwu2hmCjUa5v96tHqHlk4ydJqjUTOd+Ji3hygPnueUa9Nyflp8aG8p8u2rljxLy5i8gf0gGJHrIrOLwaY+yro0XrawV6eoj4VM5T4uFUYW6ClxNAO41+v60KcMLjDm9/Jhd5o5b/AIeHQk2z33U9pFMX2dGcO4k6XO3oKlc3Yi2bGpH41kTPXXr2qByE5BvhJNqZB7GTA94ppTlk6d6uwaGvHsBbckMQFJPwE0ictcEbEW2uN5VJ8nr3+A2+dMnNuLKYdxrnuEW19S3+00VwGBFu0luNFULqf86zUMc5Y8drlv8AYwD4ky4HAug1ZpUHqWfSfYDX4VH+z/hrWrTXHEeJlyjrlEwfSST8PepfM/L1/FXbNpEYWxJdwPKvxMCSBoPUU12eGhAAzIoAA3kwParaMjxVFW5bsBWPMoy45mA18MkZuhyET8IkUveEeo6T+9W1xLl/CXLou3HuMVWMqwqnU77nrFdXt4RTmGHtSABmcZtAIH4tK7sUJRilLbYymiubvLN027VyypuZvKygFiCZhgANvXoRR7i/2c3fIcPAkQ/iPEHuNJg9op0biTyEnJpIA0EewEVA47fvWcOb+6FWI9SpI139/Y0E46q1W/kByfgE4bke0MOtu9dQXA+ZntpmJGsKCxHT0otgeH4LDQbduWjVmbeOsKBSnheYvECm4xTyPm0kZ9QsD5GoNjGX0V7rN4ieVZJgSSCIjcDUET1oOUd0l9Rvcnz9Cyhxhv8A5ageoA/WgnHOYriTILt2LRv86XX5ugBUtDKB+ZpPxqPd4ut8ksgSFGxnrv8AAkUkJZtW6pfIXZvfcN814y5aQG3eA1jLkmT3zT5R12pf40mbDKzPfa7lUsGBySYn2iam2uNYq4NEXTWSABHpmqPj+K4jEWjbKAqxglVJMgz0MVOLyKlLs93f+gWhj+x7Bi5huJhhp4NsqfVfHOn+daQeK4Vk8O2VRTl1CnUnTV9Tqasz7HMNct2uJpcUr9wpEiJkXwf0FVpheGvcLlSsLGYk9T/hrsbVar2MFMZbPhFTiWdQkZV1G2g8zDTSoWGv21tW/IWbKJzP5Z/0gfSa7WuF2s0XL4A65VPy1ArnirWHEC0HPqSP0iudNcbv9K/8AZXjF4QAwUDoFA/anz7ScW5wXCrmdpfDKWIMSclo6x70sPjkcKEw+XYGEBJ9BIqwOaeHG7geGeRfLZ1FyfL5bYghYk/KtGcUm3GtjFc8qGy2Ii+PKVYlmGcggbqI3/3re3YvW79x8PhvMzEB8pI33WdFmnHh2Ct2FlQobuojbbczUHG8bto3/cJb+VQCZ66+tcj6jU3pjZTZJI1sYW5cYPczIhtQVkGHMfl01idaGcV4LZJdjeyDNou+UdoB361LxnEXYBbdhrgImToNehrhbweIjMFtWz06mPftTZJy1XaX0F1bUQMOlq3dBTxCQP5IERE9T/zUReHXmOZbPhAGV23iNSdYiaPi+y+Us1x+yaAfLb41Jw/D7r63XIH8ik/U0PxDihaFa7gcQZi7nPUKxP0qVwvlO4/mukIvbcn+1N2E4clofdqo9ep9zUsVGXVyqohUF3B+B4NZtCAgPqRJ/Sp6J2rYL7V1BrmbcnbZRI0VO9eYgeleZxXM+mtAY2zVgmsgbV73oB5MxXifWsF9NDNYGtYzZifWs1sEPes1rADnduleLabmsvA1isNiPTWqUTPW16mTXXw9oWtFvsetZ171jG5UDsK1DLvM14Wh1rAAkCKBjdMQp2U/EVlbjH8oFcnfYd63VRtvvWMbMSeunavaz1rytPTajXD+BB1zs59gP3JNVhilN0jCXiuX/v8A+It3EtZRLZtAx+HX4VG45wn+I8K7bBLzsoPmAPoJHoY60/4g27W1sMe7GfptXF+MvlI0G0RpFenj6XIqcnwBziLfG+QXuhXB8MRorMIExudWo7hOHWrSKudVgARbH/FDsXxJ+pJn1qK7OSBmiR2/3o5I4oqp26Bqb3QQxmCwrMHuK10qZXO+inTYLHapN3joWcoVfUD96TOO45rZhfmah4WXBLEmRtJ0k+prLNHTcYqjJNurGjE81KQW8SQDGhnWhrc02upb4Dall8JCDUQdfw69etMOD5dtBJaWOm501HYRS5c9L3N/oDRuDMXzY3ijw18oB0bqZGtcsVxm5iEZXUFRJECIPqfjTJgOFWwcqoonqVzfrRNcAgtukDL1AAH6Vyy6iH9pXGmmmIf8Ri7wBzXGCjL+KAABtqatrg3D1u8AtrdE6t16l2G/+TSfyzaU2RKLMuJIBJhjrrViukcHAGmvT/XV8We3JVwgONMorjXDVsYg21JNqR5o0BIBaP5gpMT1ip1vlsMR5ncRIZFGUT/UTrv0pxvYdXSHGYRs2tR8FaS2uUL5RMCfjXO+sbW3IXFNgm3ypaA8xb5/2FRuJcKSzauMklo2P8pPb4UWXijMIAy5lJ0O2h20pU4hxBmuEMWIBgjNuPlTYXllLdibI7WOI27aKGw4e5GpY7ie1T25ugRbtKveeh9AKE8D4aL7ZScum8T1jvTXgOXbCABkFwzuw/aqZvSi7krZkmw/9lHFLl9eIZ+lhYgDc+L29hVccO4TfYFUBAP4iRlmOh9qubkrDJbXFhFVfudYAE/j7UjYXi73LZIhTrB3ijLO1iTguTad6ZBw/L9i3HiB3aNTBCz2nStbvEsLhz5LILRAgg+8mTrQbGuzsyu7mD1Ok6zpUrg/AVuQWYx2A9YqenbVkkwJ+Dte5ycjy21HqSTTRztxC4eE8MuKxDMrZsunQVAw3A7KaZA0QZOtFcR5raW21RPwqdlnsOgpY9Tih8MTU+5XC2b93+dp6En50xcM4UyL5ltq2kMQT2+tGcTisgPlGgofwfEPiCSzZQrDygaHprSTzSnHZUgJKz3EMbkhVJd50Vf30rrhuGO/nvFtoyA7esii1vDKn4QJ7xr863Arnc0lsh9Pk5YTBpbEIoXvXcrWrAdROsV1yBZgVNu9xkjyp9TWTHf6Vh30+VcrrwY70A0bt9KwG7TWtls24rfw5FExg+5rMj/Olasx7muZfWKNAs6lxWDc964Z9x2rIuTrHatRtR0ZzW6muIux0FdM9ajG+ZqzWpNeo0Hc/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9" name="AutoShape 241" descr="data:image/jpeg;base64,/9j/4AAQSkZJRgABAQAAAQABAAD/2wCEAAkGBhQSERUUExQWFRUWFR4aFxYYFBgcGRsZHhcaHxgZGB0iHichHR8kHBwaIS8gIycqLCwsHR4xNTMsNSYrLCkBCQoKDgwOGg8PGikcHCQpKjApKSkvKSkpKiwsKSwpLCkpLCksLCksLCosKSkpKSktKSkpLCksKSksNSwpLCkpNf/AABEIAGoAoAMBIgACEQEDEQH/xAAcAAABBQEBAQAAAAAAAAAAAAAGAgMEBQcAAQj/xABAEAACAQIEAwYDBQYDCQEAAAABAhEDIQAEEjEFIkEGE1FhcYEykaEHQlKx8BQjcsHR4TNikiRDU1Rzk6PD0hb/xAAZAQADAQEBAAAAAAAAAAAAAAAAAQIDBAX/xAAjEQACAgEFAAMAAwAAAAAAAAAAAQIRAxITITFBIlFhFFJx/9oADAMBAAIRAxEAPwDRNOOjC4x0Y6znExjowqMdGGAmMdGFxjowWIRpx0YXGOjCsBAx0YVGOjDsBMY6MLjHkYAExjyMJfMoG0l1DfhLKD8pnHVcyi/Eyj1YYVjoVGOjDI4jT/GPk39MIqcTQeJ9Bhal9hTJEY6MeUsyrbG/h1w7GHdhQ3GPIw5GPIwxDsY6MLjHRiRiNOPdOFxjowWAjTjtOPajhQWJgAST5DfA9m+3eXQwNTnyAA+t/phOSQ6YQacdpxn+c+0x5IVFUdDBJHzMH/Tgbz/bevU5TULTsok/S0+kYjcXg9LNazfEqVL/ABKir5E3+Qvinz3bfL0/xN5iAPaYJ9hjH89xeohKOSCN1MCPlivp8VJMC2/TwBP8sQ8jK0o1LOfaQ0HQqidoBJHuSB9MUef7Z1HEFyV6hiflCwPrgID1qlNqipUamphnCEoptu2w3HzxFoZhitQnooj3YDEOTZWmglzfFEcyxNtgIAH0/PDFLOUywCzJIANtyY8BgeymUqVnWmgLO5hVWJJ8N/zwaU+EZfhEHiFEZmvUAKIpJWkAQZJ5QWnqCRHvjOU1Hj0pJsrqfapqfw1nHuf6nD9LtxWkaarsSdoH8xiDR7IVWrkUqLaRzaXKghTGkNc3v629cHPDvs3posu2qpH3bID0i04pcqxEGl2szQsaSN5kD+TgYmZf7Qq9P46QIFo54+oP54t8x2cpIjs1R1QczE6IETf4Z64gZLhlCof3FejVi5UgExI3hpHrGKTroKZNofanRIvSqT10shH1IP0wZ0m1KG8QD8xOBPhHBCuYpEheR9QYE2GhhpFhcsdV/DBkRjog2zJocxD4lWqqoNJA5m48PPz9MSxhjMZ1VbTqAYiQDc7xMeEwPW2Jb4GkwIz/AGkzF+YreOVY32j2vbFJV47XJhWqufIMfnjRarFcrXSYIZYk2FpBJ9Inp7YDWzaaitaqdSJqcstY0wsLBIgF9xZRaZxl36X/AIVL8Rz3Sm48ZdAPe+2Kelna9ZyDQWxgsQoWxvBJg+NsEVLg6Vj+7ompbVqVURSvLeXfYgqfG58xiVxbKjKUKLrRC5uNbIQpRAZB17k2jlBmYPSMJoOQFVyrKK9JUB2be0b2N+mCjs32eeur1KJddNU02K6RCimjAmbm7dPDE/h2YVFqPVy1JageWeoWp01XQWDsNJMnmA0iOXxOIT/aZmaLFXoUqNJTD6OZixUGFJZhqgg7RhLlFqLbojca7K5h0IqK1SPhlU1RIEqw26m9rbYquzv2Z5qtVIGlFVSXdzyiQR929wbAYt+Idu81UorUod2ZKmdIDIZcwSzBSwCrsCOb2F72Z7T59ssTUbvajM3JK61EgBkjlKiDKg6rk9MVSHGDbpAjnuMV8ozZVVcpT/dh0PKw1CbG4BYzGLbMfZUy02eoxCL0GmCloHnz3+Xhgdq06lWrUrI0kEvzXJII28DvvFp2tL3EMvVzy0qnfL3saWXSwIF2BJjeSQYPVcQmlZ0ZZ5MqV+BN2G4XlzmRUHel0XUxQroX4UBtzMOaPfaBav7acPrLmaztQd6XNpra1gqFDGSG2AU2MG1sU1E5zhQaolddVde7UrqJUhgxYzYQAdwbNtcY7M9nawpNm3IYM4KwVIUw3+lhCiLRq67458mJOetkQbrSidwnjueavFMa5AK02AZo2AO0dTv47YNeA9olzKmIp1LnuySTEC/gbnYf3xl/ZjNUe9FSu7qtMzyLLFhGhEMFQTcy1oHjgwrdimq5kVKHLRrJrVarBlV2a4WLwL2I36nGsOOCZ14FDpmglnos0/E1N1GmL2VpmYv/ADxCyWSr0qoGlXplVDOWMzHOQPUm5BOKHMdgK9JoWuiMGvpaoqxA8SZv9MGGRNRKaiq6sQvM+0kE7k2AiPAz1Gx0ITkkOcCzVR6iipSNPl1E6gRqkgr7C8+eCaMDvDM73jzSLfxQAsfeibx7YKKlQNsPljSDM5xZQLx0d4abKAQYjvFmfCNxh/JcNUVHqwdTkG9zYQPSLwP8x6nEb9jpVTSrSobUpVo+IaTKk/UTsRGLis0VFH8Uj2xnqb7KXAO9tROSzYA1SwEWvCra9vWek4zjjvART4smXUL3bBQKrVA2oEQzHQ3KNU2MGB740Lt3UjJZjrNcA+koMY1lcx+yBHpf4y1TpbaFCsIPiPvevyKbNIX2S8tnlq93lzXWmoPemdZQVQhCkrpPOAFWw67mMWfGu0VSqCoDP3I1tVqEqwBIIQLquJKGdMyB4YE+BLpzCOYhWLcwsDpkfmDh+tnWFJjq1mqx1PETYWPyNsTdBVl3wzti7CqA0B4lSd1MBhzTLSNXh1jphZyK1sutYCiC2YktU1AtUbUQmosAVI+qmWmMCnDssXqogMamifI74KOKZWjXqUwukJQohSqmIbW5IA207T4+O+DUkVC+xeT4ZSWky6iyI83Ag8sE7SbwP0MTMxx+rkDTfVUp6uZaZVCbyO8BK6baSsi8D1xVZDiE/urt3lcCB+BQpbTNhscMcUV6meCvelAgEye5EW3sSOm4BG2CH9mVKVfGJdZHthRpZVEGXosGUtVFbnd5Y2XaFnbY/nhOR7QqlKkKPMlLXTAKxIu8vEE/dWbbnxwK9p6LUqvdMByXtcGRYqdiIgg+ZxG4flatbVSpg3OpukAwt/KYthPlWQpaWEPGs42YrUVqLYvJdn1Mx0ydR3iQbW/PELinaCpTDU6TMkgh+hK/hPl1g4eqcCzCOgCd6qMCG1L4QQ0kH5DDPE8pWzFWmlVBTqNIWoSDIEm+m5/PEOWp22CnFRaQrsTla1aqaVONLKdYNkuLFwNxq028hgpy3Z7iNAKtEmkGWyCooOoCTpIgczG21hfA5leE18oj1FqhGFlZCwLeBJkQviD4Y0duPWYTUkgAGfBY/O+LWSPrM9SKPM0uJPP7+o+glirOJCgGYJifuj53xFzmQztMAuZGolRIOpyDpGkEjcxJgWwS1OOkuSKjhSbgjpq287YiLxioXGqoSAy8xA2Bv5+OGpQ8ZW66qxHCXzFGpUaohq66Z5Vq0gNR06SQWEAQZ9bYRwzL51NUrVVky5VYqI2qrIJ5QTCkEwNINt7iZNLiFS2llLXBJ5bSYMkqLg9fDHvEQ5BBU1SrFmZU1KQYmD1I3A3t1xWtLplxm5cNlr2ezJbLBCfgqQB5FZj5k4MgmtQ3VCR6rcD9eWM87M5yHKmdJE22kRf5SMHGSzugqTdWQ6r7fvDfGWCVwRgugR+0WuwyVUruMxIkTtHTrjFFzx0oGpE6G1A3ufAyDba1sbv9qnDmGRZkVmphwz6I1BZuR79cY/kMwtWolNGzwZyAJrLA8zYeuNGrZdtIZbN61NepSaA8KAQAzmCwI0kxpx7ks5T/AGWuGouBKwdY3YjaVsYXcDxw/wAT7QguFSpmwtNdCsp+MA/GxMEk/lGHDxNjk9XfZmf2jTqIBeBSJj4vhk4KFqZW5PO0kp94EqAq0TrWxZTB+HpBjzwp+OUdGhabIOtxc/yFsTOD541Hal3tctVQqhdByuCGBHMb2I9+mKo5kn/e1veiv/1iXBDU2h+pxdNNMCmWVWLWJWSRp+6fARJv/N3hlQO7tTXu5X4BMLtZfz98R8vngkycxJ+9SIWf4rb4s8tmhTCVy1cszlUFUg2EaqhgTH3ffCa4LUvkUmezTa7MYBtfb0HTC+H8SNKstSGZuvnJ6nfrhfG6MZk6RY3v09cKTPBBp1ZrzCFdHtbbDStEzLfN9uWBKihDAwdRJuDfbETO8bqs1KuAgYIeQaiRzEXHmPA7b4f4lxTmV5zY7xA4FN1CjoQBpMQQcVtbNSwLHMMIkQ4NQEnZjERA288TtxXSILxO0qVMs7VlOudKoqnaLsSdje3z8sO53tutNtLUWmJYSJBNwNvCMVfD80FBrTmtKGAjkMHc7LA3Ecx6QIm+E8Lz7PWXVUzJQSzh4gqoJIN+sREdcG1EL/C6zHbilTZkek4K73G8TGE8Q7aUqVQoUY6bEyN7YF63EnaZq5gz4oP67YsO0uaIzVUa6wAewCLpFhsScLYgFk2t26FmSny6oIO8R9DP09ceUe3YYgCgSZ2Bv+v74pUzZS4auGO7UwIPr54l57OPSBpNVqmoTzsUB0j/AIYMxP4iDew6GWsUfobdh1wmue+pidILKDMfCWGqfbBnwt9VJ2BkMKhB8u9EfljO6u9saBwE/wCy0vOgx/8AMMc+B80ZxCPhHFFDCiWBYpqUf5STYYCvtH7I5ijSrV8m1Z1cc1LvLUlF2ektvACBJEn0wKZLNslVKi/HTPKT4Xt5DfG48OzusFWjUpg/1GOnHk1lJ2fKv/6jOf8AM1/+6/8AXE/N9o8yMvRitV1szsza21ESAonwsTGNh7bfZ1TE1qFJI3dAvzZYj5e+Ainw2gwsq+oEW6YmeXS6aBsBl7T5uQTXqtBBhnYg+RHXEvjHHswtZ9Fet3ZMp+8b4SARHzj2wX1uBUWA5Bb2+kYjDs1SWOQHy6Yj+QgsD8vmcyDppO6Kb8rEL6mMSOIcXzZdnDVaa9FDkQBsN7n+uCpOHUl5e5WTe6k+gBw6vC6W/dJM2gC2DfX0F2BiVnNMlyZ2aT8RkEMfScQk4rmAAFq1VUWADMAPIXwYdoeBaqZanpTQkkbA3tEbm/5YnMlGSrLE2gqI9Ovh6Yp5aSY2wJzPE6zUqa6nldQJDNcEgib+owgiq7EUyfXXpJ26lhgyApKTCgD0wo5SmwtE/iFiMTvfhNgln85WBFNajRSEalqEajuzb38PQDCaHEa606ktUJZQoJdrcwJIvvAiR44LqnBkK25T5H8xiCcjURoUsepi3vvBw1mTCwVXiFeIFSrtHxt/XE7ivGar16hWpUFNmsoZtMbRGL7VVKjkBB6lfqbjHtJoKgqLb2/LrGDdCwYy/E6tJTpLAsIWGPIOpUA2Pt49SMJTjeaAtWrR/G0YM6bgdLTvt09LYeWkhiFBvF4PrsMLf/AsS0bi2DDspxNqmpDGmnQIWAZM1UN/mcCVZRy2/U4IuxXxVv8Ao/8AsTGGJ/IlArTrMBvIjwPhjUuNcXOVrGpuNQDDy8vMYzego0Pb7hPvg17fjlb+Mfzxtj4TY0aLks2tVAymQRIIwE9sexpE1qCz1dPzZfD0xK+zWoTl4kwGIAnYQLDBo22OhxU48ldmDp0DT7nDpYKBAB+mJ3ammBnaoAAE7AW2HTFPS+Ncec1TokWZM80CbCCBHgf7YbqtFxJ9DbEpByYjoOb9eOF6BC4pqqUiiBmdiIQDUSRzWjyGPM2VYWF+tv0AcT6507Wv0thjO5hiUlmOpxNze3Xxxouh+FQuXY7DD/cVLcpHtOL2nTA2AHoPTHVTzAYHIRTU8xU9hiYrVOhU+RkY9pHm/XicTsso0i36nAwI4ctJIPyP0wsVEP4h6g3PrhHGahFNiCRfx8sdH69xiAGKuXaCCAQev9i2H1MQFj5foY9c7jpG3vjqKDQbDfA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1747" name="Picture 243" descr="http://www.salmonweirhostel.com/uploads/images/vibrant/slider/GalwayRace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9812" y="5117987"/>
            <a:ext cx="3089361" cy="158400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2" descr="http://www.ryman.co.uk/Catalogue/Ryman/large/global/images/main/12/1201042077.jpg">
            <a:hlinkClick r:id="rId24" action="ppaction://hlinkpres?slideindex=1&amp;slidetitle="/>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51028" y="3213056"/>
            <a:ext cx="885468" cy="720000"/>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29"/>
          <p:cNvSpPr>
            <a:spLocks noGrp="1"/>
          </p:cNvSpPr>
          <p:nvPr>
            <p:ph type="title"/>
          </p:nvPr>
        </p:nvSpPr>
        <p:spPr/>
        <p:txBody>
          <a:bodyPr>
            <a:normAutofit/>
          </a:bodyPr>
          <a:lstStyle/>
          <a:p>
            <a:r>
              <a:rPr lang="en-IE" sz="3200" dirty="0" smtClean="0"/>
              <a:t>Question</a:t>
            </a:r>
            <a:endParaRPr lang="en-IE" sz="3200" dirty="0"/>
          </a:p>
        </p:txBody>
      </p:sp>
    </p:spTree>
    <p:extLst>
      <p:ext uri="{BB962C8B-B14F-4D97-AF65-F5344CB8AC3E}">
        <p14:creationId xmlns:p14="http://schemas.microsoft.com/office/powerpoint/2010/main" val="39909364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61132999"/>
              </p:ext>
            </p:extLst>
          </p:nvPr>
        </p:nvGraphicFramePr>
        <p:xfrm>
          <a:off x="149225" y="1457325"/>
          <a:ext cx="9040813" cy="2117725"/>
        </p:xfrm>
        <a:graphic>
          <a:graphicData uri="http://schemas.openxmlformats.org/presentationml/2006/ole">
            <mc:AlternateContent xmlns:mc="http://schemas.openxmlformats.org/markup-compatibility/2006">
              <mc:Choice xmlns:v="urn:schemas-microsoft-com:vml" Requires="v">
                <p:oleObj spid="_x0000_s84132" name="Equation" r:id="rId3" imgW="6502320" imgH="1536480" progId="Equation.DSMT4">
                  <p:embed/>
                </p:oleObj>
              </mc:Choice>
              <mc:Fallback>
                <p:oleObj name="Equation" r:id="rId3" imgW="6502320" imgH="1536480" progId="Equation.DSMT4">
                  <p:embed/>
                  <p:pic>
                    <p:nvPicPr>
                      <p:cNvPr id="0" name="Picture 42"/>
                      <p:cNvPicPr>
                        <a:picLocks noChangeAspect="1" noChangeArrowheads="1"/>
                      </p:cNvPicPr>
                      <p:nvPr/>
                    </p:nvPicPr>
                    <p:blipFill>
                      <a:blip r:embed="rId4"/>
                      <a:srcRect/>
                      <a:stretch>
                        <a:fillRect/>
                      </a:stretch>
                    </p:blipFill>
                    <p:spPr bwMode="auto">
                      <a:xfrm>
                        <a:off x="149225" y="1457325"/>
                        <a:ext cx="9040813"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9176515"/>
              </p:ext>
            </p:extLst>
          </p:nvPr>
        </p:nvGraphicFramePr>
        <p:xfrm>
          <a:off x="204639" y="3859634"/>
          <a:ext cx="6797675" cy="1225550"/>
        </p:xfrm>
        <a:graphic>
          <a:graphicData uri="http://schemas.openxmlformats.org/presentationml/2006/ole">
            <mc:AlternateContent xmlns:mc="http://schemas.openxmlformats.org/markup-compatibility/2006">
              <mc:Choice xmlns:v="urn:schemas-microsoft-com:vml" Requires="v">
                <p:oleObj spid="_x0000_s84133" name="Equation" r:id="rId5" imgW="4889160" imgH="888840" progId="Equation.DSMT4">
                  <p:embed/>
                </p:oleObj>
              </mc:Choice>
              <mc:Fallback>
                <p:oleObj name="Equation" r:id="rId5" imgW="4889160" imgH="888840" progId="Equation.DSMT4">
                  <p:embed/>
                  <p:pic>
                    <p:nvPicPr>
                      <p:cNvPr id="0" name="Picture 43"/>
                      <p:cNvPicPr>
                        <a:picLocks noChangeAspect="1" noChangeArrowheads="1"/>
                      </p:cNvPicPr>
                      <p:nvPr/>
                    </p:nvPicPr>
                    <p:blipFill>
                      <a:blip r:embed="rId6"/>
                      <a:srcRect/>
                      <a:stretch>
                        <a:fillRect/>
                      </a:stretch>
                    </p:blipFill>
                    <p:spPr bwMode="auto">
                      <a:xfrm>
                        <a:off x="204639" y="3859634"/>
                        <a:ext cx="67976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IE" dirty="0" smtClean="0"/>
              <a:t>Question 1: Solution</a:t>
            </a:r>
            <a:endParaRPr lang="en-IE" dirty="0"/>
          </a:p>
        </p:txBody>
      </p:sp>
    </p:spTree>
    <p:extLst>
      <p:ext uri="{BB962C8B-B14F-4D97-AF65-F5344CB8AC3E}">
        <p14:creationId xmlns:p14="http://schemas.microsoft.com/office/powerpoint/2010/main" val="18807110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27954306"/>
              </p:ext>
            </p:extLst>
          </p:nvPr>
        </p:nvGraphicFramePr>
        <p:xfrm>
          <a:off x="309081" y="1045662"/>
          <a:ext cx="5245100" cy="350837"/>
        </p:xfrm>
        <a:graphic>
          <a:graphicData uri="http://schemas.openxmlformats.org/presentationml/2006/ole">
            <mc:AlternateContent xmlns:mc="http://schemas.openxmlformats.org/markup-compatibility/2006">
              <mc:Choice xmlns:v="urn:schemas-microsoft-com:vml" Requires="v">
                <p:oleObj spid="_x0000_s85144" name="Equation" r:id="rId3" imgW="3771720" imgH="253800" progId="Equation.DSMT4">
                  <p:embed/>
                </p:oleObj>
              </mc:Choice>
              <mc:Fallback>
                <p:oleObj name="Equation" r:id="rId3" imgW="3771720" imgH="253800" progId="Equation.DSMT4">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1" y="1045662"/>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893948" y="1414755"/>
            <a:ext cx="6500813" cy="2947987"/>
            <a:chOff x="1285875" y="2357438"/>
            <a:chExt cx="6500813" cy="2947987"/>
          </a:xfrm>
        </p:grpSpPr>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6" name="TextBox 5"/>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7" name="Group 6"/>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8" name="Straight Arrow Connector 7"/>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32182" y="3840033"/>
            <a:ext cx="4068210" cy="900850"/>
            <a:chOff x="1003086" y="3212977"/>
            <a:chExt cx="4068210" cy="900850"/>
          </a:xfrm>
        </p:grpSpPr>
        <p:sp>
          <p:nvSpPr>
            <p:cNvPr id="13" name="TextBox 12"/>
            <p:cNvSpPr txBox="1"/>
            <p:nvPr/>
          </p:nvSpPr>
          <p:spPr>
            <a:xfrm>
              <a:off x="1003086" y="3744495"/>
              <a:ext cx="4068210"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1.466 is in the Fail to Reject Region</a:t>
              </a:r>
              <a:endParaRPr lang="en-IE" dirty="0">
                <a:solidFill>
                  <a:srgbClr val="FFC000"/>
                </a:solidFill>
              </a:endParaRPr>
            </a:p>
          </p:txBody>
        </p:sp>
        <p:cxnSp>
          <p:nvCxnSpPr>
            <p:cNvPr id="14" name="Straight Arrow Connector 13"/>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699703713"/>
              </p:ext>
            </p:extLst>
          </p:nvPr>
        </p:nvGraphicFramePr>
        <p:xfrm>
          <a:off x="265113" y="5162128"/>
          <a:ext cx="6937375" cy="1219200"/>
        </p:xfrm>
        <a:graphic>
          <a:graphicData uri="http://schemas.openxmlformats.org/presentationml/2006/ole">
            <mc:AlternateContent xmlns:mc="http://schemas.openxmlformats.org/markup-compatibility/2006">
              <mc:Choice xmlns:v="urn:schemas-microsoft-com:vml" Requires="v">
                <p:oleObj spid="_x0000_s85145" name="Equation" r:id="rId6" imgW="4991040" imgH="888840" progId="Equation.DSMT4">
                  <p:embed/>
                </p:oleObj>
              </mc:Choice>
              <mc:Fallback>
                <p:oleObj name="Equation" r:id="rId6" imgW="4991040" imgH="888840" progId="Equation.DSMT4">
                  <p:embed/>
                  <p:pic>
                    <p:nvPicPr>
                      <p:cNvPr id="0" name="Picture 33"/>
                      <p:cNvPicPr>
                        <a:picLocks noChangeAspect="1" noChangeArrowheads="1"/>
                      </p:cNvPicPr>
                      <p:nvPr/>
                    </p:nvPicPr>
                    <p:blipFill>
                      <a:blip r:embed="rId7"/>
                      <a:srcRect/>
                      <a:stretch>
                        <a:fillRect/>
                      </a:stretch>
                    </p:blipFill>
                    <p:spPr bwMode="auto">
                      <a:xfrm>
                        <a:off x="265113" y="5162128"/>
                        <a:ext cx="69373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itle 15"/>
          <p:cNvSpPr>
            <a:spLocks noGrp="1"/>
          </p:cNvSpPr>
          <p:nvPr>
            <p:ph type="title"/>
          </p:nvPr>
        </p:nvSpPr>
        <p:spPr/>
        <p:txBody>
          <a:bodyPr/>
          <a:lstStyle/>
          <a:p>
            <a:r>
              <a:rPr lang="en-IE" dirty="0" smtClean="0"/>
              <a:t>Question 1: Solution</a:t>
            </a:r>
            <a:endParaRPr lang="en-IE" dirty="0"/>
          </a:p>
        </p:txBody>
      </p:sp>
    </p:spTree>
    <p:extLst>
      <p:ext uri="{BB962C8B-B14F-4D97-AF65-F5344CB8AC3E}">
        <p14:creationId xmlns:p14="http://schemas.microsoft.com/office/powerpoint/2010/main" val="7202083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02927" y="1020068"/>
          <a:ext cx="7337425" cy="2120900"/>
        </p:xfrm>
        <a:graphic>
          <a:graphicData uri="http://schemas.openxmlformats.org/presentationml/2006/ole">
            <mc:AlternateContent xmlns:mc="http://schemas.openxmlformats.org/markup-compatibility/2006">
              <mc:Choice xmlns:v="urn:schemas-microsoft-com:vml" Requires="v">
                <p:oleObj spid="_x0000_s117762" name="Equation" r:id="rId3" imgW="5283000" imgH="1536480" progId="Equation.DSMT4">
                  <p:embed/>
                </p:oleObj>
              </mc:Choice>
              <mc:Fallback>
                <p:oleObj name="Equation" r:id="rId3" imgW="5283000" imgH="1536480" progId="Equation.DSMT4">
                  <p:embed/>
                  <p:pic>
                    <p:nvPicPr>
                      <p:cNvPr id="0" name=""/>
                      <p:cNvPicPr>
                        <a:picLocks noChangeAspect="1" noChangeArrowheads="1"/>
                      </p:cNvPicPr>
                      <p:nvPr/>
                    </p:nvPicPr>
                    <p:blipFill>
                      <a:blip r:embed="rId4"/>
                      <a:srcRect/>
                      <a:stretch>
                        <a:fillRect/>
                      </a:stretch>
                    </p:blipFill>
                    <p:spPr bwMode="auto">
                      <a:xfrm>
                        <a:off x="402927" y="1020068"/>
                        <a:ext cx="73374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lstStyle/>
          <a:p>
            <a:r>
              <a:rPr lang="en-IE" dirty="0" smtClean="0"/>
              <a:t>Question 1: Solution</a:t>
            </a:r>
            <a:endParaRPr lang="en-IE" dirty="0"/>
          </a:p>
        </p:txBody>
      </p:sp>
    </p:spTree>
    <p:extLst>
      <p:ext uri="{BB962C8B-B14F-4D97-AF65-F5344CB8AC3E}">
        <p14:creationId xmlns:p14="http://schemas.microsoft.com/office/powerpoint/2010/main" val="3586227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38563898"/>
              </p:ext>
            </p:extLst>
          </p:nvPr>
        </p:nvGraphicFramePr>
        <p:xfrm>
          <a:off x="242888" y="980728"/>
          <a:ext cx="7839075" cy="1828800"/>
        </p:xfrm>
        <a:graphic>
          <a:graphicData uri="http://schemas.openxmlformats.org/presentationml/2006/ole">
            <mc:AlternateContent xmlns:mc="http://schemas.openxmlformats.org/markup-compatibility/2006">
              <mc:Choice xmlns:v="urn:schemas-microsoft-com:vml" Requires="v">
                <p:oleObj spid="_x0000_s56549" name="Equation" r:id="rId3" imgW="5638680" imgH="1320480" progId="Equation.DSMT4">
                  <p:embed/>
                </p:oleObj>
              </mc:Choice>
              <mc:Fallback>
                <p:oleObj name="Equation" r:id="rId3" imgW="5638680" imgH="1320480" progId="Equation.DSMT4">
                  <p:embed/>
                  <p:pic>
                    <p:nvPicPr>
                      <p:cNvPr id="0" name="Picture 85"/>
                      <p:cNvPicPr>
                        <a:picLocks noChangeAspect="1" noChangeArrowheads="1"/>
                      </p:cNvPicPr>
                      <p:nvPr/>
                    </p:nvPicPr>
                    <p:blipFill>
                      <a:blip r:embed="rId4"/>
                      <a:srcRect/>
                      <a:stretch>
                        <a:fillRect/>
                      </a:stretch>
                    </p:blipFill>
                    <p:spPr bwMode="auto">
                      <a:xfrm>
                        <a:off x="242888" y="980728"/>
                        <a:ext cx="7839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IE" dirty="0" smtClean="0"/>
              <a:t>Question 2</a:t>
            </a:r>
            <a:endParaRPr lang="en-IE" dirty="0"/>
          </a:p>
        </p:txBody>
      </p:sp>
    </p:spTree>
    <p:extLst>
      <p:ext uri="{BB962C8B-B14F-4D97-AF65-F5344CB8AC3E}">
        <p14:creationId xmlns:p14="http://schemas.microsoft.com/office/powerpoint/2010/main" val="16768363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942904654"/>
              </p:ext>
            </p:extLst>
          </p:nvPr>
        </p:nvGraphicFramePr>
        <p:xfrm>
          <a:off x="242888" y="980728"/>
          <a:ext cx="7839075" cy="1828800"/>
        </p:xfrm>
        <a:graphic>
          <a:graphicData uri="http://schemas.openxmlformats.org/presentationml/2006/ole">
            <mc:AlternateContent xmlns:mc="http://schemas.openxmlformats.org/markup-compatibility/2006">
              <mc:Choice xmlns:v="urn:schemas-microsoft-com:vml" Requires="v">
                <p:oleObj spid="_x0000_s108600" name="Equation" r:id="rId3" imgW="5638680" imgH="1320480" progId="Equation.DSMT4">
                  <p:embed/>
                </p:oleObj>
              </mc:Choice>
              <mc:Fallback>
                <p:oleObj name="Equation" r:id="rId3" imgW="5638680" imgH="1320480" progId="Equation.DSMT4">
                  <p:embed/>
                  <p:pic>
                    <p:nvPicPr>
                      <p:cNvPr id="0" name=""/>
                      <p:cNvPicPr>
                        <a:picLocks noChangeAspect="1" noChangeArrowheads="1"/>
                      </p:cNvPicPr>
                      <p:nvPr/>
                    </p:nvPicPr>
                    <p:blipFill>
                      <a:blip r:embed="rId4"/>
                      <a:srcRect/>
                      <a:stretch>
                        <a:fillRect/>
                      </a:stretch>
                    </p:blipFill>
                    <p:spPr bwMode="auto">
                      <a:xfrm>
                        <a:off x="242888" y="980728"/>
                        <a:ext cx="7839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58866066"/>
              </p:ext>
            </p:extLst>
          </p:nvPr>
        </p:nvGraphicFramePr>
        <p:xfrm>
          <a:off x="251520" y="2924944"/>
          <a:ext cx="8335962" cy="1820862"/>
        </p:xfrm>
        <a:graphic>
          <a:graphicData uri="http://schemas.openxmlformats.org/presentationml/2006/ole">
            <mc:AlternateContent xmlns:mc="http://schemas.openxmlformats.org/markup-compatibility/2006">
              <mc:Choice xmlns:v="urn:schemas-microsoft-com:vml" Requires="v">
                <p:oleObj spid="_x0000_s108601" name="Equation" r:id="rId5" imgW="5994360" imgH="1320480" progId="Equation.DSMT4">
                  <p:embed/>
                </p:oleObj>
              </mc:Choice>
              <mc:Fallback>
                <p:oleObj name="Equation" r:id="rId5" imgW="5994360" imgH="1320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924944"/>
                        <a:ext cx="8335962"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01433995"/>
              </p:ext>
            </p:extLst>
          </p:nvPr>
        </p:nvGraphicFramePr>
        <p:xfrm>
          <a:off x="251520" y="4797152"/>
          <a:ext cx="6797675" cy="1225550"/>
        </p:xfrm>
        <a:graphic>
          <a:graphicData uri="http://schemas.openxmlformats.org/presentationml/2006/ole">
            <mc:AlternateContent xmlns:mc="http://schemas.openxmlformats.org/markup-compatibility/2006">
              <mc:Choice xmlns:v="urn:schemas-microsoft-com:vml" Requires="v">
                <p:oleObj spid="_x0000_s108602" name="Equation" r:id="rId7" imgW="4889160" imgH="888840" progId="Equation.DSMT4">
                  <p:embed/>
                </p:oleObj>
              </mc:Choice>
              <mc:Fallback>
                <p:oleObj name="Equation" r:id="rId7" imgW="4889160" imgH="8888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797152"/>
                        <a:ext cx="67976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IE" dirty="0" smtClean="0"/>
              <a:t>Question 2: Solution</a:t>
            </a:r>
            <a:endParaRPr lang="en-IE" dirty="0"/>
          </a:p>
        </p:txBody>
      </p:sp>
    </p:spTree>
    <p:extLst>
      <p:ext uri="{BB962C8B-B14F-4D97-AF65-F5344CB8AC3E}">
        <p14:creationId xmlns:p14="http://schemas.microsoft.com/office/powerpoint/2010/main" val="12450195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52983723"/>
              </p:ext>
            </p:extLst>
          </p:nvPr>
        </p:nvGraphicFramePr>
        <p:xfrm>
          <a:off x="755576" y="1062943"/>
          <a:ext cx="5245100" cy="350837"/>
        </p:xfrm>
        <a:graphic>
          <a:graphicData uri="http://schemas.openxmlformats.org/presentationml/2006/ole">
            <mc:AlternateContent xmlns:mc="http://schemas.openxmlformats.org/markup-compatibility/2006">
              <mc:Choice xmlns:v="urn:schemas-microsoft-com:vml" Requires="v">
                <p:oleObj spid="_x0000_s87184" name="Equation" r:id="rId3" imgW="3771720" imgH="253800" progId="Equation.DSMT4">
                  <p:embed/>
                </p:oleObj>
              </mc:Choice>
              <mc:Fallback>
                <p:oleObj name="Equation" r:id="rId3" imgW="3771720" imgH="253800"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62943"/>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893948" y="1261871"/>
            <a:ext cx="6500813" cy="2947987"/>
            <a:chOff x="1285875" y="2357438"/>
            <a:chExt cx="6500813" cy="2947987"/>
          </a:xfrm>
        </p:grpSpPr>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6" name="TextBox 5"/>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7" name="Group 6"/>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8" name="Straight Arrow Connector 7"/>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945494" y="3680278"/>
            <a:ext cx="3554498" cy="900850"/>
            <a:chOff x="1003086" y="3212977"/>
            <a:chExt cx="3554498" cy="900850"/>
          </a:xfrm>
        </p:grpSpPr>
        <p:sp>
          <p:nvSpPr>
            <p:cNvPr id="13" name="TextBox 12"/>
            <p:cNvSpPr txBox="1"/>
            <p:nvPr/>
          </p:nvSpPr>
          <p:spPr>
            <a:xfrm>
              <a:off x="1003086" y="3744495"/>
              <a:ext cx="3554498"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− 2.83 is in the Reject Region</a:t>
              </a:r>
              <a:endParaRPr lang="en-IE" dirty="0">
                <a:solidFill>
                  <a:srgbClr val="FFC000"/>
                </a:solidFill>
              </a:endParaRPr>
            </a:p>
          </p:txBody>
        </p:sp>
        <p:cxnSp>
          <p:nvCxnSpPr>
            <p:cNvPr id="14" name="Straight Arrow Connector 13"/>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59557102"/>
              </p:ext>
            </p:extLst>
          </p:nvPr>
        </p:nvGraphicFramePr>
        <p:xfrm>
          <a:off x="677863" y="4648200"/>
          <a:ext cx="6138862" cy="1219200"/>
        </p:xfrm>
        <a:graphic>
          <a:graphicData uri="http://schemas.openxmlformats.org/presentationml/2006/ole">
            <mc:AlternateContent xmlns:mc="http://schemas.openxmlformats.org/markup-compatibility/2006">
              <mc:Choice xmlns:v="urn:schemas-microsoft-com:vml" Requires="v">
                <p:oleObj spid="_x0000_s87185" name="Equation" r:id="rId6" imgW="4419360" imgH="888840" progId="Equation.DSMT4">
                  <p:embed/>
                </p:oleObj>
              </mc:Choice>
              <mc:Fallback>
                <p:oleObj name="Equation" r:id="rId6" imgW="4419360" imgH="888840" progId="Equation.DSMT4">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863" y="4648200"/>
                        <a:ext cx="61388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893948" y="5934670"/>
            <a:ext cx="7443268" cy="646331"/>
          </a:xfrm>
          <a:prstGeom prst="rect">
            <a:avLst/>
          </a:prstGeom>
        </p:spPr>
        <p:txBody>
          <a:bodyPr wrap="square">
            <a:spAutoFit/>
          </a:bodyPr>
          <a:lstStyle/>
          <a:p>
            <a:r>
              <a:rPr lang="en-IE" dirty="0" smtClean="0">
                <a:latin typeface="Cambria" panose="02040503050406030204" pitchFamily="18" charset="0"/>
              </a:rPr>
              <a:t>We </a:t>
            </a:r>
            <a:r>
              <a:rPr lang="en-IE" dirty="0">
                <a:latin typeface="Cambria" panose="02040503050406030204" pitchFamily="18" charset="0"/>
              </a:rPr>
              <a:t>can conclude that there is evidence to suggest that the mean is different from the expected mean</a:t>
            </a:r>
            <a:endParaRPr lang="en-IE" dirty="0"/>
          </a:p>
        </p:txBody>
      </p:sp>
      <p:sp>
        <p:nvSpPr>
          <p:cNvPr id="17" name="Title 16"/>
          <p:cNvSpPr>
            <a:spLocks noGrp="1"/>
          </p:cNvSpPr>
          <p:nvPr>
            <p:ph type="title"/>
          </p:nvPr>
        </p:nvSpPr>
        <p:spPr/>
        <p:txBody>
          <a:bodyPr/>
          <a:lstStyle/>
          <a:p>
            <a:r>
              <a:rPr lang="en-IE" dirty="0" smtClean="0"/>
              <a:t>Question 2: Solution</a:t>
            </a:r>
            <a:endParaRPr lang="en-IE" dirty="0"/>
          </a:p>
        </p:txBody>
      </p:sp>
    </p:spTree>
    <p:extLst>
      <p:ext uri="{BB962C8B-B14F-4D97-AF65-F5344CB8AC3E}">
        <p14:creationId xmlns:p14="http://schemas.microsoft.com/office/powerpoint/2010/main" val="27000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9731565"/>
              </p:ext>
            </p:extLst>
          </p:nvPr>
        </p:nvGraphicFramePr>
        <p:xfrm>
          <a:off x="749300" y="1117600"/>
          <a:ext cx="7264400" cy="3200400"/>
        </p:xfrm>
        <a:graphic>
          <a:graphicData uri="http://schemas.openxmlformats.org/presentationml/2006/ole">
            <mc:AlternateContent xmlns:mc="http://schemas.openxmlformats.org/markup-compatibility/2006">
              <mc:Choice xmlns:v="urn:schemas-microsoft-com:vml" Requires="v">
                <p:oleObj spid="_x0000_s23071" name="Equation" r:id="rId4" imgW="5105160" imgH="2260440" progId="Equation.DSMT4">
                  <p:embed/>
                </p:oleObj>
              </mc:Choice>
              <mc:Fallback>
                <p:oleObj name="Equation" r:id="rId4" imgW="5105160" imgH="2260440" progId="Equation.DSMT4">
                  <p:embed/>
                  <p:pic>
                    <p:nvPicPr>
                      <p:cNvPr id="0" name="Picture 177"/>
                      <p:cNvPicPr>
                        <a:picLocks noChangeAspect="1" noChangeArrowheads="1"/>
                      </p:cNvPicPr>
                      <p:nvPr/>
                    </p:nvPicPr>
                    <p:blipFill>
                      <a:blip r:embed="rId5"/>
                      <a:srcRect/>
                      <a:stretch>
                        <a:fillRect/>
                      </a:stretch>
                    </p:blipFill>
                    <p:spPr bwMode="auto">
                      <a:xfrm>
                        <a:off x="749300" y="1117600"/>
                        <a:ext cx="7264400" cy="3200400"/>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pSp>
        <p:nvGrpSpPr>
          <p:cNvPr id="5" name="Group 4"/>
          <p:cNvGrpSpPr/>
          <p:nvPr/>
        </p:nvGrpSpPr>
        <p:grpSpPr>
          <a:xfrm>
            <a:off x="5257933" y="4797152"/>
            <a:ext cx="3634547" cy="1779326"/>
            <a:chOff x="718571" y="1196752"/>
            <a:chExt cx="7704000" cy="5379726"/>
          </a:xfrm>
        </p:grpSpPr>
        <p:sp>
          <p:nvSpPr>
            <p:cNvPr id="6"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7" name="Line 16"/>
            <p:cNvSpPr>
              <a:spLocks noChangeShapeType="1"/>
            </p:cNvSpPr>
            <p:nvPr/>
          </p:nvSpPr>
          <p:spPr bwMode="auto">
            <a:xfrm>
              <a:off x="899592" y="3933056"/>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8" name="Line 16"/>
            <p:cNvSpPr>
              <a:spLocks noChangeShapeType="1"/>
            </p:cNvSpPr>
            <p:nvPr/>
          </p:nvSpPr>
          <p:spPr bwMode="auto">
            <a:xfrm>
              <a:off x="8220900" y="400506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075848735"/>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23072" name="Equation" r:id="rId6" imgW="126780" imgH="164814" progId="Equation.DSMT4">
                    <p:embed/>
                  </p:oleObj>
                </mc:Choice>
                <mc:Fallback>
                  <p:oleObj name="Equation" r:id="rId6" imgW="126780" imgH="16481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5"/>
            <p:cNvGraphicFramePr>
              <a:graphicFrameLocks noChangeAspect="1"/>
            </p:cNvGraphicFramePr>
            <p:nvPr>
              <p:extLst>
                <p:ext uri="{D42A27DB-BD31-4B8C-83A1-F6EECF244321}">
                  <p14:modId xmlns:p14="http://schemas.microsoft.com/office/powerpoint/2010/main" val="3047693173"/>
                </p:ext>
              </p:extLst>
            </p:nvPr>
          </p:nvGraphicFramePr>
          <p:xfrm>
            <a:off x="5673725" y="4468813"/>
            <a:ext cx="171450" cy="228600"/>
          </p:xfrm>
          <a:graphic>
            <a:graphicData uri="http://schemas.openxmlformats.org/presentationml/2006/ole">
              <mc:AlternateContent xmlns:mc="http://schemas.openxmlformats.org/markup-compatibility/2006">
                <mc:Choice xmlns:v="urn:schemas-microsoft-com:vml" Requires="v">
                  <p:oleObj spid="_x0000_s23073" name="Equation" r:id="rId8" imgW="114151" imgH="152202" progId="Equation.DSMT4">
                    <p:embed/>
                  </p:oleObj>
                </mc:Choice>
                <mc:Fallback>
                  <p:oleObj name="Equation" r:id="rId8" imgW="114151" imgH="15220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725"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6"/>
            <p:cNvGraphicFramePr>
              <a:graphicFrameLocks noChangeAspect="1"/>
            </p:cNvGraphicFramePr>
            <p:nvPr>
              <p:extLst>
                <p:ext uri="{D42A27DB-BD31-4B8C-83A1-F6EECF244321}">
                  <p14:modId xmlns:p14="http://schemas.microsoft.com/office/powerpoint/2010/main" val="2421643058"/>
                </p:ext>
              </p:extLst>
            </p:nvPr>
          </p:nvGraphicFramePr>
          <p:xfrm>
            <a:off x="6954838" y="4468813"/>
            <a:ext cx="171450" cy="228600"/>
          </p:xfrm>
          <a:graphic>
            <a:graphicData uri="http://schemas.openxmlformats.org/presentationml/2006/ole">
              <mc:AlternateContent xmlns:mc="http://schemas.openxmlformats.org/markup-compatibility/2006">
                <mc:Choice xmlns:v="urn:schemas-microsoft-com:vml" Requires="v">
                  <p:oleObj spid="_x0000_s23074" name="Equation" r:id="rId10" imgW="114151" imgH="152202" progId="Equation.DSMT4">
                    <p:embed/>
                  </p:oleObj>
                </mc:Choice>
                <mc:Fallback>
                  <p:oleObj name="Equation" r:id="rId10" imgW="114151" imgH="1522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4838"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7"/>
            <p:cNvGraphicFramePr>
              <a:graphicFrameLocks noChangeAspect="1"/>
            </p:cNvGraphicFramePr>
            <p:nvPr>
              <p:extLst>
                <p:ext uri="{D42A27DB-BD31-4B8C-83A1-F6EECF244321}">
                  <p14:modId xmlns:p14="http://schemas.microsoft.com/office/powerpoint/2010/main" val="1271973935"/>
                </p:ext>
              </p:extLst>
            </p:nvPr>
          </p:nvGraphicFramePr>
          <p:xfrm>
            <a:off x="8166100" y="4459288"/>
            <a:ext cx="171450" cy="247650"/>
          </p:xfrm>
          <a:graphic>
            <a:graphicData uri="http://schemas.openxmlformats.org/presentationml/2006/ole">
              <mc:AlternateContent xmlns:mc="http://schemas.openxmlformats.org/markup-compatibility/2006">
                <mc:Choice xmlns:v="urn:schemas-microsoft-com:vml" Requires="v">
                  <p:oleObj spid="_x0000_s23075" name="Equation" r:id="rId12" imgW="114151" imgH="164885" progId="Equation.DSMT4">
                    <p:embed/>
                  </p:oleObj>
                </mc:Choice>
                <mc:Fallback>
                  <p:oleObj name="Equation" r:id="rId12" imgW="114151" imgH="16488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4459288"/>
                          <a:ext cx="1714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8"/>
            <p:cNvGraphicFramePr>
              <a:graphicFrameLocks noChangeAspect="1"/>
            </p:cNvGraphicFramePr>
            <p:nvPr>
              <p:extLst>
                <p:ext uri="{D42A27DB-BD31-4B8C-83A1-F6EECF244321}">
                  <p14:modId xmlns:p14="http://schemas.microsoft.com/office/powerpoint/2010/main" val="258813086"/>
                </p:ext>
              </p:extLst>
            </p:nvPr>
          </p:nvGraphicFramePr>
          <p:xfrm>
            <a:off x="3189288" y="4487863"/>
            <a:ext cx="304800" cy="228600"/>
          </p:xfrm>
          <a:graphic>
            <a:graphicData uri="http://schemas.openxmlformats.org/presentationml/2006/ole">
              <mc:AlternateContent xmlns:mc="http://schemas.openxmlformats.org/markup-compatibility/2006">
                <mc:Choice xmlns:v="urn:schemas-microsoft-com:vml" Requires="v">
                  <p:oleObj spid="_x0000_s23076" name="Equation" r:id="rId14" imgW="203024" imgH="152268" progId="Equation.DSMT4">
                    <p:embed/>
                  </p:oleObj>
                </mc:Choice>
                <mc:Fallback>
                  <p:oleObj name="Equation" r:id="rId14" imgW="203024" imgH="152268"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9288" y="448786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9"/>
            <p:cNvGraphicFramePr>
              <a:graphicFrameLocks noChangeAspect="1"/>
            </p:cNvGraphicFramePr>
            <p:nvPr>
              <p:extLst>
                <p:ext uri="{D42A27DB-BD31-4B8C-83A1-F6EECF244321}">
                  <p14:modId xmlns:p14="http://schemas.microsoft.com/office/powerpoint/2010/main" val="1557545827"/>
                </p:ext>
              </p:extLst>
            </p:nvPr>
          </p:nvGraphicFramePr>
          <p:xfrm>
            <a:off x="1958975" y="4468813"/>
            <a:ext cx="304800" cy="228600"/>
          </p:xfrm>
          <a:graphic>
            <a:graphicData uri="http://schemas.openxmlformats.org/presentationml/2006/ole">
              <mc:AlternateContent xmlns:mc="http://schemas.openxmlformats.org/markup-compatibility/2006">
                <mc:Choice xmlns:v="urn:schemas-microsoft-com:vml" Requires="v">
                  <p:oleObj spid="_x0000_s23077" name="Equation" r:id="rId16" imgW="203024" imgH="152268" progId="Equation.DSMT4">
                    <p:embed/>
                  </p:oleObj>
                </mc:Choice>
                <mc:Fallback>
                  <p:oleObj name="Equation" r:id="rId16" imgW="203024" imgH="152268"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8975" y="446881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0"/>
            <p:cNvGraphicFramePr>
              <a:graphicFrameLocks noChangeAspect="1"/>
            </p:cNvGraphicFramePr>
            <p:nvPr>
              <p:extLst>
                <p:ext uri="{D42A27DB-BD31-4B8C-83A1-F6EECF244321}">
                  <p14:modId xmlns:p14="http://schemas.microsoft.com/office/powerpoint/2010/main" val="2355450193"/>
                </p:ext>
              </p:extLst>
            </p:nvPr>
          </p:nvGraphicFramePr>
          <p:xfrm>
            <a:off x="739775" y="4459288"/>
            <a:ext cx="304800" cy="247650"/>
          </p:xfrm>
          <a:graphic>
            <a:graphicData uri="http://schemas.openxmlformats.org/presentationml/2006/ole">
              <mc:AlternateContent xmlns:mc="http://schemas.openxmlformats.org/markup-compatibility/2006">
                <mc:Choice xmlns:v="urn:schemas-microsoft-com:vml" Requires="v">
                  <p:oleObj spid="_x0000_s23078" name="Equation" r:id="rId18" imgW="203024" imgH="164957" progId="Equation.DSMT4">
                    <p:embed/>
                  </p:oleObj>
                </mc:Choice>
                <mc:Fallback>
                  <p:oleObj name="Equation" r:id="rId18" imgW="203024" imgH="16495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775" y="4459288"/>
                          <a:ext cx="304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Line 16"/>
            <p:cNvSpPr>
              <a:spLocks noChangeShapeType="1"/>
            </p:cNvSpPr>
            <p:nvPr/>
          </p:nvSpPr>
          <p:spPr bwMode="auto">
            <a:xfrm>
              <a:off x="4560283" y="119675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7" name="Line 23"/>
            <p:cNvSpPr>
              <a:spLocks noChangeShapeType="1"/>
            </p:cNvSpPr>
            <p:nvPr/>
          </p:nvSpPr>
          <p:spPr bwMode="auto">
            <a:xfrm flipH="1" flipV="1">
              <a:off x="5777582" y="2277088"/>
              <a:ext cx="18553" cy="18719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8" name="Line 23"/>
            <p:cNvSpPr>
              <a:spLocks noChangeShapeType="1"/>
            </p:cNvSpPr>
            <p:nvPr/>
          </p:nvSpPr>
          <p:spPr bwMode="auto">
            <a:xfrm flipV="1">
              <a:off x="7006459"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9" name="Line 23"/>
            <p:cNvSpPr>
              <a:spLocks noChangeShapeType="1"/>
            </p:cNvSpPr>
            <p:nvPr/>
          </p:nvSpPr>
          <p:spPr bwMode="auto">
            <a:xfrm flipV="1">
              <a:off x="3348829" y="227687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0" name="Line 23"/>
            <p:cNvSpPr>
              <a:spLocks noChangeShapeType="1"/>
            </p:cNvSpPr>
            <p:nvPr/>
          </p:nvSpPr>
          <p:spPr bwMode="auto">
            <a:xfrm flipV="1">
              <a:off x="2123871"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1" name="Left-Right Arrow 20"/>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400" b="1" dirty="0" smtClean="0">
                  <a:solidFill>
                    <a:srgbClr val="1F497D">
                      <a:lumMod val="75000"/>
                    </a:srgbClr>
                  </a:solidFill>
                </a:rPr>
                <a:t>68%</a:t>
              </a:r>
            </a:p>
          </p:txBody>
        </p:sp>
        <p:sp>
          <p:nvSpPr>
            <p:cNvPr id="22" name="Left-Right Arrow 2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1400" b="1" dirty="0" smtClean="0">
                  <a:solidFill>
                    <a:srgbClr val="1F497D">
                      <a:lumMod val="75000"/>
                    </a:srgbClr>
                  </a:solidFill>
                </a:rPr>
                <a:t>95%</a:t>
              </a:r>
              <a:endParaRPr lang="en-IE" sz="1050" b="1" dirty="0">
                <a:solidFill>
                  <a:srgbClr val="1F497D">
                    <a:lumMod val="75000"/>
                  </a:srgbClr>
                </a:solidFill>
              </a:endParaRPr>
            </a:p>
          </p:txBody>
        </p:sp>
        <p:sp>
          <p:nvSpPr>
            <p:cNvPr id="23" name="Left-Right Arrow 22"/>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1400" b="1" dirty="0" smtClean="0">
                  <a:solidFill>
                    <a:srgbClr val="1F497D">
                      <a:lumMod val="75000"/>
                    </a:srgbClr>
                  </a:solidFill>
                </a:rPr>
                <a:t>99.7%</a:t>
              </a:r>
              <a:endParaRPr lang="en-IE" sz="1050" b="1" dirty="0">
                <a:solidFill>
                  <a:srgbClr val="1F497D">
                    <a:lumMod val="75000"/>
                  </a:srgbClr>
                </a:solidFill>
              </a:endParaRPr>
            </a:p>
          </p:txBody>
        </p:sp>
        <p:sp>
          <p:nvSpPr>
            <p:cNvPr id="24" name="Freeform 14"/>
            <p:cNvSpPr>
              <a:spLocks/>
            </p:cNvSpPr>
            <p:nvPr/>
          </p:nvSpPr>
          <p:spPr bwMode="auto">
            <a:xfrm>
              <a:off x="788025" y="1196752"/>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pSp>
      <p:pic>
        <p:nvPicPr>
          <p:cNvPr id="25" name="Picture 243" descr="http://www.salmonweirhostel.com/uploads/images/vibrant/slider/GalwayRace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9812" y="5117987"/>
            <a:ext cx="3089361" cy="1584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IE" sz="3200" dirty="0" smtClean="0"/>
              <a:t>Solution</a:t>
            </a:r>
            <a:endParaRPr lang="en-IE" sz="3200" dirty="0"/>
          </a:p>
        </p:txBody>
      </p:sp>
    </p:spTree>
    <p:extLst>
      <p:ext uri="{BB962C8B-B14F-4D97-AF65-F5344CB8AC3E}">
        <p14:creationId xmlns:p14="http://schemas.microsoft.com/office/powerpoint/2010/main" val="123435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988840"/>
            <a:ext cx="8784976" cy="2191947"/>
          </a:xfrm>
          <a:prstGeom prst="rect">
            <a:avLst/>
          </a:prstGeom>
          <a:noFill/>
        </p:spPr>
        <p:txBody>
          <a:bodyPr wrap="square" rtlCol="0">
            <a:spAutoFit/>
          </a:bodyPr>
          <a:lstStyle/>
          <a:p>
            <a:pPr>
              <a:lnSpc>
                <a:spcPct val="200000"/>
              </a:lnSpc>
            </a:pPr>
            <a:r>
              <a:rPr lang="en-IE" sz="2400" dirty="0" smtClean="0"/>
              <a:t>For Leaving Cert we deal with two types of sampling:</a:t>
            </a:r>
          </a:p>
          <a:p>
            <a:pPr marL="514350" indent="-514350">
              <a:lnSpc>
                <a:spcPct val="200000"/>
              </a:lnSpc>
              <a:buAutoNum type="arabicPeriod"/>
            </a:pPr>
            <a:r>
              <a:rPr lang="en-IE" sz="2400" dirty="0" smtClean="0"/>
              <a:t>Sample </a:t>
            </a:r>
            <a:r>
              <a:rPr lang="en-IE" sz="2400" dirty="0"/>
              <a:t>Proportion (Ordinary Level and Higher Level</a:t>
            </a:r>
            <a:r>
              <a:rPr lang="en-IE" sz="2400" dirty="0" smtClean="0"/>
              <a:t>)</a:t>
            </a:r>
          </a:p>
          <a:p>
            <a:pPr marL="514350" indent="-514350">
              <a:lnSpc>
                <a:spcPct val="200000"/>
              </a:lnSpc>
              <a:buAutoNum type="arabicPeriod"/>
            </a:pPr>
            <a:r>
              <a:rPr lang="en-IE" sz="2400" dirty="0" smtClean="0"/>
              <a:t>Sample </a:t>
            </a:r>
            <a:r>
              <a:rPr lang="en-IE" sz="2400" dirty="0"/>
              <a:t>Means ( Higher Level</a:t>
            </a:r>
            <a:r>
              <a:rPr lang="en-IE" sz="2400" dirty="0" smtClean="0"/>
              <a:t>)</a:t>
            </a:r>
            <a:endParaRPr lang="en-IE" sz="2400" dirty="0"/>
          </a:p>
        </p:txBody>
      </p:sp>
      <p:sp>
        <p:nvSpPr>
          <p:cNvPr id="8" name="Subtitle 2"/>
          <p:cNvSpPr txBox="1">
            <a:spLocks/>
          </p:cNvSpPr>
          <p:nvPr/>
        </p:nvSpPr>
        <p:spPr>
          <a:xfrm>
            <a:off x="1115616" y="1270132"/>
            <a:ext cx="6400800" cy="8763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IE" sz="4400" i="1" dirty="0" smtClean="0"/>
              <a:t> </a:t>
            </a:r>
            <a:endParaRPr lang="en-IE" i="1" dirty="0"/>
          </a:p>
        </p:txBody>
      </p:sp>
      <p:sp>
        <p:nvSpPr>
          <p:cNvPr id="9" name="Title 1"/>
          <p:cNvSpPr txBox="1">
            <a:spLocks/>
          </p:cNvSpPr>
          <p:nvPr/>
        </p:nvSpPr>
        <p:spPr>
          <a:xfrm>
            <a:off x="3033821" y="1424980"/>
            <a:ext cx="3094527" cy="566604"/>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3600" b="1" i="1" dirty="0" smtClean="0">
                <a:solidFill>
                  <a:srgbClr val="990033"/>
                </a:solidFill>
                <a:effectLst>
                  <a:outerShdw blurRad="38100" dist="38100" dir="2700000" algn="tl">
                    <a:srgbClr val="000000">
                      <a:alpha val="43137"/>
                    </a:srgbClr>
                  </a:outerShdw>
                </a:effectLst>
              </a:rPr>
              <a:t>Sampling</a:t>
            </a:r>
            <a:endParaRPr lang="en-IE" sz="3600" b="1" i="1" dirty="0">
              <a:solidFill>
                <a:srgbClr val="990033"/>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r>
              <a:rPr lang="en-IE" dirty="0">
                <a:solidFill>
                  <a:srgbClr val="FFC000"/>
                </a:solidFill>
              </a:rPr>
              <a:t>Inferential Statistics: </a:t>
            </a:r>
            <a:endParaRPr lang="en-IE" sz="2800" dirty="0">
              <a:solidFill>
                <a:srgbClr val="FFC000"/>
              </a:solidFill>
            </a:endParaRPr>
          </a:p>
        </p:txBody>
      </p:sp>
    </p:spTree>
    <p:extLst>
      <p:ext uri="{BB962C8B-B14F-4D97-AF65-F5344CB8AC3E}">
        <p14:creationId xmlns:p14="http://schemas.microsoft.com/office/powerpoint/2010/main" val="182333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Box 2"/>
          <p:cNvSpPr txBox="1">
            <a:spLocks noChangeArrowheads="1"/>
          </p:cNvSpPr>
          <p:nvPr/>
        </p:nvSpPr>
        <p:spPr bwMode="auto">
          <a:xfrm>
            <a:off x="251520" y="793325"/>
            <a:ext cx="871296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mn-lt"/>
              </a:rPr>
              <a:t>We are usually unable to collect information about a total population.</a:t>
            </a:r>
          </a:p>
          <a:p>
            <a:pPr>
              <a:spcBef>
                <a:spcPct val="0"/>
              </a:spcBef>
              <a:buFontTx/>
              <a:buNone/>
            </a:pPr>
            <a:r>
              <a:rPr lang="en-GB" altLang="en-US" sz="1800" dirty="0">
                <a:latin typeface="+mn-lt"/>
              </a:rPr>
              <a:t>The aim of sampling is to draw </a:t>
            </a:r>
            <a:r>
              <a:rPr lang="en-GB" altLang="en-US" sz="1800" dirty="0" smtClean="0">
                <a:latin typeface="+mn-lt"/>
              </a:rPr>
              <a:t>reasonable </a:t>
            </a:r>
            <a:r>
              <a:rPr lang="en-GB" altLang="en-US" sz="1800" dirty="0">
                <a:latin typeface="+mn-lt"/>
              </a:rPr>
              <a:t>conclusions about a population </a:t>
            </a:r>
            <a:r>
              <a:rPr lang="en-GB" altLang="en-US" sz="1800" dirty="0" smtClean="0">
                <a:latin typeface="+mn-lt"/>
              </a:rPr>
              <a:t>by obtaining </a:t>
            </a:r>
            <a:r>
              <a:rPr lang="en-GB" altLang="en-US" sz="1800" dirty="0">
                <a:latin typeface="+mn-lt"/>
              </a:rPr>
              <a:t>information from a relatively small sample of that population.</a:t>
            </a:r>
          </a:p>
          <a:p>
            <a:pPr>
              <a:spcBef>
                <a:spcPct val="0"/>
              </a:spcBef>
              <a:buFontTx/>
              <a:buNone/>
            </a:pPr>
            <a:endParaRPr lang="en-GB" altLang="en-US" sz="1800" dirty="0">
              <a:latin typeface="+mn-lt"/>
            </a:endParaRPr>
          </a:p>
          <a:p>
            <a:pPr>
              <a:spcBef>
                <a:spcPct val="0"/>
              </a:spcBef>
              <a:buFontTx/>
              <a:buNone/>
            </a:pPr>
            <a:r>
              <a:rPr lang="en-GB" altLang="en-US" sz="1800" dirty="0">
                <a:latin typeface="+mn-lt"/>
              </a:rPr>
              <a:t>When a sample from a population is selected we hope that the data we get </a:t>
            </a:r>
          </a:p>
          <a:p>
            <a:pPr>
              <a:spcBef>
                <a:spcPct val="0"/>
              </a:spcBef>
              <a:buFontTx/>
              <a:buNone/>
            </a:pPr>
            <a:r>
              <a:rPr lang="en-GB" altLang="en-US" sz="1800" dirty="0">
                <a:latin typeface="+mn-lt"/>
              </a:rPr>
              <a:t>represents the population as a whole.</a:t>
            </a:r>
          </a:p>
          <a:p>
            <a:pPr>
              <a:spcBef>
                <a:spcPct val="0"/>
              </a:spcBef>
              <a:buFontTx/>
              <a:buNone/>
            </a:pPr>
            <a:endParaRPr lang="en-GB" altLang="en-US" sz="1800" dirty="0">
              <a:latin typeface="+mn-lt"/>
            </a:endParaRPr>
          </a:p>
          <a:p>
            <a:pPr>
              <a:spcBef>
                <a:spcPct val="0"/>
              </a:spcBef>
              <a:buFontTx/>
              <a:buNone/>
            </a:pPr>
            <a:r>
              <a:rPr lang="en-GB" altLang="en-US" sz="1800" dirty="0">
                <a:latin typeface="+mn-lt"/>
              </a:rPr>
              <a:t>To ensure this</a:t>
            </a:r>
          </a:p>
          <a:p>
            <a:pPr marL="342900" indent="-342900">
              <a:spcBef>
                <a:spcPct val="0"/>
              </a:spcBef>
              <a:buFontTx/>
              <a:buAutoNum type="arabicPeriod"/>
            </a:pPr>
            <a:r>
              <a:rPr lang="en-GB" altLang="en-US" sz="1800" dirty="0" smtClean="0">
                <a:latin typeface="+mn-lt"/>
              </a:rPr>
              <a:t>The </a:t>
            </a:r>
            <a:r>
              <a:rPr lang="en-GB" altLang="en-US" sz="1800" dirty="0">
                <a:latin typeface="+mn-lt"/>
              </a:rPr>
              <a:t>sample must be random</a:t>
            </a:r>
            <a:r>
              <a:rPr lang="en-GB" altLang="en-US" sz="1800" dirty="0" smtClean="0">
                <a:latin typeface="+mn-lt"/>
              </a:rPr>
              <a:t>;</a:t>
            </a:r>
          </a:p>
          <a:p>
            <a:pPr marL="342900" indent="-342900">
              <a:spcBef>
                <a:spcPct val="0"/>
              </a:spcBef>
              <a:buFontTx/>
              <a:buAutoNum type="arabicPeriod"/>
            </a:pPr>
            <a:endParaRPr lang="en-GB" altLang="en-US" sz="1800" dirty="0">
              <a:latin typeface="+mn-lt"/>
            </a:endParaRPr>
          </a:p>
          <a:p>
            <a:pPr>
              <a:spcBef>
                <a:spcPct val="0"/>
              </a:spcBef>
              <a:buFontTx/>
              <a:buNone/>
            </a:pPr>
            <a:r>
              <a:rPr lang="en-GB" altLang="en-US" sz="1800" dirty="0">
                <a:latin typeface="+mn-lt"/>
              </a:rPr>
              <a:t>2.  Every member of the population must have an equal chance of being included</a:t>
            </a:r>
            <a:r>
              <a:rPr lang="en-GB" altLang="en-US" sz="1800" dirty="0" smtClean="0">
                <a:latin typeface="+mn-lt"/>
              </a:rPr>
              <a:t>;</a:t>
            </a:r>
            <a:endParaRPr lang="en-GB" altLang="en-US" sz="1800" dirty="0">
              <a:latin typeface="+mn-lt"/>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593" y="4075840"/>
            <a:ext cx="3713560" cy="261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5652120" y="3976690"/>
            <a:ext cx="3094527" cy="566604"/>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3600" b="1" i="1" dirty="0">
              <a:solidFill>
                <a:srgbClr val="990033"/>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r>
              <a:rPr lang="en-IE" sz="3200" dirty="0" smtClean="0">
                <a:solidFill>
                  <a:srgbClr val="FFC000"/>
                </a:solidFill>
                <a:effectLst>
                  <a:outerShdw blurRad="38100" dist="38100" dir="2700000" algn="tl">
                    <a:srgbClr val="000000">
                      <a:alpha val="43137"/>
                    </a:srgbClr>
                  </a:outerShdw>
                </a:effectLst>
              </a:rPr>
              <a:t>Sampling</a:t>
            </a:r>
            <a:endParaRPr lang="en-IE" dirty="0">
              <a:solidFill>
                <a:srgbClr val="FFC000"/>
              </a:solidFill>
            </a:endParaRPr>
          </a:p>
        </p:txBody>
      </p:sp>
    </p:spTree>
    <p:extLst>
      <p:ext uri="{BB962C8B-B14F-4D97-AF65-F5344CB8AC3E}">
        <p14:creationId xmlns:p14="http://schemas.microsoft.com/office/powerpoint/2010/main" val="308776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180528" y="891439"/>
                <a:ext cx="8783960" cy="2431435"/>
              </a:xfrm>
              <a:prstGeom prst="rect">
                <a:avLst/>
              </a:prstGeom>
            </p:spPr>
            <p:txBody>
              <a:bodyPr wrap="square">
                <a:spAutoFit/>
              </a:bodyPr>
              <a:lstStyle/>
              <a:p>
                <a:pPr eaLnBrk="0" hangingPunct="0"/>
                <a:r>
                  <a:rPr lang="en-US" dirty="0" smtClean="0"/>
                  <a:t>A sample of 25 students in a school  were asked if they spent over €5 on mobile phone calls over the last week.  10 students have spent over €5. </a:t>
                </a:r>
                <a:br>
                  <a:rPr lang="en-US" dirty="0" smtClean="0"/>
                </a:br>
                <a:r>
                  <a:rPr lang="en-US" dirty="0" smtClean="0"/>
                  <a:t>The proportion of the sample of 25 who spent over €5 was </a:t>
                </a:r>
                <a14:m>
                  <m:oMath xmlns:m="http://schemas.openxmlformats.org/officeDocument/2006/math">
                    <m:f>
                      <m:fPr>
                        <m:ctrlPr>
                          <a:rPr lang="en-US" i="1" smtClean="0">
                            <a:latin typeface="Cambria Math" panose="02040503050406030204" pitchFamily="18" charset="0"/>
                          </a:rPr>
                        </m:ctrlPr>
                      </m:fPr>
                      <m:num>
                        <m:r>
                          <a:rPr lang="en-IE" b="0" i="1" smtClean="0">
                            <a:latin typeface="Cambria Math"/>
                          </a:rPr>
                          <m:t>10</m:t>
                        </m:r>
                      </m:num>
                      <m:den>
                        <m:r>
                          <a:rPr lang="en-IE" b="0" i="1" smtClean="0">
                            <a:latin typeface="Cambria Math"/>
                          </a:rPr>
                          <m:t>25</m:t>
                        </m:r>
                      </m:den>
                    </m:f>
                    <m:r>
                      <a:rPr lang="en-IE" b="0" i="0" smtClean="0">
                        <a:latin typeface="Cambria Math"/>
                      </a:rPr>
                      <m:t>=0.4=40%</m:t>
                    </m:r>
                  </m:oMath>
                </a14:m>
                <a:endParaRPr lang="en-US" dirty="0" smtClean="0"/>
              </a:p>
              <a:p>
                <a:pPr eaLnBrk="0" hangingPunct="0"/>
                <a:r>
                  <a:rPr lang="en-US" dirty="0" smtClean="0"/>
                  <a:t>Can we say that 40% of the students in the school (population) spent over  €5? </a:t>
                </a:r>
              </a:p>
              <a:p>
                <a:pPr eaLnBrk="0" hangingPunct="0"/>
                <a:endParaRPr lang="en-US" dirty="0" smtClean="0">
                  <a:solidFill>
                    <a:srgbClr val="FF0000"/>
                  </a:solidFill>
                </a:endParaRPr>
              </a:p>
              <a:p>
                <a:pPr eaLnBrk="0" hangingPunct="0"/>
                <a:r>
                  <a:rPr lang="en-US" dirty="0" smtClean="0"/>
                  <a:t>The answer is no, (unless the sample size was the same as the population size), we can’t say for certain.</a:t>
                </a:r>
              </a:p>
            </p:txBody>
          </p:sp>
        </mc:Choice>
        <mc:Fallback xmlns="">
          <p:sp>
            <p:nvSpPr>
              <p:cNvPr id="7" name="Rectangle 6"/>
              <p:cNvSpPr>
                <a:spLocks noRot="1" noChangeAspect="1" noMove="1" noResize="1" noEditPoints="1" noAdjustHandles="1" noChangeArrowheads="1" noChangeShapeType="1" noTextEdit="1"/>
              </p:cNvSpPr>
              <p:nvPr/>
            </p:nvSpPr>
            <p:spPr>
              <a:xfrm>
                <a:off x="180528" y="891439"/>
                <a:ext cx="8783960" cy="2431435"/>
              </a:xfrm>
              <a:prstGeom prst="rect">
                <a:avLst/>
              </a:prstGeom>
              <a:blipFill rotWithShape="1">
                <a:blip r:embed="rId3"/>
                <a:stretch>
                  <a:fillRect l="-625" t="-1253" b="-3008"/>
                </a:stretch>
              </a:blipFill>
            </p:spPr>
            <p:txBody>
              <a:bodyPr/>
              <a:lstStyle/>
              <a:p>
                <a:r>
                  <a:rPr lang="en-IE">
                    <a:noFill/>
                  </a:rPr>
                  <a:t> </a:t>
                </a:r>
              </a:p>
            </p:txBody>
          </p:sp>
        </mc:Fallback>
      </mc:AlternateContent>
      <p:sp>
        <p:nvSpPr>
          <p:cNvPr id="8" name="Rectangle 7"/>
          <p:cNvSpPr/>
          <p:nvPr/>
        </p:nvSpPr>
        <p:spPr>
          <a:xfrm>
            <a:off x="648728" y="3645024"/>
            <a:ext cx="7795846" cy="1200329"/>
          </a:xfrm>
          <a:prstGeom prst="rect">
            <a:avLst/>
          </a:prstGeom>
        </p:spPr>
        <p:txBody>
          <a:bodyPr wrap="square">
            <a:spAutoFit/>
          </a:bodyPr>
          <a:lstStyle/>
          <a:p>
            <a:pPr algn="ctr" eaLnBrk="0" hangingPunct="0"/>
            <a:r>
              <a:rPr lang="en-GB" b="1" i="1" dirty="0" smtClean="0">
                <a:solidFill>
                  <a:schemeClr val="accent1">
                    <a:lumMod val="60000"/>
                    <a:lumOff val="40000"/>
                  </a:schemeClr>
                </a:solidFill>
              </a:rPr>
              <a:t>However we could say with a certain degree of confidence, if the sample was large enough and representative then the proportion of the sample would be approximately the same as the proportion of the population</a:t>
            </a:r>
          </a:p>
        </p:txBody>
      </p:sp>
      <p:sp>
        <p:nvSpPr>
          <p:cNvPr id="2" name="Title 1"/>
          <p:cNvSpPr>
            <a:spLocks noGrp="1"/>
          </p:cNvSpPr>
          <p:nvPr>
            <p:ph type="title"/>
          </p:nvPr>
        </p:nvSpPr>
        <p:spPr/>
        <p:txBody>
          <a:bodyPr>
            <a:normAutofit fontScale="90000"/>
          </a:bodyPr>
          <a:lstStyle/>
          <a:p>
            <a:r>
              <a:rPr lang="en-GB" sz="3600" dirty="0"/>
              <a:t>Population Proportions and Margin of Error</a:t>
            </a:r>
            <a:endParaRPr lang="en-IE" dirty="0"/>
          </a:p>
        </p:txBody>
      </p:sp>
    </p:spTree>
    <p:extLst>
      <p:ext uri="{BB962C8B-B14F-4D97-AF65-F5344CB8AC3E}">
        <p14:creationId xmlns:p14="http://schemas.microsoft.com/office/powerpoint/2010/main" val="8725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27050"/>
            <a:ext cx="8784976" cy="3970318"/>
          </a:xfrm>
          <a:prstGeom prst="rect">
            <a:avLst/>
          </a:prstGeom>
        </p:spPr>
        <p:txBody>
          <a:bodyPr wrap="square">
            <a:spAutoFit/>
          </a:bodyPr>
          <a:lstStyle/>
          <a:p>
            <a:pPr eaLnBrk="0" hangingPunct="0"/>
            <a:r>
              <a:rPr lang="en-GB" dirty="0" smtClean="0"/>
              <a:t>How confident we are is usually expressed as a percentage.</a:t>
            </a:r>
          </a:p>
          <a:p>
            <a:pPr eaLnBrk="0" hangingPunct="0"/>
            <a:r>
              <a:rPr lang="en-GB" dirty="0" smtClean="0"/>
              <a:t>We already saw (from the empirical rule) that approximately 95% of the area of a normal curve lies within ± 2 standard deviations of the mean. </a:t>
            </a:r>
          </a:p>
          <a:p>
            <a:pPr eaLnBrk="0" hangingPunct="0"/>
            <a:endParaRPr lang="en-GB" dirty="0" smtClean="0"/>
          </a:p>
          <a:p>
            <a:pPr eaLnBrk="0" hangingPunct="0"/>
            <a:r>
              <a:rPr lang="en-GB" dirty="0" smtClean="0"/>
              <a:t>This means that we are 95% certain that the population proportion is within ±2 standard deviations of the sample proportion.  ± 2 standard deviations is our margin of error and the </a:t>
            </a:r>
            <a:r>
              <a:rPr lang="en-GB" b="1" dirty="0" smtClean="0"/>
              <a:t>percentage margin of error </a:t>
            </a:r>
            <a:r>
              <a:rPr lang="en-GB" dirty="0" smtClean="0"/>
              <a:t>that this represents depends on the sample size. </a:t>
            </a:r>
          </a:p>
          <a:p>
            <a:pPr eaLnBrk="0" hangingPunct="0"/>
            <a:endParaRPr lang="en-GB" dirty="0" smtClean="0"/>
          </a:p>
          <a:p>
            <a:pPr eaLnBrk="0" hangingPunct="0"/>
            <a:r>
              <a:rPr lang="en-GB" dirty="0" smtClean="0"/>
              <a:t>If n = 1000 the percentage margin of error of ± 3%  </a:t>
            </a:r>
          </a:p>
          <a:p>
            <a:pPr eaLnBrk="0" hangingPunct="0"/>
            <a:endParaRPr lang="en-GB" dirty="0" smtClean="0"/>
          </a:p>
          <a:p>
            <a:pPr eaLnBrk="0" hangingPunct="0"/>
            <a:r>
              <a:rPr lang="en-GB" dirty="0" smtClean="0"/>
              <a:t>95% is the confidence interval we are working with, but other confidence intervals also exist (e.g.90% and 99%) for which a different margin of error applies depending on sample size.</a:t>
            </a:r>
          </a:p>
        </p:txBody>
      </p:sp>
      <p:grpSp>
        <p:nvGrpSpPr>
          <p:cNvPr id="5" name="Group 4"/>
          <p:cNvGrpSpPr/>
          <p:nvPr/>
        </p:nvGrpSpPr>
        <p:grpSpPr>
          <a:xfrm>
            <a:off x="2648330" y="5031506"/>
            <a:ext cx="3847340" cy="1277814"/>
            <a:chOff x="2635337" y="4956199"/>
            <a:chExt cx="3847340" cy="1277814"/>
          </a:xfrm>
        </p:grpSpPr>
        <p:sp>
          <p:nvSpPr>
            <p:cNvPr id="3" name="Rounded Rectangle 2"/>
            <p:cNvSpPr/>
            <p:nvPr/>
          </p:nvSpPr>
          <p:spPr>
            <a:xfrm>
              <a:off x="2635337" y="4956199"/>
              <a:ext cx="3847340" cy="12778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E"/>
            </a:p>
          </p:txBody>
        </p:sp>
        <p:graphicFrame>
          <p:nvGraphicFramePr>
            <p:cNvPr id="4" name="Object 12"/>
            <p:cNvGraphicFramePr>
              <a:graphicFrameLocks noChangeAspect="1"/>
            </p:cNvGraphicFramePr>
            <p:nvPr>
              <p:extLst>
                <p:ext uri="{D42A27DB-BD31-4B8C-83A1-F6EECF244321}">
                  <p14:modId xmlns:p14="http://schemas.microsoft.com/office/powerpoint/2010/main" val="2291892984"/>
                </p:ext>
              </p:extLst>
            </p:nvPr>
          </p:nvGraphicFramePr>
          <p:xfrm>
            <a:off x="3289801" y="4965662"/>
            <a:ext cx="2538413" cy="1258888"/>
          </p:xfrm>
          <a:graphic>
            <a:graphicData uri="http://schemas.openxmlformats.org/presentationml/2006/ole">
              <mc:AlternateContent xmlns:mc="http://schemas.openxmlformats.org/markup-compatibility/2006">
                <mc:Choice xmlns:v="urn:schemas-microsoft-com:vml" Requires="v">
                  <p:oleObj spid="_x0000_s88132" name="Equation" r:id="rId4" imgW="1701720" imgH="850680" progId="Equation.DSMT4">
                    <p:embed/>
                  </p:oleObj>
                </mc:Choice>
                <mc:Fallback>
                  <p:oleObj name="Equation" r:id="rId4" imgW="1701720" imgH="850680" progId="Equation.DSMT4">
                    <p:embed/>
                    <p:pic>
                      <p:nvPicPr>
                        <p:cNvPr id="0" name="Picture 4"/>
                        <p:cNvPicPr>
                          <a:picLocks noChangeAspect="1" noChangeArrowheads="1"/>
                        </p:cNvPicPr>
                        <p:nvPr/>
                      </p:nvPicPr>
                      <p:blipFill>
                        <a:blip r:embed="rId5"/>
                        <a:srcRect/>
                        <a:stretch>
                          <a:fillRect/>
                        </a:stretch>
                      </p:blipFill>
                      <p:spPr bwMode="auto">
                        <a:xfrm>
                          <a:off x="3289801" y="4965662"/>
                          <a:ext cx="2538413" cy="12588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pSp>
      <p:sp>
        <p:nvSpPr>
          <p:cNvPr id="6" name="Title 5"/>
          <p:cNvSpPr>
            <a:spLocks noGrp="1"/>
          </p:cNvSpPr>
          <p:nvPr>
            <p:ph type="title"/>
          </p:nvPr>
        </p:nvSpPr>
        <p:spPr/>
        <p:txBody>
          <a:bodyPr/>
          <a:lstStyle/>
          <a:p>
            <a:r>
              <a:rPr lang="en-GB" dirty="0"/>
              <a:t>Population Proportions and Margin of Error</a:t>
            </a:r>
            <a:endParaRPr lang="en-IE" dirty="0"/>
          </a:p>
        </p:txBody>
      </p:sp>
    </p:spTree>
    <p:extLst>
      <p:ext uri="{BB962C8B-B14F-4D97-AF65-F5344CB8AC3E}">
        <p14:creationId xmlns:p14="http://schemas.microsoft.com/office/powerpoint/2010/main" val="1934860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62480" y="3385133"/>
            <a:ext cx="3140162" cy="11549"/>
            <a:chOff x="2987824" y="3644699"/>
            <a:chExt cx="3140162" cy="11549"/>
          </a:xfrm>
        </p:grpSpPr>
        <p:cxnSp>
          <p:nvCxnSpPr>
            <p:cNvPr id="4" name="Straight Arrow Connector 3"/>
            <p:cNvCxnSpPr/>
            <p:nvPr/>
          </p:nvCxnSpPr>
          <p:spPr>
            <a:xfrm flipH="1" flipV="1">
              <a:off x="2987824" y="3644699"/>
              <a:ext cx="79513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389432" y="3645960"/>
              <a:ext cx="738554" cy="102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833347" y="3098520"/>
                <a:ext cx="1477307" cy="584775"/>
              </a:xfrm>
              <a:prstGeom prst="rect">
                <a:avLst/>
              </a:prstGeom>
              <a:solidFill>
                <a:srgbClr val="FF0000"/>
              </a:solidFill>
            </p:spPr>
            <p:txBody>
              <a:bodyPr wrap="square" rtlCol="0">
                <a:spAutoFit/>
              </a:bodyPr>
              <a:lstStyle/>
              <a:p>
                <a:pPr algn="ctr"/>
                <a:r>
                  <a:rPr lang="en-GB" sz="1600" b="1" dirty="0" smtClean="0">
                    <a:solidFill>
                      <a:prstClr val="black"/>
                    </a:solidFill>
                  </a:rPr>
                  <a:t>Population</a:t>
                </a:r>
                <a:br>
                  <a:rPr lang="en-GB" sz="1600" b="1" dirty="0" smtClean="0">
                    <a:solidFill>
                      <a:prstClr val="black"/>
                    </a:solidFill>
                  </a:rPr>
                </a:br>
                <a:r>
                  <a:rPr lang="en-GB" sz="1600" b="1" dirty="0" smtClean="0">
                    <a:solidFill>
                      <a:prstClr val="black"/>
                    </a:solidFill>
                  </a:rPr>
                  <a:t>Proportion </a:t>
                </a:r>
                <a14:m>
                  <m:oMath xmlns:m="http://schemas.openxmlformats.org/officeDocument/2006/math">
                    <m:r>
                      <a:rPr lang="en-IE" sz="1600" b="1" i="1" smtClean="0">
                        <a:latin typeface="Cambria Math"/>
                      </a:rPr>
                      <m:t>𝒑</m:t>
                    </m:r>
                  </m:oMath>
                </a14:m>
                <a:endParaRPr lang="en-IE" sz="1600" b="1"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33347" y="3098520"/>
                <a:ext cx="1477307" cy="584775"/>
              </a:xfrm>
              <a:prstGeom prst="rect">
                <a:avLst/>
              </a:prstGeom>
              <a:blipFill rotWithShape="1">
                <a:blip r:embed="rId3"/>
                <a:stretch>
                  <a:fillRect t="-3125" b="-12500"/>
                </a:stretch>
              </a:blipFill>
            </p:spPr>
            <p:txBody>
              <a:bodyPr/>
              <a:lstStyle/>
              <a:p>
                <a:r>
                  <a:rPr lang="en-IE">
                    <a:noFill/>
                  </a:rPr>
                  <a:t> </a:t>
                </a:r>
              </a:p>
            </p:txBody>
          </p:sp>
        </mc:Fallback>
      </mc:AlternateContent>
      <p:grpSp>
        <p:nvGrpSpPr>
          <p:cNvPr id="42" name="Group 41"/>
          <p:cNvGrpSpPr/>
          <p:nvPr/>
        </p:nvGrpSpPr>
        <p:grpSpPr>
          <a:xfrm>
            <a:off x="1013466" y="3058604"/>
            <a:ext cx="7120955" cy="664606"/>
            <a:chOff x="1013466" y="3052046"/>
            <a:chExt cx="7120955" cy="664606"/>
          </a:xfrm>
        </p:grpSpPr>
        <mc:AlternateContent xmlns:mc="http://schemas.openxmlformats.org/markup-compatibility/2006" xmlns:a14="http://schemas.microsoft.com/office/drawing/2010/main">
          <mc:Choice Requires="a14">
            <p:sp>
              <p:nvSpPr>
                <p:cNvPr id="7" name="Rectangle 6"/>
                <p:cNvSpPr/>
                <p:nvPr/>
              </p:nvSpPr>
              <p:spPr>
                <a:xfrm>
                  <a:off x="1013466" y="3052046"/>
                  <a:ext cx="1923952"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7" name="Rectangle 6"/>
                <p:cNvSpPr>
                  <a:spLocks noRot="1" noChangeAspect="1" noMove="1" noResize="1" noEditPoints="1" noAdjustHandles="1" noChangeArrowheads="1" noChangeShapeType="1" noTextEdit="1"/>
                </p:cNvSpPr>
                <p:nvPr/>
              </p:nvSpPr>
              <p:spPr>
                <a:xfrm>
                  <a:off x="1013466" y="3052046"/>
                  <a:ext cx="1923952" cy="664606"/>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194148" y="3052046"/>
                  <a:ext cx="1940273"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GB" b="1" i="1">
                            <a:latin typeface="Cambria Math"/>
                            <a:ea typeface="Cambria Math"/>
                          </a:rPr>
                          <m:t>+</m:t>
                        </m:r>
                        <m:f>
                          <m:fPr>
                            <m:ctrlPr>
                              <a:rPr lang="en-GB" b="1" i="1">
                                <a:latin typeface="Cambria Math" panose="02040503050406030204" pitchFamily="18" charset="0"/>
                                <a:ea typeface="Cambria Math"/>
                              </a:rPr>
                            </m:ctrlPr>
                          </m:fPr>
                          <m:num>
                            <m:r>
                              <a:rPr lang="en-IE" b="1" i="1">
                                <a:latin typeface="Cambria Math"/>
                                <a:ea typeface="Cambria Math"/>
                              </a:rPr>
                              <m:t>𝟏</m:t>
                            </m:r>
                          </m:num>
                          <m:den>
                            <m:rad>
                              <m:radPr>
                                <m:degHide m:val="on"/>
                                <m:ctrlPr>
                                  <a:rPr lang="en-GB" b="1" i="1">
                                    <a:latin typeface="Cambria Math" panose="02040503050406030204" pitchFamily="18" charset="0"/>
                                    <a:ea typeface="Cambria Math"/>
                                  </a:rPr>
                                </m:ctrlPr>
                              </m:radPr>
                              <m:deg/>
                              <m:e>
                                <m:r>
                                  <a:rPr lang="en-IE" b="1" i="1">
                                    <a:latin typeface="Cambria Math"/>
                                    <a:ea typeface="Cambria Math"/>
                                  </a:rPr>
                                  <m:t>𝒏</m:t>
                                </m:r>
                              </m:e>
                            </m:rad>
                          </m:den>
                        </m:f>
                      </m:oMath>
                    </m:oMathPara>
                  </a14:m>
                  <a:endParaRPr lang="en-IE" dirty="0"/>
                </a:p>
              </p:txBody>
            </p:sp>
          </mc:Choice>
          <mc:Fallback xmlns="">
            <p:sp>
              <p:nvSpPr>
                <p:cNvPr id="8" name="Rectangle 7"/>
                <p:cNvSpPr>
                  <a:spLocks noRot="1" noChangeAspect="1" noMove="1" noResize="1" noEditPoints="1" noAdjustHandles="1" noChangeArrowheads="1" noChangeShapeType="1" noTextEdit="1"/>
                </p:cNvSpPr>
                <p:nvPr/>
              </p:nvSpPr>
              <p:spPr>
                <a:xfrm>
                  <a:off x="6194148" y="3052046"/>
                  <a:ext cx="1940273" cy="664606"/>
                </a:xfrm>
                <a:prstGeom prst="rect">
                  <a:avLst/>
                </a:prstGeom>
                <a:blipFill rotWithShape="1">
                  <a:blip r:embed="rId5"/>
                  <a:stretch>
                    <a:fillRect/>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520976" y="1488513"/>
                <a:ext cx="8623024" cy="10358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000" b="1" i="1" smtClean="0">
                          <a:solidFill>
                            <a:srgbClr val="FF0000"/>
                          </a:solidFill>
                          <a:latin typeface="Cambria Math"/>
                        </a:rPr>
                        <m:t>𝑳𝑪</m:t>
                      </m:r>
                      <m:r>
                        <a:rPr lang="en-IE" sz="2000" b="1" i="1" smtClean="0">
                          <a:solidFill>
                            <a:srgbClr val="FF0000"/>
                          </a:solidFill>
                          <a:latin typeface="Cambria Math"/>
                        </a:rPr>
                        <m:t>𝑶</m:t>
                      </m:r>
                      <m:r>
                        <a:rPr lang="en-GB" sz="2000" b="1" i="1" smtClean="0">
                          <a:solidFill>
                            <a:srgbClr val="FF0000"/>
                          </a:solidFill>
                          <a:latin typeface="Cambria Math"/>
                        </a:rPr>
                        <m:t>𝑳</m:t>
                      </m:r>
                      <m:r>
                        <a:rPr lang="en-IE" sz="2000" b="1" i="1" smtClean="0">
                          <a:latin typeface="Cambria Math"/>
                        </a:rPr>
                        <m:t>:  </m:t>
                      </m:r>
                      <m:r>
                        <a:rPr lang="en-IE" sz="2000" b="1" i="1" smtClean="0">
                          <a:latin typeface="Cambria Math"/>
                        </a:rPr>
                        <m:t>𝑴𝒂𝒓𝒈𝒊𝒏</m:t>
                      </m:r>
                      <m:r>
                        <a:rPr lang="en-IE" sz="2000" b="1" i="1" smtClean="0">
                          <a:latin typeface="Cambria Math"/>
                        </a:rPr>
                        <m:t> </m:t>
                      </m:r>
                      <m:r>
                        <a:rPr lang="en-IE" sz="2000" b="1" i="1" smtClean="0">
                          <a:latin typeface="Cambria Math"/>
                        </a:rPr>
                        <m:t>𝒐𝒇</m:t>
                      </m:r>
                      <m:r>
                        <a:rPr lang="en-IE" sz="2000" b="1" i="1" smtClean="0">
                          <a:latin typeface="Cambria Math"/>
                        </a:rPr>
                        <m:t> </m:t>
                      </m:r>
                      <m:r>
                        <a:rPr lang="en-IE" sz="2000" b="1" i="1" smtClean="0">
                          <a:latin typeface="Cambria Math"/>
                        </a:rPr>
                        <m:t>𝒆𝒓𝒓𝒐𝒓</m:t>
                      </m:r>
                      <m:r>
                        <a:rPr lang="en-GB" sz="2000" b="1" i="1" smtClean="0">
                          <a:latin typeface="Cambria Math"/>
                        </a:rPr>
                        <m:t>=±</m:t>
                      </m:r>
                      <m:f>
                        <m:fPr>
                          <m:ctrlPr>
                            <a:rPr lang="en-GB" sz="2000" b="1" i="1" smtClean="0">
                              <a:latin typeface="Cambria Math" panose="02040503050406030204" pitchFamily="18" charset="0"/>
                            </a:rPr>
                          </m:ctrlPr>
                        </m:fPr>
                        <m:num>
                          <m:r>
                            <a:rPr lang="en-IE" sz="2000" b="1" i="1" smtClean="0">
                              <a:latin typeface="Cambria Math"/>
                            </a:rPr>
                            <m:t>𝟏</m:t>
                          </m:r>
                        </m:num>
                        <m:den>
                          <m:rad>
                            <m:radPr>
                              <m:degHide m:val="on"/>
                              <m:ctrlPr>
                                <a:rPr lang="en-GB" sz="2000" b="1" i="1" smtClean="0">
                                  <a:latin typeface="Cambria Math" panose="02040503050406030204" pitchFamily="18" charset="0"/>
                                </a:rPr>
                              </m:ctrlPr>
                            </m:radPr>
                            <m:deg/>
                            <m:e>
                              <m:r>
                                <a:rPr lang="en-IE" sz="2000" b="1" i="1" smtClean="0">
                                  <a:latin typeface="Cambria Math"/>
                                </a:rPr>
                                <m:t>𝒏</m:t>
                              </m:r>
                            </m:e>
                          </m:rad>
                        </m:den>
                      </m:f>
                      <m:r>
                        <a:rPr lang="en-GB" sz="2000" b="1" i="0" smtClean="0">
                          <a:latin typeface="Cambria Math"/>
                          <a:ea typeface="Cambria Math"/>
                        </a:rPr>
                        <m:t>, </m:t>
                      </m:r>
                      <m:r>
                        <a:rPr lang="en-GB" sz="2000" b="1" i="1" smtClean="0">
                          <a:latin typeface="Cambria Math"/>
                          <a:ea typeface="Cambria Math"/>
                        </a:rPr>
                        <m:t>𝒘𝒉𝒆𝒓𝒆</m:t>
                      </m:r>
                      <m:r>
                        <a:rPr lang="en-IE" sz="2000" b="1" i="1" smtClean="0">
                          <a:latin typeface="Cambria Math"/>
                          <a:ea typeface="Cambria Math"/>
                        </a:rPr>
                        <m:t> </m:t>
                      </m:r>
                      <m:r>
                        <a:rPr lang="en-IE" sz="2000" b="1" i="1" smtClean="0">
                          <a:latin typeface="Cambria Math"/>
                        </a:rPr>
                        <m:t>𝒘𝒉𝒆𝒓𝒆</m:t>
                      </m:r>
                      <m:r>
                        <a:rPr lang="en-IE" sz="2000" b="1" i="1" smtClean="0">
                          <a:latin typeface="Cambria Math"/>
                        </a:rPr>
                        <m:t> </m:t>
                      </m:r>
                      <m:r>
                        <a:rPr lang="en-IE" sz="2000" b="1" i="1" smtClean="0">
                          <a:latin typeface="Cambria Math"/>
                        </a:rPr>
                        <m:t>𝒏</m:t>
                      </m:r>
                      <m:r>
                        <a:rPr lang="en-IE" sz="2000" b="1" i="1" smtClean="0">
                          <a:latin typeface="Cambria Math"/>
                        </a:rPr>
                        <m:t> </m:t>
                      </m:r>
                      <m:r>
                        <a:rPr lang="en-IE" sz="2000" b="1" i="1" smtClean="0">
                          <a:latin typeface="Cambria Math"/>
                        </a:rPr>
                        <m:t>𝒊𝒔</m:t>
                      </m:r>
                      <m:r>
                        <a:rPr lang="en-IE" sz="2000" b="1" i="1" smtClean="0">
                          <a:latin typeface="Cambria Math"/>
                        </a:rPr>
                        <m:t> </m:t>
                      </m:r>
                      <m:r>
                        <a:rPr lang="en-IE" sz="2000" b="1" i="1" smtClean="0">
                          <a:latin typeface="Cambria Math"/>
                        </a:rPr>
                        <m:t>𝒕𝒉𝒆</m:t>
                      </m:r>
                      <m:r>
                        <a:rPr lang="en-IE" sz="2000" b="1" i="1" smtClean="0">
                          <a:latin typeface="Cambria Math"/>
                        </a:rPr>
                        <m:t> </m:t>
                      </m:r>
                      <m:r>
                        <a:rPr lang="en-IE" sz="2000" b="1" i="1" smtClean="0">
                          <a:latin typeface="Cambria Math"/>
                        </a:rPr>
                        <m:t>𝒔𝒂𝒎𝒑𝒍𝒆</m:t>
                      </m:r>
                      <m:r>
                        <a:rPr lang="en-IE" sz="2000" b="1" i="1" smtClean="0">
                          <a:latin typeface="Cambria Math"/>
                        </a:rPr>
                        <m:t> </m:t>
                      </m:r>
                      <m:r>
                        <a:rPr lang="en-IE" sz="2000" b="1" i="1" smtClean="0">
                          <a:latin typeface="Cambria Math"/>
                        </a:rPr>
                        <m:t>𝒔𝒊𝒛𝒆</m:t>
                      </m:r>
                      <m:r>
                        <a:rPr lang="en-IE" sz="2000" b="1" i="1" smtClean="0">
                          <a:latin typeface="Cambria Math"/>
                        </a:rPr>
                        <m:t>.</m:t>
                      </m:r>
                    </m:oMath>
                  </m:oMathPara>
                </a14:m>
                <a:endParaRPr lang="en-IE" sz="2000" b="1" i="1" dirty="0" smtClean="0"/>
              </a:p>
              <a:p>
                <a:pPr/>
                <a14:m>
                  <m:oMathPara xmlns:m="http://schemas.openxmlformats.org/officeDocument/2006/math">
                    <m:oMathParaPr>
                      <m:jc m:val="left"/>
                    </m:oMathParaPr>
                    <m:oMath xmlns:m="http://schemas.openxmlformats.org/officeDocument/2006/math">
                      <m:r>
                        <a:rPr lang="en-IE" sz="2000" b="1" i="1" smtClean="0">
                          <a:latin typeface="Cambria Math"/>
                        </a:rPr>
                        <m:t> </m:t>
                      </m:r>
                    </m:oMath>
                  </m:oMathPara>
                </a14:m>
                <a:endParaRPr lang="en-IE" sz="2000" b="1" i="1" dirty="0"/>
              </a:p>
            </p:txBody>
          </p:sp>
        </mc:Choice>
        <mc:Fallback xmlns="">
          <p:sp>
            <p:nvSpPr>
              <p:cNvPr id="34" name="TextBox 33"/>
              <p:cNvSpPr txBox="1">
                <a:spLocks noRot="1" noChangeAspect="1" noMove="1" noResize="1" noEditPoints="1" noAdjustHandles="1" noChangeArrowheads="1" noChangeShapeType="1" noTextEdit="1"/>
              </p:cNvSpPr>
              <p:nvPr/>
            </p:nvSpPr>
            <p:spPr>
              <a:xfrm>
                <a:off x="520976" y="1488513"/>
                <a:ext cx="8623024" cy="1035861"/>
              </a:xfrm>
              <a:prstGeom prst="rect">
                <a:avLst/>
              </a:prstGeom>
              <a:blipFill rotWithShape="1">
                <a:blip r:embed="rId6"/>
                <a:stretch>
                  <a:fillRect/>
                </a:stretch>
              </a:blipFill>
            </p:spPr>
            <p:txBody>
              <a:bodyPr/>
              <a:lstStyle/>
              <a:p>
                <a:r>
                  <a:rPr lang="en-IE">
                    <a:noFill/>
                  </a:rPr>
                  <a:t> </a:t>
                </a:r>
              </a:p>
            </p:txBody>
          </p:sp>
        </mc:Fallback>
      </mc:AlternateContent>
      <p:sp>
        <p:nvSpPr>
          <p:cNvPr id="35" name="Title 1"/>
          <p:cNvSpPr txBox="1">
            <a:spLocks/>
          </p:cNvSpPr>
          <p:nvPr/>
        </p:nvSpPr>
        <p:spPr>
          <a:xfrm>
            <a:off x="431821" y="1846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dirty="0"/>
          </a:p>
        </p:txBody>
      </p:sp>
      <p:sp>
        <p:nvSpPr>
          <p:cNvPr id="3" name="TextBox 2"/>
          <p:cNvSpPr txBox="1"/>
          <p:nvPr/>
        </p:nvSpPr>
        <p:spPr>
          <a:xfrm>
            <a:off x="580945" y="4365104"/>
            <a:ext cx="8115222" cy="369332"/>
          </a:xfrm>
          <a:prstGeom prst="rect">
            <a:avLst/>
          </a:prstGeom>
          <a:noFill/>
        </p:spPr>
        <p:txBody>
          <a:bodyPr wrap="square" rtlCol="0">
            <a:spAutoFit/>
          </a:bodyPr>
          <a:lstStyle/>
          <a:p>
            <a:r>
              <a:rPr lang="en-IE" b="1" dirty="0" smtClean="0"/>
              <a:t>95% confident </a:t>
            </a:r>
            <a:r>
              <a:rPr lang="en-IE" dirty="0" smtClean="0"/>
              <a:t>that the population proportion is  inside this confidence interval</a:t>
            </a:r>
          </a:p>
        </p:txBody>
      </p:sp>
      <p:cxnSp>
        <p:nvCxnSpPr>
          <p:cNvPr id="21" name="Straight Arrow Connector 20"/>
          <p:cNvCxnSpPr/>
          <p:nvPr/>
        </p:nvCxnSpPr>
        <p:spPr>
          <a:xfrm>
            <a:off x="2015394" y="2924944"/>
            <a:ext cx="5113212" cy="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40911" y="2555612"/>
            <a:ext cx="2862178" cy="369332"/>
          </a:xfrm>
          <a:prstGeom prst="rect">
            <a:avLst/>
          </a:prstGeom>
          <a:noFill/>
        </p:spPr>
        <p:txBody>
          <a:bodyPr wrap="square" rtlCol="0">
            <a:spAutoFit/>
          </a:bodyPr>
          <a:lstStyle/>
          <a:p>
            <a:r>
              <a:rPr lang="en-IE" b="1" dirty="0" smtClean="0"/>
              <a:t>95% confidence interval</a:t>
            </a:r>
            <a:endParaRPr lang="en-IE" b="1" dirty="0"/>
          </a:p>
        </p:txBody>
      </p:sp>
      <p:sp>
        <p:nvSpPr>
          <p:cNvPr id="9" name="Title 8"/>
          <p:cNvSpPr>
            <a:spLocks noGrp="1"/>
          </p:cNvSpPr>
          <p:nvPr>
            <p:ph type="title"/>
          </p:nvPr>
        </p:nvSpPr>
        <p:spPr>
          <a:xfrm>
            <a:off x="135693" y="119416"/>
            <a:ext cx="8872615" cy="1077336"/>
          </a:xfrm>
        </p:spPr>
        <p:txBody>
          <a:bodyPr>
            <a:normAutofit/>
          </a:bodyPr>
          <a:lstStyle/>
          <a:p>
            <a:r>
              <a:rPr lang="en-GB" dirty="0"/>
              <a:t>Confidence interval for population proportion  using  Margin of </a:t>
            </a:r>
            <a:r>
              <a:rPr lang="en-GB" dirty="0" smtClean="0"/>
              <a:t>Error</a:t>
            </a:r>
            <a:endParaRPr lang="en-IE" dirty="0"/>
          </a:p>
        </p:txBody>
      </p:sp>
    </p:spTree>
    <p:extLst>
      <p:ext uri="{BB962C8B-B14F-4D97-AF65-F5344CB8AC3E}">
        <p14:creationId xmlns:p14="http://schemas.microsoft.com/office/powerpoint/2010/main" val="347411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77747" y="1964908"/>
            <a:ext cx="5193744" cy="458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602072" y="4627776"/>
            <a:ext cx="3732368" cy="369332"/>
          </a:xfrm>
          <a:prstGeom prst="rect">
            <a:avLst/>
          </a:prstGeom>
          <a:noFill/>
        </p:spPr>
        <p:txBody>
          <a:bodyPr wrap="none" rtlCol="0">
            <a:spAutoFit/>
          </a:bodyPr>
          <a:lstStyle/>
          <a:p>
            <a:r>
              <a:rPr lang="en-IE" b="1" dirty="0">
                <a:solidFill>
                  <a:prstClr val="black"/>
                </a:solidFill>
              </a:rPr>
              <a:t>20 different 95% confidence intervals</a:t>
            </a:r>
          </a:p>
        </p:txBody>
      </p:sp>
      <mc:AlternateContent xmlns:mc="http://schemas.openxmlformats.org/markup-compatibility/2006" xmlns:a14="http://schemas.microsoft.com/office/drawing/2010/main">
        <mc:Choice Requires="a14">
          <p:sp>
            <p:nvSpPr>
              <p:cNvPr id="7" name="TextBox 6"/>
              <p:cNvSpPr txBox="1"/>
              <p:nvPr/>
            </p:nvSpPr>
            <p:spPr>
              <a:xfrm>
                <a:off x="1768159" y="2091027"/>
                <a:ext cx="637770" cy="537327"/>
              </a:xfrm>
              <a:prstGeom prst="rect">
                <a:avLst/>
              </a:prstGeom>
              <a:noFill/>
            </p:spPr>
            <p:txBody>
              <a:bodyPr wrap="square" rtlCol="0">
                <a:spAutoFit/>
              </a:bodyPr>
              <a:lstStyle>
                <a:defPPr>
                  <a:defRPr lang="en-US"/>
                </a:defPPr>
                <a:lvl1pPr>
                  <a:defRPr sz="1400" b="1" i="1">
                    <a:solidFill>
                      <a:prstClr val="black"/>
                    </a:solidFill>
                    <a:latin typeface="Cambria Math"/>
                  </a:defRPr>
                </a:lvl1pPr>
              </a:lstStyle>
              <a:p>
                <a:pPr/>
                <a14:m>
                  <m:oMathPara xmlns:m="http://schemas.openxmlformats.org/officeDocument/2006/math">
                    <m:oMathParaPr>
                      <m:jc m:val="centerGroup"/>
                    </m:oMathParaPr>
                    <m:oMath xmlns:m="http://schemas.openxmlformats.org/officeDocument/2006/math">
                      <m:r>
                        <a:rPr lang="en-GB">
                          <a:latin typeface="Cambria Math"/>
                        </a:rPr>
                        <m:t>−</m:t>
                      </m:r>
                      <m:f>
                        <m:fPr>
                          <m:ctrlPr>
                            <a:rPr lang="en-IE" i="1">
                              <a:latin typeface="Cambria Math" panose="02040503050406030204" pitchFamily="18" charset="0"/>
                            </a:rPr>
                          </m:ctrlPr>
                        </m:fPr>
                        <m:num>
                          <m:r>
                            <a:rPr lang="en-GB">
                              <a:latin typeface="Cambria Math"/>
                            </a:rPr>
                            <m:t>𝟏</m:t>
                          </m:r>
                        </m:num>
                        <m:den>
                          <m:rad>
                            <m:radPr>
                              <m:degHide m:val="on"/>
                              <m:ctrlPr>
                                <a:rPr lang="en-IE" i="1">
                                  <a:latin typeface="Cambria Math" panose="02040503050406030204" pitchFamily="18" charset="0"/>
                                </a:rPr>
                              </m:ctrlPr>
                            </m:radPr>
                            <m:deg/>
                            <m:e>
                              <m:r>
                                <a:rPr lang="en-GB">
                                  <a:latin typeface="Cambria Math"/>
                                </a:rPr>
                                <m:t>𝒏</m:t>
                              </m:r>
                            </m:e>
                          </m:rad>
                        </m:den>
                      </m:f>
                    </m:oMath>
                  </m:oMathPara>
                </a14:m>
                <a:endParaRPr lang="en-IE" dirty="0"/>
              </a:p>
            </p:txBody>
          </p:sp>
        </mc:Choice>
        <mc:Fallback xmlns="">
          <p:sp>
            <p:nvSpPr>
              <p:cNvPr id="7" name="TextBox 6"/>
              <p:cNvSpPr txBox="1">
                <a:spLocks noRot="1" noChangeAspect="1" noMove="1" noResize="1" noEditPoints="1" noAdjustHandles="1" noChangeArrowheads="1" noChangeShapeType="1" noTextEdit="1"/>
              </p:cNvSpPr>
              <p:nvPr/>
            </p:nvSpPr>
            <p:spPr>
              <a:xfrm>
                <a:off x="1768159" y="2091027"/>
                <a:ext cx="637770" cy="537327"/>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47090" y="2067377"/>
                <a:ext cx="788276"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a:solidFill>
                            <a:prstClr val="black"/>
                          </a:solidFill>
                          <a:latin typeface="Cambria Math"/>
                        </a:rPr>
                        <m:t>+</m:t>
                      </m:r>
                      <m:f>
                        <m:fPr>
                          <m:ctrlPr>
                            <a:rPr lang="en-IE" sz="1400" b="1" i="1">
                              <a:solidFill>
                                <a:prstClr val="black"/>
                              </a:solidFill>
                              <a:latin typeface="Cambria Math" panose="02040503050406030204" pitchFamily="18" charset="0"/>
                            </a:rPr>
                          </m:ctrlPr>
                        </m:fPr>
                        <m:num>
                          <m:r>
                            <a:rPr lang="en-GB" sz="1400" b="1" i="1">
                              <a:solidFill>
                                <a:prstClr val="black"/>
                              </a:solidFill>
                              <a:latin typeface="Cambria Math"/>
                            </a:rPr>
                            <m:t>𝟏</m:t>
                          </m:r>
                        </m:num>
                        <m:den>
                          <m:rad>
                            <m:radPr>
                              <m:degHide m:val="on"/>
                              <m:ctrlPr>
                                <a:rPr lang="en-IE" sz="1400" b="1" i="1">
                                  <a:solidFill>
                                    <a:prstClr val="black"/>
                                  </a:solidFill>
                                  <a:latin typeface="Cambria Math" panose="02040503050406030204" pitchFamily="18" charset="0"/>
                                </a:rPr>
                              </m:ctrlPr>
                            </m:radPr>
                            <m:deg/>
                            <m:e>
                              <m:r>
                                <a:rPr lang="en-GB" sz="1400" b="1" i="1">
                                  <a:solidFill>
                                    <a:prstClr val="black"/>
                                  </a:solidFill>
                                  <a:latin typeface="Cambria Math"/>
                                </a:rPr>
                                <m:t>𝒏</m:t>
                              </m:r>
                            </m:e>
                          </m:rad>
                        </m:den>
                      </m:f>
                    </m:oMath>
                  </m:oMathPara>
                </a14:m>
                <a:endParaRPr lang="en-IE" sz="1400" b="1"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447090" y="2067377"/>
                <a:ext cx="788276" cy="537327"/>
              </a:xfrm>
              <a:prstGeom prst="rect">
                <a:avLst/>
              </a:prstGeom>
              <a:blipFill rotWithShape="1">
                <a:blip r:embed="rId5"/>
                <a:stretch>
                  <a:fillRect/>
                </a:stretch>
              </a:blipFill>
            </p:spPr>
            <p:txBody>
              <a:bodyPr/>
              <a:lstStyle/>
              <a:p>
                <a:r>
                  <a:rPr lang="en-IE">
                    <a:noFill/>
                  </a:rPr>
                  <a:t> </a:t>
                </a:r>
              </a:p>
            </p:txBody>
          </p:sp>
        </mc:Fallback>
      </mc:AlternateContent>
      <p:sp>
        <p:nvSpPr>
          <p:cNvPr id="12" name="Rectangle 11"/>
          <p:cNvSpPr/>
          <p:nvPr/>
        </p:nvSpPr>
        <p:spPr>
          <a:xfrm>
            <a:off x="1404144" y="3468532"/>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 name="Rectangle 14"/>
          <p:cNvSpPr/>
          <p:nvPr/>
        </p:nvSpPr>
        <p:spPr>
          <a:xfrm>
            <a:off x="1404144" y="3581932"/>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dirty="0">
              <a:solidFill>
                <a:prstClr val="white"/>
              </a:solidFill>
            </a:endParaRPr>
          </a:p>
        </p:txBody>
      </p:sp>
      <p:sp>
        <p:nvSpPr>
          <p:cNvPr id="16" name="Rectangle 15"/>
          <p:cNvSpPr/>
          <p:nvPr/>
        </p:nvSpPr>
        <p:spPr>
          <a:xfrm>
            <a:off x="1404144" y="3733718"/>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 name="Rectangle 16"/>
          <p:cNvSpPr/>
          <p:nvPr/>
        </p:nvSpPr>
        <p:spPr>
          <a:xfrm>
            <a:off x="1404144" y="3935986"/>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Rectangle 17"/>
          <p:cNvSpPr/>
          <p:nvPr/>
        </p:nvSpPr>
        <p:spPr>
          <a:xfrm>
            <a:off x="1404144" y="4057893"/>
            <a:ext cx="4464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 name="Rectangle 18"/>
          <p:cNvSpPr/>
          <p:nvPr/>
        </p:nvSpPr>
        <p:spPr>
          <a:xfrm>
            <a:off x="1404144" y="4252480"/>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Rectangle 19"/>
          <p:cNvSpPr/>
          <p:nvPr/>
        </p:nvSpPr>
        <p:spPr>
          <a:xfrm>
            <a:off x="1404144" y="4396480"/>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Rectangle 20"/>
          <p:cNvSpPr/>
          <p:nvPr/>
        </p:nvSpPr>
        <p:spPr>
          <a:xfrm>
            <a:off x="1404144" y="4548568"/>
            <a:ext cx="4068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2" name="Rectangle 21"/>
          <p:cNvSpPr/>
          <p:nvPr/>
        </p:nvSpPr>
        <p:spPr>
          <a:xfrm>
            <a:off x="1404144" y="4727566"/>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3" name="Rectangle 22"/>
          <p:cNvSpPr/>
          <p:nvPr/>
        </p:nvSpPr>
        <p:spPr>
          <a:xfrm>
            <a:off x="1404144" y="4885226"/>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4" name="Rectangle 23"/>
          <p:cNvSpPr/>
          <p:nvPr/>
        </p:nvSpPr>
        <p:spPr>
          <a:xfrm>
            <a:off x="1404144" y="5011354"/>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5" name="Rectangle 24"/>
          <p:cNvSpPr/>
          <p:nvPr/>
        </p:nvSpPr>
        <p:spPr>
          <a:xfrm>
            <a:off x="1404144" y="5169014"/>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6" name="Rectangle 25"/>
          <p:cNvSpPr/>
          <p:nvPr/>
        </p:nvSpPr>
        <p:spPr>
          <a:xfrm>
            <a:off x="1404144" y="5326674"/>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7" name="Rectangle 26"/>
          <p:cNvSpPr/>
          <p:nvPr/>
        </p:nvSpPr>
        <p:spPr>
          <a:xfrm>
            <a:off x="1404144" y="5484334"/>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8" name="Rectangle 27"/>
          <p:cNvSpPr/>
          <p:nvPr/>
        </p:nvSpPr>
        <p:spPr>
          <a:xfrm>
            <a:off x="1404144" y="5626228"/>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Rectangle 28"/>
          <p:cNvSpPr/>
          <p:nvPr/>
        </p:nvSpPr>
        <p:spPr>
          <a:xfrm>
            <a:off x="1404144" y="5752356"/>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Rectangle 29"/>
          <p:cNvSpPr/>
          <p:nvPr/>
        </p:nvSpPr>
        <p:spPr>
          <a:xfrm>
            <a:off x="1404144" y="5894250"/>
            <a:ext cx="4068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Rectangle 30"/>
          <p:cNvSpPr/>
          <p:nvPr/>
        </p:nvSpPr>
        <p:spPr>
          <a:xfrm>
            <a:off x="1404144" y="6051910"/>
            <a:ext cx="4068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2" name="Rectangle 31"/>
          <p:cNvSpPr/>
          <p:nvPr/>
        </p:nvSpPr>
        <p:spPr>
          <a:xfrm>
            <a:off x="1404144" y="6225336"/>
            <a:ext cx="4068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3" name="Rectangle 32"/>
          <p:cNvSpPr/>
          <p:nvPr/>
        </p:nvSpPr>
        <p:spPr>
          <a:xfrm>
            <a:off x="1404144" y="6367230"/>
            <a:ext cx="4068000"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63" name="Group 62"/>
          <p:cNvGrpSpPr/>
          <p:nvPr/>
        </p:nvGrpSpPr>
        <p:grpSpPr>
          <a:xfrm>
            <a:off x="1476317" y="1977551"/>
            <a:ext cx="4995173" cy="1098478"/>
            <a:chOff x="2313129" y="1770085"/>
            <a:chExt cx="4995173" cy="1098478"/>
          </a:xfrm>
        </p:grpSpPr>
        <p:pic>
          <p:nvPicPr>
            <p:cNvPr id="6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3129" y="2420888"/>
              <a:ext cx="4995173"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275855" y="1770085"/>
              <a:ext cx="2166219" cy="731369"/>
            </a:xfrm>
            <a:prstGeom prst="rect">
              <a:avLst/>
            </a:prstGeom>
            <a:solidFill>
              <a:schemeClr val="accent1">
                <a:alpha val="0"/>
              </a:schemeClr>
            </a:solidFill>
            <a:ln>
              <a:noFill/>
            </a:ln>
          </p:spPr>
        </p:pic>
      </p:grpSp>
      <p:cxnSp>
        <p:nvCxnSpPr>
          <p:cNvPr id="67" name="Straight Connector 66"/>
          <p:cNvCxnSpPr/>
          <p:nvPr/>
        </p:nvCxnSpPr>
        <p:spPr>
          <a:xfrm>
            <a:off x="2574882" y="2420888"/>
            <a:ext cx="0" cy="3947413"/>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96888" y="1916832"/>
            <a:ext cx="0" cy="115919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47090" y="2420888"/>
            <a:ext cx="0" cy="3947413"/>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51720" y="622429"/>
            <a:ext cx="8802215" cy="646331"/>
          </a:xfrm>
          <a:prstGeom prst="rect">
            <a:avLst/>
          </a:prstGeom>
        </p:spPr>
        <p:txBody>
          <a:bodyPr wrap="square">
            <a:spAutoFit/>
          </a:bodyPr>
          <a:lstStyle/>
          <a:p>
            <a:r>
              <a:rPr lang="en-US" dirty="0" smtClean="0"/>
              <a:t>Question.    A </a:t>
            </a:r>
            <a:r>
              <a:rPr lang="en-US" dirty="0"/>
              <a:t>sample of 25 students in a school </a:t>
            </a:r>
            <a:r>
              <a:rPr lang="en-US" dirty="0" smtClean="0"/>
              <a:t> were </a:t>
            </a:r>
            <a:r>
              <a:rPr lang="en-US" dirty="0"/>
              <a:t>asked if they spent over €5 on mobile phone calls over the last week.  10 students has spent over €5. </a:t>
            </a:r>
            <a:endParaRPr lang="en-IE" dirty="0"/>
          </a:p>
        </p:txBody>
      </p:sp>
      <p:sp>
        <p:nvSpPr>
          <p:cNvPr id="10" name="Rectangle 9"/>
          <p:cNvSpPr/>
          <p:nvPr/>
        </p:nvSpPr>
        <p:spPr>
          <a:xfrm>
            <a:off x="1404000" y="97468"/>
            <a:ext cx="6336000" cy="396000"/>
          </a:xfrm>
          <a:prstGeom prst="rect">
            <a:avLst/>
          </a:prstGeom>
        </p:spPr>
        <p:txBody>
          <a:bodyPr wrap="square">
            <a:spAutoFit/>
          </a:bodyPr>
          <a:lstStyle/>
          <a:p>
            <a:r>
              <a:rPr lang="en-US" sz="2800" b="1" dirty="0">
                <a:solidFill>
                  <a:srgbClr val="C00000"/>
                </a:solidFill>
              </a:rPr>
              <a:t>Showing a 95% confidence interval.</a:t>
            </a:r>
          </a:p>
        </p:txBody>
      </p:sp>
      <mc:AlternateContent xmlns:mc="http://schemas.openxmlformats.org/markup-compatibility/2006" xmlns:a14="http://schemas.microsoft.com/office/drawing/2010/main">
        <mc:Choice Requires="a14">
          <p:sp>
            <p:nvSpPr>
              <p:cNvPr id="11" name="Rectangle 10"/>
              <p:cNvSpPr/>
              <p:nvPr/>
            </p:nvSpPr>
            <p:spPr>
              <a:xfrm>
                <a:off x="151720" y="1196752"/>
                <a:ext cx="9329175" cy="892745"/>
              </a:xfrm>
              <a:prstGeom prst="rect">
                <a:avLst/>
              </a:prstGeom>
            </p:spPr>
            <p:txBody>
              <a:bodyPr wrap="square">
                <a:spAutoFit/>
              </a:bodyPr>
              <a:lstStyle/>
              <a:p>
                <a:r>
                  <a:rPr lang="en-US" dirty="0" smtClean="0"/>
                  <a:t>The proportion of the sample of 25 who spent over €5 was </a:t>
                </a:r>
                <a14:m>
                  <m:oMath xmlns:m="http://schemas.openxmlformats.org/officeDocument/2006/math">
                    <m:f>
                      <m:fPr>
                        <m:ctrlPr>
                          <a:rPr lang="en-US" i="1">
                            <a:latin typeface="Cambria Math" panose="02040503050406030204" pitchFamily="18" charset="0"/>
                          </a:rPr>
                        </m:ctrlPr>
                      </m:fPr>
                      <m:num>
                        <m:r>
                          <a:rPr lang="en-IE" i="1">
                            <a:latin typeface="Cambria Math"/>
                          </a:rPr>
                          <m:t>10</m:t>
                        </m:r>
                      </m:num>
                      <m:den>
                        <m:r>
                          <a:rPr lang="en-IE" i="1">
                            <a:latin typeface="Cambria Math"/>
                          </a:rPr>
                          <m:t>25</m:t>
                        </m:r>
                      </m:den>
                    </m:f>
                    <m:r>
                      <a:rPr lang="en-IE">
                        <a:latin typeface="Cambria Math"/>
                      </a:rPr>
                      <m:t>=0.4</m:t>
                    </m:r>
                    <m:r>
                      <a:rPr lang="en-IE" b="0" i="0" smtClean="0">
                        <a:latin typeface="Cambria Math"/>
                      </a:rPr>
                      <m:t>.</m:t>
                    </m:r>
                  </m:oMath>
                </a14:m>
                <a:r>
                  <a:rPr lang="en-IE" dirty="0" smtClean="0"/>
                  <a:t>  </a:t>
                </a:r>
              </a:p>
              <a:p>
                <a:r>
                  <a:rPr lang="en-IE" dirty="0" smtClean="0"/>
                  <a:t>Margin of Error = </a:t>
                </a:r>
                <a14:m>
                  <m:oMath xmlns:m="http://schemas.openxmlformats.org/officeDocument/2006/math">
                    <m:f>
                      <m:fPr>
                        <m:ctrlPr>
                          <a:rPr lang="en-IE" i="1" smtClean="0">
                            <a:latin typeface="Cambria Math" panose="02040503050406030204" pitchFamily="18" charset="0"/>
                          </a:rPr>
                        </m:ctrlPr>
                      </m:fPr>
                      <m:num>
                        <m:r>
                          <a:rPr lang="en-IE" b="0" i="1" smtClean="0">
                            <a:latin typeface="Cambria Math"/>
                          </a:rPr>
                          <m:t>1</m:t>
                        </m:r>
                      </m:num>
                      <m:den>
                        <m:rad>
                          <m:radPr>
                            <m:degHide m:val="on"/>
                            <m:ctrlPr>
                              <a:rPr lang="en-IE" i="1" smtClean="0">
                                <a:latin typeface="Cambria Math" panose="02040503050406030204" pitchFamily="18" charset="0"/>
                              </a:rPr>
                            </m:ctrlPr>
                          </m:radPr>
                          <m:deg/>
                          <m:e>
                            <m:r>
                              <a:rPr lang="en-IE" b="0" i="1" smtClean="0">
                                <a:latin typeface="Cambria Math"/>
                              </a:rPr>
                              <m:t>25</m:t>
                            </m:r>
                          </m:e>
                        </m:rad>
                      </m:den>
                    </m:f>
                  </m:oMath>
                </a14:m>
                <a:r>
                  <a:rPr lang="en-IE" dirty="0" smtClean="0"/>
                  <a:t> = 0.2</a:t>
                </a:r>
                <a:endParaRPr lang="en-IE" dirty="0"/>
              </a:p>
            </p:txBody>
          </p:sp>
        </mc:Choice>
        <mc:Fallback xmlns="">
          <p:sp>
            <p:nvSpPr>
              <p:cNvPr id="11" name="Rectangle 10"/>
              <p:cNvSpPr>
                <a:spLocks noRot="1" noChangeAspect="1" noMove="1" noResize="1" noEditPoints="1" noAdjustHandles="1" noChangeArrowheads="1" noChangeShapeType="1" noTextEdit="1"/>
              </p:cNvSpPr>
              <p:nvPr/>
            </p:nvSpPr>
            <p:spPr>
              <a:xfrm>
                <a:off x="151720" y="1196752"/>
                <a:ext cx="9329175" cy="892745"/>
              </a:xfrm>
              <a:prstGeom prst="rect">
                <a:avLst/>
              </a:prstGeom>
              <a:blipFill rotWithShape="1">
                <a:blip r:embed="rId8"/>
                <a:stretch>
                  <a:fillRect l="-588" b="-680"/>
                </a:stretch>
              </a:blipFill>
            </p:spPr>
            <p:txBody>
              <a:bodyPr/>
              <a:lstStyle/>
              <a:p>
                <a:r>
                  <a:rPr lang="en-IE">
                    <a:noFill/>
                  </a:rPr>
                  <a:t> </a:t>
                </a:r>
              </a:p>
            </p:txBody>
          </p:sp>
        </mc:Fallback>
      </mc:AlternateContent>
      <p:sp>
        <p:nvSpPr>
          <p:cNvPr id="9" name="TextBox 8"/>
          <p:cNvSpPr txBox="1"/>
          <p:nvPr/>
        </p:nvSpPr>
        <p:spPr>
          <a:xfrm>
            <a:off x="5724128" y="3581932"/>
            <a:ext cx="3239389" cy="1477328"/>
          </a:xfrm>
          <a:prstGeom prst="rect">
            <a:avLst/>
          </a:prstGeom>
          <a:noFill/>
          <a:ln>
            <a:noFill/>
          </a:ln>
        </p:spPr>
        <p:txBody>
          <a:bodyPr wrap="square" rtlCol="0">
            <a:spAutoFit/>
          </a:bodyPr>
          <a:lstStyle/>
          <a:p>
            <a:r>
              <a:rPr lang="en-GB" dirty="0">
                <a:solidFill>
                  <a:prstClr val="black"/>
                </a:solidFill>
              </a:rPr>
              <a:t>95% of the time, the true </a:t>
            </a:r>
            <a:r>
              <a:rPr lang="en-GB" dirty="0" smtClean="0">
                <a:solidFill>
                  <a:prstClr val="black"/>
                </a:solidFill>
              </a:rPr>
              <a:t>population </a:t>
            </a:r>
            <a:r>
              <a:rPr lang="en-GB" dirty="0" smtClean="0">
                <a:solidFill>
                  <a:srgbClr val="FF0000"/>
                </a:solidFill>
              </a:rPr>
              <a:t>proportion</a:t>
            </a:r>
            <a:r>
              <a:rPr lang="en-GB" dirty="0" smtClean="0">
                <a:solidFill>
                  <a:prstClr val="black"/>
                </a:solidFill>
              </a:rPr>
              <a:t> </a:t>
            </a:r>
            <a:r>
              <a:rPr lang="en-GB" dirty="0">
                <a:solidFill>
                  <a:prstClr val="black"/>
                </a:solidFill>
              </a:rPr>
              <a:t>is in the interval I made with my sampled proportion and the margin of error interval.</a:t>
            </a:r>
            <a:endParaRPr lang="en-IE" dirty="0">
              <a:solidFill>
                <a:prstClr val="black"/>
              </a:solidFill>
            </a:endParaRPr>
          </a:p>
        </p:txBody>
      </p:sp>
    </p:spTree>
    <p:extLst>
      <p:ext uri="{BB962C8B-B14F-4D97-AF65-F5344CB8AC3E}">
        <p14:creationId xmlns:p14="http://schemas.microsoft.com/office/powerpoint/2010/main" val="421217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3795"/>
                                        </p:tgtEl>
                                        <p:attrNameLst>
                                          <p:attrName>style.visibility</p:attrName>
                                        </p:attrNameLst>
                                      </p:cBhvr>
                                      <p:to>
                                        <p:strVal val="visible"/>
                                      </p:to>
                                    </p:set>
                                    <p:animEffect transition="in" filter="wipe(up)">
                                      <p:cBhvr>
                                        <p:cTn id="28" dur="500"/>
                                        <p:tgtEl>
                                          <p:spTgt spid="3379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500"/>
                            </p:stCondLst>
                            <p:childTnLst>
                              <p:par>
                                <p:cTn id="35" presetID="10" presetClass="exit" presetSubtype="0" fill="hold" grpId="0" nodeType="afterEffect">
                                  <p:stCondLst>
                                    <p:cond delay="25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1250"/>
                            </p:stCondLst>
                            <p:childTnLst>
                              <p:par>
                                <p:cTn id="39" presetID="10" presetClass="exit" presetSubtype="0" fill="hold" grpId="0" nodeType="afterEffect">
                                  <p:stCondLst>
                                    <p:cond delay="25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par>
                          <p:cTn id="42" fill="hold">
                            <p:stCondLst>
                              <p:cond delay="2000"/>
                            </p:stCondLst>
                            <p:childTnLst>
                              <p:par>
                                <p:cTn id="43" presetID="10" presetClass="exit" presetSubtype="0" fill="hold" grpId="0" nodeType="afterEffect">
                                  <p:stCondLst>
                                    <p:cond delay="25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par>
                          <p:cTn id="46" fill="hold">
                            <p:stCondLst>
                              <p:cond delay="2750"/>
                            </p:stCondLst>
                            <p:childTnLst>
                              <p:par>
                                <p:cTn id="47" presetID="10" presetClass="exit" presetSubtype="0" fill="hold" grpId="0" nodeType="afterEffect">
                                  <p:stCondLst>
                                    <p:cond delay="25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par>
                          <p:cTn id="50" fill="hold">
                            <p:stCondLst>
                              <p:cond delay="3500"/>
                            </p:stCondLst>
                            <p:childTnLst>
                              <p:par>
                                <p:cTn id="51" presetID="10" presetClass="exit" presetSubtype="0" fill="hold" grpId="0" nodeType="afterEffect">
                                  <p:stCondLst>
                                    <p:cond delay="25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par>
                          <p:cTn id="54" fill="hold">
                            <p:stCondLst>
                              <p:cond delay="4250"/>
                            </p:stCondLst>
                            <p:childTnLst>
                              <p:par>
                                <p:cTn id="55" presetID="10" presetClass="exit" presetSubtype="0" fill="hold" grpId="0" nodeType="afterEffect">
                                  <p:stCondLst>
                                    <p:cond delay="25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par>
                          <p:cTn id="58" fill="hold">
                            <p:stCondLst>
                              <p:cond delay="5000"/>
                            </p:stCondLst>
                            <p:childTnLst>
                              <p:par>
                                <p:cTn id="59" presetID="10" presetClass="exit" presetSubtype="0" fill="hold" grpId="0" nodeType="afterEffect">
                                  <p:stCondLst>
                                    <p:cond delay="25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par>
                          <p:cTn id="62" fill="hold">
                            <p:stCondLst>
                              <p:cond delay="5750"/>
                            </p:stCondLst>
                            <p:childTnLst>
                              <p:par>
                                <p:cTn id="63" presetID="10" presetClass="exit" presetSubtype="0" fill="hold" grpId="0" nodeType="afterEffect">
                                  <p:stCondLst>
                                    <p:cond delay="25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childTnLst>
                          </p:cTn>
                        </p:par>
                        <p:par>
                          <p:cTn id="66" fill="hold">
                            <p:stCondLst>
                              <p:cond delay="6500"/>
                            </p:stCondLst>
                            <p:childTnLst>
                              <p:par>
                                <p:cTn id="67" presetID="10" presetClass="exit" presetSubtype="0" fill="hold" grpId="0" nodeType="afterEffect">
                                  <p:stCondLst>
                                    <p:cond delay="25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7250"/>
                            </p:stCondLst>
                            <p:childTnLst>
                              <p:par>
                                <p:cTn id="71" presetID="10" presetClass="exit" presetSubtype="0" fill="hold" grpId="0" nodeType="afterEffect">
                                  <p:stCondLst>
                                    <p:cond delay="25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par>
                          <p:cTn id="74" fill="hold">
                            <p:stCondLst>
                              <p:cond delay="8000"/>
                            </p:stCondLst>
                            <p:childTnLst>
                              <p:par>
                                <p:cTn id="75" presetID="10" presetClass="exit" presetSubtype="0" fill="hold" grpId="0" nodeType="afterEffect">
                                  <p:stCondLst>
                                    <p:cond delay="25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par>
                          <p:cTn id="78" fill="hold">
                            <p:stCondLst>
                              <p:cond delay="8750"/>
                            </p:stCondLst>
                            <p:childTnLst>
                              <p:par>
                                <p:cTn id="79" presetID="10" presetClass="exit" presetSubtype="0" fill="hold" grpId="0" nodeType="afterEffect">
                                  <p:stCondLst>
                                    <p:cond delay="25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childTnLst>
                          </p:cTn>
                        </p:par>
                        <p:par>
                          <p:cTn id="82" fill="hold">
                            <p:stCondLst>
                              <p:cond delay="9500"/>
                            </p:stCondLst>
                            <p:childTnLst>
                              <p:par>
                                <p:cTn id="83" presetID="10" presetClass="exit" presetSubtype="0" fill="hold" grpId="0" nodeType="afterEffect">
                                  <p:stCondLst>
                                    <p:cond delay="25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childTnLst>
                          </p:cTn>
                        </p:par>
                        <p:par>
                          <p:cTn id="86" fill="hold">
                            <p:stCondLst>
                              <p:cond delay="10250"/>
                            </p:stCondLst>
                            <p:childTnLst>
                              <p:par>
                                <p:cTn id="87" presetID="10" presetClass="exit" presetSubtype="0" fill="hold" grpId="0" nodeType="afterEffect">
                                  <p:stCondLst>
                                    <p:cond delay="25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par>
                          <p:cTn id="90" fill="hold">
                            <p:stCondLst>
                              <p:cond delay="11000"/>
                            </p:stCondLst>
                            <p:childTnLst>
                              <p:par>
                                <p:cTn id="91" presetID="10" presetClass="exit" presetSubtype="0" fill="hold" grpId="0" nodeType="afterEffect">
                                  <p:stCondLst>
                                    <p:cond delay="250"/>
                                  </p:stCondLst>
                                  <p:childTnLst>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childTnLst>
                          </p:cTn>
                        </p:par>
                        <p:par>
                          <p:cTn id="94" fill="hold">
                            <p:stCondLst>
                              <p:cond delay="11750"/>
                            </p:stCondLst>
                            <p:childTnLst>
                              <p:par>
                                <p:cTn id="95" presetID="10" presetClass="exit" presetSubtype="0" fill="hold" grpId="0" nodeType="afterEffect">
                                  <p:stCondLst>
                                    <p:cond delay="25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12500"/>
                            </p:stCondLst>
                            <p:childTnLst>
                              <p:par>
                                <p:cTn id="99" presetID="10" presetClass="exit" presetSubtype="0" fill="hold" grpId="0" nodeType="afterEffect">
                                  <p:stCondLst>
                                    <p:cond delay="250"/>
                                  </p:stCondLst>
                                  <p:childTnLst>
                                    <p:animEffect transition="out" filter="fade">
                                      <p:cBhvr>
                                        <p:cTn id="100" dur="500"/>
                                        <p:tgtEl>
                                          <p:spTgt spid="31"/>
                                        </p:tgtEl>
                                      </p:cBhvr>
                                    </p:animEffect>
                                    <p:set>
                                      <p:cBhvr>
                                        <p:cTn id="101" dur="1" fill="hold">
                                          <p:stCondLst>
                                            <p:cond delay="499"/>
                                          </p:stCondLst>
                                        </p:cTn>
                                        <p:tgtEl>
                                          <p:spTgt spid="31"/>
                                        </p:tgtEl>
                                        <p:attrNameLst>
                                          <p:attrName>style.visibility</p:attrName>
                                        </p:attrNameLst>
                                      </p:cBhvr>
                                      <p:to>
                                        <p:strVal val="hidden"/>
                                      </p:to>
                                    </p:set>
                                  </p:childTnLst>
                                </p:cTn>
                              </p:par>
                            </p:childTnLst>
                          </p:cTn>
                        </p:par>
                        <p:par>
                          <p:cTn id="102" fill="hold">
                            <p:stCondLst>
                              <p:cond delay="13250"/>
                            </p:stCondLst>
                            <p:childTnLst>
                              <p:par>
                                <p:cTn id="103" presetID="10" presetClass="exit" presetSubtype="0" fill="hold" grpId="0" nodeType="afterEffect">
                                  <p:stCondLst>
                                    <p:cond delay="25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childTnLst>
                          </p:cTn>
                        </p:par>
                        <p:par>
                          <p:cTn id="106" fill="hold">
                            <p:stCondLst>
                              <p:cond delay="14000"/>
                            </p:stCondLst>
                            <p:childTnLst>
                              <p:par>
                                <p:cTn id="107" presetID="10" presetClass="exit" presetSubtype="0" fill="hold" grpId="0" nodeType="afterEffect">
                                  <p:stCondLst>
                                    <p:cond delay="25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1520" y="993430"/>
            <a:ext cx="8640960" cy="590931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541338" algn="l"/>
              </a:tabLst>
            </a:pPr>
            <a:r>
              <a:rPr lang="en-IE" dirty="0" smtClean="0"/>
              <a:t>As the sample size increases the margin of error decreases</a:t>
            </a:r>
          </a:p>
          <a:p>
            <a:pPr lvl="0" eaLnBrk="0" fontAlgn="base" hangingPunct="0">
              <a:spcBef>
                <a:spcPct val="0"/>
              </a:spcBef>
              <a:spcAft>
                <a:spcPct val="0"/>
              </a:spcAft>
              <a:tabLst>
                <a:tab pos="541338" algn="l"/>
              </a:tabLst>
            </a:pPr>
            <a:r>
              <a:rPr lang="en-IE" dirty="0" smtClean="0"/>
              <a:t> </a:t>
            </a:r>
          </a:p>
          <a:p>
            <a:pPr marL="285750" indent="-285750" eaLnBrk="0" fontAlgn="base" hangingPunct="0">
              <a:spcBef>
                <a:spcPct val="0"/>
              </a:spcBef>
              <a:spcAft>
                <a:spcPct val="0"/>
              </a:spcAft>
              <a:buFont typeface="Arial" panose="020B0604020202020204" pitchFamily="34" charset="0"/>
              <a:buChar char="•"/>
              <a:tabLst>
                <a:tab pos="541338" algn="l"/>
              </a:tabLst>
            </a:pPr>
            <a:r>
              <a:rPr lang="en-IE" dirty="0" smtClean="0"/>
              <a:t>A </a:t>
            </a:r>
            <a:r>
              <a:rPr lang="en-IE" dirty="0"/>
              <a:t>sample of about 50 has a margin of error of about 14%  at 95% level of confidence </a:t>
            </a:r>
            <a:endParaRPr lang="en-IE" dirty="0" smtClean="0"/>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smtClean="0"/>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a:p>
          <a:p>
            <a:pPr marL="285750" indent="-285750" eaLnBrk="0" fontAlgn="base" hangingPunct="0">
              <a:spcBef>
                <a:spcPct val="0"/>
              </a:spcBef>
              <a:spcAft>
                <a:spcPct val="0"/>
              </a:spcAft>
              <a:buFont typeface="Arial" panose="020B0604020202020204" pitchFamily="34" charset="0"/>
              <a:buChar char="•"/>
              <a:tabLst>
                <a:tab pos="541338" algn="l"/>
              </a:tabLst>
            </a:pPr>
            <a:r>
              <a:rPr lang="en-IE" dirty="0" smtClean="0"/>
              <a:t>A </a:t>
            </a:r>
            <a:r>
              <a:rPr lang="en-IE" dirty="0"/>
              <a:t>sample of about 1000 has a margin of error of about 3% at 95% level of </a:t>
            </a:r>
            <a:r>
              <a:rPr lang="en-IE" dirty="0" smtClean="0"/>
              <a:t>confidence</a:t>
            </a:r>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smtClean="0"/>
          </a:p>
          <a:p>
            <a:pPr eaLnBrk="0" fontAlgn="base" hangingPunct="0">
              <a:spcBef>
                <a:spcPct val="0"/>
              </a:spcBef>
              <a:spcAft>
                <a:spcPct val="0"/>
              </a:spcAft>
              <a:tabLst>
                <a:tab pos="541338" algn="l"/>
              </a:tabLst>
            </a:pPr>
            <a:endParaRPr lang="en-IE" dirty="0" smtClean="0"/>
          </a:p>
          <a:p>
            <a:pPr marL="285750" indent="-285750" eaLnBrk="0" fontAlgn="base" hangingPunct="0">
              <a:spcBef>
                <a:spcPct val="0"/>
              </a:spcBef>
              <a:spcAft>
                <a:spcPct val="0"/>
              </a:spcAft>
              <a:buFont typeface="Arial" panose="020B0604020202020204" pitchFamily="34" charset="0"/>
              <a:buChar char="•"/>
              <a:tabLst>
                <a:tab pos="541338" algn="l"/>
              </a:tabLst>
            </a:pPr>
            <a:r>
              <a:rPr lang="en-IE" dirty="0" smtClean="0"/>
              <a:t>The </a:t>
            </a:r>
            <a:r>
              <a:rPr lang="en-IE" dirty="0"/>
              <a:t>size of the population does not </a:t>
            </a:r>
            <a:r>
              <a:rPr lang="en-IE" dirty="0" smtClean="0"/>
              <a:t>matter</a:t>
            </a:r>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smtClean="0"/>
          </a:p>
          <a:p>
            <a:pPr marL="285750" indent="-285750" eaLnBrk="0" fontAlgn="base" hangingPunct="0">
              <a:spcBef>
                <a:spcPct val="0"/>
              </a:spcBef>
              <a:spcAft>
                <a:spcPct val="0"/>
              </a:spcAft>
              <a:buFont typeface="Arial" panose="020B0604020202020204" pitchFamily="34" charset="0"/>
              <a:buChar char="•"/>
              <a:tabLst>
                <a:tab pos="541338" algn="l"/>
              </a:tabLst>
            </a:pPr>
            <a:r>
              <a:rPr lang="en-IE" dirty="0" smtClean="0"/>
              <a:t>If </a:t>
            </a:r>
            <a:r>
              <a:rPr lang="en-IE" dirty="0"/>
              <a:t>we double the sample size (1000 to 2000) we do not get do not half the margin of error  </a:t>
            </a:r>
            <a:endParaRPr lang="en-IE" dirty="0" smtClean="0"/>
          </a:p>
          <a:p>
            <a:pPr marL="285750" indent="-285750" eaLnBrk="0" fontAlgn="base" hangingPunct="0">
              <a:spcBef>
                <a:spcPct val="0"/>
              </a:spcBef>
              <a:spcAft>
                <a:spcPct val="0"/>
              </a:spcAft>
              <a:buFont typeface="Arial" panose="020B0604020202020204" pitchFamily="34" charset="0"/>
              <a:buChar char="•"/>
              <a:tabLst>
                <a:tab pos="541338" algn="l"/>
              </a:tabLst>
            </a:pPr>
            <a:endParaRPr lang="en-IE" dirty="0"/>
          </a:p>
          <a:p>
            <a:pPr marL="285750" lvl="0" indent="-285750" eaLnBrk="0" fontAlgn="base" hangingPunct="0">
              <a:spcBef>
                <a:spcPct val="0"/>
              </a:spcBef>
              <a:spcAft>
                <a:spcPct val="0"/>
              </a:spcAft>
              <a:buFont typeface="Arial" panose="020B0604020202020204" pitchFamily="34" charset="0"/>
              <a:buChar char="•"/>
              <a:tabLst>
                <a:tab pos="541338" algn="l"/>
              </a:tabLst>
            </a:pPr>
            <a:r>
              <a:rPr lang="en-IE" dirty="0" smtClean="0"/>
              <a:t>Margin </a:t>
            </a:r>
            <a:r>
              <a:rPr lang="en-IE" dirty="0"/>
              <a:t>of error estimates how accurately the results of a poll reflect the </a:t>
            </a:r>
            <a:r>
              <a:rPr lang="en-IE" dirty="0" smtClean="0"/>
              <a:t>“true</a:t>
            </a:r>
            <a:r>
              <a:rPr lang="en-IE" dirty="0"/>
              <a:t>” feelings  </a:t>
            </a:r>
            <a:r>
              <a:rPr lang="en-IE" dirty="0" smtClean="0"/>
              <a:t>of </a:t>
            </a:r>
            <a:r>
              <a:rPr lang="en-IE" dirty="0"/>
              <a:t>the population  </a:t>
            </a:r>
          </a:p>
          <a:p>
            <a:pPr marL="285750" indent="-285750" eaLnBrk="0" fontAlgn="base" hangingPunct="0">
              <a:spcBef>
                <a:spcPct val="0"/>
              </a:spcBef>
              <a:spcAft>
                <a:spcPct val="0"/>
              </a:spcAft>
              <a:buFont typeface="Arial" panose="020B0604020202020204" pitchFamily="34" charset="0"/>
              <a:buChar char="•"/>
              <a:tabLst>
                <a:tab pos="541338" algn="l"/>
              </a:tabLst>
            </a:pPr>
            <a:endParaRPr lang="en-US" dirty="0"/>
          </a:p>
          <a:p>
            <a:pPr marL="285750" lvl="0" indent="-285750" eaLnBrk="0" fontAlgn="base" hangingPunct="0">
              <a:spcBef>
                <a:spcPct val="0"/>
              </a:spcBef>
              <a:spcAft>
                <a:spcPct val="0"/>
              </a:spcAft>
              <a:buFont typeface="Arial" panose="020B0604020202020204" pitchFamily="34" charset="0"/>
              <a:buChar char="•"/>
              <a:tabLst>
                <a:tab pos="541338" algn="l"/>
              </a:tabLst>
            </a:pPr>
            <a:endParaRPr lang="en-IE" dirty="0" smtClean="0"/>
          </a:p>
        </p:txBody>
      </p:sp>
      <p:graphicFrame>
        <p:nvGraphicFramePr>
          <p:cNvPr id="12" name="Object 11"/>
          <p:cNvGraphicFramePr>
            <a:graphicFrameLocks noChangeAspect="1"/>
          </p:cNvGraphicFramePr>
          <p:nvPr>
            <p:extLst>
              <p:ext uri="{D42A27DB-BD31-4B8C-83A1-F6EECF244321}">
                <p14:modId xmlns:p14="http://schemas.microsoft.com/office/powerpoint/2010/main" val="3380247014"/>
              </p:ext>
            </p:extLst>
          </p:nvPr>
        </p:nvGraphicFramePr>
        <p:xfrm>
          <a:off x="3799525" y="2127575"/>
          <a:ext cx="1544950" cy="637292"/>
        </p:xfrm>
        <a:graphic>
          <a:graphicData uri="http://schemas.openxmlformats.org/presentationml/2006/ole">
            <mc:AlternateContent xmlns:mc="http://schemas.openxmlformats.org/markup-compatibility/2006">
              <mc:Choice xmlns:v="urn:schemas-microsoft-com:vml" Requires="v">
                <p:oleObj spid="_x0000_s24864" name="Equation" r:id="rId4" imgW="1016000" imgH="419100" progId="Equation.DSMT4">
                  <p:embed/>
                </p:oleObj>
              </mc:Choice>
              <mc:Fallback>
                <p:oleObj name="Equation" r:id="rId4" imgW="1016000" imgH="419100" progId="Equation.DSMT4">
                  <p:embed/>
                  <p:pic>
                    <p:nvPicPr>
                      <p:cNvPr id="0" name="Picture 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525" y="2127575"/>
                        <a:ext cx="1544950" cy="637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IE" dirty="0"/>
              <a:t>Some Notes on Margin of Error</a:t>
            </a:r>
          </a:p>
        </p:txBody>
      </p:sp>
      <p:graphicFrame>
        <p:nvGraphicFramePr>
          <p:cNvPr id="455685" name="Object 5"/>
          <p:cNvGraphicFramePr>
            <a:graphicFrameLocks noChangeAspect="1"/>
          </p:cNvGraphicFramePr>
          <p:nvPr>
            <p:extLst>
              <p:ext uri="{D42A27DB-BD31-4B8C-83A1-F6EECF244321}">
                <p14:modId xmlns:p14="http://schemas.microsoft.com/office/powerpoint/2010/main" val="1916523009"/>
              </p:ext>
            </p:extLst>
          </p:nvPr>
        </p:nvGraphicFramePr>
        <p:xfrm>
          <a:off x="3741738" y="3476295"/>
          <a:ext cx="1660525" cy="638175"/>
        </p:xfrm>
        <a:graphic>
          <a:graphicData uri="http://schemas.openxmlformats.org/presentationml/2006/ole">
            <mc:AlternateContent xmlns:mc="http://schemas.openxmlformats.org/markup-compatibility/2006">
              <mc:Choice xmlns:v="urn:schemas-microsoft-com:vml" Requires="v">
                <p:oleObj spid="_x0000_s24865" name="Equation" r:id="rId6" imgW="1091726" imgH="418918" progId="Equation.DSMT4">
                  <p:embed/>
                </p:oleObj>
              </mc:Choice>
              <mc:Fallback>
                <p:oleObj name="Equation" r:id="rId6" imgW="1091726" imgH="418918" progId="Equation.DSMT4">
                  <p:embed/>
                  <p:pic>
                    <p:nvPicPr>
                      <p:cNvPr id="0" name="Picture 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38" y="3476295"/>
                        <a:ext cx="16605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9563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773214"/>
            <a:ext cx="6400800" cy="1752600"/>
          </a:xfrm>
        </p:spPr>
        <p:txBody>
          <a:bodyPr>
            <a:normAutofit fontScale="77500" lnSpcReduction="20000"/>
          </a:bodyPr>
          <a:lstStyle/>
          <a:p>
            <a:r>
              <a:rPr lang="en-IE" sz="4400" i="1" dirty="0" smtClean="0"/>
              <a:t> </a:t>
            </a:r>
            <a:r>
              <a:rPr lang="en-IE" sz="4400" i="1" dirty="0" smtClean="0">
                <a:solidFill>
                  <a:srgbClr val="C00000"/>
                </a:solidFill>
              </a:rPr>
              <a:t>Inferential Statistics: </a:t>
            </a:r>
            <a:br>
              <a:rPr lang="en-IE" sz="4400" i="1" dirty="0" smtClean="0">
                <a:solidFill>
                  <a:srgbClr val="C00000"/>
                </a:solidFill>
              </a:rPr>
            </a:br>
            <a:r>
              <a:rPr lang="en-IE" sz="4400" i="1" dirty="0" smtClean="0"/>
              <a:t>Using the sample statistics to infer </a:t>
            </a:r>
            <a:r>
              <a:rPr lang="en-IE" sz="4400" i="1" dirty="0" smtClean="0">
                <a:solidFill>
                  <a:srgbClr val="C00000"/>
                </a:solidFill>
              </a:rPr>
              <a:t>(to) </a:t>
            </a:r>
            <a:r>
              <a:rPr lang="en-IE" sz="4400" i="1" dirty="0" smtClean="0"/>
              <a:t>population parameters.</a:t>
            </a:r>
            <a:endParaRPr lang="en-IE" i="1" dirty="0"/>
          </a:p>
        </p:txBody>
      </p:sp>
      <p:sp>
        <p:nvSpPr>
          <p:cNvPr id="2" name="Title 1"/>
          <p:cNvSpPr>
            <a:spLocks noGrp="1"/>
          </p:cNvSpPr>
          <p:nvPr>
            <p:ph type="title"/>
          </p:nvPr>
        </p:nvSpPr>
        <p:spPr>
          <a:xfrm>
            <a:off x="838200" y="332656"/>
            <a:ext cx="7772400" cy="1470025"/>
          </a:xfrm>
        </p:spPr>
        <p:txBody>
          <a:bodyPr>
            <a:normAutofit/>
          </a:bodyPr>
          <a:lstStyle/>
          <a:p>
            <a:r>
              <a:rPr lang="en-IE" sz="6600" b="1" i="1" dirty="0" smtClean="0">
                <a:solidFill>
                  <a:srgbClr val="990033"/>
                </a:solidFill>
                <a:effectLst>
                  <a:outerShdw blurRad="38100" dist="38100" dir="2700000" algn="tl">
                    <a:srgbClr val="000000">
                      <a:alpha val="43137"/>
                    </a:srgbClr>
                  </a:outerShdw>
                </a:effectLst>
              </a:rPr>
              <a:t>Modular Course 5</a:t>
            </a:r>
            <a:endParaRPr lang="en-IE" sz="6600" b="1" i="1" dirty="0">
              <a:solidFill>
                <a:srgbClr val="990033"/>
              </a:solidFill>
              <a:effectLst>
                <a:outerShdw blurRad="38100" dist="38100" dir="2700000" algn="tl">
                  <a:srgbClr val="000000">
                    <a:alpha val="43137"/>
                  </a:srgbClr>
                </a:outerShdw>
              </a:effectLst>
            </a:endParaRPr>
          </a:p>
        </p:txBody>
      </p:sp>
      <p:sp>
        <p:nvSpPr>
          <p:cNvPr id="4" name="Subtitle 2"/>
          <p:cNvSpPr txBox="1">
            <a:spLocks/>
          </p:cNvSpPr>
          <p:nvPr/>
        </p:nvSpPr>
        <p:spPr>
          <a:xfrm>
            <a:off x="1524000" y="2020614"/>
            <a:ext cx="6400800" cy="17526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Century Gothi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entury Gothic"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sz="4400" i="1" dirty="0" smtClean="0">
                <a:solidFill>
                  <a:prstClr val="black">
                    <a:tint val="75000"/>
                  </a:prstClr>
                </a:solidFill>
              </a:rPr>
              <a:t> </a:t>
            </a:r>
            <a:r>
              <a:rPr lang="en-IE" sz="3500" i="1" dirty="0" smtClean="0">
                <a:solidFill>
                  <a:srgbClr val="C00000"/>
                </a:solidFill>
              </a:rPr>
              <a:t>Summary or Descriptive Statistics: </a:t>
            </a:r>
            <a:br>
              <a:rPr lang="en-IE" sz="3500" i="1" dirty="0" smtClean="0">
                <a:solidFill>
                  <a:srgbClr val="C00000"/>
                </a:solidFill>
              </a:rPr>
            </a:br>
            <a:r>
              <a:rPr lang="en-IE" sz="3500" i="1" dirty="0" smtClean="0">
                <a:solidFill>
                  <a:prstClr val="black">
                    <a:tint val="75000"/>
                  </a:prstClr>
                </a:solidFill>
              </a:rPr>
              <a:t>Numerical and graphical summaries of data.</a:t>
            </a:r>
            <a:endParaRPr lang="en-IE" sz="3500" i="1" dirty="0">
              <a:solidFill>
                <a:prstClr val="black">
                  <a:tint val="75000"/>
                </a:prstClr>
              </a:solidFill>
            </a:endParaRPr>
          </a:p>
        </p:txBody>
      </p:sp>
    </p:spTree>
    <p:extLst>
      <p:ext uri="{BB962C8B-B14F-4D97-AF65-F5344CB8AC3E}">
        <p14:creationId xmlns:p14="http://schemas.microsoft.com/office/powerpoint/2010/main" val="385117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2313307"/>
              </p:ext>
            </p:extLst>
          </p:nvPr>
        </p:nvGraphicFramePr>
        <p:xfrm>
          <a:off x="2160000" y="1603718"/>
          <a:ext cx="4824000" cy="5029200"/>
        </p:xfrm>
        <a:graphic>
          <a:graphicData uri="http://schemas.openxmlformats.org/drawingml/2006/table">
            <a:tbl>
              <a:tblPr firstRow="1" bandRow="1">
                <a:tableStyleId>{5C22544A-7EE6-4342-B048-85BDC9FD1C3A}</a:tableStyleId>
              </a:tblPr>
              <a:tblGrid>
                <a:gridCol w="2412000"/>
                <a:gridCol w="2412000"/>
              </a:tblGrid>
              <a:tr h="370840">
                <a:tc>
                  <a:txBody>
                    <a:bodyPr/>
                    <a:lstStyle/>
                    <a:p>
                      <a:pPr algn="ctr"/>
                      <a:r>
                        <a:rPr lang="en-IE" sz="2400" b="1" i="1" dirty="0" smtClean="0"/>
                        <a:t>Sample Size</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i="1" dirty="0" smtClean="0"/>
                        <a:t>Margin of Error</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25</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20%</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64</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1</a:t>
                      </a:r>
                      <a:r>
                        <a:rPr lang="en-IE" sz="2400" i="1" dirty="0" smtClean="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100</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256</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6.25%</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400</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5%</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625</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1111</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1600</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2500</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400" dirty="0" smtClean="0"/>
                        <a:t>10000</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i="1" dirty="0" smtClean="0">
                          <a:sym typeface="Symbol"/>
                        </a:rPr>
                        <a:t> </a:t>
                      </a:r>
                      <a:r>
                        <a:rPr lang="en-IE" sz="2400" i="1"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4073178" y="188640"/>
                <a:ext cx="997645" cy="1363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4000" b="1" i="1" smtClean="0">
                              <a:latin typeface="Cambria Math" panose="02040503050406030204" pitchFamily="18" charset="0"/>
                            </a:rPr>
                          </m:ctrlPr>
                        </m:fPr>
                        <m:num>
                          <m:r>
                            <a:rPr lang="en-IE" sz="4000" b="1" i="1" smtClean="0">
                              <a:latin typeface="Cambria Math"/>
                            </a:rPr>
                            <m:t>𝟏</m:t>
                          </m:r>
                        </m:num>
                        <m:den>
                          <m:rad>
                            <m:radPr>
                              <m:degHide m:val="on"/>
                              <m:ctrlPr>
                                <a:rPr lang="en-IE" sz="4000" b="1" i="1" smtClean="0">
                                  <a:latin typeface="Cambria Math" panose="02040503050406030204" pitchFamily="18" charset="0"/>
                                </a:rPr>
                              </m:ctrlPr>
                            </m:radPr>
                            <m:deg/>
                            <m:e>
                              <m:r>
                                <a:rPr lang="en-IE" sz="4000" b="1" i="1" smtClean="0">
                                  <a:latin typeface="Cambria Math"/>
                                </a:rPr>
                                <m:t>𝒏</m:t>
                              </m:r>
                            </m:e>
                          </m:rad>
                        </m:den>
                      </m:f>
                    </m:oMath>
                  </m:oMathPara>
                </a14:m>
                <a:endParaRPr lang="en-IE" sz="4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073178" y="188640"/>
                <a:ext cx="997645" cy="1363963"/>
              </a:xfrm>
              <a:prstGeom prst="rect">
                <a:avLst/>
              </a:prstGeom>
              <a:blipFill rotWithShape="1">
                <a:blip r:embed="rId3"/>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2451445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74426813"/>
              </p:ext>
            </p:extLst>
          </p:nvPr>
        </p:nvGraphicFramePr>
        <p:xfrm>
          <a:off x="251520" y="836712"/>
          <a:ext cx="8640959" cy="4903787"/>
        </p:xfrm>
        <a:graphic>
          <a:graphicData uri="http://schemas.openxmlformats.org/presentationml/2006/ole">
            <mc:AlternateContent xmlns:mc="http://schemas.openxmlformats.org/markup-compatibility/2006">
              <mc:Choice xmlns:v="urn:schemas-microsoft-com:vml" Requires="v">
                <p:oleObj spid="_x0000_s30879" name="Equation" r:id="rId4" imgW="5778360" imgH="3606480" progId="Equation.DSMT4">
                  <p:embed/>
                </p:oleObj>
              </mc:Choice>
              <mc:Fallback>
                <p:oleObj name="Equation" r:id="rId4" imgW="5778360" imgH="3606480" progId="Equation.DSMT4">
                  <p:embed/>
                  <p:pic>
                    <p:nvPicPr>
                      <p:cNvPr id="0" name="Picture 80"/>
                      <p:cNvPicPr>
                        <a:picLocks noChangeAspect="1" noChangeArrowheads="1"/>
                      </p:cNvPicPr>
                      <p:nvPr/>
                    </p:nvPicPr>
                    <p:blipFill>
                      <a:blip r:embed="rId5"/>
                      <a:srcRect/>
                      <a:stretch>
                        <a:fillRect/>
                      </a:stretch>
                    </p:blipFill>
                    <p:spPr bwMode="auto">
                      <a:xfrm>
                        <a:off x="251520" y="836712"/>
                        <a:ext cx="8640959" cy="4903787"/>
                      </a:xfrm>
                      <a:prstGeom prst="rect">
                        <a:avLst/>
                      </a:prstGeom>
                      <a:noFill/>
                      <a:extLst/>
                    </p:spPr>
                  </p:pic>
                </p:oleObj>
              </mc:Fallback>
            </mc:AlternateContent>
          </a:graphicData>
        </a:graphic>
      </p:graphicFrame>
      <p:grpSp>
        <p:nvGrpSpPr>
          <p:cNvPr id="3" name="Group 2"/>
          <p:cNvGrpSpPr/>
          <p:nvPr/>
        </p:nvGrpSpPr>
        <p:grpSpPr>
          <a:xfrm>
            <a:off x="2227872" y="5486663"/>
            <a:ext cx="5277531" cy="821666"/>
            <a:chOff x="3801142" y="2722045"/>
            <a:chExt cx="5277531" cy="821666"/>
          </a:xfrm>
        </p:grpSpPr>
        <p:grpSp>
          <p:nvGrpSpPr>
            <p:cNvPr id="4" name="Group 3"/>
            <p:cNvGrpSpPr/>
            <p:nvPr/>
          </p:nvGrpSpPr>
          <p:grpSpPr>
            <a:xfrm>
              <a:off x="3801142" y="2722045"/>
              <a:ext cx="5277531" cy="821666"/>
              <a:chOff x="3801142" y="2722045"/>
              <a:chExt cx="5277531" cy="821666"/>
            </a:xfrm>
          </p:grpSpPr>
          <p:cxnSp>
            <p:nvCxnSpPr>
              <p:cNvPr id="6" name="Straight Arrow Connector 5"/>
              <p:cNvCxnSpPr/>
              <p:nvPr/>
            </p:nvCxnSpPr>
            <p:spPr>
              <a:xfrm flipH="1">
                <a:off x="4260668" y="3368377"/>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55228" y="3385403"/>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477766" y="2722045"/>
                <a:ext cx="600907" cy="461666"/>
                <a:chOff x="9294000" y="4726551"/>
                <a:chExt cx="600907" cy="461666"/>
              </a:xfrm>
            </p:grpSpPr>
            <p:sp>
              <p:nvSpPr>
                <p:cNvPr id="13" name="Oval 12"/>
                <p:cNvSpPr/>
                <p:nvPr/>
              </p:nvSpPr>
              <p:spPr>
                <a:xfrm>
                  <a:off x="9294000" y="4726551"/>
                  <a:ext cx="426723" cy="4616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 name="TextBox 13"/>
                <p:cNvSpPr txBox="1"/>
                <p:nvPr/>
              </p:nvSpPr>
              <p:spPr>
                <a:xfrm>
                  <a:off x="9294000" y="4770127"/>
                  <a:ext cx="600907" cy="307777"/>
                </a:xfrm>
                <a:prstGeom prst="rect">
                  <a:avLst/>
                </a:prstGeom>
                <a:noFill/>
              </p:spPr>
              <p:txBody>
                <a:bodyPr wrap="square" rtlCol="0">
                  <a:spAutoFit/>
                </a:bodyPr>
                <a:lstStyle/>
                <a:p>
                  <a:r>
                    <a:rPr lang="en-GB" sz="1400" b="1" dirty="0" smtClean="0">
                      <a:solidFill>
                        <a:prstClr val="black"/>
                      </a:solidFill>
                    </a:rPr>
                    <a:t>30%</a:t>
                  </a:r>
                  <a:endParaRPr lang="en-IE" sz="1400" b="1" dirty="0">
                    <a:solidFill>
                      <a:prstClr val="black"/>
                    </a:solidFill>
                  </a:endParaRPr>
                </a:p>
              </p:txBody>
            </p:sp>
          </p:grpSp>
          <mc:AlternateContent xmlns:mc="http://schemas.openxmlformats.org/markup-compatibility/2006" xmlns:a14="http://schemas.microsoft.com/office/drawing/2010/main">
            <mc:Choice Requires="a14">
              <p:sp>
                <p:nvSpPr>
                  <p:cNvPr id="9" name="TextBox 8"/>
                  <p:cNvSpPr txBox="1"/>
                  <p:nvPr/>
                </p:nvSpPr>
                <p:spPr>
                  <a:xfrm>
                    <a:off x="5630790" y="3183711"/>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30790" y="3183711"/>
                    <a:ext cx="720000" cy="360000"/>
                  </a:xfrm>
                  <a:prstGeom prst="rect">
                    <a:avLst/>
                  </a:prstGeom>
                  <a:blipFill rotWithShape="1">
                    <a:blip r:embed="rId6"/>
                    <a:stretch>
                      <a:fillRect b="-11864"/>
                    </a:stretch>
                  </a:blipFill>
                </p:spPr>
                <p:txBody>
                  <a:bodyPr/>
                  <a:lstStyle/>
                  <a:p>
                    <a:r>
                      <a:rPr lang="en-IE">
                        <a:noFill/>
                      </a:rPr>
                      <a:t> </a:t>
                    </a:r>
                  </a:p>
                </p:txBody>
              </p:sp>
            </mc:Fallback>
          </mc:AlternateContent>
          <p:sp>
            <p:nvSpPr>
              <p:cNvPr id="11" name="TextBox 10"/>
              <p:cNvSpPr txBox="1"/>
              <p:nvPr/>
            </p:nvSpPr>
            <p:spPr>
              <a:xfrm>
                <a:off x="3801142" y="3231514"/>
                <a:ext cx="498855" cy="307777"/>
              </a:xfrm>
              <a:prstGeom prst="rect">
                <a:avLst/>
              </a:prstGeom>
              <a:noFill/>
            </p:spPr>
            <p:txBody>
              <a:bodyPr wrap="none" rtlCol="0">
                <a:spAutoFit/>
              </a:bodyPr>
              <a:lstStyle/>
              <a:p>
                <a:r>
                  <a:rPr lang="en-IE" sz="1400" b="1" dirty="0" smtClean="0"/>
                  <a:t>16%</a:t>
                </a:r>
                <a:endParaRPr lang="en-IE" sz="1400" b="1" dirty="0"/>
              </a:p>
            </p:txBody>
          </p:sp>
          <p:sp>
            <p:nvSpPr>
              <p:cNvPr id="12" name="TextBox 11"/>
              <p:cNvSpPr txBox="1"/>
              <p:nvPr/>
            </p:nvSpPr>
            <p:spPr>
              <a:xfrm>
                <a:off x="7765549" y="3231514"/>
                <a:ext cx="498855" cy="307777"/>
              </a:xfrm>
              <a:prstGeom prst="rect">
                <a:avLst/>
              </a:prstGeom>
              <a:noFill/>
            </p:spPr>
            <p:txBody>
              <a:bodyPr wrap="none" rtlCol="0">
                <a:spAutoFit/>
              </a:bodyPr>
              <a:lstStyle/>
              <a:p>
                <a:r>
                  <a:rPr lang="en-IE" sz="1400" b="1" dirty="0" smtClean="0"/>
                  <a:t>24%</a:t>
                </a:r>
                <a:endParaRPr lang="en-IE" sz="1400" b="1" dirty="0"/>
              </a:p>
            </p:txBody>
          </p:sp>
        </p:grpSp>
        <p:cxnSp>
          <p:nvCxnSpPr>
            <p:cNvPr id="5" name="Straight Arrow Connector 4"/>
            <p:cNvCxnSpPr>
              <a:stCxn id="13" idx="4"/>
            </p:cNvCxnSpPr>
            <p:nvPr/>
          </p:nvCxnSpPr>
          <p:spPr>
            <a:xfrm flipH="1">
              <a:off x="8691127" y="3183711"/>
              <a:ext cx="1" cy="2138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808099" y="5802816"/>
            <a:ext cx="5068157" cy="664606"/>
            <a:chOff x="1808099" y="5457606"/>
            <a:chExt cx="5068157" cy="664606"/>
          </a:xfrm>
        </p:grpSpPr>
        <mc:AlternateContent xmlns:mc="http://schemas.openxmlformats.org/markup-compatibility/2006" xmlns:a14="http://schemas.microsoft.com/office/drawing/2010/main">
          <mc:Choice Requires="a14">
            <p:sp>
              <p:nvSpPr>
                <p:cNvPr id="16" name="Rectangle 15"/>
                <p:cNvSpPr/>
                <p:nvPr/>
              </p:nvSpPr>
              <p:spPr>
                <a:xfrm>
                  <a:off x="1808099"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16" name="Rectangle 15"/>
                <p:cNvSpPr>
                  <a:spLocks noRot="1" noChangeAspect="1" noMove="1" noResize="1" noEditPoints="1" noAdjustHandles="1" noChangeArrowheads="1" noChangeShapeType="1" noTextEdit="1"/>
                </p:cNvSpPr>
                <p:nvPr/>
              </p:nvSpPr>
              <p:spPr>
                <a:xfrm>
                  <a:off x="1808099" y="5457606"/>
                  <a:ext cx="1307759" cy="664606"/>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568497"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17" name="Rectangle 16"/>
                <p:cNvSpPr>
                  <a:spLocks noRot="1" noChangeAspect="1" noMove="1" noResize="1" noEditPoints="1" noAdjustHandles="1" noChangeArrowheads="1" noChangeShapeType="1" noTextEdit="1"/>
                </p:cNvSpPr>
                <p:nvPr/>
              </p:nvSpPr>
              <p:spPr>
                <a:xfrm>
                  <a:off x="5568497" y="5457606"/>
                  <a:ext cx="1307759" cy="664606"/>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44663" y="5605243"/>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044663" y="5605243"/>
                  <a:ext cx="720000" cy="360000"/>
                </a:xfrm>
                <a:prstGeom prst="rect">
                  <a:avLst/>
                </a:prstGeom>
                <a:blipFill rotWithShape="1">
                  <a:blip r:embed="rId9"/>
                  <a:stretch>
                    <a:fillRect b="-11864"/>
                  </a:stretch>
                </a:blipFill>
              </p:spPr>
              <p:txBody>
                <a:bodyPr/>
                <a:lstStyle/>
                <a:p>
                  <a:r>
                    <a:rPr lang="en-IE">
                      <a:noFill/>
                    </a:rPr>
                    <a:t> </a:t>
                  </a:r>
                </a:p>
              </p:txBody>
            </p:sp>
          </mc:Fallback>
        </mc:AlternateContent>
        <p:cxnSp>
          <p:nvCxnSpPr>
            <p:cNvPr id="19" name="Straight Arrow Connector 18"/>
            <p:cNvCxnSpPr/>
            <p:nvPr/>
          </p:nvCxnSpPr>
          <p:spPr>
            <a:xfrm flipV="1">
              <a:off x="4866637" y="5783550"/>
              <a:ext cx="612000" cy="1271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89298" y="5789909"/>
              <a:ext cx="576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0" name="Title 9"/>
          <p:cNvSpPr>
            <a:spLocks noGrp="1"/>
          </p:cNvSpPr>
          <p:nvPr>
            <p:ph type="title"/>
          </p:nvPr>
        </p:nvSpPr>
        <p:spPr/>
        <p:txBody>
          <a:bodyPr/>
          <a:lstStyle/>
          <a:p>
            <a:r>
              <a:rPr lang="en-IE" dirty="0" smtClean="0"/>
              <a:t>Example 1</a:t>
            </a:r>
            <a:endParaRPr lang="en-IE" dirty="0"/>
          </a:p>
        </p:txBody>
      </p:sp>
      <p:sp>
        <p:nvSpPr>
          <p:cNvPr id="15" name="AutoShape 130" descr="data:image/jpeg;base64,/9j/4AAQSkZJRgABAQAAAQABAAD/2wCEAAkGBhQSERUTExQWFRUWFxwYGBgYGBofHRsgHBocHCEiHx8cHScfGh0kGhgaHy8gIycpLCwsHB4xNTAqNSYrLCkBCQoKDgwOGg8PGiwlHyQsLCwvLCwsLCwsKiwsLCwsLCwsLCwsLCwsLCwsLCwsLCwsLCwsLCwsLCwsLCwsLCwsLP/AABEIAKgBLAMBIgACEQEDEQH/xAAcAAADAAMBAQEAAAAAAAAAAAAEBQYAAwcCAQj/xAA7EAABAwIEBAQCCgEEAgMAAAABAgMRACEEBRIxBkFRYRMicYEykQcUI0KhscHR4fBSFWJy8TOCFiSS/8QAGwEAAgMBAQEAAAAAAAAAAAAAAgMAAQQFBgf/xAArEQACAgICAQMDBAIDAAAAAAAAAQIRAyESMQQTQVEFImEyQoGRcdEUI8H/2gAMAwEAAhEDEQA/AJJ/M4sn50sddKt6o8RwBigAQlCpMeVYt6zFbHvo4xITMtk80hRke5EViqR7L/l+Ov3IkiaNyjO14dUpuD8STzp9ivo0xSUyC2oxOkKM/iAD86ExX0d41CZLYNp0pWkq+U/lRRUou0IyeR4+aPCUk0yty/NG8a2EJgLGw2g/zU1mbSkkpUIIMEdKEy7LMRgnW338M94YMkQRI+XvB3q6OXYfMlBwOaJHK5UOW/TnXTjJ5o/k8n5WOPiZPtdwfv8AH4IXBYhCWVhSyLnyxIJjc9IpQ7m5QvUkXAi352qsx/Bb+GS8taNbA+8kjVHXTuB19KkcRigqG2hA9LmfzrLKDi9ofHLGcbTLLh5rD4zDFx9lQWmQXVE6Z6d7cutH4nErbSgspKmG41SoGPSd/SkeHwzvgNtBK4HIzBIuSZ2FZh16HtbulSWxZAUYncE9QOlLYaoNx2NxwcZeWktoWZ1EDUEGxOncW2rEZwpbnhtuQgBRBV97rIG5NLneKC/igHyvQehjVysSNr0HjMp1rP1ZLhIBOkAqgd4qlGyOVbNmOZwrZUVKUV3sNp7dqBy/Jy+6Z0yqIB32jYUwwnAjryA8XUoMxpUDKiN+VulULTuFwhlCApaAUhUm5IgnetUMEnt6Riy+VCNpbYw4ewiMqwjj7hIUrZIuewHc8+1cpxOaOPuqXMlRJJO5JprxPxK6+qSohCbJSNvel+FzFDYGgAHmT/NTLNPUekTx8bVyl2zWMYprTPxEyT+1WOVcTnSQTun8qjWMRreLihKU39+VbMOheoFAKlOGyR35ClxbRXk+PDMjqjOeodW14gCgmDBvcCimsMxiFrdW2F8oI8o/3Ec4FLuHOCigBeJJ1/4JIgD/AHEbnsKfZxmiWGjHIWSOntsOVMlKlbMWH6fLl+ppEit7D4NDoDa1JUvyqKo0A7AfjR+C4sbKEBDbaSLklIKrdzzqLzTNVO6kQnzH4f5PSlLbcJIMhQ57j2rJbu7O8scIqqOrt8ekOLAAO0RYDr+Bp0niABjxNxeQP7a9cbyRClPFlZKVEwSd9pMDmY2rqWFQ22UYVJKpGpWqJ0hOpU8h0o4yl7sFqPshTm3Hq1wlsefVZKblXQfOjc0zZBZAW6UrsSlaYvG/a9SYxCPr8pGjSZSEiL7D0pnn2Bwq0H7Nan1J8qtRsewBg37UKbq7LaV6RQ5fmhwzCS64NSh5ADMC583IW5U5yrNCpkXBBv13M1J8OcPlCynE/beQQmbJNpJ69Ir3muaAPNtghtAUU6UC5AiEgDck0ak1tkTXRT4xpt11XjNpWdQSjUPhGmTHzr0/kCVMhhpRAAiCR+f61LZhmy1edQSiSY1EzbtyovCcQpLjJSUyUgrVO/KAkcvWrU07VEa6YIEv4c6FtpKIPxGVEja/L1oNrPUgkPAJII0KjUe4vYekV0rMMnbxbKUqKgAJ1JN5PLoel6gv9HGHUsuglaUkjVFuhEWNVKDvRSkiWzjEurVKdakqulSkET+ECqrhTEFGlSviPXr/ABQ+LzxbuGlGgqQSEnWJMHmPSgsPxqpTYCgNMXPOeppP23Y25NUdGaxIWiEiSk+bVyPU+01MZwwEPGCPN5oAiJ/vKj/o/cD4dWqYUQPW2/rEUl+krPgnEoaQSPDEqGkAX2g7m3tRX9vI0fT79fgv5NkJWIWPfmKDd4ZJPkIKa95TmCXgL+amGhQteiSjNbO25Sxuk6HSXpSfnXl1+3qKBZfSpQShWrUCRPL1iYo17DyogGEpF1TMHkNhQbatHknGmbH8Rt3FbMRibp/40p+tAmAoeWyibAetY9igswkzFpFu0ialsrgygxiyCNUXSBB79aDx7CVPBKQBEAQAI+VL8dnalBLbaUuLQIVCp7XVt+NZgsWQsqKkqUEn4Dqg7dLxT+VPQuWO0Mi+QspFxsa14tphRSp1tAKLhWkSE9jy2rxgFjSta1BPIE/jUdj85Uy9CVakKVIMT6imryWv1bMy8NO3F0yvf4fYW+lwGG1JIUgEwo8rg/8AdKlcGYMYlalJBRpnw5MTzMzMRyr7isvcxOG1Mr8JaQFJSLAnkJ5H8K57mWc4hvEKU5qQ4PKtJtyjatCyYvgzLHn65FkzgMEyt3EwFhACUNquEk7kTvt7UBieKm2fPh0hCnT9oBtA2jpuTUQcxV5hNjWhT+1V6qX6UH6En+uVlNnfFa3VkhRCQnSkdzufcmpzGZhFibxAryyhbhKW0lZmbD8zsKfYHgdJCXH1Eq3KE7DsT+1Knkcg6x4VslmsOokQlSwTdIk/lT/DfR+88LNKbJvKjAj0N6ucG0hojw0pSDawpo1it6WooRl8+X7F/ZKZV9HS2mjdtSibgkweW8VT8M8GBhS3VhBcgBOk2CecAjeefaiE4ut7eYEX96PikIj5+X3oLebWBOk/KlWOwDz8s+GEIF1uRcDf39KdsZzYf21bM+Dj+Dd8Aw4lPlSD8R6e4n3oZxtHS8bzo5JU1TOa5jwQlxYDKXJEFS1KFwTEwPh7RVDhMswzfhsIEx5lEixIExtO9TPB+ZYt15RKkpDUJWlZ0m3ITeRBoxXFikqcGklSrHckX/WRWa+J065DH/WsE08t15sAg+WEiJHToT1PSpvF8VqxGL/+myrUseGIk7nrYRVW3w9hUOpeeWFhaPhVBAV1A9oAPrX17NGyB4akApGkFUAJ5QCBYRbapaqmyU+0ie4WyDEHHKW82AhtMrJWm5BtsTN+VHDLVHGB5JCW0ySRyJ7fjRuGbQhLilrQoqHwFUJ1criCRBHuKW4UspCToWU3K1alEK7TsmTa3IVXJLRfFu2JeKs+1PqQ3rgghY3/ABHLtSXKm3yvxEGEokSowUzG3TpVlg+F0vvOvtuJZG+gjURb1sm1NcbjcFgtRbTqcX3kkxFjt36VaqrfuR23SOc47NFoUUrCgQIM96I4YzMpxiFrICUDY7dqoctwLGIfU88QRA+yE+ZQ/Tat2KyDDh4OiNOxRG3T+autWS23R0zhdCnmVFZKQog2sRPIe1/eknFDTacUUFhStbY+1WSW5ki299gev50XC6CzhPFcgBX2kH7qSLT7Vz7jHMHnnFpb1KSVakwZ0i0TEWpt/aL7k6EuZ5d4bZQhKRc2+ESeftSvK8sXiAnDNNguTGoH3JJ6C5PpTvJcO9i3Dh0ifKQpwg+UdT35AVQ4vOMNkuFDTX2mJMnlKieao2SP8f3NZ0m++ht7qKtm9/MWskwSWyoO4hYPl6k8+yB8zHy5Hi8xW84pxxRUtRkk/wB2rTmeauYh1TrqitajJJ/IdAOlaUGhm70dvwsCw7f6n2xzluPKCCDV3gOJklA1b1zRldHt4i1JU3Do7DxxyrZeZDwaWNDmJeKDpB0pJM7GCo29gK8cQ8QNt6k6SUkmDqVb36+tfX8uxWKxPgKxAKEAHxIBULbQIE2POIr01wppXrW+lTJ+6seZfYidIBMbmnyTeukeKTXbdsJ4JWy4wtak6iVaZVJ6RA2Ptc0fmGUlKSpUJSQZCR8hba29rUvxGGeSqQ8DI8qW2x5SeW4A9qV5jnzi21JSlY8Mwo6fh9ehO81bmqqicG3dnt/M03YaSEtiQmBG/NXMmZueVLS0ULCiogKkKjl36RUvmyl+KhTZPnsRNyqem8GfzqpwmXvIAOIW2lOkeS5VB7GyT6mok2tkk/g8Zg8thgKLmtSzOkRAAJAPqoXoHAZ2Xhp03T/37VQN4lkhtCkEIKwmFgXCpknuN63NJwiIQlCW0SdKokqI2k7/ADqNIrdUiq4aBUhOqwA1K/b1NqVfSNwd9ZYViGmyrEiICTGpA3kfegbRenORRpiZT8SiOfQfpVK+NLTiylXwEwgwYANkk7Hv1p0ejny0z8pqWuQIvMQN56VRZHwetxY+syhNoSDBM9egpzleQNNkqUCXZJClGYnl3PfnT/BpW62tpLYUqQZJiBtfteiuhfq+pPhD+/8AR4wuTpw8ttBJSNyk7zzvc17dYU3GsQFbf3lXnE4BGFUtaoeSlG0xCjziZUAOXeleEU65qxCh9hr+IKAJgTpSDPabUr1GNf0/G3dscBgKBS2orIvZJAt32imGBYACVuGeqE/FE8+npSXFcVNoI8JQSmPgBkXJmOd605fi8QpxeIWySyESAFRfkY5WvRc/yEvBxp3X8FGjDwtYVMm7emIIN7lUbWrRiscy2hKi5vJsmR6Ag/jURxDxdrWnzSkjTEmU8vlVTk+JdUkoYalltsDUoQFE3JvYzc2BtFCpyrQcvCw3tDNrEsqSSl0iB8JTJPyojKc2BVO4ChIuOX8Usw+ZowpXqWgOLBuEwZ5AHpE9L0my/PCcQdRkKiD1j/s0cJu6Zk8vxYRhzgtors8ycrZcfwbI8ZbgUuLlc+U9Ijf5mkfD+GfYOIOIZKHSNgNRIIsZEgiZFuhqmyrF+UXPwkxO5kxTBjMU60qWkaha+4n8/wCaZKCew/D8p5Fxl7HH8xfeLR1NrISswSO/MbituVYBD5U4pSktAxANyY2E2EdeVdTdwDD2MS4o6tKSko+6SDIKhzgEiPTpQmdcGs4jEtKktgH7RKLBwAWBjYz94Xi3QhfoP2On6t9kZnGatkIaCAqBoTqMFO19SY/Gg81wuK8DQmFtCwKFWHeDB/CrbiXgRh9TfhAMLSoXSLEGxBHM8wd/nTzG5O1pDbaQjTASRv0v1nnVejInqL2OOYLMlYNSXST0UOo6d6JxOZ4Z8FwpS2DN0/oPX9a6pmfDuGU19XLSSmN4Ez1B3BmvOWcOM4dkMJQhWq6yUjzE9QZtFoovRdVZFkV3RyzI0OOpWrCsOPBG6ha/bvVtwpwE5pS/i3SdcL8OIhO5BJNpj5dOVNgsIxhGg00kIQFKMDmpRkn8h2AA5VK8U/SKlK/AQNQg6z17DtV8IxVspyk+gzizNn8U2r6n5WbjfSp2BFv8UdBz32iluDyJoMILjxDg+JSFCJO6R16T71KYnjdxbZQITPltyHakLubwPiJ7CkyduwYxk9XR0PiP6QUMILWFGmBGofkOp6muVYzGqdWVrJJNeH31LufYVrAqv8nU8bHGKtHtJrYk1qTWxNAzpQYQ2qi0LtQKKISaU0b8cio4PzQvF0Kd8MHzLUBKomNKRO/ranjObsXbYbUpxKSAXFEkjmbQBA6DnQOAyhvLSV+KhxUQJbsCSJIJJ6HkN63N8YJLpcUltS1JISpQFpI577Wpja5Ujx6TaspMJl2vBJK4StQBTcyLkAm0bEEztXvF5glpvw0aV6R5lJIlSuu0xapjPsUpSUrCjG5HKN4+VJxjDBIJk7/OrjL2SKcNW2UuV5lhlFQUkfWZs4QAUi8aTEjfepJTqhjFpclSUXAJ+PpJ/OlGLxahiJMpItTjMilxKZIkpgK5gj9L1bu9laW0PnM9LkBSoJ5AA6U9O1eX8W28kIILkSRAuI/4iaG4U+j3G/WGhiG1oaVdSpBgATFiYJiIPWuo5Lw/hsItbrWrU4Am5BgAydgN7T6Cr9OT7YmWaK6F3AeBKmkLA+z1XJJkkdB0Tt61nH/EYIOHaMqBBcIO0fdtv1PS3Ot/GXGYwrYQ1/5F7R9wc1ep5fOuZ+PJ1JN9zNP6VHMyzb0gwv6x0UKzBZo4lYbbEuOEIAMQZtcnbfflWlDKnNXh3UBfkL9TsKJyfLPAJWr7UoulQI0gxBAJ3NzFA5Xof4/jSg1N9/B8xWUpDB+sLWl0zYEaRHv5hF6B4X4exbuHUlUNsAkpdWYCv+I3Mn271oz7HpUnw3W1AqEgGQb7EUyVxE4MGgIACCIvBPl8vttS1VbR0t3pi7NMoDQQWQXDfUVAXNvhHT8aNzVp7DtQVlTkBS2gLCRtPNQG4/aj8nxzoQ0VMmVKlslJ1dtMWj2mvHGGIdbTqVZW8SJknt3qp6Li90bfo74JBfOKxbWhSLobUBEH75n1genpVS89d0phKJkAzCrH4bDtftXOMRxa8vYq1K0+QSZj03FbcBxg4UqbeTIbEC8EjeKPm66A4btsdt4DD4jGNjEA6NKjANidNp9KF4pyRhpQXh1KSEkHSf3NIsOvE4t5Iw6SVD4jIAAPUmwFVWMyFTaQh9xLhMKKR8It1mdx+FRNpATSloN4UxHiIA/4j8yfypTxQ08w6XCfI4slJ6HfSR2FNvo+y8pW4sA+EFQknrAt1MBW/eo/6QOIi/jVISoFDPkTBsT971Oq3/rWp7jZxPGjKHkOMel2NcHxBpWhwb86oMLxVLwnrXMW8ZuNqIbzIgg0Ck0drR1EcRgu+l6TL4ocStxYMzYA7DuKk2s0Ooma1JxZ0mrcxsaRdYXitUalXVy/eiXuKNKbnzG/oKgVY4CLwB1r6rELcNkmDcq5ARb1qubLbgtsY8RcXKAJmFKskTt/edc6xWJc1ElUqPOqtvJEklbpLilewHpBoxOWMwE+GCNzN6B7M8/IiQaWlqsVHaaxpeggG9qvzlbKrFtMCwi1vUXrQ9wvh13CdBHQ/vzqFLPFMmMvRLgiw505+qoXukXMCtjnCikmWVAjoo3HvzrQ4pTStLg0kW7ex5ilSTNuPNGX6WfHeH0mShUdjSvEYFTZhQiqHDYoHbl+ZovGshTCieQJFKtnQw+RJSSZIpFbk14FewKBncho6bkGUpcSt9+FhJIS0RP/ALEdByFKsXkuGU+hRbJGoeWYB7HsT0rpeS8JtMYYhw61qT51AkD0T+53NTeXcMtAPP4zSthJ0tokwr/cqDPQR1noK0cZKkjxXrRbbIHPscgaiy4A2NxoiOyZJoTB4xZ3TpmDBsTtsKtE5NhPF+tM6UtsBS/CMzqAhBHUAmb7QN6FbzAPo+1RqMktlQi4vY9J9qtQ5dIGWdR7BsRwo85pUkNuAqAWkG6RMTeJjtT8ZdgCAstBHgkKSUEjVpIIB3CgqL870swpeQ2SohOqUiDJuN60nBANeZRVcW2p0cM/gyT8iL9yjzTjQpZ0pPmWY9Bz+e3zpO/xoQje/wCnT3oNWVNKGslZgWE/xXxHDrSr6lCeVj/NH6E+xEs8K0JcTjHFrU4pWsqMn/roNqXYx3VMBQH+3fv61UPcJLUmWFg7iFGPx2pDjshxOFT9omQqQlSDN+nrcevKgyY5xXQzxZQcrb2GZbm6cOlRaWpWtMK1bCOXqf0r7ly8TjCQFJCUghCVSAecW2O96HxmAdbYQhTDhUqDo0Ga35bn6WUKIEKFiNiPbekpV2dFTTWmSuJfdU6EH4htBkfOty3MQVeEyFEC5G4B5kk/DJo1WYLxOIb8NE6ZAAHXlYXPanOT4sNa232tABKiDIKjIEHnAq+u0W9/5DcPxO4zhg2uNaEi/KR09QYrxkuFOYKK39SWWwNZSet9Mx0pLn+apeI5XGkAWTe3ttVG06lJSwhQQ0fM4TuqDc/8jtQqn9xHrR9y51EqGHZWEoUoLdMnTIMeb/j92eZqYcCUYgarpVO458qoOK+IEISEtK0oiEoExHUjqd6XcI4M4xxDIgKbGvWb2EX7mSBUScnoCeWMItsreGsqQxqKzLihITB0jmLDf0r0yQ68sueVDYAVpG5UTE9JgnblReGwTmEUp1RS55dKSJuSRuDtAB60DnPEZUAmAmTqURziY+Umn8Pn+jk5vP5fbi3a7+P4DOJeLGsHhNDXxxpRygq525gX+VcgZxyChSFCDMhQ3n9aP4hzIulQiY3P9+VIV4ZSWwopgTY9auUrNXi4fThb7e2GowCiuFrMgSY/C/WswT4S5DhOkn1/KhlocBBUkg2N7V9x2DdC0akKQVgKRqBEjkRIuOciqNQVm+JUi6DEGK2YXFB5AglKvvQd6BzsFCEpVMq80kb9+4mhMlI8ZCVEpSpQBI77fjUeypOinynJCtWp1AKNJIJVJn508MCABA0wAKI8INoSgTaRfe9Jc0xRSiUm4/eqMbm5yDQ5YV5Viok0mYzAqHWKxl4rHS/vQt0Nj48m6Y0OMPIgde/7Vuw2YFViI2v1pVi2QBvBiveXoIRrlJ6CaXyfZsfjxceK7KND02otp0K+IA+oBqQTmUCZNzaicPnNwhR53ouZnl4kl0x7hOHWdalAkajITNhH6Ur4hzjw0aGxGrn0HrtTJrGAghJ3tIr1mOH8VoMmNJieojYio4p7Qzx/Jlimll3/AOf7IFCq3g0wz3hs4YIWFa0LkAxEEcjfnypak1nlGmew8bPDNBSg7R1Zj6QQVqbVZKpgzz/mhWm1PtODWpLal7aTcgbiSB/1W7g7hN9nW4+22PL5QYUsEfMC3eaZ5pmGtsjmLiutj8e1ymfPs/kJS44/7E5wKcO2gIJVJIUTEkn0H4V4x2HccQgpSolKiD2B9aa5S4nw9biova17cxOx70HmXGrYbLaIA/H39aHJ5EIfahuLw5ZPukwLGJWhshYg2O4P5Uufxf2ZE9KCxnEhWpKQdWq23lAHKmfEGRpDKXWCdcXb35AmOYoF5NraDl4VPTNf1j7P2ohGIhAqaw+N8sHcGj28cmQFbDlTvVSVmX0W5cUUmExmlKeXOmuEzTSkE7STH99KnWeKXnT4KEBxR2BAtHrECvWZ5oG220ONlp6SCkgiw6TZU9RUx+WnporP9PlFWn7FSnNhpCyAVEn2FKcy4WwuMKnFJUlxQjWlUX/In1pYrMZAA5CKMxOO0gJB2/OtEoxmcZKeJ8ougNnD4jCNkONQ0g2WiL9FWunvPzqb4pz1Lqh9k22tA3AuZ597Xq7Gd+GkJckgj+i9fMZwlgMYzHhBCjstMhQPrtHaI7Vilgfszq4/qnClmjT+TjmFeb1+aVW686qcnyjE4hz7CHvLcqIGkHqT3+dXXDX0Y4Rhsh1KX3FFUrUNhNgBNjHPrN4qjyrLW2CoIATq0gAAAQmYFud6r0G2rCyfVMfGXDtdfDITgfhBz6479dw8hCZQVgKQokxY3CoANu9VrWUYbDOuYhtsIXog6TCYkfdFgbC4ozG5oltek8xB6CphDOJeW6G0FabpMEWkW3NMqMFRypZM3lTvr8fg855n2pryn79/xqYzpp8NeKGnFJUAEqCFEesgWvV9kPBiHcIEYplSHdRJOogxPlNiRty/eqzA5ejDIQ0iYSOZk3JJv6mkSlZ0vH8VYuzkOC+iR17DsvIeSFuIC1NuJUmJ5SJPzAq7xH0b4J0NtuNQUAAltSkyQBPON55TVI/i4dI9PyFK1Zn9oo91H86C6OhzbPmZYLDupSl1lDqUEBIUkEgSBAO8V8zVSXPDaLSFpLgACkghA5xaw0iLUnVniEuJClAWJPrFq34fMJWCkgj+xHvQcrGJUMs9y/D4lsMOsoWgHyCI0DbykQU2HKl+I+j7LgiGmENrR8CkgqVPPVJJVebm45UCnNC5iNKdSU3ExeRyHT1o5/MXNRaYQEx8SlK26360abCWO+xRnnBLoaW62sOlICilIMx26nnFcozbFEq03sYNdyaxim2ggGPulRMAknlPLpS3O83ZeT9XeQFpPlO2pJ/ySfuq2IPzkWoXJLskMG9HGm2VIIsQDv8AvRjAUkwkTq+90FWGP+jVxtpTqFJdQlJVAkLCRuSNrDoTUVisIoEFKrcr1HsfF6tDP/SyoGTHckflNBOwlfh6gBEk15wOhJIcUozsZPyrfjEpcGlIuDKTQP4ZojtWjRi0qKYCYSeZpY5hlpVM/OmTLbxBQE3F7ncb2+VMn22n0aSkocHtH7iruuwWr6POTKWRCTqIuR/NOMJmI8QpWfMOl/yqXQtbXkTN7Wrfh8f4SY+JSt+1S2gHhhNfd2XGGWXTeNI67Ae9T2a8LFTy1MaPDJkAmI7elem8WVICNRAFzy+dM8LivLdI9yZ/DaidSWxGLLl8WbeN/j8HQ8Zi4JTSHE503hwUtiXFECTuSeQ/xFB8QcSIQnWkyY8o/U/oKmstyfF4pScRLaESYU4vT7gASRPOtXk5nNqEOvcy+F4vBOc/4KM5K22S7i3FLUq4bCjoQO8XUfkKLaybBu6ZbT5hqEGAOxi9I3cgddQvViWtSdgDIIA3kxFLMqf+rt6ytRdNtII0gTt1JNY238HRSXyN834JaaUVpBQoHkfLHoRatWWYR10eIgEhKoJMBNtxJIn2ojBZm9jQWiFebdwiwH60yxuct4NpOGb80DTqtN+nUknfvUSTVsltOkD5XlCMOFl1SBqJOhJuZP3ldAIsDSj60MFiPGgLaX5ZidM8v2P7VrxXDuKWoLI0dlqAtv1rQtx1Cwl9CS2bGYKVdulA3JMJJUNnc2Qgl1FyQDbe3L0O9D4POjilpX4SnSydZlOoJtHS38UdhmsIltRLSUmIGn8gJikzmJ+rtEMkwtwq37AAH0v86jdPbLjHl7DZXGuHIIXh4WDuAAfcUvbzFDjupIgATHU/29LRoxBh4QuPKsb+/UUrwBcS4FJHlQFKkmNhf3p2PJJO0zLn8eElxaKzHOa0AkE9T/edEZTjTCUJJJPX9falGSY1WLWUKXASJ1ADlYDpRa30suwlJANrmY9fWnePJKf3e5i+o4PUx0l0bneNl4dxSHkqgTpV+/JSe4r2n6SULaukhzt8J7g7j0NZnGWrxODcSlQStQGgHnBBv/jMRNS30d8Pn/U28Pi8KXUqSqQqSlNpCzB0qTI03tfrT8ilB/g5mDxcOVW9P4L7hfFt5r4iHCtC2wkygi4MjmDe21V+RZB9WUsAqUFgErVuSLAWgCATTPA5MwyIaaQ3EwEJCRfsIBNC51nHgsKXBITBVHSR+N6yyb7Z0MeKEPtgg3GvQlJ7x/flSrNMyAWk/wC39amX8+dRAdgNuK1JuPJuQFXsSPxFDYdQeC3HXFBE+QRz6meUUrnZqjgd0xljc5AdUom37CpvFcQgEXB1mIG96S8RZq4FrCzqREgxEj9Km8JilKWFz5QTE0uW3ofDAknYfnWY/aKJJ3t0NG8LZ+ttRWEhSEiDO0/vegminEFTUiIBnoqbRTjIeEVNNOrdUC0owmLFUc+w71OKHJuuLQ4HGCSVOW1REgWH7GtPDmdplT61FXmgX2BIkxQWX4fCtrWpR1JVENquBH4m/WveZcQ4bSWWWkhMeYAfEf8A1qK1uxtXqjOJ+Kgt2GidM2Em5nl2FfcBhU60uvSg2kJm+0TuZqZ4YwqFuq1EpIVImZA96dZrmiXYZagKCt+sbkmrcb2yr9kdOwGdICCUKClEbdPWaR5h9HrOJQvwUeE6AVHT8Kjvp07JnqIqRGXvoQfMFixJRJInqN/lVhwzn6/q2gm4MFXMjv3q1OnTESx8Y8os5m7hkoBm+k+YEQbduval7S06pRdH5V2LO+C/rmGcWlIQ6lMtq2Kz/irqCJAnYxXMUYRTbam0tpWE76rEEm4PXpV1e2HGaa0DIUZlJuOdBrzbUShXLnW/FMA6QgFsiApPK/Sbisw2AQy6QoFZ3Hep2G9dAeVqJc+2kkCwqlyrCsjWtYgj7p50vxOBd/8AMUiB8KRuP3pY/mzryhYgC3c1HskVT2xu840qEoBBKrydr0/ZZbAEqJPrFRmGf80kQYtI5U2TjLXH40N0HPHHI+hxnWSIlRcdKQNhHy/6igTnniIS3JIQALT/AEUVmeaoceJWDCbBNqr+HsIh5lQdb0J5JAi0fF/uJ2mtWbjdQVGDx3NR5Tdk3w3laMQhZW8GkhWkACSbdTtyrM44Iw6SFIxKireIBBj5UfjcJh0a0tBSQL3VO34VE5lnakukJ8wFpPKayb/ajZafbKF7iw4dCmy8XCfuhMBI5D0796GyXMC86hDTfiPrXOqfhTzibJgbmp/DZe4679oClJIlUbDtV1k2HZZbV9XSUmNK1EkqVzubR6CrcuKuTKSvSQPxI4604D4gUJuqOf7Uvx2JLzekm52jr1onMcUFLbQoarzB6D+aRcS5jAGiExv60uMd6GSetgeAzFaXSy9ItA3M7RHrTPFZViEboOkjUJIt6iZB7GtPBmIa8VTzl3EAaFG4SSeQ/wAuh9atcVikLQSFWNz/AHnTJKN/kBOVEC1jSk2saMz5Km0Nq+JDgBJHIxcEcucULi8oW/iQhmJPOYFMsc2tEsOIjZJ0i55gjrcVEkgZO+zyzwtiMMwX0+TxD8CjfSBIt1uTftRGXZOt7DKxCnRdelI5wk39BvFb834qKwA4TKRsRERXnAZklTagz/494PIqEqj3q+W20C46pjjJ3S4pKZ8qY1E7QP7+NdVyot+GFNoCARtEf91yzgbNWm8SEuo1ByAk76T1joevKupYt/SNc2Av6Vtnl5xRyIYPTnLZ6+sgzB2MHtXPn8asulrEOKi4KAfiAuNuRgVU4zNmyT4ZClcwn5XO1o61McT4xoAKT4ZxATubkDoD3FZZ9WbcEXfWiaxmPB1IXstQA/8A1Nbs/a0nU2skAbE8h7CkWPzALBkBKhdMTetWHztYSHFXANwdjy/cUmC+ToSdvRmPxIcSStQVA2HTn+FacDhGXgISopTGqCbdBPevnEzLRa8RqElXxImRfmOlD/R2yV4ghRHho+0Xf/H9zApijaFydPZTI4ZQ3pVoDZVFwb37E1v4izEoSltpUtoGmFbmOvetGeuPuIUtLalpUbQCbDn7VoyjIncYoknw2gYW4ra24A+8qh70glUdsCzXAYZK2lFaoGkuKC/im5A5C9rU0ybNWEOqeYbCRMQRqjpB5d6bvcBYRaQGwt0I3CnCCq3YAD0r1mvEAZZCUgI8MCEhIAHQARU2irUvYnM94iDmoTClHepNx9Tayqe01QZyWXmlPWbWAfnyB6z171Kqe1FIIMbmiXyy260NsBxE4lVib10HIMwbjUtxMmFaQLgne361zXH4ZJSFtWI3ArVluZlJuY9an5I6apnbcRxIFENpdKgfu8/QQNq+Z9wcp/DqeENupAgwPOnmFdYFx/NcyyvOdDutB/8Ab9q6e1nq8UEfekCEpqcvdiskeLXE51g33ELWlZBBgEx0r1jEI1hRSSNyRItVZxhwUtGh8FKAqdSehAkfO9u1J8FikLSpCiJSIM7VKoNNPYuUpDiSfGOkGwBoFeGw6CFyZmZnnvsa84XLGkvrMiOSJt/NA5xg0qukQQYjlQtDor5Q4zB9C1AkJUJmjUMNRyHtUm5lGIbQVDYbib1r/wBRdFiQPWo4tsu1WkO89YQnF6rm4Md6sGHFDQorMq8sdABU/hH0EKVpEkbqN+1DOcUKtyKLfvT8slJujFig4xSY44iKQn4r1p4W4YCXFrxLSpMeEFWk9Y5nbelT+ZpDrfiKgFYk9BT7iHiAu6Es/EiNMXUe/vSE0kP4t6HmNy3zFBiY5x+fWo7AOONpdkHwguAo8jEEfhvVrwwkpZ8XGHUs/CjkkcpPU0DxRxC0lGjygxqgRc8qklrZItp6OeNZr4uJmbJtf1r7xE0lUkRBH406xHBqENB0L1YhZKlaT5EybJiOQi9R+YYhfi+GbEWNXFK9FNutjHLFlrDLA2O9asNj3XkQkqO8hI2HU03ykNKstOtCRdPIk9eo7VQofZwrBUhtOp4TZIB07fIR+dTT7LVrSBOBeH1toOLcUm3mCSfMY2P8VpzPNg5iUOqUYCiTHIHb3pejOnVpXpBCUkwJEbWmkeGeUlk+ICCu4J53mq22SkkPM+YaW+lQN1CwOxg0SrDhtSQnSkEeYQL9I6e1SuIxp1aVeaQIpphngoJ8UlWnlMW9r1KaRWn0dY+jrA4NbaiCHMQAQsK+6D/iOhHP8qOzJxbDLrC5U2ptWhf+J/xPY8jyoP6O8hQ2wvEt+UPfAkKJiJBJJJMzy5e9M2cSp9K2cQAldwlQ2WI37HqO1Nq0jHJ02Qbi1pWENqBURIM2iLitTq2UpSHklbqzeDAQkc7fFSLPcO7h8QQoEhJ36gGgMzzsyVaRHKP5pNfg3x4/Oi3y/EpWtLeGZbCkAkrUBIEXOoyflSjiPIPF1JSiXVKJToPPcyLCOc1P8OZ6dbmm0gVmZZsvUFEnpY3qW06ZOKatAWJy95pXh4hBQY5/oRY1d/R1kbP1cqLYOvUlZJuqT5QOgG/zqcwON1n7TVoGxN7+vtTBriFOBWYJ8yDp5gE7x7U1MW1stsyzdKGg2oJK2wQAkiIA/E1Io42GpKYGkquD350ixvEHiAkASQb+v61PpynEfGG1lO4UBNVbl2E6h1s6enEvKWSynyWlSVAAH3/SvWcNMuNBLhlyACpKp3/L02pBk31lWFQhakobUolJKgCQeo3AsfWaTYhS23TCwsE7jt60PQaqQBxLhncO6G3DKSApJGyhyNUOCykYvCgp0hSdj/dxSbi7EKcQyCk6hJB7GLfMVq4dxuIa8iEqIPKP7aiq4pirqTRj2pBU0R5hAMTbvW9jKPsySNgT+E10/Kca2y2UKSlLiwNRgeaPx5xSTN8rLgJbUlKiDcbH1HI9xQvTpBLe2RuXYEEA6+8dQK6rwtxG22ygNtwqIvUEMtU0pKCgCQCIuD6Gmq81toUCCI2ttt7VLrZTjzXEvcW+vFJKFkkK5J5encVxTiRKsLi3W1khaVabc42mPnXSMo44cZUlCQCCRMjae+9SP0sYUqeS/wA3TeOqQB+Ij8auLUu2UlLHomcM+p1wKUqCBI6b1qxOMWp0aTOn8SO1ecuTuDa1e2wAUlHxcxVurGptoOf4hdVCSQLQbQfelbjqlGZ7URiXkLSQuyxz70G0TH8VIoqc/ax45hika0rBHMVrYclxKkp1aTJtPzoHGAoJTJi9VPC2SK8LUpaUavMBz7UxoQpaNfEeVuut69KACJgESPamfCGGRh8Jr3dWbk8gDsOn60uexK3Hfq7cqWbCOffsO9Mm+GlMLAffSWolSUSYJ2AJ/E0u/gNJe4DmnEoTZRKp2ANS+hzEL1FUCapc6SwlZCEyg27351P4TFhtxTZsJtQ1W/cby5On0OcozJTSocMEbTt60NmuATink6VQT8So5c6M+tNlIJANMuG+H0oUpa5Oo+UA8ulVDu0Vk62LMnwjbL2hKVLTM+YjkOfWi89dDgVqtG0WAHSqDC8IJU5rQ5pmZBkx6etJeLeFXUylJgEyZtb1JqNN7YKkuiDwmYKEoTcE3PaaZ5jjfFQEdCIIG0UBhUeEspMGnGUYZCkLWBuflRurspW40xanDoCdSjcD3oJOKUbSaY5tcQE+a1x0oNjBEXNHH8iJt+xYfR5nGKQ+2wwT9osApMlMcyRygSZ7V1zNsOlatM6VpMoUOo6d65NwZ4rbqXGPKofeO0Gx33tXU1tqfaKlEahElMgT26U6WJqPJIx+snLjeyN43x/iJ0ONwtJsvkev/VQuYNBTSdKLidR6yaq+NMeuENuQVJ+/tqjr3jepvBY7zXHl6Cs2R1s2+OtUyRZeLS59iK34rHldhW7O0jxTAgG9Nf8A46lASoHcBUdaK06YW1cb0CsZopbAZVAKVSD89xXrGZa+4hDi0wCISe0x+dGZPwqrGurSkhsJEzufYV0ROFQMD4LtymwMX2vHQg1F8l/gg8w4UdSylTAU6NPmIT846xT/ACPO0pYbZdRpVtqI6bRVBjc3V9WbDSNKEAI2jla3cVLvtklS3x9mQR6E8+1A0+mGvkNx/DweQpSVKEGAQQRPcHp2qH+ouytKwUqTyNp/g06wueLZJQklTaTIjv1r5mWfh7zKTBAievOqTDcfyJ/rqiUL0mE9qpsJxH4aPI2NStyRt7VKYTMSXAlMQpVh61RDL1MPlxUKhJ0g7av150W0L0zZj8Q9iFBRgK2JJia25Rj1ICgT5hYg0O/nqloKlpTJJ2EUhbd1PWJAO9A18D09bKbH51KJaguzEK29R0PrahsyfUooIs5ABBIi/fbfnQmZDQhCgJIkK70uVi5bJMSTYDkKtdFPTsqMowjqUh8gKvISSdMjrBk+1NONM3GLwKUJR4bja0uKCbgiCLe550k4WLqkFK0SkglEnat2YYNZSRtqSU7xv35Xq19q0BSm7kyWOEIHi/EOfavDaWlTFiaOwuX4lKSCjUk2MEH8QazB8HrJmCPz+RolFiJeRjj7gAy0g3vPOmLeAtvVFgODYKSVqteCBFU7OQwPhQaZGEn2c7N5cL+wQce8I6gXm03BlQHOo7A5opSktgkHbpWVlaPJik9DfDm5KmVSH28LELlSo1ri/oOwr7xBj0qRpbTCU3JO6u5r7WVhr3OlYqyrKFvDXJSk2SYmSOnpUrnWWLadIUZ1GxrKyrTqVAS2rPjTimwCZMHbrXSciz4EBxxuDtHTvWVlU37hx3pjJrO2oWCbyFCaUZrnCXG1KKp6k1lZQ8rSD4JEUxlwcUpwnygCBO5rfgMX5SgWSFGwrKyjkBDs8418hQCRM2rX9UcU4E/FIBIFZWUyCuSRmyuotnRMgyNZAK1pQI2Fz+1WC8+wmEaQytzQVkwpQsoiNyLCxFZWV1M8f+s4uCTeZWTXF+VhxoqTpWPiSRf5GobIsiDnmUpQvpSlO6v2rKyuNPqjuYlsJb+jlx91UL8NI21CSo32g2HrVDhuCyy0kqdEjYH+7VlZRqOqD/cT+Kzr6piUaYvuUjeKa8Q4t1TaMUCNBmRtWVlL7SYfTaA8uzkLbuq4VsNrVsxuYhYIOxsfe1ZWVduxnFUQLZW26UtSb2ETsaOw7bzyikNKXF4A/PpWVlGzOmzUcsWl9IUgoUL3HSqDMsy1sFKgrUnn0Nfayhl0Hj7YlfxP2UxcQZoXBPKSsFVpNqysqkE3soswcQ4lIBFyJik2Y5SpuCLpn4v3rKygTrQ2SHmB4hKAiQCIgxblE+tbcRm4UmJPqaysqNsbDHGrAMh41DClhxOoEGCnYkbTPI9aecO8eoWvS/CAQTcWB3gHv37VlZWtOjiz8fHJvRvyz6SWy9pdGhomAYmByJ5+tqSZr9Ij3jL8OAjUdG4tyr7WVHJjcHiYnL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0" name="Rectangle 19"/>
          <p:cNvSpPr/>
          <p:nvPr/>
        </p:nvSpPr>
        <p:spPr>
          <a:xfrm>
            <a:off x="204846" y="3579413"/>
            <a:ext cx="7023243" cy="2198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852" name="Picture 132" descr="https://encrypted-tbn2.gstatic.com/images?q=tbn:ANd9GcSLjjHyPBgNkRk6ttxUjVefsKH3iPyWoUpTHqFRM0q10TY4mXX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1531" y="3486124"/>
            <a:ext cx="2619375" cy="1743076"/>
          </a:xfrm>
          <a:prstGeom prst="rect">
            <a:avLst/>
          </a:prstGeom>
          <a:noFill/>
          <a:effectLst>
            <a:outerShdw blurRad="50800" dist="38100" dir="16200000" rotWithShape="0">
              <a:prstClr val="black">
                <a:alpha val="40000"/>
              </a:prst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7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6" name="Object 12"/>
          <p:cNvGraphicFramePr>
            <a:graphicFrameLocks noChangeAspect="1"/>
          </p:cNvGraphicFramePr>
          <p:nvPr>
            <p:extLst>
              <p:ext uri="{D42A27DB-BD31-4B8C-83A1-F6EECF244321}">
                <p14:modId xmlns:p14="http://schemas.microsoft.com/office/powerpoint/2010/main" val="3595891639"/>
              </p:ext>
            </p:extLst>
          </p:nvPr>
        </p:nvGraphicFramePr>
        <p:xfrm>
          <a:off x="996950" y="1052736"/>
          <a:ext cx="7150100" cy="3405188"/>
        </p:xfrm>
        <a:graphic>
          <a:graphicData uri="http://schemas.openxmlformats.org/presentationml/2006/ole">
            <mc:AlternateContent xmlns:mc="http://schemas.openxmlformats.org/markup-compatibility/2006">
              <mc:Choice xmlns:v="urn:schemas-microsoft-com:vml" Requires="v">
                <p:oleObj spid="_x0000_s26778" name="Equation" r:id="rId4" imgW="4838400" imgH="2311200" progId="Equation.DSMT4">
                  <p:embed/>
                </p:oleObj>
              </mc:Choice>
              <mc:Fallback>
                <p:oleObj name="Equation" r:id="rId4" imgW="4838400" imgH="2311200" progId="Equation.DSMT4">
                  <p:embed/>
                  <p:pic>
                    <p:nvPicPr>
                      <p:cNvPr id="0" name="Picture 87"/>
                      <p:cNvPicPr>
                        <a:picLocks noChangeAspect="1" noChangeArrowheads="1"/>
                      </p:cNvPicPr>
                      <p:nvPr/>
                    </p:nvPicPr>
                    <p:blipFill>
                      <a:blip r:embed="rId5"/>
                      <a:srcRect/>
                      <a:stretch>
                        <a:fillRect/>
                      </a:stretch>
                    </p:blipFill>
                    <p:spPr bwMode="auto">
                      <a:xfrm>
                        <a:off x="996950" y="1052736"/>
                        <a:ext cx="7150100" cy="34051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m:rPr>
                        <m:nor/>
                      </m:rPr>
                      <a:rPr lang="en-IE"/>
                      <m:t> </m:t>
                    </m:r>
                  </m:oMath>
                </a14:m>
                <a:r>
                  <a:rPr lang="en-IE" dirty="0" smtClean="0"/>
                  <a:t>Example 2</a:t>
                </a:r>
                <a:endParaRPr lang="en-IE"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6"/>
                <a:stretch>
                  <a:fillRect t="-6195" b="-22124"/>
                </a:stretch>
              </a:blipFill>
            </p:spPr>
            <p:txBody>
              <a:bodyPr/>
              <a:lstStyle/>
              <a:p>
                <a:r>
                  <a:rPr lang="en-IE">
                    <a:noFill/>
                  </a:rPr>
                  <a:t> </a:t>
                </a:r>
              </a:p>
            </p:txBody>
          </p:sp>
        </mc:Fallback>
      </mc:AlternateContent>
      <p:pic>
        <p:nvPicPr>
          <p:cNvPr id="26751" name="Picture 127" descr="https://encrypted-tbn0.gstatic.com/images?q=tbn:ANd9GcQckFR_aPq-OCN38rM8nYLwhexMYZmBQKKtu8JWXCGTdWZlgXFVRFJorht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2492896"/>
            <a:ext cx="2619375" cy="175260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99593" y="1663472"/>
            <a:ext cx="3816424" cy="3061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649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83624" y="973898"/>
            <a:ext cx="7776753" cy="4910204"/>
          </a:xfrm>
          <a:prstGeom prst="rect">
            <a:avLst/>
          </a:prstGeom>
          <a:ln w="76200">
            <a:solidFill>
              <a:schemeClr val="bg1"/>
            </a:solidFill>
          </a:ln>
        </p:spPr>
      </p:pic>
      <p:sp>
        <p:nvSpPr>
          <p:cNvPr id="4" name="TextBox 3"/>
          <p:cNvSpPr txBox="1"/>
          <p:nvPr/>
        </p:nvSpPr>
        <p:spPr>
          <a:xfrm>
            <a:off x="1077238"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143235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03771757"/>
              </p:ext>
            </p:extLst>
          </p:nvPr>
        </p:nvGraphicFramePr>
        <p:xfrm>
          <a:off x="474663" y="908720"/>
          <a:ext cx="7789862" cy="1519238"/>
        </p:xfrm>
        <a:graphic>
          <a:graphicData uri="http://schemas.openxmlformats.org/presentationml/2006/ole">
            <mc:AlternateContent xmlns:mc="http://schemas.openxmlformats.org/markup-compatibility/2006">
              <mc:Choice xmlns:v="urn:schemas-microsoft-com:vml" Requires="v">
                <p:oleObj spid="_x0000_s32167" name="Equation" r:id="rId4" imgW="5663880" imgH="1117440" progId="Equation.DSMT4">
                  <p:embed/>
                </p:oleObj>
              </mc:Choice>
              <mc:Fallback>
                <p:oleObj name="Equation" r:id="rId4" imgW="5663880" imgH="1117440" progId="Equation.DSMT4">
                  <p:embed/>
                  <p:pic>
                    <p:nvPicPr>
                      <p:cNvPr id="0" name="Picture 219"/>
                      <p:cNvPicPr>
                        <a:picLocks noChangeAspect="1" noChangeArrowheads="1"/>
                      </p:cNvPicPr>
                      <p:nvPr/>
                    </p:nvPicPr>
                    <p:blipFill>
                      <a:blip r:embed="rId5"/>
                      <a:srcRect/>
                      <a:stretch>
                        <a:fillRect/>
                      </a:stretch>
                    </p:blipFill>
                    <p:spPr bwMode="auto">
                      <a:xfrm>
                        <a:off x="474663" y="908720"/>
                        <a:ext cx="7789862" cy="15192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7" name="Title 16"/>
          <p:cNvSpPr>
            <a:spLocks noGrp="1"/>
          </p:cNvSpPr>
          <p:nvPr>
            <p:ph type="title"/>
          </p:nvPr>
        </p:nvSpPr>
        <p:spPr/>
        <p:txBody>
          <a:bodyPr/>
          <a:lstStyle/>
          <a:p>
            <a:r>
              <a:rPr lang="en-IE" dirty="0" smtClean="0"/>
              <a:t>Question</a:t>
            </a:r>
            <a:endParaRPr lang="en-IE" dirty="0"/>
          </a:p>
        </p:txBody>
      </p:sp>
      <p:sp>
        <p:nvSpPr>
          <p:cNvPr id="24" name="AutoShape 359" descr="http://upload.wikimedia.org/wikipedia/commons/e/e5/Plain-M%26Ms-Pil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2105" name="Picture 361" descr="http://upload.wikimedia.org/wikipedia/commons/e/e5/Plain-M%26Ms-P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4379" y="797110"/>
            <a:ext cx="1760756" cy="133574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01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55460530"/>
              </p:ext>
            </p:extLst>
          </p:nvPr>
        </p:nvGraphicFramePr>
        <p:xfrm>
          <a:off x="474663" y="908720"/>
          <a:ext cx="7789862" cy="1519238"/>
        </p:xfrm>
        <a:graphic>
          <a:graphicData uri="http://schemas.openxmlformats.org/presentationml/2006/ole">
            <mc:AlternateContent xmlns:mc="http://schemas.openxmlformats.org/markup-compatibility/2006">
              <mc:Choice xmlns:v="urn:schemas-microsoft-com:vml" Requires="v">
                <p:oleObj spid="_x0000_s109638" name="Equation" r:id="rId4" imgW="5663880" imgH="1117440" progId="Equation.DSMT4">
                  <p:embed/>
                </p:oleObj>
              </mc:Choice>
              <mc:Fallback>
                <p:oleObj name="Equation" r:id="rId4" imgW="5663880" imgH="1117440" progId="Equation.DSMT4">
                  <p:embed/>
                  <p:pic>
                    <p:nvPicPr>
                      <p:cNvPr id="0" name=""/>
                      <p:cNvPicPr>
                        <a:picLocks noChangeAspect="1" noChangeArrowheads="1"/>
                      </p:cNvPicPr>
                      <p:nvPr/>
                    </p:nvPicPr>
                    <p:blipFill>
                      <a:blip r:embed="rId5"/>
                      <a:srcRect/>
                      <a:stretch>
                        <a:fillRect/>
                      </a:stretch>
                    </p:blipFill>
                    <p:spPr bwMode="auto">
                      <a:xfrm>
                        <a:off x="474663" y="908720"/>
                        <a:ext cx="7789862" cy="15192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pSp>
        <p:nvGrpSpPr>
          <p:cNvPr id="3" name="Group 2"/>
          <p:cNvGrpSpPr/>
          <p:nvPr/>
        </p:nvGrpSpPr>
        <p:grpSpPr>
          <a:xfrm>
            <a:off x="2206090" y="4893298"/>
            <a:ext cx="4731820" cy="870063"/>
            <a:chOff x="3665633" y="2689263"/>
            <a:chExt cx="4731820" cy="870063"/>
          </a:xfrm>
        </p:grpSpPr>
        <p:grpSp>
          <p:nvGrpSpPr>
            <p:cNvPr id="4" name="Group 3"/>
            <p:cNvGrpSpPr/>
            <p:nvPr/>
          </p:nvGrpSpPr>
          <p:grpSpPr>
            <a:xfrm>
              <a:off x="3665633" y="2689263"/>
              <a:ext cx="4731820" cy="870063"/>
              <a:chOff x="3665633" y="2689263"/>
              <a:chExt cx="4731820" cy="870063"/>
            </a:xfrm>
          </p:grpSpPr>
          <p:cxnSp>
            <p:nvCxnSpPr>
              <p:cNvPr id="6" name="Straight Arrow Connector 5"/>
              <p:cNvCxnSpPr/>
              <p:nvPr/>
            </p:nvCxnSpPr>
            <p:spPr>
              <a:xfrm flipH="1">
                <a:off x="4260668" y="3374660"/>
                <a:ext cx="1234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55228" y="3374660"/>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87499" y="2689263"/>
                <a:ext cx="600907" cy="461666"/>
                <a:chOff x="5803733" y="4693769"/>
                <a:chExt cx="600907" cy="461666"/>
              </a:xfrm>
            </p:grpSpPr>
            <p:sp>
              <p:nvSpPr>
                <p:cNvPr id="13" name="Oval 12"/>
                <p:cNvSpPr/>
                <p:nvPr/>
              </p:nvSpPr>
              <p:spPr>
                <a:xfrm>
                  <a:off x="5803733" y="4693769"/>
                  <a:ext cx="426723" cy="4616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 name="TextBox 13"/>
                <p:cNvSpPr txBox="1"/>
                <p:nvPr/>
              </p:nvSpPr>
              <p:spPr>
                <a:xfrm>
                  <a:off x="5803733" y="4770714"/>
                  <a:ext cx="600907" cy="307777"/>
                </a:xfrm>
                <a:prstGeom prst="rect">
                  <a:avLst/>
                </a:prstGeom>
                <a:noFill/>
              </p:spPr>
              <p:txBody>
                <a:bodyPr wrap="square" rtlCol="0">
                  <a:spAutoFit/>
                </a:bodyPr>
                <a:lstStyle/>
                <a:p>
                  <a:r>
                    <a:rPr lang="en-GB" sz="1400" dirty="0" smtClean="0">
                      <a:solidFill>
                        <a:prstClr val="black"/>
                      </a:solidFill>
                    </a:rPr>
                    <a:t>10%</a:t>
                  </a:r>
                  <a:endParaRPr lang="en-IE" sz="1400" dirty="0">
                    <a:solidFill>
                      <a:prstClr val="black"/>
                    </a:solidFill>
                  </a:endParaRPr>
                </a:p>
              </p:txBody>
            </p:sp>
          </p:grpSp>
          <mc:AlternateContent xmlns:mc="http://schemas.openxmlformats.org/markup-compatibility/2006" xmlns:a14="http://schemas.microsoft.com/office/drawing/2010/main">
            <mc:Choice Requires="a14">
              <p:sp>
                <p:nvSpPr>
                  <p:cNvPr id="9" name="TextBox 8"/>
                  <p:cNvSpPr txBox="1"/>
                  <p:nvPr/>
                </p:nvSpPr>
                <p:spPr>
                  <a:xfrm>
                    <a:off x="5630790" y="3189994"/>
                    <a:ext cx="682388" cy="369332"/>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30790" y="3189994"/>
                    <a:ext cx="682388" cy="369332"/>
                  </a:xfrm>
                  <a:prstGeom prst="rect">
                    <a:avLst/>
                  </a:prstGeom>
                  <a:blipFill rotWithShape="1">
                    <a:blip r:embed="rId6"/>
                    <a:stretch>
                      <a:fillRect b="-10000"/>
                    </a:stretch>
                  </a:blipFill>
                </p:spPr>
                <p:txBody>
                  <a:bodyPr/>
                  <a:lstStyle/>
                  <a:p>
                    <a:r>
                      <a:rPr lang="en-IE">
                        <a:noFill/>
                      </a:rPr>
                      <a:t> </a:t>
                    </a:r>
                  </a:p>
                </p:txBody>
              </p:sp>
            </mc:Fallback>
          </mc:AlternateContent>
          <p:sp>
            <p:nvSpPr>
              <p:cNvPr id="11" name="TextBox 10"/>
              <p:cNvSpPr txBox="1"/>
              <p:nvPr/>
            </p:nvSpPr>
            <p:spPr>
              <a:xfrm>
                <a:off x="3665633" y="3220772"/>
                <a:ext cx="540533" cy="307777"/>
              </a:xfrm>
              <a:prstGeom prst="rect">
                <a:avLst/>
              </a:prstGeom>
              <a:noFill/>
            </p:spPr>
            <p:txBody>
              <a:bodyPr wrap="none" rtlCol="0">
                <a:spAutoFit/>
              </a:bodyPr>
              <a:lstStyle/>
              <a:p>
                <a:r>
                  <a:rPr lang="en-IE" sz="1400" dirty="0" smtClean="0"/>
                  <a:t>7.5%</a:t>
                </a:r>
                <a:endParaRPr lang="en-IE" sz="1400" dirty="0"/>
              </a:p>
            </p:txBody>
          </p:sp>
          <p:sp>
            <p:nvSpPr>
              <p:cNvPr id="12" name="TextBox 11"/>
              <p:cNvSpPr txBox="1"/>
              <p:nvPr/>
            </p:nvSpPr>
            <p:spPr>
              <a:xfrm>
                <a:off x="7765549" y="3220772"/>
                <a:ext cx="631904" cy="307777"/>
              </a:xfrm>
              <a:prstGeom prst="rect">
                <a:avLst/>
              </a:prstGeom>
              <a:noFill/>
            </p:spPr>
            <p:txBody>
              <a:bodyPr wrap="none" rtlCol="0">
                <a:spAutoFit/>
              </a:bodyPr>
              <a:lstStyle/>
              <a:p>
                <a:r>
                  <a:rPr lang="en-IE" sz="1400" dirty="0" smtClean="0"/>
                  <a:t>16.5%</a:t>
                </a:r>
                <a:endParaRPr lang="en-IE" sz="1400" dirty="0"/>
              </a:p>
            </p:txBody>
          </p:sp>
        </p:grpSp>
        <p:cxnSp>
          <p:nvCxnSpPr>
            <p:cNvPr id="5" name="Straight Arrow Connector 4"/>
            <p:cNvCxnSpPr>
              <a:stCxn id="13" idx="4"/>
            </p:cNvCxnSpPr>
            <p:nvPr/>
          </p:nvCxnSpPr>
          <p:spPr>
            <a:xfrm flipH="1">
              <a:off x="5200860" y="3150929"/>
              <a:ext cx="1" cy="2138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762858576"/>
              </p:ext>
            </p:extLst>
          </p:nvPr>
        </p:nvGraphicFramePr>
        <p:xfrm>
          <a:off x="2242101" y="3619524"/>
          <a:ext cx="1959008" cy="576064"/>
        </p:xfrm>
        <a:graphic>
          <a:graphicData uri="http://schemas.openxmlformats.org/presentationml/2006/ole">
            <mc:AlternateContent xmlns:mc="http://schemas.openxmlformats.org/markup-compatibility/2006">
              <mc:Choice xmlns:v="urn:schemas-microsoft-com:vml" Requires="v">
                <p:oleObj spid="_x0000_s109639" name="Equation" r:id="rId7" imgW="1333440" imgH="393480" progId="Equation.DSMT4">
                  <p:embed/>
                </p:oleObj>
              </mc:Choice>
              <mc:Fallback>
                <p:oleObj name="Equation" r:id="rId7" imgW="1333440" imgH="393480" progId="Equation.DSMT4">
                  <p:embed/>
                  <p:pic>
                    <p:nvPicPr>
                      <p:cNvPr id="0" name=""/>
                      <p:cNvPicPr>
                        <a:picLocks noChangeAspect="1" noChangeArrowheads="1"/>
                      </p:cNvPicPr>
                      <p:nvPr/>
                    </p:nvPicPr>
                    <p:blipFill>
                      <a:blip r:embed="rId8"/>
                      <a:srcRect/>
                      <a:stretch>
                        <a:fillRect/>
                      </a:stretch>
                    </p:blipFill>
                    <p:spPr bwMode="auto">
                      <a:xfrm>
                        <a:off x="2242101" y="3619524"/>
                        <a:ext cx="1959008" cy="576064"/>
                      </a:xfrm>
                      <a:prstGeom prst="rect">
                        <a:avLst/>
                      </a:prstGeom>
                      <a:noFill/>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48686781"/>
              </p:ext>
            </p:extLst>
          </p:nvPr>
        </p:nvGraphicFramePr>
        <p:xfrm>
          <a:off x="209550" y="6211019"/>
          <a:ext cx="8724900" cy="314325"/>
        </p:xfrm>
        <a:graphic>
          <a:graphicData uri="http://schemas.openxmlformats.org/presentationml/2006/ole">
            <mc:AlternateContent xmlns:mc="http://schemas.openxmlformats.org/markup-compatibility/2006">
              <mc:Choice xmlns:v="urn:schemas-microsoft-com:vml" Requires="v">
                <p:oleObj spid="_x0000_s109640" name="Equation" r:id="rId9" imgW="5663880" imgH="203040" progId="Equation.DSMT4">
                  <p:embed/>
                </p:oleObj>
              </mc:Choice>
              <mc:Fallback>
                <p:oleObj name="Equation" r:id="rId9" imgW="5663880" imgH="203040" progId="Equation.DSMT4">
                  <p:embed/>
                  <p:pic>
                    <p:nvPicPr>
                      <p:cNvPr id="0" name=""/>
                      <p:cNvPicPr>
                        <a:picLocks noChangeAspect="1" noChangeArrowheads="1"/>
                      </p:cNvPicPr>
                      <p:nvPr/>
                    </p:nvPicPr>
                    <p:blipFill>
                      <a:blip r:embed="rId10"/>
                      <a:srcRect/>
                      <a:stretch>
                        <a:fillRect/>
                      </a:stretch>
                    </p:blipFill>
                    <p:spPr bwMode="auto">
                      <a:xfrm>
                        <a:off x="209550" y="6211019"/>
                        <a:ext cx="87249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7"/>
          <p:cNvGrpSpPr/>
          <p:nvPr/>
        </p:nvGrpSpPr>
        <p:grpSpPr>
          <a:xfrm>
            <a:off x="2047247" y="4243000"/>
            <a:ext cx="5049507" cy="664606"/>
            <a:chOff x="1863280" y="5457606"/>
            <a:chExt cx="5049507" cy="664606"/>
          </a:xfrm>
        </p:grpSpPr>
        <mc:AlternateContent xmlns:mc="http://schemas.openxmlformats.org/markup-compatibility/2006" xmlns:a14="http://schemas.microsoft.com/office/drawing/2010/main">
          <mc:Choice Requires="a14">
            <p:sp>
              <p:nvSpPr>
                <p:cNvPr id="19" name="Rectangle 18"/>
                <p:cNvSpPr/>
                <p:nvPr/>
              </p:nvSpPr>
              <p:spPr>
                <a:xfrm>
                  <a:off x="1863280"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19" name="Rectangle 18"/>
                <p:cNvSpPr>
                  <a:spLocks noRot="1" noChangeAspect="1" noMove="1" noResize="1" noEditPoints="1" noAdjustHandles="1" noChangeArrowheads="1" noChangeShapeType="1" noTextEdit="1"/>
                </p:cNvSpPr>
                <p:nvPr/>
              </p:nvSpPr>
              <p:spPr>
                <a:xfrm>
                  <a:off x="1863280" y="5457606"/>
                  <a:ext cx="1307759" cy="664606"/>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605028"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20" name="Rectangle 19"/>
                <p:cNvSpPr>
                  <a:spLocks noRot="1" noChangeAspect="1" noMove="1" noResize="1" noEditPoints="1" noAdjustHandles="1" noChangeArrowheads="1" noChangeShapeType="1" noTextEdit="1"/>
                </p:cNvSpPr>
                <p:nvPr/>
              </p:nvSpPr>
              <p:spPr>
                <a:xfrm>
                  <a:off x="5605028" y="5457606"/>
                  <a:ext cx="1307759" cy="664606"/>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44663" y="5605243"/>
                  <a:ext cx="682388" cy="369332"/>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44663" y="5605243"/>
                  <a:ext cx="682388" cy="369332"/>
                </a:xfrm>
                <a:prstGeom prst="rect">
                  <a:avLst/>
                </a:prstGeom>
                <a:blipFill rotWithShape="1">
                  <a:blip r:embed="rId13"/>
                  <a:stretch>
                    <a:fillRect b="-8197"/>
                  </a:stretch>
                </a:blipFill>
              </p:spPr>
              <p:txBody>
                <a:bodyPr/>
                <a:lstStyle/>
                <a:p>
                  <a:r>
                    <a:rPr lang="en-IE">
                      <a:noFill/>
                    </a:rPr>
                    <a:t> </a:t>
                  </a:r>
                </a:p>
              </p:txBody>
            </p:sp>
          </mc:Fallback>
        </mc:AlternateContent>
        <p:cxnSp>
          <p:nvCxnSpPr>
            <p:cNvPr id="22" name="Straight Arrow Connector 21"/>
            <p:cNvCxnSpPr/>
            <p:nvPr/>
          </p:nvCxnSpPr>
          <p:spPr>
            <a:xfrm flipV="1">
              <a:off x="4866637" y="5783550"/>
              <a:ext cx="612000" cy="1271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289298" y="5789909"/>
              <a:ext cx="6172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0" name="Object 9"/>
          <p:cNvGraphicFramePr>
            <a:graphicFrameLocks noChangeAspect="1"/>
          </p:cNvGraphicFramePr>
          <p:nvPr>
            <p:extLst>
              <p:ext uri="{D42A27DB-BD31-4B8C-83A1-F6EECF244321}">
                <p14:modId xmlns:p14="http://schemas.microsoft.com/office/powerpoint/2010/main" val="2963254272"/>
              </p:ext>
            </p:extLst>
          </p:nvPr>
        </p:nvGraphicFramePr>
        <p:xfrm>
          <a:off x="554178" y="2539404"/>
          <a:ext cx="5100637" cy="1157288"/>
        </p:xfrm>
        <a:graphic>
          <a:graphicData uri="http://schemas.openxmlformats.org/presentationml/2006/ole">
            <mc:AlternateContent xmlns:mc="http://schemas.openxmlformats.org/markup-compatibility/2006">
              <mc:Choice xmlns:v="urn:schemas-microsoft-com:vml" Requires="v">
                <p:oleObj spid="_x0000_s109641" name="Equation" r:id="rId14" imgW="3708360" imgH="850680" progId="Equation.DSMT4">
                  <p:embed/>
                </p:oleObj>
              </mc:Choice>
              <mc:Fallback>
                <p:oleObj name="Equation" r:id="rId14" imgW="3708360" imgH="850680" progId="Equation.DSMT4">
                  <p:embed/>
                  <p:pic>
                    <p:nvPicPr>
                      <p:cNvPr id="0" name=""/>
                      <p:cNvPicPr>
                        <a:picLocks noChangeAspect="1" noChangeArrowheads="1"/>
                      </p:cNvPicPr>
                      <p:nvPr/>
                    </p:nvPicPr>
                    <p:blipFill>
                      <a:blip r:embed="rId15"/>
                      <a:srcRect/>
                      <a:stretch>
                        <a:fillRect/>
                      </a:stretch>
                    </p:blipFill>
                    <p:spPr bwMode="auto">
                      <a:xfrm>
                        <a:off x="554178" y="2539404"/>
                        <a:ext cx="5100637"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itle 16"/>
          <p:cNvSpPr>
            <a:spLocks noGrp="1"/>
          </p:cNvSpPr>
          <p:nvPr>
            <p:ph type="title"/>
          </p:nvPr>
        </p:nvSpPr>
        <p:spPr/>
        <p:txBody>
          <a:bodyPr/>
          <a:lstStyle/>
          <a:p>
            <a:r>
              <a:rPr lang="en-IE" dirty="0" smtClean="0"/>
              <a:t>Question: Solution</a:t>
            </a:r>
            <a:endParaRPr lang="en-IE" dirty="0"/>
          </a:p>
        </p:txBody>
      </p:sp>
      <p:sp>
        <p:nvSpPr>
          <p:cNvPr id="24" name="AutoShape 359" descr="http://upload.wikimedia.org/wikipedia/commons/e/e5/Plain-M%26Ms-Pil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2105" name="Picture 361" descr="http://upload.wikimedia.org/wikipedia/commons/e/e5/Plain-M%26Ms-Pil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44379" y="797110"/>
            <a:ext cx="1760756" cy="133574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3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4"/>
          <p:cNvSpPr txBox="1">
            <a:spLocks/>
          </p:cNvSpPr>
          <p:nvPr/>
        </p:nvSpPr>
        <p:spPr>
          <a:xfrm>
            <a:off x="-407932" y="2060848"/>
            <a:ext cx="9144000"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3600" b="1" i="1" dirty="0">
              <a:solidFill>
                <a:srgbClr val="990033"/>
              </a:solidFill>
              <a:effectLst>
                <a:outerShdw blurRad="38100" dist="38100" dir="2700000" algn="tl">
                  <a:srgbClr val="000000">
                    <a:alpha val="43137"/>
                  </a:srgbClr>
                </a:outerShdw>
              </a:effectLst>
              <a:ea typeface="+mn-ea"/>
              <a:cs typeface="+mn-cs"/>
            </a:endParaRPr>
          </a:p>
        </p:txBody>
      </p:sp>
      <p:sp>
        <p:nvSpPr>
          <p:cNvPr id="3" name="Content Placeholder 2"/>
          <p:cNvSpPr txBox="1">
            <a:spLocks/>
          </p:cNvSpPr>
          <p:nvPr/>
        </p:nvSpPr>
        <p:spPr>
          <a:xfrm>
            <a:off x="1403648" y="1124744"/>
            <a:ext cx="6408712" cy="74676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ctr">
              <a:buFont typeface="Arial" panose="020B0604020202020204" pitchFamily="34" charset="0"/>
              <a:buNone/>
            </a:pPr>
            <a:r>
              <a:rPr lang="en-GB" i="1" dirty="0" smtClean="0">
                <a:solidFill>
                  <a:srgbClr val="990033"/>
                </a:solidFill>
              </a:rPr>
              <a:t>Testing claims about a population.</a:t>
            </a:r>
            <a:endParaRPr lang="en-IE" i="1" dirty="0">
              <a:solidFill>
                <a:srgbClr val="990033"/>
              </a:solidFill>
            </a:endParaRPr>
          </a:p>
        </p:txBody>
      </p:sp>
      <p:sp>
        <p:nvSpPr>
          <p:cNvPr id="4" name="TextBox 3"/>
          <p:cNvSpPr txBox="1"/>
          <p:nvPr/>
        </p:nvSpPr>
        <p:spPr>
          <a:xfrm>
            <a:off x="295084" y="1844824"/>
            <a:ext cx="8625840" cy="2554545"/>
          </a:xfrm>
          <a:prstGeom prst="rect">
            <a:avLst/>
          </a:prstGeom>
          <a:noFill/>
        </p:spPr>
        <p:txBody>
          <a:bodyPr wrap="square" rtlCol="0">
            <a:spAutoFit/>
          </a:bodyPr>
          <a:lstStyle/>
          <a:p>
            <a:r>
              <a:rPr lang="en-GB" sz="2000" dirty="0" smtClean="0">
                <a:solidFill>
                  <a:prstClr val="black"/>
                </a:solidFill>
              </a:rPr>
              <a:t>Null Hypothesis: The null hypothesis, denoted by H</a:t>
            </a:r>
            <a:r>
              <a:rPr lang="en-GB" sz="2000" baseline="-25000" dirty="0" smtClean="0">
                <a:solidFill>
                  <a:prstClr val="black"/>
                </a:solidFill>
              </a:rPr>
              <a:t>0 </a:t>
            </a:r>
            <a:r>
              <a:rPr lang="en-GB" sz="2000" dirty="0" smtClean="0">
                <a:solidFill>
                  <a:prstClr val="black"/>
                </a:solidFill>
              </a:rPr>
              <a:t>is a claim or statement about a  population. We assume this statement is true until proven otherwise. (the null hypothesis means that nothing is wrong with the claim or statement). </a:t>
            </a:r>
          </a:p>
          <a:p>
            <a:endParaRPr lang="en-GB" sz="2000" dirty="0">
              <a:solidFill>
                <a:prstClr val="black"/>
              </a:solidFill>
            </a:endParaRPr>
          </a:p>
          <a:p>
            <a:r>
              <a:rPr lang="en-GB" sz="2000" dirty="0" smtClean="0">
                <a:solidFill>
                  <a:prstClr val="black"/>
                </a:solidFill>
              </a:rPr>
              <a:t>Alternative Hypothesis</a:t>
            </a:r>
            <a:r>
              <a:rPr lang="en-GB" sz="2000" dirty="0">
                <a:solidFill>
                  <a:prstClr val="black"/>
                </a:solidFill>
              </a:rPr>
              <a:t>: The </a:t>
            </a:r>
            <a:r>
              <a:rPr lang="en-GB" sz="2000" dirty="0" smtClean="0">
                <a:solidFill>
                  <a:prstClr val="black"/>
                </a:solidFill>
              </a:rPr>
              <a:t>alternative </a:t>
            </a:r>
            <a:r>
              <a:rPr lang="en-GB" sz="2000" dirty="0">
                <a:solidFill>
                  <a:prstClr val="black"/>
                </a:solidFill>
              </a:rPr>
              <a:t>hypothesis, denoted by </a:t>
            </a:r>
            <a:r>
              <a:rPr lang="en-GB" sz="2000" dirty="0" smtClean="0">
                <a:solidFill>
                  <a:prstClr val="black"/>
                </a:solidFill>
              </a:rPr>
              <a:t>H</a:t>
            </a:r>
            <a:r>
              <a:rPr lang="en-GB" sz="2000" baseline="-25000" dirty="0" smtClean="0">
                <a:solidFill>
                  <a:prstClr val="black"/>
                </a:solidFill>
              </a:rPr>
              <a:t>1 </a:t>
            </a:r>
            <a:r>
              <a:rPr lang="en-GB" sz="2000" dirty="0">
                <a:solidFill>
                  <a:prstClr val="black"/>
                </a:solidFill>
              </a:rPr>
              <a:t>is a claim or statement </a:t>
            </a:r>
            <a:r>
              <a:rPr lang="en-GB" sz="2000" dirty="0" smtClean="0">
                <a:solidFill>
                  <a:prstClr val="black"/>
                </a:solidFill>
              </a:rPr>
              <a:t>which opposes the original statement about </a:t>
            </a:r>
            <a:r>
              <a:rPr lang="en-GB" sz="2000" dirty="0">
                <a:solidFill>
                  <a:prstClr val="black"/>
                </a:solidFill>
              </a:rPr>
              <a:t>a  </a:t>
            </a:r>
            <a:r>
              <a:rPr lang="en-GB" sz="2000" dirty="0" smtClean="0">
                <a:solidFill>
                  <a:prstClr val="black"/>
                </a:solidFill>
              </a:rPr>
              <a:t>population. </a:t>
            </a:r>
            <a:endParaRPr lang="en-IE" sz="2000" dirty="0">
              <a:solidFill>
                <a:prstClr val="black"/>
              </a:solidFill>
            </a:endParaRPr>
          </a:p>
        </p:txBody>
      </p:sp>
      <p:sp>
        <p:nvSpPr>
          <p:cNvPr id="5" name="Title 4"/>
          <p:cNvSpPr>
            <a:spLocks noGrp="1"/>
          </p:cNvSpPr>
          <p:nvPr>
            <p:ph type="title"/>
          </p:nvPr>
        </p:nvSpPr>
        <p:spPr>
          <a:xfrm>
            <a:off x="135693" y="119416"/>
            <a:ext cx="8872615" cy="861312"/>
          </a:xfrm>
        </p:spPr>
        <p:txBody>
          <a:bodyPr>
            <a:noAutofit/>
          </a:bodyPr>
          <a:lstStyle/>
          <a:p>
            <a:r>
              <a:rPr lang="en-IE" dirty="0">
                <a:solidFill>
                  <a:srgbClr val="FFC000"/>
                </a:solidFill>
                <a:effectLst>
                  <a:outerShdw blurRad="38100" dist="38100" dir="2700000" algn="tl">
                    <a:srgbClr val="000000">
                      <a:alpha val="43137"/>
                    </a:srgbClr>
                  </a:outerShdw>
                </a:effectLst>
                <a:ea typeface="+mn-ea"/>
                <a:cs typeface="+mn-cs"/>
              </a:rPr>
              <a:t>Recognising the Concept of a Hypothesis </a:t>
            </a:r>
            <a:r>
              <a:rPr lang="en-IE" dirty="0" smtClean="0">
                <a:solidFill>
                  <a:srgbClr val="FFC000"/>
                </a:solidFill>
                <a:effectLst>
                  <a:outerShdw blurRad="38100" dist="38100" dir="2700000" algn="tl">
                    <a:srgbClr val="000000">
                      <a:alpha val="43137"/>
                    </a:srgbClr>
                  </a:outerShdw>
                </a:effectLst>
                <a:ea typeface="+mn-ea"/>
                <a:cs typeface="+mn-cs"/>
              </a:rPr>
              <a:t>Test</a:t>
            </a:r>
            <a:endParaRPr lang="en-IE" dirty="0">
              <a:solidFill>
                <a:srgbClr val="FFC000"/>
              </a:solidFill>
            </a:endParaRPr>
          </a:p>
        </p:txBody>
      </p:sp>
    </p:spTree>
    <p:extLst>
      <p:ext uri="{BB962C8B-B14F-4D97-AF65-F5344CB8AC3E}">
        <p14:creationId xmlns:p14="http://schemas.microsoft.com/office/powerpoint/2010/main" val="3892348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b="1" i="1" dirty="0" smtClean="0">
                <a:solidFill>
                  <a:srgbClr val="990033"/>
                </a:solidFill>
                <a:effectLst>
                  <a:outerShdw blurRad="38100" dist="38100" dir="2700000" algn="tl">
                    <a:srgbClr val="000000">
                      <a:alpha val="43137"/>
                    </a:srgbClr>
                  </a:outerShdw>
                </a:effectLst>
              </a:rPr>
              <a:t>Courtroom Analogy to Teach Formal Language</a:t>
            </a:r>
            <a:endParaRPr lang="en-IE" b="1" i="1" dirty="0">
              <a:solidFill>
                <a:srgbClr val="990033"/>
              </a:solidFill>
              <a:effectLst>
                <a:outerShdw blurRad="38100" dist="38100" dir="2700000" algn="tl">
                  <a:srgbClr val="000000">
                    <a:alpha val="43137"/>
                  </a:srgbClr>
                </a:outerShdw>
              </a:effectLst>
            </a:endParaRPr>
          </a:p>
        </p:txBody>
      </p:sp>
      <p:sp>
        <p:nvSpPr>
          <p:cNvPr id="3" name="Rectangle 2"/>
          <p:cNvSpPr/>
          <p:nvPr/>
        </p:nvSpPr>
        <p:spPr>
          <a:xfrm>
            <a:off x="251520" y="1844824"/>
            <a:ext cx="8640960" cy="3046988"/>
          </a:xfrm>
          <a:prstGeom prst="rect">
            <a:avLst/>
          </a:prstGeom>
        </p:spPr>
        <p:txBody>
          <a:bodyPr wrap="square">
            <a:spAutoFit/>
          </a:bodyPr>
          <a:lstStyle/>
          <a:p>
            <a:pPr marL="285750" indent="-285750">
              <a:buFont typeface="Arial" panose="020B0604020202020204" pitchFamily="34" charset="0"/>
              <a:buChar char="•"/>
            </a:pPr>
            <a:r>
              <a:rPr lang="en-IE" i="1" dirty="0">
                <a:solidFill>
                  <a:srgbClr val="990033"/>
                </a:solidFill>
              </a:rPr>
              <a:t>At the start of a trial </a:t>
            </a:r>
            <a:r>
              <a:rPr lang="en-IE" i="1" dirty="0" smtClean="0">
                <a:solidFill>
                  <a:srgbClr val="990033"/>
                </a:solidFill>
              </a:rPr>
              <a:t>it is assumed </a:t>
            </a:r>
            <a:r>
              <a:rPr lang="en-IE" i="1" dirty="0">
                <a:solidFill>
                  <a:srgbClr val="990033"/>
                </a:solidFill>
              </a:rPr>
              <a:t>the defendant is </a:t>
            </a:r>
            <a:r>
              <a:rPr lang="en-IE" i="1" dirty="0" smtClean="0">
                <a:solidFill>
                  <a:srgbClr val="990033"/>
                </a:solidFill>
              </a:rPr>
              <a:t>not guilty.</a:t>
            </a:r>
          </a:p>
          <a:p>
            <a:pPr marL="285750" indent="-285750">
              <a:buFont typeface="Arial" panose="020B0604020202020204" pitchFamily="34" charset="0"/>
              <a:buChar char="•"/>
            </a:pPr>
            <a:endParaRPr lang="en-IE" i="1" dirty="0">
              <a:solidFill>
                <a:srgbClr val="990033"/>
              </a:solidFill>
            </a:endParaRPr>
          </a:p>
          <a:p>
            <a:pPr marL="285750" indent="-285750">
              <a:buFont typeface="Arial" panose="020B0604020202020204" pitchFamily="34" charset="0"/>
              <a:buChar char="•"/>
            </a:pPr>
            <a:r>
              <a:rPr lang="en-IE" i="1" dirty="0">
                <a:solidFill>
                  <a:srgbClr val="990033"/>
                </a:solidFill>
              </a:rPr>
              <a:t>Then </a:t>
            </a:r>
            <a:r>
              <a:rPr lang="en-IE" i="1" dirty="0" smtClean="0">
                <a:solidFill>
                  <a:srgbClr val="990033"/>
                </a:solidFill>
              </a:rPr>
              <a:t>the evidence is presented to the judge and jury.</a:t>
            </a:r>
          </a:p>
          <a:p>
            <a:pPr marL="285750" indent="-285750">
              <a:buFont typeface="Arial" panose="020B0604020202020204" pitchFamily="34" charset="0"/>
              <a:buChar char="•"/>
            </a:pPr>
            <a:endParaRPr lang="en-IE" i="1" dirty="0" smtClean="0">
              <a:solidFill>
                <a:srgbClr val="990033"/>
              </a:solidFill>
            </a:endParaRPr>
          </a:p>
          <a:p>
            <a:pPr marL="285750" indent="-285750">
              <a:buFont typeface="Arial" panose="020B0604020202020204" pitchFamily="34" charset="0"/>
              <a:buChar char="•"/>
            </a:pPr>
            <a:r>
              <a:rPr lang="en-IE" i="1" dirty="0" smtClean="0">
                <a:solidFill>
                  <a:srgbClr val="990033"/>
                </a:solidFill>
              </a:rPr>
              <a:t>The </a:t>
            </a:r>
            <a:r>
              <a:rPr lang="en-IE" i="1" dirty="0">
                <a:solidFill>
                  <a:srgbClr val="990033"/>
                </a:solidFill>
              </a:rPr>
              <a:t>n</a:t>
            </a:r>
            <a:r>
              <a:rPr lang="en-IE" i="1" dirty="0" smtClean="0">
                <a:solidFill>
                  <a:srgbClr val="990033"/>
                </a:solidFill>
              </a:rPr>
              <a:t>ull hypothesis is that the defendant is not guilty (H</a:t>
            </a:r>
            <a:r>
              <a:rPr lang="en-IE" i="1" baseline="-25000" dirty="0" smtClean="0">
                <a:solidFill>
                  <a:srgbClr val="990033"/>
                </a:solidFill>
              </a:rPr>
              <a:t>0</a:t>
            </a:r>
            <a:r>
              <a:rPr lang="en-IE" i="1" dirty="0" smtClean="0">
                <a:solidFill>
                  <a:srgbClr val="990033"/>
                </a:solidFill>
              </a:rPr>
              <a:t>)</a:t>
            </a:r>
          </a:p>
          <a:p>
            <a:pPr marL="285750" indent="-285750">
              <a:buFont typeface="Arial" panose="020B0604020202020204" pitchFamily="34" charset="0"/>
              <a:buChar char="•"/>
            </a:pPr>
            <a:endParaRPr lang="en-IE" i="1" baseline="-25000" dirty="0">
              <a:solidFill>
                <a:srgbClr val="990033"/>
              </a:solidFill>
            </a:endParaRPr>
          </a:p>
          <a:p>
            <a:pPr marL="285750" indent="-285750">
              <a:buFont typeface="Arial" panose="020B0604020202020204" pitchFamily="34" charset="0"/>
              <a:buChar char="•"/>
            </a:pPr>
            <a:r>
              <a:rPr lang="en-IE" i="1" dirty="0" smtClean="0">
                <a:solidFill>
                  <a:srgbClr val="990033"/>
                </a:solidFill>
              </a:rPr>
              <a:t>If the jury reject the </a:t>
            </a:r>
            <a:r>
              <a:rPr lang="en-IE" i="1" dirty="0">
                <a:solidFill>
                  <a:srgbClr val="990033"/>
                </a:solidFill>
              </a:rPr>
              <a:t>null hypothesis (H</a:t>
            </a:r>
            <a:r>
              <a:rPr lang="en-IE" i="1" baseline="-25000" dirty="0">
                <a:solidFill>
                  <a:srgbClr val="990033"/>
                </a:solidFill>
              </a:rPr>
              <a:t>0</a:t>
            </a:r>
            <a:r>
              <a:rPr lang="en-IE" i="1" dirty="0" smtClean="0">
                <a:solidFill>
                  <a:srgbClr val="990033"/>
                </a:solidFill>
              </a:rPr>
              <a:t>),</a:t>
            </a:r>
            <a:r>
              <a:rPr lang="en-IE" i="1" baseline="-25000" dirty="0" smtClean="0">
                <a:solidFill>
                  <a:srgbClr val="990033"/>
                </a:solidFill>
              </a:rPr>
              <a:t> </a:t>
            </a:r>
            <a:r>
              <a:rPr lang="en-IE" i="1" dirty="0" smtClean="0">
                <a:solidFill>
                  <a:srgbClr val="990033"/>
                </a:solidFill>
              </a:rPr>
              <a:t>this means that they find the defendant guilty. </a:t>
            </a:r>
          </a:p>
          <a:p>
            <a:endParaRPr lang="en-IE" i="1" dirty="0">
              <a:solidFill>
                <a:srgbClr val="990033"/>
              </a:solidFill>
            </a:endParaRPr>
          </a:p>
          <a:p>
            <a:pPr marL="285750" indent="-285750">
              <a:buFont typeface="Arial" panose="020B0604020202020204" pitchFamily="34" charset="0"/>
              <a:buChar char="•"/>
            </a:pPr>
            <a:r>
              <a:rPr lang="en-IE" i="1" dirty="0" smtClean="0">
                <a:solidFill>
                  <a:srgbClr val="990033"/>
                </a:solidFill>
              </a:rPr>
              <a:t>If the jury fail to </a:t>
            </a:r>
            <a:r>
              <a:rPr lang="en-IE" i="1" dirty="0">
                <a:solidFill>
                  <a:srgbClr val="990033"/>
                </a:solidFill>
              </a:rPr>
              <a:t>reject the null hypothesis (H</a:t>
            </a:r>
            <a:r>
              <a:rPr lang="en-IE" i="1" baseline="-25000" dirty="0">
                <a:solidFill>
                  <a:srgbClr val="990033"/>
                </a:solidFill>
              </a:rPr>
              <a:t>0</a:t>
            </a:r>
            <a:r>
              <a:rPr lang="en-IE" i="1" dirty="0">
                <a:solidFill>
                  <a:srgbClr val="990033"/>
                </a:solidFill>
              </a:rPr>
              <a:t>),</a:t>
            </a:r>
            <a:r>
              <a:rPr lang="en-IE" i="1" baseline="-25000" dirty="0">
                <a:solidFill>
                  <a:srgbClr val="990033"/>
                </a:solidFill>
              </a:rPr>
              <a:t> </a:t>
            </a:r>
            <a:r>
              <a:rPr lang="en-IE" i="1" dirty="0">
                <a:solidFill>
                  <a:srgbClr val="990033"/>
                </a:solidFill>
              </a:rPr>
              <a:t>this means that they find the </a:t>
            </a:r>
            <a:r>
              <a:rPr lang="en-IE" i="1" dirty="0" smtClean="0">
                <a:solidFill>
                  <a:srgbClr val="990033"/>
                </a:solidFill>
              </a:rPr>
              <a:t>defendant not </a:t>
            </a:r>
            <a:r>
              <a:rPr lang="en-IE" i="1" dirty="0">
                <a:solidFill>
                  <a:srgbClr val="990033"/>
                </a:solidFill>
              </a:rPr>
              <a:t>guilty.</a:t>
            </a:r>
          </a:p>
        </p:txBody>
      </p:sp>
      <p:pic>
        <p:nvPicPr>
          <p:cNvPr id="102402" name="Picture 2" descr="http://4.bp.blogspot.com/-U0CdhUCZ3FE/TwMPlP4hqbI/AAAAAAAAH5c/Ph5AVrKV36Q/s1600/big_deal_no_plead_judge_1549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82085"/>
            <a:ext cx="6480720" cy="462723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402"/>
                                        </p:tgtEl>
                                      </p:cBhvr>
                                    </p:animEffect>
                                    <p:set>
                                      <p:cBhvr>
                                        <p:cTn id="7" dur="1" fill="hold">
                                          <p:stCondLst>
                                            <p:cond delay="499"/>
                                          </p:stCondLst>
                                        </p:cTn>
                                        <p:tgtEl>
                                          <p:spTgt spid="10240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5"/>
          <p:cNvSpPr>
            <a:spLocks noChangeArrowheads="1"/>
          </p:cNvSpPr>
          <p:nvPr/>
        </p:nvSpPr>
        <p:spPr bwMode="auto">
          <a:xfrm>
            <a:off x="180528" y="188640"/>
            <a:ext cx="8784000" cy="6278642"/>
          </a:xfrm>
          <a:prstGeom prst="rect">
            <a:avLst/>
          </a:prstGeom>
          <a:noFill/>
          <a:ln w="9525">
            <a:noFill/>
            <a:miter lim="800000"/>
            <a:headEnd/>
            <a:tailEnd/>
          </a:ln>
        </p:spPr>
        <p:txBody>
          <a:bodyPr wrap="square">
            <a:spAutoFit/>
          </a:bodyPr>
          <a:lstStyle/>
          <a:p>
            <a:pPr>
              <a:defRPr/>
            </a:pPr>
            <a:r>
              <a:rPr lang="en-GB" sz="2000" dirty="0"/>
              <a:t>Often we need to make a decision about a population based on a sample</a:t>
            </a:r>
            <a:r>
              <a:rPr lang="en-GB" sz="2000" dirty="0" smtClean="0"/>
              <a:t>.</a:t>
            </a:r>
            <a:endParaRPr lang="en-GB" sz="2000" dirty="0" smtClean="0">
              <a:solidFill>
                <a:srgbClr val="FFC000"/>
              </a:solidFill>
            </a:endParaRPr>
          </a:p>
          <a:p>
            <a:pPr>
              <a:defRPr/>
            </a:pPr>
            <a:endParaRPr lang="en-GB" sz="2000" dirty="0">
              <a:solidFill>
                <a:srgbClr val="FFC000"/>
              </a:solidFill>
            </a:endParaRPr>
          </a:p>
          <a:p>
            <a:pPr marL="342900" indent="-342900">
              <a:buFontTx/>
              <a:buAutoNum type="arabicPeriod"/>
              <a:defRPr/>
            </a:pPr>
            <a:r>
              <a:rPr lang="en-GB" dirty="0"/>
              <a:t>Is a coin which is tossed biased if we get a run of 8 heads in 10 </a:t>
            </a:r>
            <a:r>
              <a:rPr lang="en-GB" dirty="0" smtClean="0"/>
              <a:t>tosses?</a:t>
            </a:r>
            <a:endParaRPr lang="en-GB" dirty="0"/>
          </a:p>
          <a:p>
            <a:pPr marL="342900" indent="-342900">
              <a:defRPr/>
            </a:pPr>
            <a:r>
              <a:rPr lang="en-GB" dirty="0"/>
              <a:t>     </a:t>
            </a:r>
            <a:r>
              <a:rPr lang="en-GB" dirty="0" smtClean="0"/>
              <a:t> </a:t>
            </a:r>
            <a:r>
              <a:rPr lang="en-GB" i="1" dirty="0" smtClean="0">
                <a:solidFill>
                  <a:srgbClr val="FF0000"/>
                </a:solidFill>
              </a:rPr>
              <a:t>Assuming </a:t>
            </a:r>
            <a:r>
              <a:rPr lang="en-GB" i="1" dirty="0">
                <a:solidFill>
                  <a:srgbClr val="FF0000"/>
                </a:solidFill>
              </a:rPr>
              <a:t>that the coin is not biased is called a NULL </a:t>
            </a:r>
            <a:r>
              <a:rPr lang="en-GB" i="1" dirty="0" smtClean="0">
                <a:solidFill>
                  <a:srgbClr val="FF0000"/>
                </a:solidFill>
              </a:rPr>
              <a:t>HYPOTHESIS  (H</a:t>
            </a:r>
            <a:r>
              <a:rPr lang="en-GB" i="1" baseline="-25000" dirty="0" smtClean="0">
                <a:solidFill>
                  <a:srgbClr val="FF0000"/>
                </a:solidFill>
              </a:rPr>
              <a:t>0</a:t>
            </a:r>
            <a:r>
              <a:rPr lang="en-GB" i="1" dirty="0" smtClean="0">
                <a:solidFill>
                  <a:srgbClr val="FF0000"/>
                </a:solidFill>
              </a:rPr>
              <a:t>)</a:t>
            </a:r>
            <a:endParaRPr lang="en-GB" i="1" dirty="0">
              <a:solidFill>
                <a:srgbClr val="FF0000"/>
              </a:solidFill>
            </a:endParaRPr>
          </a:p>
          <a:p>
            <a:pPr marL="342900" indent="-342900">
              <a:defRPr/>
            </a:pPr>
            <a:r>
              <a:rPr lang="en-GB" i="1" dirty="0">
                <a:solidFill>
                  <a:srgbClr val="FF0000"/>
                </a:solidFill>
              </a:rPr>
              <a:t>     </a:t>
            </a:r>
            <a:r>
              <a:rPr lang="en-GB" i="1" dirty="0" smtClean="0">
                <a:solidFill>
                  <a:srgbClr val="FF0000"/>
                </a:solidFill>
              </a:rPr>
              <a:t> </a:t>
            </a:r>
            <a:r>
              <a:rPr lang="en-GB" i="1" dirty="0" smtClean="0">
                <a:solidFill>
                  <a:srgbClr val="00B050"/>
                </a:solidFill>
              </a:rPr>
              <a:t>Assuming </a:t>
            </a:r>
            <a:r>
              <a:rPr lang="en-GB" i="1" dirty="0">
                <a:solidFill>
                  <a:srgbClr val="00B050"/>
                </a:solidFill>
              </a:rPr>
              <a:t>that the coin is biased is called an ALTERNATIVE </a:t>
            </a:r>
            <a:r>
              <a:rPr lang="en-GB" i="1" dirty="0" smtClean="0">
                <a:solidFill>
                  <a:srgbClr val="00B050"/>
                </a:solidFill>
              </a:rPr>
              <a:t>HYPOTHESIS  (H</a:t>
            </a:r>
            <a:r>
              <a:rPr lang="en-GB" i="1" baseline="-25000" dirty="0" smtClean="0">
                <a:solidFill>
                  <a:srgbClr val="00B050"/>
                </a:solidFill>
              </a:rPr>
              <a:t>1</a:t>
            </a:r>
            <a:r>
              <a:rPr lang="en-GB" i="1" dirty="0" smtClean="0">
                <a:solidFill>
                  <a:srgbClr val="00B050"/>
                </a:solidFill>
              </a:rPr>
              <a:t>)</a:t>
            </a:r>
          </a:p>
          <a:p>
            <a:pPr marL="342900" indent="-342900">
              <a:defRPr/>
            </a:pPr>
            <a:endParaRPr lang="en-GB" i="1" dirty="0" smtClean="0">
              <a:solidFill>
                <a:srgbClr val="00B050"/>
              </a:solidFill>
            </a:endParaRPr>
          </a:p>
          <a:p>
            <a:pPr marL="342900" indent="-342900">
              <a:defRPr/>
            </a:pPr>
            <a:endParaRPr lang="en-GB" i="1" dirty="0">
              <a:solidFill>
                <a:srgbClr val="00B050"/>
              </a:solidFill>
            </a:endParaRPr>
          </a:p>
          <a:p>
            <a:pPr marL="342900" indent="-342900">
              <a:buFontTx/>
              <a:buAutoNum type="arabicPeriod" startAt="2"/>
              <a:defRPr/>
            </a:pPr>
            <a:r>
              <a:rPr lang="en-GB" dirty="0"/>
              <a:t>During a 5 minute period a new machine produces fewer faulty parts than an old machine. </a:t>
            </a:r>
          </a:p>
          <a:p>
            <a:pPr marL="342900" indent="-342900">
              <a:defRPr/>
            </a:pPr>
            <a:r>
              <a:rPr lang="en-GB" dirty="0"/>
              <a:t>     </a:t>
            </a:r>
            <a:r>
              <a:rPr lang="en-GB" dirty="0" smtClean="0"/>
              <a:t> </a:t>
            </a:r>
            <a:r>
              <a:rPr lang="en-GB" i="1" dirty="0" smtClean="0">
                <a:solidFill>
                  <a:srgbClr val="FF0000"/>
                </a:solidFill>
              </a:rPr>
              <a:t>Assuming </a:t>
            </a:r>
            <a:r>
              <a:rPr lang="en-GB" i="1" dirty="0">
                <a:solidFill>
                  <a:srgbClr val="FF0000"/>
                </a:solidFill>
              </a:rPr>
              <a:t>that the new machine is no better than the old one is called a NULL </a:t>
            </a:r>
            <a:r>
              <a:rPr lang="en-GB" i="1" dirty="0" smtClean="0">
                <a:solidFill>
                  <a:srgbClr val="FF0000"/>
                </a:solidFill>
              </a:rPr>
              <a:t>HYPOTHESIS  (H</a:t>
            </a:r>
            <a:r>
              <a:rPr lang="en-GB" i="1" baseline="-25000" dirty="0" smtClean="0">
                <a:solidFill>
                  <a:srgbClr val="FF0000"/>
                </a:solidFill>
              </a:rPr>
              <a:t>0</a:t>
            </a:r>
            <a:r>
              <a:rPr lang="en-GB" i="1" dirty="0" smtClean="0">
                <a:solidFill>
                  <a:srgbClr val="FF0000"/>
                </a:solidFill>
              </a:rPr>
              <a:t>)</a:t>
            </a:r>
            <a:endParaRPr lang="en-GB" i="1" dirty="0">
              <a:solidFill>
                <a:srgbClr val="FF0000"/>
              </a:solidFill>
            </a:endParaRPr>
          </a:p>
          <a:p>
            <a:pPr marL="342900" indent="-342900">
              <a:defRPr/>
            </a:pPr>
            <a:r>
              <a:rPr lang="en-GB" i="1" dirty="0">
                <a:solidFill>
                  <a:srgbClr val="FF0000"/>
                </a:solidFill>
              </a:rPr>
              <a:t>   </a:t>
            </a:r>
            <a:r>
              <a:rPr lang="en-GB" i="1" dirty="0" smtClean="0">
                <a:solidFill>
                  <a:srgbClr val="FF0000"/>
                </a:solidFill>
              </a:rPr>
              <a:t>   </a:t>
            </a:r>
            <a:r>
              <a:rPr lang="en-GB" i="1" dirty="0" smtClean="0">
                <a:solidFill>
                  <a:srgbClr val="00B050"/>
                </a:solidFill>
              </a:rPr>
              <a:t>Assuming </a:t>
            </a:r>
            <a:r>
              <a:rPr lang="en-GB" i="1" dirty="0">
                <a:solidFill>
                  <a:srgbClr val="00B050"/>
                </a:solidFill>
              </a:rPr>
              <a:t>that the new machine is better than the old one is called an ALTERNATIVE </a:t>
            </a:r>
            <a:r>
              <a:rPr lang="en-GB" i="1" dirty="0" smtClean="0">
                <a:solidFill>
                  <a:srgbClr val="00B050"/>
                </a:solidFill>
              </a:rPr>
              <a:t>HYPOTHESIS  (H</a:t>
            </a:r>
            <a:r>
              <a:rPr lang="en-GB" i="1" baseline="-25000" dirty="0" smtClean="0">
                <a:solidFill>
                  <a:srgbClr val="00B050"/>
                </a:solidFill>
              </a:rPr>
              <a:t>1</a:t>
            </a:r>
            <a:r>
              <a:rPr lang="en-GB" i="1" dirty="0" smtClean="0">
                <a:solidFill>
                  <a:srgbClr val="00B050"/>
                </a:solidFill>
              </a:rPr>
              <a:t>)</a:t>
            </a:r>
          </a:p>
          <a:p>
            <a:pPr marL="342900" indent="-342900">
              <a:defRPr/>
            </a:pPr>
            <a:endParaRPr lang="en-GB" i="1" dirty="0" smtClean="0">
              <a:solidFill>
                <a:srgbClr val="00B050"/>
              </a:solidFill>
            </a:endParaRPr>
          </a:p>
          <a:p>
            <a:pPr marL="342900" indent="-342900">
              <a:defRPr/>
            </a:pPr>
            <a:endParaRPr lang="en-GB" i="1" dirty="0">
              <a:solidFill>
                <a:srgbClr val="00B050"/>
              </a:solidFill>
            </a:endParaRPr>
          </a:p>
          <a:p>
            <a:pPr marL="342900" indent="-342900">
              <a:buFontTx/>
              <a:buAutoNum type="arabicPeriod" startAt="3"/>
              <a:defRPr/>
            </a:pPr>
            <a:r>
              <a:rPr lang="en-GB" dirty="0"/>
              <a:t>Does a new drug for Hay-Fever work </a:t>
            </a:r>
            <a:r>
              <a:rPr lang="en-GB" dirty="0" smtClean="0"/>
              <a:t>effectively?</a:t>
            </a:r>
            <a:endParaRPr lang="en-GB" dirty="0"/>
          </a:p>
          <a:p>
            <a:pPr marL="342900" indent="-342900">
              <a:defRPr/>
            </a:pPr>
            <a:r>
              <a:rPr lang="en-GB" i="1" dirty="0">
                <a:solidFill>
                  <a:srgbClr val="FF0000"/>
                </a:solidFill>
              </a:rPr>
              <a:t>      </a:t>
            </a:r>
            <a:r>
              <a:rPr lang="en-GB" i="1" dirty="0" smtClean="0">
                <a:solidFill>
                  <a:srgbClr val="FF0000"/>
                </a:solidFill>
              </a:rPr>
              <a:t>Assuming </a:t>
            </a:r>
            <a:r>
              <a:rPr lang="en-GB" i="1" dirty="0">
                <a:solidFill>
                  <a:srgbClr val="FF0000"/>
                </a:solidFill>
              </a:rPr>
              <a:t>that the new drug </a:t>
            </a:r>
            <a:r>
              <a:rPr lang="en-GB" i="1" dirty="0" smtClean="0">
                <a:solidFill>
                  <a:srgbClr val="FF0000"/>
                </a:solidFill>
              </a:rPr>
              <a:t>does not work effectively </a:t>
            </a:r>
            <a:r>
              <a:rPr lang="en-GB" i="1" dirty="0" smtClean="0">
                <a:solidFill>
                  <a:schemeClr val="tx1">
                    <a:lumMod val="75000"/>
                    <a:lumOff val="25000"/>
                  </a:schemeClr>
                </a:solidFill>
              </a:rPr>
              <a:t>is</a:t>
            </a:r>
            <a:r>
              <a:rPr lang="en-GB" i="1" dirty="0" smtClean="0">
                <a:solidFill>
                  <a:srgbClr val="FF0000"/>
                </a:solidFill>
              </a:rPr>
              <a:t> called </a:t>
            </a:r>
            <a:r>
              <a:rPr lang="en-GB" i="1" dirty="0">
                <a:solidFill>
                  <a:srgbClr val="FF0000"/>
                </a:solidFill>
              </a:rPr>
              <a:t>a NULL </a:t>
            </a:r>
            <a:r>
              <a:rPr lang="en-GB" i="1" dirty="0" smtClean="0">
                <a:solidFill>
                  <a:srgbClr val="FF0000"/>
                </a:solidFill>
              </a:rPr>
              <a:t>HYPOTHESIS  (H</a:t>
            </a:r>
            <a:r>
              <a:rPr lang="en-GB" i="1" baseline="-25000" dirty="0" smtClean="0">
                <a:solidFill>
                  <a:srgbClr val="FF0000"/>
                </a:solidFill>
              </a:rPr>
              <a:t>0</a:t>
            </a:r>
            <a:r>
              <a:rPr lang="en-GB" i="1" dirty="0" smtClean="0">
                <a:solidFill>
                  <a:srgbClr val="FF0000"/>
                </a:solidFill>
              </a:rPr>
              <a:t>)</a:t>
            </a:r>
            <a:endParaRPr lang="en-GB" i="1" dirty="0">
              <a:solidFill>
                <a:srgbClr val="FF0000"/>
              </a:solidFill>
            </a:endParaRPr>
          </a:p>
          <a:p>
            <a:pPr marL="342900" indent="-342900">
              <a:defRPr/>
            </a:pPr>
            <a:r>
              <a:rPr lang="en-GB" i="1" dirty="0">
                <a:solidFill>
                  <a:srgbClr val="00B050"/>
                </a:solidFill>
              </a:rPr>
              <a:t>      </a:t>
            </a:r>
            <a:r>
              <a:rPr lang="en-GB" i="1" dirty="0" smtClean="0">
                <a:solidFill>
                  <a:srgbClr val="00B050"/>
                </a:solidFill>
              </a:rPr>
              <a:t>Assuming </a:t>
            </a:r>
            <a:r>
              <a:rPr lang="en-GB" i="1" dirty="0">
                <a:solidFill>
                  <a:srgbClr val="00B050"/>
                </a:solidFill>
              </a:rPr>
              <a:t>that the new drug does work effectively called an ALTERNATIVE </a:t>
            </a:r>
            <a:r>
              <a:rPr lang="en-GB" i="1" dirty="0" smtClean="0">
                <a:solidFill>
                  <a:srgbClr val="00B050"/>
                </a:solidFill>
              </a:rPr>
              <a:t>HYPOTHESIS  (H</a:t>
            </a:r>
            <a:r>
              <a:rPr lang="en-GB" i="1" baseline="-25000" dirty="0" smtClean="0">
                <a:solidFill>
                  <a:srgbClr val="00B050"/>
                </a:solidFill>
              </a:rPr>
              <a:t>1</a:t>
            </a:r>
            <a:r>
              <a:rPr lang="en-GB" i="1" dirty="0" smtClean="0">
                <a:solidFill>
                  <a:srgbClr val="00B050"/>
                </a:solidFill>
              </a:rPr>
              <a:t>)</a:t>
            </a:r>
            <a:endParaRPr lang="en-GB" i="1" dirty="0">
              <a:solidFill>
                <a:srgbClr val="00B050"/>
              </a:solidFill>
            </a:endParaRPr>
          </a:p>
        </p:txBody>
      </p:sp>
    </p:spTree>
    <p:extLst>
      <p:ext uri="{BB962C8B-B14F-4D97-AF65-F5344CB8AC3E}">
        <p14:creationId xmlns:p14="http://schemas.microsoft.com/office/powerpoint/2010/main" val="34479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2">
                                            <p:txEl>
                                              <p:pRg st="7" end="7"/>
                                            </p:txEl>
                                          </p:spTgt>
                                        </p:tgtEl>
                                        <p:attrNameLst>
                                          <p:attrName>style.visibility</p:attrName>
                                        </p:attrNameLst>
                                      </p:cBhvr>
                                      <p:to>
                                        <p:strVal val="visible"/>
                                      </p:to>
                                    </p:set>
                                    <p:animEffect transition="in" filter="fade">
                                      <p:cBhvr>
                                        <p:cTn id="7" dur="500"/>
                                        <p:tgtEl>
                                          <p:spTgt spid="34822">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22">
                                            <p:txEl>
                                              <p:pRg st="8" end="8"/>
                                            </p:txEl>
                                          </p:spTgt>
                                        </p:tgtEl>
                                        <p:attrNameLst>
                                          <p:attrName>style.visibility</p:attrName>
                                        </p:attrNameLst>
                                      </p:cBhvr>
                                      <p:to>
                                        <p:strVal val="visible"/>
                                      </p:to>
                                    </p:set>
                                    <p:animEffect transition="in" filter="fade">
                                      <p:cBhvr>
                                        <p:cTn id="10" dur="500"/>
                                        <p:tgtEl>
                                          <p:spTgt spid="34822">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2">
                                            <p:txEl>
                                              <p:pRg st="9" end="9"/>
                                            </p:txEl>
                                          </p:spTgt>
                                        </p:tgtEl>
                                        <p:attrNameLst>
                                          <p:attrName>style.visibility</p:attrName>
                                        </p:attrNameLst>
                                      </p:cBhvr>
                                      <p:to>
                                        <p:strVal val="visible"/>
                                      </p:to>
                                    </p:set>
                                    <p:animEffect transition="in" filter="fade">
                                      <p:cBhvr>
                                        <p:cTn id="13" dur="500"/>
                                        <p:tgtEl>
                                          <p:spTgt spid="34822">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822">
                                            <p:txEl>
                                              <p:pRg st="12" end="12"/>
                                            </p:txEl>
                                          </p:spTgt>
                                        </p:tgtEl>
                                        <p:attrNameLst>
                                          <p:attrName>style.visibility</p:attrName>
                                        </p:attrNameLst>
                                      </p:cBhvr>
                                      <p:to>
                                        <p:strVal val="visible"/>
                                      </p:to>
                                    </p:set>
                                    <p:animEffect transition="in" filter="fade">
                                      <p:cBhvr>
                                        <p:cTn id="18" dur="500"/>
                                        <p:tgtEl>
                                          <p:spTgt spid="34822">
                                            <p:txEl>
                                              <p:pRg st="12" end="1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22">
                                            <p:txEl>
                                              <p:pRg st="13" end="13"/>
                                            </p:txEl>
                                          </p:spTgt>
                                        </p:tgtEl>
                                        <p:attrNameLst>
                                          <p:attrName>style.visibility</p:attrName>
                                        </p:attrNameLst>
                                      </p:cBhvr>
                                      <p:to>
                                        <p:strVal val="visible"/>
                                      </p:to>
                                    </p:set>
                                    <p:animEffect transition="in" filter="fade">
                                      <p:cBhvr>
                                        <p:cTn id="21" dur="500"/>
                                        <p:tgtEl>
                                          <p:spTgt spid="34822">
                                            <p:txEl>
                                              <p:pRg st="13" end="1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22">
                                            <p:txEl>
                                              <p:pRg st="14" end="14"/>
                                            </p:txEl>
                                          </p:spTgt>
                                        </p:tgtEl>
                                        <p:attrNameLst>
                                          <p:attrName>style.visibility</p:attrName>
                                        </p:attrNameLst>
                                      </p:cBhvr>
                                      <p:to>
                                        <p:strVal val="visible"/>
                                      </p:to>
                                    </p:set>
                                    <p:animEffect transition="in" filter="fade">
                                      <p:cBhvr>
                                        <p:cTn id="24" dur="500"/>
                                        <p:tgtEl>
                                          <p:spTgt spid="3482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72512" y="3443645"/>
            <a:ext cx="3219041" cy="11549"/>
            <a:chOff x="2987824" y="3644699"/>
            <a:chExt cx="3219041" cy="11549"/>
          </a:xfrm>
        </p:grpSpPr>
        <p:cxnSp>
          <p:nvCxnSpPr>
            <p:cNvPr id="4" name="Straight Arrow Connector 3"/>
            <p:cNvCxnSpPr/>
            <p:nvPr/>
          </p:nvCxnSpPr>
          <p:spPr>
            <a:xfrm flipH="1" flipV="1">
              <a:off x="2987824" y="3644699"/>
              <a:ext cx="79513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468311" y="3645960"/>
              <a:ext cx="738554" cy="102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892247" y="3144993"/>
                <a:ext cx="1477307" cy="584775"/>
              </a:xfrm>
              <a:prstGeom prst="rect">
                <a:avLst/>
              </a:prstGeom>
              <a:solidFill>
                <a:srgbClr val="FF0000"/>
              </a:solidFill>
            </p:spPr>
            <p:txBody>
              <a:bodyPr wrap="square" rtlCol="0">
                <a:spAutoFit/>
              </a:bodyPr>
              <a:lstStyle/>
              <a:p>
                <a:pPr algn="ctr"/>
                <a:r>
                  <a:rPr lang="en-GB" sz="1600" b="1" dirty="0" smtClean="0">
                    <a:solidFill>
                      <a:prstClr val="black"/>
                    </a:solidFill>
                  </a:rPr>
                  <a:t>Population </a:t>
                </a:r>
                <a:br>
                  <a:rPr lang="en-GB" sz="1600" b="1" dirty="0" smtClean="0">
                    <a:solidFill>
                      <a:prstClr val="black"/>
                    </a:solidFill>
                  </a:rPr>
                </a:br>
                <a:r>
                  <a:rPr lang="en-GB" sz="1600" b="1" dirty="0" smtClean="0">
                    <a:solidFill>
                      <a:prstClr val="black"/>
                    </a:solidFill>
                  </a:rPr>
                  <a:t>Proportion </a:t>
                </a:r>
                <a14:m>
                  <m:oMath xmlns:m="http://schemas.openxmlformats.org/officeDocument/2006/math">
                    <m:r>
                      <a:rPr lang="en-IE" sz="1600" b="1" i="1" smtClean="0">
                        <a:latin typeface="Cambria Math"/>
                      </a:rPr>
                      <m:t>𝒑</m:t>
                    </m:r>
                  </m:oMath>
                </a14:m>
                <a:endParaRPr lang="en-IE" sz="1600" b="1" i="1"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92247" y="3144993"/>
                <a:ext cx="1477307" cy="584775"/>
              </a:xfrm>
              <a:prstGeom prst="rect">
                <a:avLst/>
              </a:prstGeom>
              <a:blipFill rotWithShape="1">
                <a:blip r:embed="rId3"/>
                <a:stretch>
                  <a:fillRect t="-3125" b="-12500"/>
                </a:stretch>
              </a:blipFill>
            </p:spPr>
            <p:txBody>
              <a:bodyPr/>
              <a:lstStyle/>
              <a:p>
                <a:r>
                  <a:rPr lang="en-IE">
                    <a:noFill/>
                  </a:rPr>
                  <a:t> </a:t>
                </a:r>
              </a:p>
            </p:txBody>
          </p:sp>
        </mc:Fallback>
      </mc:AlternateContent>
      <p:grpSp>
        <p:nvGrpSpPr>
          <p:cNvPr id="19" name="Group 18"/>
          <p:cNvGrpSpPr/>
          <p:nvPr/>
        </p:nvGrpSpPr>
        <p:grpSpPr>
          <a:xfrm>
            <a:off x="876702" y="3052046"/>
            <a:ext cx="7257719" cy="664606"/>
            <a:chOff x="876702" y="3052046"/>
            <a:chExt cx="7257719" cy="664606"/>
          </a:xfrm>
        </p:grpSpPr>
        <mc:AlternateContent xmlns:mc="http://schemas.openxmlformats.org/markup-compatibility/2006" xmlns:a14="http://schemas.microsoft.com/office/drawing/2010/main">
          <mc:Choice Requires="a14">
            <p:sp>
              <p:nvSpPr>
                <p:cNvPr id="7" name="Rectangle 6"/>
                <p:cNvSpPr/>
                <p:nvPr/>
              </p:nvSpPr>
              <p:spPr>
                <a:xfrm>
                  <a:off x="876702" y="3052046"/>
                  <a:ext cx="2060716"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7" name="Rectangle 6"/>
                <p:cNvSpPr>
                  <a:spLocks noRot="1" noChangeAspect="1" noMove="1" noResize="1" noEditPoints="1" noAdjustHandles="1" noChangeArrowheads="1" noChangeShapeType="1" noTextEdit="1"/>
                </p:cNvSpPr>
                <p:nvPr/>
              </p:nvSpPr>
              <p:spPr>
                <a:xfrm>
                  <a:off x="876702" y="3052046"/>
                  <a:ext cx="2060716" cy="664606"/>
                </a:xfrm>
                <a:prstGeom prst="rect">
                  <a:avLst/>
                </a:prstGeom>
                <a:blipFill rotWithShape="1">
                  <a:blip r:embed="rId4" cstate="print"/>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194148" y="3052046"/>
                  <a:ext cx="1940273"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GB" b="1" i="1">
                            <a:latin typeface="Cambria Math"/>
                            <a:ea typeface="Cambria Math"/>
                          </a:rPr>
                          <m:t>+</m:t>
                        </m:r>
                        <m:f>
                          <m:fPr>
                            <m:ctrlPr>
                              <a:rPr lang="en-GB" b="1" i="1">
                                <a:latin typeface="Cambria Math" panose="02040503050406030204" pitchFamily="18" charset="0"/>
                                <a:ea typeface="Cambria Math"/>
                              </a:rPr>
                            </m:ctrlPr>
                          </m:fPr>
                          <m:num>
                            <m:r>
                              <a:rPr lang="en-IE" b="1" i="1">
                                <a:latin typeface="Cambria Math"/>
                                <a:ea typeface="Cambria Math"/>
                              </a:rPr>
                              <m:t>𝟏</m:t>
                            </m:r>
                          </m:num>
                          <m:den>
                            <m:rad>
                              <m:radPr>
                                <m:degHide m:val="on"/>
                                <m:ctrlPr>
                                  <a:rPr lang="en-GB" b="1" i="1">
                                    <a:latin typeface="Cambria Math" panose="02040503050406030204" pitchFamily="18" charset="0"/>
                                    <a:ea typeface="Cambria Math"/>
                                  </a:rPr>
                                </m:ctrlPr>
                              </m:radPr>
                              <m:deg/>
                              <m:e>
                                <m:r>
                                  <a:rPr lang="en-IE" b="1" i="1">
                                    <a:latin typeface="Cambria Math"/>
                                    <a:ea typeface="Cambria Math"/>
                                  </a:rPr>
                                  <m:t>𝒏</m:t>
                                </m:r>
                              </m:e>
                            </m:rad>
                          </m:den>
                        </m:f>
                      </m:oMath>
                    </m:oMathPara>
                  </a14:m>
                  <a:endParaRPr lang="en-IE" dirty="0"/>
                </a:p>
              </p:txBody>
            </p:sp>
          </mc:Choice>
          <mc:Fallback xmlns="">
            <p:sp>
              <p:nvSpPr>
                <p:cNvPr id="8" name="Rectangle 7"/>
                <p:cNvSpPr>
                  <a:spLocks noRot="1" noChangeAspect="1" noMove="1" noResize="1" noEditPoints="1" noAdjustHandles="1" noChangeArrowheads="1" noChangeShapeType="1" noTextEdit="1"/>
                </p:cNvSpPr>
                <p:nvPr/>
              </p:nvSpPr>
              <p:spPr>
                <a:xfrm>
                  <a:off x="6194148" y="3052046"/>
                  <a:ext cx="1940273" cy="664606"/>
                </a:xfrm>
                <a:prstGeom prst="rect">
                  <a:avLst/>
                </a:prstGeom>
                <a:blipFill rotWithShape="1">
                  <a:blip r:embed="rId5" cstate="print"/>
                  <a:stretch>
                    <a:fillRect/>
                  </a:stretch>
                </a:blipFill>
              </p:spPr>
              <p:txBody>
                <a:bodyPr/>
                <a:lstStyle/>
                <a:p>
                  <a:r>
                    <a:rPr lang="en-IE">
                      <a:noFill/>
                    </a:rPr>
                    <a:t> </a:t>
                  </a:r>
                </a:p>
              </p:txBody>
            </p:sp>
          </mc:Fallback>
        </mc:AlternateContent>
      </p:grpSp>
      <p:grpSp>
        <p:nvGrpSpPr>
          <p:cNvPr id="9" name="Group 8"/>
          <p:cNvGrpSpPr/>
          <p:nvPr/>
        </p:nvGrpSpPr>
        <p:grpSpPr>
          <a:xfrm>
            <a:off x="2908191" y="3506688"/>
            <a:ext cx="3387607" cy="1376512"/>
            <a:chOff x="2923503" y="3707742"/>
            <a:chExt cx="3387607" cy="1376512"/>
          </a:xfrm>
        </p:grpSpPr>
        <p:grpSp>
          <p:nvGrpSpPr>
            <p:cNvPr id="10" name="Group 9"/>
            <p:cNvGrpSpPr/>
            <p:nvPr/>
          </p:nvGrpSpPr>
          <p:grpSpPr>
            <a:xfrm rot="10800000">
              <a:off x="5273818" y="3707742"/>
              <a:ext cx="900618" cy="1341606"/>
              <a:chOff x="5800738" y="4710906"/>
              <a:chExt cx="488995" cy="1341606"/>
            </a:xfrm>
          </p:grpSpPr>
          <p:sp>
            <p:nvSpPr>
              <p:cNvPr id="15" name="Oval 14"/>
              <p:cNvSpPr/>
              <p:nvPr/>
            </p:nvSpPr>
            <p:spPr>
              <a:xfrm>
                <a:off x="5800738" y="4710906"/>
                <a:ext cx="488995"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6" name="Straight Arrow Connector 15"/>
              <p:cNvCxnSpPr/>
              <p:nvPr/>
            </p:nvCxnSpPr>
            <p:spPr>
              <a:xfrm>
                <a:off x="6045235" y="541466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137141" y="4345590"/>
              <a:ext cx="1173969" cy="738664"/>
            </a:xfrm>
            <a:prstGeom prst="rect">
              <a:avLst/>
            </a:prstGeom>
            <a:noFill/>
          </p:spPr>
          <p:txBody>
            <a:bodyPr wrap="square" rtlCol="0">
              <a:spAutoFit/>
            </a:bodyPr>
            <a:lstStyle>
              <a:defPPr>
                <a:defRPr lang="en-US"/>
              </a:defPPr>
              <a:lvl1pPr algn="ctr">
                <a:defRPr sz="1400" b="1">
                  <a:solidFill>
                    <a:prstClr val="black"/>
                  </a:solidFill>
                </a:defRPr>
              </a:lvl1pPr>
            </a:lstStyle>
            <a:p>
              <a:r>
                <a:rPr lang="en-GB" dirty="0">
                  <a:solidFill>
                    <a:srgbClr val="FF0000"/>
                  </a:solidFill>
                </a:rPr>
                <a:t>Claim %</a:t>
              </a:r>
              <a:br>
                <a:rPr lang="en-GB" dirty="0">
                  <a:solidFill>
                    <a:srgbClr val="FF0000"/>
                  </a:solidFill>
                </a:rPr>
              </a:br>
              <a:r>
                <a:rPr lang="en-GB" dirty="0"/>
                <a:t>(H</a:t>
              </a:r>
              <a:r>
                <a:rPr lang="en-GB" baseline="-25000" dirty="0"/>
                <a:t>0</a:t>
              </a:r>
              <a:r>
                <a:rPr lang="en-GB" dirty="0"/>
                <a:t>)</a:t>
              </a:r>
              <a:r>
                <a:rPr lang="en-IE" dirty="0" smtClean="0"/>
                <a:t> </a:t>
              </a:r>
              <a:r>
                <a:rPr lang="en-GB" dirty="0" smtClean="0"/>
                <a:t>is </a:t>
              </a:r>
              <a:r>
                <a:rPr lang="en-GB" dirty="0"/>
                <a:t/>
              </a:r>
              <a:br>
                <a:rPr lang="en-GB" dirty="0"/>
              </a:br>
              <a:r>
                <a:rPr lang="en-GB" dirty="0" smtClean="0"/>
                <a:t>inside</a:t>
              </a:r>
              <a:endParaRPr lang="en-IE" dirty="0"/>
            </a:p>
          </p:txBody>
        </p:sp>
        <p:sp>
          <p:nvSpPr>
            <p:cNvPr id="12" name="Oval 11"/>
            <p:cNvSpPr/>
            <p:nvPr/>
          </p:nvSpPr>
          <p:spPr>
            <a:xfrm rot="10800000">
              <a:off x="3041407" y="4191598"/>
              <a:ext cx="900618"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3" name="Straight Arrow Connector 12"/>
            <p:cNvCxnSpPr/>
            <p:nvPr/>
          </p:nvCxnSpPr>
          <p:spPr>
            <a:xfrm rot="10800000">
              <a:off x="3513010" y="3707742"/>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23503" y="4319387"/>
              <a:ext cx="1179014" cy="738664"/>
            </a:xfrm>
            <a:prstGeom prst="rect">
              <a:avLst/>
            </a:prstGeom>
            <a:noFill/>
          </p:spPr>
          <p:txBody>
            <a:bodyPr wrap="square" rtlCol="0">
              <a:spAutoFit/>
            </a:bodyPr>
            <a:lstStyle/>
            <a:p>
              <a:pPr algn="ctr"/>
              <a:r>
                <a:rPr lang="en-GB" sz="1400" b="1" dirty="0">
                  <a:solidFill>
                    <a:srgbClr val="FF0000"/>
                  </a:solidFill>
                </a:rPr>
                <a:t>Claim %</a:t>
              </a:r>
              <a:br>
                <a:rPr lang="en-GB" sz="1400" b="1" dirty="0">
                  <a:solidFill>
                    <a:srgbClr val="FF0000"/>
                  </a:solidFill>
                </a:rPr>
              </a:br>
              <a:r>
                <a:rPr lang="en-GB" sz="1400" b="1" dirty="0">
                  <a:solidFill>
                    <a:prstClr val="black"/>
                  </a:solidFill>
                </a:rPr>
                <a:t>(H</a:t>
              </a:r>
              <a:r>
                <a:rPr lang="en-GB" sz="1400" b="1" baseline="-25000" dirty="0">
                  <a:solidFill>
                    <a:prstClr val="black"/>
                  </a:solidFill>
                </a:rPr>
                <a:t>0</a:t>
              </a:r>
              <a:r>
                <a:rPr lang="en-GB" sz="1400" b="1" dirty="0">
                  <a:solidFill>
                    <a:prstClr val="black"/>
                  </a:solidFill>
                </a:rPr>
                <a:t>) </a:t>
              </a:r>
              <a:r>
                <a:rPr lang="en-GB" sz="1400" b="1" dirty="0" smtClean="0">
                  <a:solidFill>
                    <a:prstClr val="black"/>
                  </a:solidFill>
                </a:rPr>
                <a:t>is </a:t>
              </a:r>
              <a:br>
                <a:rPr lang="en-GB" sz="1400" b="1" dirty="0" smtClean="0">
                  <a:solidFill>
                    <a:prstClr val="black"/>
                  </a:solidFill>
                </a:rPr>
              </a:br>
              <a:r>
                <a:rPr lang="en-GB" sz="1400" b="1" dirty="0" smtClean="0">
                  <a:solidFill>
                    <a:prstClr val="black"/>
                  </a:solidFill>
                </a:rPr>
                <a:t>inside</a:t>
              </a:r>
              <a:endParaRPr lang="en-IE" sz="1400" b="1" dirty="0">
                <a:solidFill>
                  <a:prstClr val="black"/>
                </a:solidFill>
              </a:endParaRPr>
            </a:p>
          </p:txBody>
        </p:sp>
      </p:grpSp>
      <mc:AlternateContent xmlns:mc="http://schemas.openxmlformats.org/markup-compatibility/2006" xmlns:a14="http://schemas.microsoft.com/office/drawing/2010/main">
        <mc:Choice Requires="a14">
          <p:sp>
            <p:nvSpPr>
              <p:cNvPr id="34" name="TextBox 33"/>
              <p:cNvSpPr txBox="1"/>
              <p:nvPr/>
            </p:nvSpPr>
            <p:spPr>
              <a:xfrm>
                <a:off x="520976" y="1556792"/>
                <a:ext cx="8235160" cy="1035861"/>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2000" b="1" i="1" smtClean="0">
                          <a:solidFill>
                            <a:srgbClr val="FF0000"/>
                          </a:solidFill>
                          <a:latin typeface="Cambria Math"/>
                        </a:rPr>
                        <m:t>𝑳𝑪</m:t>
                      </m:r>
                      <m:r>
                        <a:rPr lang="en-IE" sz="2000" b="1" i="1" smtClean="0">
                          <a:solidFill>
                            <a:srgbClr val="FF0000"/>
                          </a:solidFill>
                          <a:latin typeface="Cambria Math"/>
                        </a:rPr>
                        <m:t>𝑶</m:t>
                      </m:r>
                      <m:r>
                        <a:rPr lang="en-GB" sz="2000" b="1" i="1" smtClean="0">
                          <a:solidFill>
                            <a:srgbClr val="FF0000"/>
                          </a:solidFill>
                          <a:latin typeface="Cambria Math"/>
                        </a:rPr>
                        <m:t>𝑳</m:t>
                      </m:r>
                      <m:r>
                        <a:rPr lang="en-IE" sz="2000" b="1" i="1" smtClean="0">
                          <a:latin typeface="Cambria Math"/>
                        </a:rPr>
                        <m:t>:  </m:t>
                      </m:r>
                      <m:r>
                        <a:rPr lang="en-IE" sz="2000" b="1" i="1" smtClean="0">
                          <a:latin typeface="Cambria Math"/>
                        </a:rPr>
                        <m:t>𝑴𝑬</m:t>
                      </m:r>
                      <m:r>
                        <a:rPr lang="en-GB" sz="2000" b="1" i="1" smtClean="0">
                          <a:latin typeface="Cambria Math"/>
                        </a:rPr>
                        <m:t>=±</m:t>
                      </m:r>
                      <m:f>
                        <m:fPr>
                          <m:ctrlPr>
                            <a:rPr lang="en-GB" sz="2000" b="1" i="1" smtClean="0">
                              <a:latin typeface="Cambria Math" panose="02040503050406030204" pitchFamily="18" charset="0"/>
                            </a:rPr>
                          </m:ctrlPr>
                        </m:fPr>
                        <m:num>
                          <m:r>
                            <a:rPr lang="en-IE" sz="2000" b="1" i="1" smtClean="0">
                              <a:latin typeface="Cambria Math"/>
                            </a:rPr>
                            <m:t>𝟏</m:t>
                          </m:r>
                        </m:num>
                        <m:den>
                          <m:rad>
                            <m:radPr>
                              <m:degHide m:val="on"/>
                              <m:ctrlPr>
                                <a:rPr lang="en-GB" sz="2000" b="1" i="1" smtClean="0">
                                  <a:latin typeface="Cambria Math" panose="02040503050406030204" pitchFamily="18" charset="0"/>
                                </a:rPr>
                              </m:ctrlPr>
                            </m:radPr>
                            <m:deg/>
                            <m:e>
                              <m:r>
                                <a:rPr lang="en-IE" sz="2000" b="1" i="1" smtClean="0">
                                  <a:latin typeface="Cambria Math"/>
                                </a:rPr>
                                <m:t>𝒏</m:t>
                              </m:r>
                            </m:e>
                          </m:rad>
                        </m:den>
                      </m:f>
                      <m:r>
                        <a:rPr lang="en-GB" sz="2000" b="1" i="0" smtClean="0">
                          <a:latin typeface="Cambria Math"/>
                          <a:ea typeface="Cambria Math"/>
                        </a:rPr>
                        <m:t>, </m:t>
                      </m:r>
                      <m:r>
                        <a:rPr lang="en-GB" sz="2000" b="1" i="1" smtClean="0">
                          <a:latin typeface="Cambria Math"/>
                          <a:ea typeface="Cambria Math"/>
                        </a:rPr>
                        <m:t>𝒘𝒉𝒆𝒓𝒆</m:t>
                      </m:r>
                      <m:r>
                        <a:rPr lang="en-IE" sz="2000" b="1" i="1" smtClean="0">
                          <a:latin typeface="Cambria Math"/>
                          <a:ea typeface="Cambria Math"/>
                        </a:rPr>
                        <m:t> </m:t>
                      </m:r>
                      <m:r>
                        <a:rPr lang="en-IE" sz="2000" b="1" i="1" smtClean="0">
                          <a:latin typeface="Cambria Math"/>
                        </a:rPr>
                        <m:t>𝒘𝒉𝒆𝒓𝒆</m:t>
                      </m:r>
                      <m:r>
                        <a:rPr lang="en-IE" sz="2000" b="1" i="1" smtClean="0">
                          <a:latin typeface="Cambria Math"/>
                        </a:rPr>
                        <m:t> </m:t>
                      </m:r>
                      <m:r>
                        <a:rPr lang="en-IE" sz="2000" b="1" i="1" smtClean="0">
                          <a:latin typeface="Cambria Math"/>
                        </a:rPr>
                        <m:t>𝒏</m:t>
                      </m:r>
                      <m:r>
                        <a:rPr lang="en-IE" sz="2000" b="1" i="1" smtClean="0">
                          <a:latin typeface="Cambria Math"/>
                        </a:rPr>
                        <m:t> </m:t>
                      </m:r>
                      <m:r>
                        <a:rPr lang="en-IE" sz="2000" b="1" i="1" smtClean="0">
                          <a:latin typeface="Cambria Math"/>
                        </a:rPr>
                        <m:t>𝒊𝒔</m:t>
                      </m:r>
                      <m:r>
                        <a:rPr lang="en-IE" sz="2000" b="1" i="1" smtClean="0">
                          <a:latin typeface="Cambria Math"/>
                        </a:rPr>
                        <m:t> </m:t>
                      </m:r>
                      <m:r>
                        <a:rPr lang="en-IE" sz="2000" b="1" i="1" smtClean="0">
                          <a:latin typeface="Cambria Math"/>
                        </a:rPr>
                        <m:t>𝒕𝒉𝒆</m:t>
                      </m:r>
                      <m:r>
                        <a:rPr lang="en-IE" sz="2000" b="1" i="1" smtClean="0">
                          <a:latin typeface="Cambria Math"/>
                        </a:rPr>
                        <m:t> </m:t>
                      </m:r>
                      <m:r>
                        <a:rPr lang="en-IE" sz="2000" b="1" i="1" smtClean="0">
                          <a:latin typeface="Cambria Math"/>
                        </a:rPr>
                        <m:t>𝒔𝒂𝒎𝒑𝒍𝒆</m:t>
                      </m:r>
                      <m:r>
                        <a:rPr lang="en-IE" sz="2000" b="1" i="1" smtClean="0">
                          <a:latin typeface="Cambria Math"/>
                        </a:rPr>
                        <m:t> </m:t>
                      </m:r>
                      <m:r>
                        <a:rPr lang="en-IE" sz="2000" b="1" i="1" smtClean="0">
                          <a:latin typeface="Cambria Math"/>
                        </a:rPr>
                        <m:t>𝒔𝒊𝒛𝒆</m:t>
                      </m:r>
                      <m:r>
                        <a:rPr lang="en-IE" sz="2000" b="1" i="1" smtClean="0">
                          <a:latin typeface="Cambria Math"/>
                        </a:rPr>
                        <m:t>.</m:t>
                      </m:r>
                    </m:oMath>
                  </m:oMathPara>
                </a14:m>
                <a:endParaRPr lang="en-IE" sz="2000" b="1" i="1" dirty="0" smtClean="0">
                  <a:latin typeface="Cambria Math"/>
                </a:endParaRPr>
              </a:p>
              <a:p>
                <a:pPr/>
                <a14:m>
                  <m:oMathPara xmlns:m="http://schemas.openxmlformats.org/officeDocument/2006/math">
                    <m:oMathParaPr>
                      <m:jc m:val="left"/>
                    </m:oMathParaPr>
                    <m:oMath xmlns:m="http://schemas.openxmlformats.org/officeDocument/2006/math">
                      <m:r>
                        <a:rPr lang="en-IE" sz="2000" b="1" i="1" smtClean="0">
                          <a:latin typeface="Cambria Math"/>
                        </a:rPr>
                        <m:t> </m:t>
                      </m:r>
                    </m:oMath>
                  </m:oMathPara>
                </a14:m>
                <a:endParaRPr lang="en-IE" sz="2000" b="1" i="1" dirty="0">
                  <a:latin typeface="Cambria Math"/>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20976" y="1556792"/>
                <a:ext cx="8235160" cy="1035861"/>
              </a:xfrm>
              <a:prstGeom prst="rect">
                <a:avLst/>
              </a:prstGeom>
              <a:blipFill rotWithShape="1">
                <a:blip r:embed="rId6" cstate="print"/>
                <a:stretch>
                  <a:fillRect l="-74" b="-9412"/>
                </a:stretch>
              </a:blipFill>
            </p:spPr>
            <p:txBody>
              <a:bodyPr/>
              <a:lstStyle/>
              <a:p>
                <a:r>
                  <a:rPr lang="en-IE">
                    <a:noFill/>
                  </a:rPr>
                  <a:t> </a:t>
                </a:r>
              </a:p>
            </p:txBody>
          </p:sp>
        </mc:Fallback>
      </mc:AlternateContent>
      <p:sp>
        <p:nvSpPr>
          <p:cNvPr id="35" name="Title 1"/>
          <p:cNvSpPr txBox="1">
            <a:spLocks/>
          </p:cNvSpPr>
          <p:nvPr/>
        </p:nvSpPr>
        <p:spPr>
          <a:xfrm>
            <a:off x="370441" y="985292"/>
            <a:ext cx="8229600" cy="1143000"/>
          </a:xfrm>
          <a:prstGeom prst="rect">
            <a:avLst/>
          </a:prstGeom>
        </p:spPr>
        <p:txBody>
          <a:bodyPr>
            <a:noAutofit/>
          </a:bodyPr>
          <a:lstStyle>
            <a:defPPr>
              <a:defRPr lang="en-US"/>
            </a:defPPr>
            <a:lvl1pPr algn="ctr">
              <a:spcBef>
                <a:spcPct val="0"/>
              </a:spcBef>
              <a:buNone/>
              <a:defRPr sz="3600" b="1" i="1">
                <a:solidFill>
                  <a:srgbClr val="990033"/>
                </a:solidFill>
                <a:effectLst>
                  <a:outerShdw blurRad="38100" dist="38100" dir="2700000" algn="tl">
                    <a:srgbClr val="000000">
                      <a:alpha val="43137"/>
                    </a:srgbClr>
                  </a:outerShdw>
                </a:effectLst>
                <a:latin typeface="+mj-lt"/>
              </a:defRPr>
            </a:lvl1pPr>
          </a:lstStyle>
          <a:p>
            <a:endParaRPr lang="en-IE" dirty="0"/>
          </a:p>
        </p:txBody>
      </p:sp>
      <p:grpSp>
        <p:nvGrpSpPr>
          <p:cNvPr id="18" name="Group 17"/>
          <p:cNvGrpSpPr/>
          <p:nvPr/>
        </p:nvGrpSpPr>
        <p:grpSpPr>
          <a:xfrm>
            <a:off x="99707" y="3493361"/>
            <a:ext cx="8936789" cy="1309027"/>
            <a:chOff x="99707" y="3493361"/>
            <a:chExt cx="8936789" cy="1309027"/>
          </a:xfrm>
        </p:grpSpPr>
        <p:grpSp>
          <p:nvGrpSpPr>
            <p:cNvPr id="17" name="Group 16"/>
            <p:cNvGrpSpPr/>
            <p:nvPr/>
          </p:nvGrpSpPr>
          <p:grpSpPr>
            <a:xfrm>
              <a:off x="179513" y="3493361"/>
              <a:ext cx="8712967" cy="1309027"/>
              <a:chOff x="194825" y="3694415"/>
              <a:chExt cx="8712967" cy="1309027"/>
            </a:xfrm>
          </p:grpSpPr>
          <p:grpSp>
            <p:nvGrpSpPr>
              <p:cNvPr id="24" name="Group 23"/>
              <p:cNvGrpSpPr/>
              <p:nvPr/>
            </p:nvGrpSpPr>
            <p:grpSpPr>
              <a:xfrm>
                <a:off x="194825" y="3753498"/>
                <a:ext cx="900618" cy="1249944"/>
                <a:chOff x="1189092" y="4223855"/>
                <a:chExt cx="900618" cy="1249944"/>
              </a:xfrm>
            </p:grpSpPr>
            <p:sp>
              <p:nvSpPr>
                <p:cNvPr id="26" name="Oval 25"/>
                <p:cNvSpPr/>
                <p:nvPr/>
              </p:nvSpPr>
              <p:spPr>
                <a:xfrm rot="10800000">
                  <a:off x="1189092" y="4648306"/>
                  <a:ext cx="900618"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27" name="Straight Arrow Connector 26"/>
                <p:cNvCxnSpPr/>
                <p:nvPr/>
              </p:nvCxnSpPr>
              <p:spPr>
                <a:xfrm rot="10800000">
                  <a:off x="1621139" y="422385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8007174" y="3694415"/>
                <a:ext cx="900618" cy="1249944"/>
                <a:chOff x="870908" y="4223855"/>
                <a:chExt cx="900618" cy="1249944"/>
              </a:xfrm>
            </p:grpSpPr>
            <p:sp>
              <p:nvSpPr>
                <p:cNvPr id="22" name="Oval 21"/>
                <p:cNvSpPr/>
                <p:nvPr/>
              </p:nvSpPr>
              <p:spPr>
                <a:xfrm rot="10800000">
                  <a:off x="870908" y="4648306"/>
                  <a:ext cx="900618" cy="82549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23" name="Straight Arrow Connector 22"/>
                <p:cNvCxnSpPr/>
                <p:nvPr/>
              </p:nvCxnSpPr>
              <p:spPr>
                <a:xfrm rot="10800000">
                  <a:off x="1321217" y="4223855"/>
                  <a:ext cx="0" cy="6378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6" name="TextBox 35"/>
            <p:cNvSpPr txBox="1"/>
            <p:nvPr/>
          </p:nvSpPr>
          <p:spPr>
            <a:xfrm>
              <a:off x="99707" y="4039355"/>
              <a:ext cx="1087917" cy="738664"/>
            </a:xfrm>
            <a:prstGeom prst="rect">
              <a:avLst/>
            </a:prstGeom>
            <a:noFill/>
          </p:spPr>
          <p:txBody>
            <a:bodyPr wrap="square" rtlCol="0">
              <a:spAutoFit/>
            </a:bodyPr>
            <a:lstStyle/>
            <a:p>
              <a:pPr algn="ctr"/>
              <a:r>
                <a:rPr lang="en-GB" sz="1400" b="1" dirty="0" smtClean="0">
                  <a:solidFill>
                    <a:srgbClr val="FF0000"/>
                  </a:solidFill>
                </a:rPr>
                <a:t>Claim </a:t>
              </a:r>
              <a:r>
                <a:rPr lang="en-GB" sz="1400" b="1" dirty="0">
                  <a:solidFill>
                    <a:srgbClr val="FF0000"/>
                  </a:solidFill>
                </a:rPr>
                <a:t>%</a:t>
              </a:r>
              <a:r>
                <a:rPr lang="en-GB" sz="1400" b="1" dirty="0">
                  <a:solidFill>
                    <a:prstClr val="black"/>
                  </a:solidFill>
                </a:rPr>
                <a:t/>
              </a:r>
              <a:br>
                <a:rPr lang="en-GB" sz="1400" b="1" dirty="0">
                  <a:solidFill>
                    <a:prstClr val="black"/>
                  </a:solidFill>
                </a:rPr>
              </a:br>
              <a:r>
                <a:rPr lang="en-GB" sz="1400" b="1" dirty="0">
                  <a:solidFill>
                    <a:prstClr val="black"/>
                  </a:solidFill>
                </a:rPr>
                <a:t>(H</a:t>
              </a:r>
              <a:r>
                <a:rPr lang="en-GB" sz="1400" b="1" baseline="-25000" dirty="0">
                  <a:solidFill>
                    <a:prstClr val="black"/>
                  </a:solidFill>
                </a:rPr>
                <a:t>0</a:t>
              </a:r>
              <a:r>
                <a:rPr lang="en-GB" sz="1400" b="1" dirty="0">
                  <a:solidFill>
                    <a:prstClr val="black"/>
                  </a:solidFill>
                </a:rPr>
                <a:t>) </a:t>
              </a:r>
              <a:r>
                <a:rPr lang="en-GB" sz="1400" b="1" dirty="0" smtClean="0">
                  <a:solidFill>
                    <a:prstClr val="black"/>
                  </a:solidFill>
                </a:rPr>
                <a:t>is </a:t>
              </a:r>
              <a:br>
                <a:rPr lang="en-GB" sz="1400" b="1" dirty="0" smtClean="0">
                  <a:solidFill>
                    <a:prstClr val="black"/>
                  </a:solidFill>
                </a:rPr>
              </a:br>
              <a:r>
                <a:rPr lang="en-GB" sz="1400" b="1" dirty="0" smtClean="0">
                  <a:solidFill>
                    <a:prstClr val="black"/>
                  </a:solidFill>
                </a:rPr>
                <a:t>outside</a:t>
              </a:r>
              <a:endParaRPr lang="en-IE" sz="1400" b="1" dirty="0">
                <a:solidFill>
                  <a:prstClr val="black"/>
                </a:solidFill>
              </a:endParaRPr>
            </a:p>
          </p:txBody>
        </p:sp>
        <p:sp>
          <p:nvSpPr>
            <p:cNvPr id="37" name="TextBox 36"/>
            <p:cNvSpPr txBox="1"/>
            <p:nvPr/>
          </p:nvSpPr>
          <p:spPr>
            <a:xfrm>
              <a:off x="7948579" y="3961227"/>
              <a:ext cx="1087917" cy="738664"/>
            </a:xfrm>
            <a:prstGeom prst="rect">
              <a:avLst/>
            </a:prstGeom>
            <a:noFill/>
          </p:spPr>
          <p:txBody>
            <a:bodyPr wrap="square" rtlCol="0">
              <a:spAutoFit/>
            </a:bodyPr>
            <a:lstStyle/>
            <a:p>
              <a:pPr algn="ctr"/>
              <a:r>
                <a:rPr lang="en-GB" sz="1400" b="1" dirty="0">
                  <a:solidFill>
                    <a:srgbClr val="FF0000"/>
                  </a:solidFill>
                </a:rPr>
                <a:t>Claim %</a:t>
              </a:r>
              <a:br>
                <a:rPr lang="en-GB" sz="1400" b="1" dirty="0">
                  <a:solidFill>
                    <a:srgbClr val="FF0000"/>
                  </a:solidFill>
                </a:rPr>
              </a:br>
              <a:r>
                <a:rPr lang="en-GB" sz="1400" b="1" dirty="0">
                  <a:solidFill>
                    <a:prstClr val="black"/>
                  </a:solidFill>
                </a:rPr>
                <a:t>(H</a:t>
              </a:r>
              <a:r>
                <a:rPr lang="en-GB" sz="1400" b="1" baseline="-25000" dirty="0">
                  <a:solidFill>
                    <a:prstClr val="black"/>
                  </a:solidFill>
                </a:rPr>
                <a:t>0</a:t>
              </a:r>
              <a:r>
                <a:rPr lang="en-GB" sz="1400" b="1" dirty="0">
                  <a:solidFill>
                    <a:prstClr val="black"/>
                  </a:solidFill>
                </a:rPr>
                <a:t>) </a:t>
              </a:r>
              <a:r>
                <a:rPr lang="en-GB" sz="1400" b="1" dirty="0" smtClean="0">
                  <a:solidFill>
                    <a:prstClr val="black"/>
                  </a:solidFill>
                </a:rPr>
                <a:t>is </a:t>
              </a:r>
              <a:br>
                <a:rPr lang="en-GB" sz="1400" b="1" dirty="0" smtClean="0">
                  <a:solidFill>
                    <a:prstClr val="black"/>
                  </a:solidFill>
                </a:rPr>
              </a:br>
              <a:r>
                <a:rPr lang="en-GB" sz="1400" b="1" dirty="0" smtClean="0">
                  <a:solidFill>
                    <a:prstClr val="black"/>
                  </a:solidFill>
                </a:rPr>
                <a:t>outside</a:t>
              </a:r>
              <a:endParaRPr lang="en-IE" sz="1400" b="1" dirty="0">
                <a:solidFill>
                  <a:prstClr val="black"/>
                </a:solidFill>
              </a:endParaRPr>
            </a:p>
          </p:txBody>
        </p:sp>
      </p:grpSp>
      <p:cxnSp>
        <p:nvCxnSpPr>
          <p:cNvPr id="21" name="Straight Arrow Connector 20"/>
          <p:cNvCxnSpPr/>
          <p:nvPr/>
        </p:nvCxnSpPr>
        <p:spPr>
          <a:xfrm>
            <a:off x="2015394" y="2924944"/>
            <a:ext cx="5113212" cy="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29383" y="2592652"/>
            <a:ext cx="2885235" cy="369332"/>
          </a:xfrm>
          <a:prstGeom prst="rect">
            <a:avLst/>
          </a:prstGeom>
          <a:noFill/>
        </p:spPr>
        <p:txBody>
          <a:bodyPr wrap="square" rtlCol="0">
            <a:spAutoFit/>
          </a:bodyPr>
          <a:lstStyle/>
          <a:p>
            <a:r>
              <a:rPr lang="en-IE" b="1" dirty="0" smtClean="0"/>
              <a:t>95% confidence interval</a:t>
            </a:r>
            <a:endParaRPr lang="en-IE" b="1" dirty="0"/>
          </a:p>
        </p:txBody>
      </p:sp>
      <p:grpSp>
        <p:nvGrpSpPr>
          <p:cNvPr id="31" name="Group 30"/>
          <p:cNvGrpSpPr/>
          <p:nvPr/>
        </p:nvGrpSpPr>
        <p:grpSpPr>
          <a:xfrm>
            <a:off x="232949" y="4977193"/>
            <a:ext cx="8678102" cy="324346"/>
            <a:chOff x="232949" y="4977193"/>
            <a:chExt cx="8678102" cy="324346"/>
          </a:xfrm>
        </p:grpSpPr>
        <p:sp>
          <p:nvSpPr>
            <p:cNvPr id="32" name="TextBox 31"/>
            <p:cNvSpPr txBox="1"/>
            <p:nvPr/>
          </p:nvSpPr>
          <p:spPr>
            <a:xfrm>
              <a:off x="232949" y="4993762"/>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33" name="TextBox 32"/>
            <p:cNvSpPr txBox="1"/>
            <p:nvPr/>
          </p:nvSpPr>
          <p:spPr>
            <a:xfrm>
              <a:off x="8028384" y="4977193"/>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grpSp>
        <p:nvGrpSpPr>
          <p:cNvPr id="25" name="Group 24"/>
          <p:cNvGrpSpPr/>
          <p:nvPr/>
        </p:nvGrpSpPr>
        <p:grpSpPr>
          <a:xfrm>
            <a:off x="3050381" y="4998799"/>
            <a:ext cx="3102301" cy="547521"/>
            <a:chOff x="3050381" y="4998799"/>
            <a:chExt cx="3102301" cy="547521"/>
          </a:xfrm>
        </p:grpSpPr>
        <p:sp>
          <p:nvSpPr>
            <p:cNvPr id="38" name="TextBox 37"/>
            <p:cNvSpPr txBox="1"/>
            <p:nvPr/>
          </p:nvSpPr>
          <p:spPr>
            <a:xfrm>
              <a:off x="5270015"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39" name="TextBox 38"/>
            <p:cNvSpPr txBox="1"/>
            <p:nvPr/>
          </p:nvSpPr>
          <p:spPr>
            <a:xfrm>
              <a:off x="3050381" y="4998799"/>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sp>
        <p:nvSpPr>
          <p:cNvPr id="3" name="Title 2"/>
          <p:cNvSpPr>
            <a:spLocks noGrp="1"/>
          </p:cNvSpPr>
          <p:nvPr>
            <p:ph type="title"/>
          </p:nvPr>
        </p:nvSpPr>
        <p:spPr>
          <a:xfrm>
            <a:off x="135693" y="119416"/>
            <a:ext cx="8872615" cy="1005328"/>
          </a:xfrm>
        </p:spPr>
        <p:txBody>
          <a:bodyPr>
            <a:noAutofit/>
          </a:bodyPr>
          <a:lstStyle/>
          <a:p>
            <a:r>
              <a:rPr lang="en-GB" dirty="0"/>
              <a:t>Hypothesis test on a  population proportion  using  Margin of </a:t>
            </a:r>
            <a:r>
              <a:rPr lang="en-GB" dirty="0" smtClean="0"/>
              <a:t>Error</a:t>
            </a:r>
            <a:endParaRPr lang="en-IE" dirty="0"/>
          </a:p>
        </p:txBody>
      </p:sp>
    </p:spTree>
    <p:extLst>
      <p:ext uri="{BB962C8B-B14F-4D97-AF65-F5344CB8AC3E}">
        <p14:creationId xmlns:p14="http://schemas.microsoft.com/office/powerpoint/2010/main" val="2176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9592" y="625863"/>
            <a:ext cx="7584778" cy="5676900"/>
            <a:chOff x="899592" y="625863"/>
            <a:chExt cx="7584778" cy="567690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9592" y="625863"/>
              <a:ext cx="7584778"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771801" y="4293095"/>
              <a:ext cx="2808312" cy="16232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Rectangle 19"/>
            <p:cNvSpPr/>
            <p:nvPr/>
          </p:nvSpPr>
          <p:spPr>
            <a:xfrm>
              <a:off x="919635" y="5974008"/>
              <a:ext cx="6820718" cy="328755"/>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Tree>
    <p:extLst>
      <p:ext uri="{BB962C8B-B14F-4D97-AF65-F5344CB8AC3E}">
        <p14:creationId xmlns:p14="http://schemas.microsoft.com/office/powerpoint/2010/main" val="58653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1891610"/>
          </a:xfrm>
        </p:spPr>
        <p:txBody>
          <a:bodyPr>
            <a:noAutofit/>
          </a:bodyPr>
          <a:lstStyle/>
          <a:p>
            <a:pPr marL="0" lvl="4" indent="0">
              <a:buNone/>
            </a:pPr>
            <a:r>
              <a:rPr lang="en-IE" i="1" dirty="0">
                <a:solidFill>
                  <a:srgbClr val="990033"/>
                </a:solidFill>
              </a:rPr>
              <a:t>Go Fast Airlines provides internal flights in Ireland, short haul flights to Europe and long haul flights to America and Asia. Each month the company carries out a survey among 1000 passengers.  The company repeatedly advertises that 70% of their customers are satisfied with their overall service. </a:t>
            </a:r>
            <a:r>
              <a:rPr lang="en-IE" i="1" dirty="0" smtClean="0">
                <a:solidFill>
                  <a:srgbClr val="990033"/>
                </a:solidFill>
              </a:rPr>
              <a:t>664 </a:t>
            </a:r>
            <a:r>
              <a:rPr lang="en-IE" i="1" dirty="0">
                <a:solidFill>
                  <a:srgbClr val="990033"/>
                </a:solidFill>
              </a:rPr>
              <a:t>of the sample stated they were satisfied with the overall service.  </a:t>
            </a:r>
          </a:p>
          <a:p>
            <a:pPr marL="0" lvl="4" indent="0">
              <a:buNone/>
            </a:pPr>
            <a:endParaRPr lang="en-IE" i="1" dirty="0">
              <a:solidFill>
                <a:srgbClr val="990033"/>
              </a:solidFill>
            </a:endParaRPr>
          </a:p>
          <a:p>
            <a:pPr marL="0" lvl="4" indent="0">
              <a:buNone/>
            </a:pPr>
            <a:endParaRPr lang="en-IE" i="1" dirty="0">
              <a:solidFill>
                <a:srgbClr val="990033"/>
              </a:solidFill>
            </a:endParaRPr>
          </a:p>
          <a:p>
            <a:pPr marL="0" lvl="4" indent="0">
              <a:buNone/>
            </a:pPr>
            <a:endParaRPr lang="en-IE" i="1" dirty="0">
              <a:solidFill>
                <a:srgbClr val="990033"/>
              </a:solidFill>
            </a:endParaRPr>
          </a:p>
        </p:txBody>
      </p:sp>
      <p:pic>
        <p:nvPicPr>
          <p:cNvPr id="58370" name="Picture 2" descr="http://www.plig.net/things/pictures/nils_holgersson_airlin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68731" y="838362"/>
            <a:ext cx="6006539" cy="1172817"/>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27732" y="1268760"/>
            <a:ext cx="1940145" cy="369332"/>
          </a:xfrm>
          <a:prstGeom prst="rect">
            <a:avLst/>
          </a:prstGeom>
          <a:solidFill>
            <a:schemeClr val="bg1">
              <a:lumMod val="85000"/>
            </a:schemeClr>
          </a:solidFill>
          <a:effectLst>
            <a:softEdge rad="63500"/>
          </a:effectLst>
        </p:spPr>
        <p:txBody>
          <a:bodyPr wrap="square" rtlCol="0">
            <a:spAutoFit/>
          </a:bodyPr>
          <a:lstStyle/>
          <a:p>
            <a:pPr algn="ctr"/>
            <a:r>
              <a:rPr lang="en-IE" b="1" dirty="0" smtClean="0">
                <a:solidFill>
                  <a:schemeClr val="accent1"/>
                </a:solidFill>
              </a:rPr>
              <a:t>Go Fast Airlines</a:t>
            </a:r>
          </a:p>
        </p:txBody>
      </p:sp>
      <p:sp>
        <p:nvSpPr>
          <p:cNvPr id="4" name="Title 3"/>
          <p:cNvSpPr>
            <a:spLocks noGrp="1"/>
          </p:cNvSpPr>
          <p:nvPr>
            <p:ph type="title"/>
          </p:nvPr>
        </p:nvSpPr>
        <p:spPr/>
        <p:txBody>
          <a:bodyPr>
            <a:normAutofit/>
          </a:bodyPr>
          <a:lstStyle/>
          <a:p>
            <a:r>
              <a:rPr lang="en-IE" sz="3200" dirty="0" smtClean="0"/>
              <a:t>Example 1</a:t>
            </a:r>
            <a:endParaRPr lang="en-IE" sz="3200" dirty="0"/>
          </a:p>
        </p:txBody>
      </p:sp>
    </p:spTree>
    <p:extLst>
      <p:ext uri="{BB962C8B-B14F-4D97-AF65-F5344CB8AC3E}">
        <p14:creationId xmlns:p14="http://schemas.microsoft.com/office/powerpoint/2010/main" val="2401249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9036496" cy="1512168"/>
          </a:xfrm>
        </p:spPr>
        <p:txBody>
          <a:bodyPr>
            <a:noAutofit/>
          </a:bodyPr>
          <a:lstStyle/>
          <a:p>
            <a:pPr marL="0" lvl="4" indent="0">
              <a:buNone/>
            </a:pPr>
            <a:r>
              <a:rPr lang="en-IE" sz="1400" b="1" dirty="0" smtClean="0"/>
              <a:t>Example 1</a:t>
            </a:r>
          </a:p>
          <a:p>
            <a:pPr marL="0" lvl="4" indent="0">
              <a:buNone/>
            </a:pPr>
            <a:r>
              <a:rPr lang="en-IE" sz="1400" dirty="0" smtClean="0"/>
              <a:t>Go </a:t>
            </a:r>
            <a:r>
              <a:rPr lang="en-IE" sz="1400" dirty="0"/>
              <a:t>Fast Airlines provides internal flights in Ireland, short haul flights to Europe and long haul flights to America and Asia. Each month the company carries out a survey among 1000 passengers.  The company repeatedly advertises that 70% of their customers are satisfied with their overall service. 664 of the sample stated they were satisfied with the overall service</a:t>
            </a:r>
            <a:r>
              <a:rPr lang="en-IE" sz="1400" dirty="0" smtClean="0"/>
              <a:t>.  Would you say that the company were correct in saying that 70% of their customers were satisfied?  State the null hypotheses and state your conclusions clearly.</a:t>
            </a:r>
            <a:r>
              <a:rPr lang="en-IE" i="1" dirty="0" smtClean="0"/>
              <a:t>  </a:t>
            </a:r>
            <a:endParaRPr lang="en-IE" i="1"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253225" y="1624503"/>
                <a:ext cx="822960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IE" sz="1400" b="1" dirty="0" smtClean="0"/>
                  <a:t>Null </a:t>
                </a:r>
                <a:r>
                  <a:rPr lang="en-IE" sz="1400" b="1" dirty="0"/>
                  <a:t>Hypothesis: </a:t>
                </a:r>
                <a:r>
                  <a:rPr lang="en-IE" sz="1400" dirty="0"/>
                  <a:t>The proportion of </a:t>
                </a:r>
                <a:r>
                  <a:rPr lang="en-IE" sz="1400" dirty="0" smtClean="0"/>
                  <a:t>passengers who are satisfied with the service is  unchanged 70%.     p </a:t>
                </a:r>
                <a:r>
                  <a:rPr lang="en-IE" sz="1400" dirty="0"/>
                  <a:t>= </a:t>
                </a:r>
                <a:r>
                  <a:rPr lang="en-IE" sz="1400" dirty="0" smtClean="0"/>
                  <a:t>0.7</a:t>
                </a:r>
                <a:endParaRPr lang="en-IE" sz="1400" dirty="0"/>
              </a:p>
              <a:p>
                <a:pPr marL="0" indent="0">
                  <a:buFont typeface="Arial" panose="020B0604020202020204" pitchFamily="34" charset="0"/>
                  <a:buNone/>
                </a:pPr>
                <a:r>
                  <a:rPr lang="en-IE" sz="1400" b="1" dirty="0"/>
                  <a:t>Alternative Hypothesis:</a:t>
                </a:r>
                <a:r>
                  <a:rPr lang="en-IE" sz="1400" dirty="0"/>
                  <a:t> The proportion of </a:t>
                </a:r>
                <a:r>
                  <a:rPr lang="en-IE" sz="1400" dirty="0" smtClean="0"/>
                  <a:t>passengers who are satisfied with the service is not 70%. p</a:t>
                </a:r>
                <a:r>
                  <a:rPr lang="en-IE" sz="1400" dirty="0">
                    <a:sym typeface="Symbol"/>
                  </a:rPr>
                  <a:t></a:t>
                </a:r>
                <a:r>
                  <a:rPr lang="en-IE" sz="1400" dirty="0"/>
                  <a:t> </a:t>
                </a:r>
                <a:r>
                  <a:rPr lang="en-IE" sz="1400" dirty="0" smtClean="0"/>
                  <a:t>0.7</a:t>
                </a:r>
                <a:endParaRPr lang="en-IE" sz="1400" b="1" dirty="0" smtClean="0"/>
              </a:p>
              <a:p>
                <a:pPr marL="0" indent="0">
                  <a:buFont typeface="Arial" panose="020B0604020202020204" pitchFamily="34" charset="0"/>
                  <a:buNone/>
                </a:pPr>
                <a:endParaRPr lang="en-IE" sz="1000" b="1" dirty="0" smtClean="0"/>
              </a:p>
              <a:p>
                <a:pPr marL="0" indent="0">
                  <a:buFont typeface="Arial" panose="020B0604020202020204" pitchFamily="34" charset="0"/>
                  <a:buNone/>
                </a:pPr>
                <a:r>
                  <a:rPr lang="en-IE" sz="1400" b="1" dirty="0" smtClean="0"/>
                  <a:t>Evidence</a:t>
                </a:r>
                <a:r>
                  <a:rPr lang="en-IE" sz="1400" b="1" dirty="0"/>
                  <a:t>:</a:t>
                </a:r>
                <a:endParaRPr lang="en-IE" sz="1400" dirty="0"/>
              </a:p>
              <a:p>
                <a:pPr marL="0" indent="0">
                  <a:buFont typeface="Arial" panose="020B0604020202020204" pitchFamily="34" charset="0"/>
                  <a:buNone/>
                </a:pPr>
                <a:r>
                  <a:rPr lang="en-IE" sz="1400" dirty="0"/>
                  <a:t>Sample Proportion = </a:t>
                </a:r>
                <a14:m>
                  <m:oMath xmlns:m="http://schemas.openxmlformats.org/officeDocument/2006/math">
                    <m:f>
                      <m:fPr>
                        <m:ctrlPr>
                          <a:rPr lang="en-IE" sz="1400" i="1">
                            <a:latin typeface="Cambria Math" panose="02040503050406030204" pitchFamily="18" charset="0"/>
                          </a:rPr>
                        </m:ctrlPr>
                      </m:fPr>
                      <m:num>
                        <m:r>
                          <a:rPr lang="en-IE" sz="1400" smtClean="0">
                            <a:latin typeface="Cambria Math"/>
                          </a:rPr>
                          <m:t>664</m:t>
                        </m:r>
                      </m:num>
                      <m:den>
                        <m:r>
                          <a:rPr lang="en-IE" sz="1400" smtClean="0">
                            <a:latin typeface="Cambria Math"/>
                          </a:rPr>
                          <m:t>1000</m:t>
                        </m:r>
                      </m:den>
                    </m:f>
                    <m:r>
                      <a:rPr lang="en-IE" sz="1400">
                        <a:latin typeface="Cambria Math"/>
                      </a:rPr>
                      <m:t>=0.</m:t>
                    </m:r>
                    <m:r>
                      <a:rPr lang="en-IE" sz="1400" smtClean="0">
                        <a:latin typeface="Cambria Math"/>
                      </a:rPr>
                      <m:t>664</m:t>
                    </m:r>
                    <m:r>
                      <a:rPr lang="en-IE" sz="1400">
                        <a:latin typeface="Cambria Math"/>
                      </a:rPr>
                      <m:t>=</m:t>
                    </m:r>
                    <m:r>
                      <a:rPr lang="en-IE" sz="1400" smtClean="0">
                        <a:latin typeface="Cambria Math"/>
                      </a:rPr>
                      <m:t>66.4</m:t>
                    </m:r>
                    <m:r>
                      <a:rPr lang="en-IE" sz="1400">
                        <a:latin typeface="Cambria Math"/>
                      </a:rPr>
                      <m:t>%</m:t>
                    </m:r>
                  </m:oMath>
                </a14:m>
                <a:endParaRPr lang="en-IE" sz="1400" dirty="0"/>
              </a:p>
              <a:p>
                <a:pPr marL="0" indent="0">
                  <a:buFont typeface="Arial" panose="020B0604020202020204" pitchFamily="34" charset="0"/>
                  <a:buNone/>
                </a:pPr>
                <a:r>
                  <a:rPr lang="en-IE" sz="1400" dirty="0"/>
                  <a:t>Margin of Error = </a:t>
                </a:r>
                <a14:m>
                  <m:oMath xmlns:m="http://schemas.openxmlformats.org/officeDocument/2006/math">
                    <m:f>
                      <m:fPr>
                        <m:ctrlPr>
                          <a:rPr lang="en-IE" sz="1400" i="1">
                            <a:latin typeface="Cambria Math" panose="02040503050406030204" pitchFamily="18" charset="0"/>
                          </a:rPr>
                        </m:ctrlPr>
                      </m:fPr>
                      <m:num>
                        <m:r>
                          <a:rPr lang="en-IE" sz="1400">
                            <a:latin typeface="Cambria Math"/>
                          </a:rPr>
                          <m:t>1</m:t>
                        </m:r>
                      </m:num>
                      <m:den>
                        <m:rad>
                          <m:radPr>
                            <m:degHide m:val="on"/>
                            <m:ctrlPr>
                              <a:rPr lang="en-IE" sz="1400" i="1">
                                <a:latin typeface="Cambria Math" panose="02040503050406030204" pitchFamily="18" charset="0"/>
                              </a:rPr>
                            </m:ctrlPr>
                          </m:radPr>
                          <m:deg/>
                          <m:e>
                            <m:r>
                              <m:rPr>
                                <m:sty m:val="p"/>
                              </m:rPr>
                              <a:rPr lang="en-IE" sz="1400">
                                <a:latin typeface="Cambria Math"/>
                              </a:rPr>
                              <m:t>n</m:t>
                            </m:r>
                          </m:e>
                        </m:rad>
                      </m:den>
                    </m:f>
                    <m:r>
                      <a:rPr lang="en-IE" sz="1400">
                        <a:latin typeface="Cambria Math"/>
                      </a:rPr>
                      <m:t>=</m:t>
                    </m:r>
                    <m:f>
                      <m:fPr>
                        <m:ctrlPr>
                          <a:rPr lang="en-IE" sz="1400" i="1">
                            <a:latin typeface="Cambria Math" panose="02040503050406030204" pitchFamily="18" charset="0"/>
                          </a:rPr>
                        </m:ctrlPr>
                      </m:fPr>
                      <m:num>
                        <m:r>
                          <a:rPr lang="en-IE" sz="1400">
                            <a:latin typeface="Cambria Math"/>
                          </a:rPr>
                          <m:t>1</m:t>
                        </m:r>
                      </m:num>
                      <m:den>
                        <m:rad>
                          <m:radPr>
                            <m:degHide m:val="on"/>
                            <m:ctrlPr>
                              <a:rPr lang="en-IE" sz="1400" i="1">
                                <a:latin typeface="Cambria Math" panose="02040503050406030204" pitchFamily="18" charset="0"/>
                              </a:rPr>
                            </m:ctrlPr>
                          </m:radPr>
                          <m:deg/>
                          <m:e>
                            <m:r>
                              <a:rPr lang="en-IE" sz="1400" smtClean="0">
                                <a:latin typeface="Cambria Math"/>
                              </a:rPr>
                              <m:t>10</m:t>
                            </m:r>
                            <m:r>
                              <a:rPr lang="en-IE" sz="1400">
                                <a:latin typeface="Cambria Math"/>
                              </a:rPr>
                              <m:t>00</m:t>
                            </m:r>
                          </m:e>
                        </m:rad>
                      </m:den>
                    </m:f>
                    <m:r>
                      <a:rPr lang="en-IE" sz="1400" i="1">
                        <a:latin typeface="Cambria Math"/>
                      </a:rPr>
                      <m:t>=0.</m:t>
                    </m:r>
                    <m:r>
                      <a:rPr lang="en-IE" sz="1400" i="1" smtClean="0">
                        <a:latin typeface="Cambria Math"/>
                      </a:rPr>
                      <m:t>0316</m:t>
                    </m:r>
                    <m:r>
                      <a:rPr lang="en-IE" sz="1400" i="1">
                        <a:latin typeface="Cambria Math"/>
                      </a:rPr>
                      <m:t>=</m:t>
                    </m:r>
                    <m:r>
                      <a:rPr lang="en-IE" sz="1400" i="1" smtClean="0">
                        <a:latin typeface="Cambria Math"/>
                      </a:rPr>
                      <m:t>3.16</m:t>
                    </m:r>
                    <m:r>
                      <a:rPr lang="en-IE" sz="1400" i="1">
                        <a:latin typeface="Cambria Math"/>
                      </a:rPr>
                      <m:t>%</m:t>
                    </m:r>
                  </m:oMath>
                </a14:m>
                <a:endParaRPr lang="en-IE" sz="1400" b="1" dirty="0" smtClean="0"/>
              </a:p>
              <a:p>
                <a:pPr marL="0" indent="0">
                  <a:buFont typeface="Arial" panose="020B0604020202020204" pitchFamily="34" charset="0"/>
                  <a:buNone/>
                </a:pPr>
                <a:endParaRPr lang="en-IE" sz="1000" b="1" dirty="0" smtClean="0"/>
              </a:p>
              <a:p>
                <a:pPr marL="0" indent="0">
                  <a:buFont typeface="Arial" panose="020B0604020202020204" pitchFamily="34" charset="0"/>
                  <a:buNone/>
                </a:pPr>
                <a:endParaRPr lang="en-IE" sz="1000" b="1" dirty="0"/>
              </a:p>
              <a:p>
                <a:pPr marL="0" indent="0">
                  <a:buFont typeface="Arial" panose="020B0604020202020204" pitchFamily="34" charset="0"/>
                  <a:buNone/>
                </a:pPr>
                <a:endParaRPr lang="en-IE" sz="1000" b="1" dirty="0" smtClean="0"/>
              </a:p>
              <a:p>
                <a:pPr marL="0" indent="0">
                  <a:buFont typeface="Arial" panose="020B0604020202020204" pitchFamily="34" charset="0"/>
                  <a:buNone/>
                </a:pPr>
                <a:endParaRPr lang="en-IE" sz="1000" b="1" dirty="0"/>
              </a:p>
              <a:p>
                <a:pPr marL="0" indent="0">
                  <a:buFont typeface="Arial" panose="020B0604020202020204" pitchFamily="34" charset="0"/>
                  <a:buNone/>
                </a:pPr>
                <a:endParaRPr lang="en-IE" sz="1000" b="1" dirty="0" smtClean="0"/>
              </a:p>
              <a:p>
                <a:pPr marL="0" indent="0">
                  <a:buFont typeface="Arial" panose="020B0604020202020204" pitchFamily="34" charset="0"/>
                  <a:buNone/>
                </a:pPr>
                <a:r>
                  <a:rPr lang="en-IE" sz="1400" b="1" dirty="0" smtClean="0"/>
                  <a:t>Conclusion</a:t>
                </a:r>
              </a:p>
              <a:p>
                <a:pPr marL="0" indent="0">
                  <a:buFont typeface="Arial" panose="020B0604020202020204" pitchFamily="34" charset="0"/>
                  <a:buNone/>
                </a:pPr>
                <a:r>
                  <a:rPr lang="en-IE" sz="1400" dirty="0" smtClean="0"/>
                  <a:t>The 70%  is outside the range 63.24%  to 69.56% of our confidence interval.</a:t>
                </a:r>
              </a:p>
              <a:p>
                <a:pPr marL="0" indent="0">
                  <a:buFont typeface="Arial" panose="020B0604020202020204" pitchFamily="34" charset="0"/>
                  <a:buNone/>
                </a:pPr>
                <a:r>
                  <a:rPr lang="en-IE" sz="1400" dirty="0" smtClean="0"/>
                  <a:t>There is </a:t>
                </a:r>
                <a:r>
                  <a:rPr lang="en-IE" sz="1400" dirty="0"/>
                  <a:t>sufficient evidence to reject the claim that the percentage of </a:t>
                </a:r>
                <a:r>
                  <a:rPr lang="en-IE" sz="1400" dirty="0" smtClean="0"/>
                  <a:t>passengers who are happy with the service is 70% at the 5% level of significance.</a:t>
                </a:r>
              </a:p>
              <a:p>
                <a:pPr marL="0" indent="0">
                  <a:buFont typeface="Arial" panose="020B0604020202020204" pitchFamily="34" charset="0"/>
                  <a:buNone/>
                </a:pPr>
                <a:endParaRPr lang="en-IE" sz="1000" b="1" dirty="0" smtClean="0"/>
              </a:p>
              <a:p>
                <a:pPr marL="0" indent="0">
                  <a:buFont typeface="Arial" panose="020B0604020202020204" pitchFamily="34" charset="0"/>
                  <a:buNone/>
                </a:pPr>
                <a:r>
                  <a:rPr lang="en-IE" sz="1400" b="1" u="sng" dirty="0" smtClean="0"/>
                  <a:t>Possible</a:t>
                </a:r>
                <a:r>
                  <a:rPr lang="en-IE" sz="1400" b="1" dirty="0" smtClean="0"/>
                  <a:t> Actions:</a:t>
                </a:r>
                <a:r>
                  <a:rPr lang="en-IE" sz="1400" dirty="0" smtClean="0"/>
                  <a:t> </a:t>
                </a:r>
                <a:r>
                  <a:rPr lang="en-IE" sz="1400" dirty="0"/>
                  <a:t>Change the advertisement from 70% to 65%.</a:t>
                </a:r>
              </a:p>
              <a:p>
                <a:pPr marL="0" indent="0">
                  <a:buFont typeface="Arial" panose="020B0604020202020204" pitchFamily="34" charset="0"/>
                  <a:buNone/>
                </a:pPr>
                <a:r>
                  <a:rPr lang="en-IE" sz="1400" dirty="0"/>
                  <a:t>Meet with staff to come up with suggestions about how to improve the level of satisfaction.</a:t>
                </a:r>
              </a:p>
              <a:p>
                <a:pPr marL="0" indent="0">
                  <a:buFont typeface="Arial" panose="020B0604020202020204" pitchFamily="34" charset="0"/>
                  <a:buNone/>
                </a:pPr>
                <a:r>
                  <a:rPr lang="en-IE" sz="1400" dirty="0"/>
                  <a:t>Do a further survey to find out more detail about why the level of satisfaction has changed</a:t>
                </a:r>
                <a:r>
                  <a:rPr lang="en-IE" sz="1400" dirty="0" smtClean="0"/>
                  <a:t>.</a:t>
                </a:r>
                <a:endParaRPr lang="en-IE" sz="1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53225" y="1624503"/>
                <a:ext cx="8229600" cy="4032448"/>
              </a:xfrm>
              <a:prstGeom prst="rect">
                <a:avLst/>
              </a:prstGeom>
              <a:blipFill rotWithShape="1">
                <a:blip r:embed="rId3"/>
                <a:stretch>
                  <a:fillRect l="-222" t="-151" r="-667" b="-25982"/>
                </a:stretch>
              </a:blipFill>
            </p:spPr>
            <p:txBody>
              <a:bodyPr/>
              <a:lstStyle/>
              <a:p>
                <a:r>
                  <a:rPr lang="en-IE">
                    <a:noFill/>
                  </a:rPr>
                  <a:t> </a:t>
                </a:r>
              </a:p>
            </p:txBody>
          </p:sp>
        </mc:Fallback>
      </mc:AlternateContent>
      <p:grpSp>
        <p:nvGrpSpPr>
          <p:cNvPr id="2" name="Group 1"/>
          <p:cNvGrpSpPr/>
          <p:nvPr/>
        </p:nvGrpSpPr>
        <p:grpSpPr>
          <a:xfrm>
            <a:off x="1882721" y="3789040"/>
            <a:ext cx="5693874" cy="1049802"/>
            <a:chOff x="2406518" y="5594178"/>
            <a:chExt cx="5693874" cy="1049802"/>
          </a:xfrm>
        </p:grpSpPr>
        <p:grpSp>
          <p:nvGrpSpPr>
            <p:cNvPr id="22" name="Group 21"/>
            <p:cNvGrpSpPr/>
            <p:nvPr/>
          </p:nvGrpSpPr>
          <p:grpSpPr>
            <a:xfrm>
              <a:off x="2406518" y="5594178"/>
              <a:ext cx="5304717" cy="827650"/>
              <a:chOff x="3711850" y="2769848"/>
              <a:chExt cx="5304717" cy="827650"/>
            </a:xfrm>
          </p:grpSpPr>
          <p:grpSp>
            <p:nvGrpSpPr>
              <p:cNvPr id="23" name="Group 22"/>
              <p:cNvGrpSpPr/>
              <p:nvPr/>
            </p:nvGrpSpPr>
            <p:grpSpPr>
              <a:xfrm>
                <a:off x="3711850" y="2769848"/>
                <a:ext cx="5304717" cy="827650"/>
                <a:chOff x="3711850" y="2769848"/>
                <a:chExt cx="5304717" cy="827650"/>
              </a:xfrm>
            </p:grpSpPr>
            <p:cxnSp>
              <p:nvCxnSpPr>
                <p:cNvPr id="25" name="Straight Arrow Connector 24"/>
                <p:cNvCxnSpPr/>
                <p:nvPr/>
              </p:nvCxnSpPr>
              <p:spPr>
                <a:xfrm flipH="1">
                  <a:off x="4441537" y="3415950"/>
                  <a:ext cx="1053575" cy="12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55228" y="3422164"/>
                  <a:ext cx="13182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8526476" y="2769848"/>
                  <a:ext cx="426723" cy="4616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0000"/>
                    </a:solidFill>
                  </a:endParaRPr>
                </a:p>
              </p:txBody>
            </p:sp>
            <mc:AlternateContent xmlns:mc="http://schemas.openxmlformats.org/markup-compatibility/2006" xmlns:a14="http://schemas.microsoft.com/office/drawing/2010/main">
              <mc:Choice Requires="a14">
                <p:sp>
                  <p:nvSpPr>
                    <p:cNvPr id="28" name="TextBox 27"/>
                    <p:cNvSpPr txBox="1"/>
                    <p:nvPr/>
                  </p:nvSpPr>
                  <p:spPr>
                    <a:xfrm>
                      <a:off x="5630790" y="3237498"/>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630790" y="3237498"/>
                      <a:ext cx="720000" cy="360000"/>
                    </a:xfrm>
                    <a:prstGeom prst="rect">
                      <a:avLst/>
                    </a:prstGeom>
                    <a:blipFill rotWithShape="1">
                      <a:blip r:embed="rId4"/>
                      <a:stretch>
                        <a:fillRect b="-11864"/>
                      </a:stretch>
                    </a:blipFill>
                  </p:spPr>
                  <p:txBody>
                    <a:bodyPr/>
                    <a:lstStyle/>
                    <a:p>
                      <a:r>
                        <a:rPr lang="en-IE">
                          <a:noFill/>
                        </a:rPr>
                        <a:t> </a:t>
                      </a:r>
                    </a:p>
                  </p:txBody>
                </p:sp>
              </mc:Fallback>
            </mc:AlternateContent>
            <p:sp>
              <p:nvSpPr>
                <p:cNvPr id="29" name="TextBox 28"/>
                <p:cNvSpPr txBox="1"/>
                <p:nvPr/>
              </p:nvSpPr>
              <p:spPr>
                <a:xfrm>
                  <a:off x="8517712" y="2839422"/>
                  <a:ext cx="498855" cy="307777"/>
                </a:xfrm>
                <a:prstGeom prst="rect">
                  <a:avLst/>
                </a:prstGeom>
                <a:noFill/>
              </p:spPr>
              <p:txBody>
                <a:bodyPr wrap="none" rtlCol="0">
                  <a:spAutoFit/>
                </a:bodyPr>
                <a:lstStyle/>
                <a:p>
                  <a:r>
                    <a:rPr lang="en-IE" sz="1400" b="1" dirty="0" smtClean="0">
                      <a:solidFill>
                        <a:srgbClr val="FF0000"/>
                      </a:solidFill>
                    </a:rPr>
                    <a:t>70%</a:t>
                  </a:r>
                  <a:endParaRPr lang="en-IE" sz="1400" b="1" dirty="0">
                    <a:solidFill>
                      <a:srgbClr val="FF0000"/>
                    </a:solidFill>
                  </a:endParaRPr>
                </a:p>
              </p:txBody>
            </p:sp>
            <p:sp>
              <p:nvSpPr>
                <p:cNvPr id="30" name="TextBox 29"/>
                <p:cNvSpPr txBox="1"/>
                <p:nvPr/>
              </p:nvSpPr>
              <p:spPr>
                <a:xfrm>
                  <a:off x="3711850" y="3268276"/>
                  <a:ext cx="729687" cy="307777"/>
                </a:xfrm>
                <a:prstGeom prst="rect">
                  <a:avLst/>
                </a:prstGeom>
                <a:noFill/>
              </p:spPr>
              <p:txBody>
                <a:bodyPr wrap="none" rtlCol="0">
                  <a:spAutoFit/>
                </a:bodyPr>
                <a:lstStyle/>
                <a:p>
                  <a:r>
                    <a:rPr lang="en-IE" sz="1400" b="1" dirty="0" smtClean="0">
                      <a:solidFill>
                        <a:srgbClr val="FF0000"/>
                      </a:solidFill>
                    </a:rPr>
                    <a:t>63.24%</a:t>
                  </a:r>
                  <a:endParaRPr lang="en-IE" sz="1400" b="1" dirty="0">
                    <a:solidFill>
                      <a:srgbClr val="FF0000"/>
                    </a:solidFill>
                  </a:endParaRPr>
                </a:p>
              </p:txBody>
            </p:sp>
            <p:sp>
              <p:nvSpPr>
                <p:cNvPr id="31" name="TextBox 30"/>
                <p:cNvSpPr txBox="1"/>
                <p:nvPr/>
              </p:nvSpPr>
              <p:spPr>
                <a:xfrm>
                  <a:off x="7765549" y="3268276"/>
                  <a:ext cx="729687" cy="307777"/>
                </a:xfrm>
                <a:prstGeom prst="rect">
                  <a:avLst/>
                </a:prstGeom>
                <a:noFill/>
              </p:spPr>
              <p:txBody>
                <a:bodyPr wrap="none" rtlCol="0">
                  <a:spAutoFit/>
                </a:bodyPr>
                <a:lstStyle/>
                <a:p>
                  <a:r>
                    <a:rPr lang="en-IE" sz="1400" b="1" dirty="0" smtClean="0">
                      <a:solidFill>
                        <a:srgbClr val="FF0000"/>
                      </a:solidFill>
                    </a:rPr>
                    <a:t>69.56%</a:t>
                  </a:r>
                  <a:endParaRPr lang="en-IE" sz="1400" b="1" dirty="0">
                    <a:solidFill>
                      <a:srgbClr val="FF0000"/>
                    </a:solidFill>
                  </a:endParaRPr>
                </a:p>
              </p:txBody>
            </p:sp>
          </p:grpSp>
          <p:cxnSp>
            <p:nvCxnSpPr>
              <p:cNvPr id="24" name="Straight Arrow Connector 23"/>
              <p:cNvCxnSpPr>
                <a:stCxn id="32" idx="4"/>
              </p:cNvCxnSpPr>
              <p:nvPr/>
            </p:nvCxnSpPr>
            <p:spPr>
              <a:xfrm flipH="1">
                <a:off x="8739837" y="3231514"/>
                <a:ext cx="1" cy="2138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217725" y="6336203"/>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srgbClr val="FF0000"/>
                  </a:solidFill>
                </a:rPr>
                <a:t>Reject</a:t>
              </a:r>
              <a:endParaRPr lang="en-IE" sz="1400" b="1" dirty="0">
                <a:solidFill>
                  <a:srgbClr val="FF0000"/>
                </a:solidFill>
              </a:endParaRPr>
            </a:p>
          </p:txBody>
        </p:sp>
      </p:grpSp>
      <p:grpSp>
        <p:nvGrpSpPr>
          <p:cNvPr id="19" name="Group 18"/>
          <p:cNvGrpSpPr/>
          <p:nvPr/>
        </p:nvGrpSpPr>
        <p:grpSpPr>
          <a:xfrm>
            <a:off x="1619672" y="4099017"/>
            <a:ext cx="5020819" cy="664606"/>
            <a:chOff x="1863280" y="5457606"/>
            <a:chExt cx="5020819" cy="664606"/>
          </a:xfrm>
        </p:grpSpPr>
        <mc:AlternateContent xmlns:mc="http://schemas.openxmlformats.org/markup-compatibility/2006" xmlns:a14="http://schemas.microsoft.com/office/drawing/2010/main">
          <mc:Choice Requires="a14">
            <p:sp>
              <p:nvSpPr>
                <p:cNvPr id="20" name="Rectangle 19"/>
                <p:cNvSpPr/>
                <p:nvPr/>
              </p:nvSpPr>
              <p:spPr>
                <a:xfrm>
                  <a:off x="1863280"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20" name="Rectangle 19"/>
                <p:cNvSpPr>
                  <a:spLocks noRot="1" noChangeAspect="1" noMove="1" noResize="1" noEditPoints="1" noAdjustHandles="1" noChangeArrowheads="1" noChangeShapeType="1" noTextEdit="1"/>
                </p:cNvSpPr>
                <p:nvPr/>
              </p:nvSpPr>
              <p:spPr>
                <a:xfrm>
                  <a:off x="1863280" y="5457606"/>
                  <a:ext cx="1307759" cy="664606"/>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76340"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21" name="Rectangle 20"/>
                <p:cNvSpPr>
                  <a:spLocks noRot="1" noChangeAspect="1" noMove="1" noResize="1" noEditPoints="1" noAdjustHandles="1" noChangeArrowheads="1" noChangeShapeType="1" noTextEdit="1"/>
                </p:cNvSpPr>
                <p:nvPr/>
              </p:nvSpPr>
              <p:spPr>
                <a:xfrm>
                  <a:off x="5576340" y="5457606"/>
                  <a:ext cx="1307759" cy="664606"/>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044663" y="5605243"/>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044663" y="5605243"/>
                  <a:ext cx="720000" cy="360000"/>
                </a:xfrm>
                <a:prstGeom prst="rect">
                  <a:avLst/>
                </a:prstGeom>
                <a:blipFill rotWithShape="1">
                  <a:blip r:embed="rId7"/>
                  <a:stretch>
                    <a:fillRect b="-11864"/>
                  </a:stretch>
                </a:blipFill>
              </p:spPr>
              <p:txBody>
                <a:bodyPr/>
                <a:lstStyle/>
                <a:p>
                  <a:r>
                    <a:rPr lang="en-IE">
                      <a:noFill/>
                    </a:rPr>
                    <a:t> </a:t>
                  </a:r>
                </a:p>
              </p:txBody>
            </p:sp>
          </mc:Fallback>
        </mc:AlternateContent>
        <p:cxnSp>
          <p:nvCxnSpPr>
            <p:cNvPr id="35" name="Straight Arrow Connector 34"/>
            <p:cNvCxnSpPr/>
            <p:nvPr/>
          </p:nvCxnSpPr>
          <p:spPr>
            <a:xfrm flipV="1">
              <a:off x="4866637" y="5789909"/>
              <a:ext cx="612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289298" y="5789909"/>
              <a:ext cx="6172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301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xit" presetSubtype="0" fill="hold" nodeType="with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83624" y="973898"/>
            <a:ext cx="7776753" cy="4910204"/>
          </a:xfrm>
          <a:prstGeom prst="rect">
            <a:avLst/>
          </a:prstGeom>
          <a:ln w="76200">
            <a:solidFill>
              <a:schemeClr val="bg1"/>
            </a:solidFill>
          </a:ln>
        </p:spPr>
      </p:pic>
      <p:sp>
        <p:nvSpPr>
          <p:cNvPr id="4" name="TextBox 3"/>
          <p:cNvSpPr txBox="1"/>
          <p:nvPr/>
        </p:nvSpPr>
        <p:spPr>
          <a:xfrm>
            <a:off x="1077238"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406287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6" name="Object 12"/>
          <p:cNvGraphicFramePr>
            <a:graphicFrameLocks noChangeAspect="1"/>
          </p:cNvGraphicFramePr>
          <p:nvPr>
            <p:extLst>
              <p:ext uri="{D42A27DB-BD31-4B8C-83A1-F6EECF244321}">
                <p14:modId xmlns:p14="http://schemas.microsoft.com/office/powerpoint/2010/main" val="1203593526"/>
              </p:ext>
            </p:extLst>
          </p:nvPr>
        </p:nvGraphicFramePr>
        <p:xfrm>
          <a:off x="179512" y="836712"/>
          <a:ext cx="8743478" cy="4594225"/>
        </p:xfrm>
        <a:graphic>
          <a:graphicData uri="http://schemas.openxmlformats.org/presentationml/2006/ole">
            <mc:AlternateContent xmlns:mc="http://schemas.openxmlformats.org/markup-compatibility/2006">
              <mc:Choice xmlns:v="urn:schemas-microsoft-com:vml" Requires="v">
                <p:oleObj spid="_x0000_s25771" name="Equation" r:id="rId4" imgW="6172200" imgH="3377880" progId="Equation.DSMT4">
                  <p:embed/>
                </p:oleObj>
              </mc:Choice>
              <mc:Fallback>
                <p:oleObj name="Equation" r:id="rId4" imgW="6172200" imgH="3377880" progId="Equation.DSMT4">
                  <p:embed/>
                  <p:pic>
                    <p:nvPicPr>
                      <p:cNvPr id="0" name="Picture 91"/>
                      <p:cNvPicPr>
                        <a:picLocks noChangeAspect="1" noChangeArrowheads="1"/>
                      </p:cNvPicPr>
                      <p:nvPr/>
                    </p:nvPicPr>
                    <p:blipFill>
                      <a:blip r:embed="rId5"/>
                      <a:srcRect/>
                      <a:stretch>
                        <a:fillRect/>
                      </a:stretch>
                    </p:blipFill>
                    <p:spPr bwMode="auto">
                      <a:xfrm>
                        <a:off x="179512" y="836712"/>
                        <a:ext cx="8743478" cy="4594225"/>
                      </a:xfrm>
                      <a:prstGeom prst="rect">
                        <a:avLst/>
                      </a:prstGeom>
                      <a:noFill/>
                      <a:extLst/>
                    </p:spPr>
                  </p:pic>
                </p:oleObj>
              </mc:Fallback>
            </mc:AlternateContent>
          </a:graphicData>
        </a:graphic>
      </p:graphicFrame>
      <p:sp>
        <p:nvSpPr>
          <p:cNvPr id="3" name="Title 2"/>
          <p:cNvSpPr>
            <a:spLocks noGrp="1"/>
          </p:cNvSpPr>
          <p:nvPr>
            <p:ph type="title"/>
          </p:nvPr>
        </p:nvSpPr>
        <p:spPr/>
        <p:txBody>
          <a:bodyPr/>
          <a:lstStyle/>
          <a:p>
            <a:r>
              <a:rPr lang="en-IE" dirty="0" smtClean="0"/>
              <a:t>Question 1</a:t>
            </a:r>
            <a:endParaRPr lang="en-IE" dirty="0"/>
          </a:p>
        </p:txBody>
      </p:sp>
      <p:pic>
        <p:nvPicPr>
          <p:cNvPr id="25746" name="Picture 146" descr="http://assets3.parliament.uk/iv/main-large/ImageVault/Images/id_7694/scope_0/ImageVaultHandler.asp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1" y="1137866"/>
            <a:ext cx="1547607" cy="9949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27"/>
          <p:cNvSpPr/>
          <p:nvPr/>
        </p:nvSpPr>
        <p:spPr>
          <a:xfrm>
            <a:off x="231775" y="3284984"/>
            <a:ext cx="8372673" cy="2490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41955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6" name="Object 12"/>
          <p:cNvGraphicFramePr>
            <a:graphicFrameLocks noChangeAspect="1"/>
          </p:cNvGraphicFramePr>
          <p:nvPr>
            <p:extLst>
              <p:ext uri="{D42A27DB-BD31-4B8C-83A1-F6EECF244321}">
                <p14:modId xmlns:p14="http://schemas.microsoft.com/office/powerpoint/2010/main" val="3057438016"/>
              </p:ext>
            </p:extLst>
          </p:nvPr>
        </p:nvGraphicFramePr>
        <p:xfrm>
          <a:off x="179512" y="836712"/>
          <a:ext cx="8743478" cy="4594225"/>
        </p:xfrm>
        <a:graphic>
          <a:graphicData uri="http://schemas.openxmlformats.org/presentationml/2006/ole">
            <mc:AlternateContent xmlns:mc="http://schemas.openxmlformats.org/markup-compatibility/2006">
              <mc:Choice xmlns:v="urn:schemas-microsoft-com:vml" Requires="v">
                <p:oleObj spid="_x0000_s110611" name="Equation" r:id="rId4" imgW="6172200" imgH="3377880" progId="Equation.DSMT4">
                  <p:embed/>
                </p:oleObj>
              </mc:Choice>
              <mc:Fallback>
                <p:oleObj name="Equation" r:id="rId4" imgW="6172200" imgH="3377880" progId="Equation.DSMT4">
                  <p:embed/>
                  <p:pic>
                    <p:nvPicPr>
                      <p:cNvPr id="0" name=""/>
                      <p:cNvPicPr>
                        <a:picLocks noChangeAspect="1" noChangeArrowheads="1"/>
                      </p:cNvPicPr>
                      <p:nvPr/>
                    </p:nvPicPr>
                    <p:blipFill>
                      <a:blip r:embed="rId5"/>
                      <a:srcRect/>
                      <a:stretch>
                        <a:fillRect/>
                      </a:stretch>
                    </p:blipFill>
                    <p:spPr bwMode="auto">
                      <a:xfrm>
                        <a:off x="179512" y="836712"/>
                        <a:ext cx="8743478" cy="4594225"/>
                      </a:xfrm>
                      <a:prstGeom prst="rect">
                        <a:avLst/>
                      </a:prstGeom>
                      <a:noFill/>
                      <a:extLst/>
                    </p:spPr>
                  </p:pic>
                </p:oleObj>
              </mc:Fallback>
            </mc:AlternateContent>
          </a:graphicData>
        </a:graphic>
      </p:graphicFrame>
      <p:grpSp>
        <p:nvGrpSpPr>
          <p:cNvPr id="29" name="Group 28"/>
          <p:cNvGrpSpPr/>
          <p:nvPr/>
        </p:nvGrpSpPr>
        <p:grpSpPr>
          <a:xfrm>
            <a:off x="1900444" y="5669057"/>
            <a:ext cx="5022821" cy="664606"/>
            <a:chOff x="1863280" y="5457606"/>
            <a:chExt cx="5022821" cy="664606"/>
          </a:xfrm>
        </p:grpSpPr>
        <mc:AlternateContent xmlns:mc="http://schemas.openxmlformats.org/markup-compatibility/2006" xmlns:a14="http://schemas.microsoft.com/office/drawing/2010/main">
          <mc:Choice Requires="a14">
            <p:sp>
              <p:nvSpPr>
                <p:cNvPr id="30" name="Rectangle 29"/>
                <p:cNvSpPr/>
                <p:nvPr/>
              </p:nvSpPr>
              <p:spPr>
                <a:xfrm>
                  <a:off x="1863280"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30" name="Rectangle 29"/>
                <p:cNvSpPr>
                  <a:spLocks noRot="1" noChangeAspect="1" noMove="1" noResize="1" noEditPoints="1" noAdjustHandles="1" noChangeArrowheads="1" noChangeShapeType="1" noTextEdit="1"/>
                </p:cNvSpPr>
                <p:nvPr/>
              </p:nvSpPr>
              <p:spPr>
                <a:xfrm>
                  <a:off x="1863280" y="5457606"/>
                  <a:ext cx="1307759" cy="664606"/>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578342"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31" name="Rectangle 30"/>
                <p:cNvSpPr>
                  <a:spLocks noRot="1" noChangeAspect="1" noMove="1" noResize="1" noEditPoints="1" noAdjustHandles="1" noChangeArrowheads="1" noChangeShapeType="1" noTextEdit="1"/>
                </p:cNvSpPr>
                <p:nvPr/>
              </p:nvSpPr>
              <p:spPr>
                <a:xfrm>
                  <a:off x="5578342" y="5457606"/>
                  <a:ext cx="1307759" cy="664606"/>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44663" y="5605243"/>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44663" y="5605243"/>
                  <a:ext cx="720000" cy="360000"/>
                </a:xfrm>
                <a:prstGeom prst="rect">
                  <a:avLst/>
                </a:prstGeom>
                <a:blipFill rotWithShape="1">
                  <a:blip r:embed="rId9"/>
                  <a:stretch>
                    <a:fillRect b="-11864"/>
                  </a:stretch>
                </a:blipFill>
              </p:spPr>
              <p:txBody>
                <a:bodyPr/>
                <a:lstStyle/>
                <a:p>
                  <a:r>
                    <a:rPr lang="en-IE">
                      <a:noFill/>
                    </a:rPr>
                    <a:t> </a:t>
                  </a:r>
                </a:p>
              </p:txBody>
            </p:sp>
          </mc:Fallback>
        </mc:AlternateContent>
        <p:cxnSp>
          <p:nvCxnSpPr>
            <p:cNvPr id="33" name="Straight Arrow Connector 32"/>
            <p:cNvCxnSpPr/>
            <p:nvPr/>
          </p:nvCxnSpPr>
          <p:spPr>
            <a:xfrm flipV="1">
              <a:off x="4866637" y="5789909"/>
              <a:ext cx="648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289298" y="5789909"/>
              <a:ext cx="64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IE" dirty="0" smtClean="0"/>
              <a:t>Question 1: Solution</a:t>
            </a:r>
            <a:endParaRPr lang="en-IE" dirty="0"/>
          </a:p>
        </p:txBody>
      </p:sp>
      <p:grpSp>
        <p:nvGrpSpPr>
          <p:cNvPr id="2" name="Group 1"/>
          <p:cNvGrpSpPr/>
          <p:nvPr/>
        </p:nvGrpSpPr>
        <p:grpSpPr>
          <a:xfrm>
            <a:off x="2365411" y="5301208"/>
            <a:ext cx="5662973" cy="940048"/>
            <a:chOff x="1969793" y="5621724"/>
            <a:chExt cx="5662973" cy="940048"/>
          </a:xfrm>
        </p:grpSpPr>
        <p:grpSp>
          <p:nvGrpSpPr>
            <p:cNvPr id="15" name="Group 14"/>
            <p:cNvGrpSpPr/>
            <p:nvPr/>
          </p:nvGrpSpPr>
          <p:grpSpPr>
            <a:xfrm>
              <a:off x="1969793" y="5621724"/>
              <a:ext cx="4125146" cy="900757"/>
              <a:chOff x="3910409" y="2706965"/>
              <a:chExt cx="4125146" cy="900757"/>
            </a:xfrm>
          </p:grpSpPr>
          <p:grpSp>
            <p:nvGrpSpPr>
              <p:cNvPr id="16" name="Group 15"/>
              <p:cNvGrpSpPr/>
              <p:nvPr/>
            </p:nvGrpSpPr>
            <p:grpSpPr>
              <a:xfrm>
                <a:off x="3910409" y="2706965"/>
                <a:ext cx="4125146" cy="900757"/>
                <a:chOff x="3910409" y="2706965"/>
                <a:chExt cx="4125146" cy="900757"/>
              </a:xfrm>
            </p:grpSpPr>
            <p:cxnSp>
              <p:nvCxnSpPr>
                <p:cNvPr id="18" name="Straight Arrow Connector 17"/>
                <p:cNvCxnSpPr/>
                <p:nvPr/>
              </p:nvCxnSpPr>
              <p:spPr>
                <a:xfrm flipH="1">
                  <a:off x="4820926" y="3407667"/>
                  <a:ext cx="64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77038" y="3407667"/>
                  <a:ext cx="648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734284" y="2706965"/>
                  <a:ext cx="738410" cy="461666"/>
                  <a:chOff x="5550518" y="4711471"/>
                  <a:chExt cx="738410" cy="461666"/>
                </a:xfrm>
              </p:grpSpPr>
              <p:sp>
                <p:nvSpPr>
                  <p:cNvPr id="25" name="Oval 24"/>
                  <p:cNvSpPr/>
                  <p:nvPr/>
                </p:nvSpPr>
                <p:spPr>
                  <a:xfrm>
                    <a:off x="5628765" y="4711471"/>
                    <a:ext cx="426723" cy="4616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6" name="TextBox 25"/>
                  <p:cNvSpPr txBox="1"/>
                  <p:nvPr/>
                </p:nvSpPr>
                <p:spPr>
                  <a:xfrm>
                    <a:off x="5550518" y="4762117"/>
                    <a:ext cx="738410" cy="369332"/>
                  </a:xfrm>
                  <a:prstGeom prst="rect">
                    <a:avLst/>
                  </a:prstGeom>
                  <a:noFill/>
                </p:spPr>
                <p:txBody>
                  <a:bodyPr wrap="square" rtlCol="0">
                    <a:spAutoFit/>
                  </a:bodyPr>
                  <a:lstStyle/>
                  <a:p>
                    <a:r>
                      <a:rPr lang="en-GB" b="1" dirty="0" smtClean="0">
                        <a:solidFill>
                          <a:prstClr val="black"/>
                        </a:solidFill>
                      </a:rPr>
                      <a:t>40%</a:t>
                    </a:r>
                    <a:endParaRPr lang="en-IE" b="1" dirty="0">
                      <a:solidFill>
                        <a:prstClr val="black"/>
                      </a:solidFill>
                    </a:endParaRPr>
                  </a:p>
                </p:txBody>
              </p:sp>
            </p:grpSp>
            <mc:AlternateContent xmlns:mc="http://schemas.openxmlformats.org/markup-compatibility/2006" xmlns:a14="http://schemas.microsoft.com/office/drawing/2010/main">
              <mc:Choice Requires="a14">
                <p:sp>
                  <p:nvSpPr>
                    <p:cNvPr id="21" name="TextBox 20"/>
                    <p:cNvSpPr txBox="1"/>
                    <p:nvPr/>
                  </p:nvSpPr>
                  <p:spPr>
                    <a:xfrm>
                      <a:off x="5630790" y="3227667"/>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630790" y="3227667"/>
                      <a:ext cx="720000" cy="360000"/>
                    </a:xfrm>
                    <a:prstGeom prst="rect">
                      <a:avLst/>
                    </a:prstGeom>
                    <a:blipFill rotWithShape="1">
                      <a:blip r:embed="rId10"/>
                      <a:stretch>
                        <a:fillRect b="-11864"/>
                      </a:stretch>
                    </a:blipFill>
                  </p:spPr>
                  <p:txBody>
                    <a:bodyPr/>
                    <a:lstStyle/>
                    <a:p>
                      <a:r>
                        <a:rPr lang="en-IE">
                          <a:noFill/>
                        </a:rPr>
                        <a:t> </a:t>
                      </a:r>
                    </a:p>
                  </p:txBody>
                </p:sp>
              </mc:Fallback>
            </mc:AlternateContent>
            <p:sp>
              <p:nvSpPr>
                <p:cNvPr id="23" name="TextBox 22"/>
                <p:cNvSpPr txBox="1"/>
                <p:nvPr/>
              </p:nvSpPr>
              <p:spPr>
                <a:xfrm>
                  <a:off x="3910409" y="3207612"/>
                  <a:ext cx="694421" cy="400110"/>
                </a:xfrm>
                <a:prstGeom prst="rect">
                  <a:avLst/>
                </a:prstGeom>
                <a:noFill/>
              </p:spPr>
              <p:txBody>
                <a:bodyPr wrap="none" rtlCol="0">
                  <a:spAutoFit/>
                </a:bodyPr>
                <a:lstStyle/>
                <a:p>
                  <a:r>
                    <a:rPr lang="en-IE" sz="2000" b="1" dirty="0" smtClean="0"/>
                    <a:t>39%</a:t>
                  </a:r>
                  <a:endParaRPr lang="en-IE" sz="2000" b="1" dirty="0"/>
                </a:p>
              </p:txBody>
            </p:sp>
            <p:sp>
              <p:nvSpPr>
                <p:cNvPr id="24" name="TextBox 23"/>
                <p:cNvSpPr txBox="1"/>
                <p:nvPr/>
              </p:nvSpPr>
              <p:spPr>
                <a:xfrm>
                  <a:off x="7341134" y="3207612"/>
                  <a:ext cx="694421" cy="400110"/>
                </a:xfrm>
                <a:prstGeom prst="rect">
                  <a:avLst/>
                </a:prstGeom>
                <a:noFill/>
              </p:spPr>
              <p:txBody>
                <a:bodyPr wrap="none" rtlCol="0">
                  <a:spAutoFit/>
                </a:bodyPr>
                <a:lstStyle/>
                <a:p>
                  <a:r>
                    <a:rPr lang="en-IE" sz="2000" b="1" dirty="0" smtClean="0"/>
                    <a:t>45%</a:t>
                  </a:r>
                  <a:endParaRPr lang="en-IE" sz="2000" b="1" dirty="0"/>
                </a:p>
              </p:txBody>
            </p:sp>
          </p:grpSp>
          <p:cxnSp>
            <p:nvCxnSpPr>
              <p:cNvPr id="17" name="Straight Arrow Connector 16"/>
              <p:cNvCxnSpPr>
                <a:stCxn id="25" idx="4"/>
              </p:cNvCxnSpPr>
              <p:nvPr/>
            </p:nvCxnSpPr>
            <p:spPr>
              <a:xfrm flipH="1">
                <a:off x="5025892" y="3168631"/>
                <a:ext cx="1" cy="2138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6750099" y="6038552"/>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sp>
        <p:nvSpPr>
          <p:cNvPr id="4" name="Rectangle 3"/>
          <p:cNvSpPr/>
          <p:nvPr/>
        </p:nvSpPr>
        <p:spPr>
          <a:xfrm>
            <a:off x="224224" y="3284983"/>
            <a:ext cx="7776864" cy="20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746" name="Picture 146" descr="http://assets3.parliament.uk/iv/main-large/ImageVault/Images/id_7694/scope_0/ImageVaultHandler.aspx.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311" y="1137866"/>
            <a:ext cx="1547607" cy="9949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1"/>
          <p:cNvSpPr>
            <a:spLocks noChangeArrowheads="1"/>
          </p:cNvSpPr>
          <p:nvPr/>
        </p:nvSpPr>
        <p:spPr bwMode="auto">
          <a:xfrm>
            <a:off x="281493" y="975211"/>
            <a:ext cx="86409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IE" dirty="0" smtClean="0">
                <a:ea typeface="Calibri" pitchFamily="34" charset="0"/>
                <a:cs typeface="Times New Roman" pitchFamily="18" charset="0"/>
              </a:rPr>
              <a:t>RTÉ claim that 60% of all viewers watch the Late </a:t>
            </a:r>
            <a:r>
              <a:rPr lang="en-IE" dirty="0" err="1" smtClean="0">
                <a:ea typeface="Calibri" pitchFamily="34" charset="0"/>
                <a:cs typeface="Times New Roman" pitchFamily="18" charset="0"/>
              </a:rPr>
              <a:t>Late</a:t>
            </a:r>
            <a:r>
              <a:rPr lang="en-IE" dirty="0" smtClean="0">
                <a:ea typeface="Calibri" pitchFamily="34" charset="0"/>
                <a:cs typeface="Times New Roman" pitchFamily="18" charset="0"/>
              </a:rPr>
              <a:t> Show every Friday night. </a:t>
            </a:r>
            <a:r>
              <a:rPr kumimoji="0" lang="en-IE" b="0" i="0" u="none" strike="noStrike" cap="none" normalizeH="0" baseline="0" dirty="0" smtClean="0">
                <a:ln>
                  <a:noFill/>
                </a:ln>
                <a:solidFill>
                  <a:schemeClr val="tx1"/>
                </a:solidFill>
                <a:effectLst/>
                <a:ea typeface="Calibri" pitchFamily="34" charset="0"/>
                <a:cs typeface="Times New Roman" pitchFamily="18" charset="0"/>
              </a:rPr>
              <a:t>An independent  survey was carried out on 400 randomly selected viewers to see if the</a:t>
            </a:r>
            <a:r>
              <a:rPr kumimoji="0" lang="en-IE" b="0" i="0" u="none" strike="noStrike" cap="none" normalizeH="0" dirty="0" smtClean="0">
                <a:ln>
                  <a:noFill/>
                </a:ln>
                <a:solidFill>
                  <a:schemeClr val="tx1"/>
                </a:solidFill>
                <a:effectLst/>
                <a:ea typeface="Calibri" pitchFamily="34" charset="0"/>
                <a:cs typeface="Times New Roman" pitchFamily="18" charset="0"/>
              </a:rPr>
              <a:t> claim were true. The result of the survey was that 180 were watching the Late </a:t>
            </a:r>
            <a:r>
              <a:rPr kumimoji="0" lang="en-IE" b="0" i="0" u="none" strike="noStrike" cap="none" normalizeH="0" dirty="0" err="1" smtClean="0">
                <a:ln>
                  <a:noFill/>
                </a:ln>
                <a:solidFill>
                  <a:schemeClr val="tx1"/>
                </a:solidFill>
                <a:effectLst/>
                <a:ea typeface="Calibri" pitchFamily="34" charset="0"/>
                <a:cs typeface="Times New Roman" pitchFamily="18" charset="0"/>
              </a:rPr>
              <a:t>Late</a:t>
            </a:r>
            <a:r>
              <a:rPr kumimoji="0" lang="en-IE" b="0" i="0" u="none" strike="noStrike" cap="none" normalizeH="0" dirty="0" smtClean="0">
                <a:ln>
                  <a:noFill/>
                </a:ln>
                <a:solidFill>
                  <a:schemeClr val="tx1"/>
                </a:solidFill>
                <a:effectLst/>
                <a:ea typeface="Calibri" pitchFamily="34" charset="0"/>
                <a:cs typeface="Times New Roman" pitchFamily="18" charset="0"/>
              </a:rPr>
              <a:t> Show.</a:t>
            </a:r>
          </a:p>
          <a:p>
            <a:pPr marL="400050" marR="0" lvl="0" indent="-400050" algn="l" defTabSz="914400" rtl="0" eaLnBrk="1" fontAlgn="base" latinLnBrk="0" hangingPunct="1">
              <a:lnSpc>
                <a:spcPct val="100000"/>
              </a:lnSpc>
              <a:spcBef>
                <a:spcPct val="0"/>
              </a:spcBef>
              <a:spcAft>
                <a:spcPct val="0"/>
              </a:spcAft>
              <a:buClrTx/>
              <a:buSzTx/>
              <a:buFont typeface="+mj-lt"/>
              <a:buAutoNum type="romanUcPeriod"/>
              <a:tabLst/>
            </a:pPr>
            <a:r>
              <a:rPr kumimoji="0" lang="en-IE" b="0" i="0" u="none" strike="noStrike" cap="none" normalizeH="0" baseline="0" dirty="0" smtClean="0">
                <a:ln>
                  <a:noFill/>
                </a:ln>
                <a:solidFill>
                  <a:schemeClr val="tx1"/>
                </a:solidFill>
                <a:effectLst/>
                <a:ea typeface="Calibri" pitchFamily="34" charset="0"/>
                <a:cs typeface="Times New Roman" pitchFamily="18" charset="0"/>
              </a:rPr>
              <a:t>Calculate the margin of error.</a:t>
            </a:r>
          </a:p>
          <a:p>
            <a:pPr marL="400050" marR="0" lvl="0" indent="-400050" algn="l" defTabSz="914400" rtl="0" eaLnBrk="1" fontAlgn="base" latinLnBrk="0" hangingPunct="1">
              <a:lnSpc>
                <a:spcPct val="100000"/>
              </a:lnSpc>
              <a:spcBef>
                <a:spcPct val="0"/>
              </a:spcBef>
              <a:spcAft>
                <a:spcPct val="0"/>
              </a:spcAft>
              <a:buClrTx/>
              <a:buSzTx/>
              <a:buFont typeface="+mj-lt"/>
              <a:buAutoNum type="romanUcPeriod"/>
              <a:tabLst/>
            </a:pPr>
            <a:r>
              <a:rPr kumimoji="0" lang="en-IE" b="0" i="0" u="none" strike="noStrike" cap="none" normalizeH="0" baseline="0" dirty="0" smtClean="0">
                <a:ln>
                  <a:noFill/>
                </a:ln>
                <a:solidFill>
                  <a:schemeClr val="tx1"/>
                </a:solidFill>
                <a:effectLst/>
                <a:ea typeface="Calibri" pitchFamily="34" charset="0"/>
                <a:cs typeface="Times New Roman" pitchFamily="18" charset="0"/>
              </a:rPr>
              <a:t>State the Null and Alternative Hypothesis.</a:t>
            </a:r>
          </a:p>
          <a:p>
            <a:pPr marL="400050" lvl="0" indent="-400050" fontAlgn="base">
              <a:spcBef>
                <a:spcPct val="0"/>
              </a:spcBef>
              <a:spcAft>
                <a:spcPct val="0"/>
              </a:spcAft>
              <a:buFont typeface="+mj-lt"/>
              <a:buAutoNum type="romanUcPeriod"/>
            </a:pPr>
            <a:r>
              <a:rPr lang="en-IE" dirty="0" smtClean="0">
                <a:ea typeface="Calibri" pitchFamily="34" charset="0"/>
                <a:cs typeface="Times New Roman" pitchFamily="18" charset="0"/>
              </a:rPr>
              <a:t>Would </a:t>
            </a:r>
            <a:r>
              <a:rPr lang="en-IE" dirty="0">
                <a:ea typeface="Calibri" pitchFamily="34" charset="0"/>
                <a:cs typeface="Times New Roman" pitchFamily="18" charset="0"/>
              </a:rPr>
              <a:t>you accept or reject the Null </a:t>
            </a:r>
            <a:r>
              <a:rPr lang="en-IE" dirty="0" smtClean="0">
                <a:ea typeface="Calibri" pitchFamily="34" charset="0"/>
                <a:cs typeface="Times New Roman" pitchFamily="18" charset="0"/>
              </a:rPr>
              <a:t>Hypothesis </a:t>
            </a:r>
            <a:r>
              <a:rPr lang="en-IE" dirty="0">
                <a:ea typeface="Calibri" pitchFamily="34" charset="0"/>
                <a:cs typeface="Times New Roman" pitchFamily="18" charset="0"/>
              </a:rPr>
              <a:t>according to this survey? </a:t>
            </a:r>
            <a:endParaRPr kumimoji="0" lang="en-IE"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dirty="0" smtClean="0">
                <a:ln>
                  <a:noFill/>
                </a:ln>
                <a:solidFill>
                  <a:schemeClr val="tx1"/>
                </a:solidFill>
                <a:effectLst/>
                <a:ea typeface="Calibri" pitchFamily="34" charset="0"/>
                <a:cs typeface="Times New Roman" pitchFamily="18" charset="0"/>
              </a:rPr>
              <a:t>      </a:t>
            </a:r>
            <a:r>
              <a:rPr kumimoji="0" lang="en-IE" b="0" i="0" u="none" strike="noStrike" cap="none" normalizeH="0" baseline="0" dirty="0" smtClean="0">
                <a:ln>
                  <a:noFill/>
                </a:ln>
                <a:solidFill>
                  <a:schemeClr val="tx1"/>
                </a:solidFill>
                <a:effectLst/>
                <a:ea typeface="Calibri" pitchFamily="34" charset="0"/>
                <a:cs typeface="Times New Roman" pitchFamily="18" charset="0"/>
              </a:rPr>
              <a:t>Give a reason for your conclusion.</a:t>
            </a:r>
            <a:endParaRPr kumimoji="0" lang="en-IE" sz="1600" b="0" i="0" u="none" strike="noStrike" cap="none" normalizeH="0" baseline="0" dirty="0" smtClean="0">
              <a:ln>
                <a:noFill/>
              </a:ln>
              <a:solidFill>
                <a:schemeClr val="tx1"/>
              </a:solidFill>
              <a:effectLst/>
              <a:ea typeface="Calibri" pitchFamily="34" charset="0"/>
              <a:cs typeface="Times New Roman" pitchFamily="18" charset="0"/>
            </a:endParaRPr>
          </a:p>
        </p:txBody>
      </p:sp>
      <p:sp>
        <p:nvSpPr>
          <p:cNvPr id="3" name="Title 2"/>
          <p:cNvSpPr>
            <a:spLocks noGrp="1"/>
          </p:cNvSpPr>
          <p:nvPr>
            <p:ph type="title"/>
          </p:nvPr>
        </p:nvSpPr>
        <p:spPr/>
        <p:txBody>
          <a:bodyPr/>
          <a:lstStyle/>
          <a:p>
            <a:r>
              <a:rPr lang="en-IE" dirty="0" smtClean="0"/>
              <a:t>Question 2</a:t>
            </a:r>
            <a:endParaRPr lang="en-IE" dirty="0"/>
          </a:p>
        </p:txBody>
      </p:sp>
      <p:pic>
        <p:nvPicPr>
          <p:cNvPr id="25" name="Picture 2" descr="http://www.rte.ie/tv/latelate/images/lls-pl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09120"/>
            <a:ext cx="3657600" cy="216024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37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51520" y="764704"/>
                <a:ext cx="8892480" cy="3664658"/>
              </a:xfrm>
              <a:prstGeom prst="rect">
                <a:avLst/>
              </a:prstGeom>
            </p:spPr>
            <p:txBody>
              <a:bodyPr wrap="square">
                <a:spAutoFit/>
              </a:bodyPr>
              <a:lstStyle/>
              <a:p>
                <a:pPr marL="400050" lvl="0" indent="-400050" fontAlgn="base">
                  <a:spcBef>
                    <a:spcPct val="0"/>
                  </a:spcBef>
                  <a:spcAft>
                    <a:spcPct val="0"/>
                  </a:spcAft>
                  <a:buFont typeface="+mj-lt"/>
                  <a:buAutoNum type="romanUcPeriod"/>
                </a:pPr>
                <a:r>
                  <a:rPr lang="en-IE" dirty="0" smtClean="0"/>
                  <a:t>Margin </a:t>
                </a:r>
                <a:r>
                  <a:rPr lang="en-IE" dirty="0"/>
                  <a:t>of Error = </a:t>
                </a:r>
                <a14:m>
                  <m:oMath xmlns:m="http://schemas.openxmlformats.org/officeDocument/2006/math">
                    <m:f>
                      <m:fPr>
                        <m:ctrlPr>
                          <a:rPr lang="en-IE" i="1">
                            <a:latin typeface="Cambria Math" panose="02040503050406030204" pitchFamily="18" charset="0"/>
                          </a:rPr>
                        </m:ctrlPr>
                      </m:fPr>
                      <m:num>
                        <m:r>
                          <a:rPr lang="en-IE" i="1">
                            <a:latin typeface="Cambria Math"/>
                          </a:rPr>
                          <m:t>1</m:t>
                        </m:r>
                      </m:num>
                      <m:den>
                        <m:rad>
                          <m:radPr>
                            <m:degHide m:val="on"/>
                            <m:ctrlPr>
                              <a:rPr lang="en-IE" i="1">
                                <a:latin typeface="Cambria Math" panose="02040503050406030204" pitchFamily="18" charset="0"/>
                              </a:rPr>
                            </m:ctrlPr>
                          </m:radPr>
                          <m:deg/>
                          <m:e>
                            <m:r>
                              <a:rPr lang="en-IE" i="1">
                                <a:latin typeface="Cambria Math"/>
                              </a:rPr>
                              <m:t>400</m:t>
                            </m:r>
                          </m:e>
                        </m:rad>
                      </m:den>
                    </m:f>
                  </m:oMath>
                </a14:m>
                <a:r>
                  <a:rPr lang="en-IE" dirty="0"/>
                  <a:t>  =  </a:t>
                </a:r>
                <a:r>
                  <a:rPr lang="en-IE" dirty="0" smtClean="0"/>
                  <a:t>0.05 = 5</a:t>
                </a:r>
                <a:r>
                  <a:rPr lang="en-IE" dirty="0"/>
                  <a:t>% </a:t>
                </a:r>
                <a:endParaRPr lang="en-IE" dirty="0" smtClean="0"/>
              </a:p>
              <a:p>
                <a:pPr marL="400050" lvl="0" indent="-400050" fontAlgn="base">
                  <a:spcBef>
                    <a:spcPct val="0"/>
                  </a:spcBef>
                  <a:spcAft>
                    <a:spcPct val="0"/>
                  </a:spcAft>
                  <a:buFont typeface="+mj-lt"/>
                  <a:buAutoNum type="romanUcPeriod"/>
                </a:pPr>
                <a:endParaRPr lang="en-IE" dirty="0"/>
              </a:p>
              <a:p>
                <a:pPr marL="400050" lvl="0" indent="-400050" fontAlgn="base">
                  <a:spcBef>
                    <a:spcPct val="0"/>
                  </a:spcBef>
                  <a:spcAft>
                    <a:spcPct val="0"/>
                  </a:spcAft>
                  <a:buFont typeface="+mj-lt"/>
                  <a:buAutoNum type="romanUcPeriod"/>
                </a:pPr>
                <a:r>
                  <a:rPr lang="en-IE" dirty="0" smtClean="0"/>
                  <a:t>Null </a:t>
                </a:r>
                <a:r>
                  <a:rPr lang="en-IE" dirty="0"/>
                  <a:t>hypothesis : </a:t>
                </a:r>
                <a:r>
                  <a:rPr lang="en-IE" dirty="0" smtClean="0"/>
                  <a:t>60% of viewers watch the Late </a:t>
                </a:r>
                <a:r>
                  <a:rPr lang="en-IE" dirty="0" err="1" smtClean="0"/>
                  <a:t>Late</a:t>
                </a:r>
                <a:r>
                  <a:rPr lang="en-IE" dirty="0" smtClean="0"/>
                  <a:t> Show.</a:t>
                </a:r>
              </a:p>
              <a:p>
                <a:pPr fontAlgn="base">
                  <a:spcBef>
                    <a:spcPct val="0"/>
                  </a:spcBef>
                  <a:spcAft>
                    <a:spcPct val="0"/>
                  </a:spcAft>
                </a:pPr>
                <a:r>
                  <a:rPr lang="en-IE" dirty="0" smtClean="0"/>
                  <a:t>      Alternative </a:t>
                </a:r>
                <a:r>
                  <a:rPr lang="en-IE" dirty="0"/>
                  <a:t>hypothesis : 60% of viewers </a:t>
                </a:r>
                <a:r>
                  <a:rPr lang="en-IE" dirty="0" smtClean="0"/>
                  <a:t>do not watch </a:t>
                </a:r>
                <a:r>
                  <a:rPr lang="en-IE" dirty="0"/>
                  <a:t>the Late </a:t>
                </a:r>
                <a:r>
                  <a:rPr lang="en-IE" dirty="0" err="1" smtClean="0"/>
                  <a:t>Late</a:t>
                </a:r>
                <a:r>
                  <a:rPr lang="en-IE" dirty="0" smtClean="0"/>
                  <a:t> Show.</a:t>
                </a:r>
              </a:p>
              <a:p>
                <a:pPr fontAlgn="base">
                  <a:spcBef>
                    <a:spcPct val="0"/>
                  </a:spcBef>
                  <a:spcAft>
                    <a:spcPct val="0"/>
                  </a:spcAft>
                </a:pPr>
                <a14:m>
                  <m:oMath xmlns:m="http://schemas.openxmlformats.org/officeDocument/2006/math">
                    <m:r>
                      <a:rPr lang="en-IE" b="0" i="1" smtClean="0">
                        <a:latin typeface="Cambria Math"/>
                      </a:rPr>
                      <m:t>                                                                        </m:t>
                    </m:r>
                    <m:acc>
                      <m:accPr>
                        <m:chr m:val="̂"/>
                        <m:ctrlPr>
                          <a:rPr lang="en-IE" i="1" smtClean="0">
                            <a:latin typeface="Cambria Math" panose="02040503050406030204" pitchFamily="18" charset="0"/>
                          </a:rPr>
                        </m:ctrlPr>
                      </m:accPr>
                      <m:e>
                        <m:r>
                          <a:rPr lang="en-IE" b="0" i="1" smtClean="0">
                            <a:latin typeface="Cambria Math"/>
                          </a:rPr>
                          <m:t>𝑝</m:t>
                        </m:r>
                      </m:e>
                    </m:acc>
                    <m:r>
                      <a:rPr lang="en-IE" b="0" i="1" smtClean="0">
                        <a:latin typeface="Cambria Math"/>
                      </a:rPr>
                      <m:t>=</m:t>
                    </m:r>
                    <m:f>
                      <m:fPr>
                        <m:ctrlPr>
                          <a:rPr lang="en-IE" b="0" i="1" smtClean="0">
                            <a:latin typeface="Cambria Math" panose="02040503050406030204" pitchFamily="18" charset="0"/>
                          </a:rPr>
                        </m:ctrlPr>
                      </m:fPr>
                      <m:num>
                        <m:r>
                          <a:rPr lang="en-IE" b="0" i="1" smtClean="0">
                            <a:latin typeface="Cambria Math"/>
                          </a:rPr>
                          <m:t>180</m:t>
                        </m:r>
                      </m:num>
                      <m:den>
                        <m:r>
                          <a:rPr lang="en-IE" b="0" i="1" smtClean="0">
                            <a:latin typeface="Cambria Math"/>
                          </a:rPr>
                          <m:t>400</m:t>
                        </m:r>
                      </m:den>
                    </m:f>
                  </m:oMath>
                </a14:m>
                <a:r>
                  <a:rPr lang="en-IE" dirty="0" smtClean="0"/>
                  <a:t> = 0.45 = 45% </a:t>
                </a:r>
              </a:p>
              <a:p>
                <a:pPr marL="400050" indent="-400050" fontAlgn="base">
                  <a:spcBef>
                    <a:spcPct val="0"/>
                  </a:spcBef>
                  <a:spcAft>
                    <a:spcPct val="0"/>
                  </a:spcAft>
                  <a:buFont typeface="+mj-lt"/>
                  <a:buAutoNum type="romanUcPeriod"/>
                </a:pPr>
                <a:endParaRPr lang="en-IE" dirty="0"/>
              </a:p>
              <a:p>
                <a:pPr marL="400050" indent="-400050" fontAlgn="base">
                  <a:spcBef>
                    <a:spcPct val="0"/>
                  </a:spcBef>
                  <a:spcAft>
                    <a:spcPct val="0"/>
                  </a:spcAft>
                  <a:buFont typeface="+mj-lt"/>
                  <a:buAutoNum type="romanUcPeriod"/>
                </a:pPr>
                <a:endParaRPr lang="en-IE" dirty="0" smtClean="0"/>
              </a:p>
              <a:p>
                <a:pPr marL="400050" indent="-400050" fontAlgn="base">
                  <a:spcBef>
                    <a:spcPct val="0"/>
                  </a:spcBef>
                  <a:spcAft>
                    <a:spcPct val="0"/>
                  </a:spcAft>
                  <a:buFont typeface="+mj-lt"/>
                  <a:buAutoNum type="romanUcPeriod"/>
                </a:pPr>
                <a:endParaRPr lang="en-IE" dirty="0"/>
              </a:p>
              <a:p>
                <a:pPr fontAlgn="base">
                  <a:spcBef>
                    <a:spcPct val="0"/>
                  </a:spcBef>
                  <a:spcAft>
                    <a:spcPct val="0"/>
                  </a:spcAft>
                </a:pPr>
                <a:endParaRPr lang="en-IE" dirty="0" smtClean="0"/>
              </a:p>
              <a:p>
                <a:pPr fontAlgn="base">
                  <a:spcBef>
                    <a:spcPct val="0"/>
                  </a:spcBef>
                  <a:spcAft>
                    <a:spcPct val="0"/>
                  </a:spcAft>
                </a:pPr>
                <a:endParaRPr lang="en-IE" dirty="0"/>
              </a:p>
              <a:p>
                <a:pPr marL="400050" indent="-400050" fontAlgn="base">
                  <a:spcBef>
                    <a:spcPct val="0"/>
                  </a:spcBef>
                  <a:spcAft>
                    <a:spcPct val="0"/>
                  </a:spcAft>
                  <a:buAutoNum type="romanLcPeriod" startAt="3"/>
                </a:pPr>
                <a:r>
                  <a:rPr lang="en-IE" dirty="0" smtClean="0"/>
                  <a:t>There is sufficient evidence, according to the survey, Reject the Null      Hypotheses.  Reason: 60% is outside the confidence interval.</a:t>
                </a:r>
                <a:endParaRPr lang="en-IE" dirty="0"/>
              </a:p>
            </p:txBody>
          </p:sp>
        </mc:Choice>
        <mc:Fallback xmlns="">
          <p:sp>
            <p:nvSpPr>
              <p:cNvPr id="4" name="Rectangle 3"/>
              <p:cNvSpPr>
                <a:spLocks noRot="1" noChangeAspect="1" noMove="1" noResize="1" noEditPoints="1" noAdjustHandles="1" noChangeArrowheads="1" noChangeShapeType="1" noTextEdit="1"/>
              </p:cNvSpPr>
              <p:nvPr/>
            </p:nvSpPr>
            <p:spPr>
              <a:xfrm>
                <a:off x="251520" y="764704"/>
                <a:ext cx="8892480" cy="3664658"/>
              </a:xfrm>
              <a:prstGeom prst="rect">
                <a:avLst/>
              </a:prstGeom>
              <a:blipFill rotWithShape="1">
                <a:blip r:embed="rId3"/>
                <a:stretch>
                  <a:fillRect l="-480" b="-1495"/>
                </a:stretch>
              </a:blipFill>
            </p:spPr>
            <p:txBody>
              <a:bodyPr/>
              <a:lstStyle/>
              <a:p>
                <a:r>
                  <a:rPr lang="en-IE">
                    <a:noFill/>
                  </a:rPr>
                  <a:t> </a:t>
                </a:r>
              </a:p>
            </p:txBody>
          </p:sp>
        </mc:Fallback>
      </mc:AlternateContent>
      <p:grpSp>
        <p:nvGrpSpPr>
          <p:cNvPr id="27" name="Group 26"/>
          <p:cNvGrpSpPr/>
          <p:nvPr/>
        </p:nvGrpSpPr>
        <p:grpSpPr>
          <a:xfrm>
            <a:off x="2060590" y="2938592"/>
            <a:ext cx="5022821" cy="664606"/>
            <a:chOff x="1863280" y="5457606"/>
            <a:chExt cx="5022821" cy="664606"/>
          </a:xfrm>
        </p:grpSpPr>
        <mc:AlternateContent xmlns:mc="http://schemas.openxmlformats.org/markup-compatibility/2006" xmlns:a14="http://schemas.microsoft.com/office/drawing/2010/main">
          <mc:Choice Requires="a14">
            <p:sp>
              <p:nvSpPr>
                <p:cNvPr id="37" name="Rectangle 36"/>
                <p:cNvSpPr/>
                <p:nvPr/>
              </p:nvSpPr>
              <p:spPr>
                <a:xfrm>
                  <a:off x="1863280"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37" name="Rectangle 36"/>
                <p:cNvSpPr>
                  <a:spLocks noRot="1" noChangeAspect="1" noMove="1" noResize="1" noEditPoints="1" noAdjustHandles="1" noChangeArrowheads="1" noChangeShapeType="1" noTextEdit="1"/>
                </p:cNvSpPr>
                <p:nvPr/>
              </p:nvSpPr>
              <p:spPr>
                <a:xfrm>
                  <a:off x="1863280" y="5457606"/>
                  <a:ext cx="1307759" cy="664606"/>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578342" y="5457606"/>
                  <a:ext cx="1307759" cy="664606"/>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f>
                          <m:fPr>
                            <m:ctrlPr>
                              <a:rPr lang="en-GB" b="1" i="1" smtClean="0">
                                <a:latin typeface="Cambria Math" panose="02040503050406030204" pitchFamily="18" charset="0"/>
                                <a:ea typeface="Cambria Math"/>
                              </a:rPr>
                            </m:ctrlPr>
                          </m:fPr>
                          <m:num>
                            <m:r>
                              <a:rPr lang="en-IE" b="1" i="1" smtClean="0">
                                <a:latin typeface="Cambria Math"/>
                                <a:ea typeface="Cambria Math"/>
                              </a:rPr>
                              <m:t>𝟏</m:t>
                            </m:r>
                          </m:num>
                          <m:den>
                            <m:rad>
                              <m:radPr>
                                <m:degHide m:val="on"/>
                                <m:ctrlPr>
                                  <a:rPr lang="en-GB" b="1" i="1" smtClean="0">
                                    <a:latin typeface="Cambria Math" panose="02040503050406030204" pitchFamily="18" charset="0"/>
                                    <a:ea typeface="Cambria Math"/>
                                  </a:rPr>
                                </m:ctrlPr>
                              </m:radPr>
                              <m:deg/>
                              <m:e>
                                <m:r>
                                  <a:rPr lang="en-IE" b="1" i="1" smtClean="0">
                                    <a:latin typeface="Cambria Math"/>
                                    <a:ea typeface="Cambria Math"/>
                                  </a:rPr>
                                  <m:t>𝒏</m:t>
                                </m:r>
                              </m:e>
                            </m:rad>
                          </m:den>
                        </m:f>
                      </m:oMath>
                    </m:oMathPara>
                  </a14:m>
                  <a:endParaRPr lang="en-IE" dirty="0"/>
                </a:p>
              </p:txBody>
            </p:sp>
          </mc:Choice>
          <mc:Fallback xmlns="">
            <p:sp>
              <p:nvSpPr>
                <p:cNvPr id="38" name="Rectangle 37"/>
                <p:cNvSpPr>
                  <a:spLocks noRot="1" noChangeAspect="1" noMove="1" noResize="1" noEditPoints="1" noAdjustHandles="1" noChangeArrowheads="1" noChangeShapeType="1" noTextEdit="1"/>
                </p:cNvSpPr>
                <p:nvPr/>
              </p:nvSpPr>
              <p:spPr>
                <a:xfrm>
                  <a:off x="5578342" y="5457606"/>
                  <a:ext cx="1307759" cy="664606"/>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44663" y="5605243"/>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044663" y="5605243"/>
                  <a:ext cx="720000" cy="360000"/>
                </a:xfrm>
                <a:prstGeom prst="rect">
                  <a:avLst/>
                </a:prstGeom>
                <a:blipFill rotWithShape="1">
                  <a:blip r:embed="rId7"/>
                  <a:stretch>
                    <a:fillRect b="-11864"/>
                  </a:stretch>
                </a:blipFill>
              </p:spPr>
              <p:txBody>
                <a:bodyPr/>
                <a:lstStyle/>
                <a:p>
                  <a:r>
                    <a:rPr lang="en-IE">
                      <a:noFill/>
                    </a:rPr>
                    <a:t> </a:t>
                  </a:r>
                </a:p>
              </p:txBody>
            </p:sp>
          </mc:Fallback>
        </mc:AlternateContent>
        <p:cxnSp>
          <p:nvCxnSpPr>
            <p:cNvPr id="40" name="Straight Arrow Connector 39"/>
            <p:cNvCxnSpPr/>
            <p:nvPr/>
          </p:nvCxnSpPr>
          <p:spPr>
            <a:xfrm flipV="1">
              <a:off x="4866637" y="5789909"/>
              <a:ext cx="648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289298" y="5789909"/>
              <a:ext cx="64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IE" dirty="0" smtClean="0"/>
              <a:t>Question 2: Solution</a:t>
            </a:r>
            <a:endParaRPr lang="en-IE" dirty="0"/>
          </a:p>
        </p:txBody>
      </p:sp>
      <p:grpSp>
        <p:nvGrpSpPr>
          <p:cNvPr id="2" name="Group 1"/>
          <p:cNvGrpSpPr/>
          <p:nvPr/>
        </p:nvGrpSpPr>
        <p:grpSpPr>
          <a:xfrm>
            <a:off x="2656591" y="2564904"/>
            <a:ext cx="5011753" cy="1161188"/>
            <a:chOff x="2725630" y="4335387"/>
            <a:chExt cx="5011753" cy="1161188"/>
          </a:xfrm>
        </p:grpSpPr>
        <p:grpSp>
          <p:nvGrpSpPr>
            <p:cNvPr id="35" name="Group 34"/>
            <p:cNvGrpSpPr/>
            <p:nvPr/>
          </p:nvGrpSpPr>
          <p:grpSpPr>
            <a:xfrm>
              <a:off x="2725630" y="4335387"/>
              <a:ext cx="4970809" cy="914820"/>
              <a:chOff x="4042825" y="2692902"/>
              <a:chExt cx="4970809" cy="914820"/>
            </a:xfrm>
          </p:grpSpPr>
          <p:grpSp>
            <p:nvGrpSpPr>
              <p:cNvPr id="32" name="Group 31"/>
              <p:cNvGrpSpPr/>
              <p:nvPr/>
            </p:nvGrpSpPr>
            <p:grpSpPr>
              <a:xfrm>
                <a:off x="4042825" y="2692902"/>
                <a:ext cx="4970809" cy="914820"/>
                <a:chOff x="4042825" y="2692902"/>
                <a:chExt cx="4970809" cy="914820"/>
              </a:xfrm>
            </p:grpSpPr>
            <p:cxnSp>
              <p:nvCxnSpPr>
                <p:cNvPr id="20" name="Straight Arrow Connector 19"/>
                <p:cNvCxnSpPr/>
                <p:nvPr/>
              </p:nvCxnSpPr>
              <p:spPr>
                <a:xfrm flipH="1">
                  <a:off x="4867686" y="3407667"/>
                  <a:ext cx="64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55228" y="3407667"/>
                  <a:ext cx="648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8310551" y="2692902"/>
                  <a:ext cx="703083" cy="461666"/>
                  <a:chOff x="9126785" y="4697408"/>
                  <a:chExt cx="703083" cy="461666"/>
                </a:xfrm>
              </p:grpSpPr>
              <p:sp>
                <p:nvSpPr>
                  <p:cNvPr id="23" name="Oval 22"/>
                  <p:cNvSpPr/>
                  <p:nvPr/>
                </p:nvSpPr>
                <p:spPr>
                  <a:xfrm>
                    <a:off x="9167729" y="4697408"/>
                    <a:ext cx="426723" cy="4616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4" name="TextBox 23"/>
                  <p:cNvSpPr txBox="1"/>
                  <p:nvPr/>
                </p:nvSpPr>
                <p:spPr>
                  <a:xfrm>
                    <a:off x="9126785" y="4726845"/>
                    <a:ext cx="703083" cy="369332"/>
                  </a:xfrm>
                  <a:prstGeom prst="rect">
                    <a:avLst/>
                  </a:prstGeom>
                  <a:noFill/>
                </p:spPr>
                <p:txBody>
                  <a:bodyPr wrap="square" rtlCol="0">
                    <a:spAutoFit/>
                  </a:bodyPr>
                  <a:lstStyle/>
                  <a:p>
                    <a:r>
                      <a:rPr lang="en-GB" b="1" dirty="0" smtClean="0">
                        <a:solidFill>
                          <a:prstClr val="black"/>
                        </a:solidFill>
                      </a:rPr>
                      <a:t>60%</a:t>
                    </a:r>
                    <a:endParaRPr lang="en-IE" b="1" dirty="0">
                      <a:solidFill>
                        <a:prstClr val="black"/>
                      </a:solidFill>
                    </a:endParaRPr>
                  </a:p>
                </p:txBody>
              </p:sp>
            </p:grpSp>
            <mc:AlternateContent xmlns:mc="http://schemas.openxmlformats.org/markup-compatibility/2006" xmlns:a14="http://schemas.microsoft.com/office/drawing/2010/main">
              <mc:Choice Requires="a14">
                <p:sp>
                  <p:nvSpPr>
                    <p:cNvPr id="26" name="TextBox 25"/>
                    <p:cNvSpPr txBox="1"/>
                    <p:nvPr/>
                  </p:nvSpPr>
                  <p:spPr>
                    <a:xfrm>
                      <a:off x="5630790" y="3227667"/>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630790" y="3227667"/>
                      <a:ext cx="720000" cy="360000"/>
                    </a:xfrm>
                    <a:prstGeom prst="rect">
                      <a:avLst/>
                    </a:prstGeom>
                    <a:blipFill rotWithShape="1">
                      <a:blip r:embed="rId8"/>
                      <a:stretch>
                        <a:fillRect b="-10000"/>
                      </a:stretch>
                    </a:blipFill>
                  </p:spPr>
                  <p:txBody>
                    <a:bodyPr/>
                    <a:lstStyle/>
                    <a:p>
                      <a:r>
                        <a:rPr lang="en-IE">
                          <a:noFill/>
                        </a:rPr>
                        <a:t> </a:t>
                      </a:r>
                    </a:p>
                  </p:txBody>
                </p:sp>
              </mc:Fallback>
            </mc:AlternateContent>
            <p:sp>
              <p:nvSpPr>
                <p:cNvPr id="28" name="TextBox 27"/>
                <p:cNvSpPr txBox="1"/>
                <p:nvPr/>
              </p:nvSpPr>
              <p:spPr>
                <a:xfrm>
                  <a:off x="4042825" y="3207612"/>
                  <a:ext cx="694421" cy="400110"/>
                </a:xfrm>
                <a:prstGeom prst="rect">
                  <a:avLst/>
                </a:prstGeom>
                <a:noFill/>
              </p:spPr>
              <p:txBody>
                <a:bodyPr wrap="none" rtlCol="0">
                  <a:spAutoFit/>
                </a:bodyPr>
                <a:lstStyle/>
                <a:p>
                  <a:r>
                    <a:rPr lang="en-IE" sz="2000" b="1" dirty="0"/>
                    <a:t>4</a:t>
                  </a:r>
                  <a:r>
                    <a:rPr lang="en-IE" sz="2000" b="1" dirty="0" smtClean="0"/>
                    <a:t>0%</a:t>
                  </a:r>
                  <a:endParaRPr lang="en-IE" sz="2000" b="1" dirty="0"/>
                </a:p>
              </p:txBody>
            </p:sp>
            <p:sp>
              <p:nvSpPr>
                <p:cNvPr id="29" name="TextBox 28"/>
                <p:cNvSpPr txBox="1"/>
                <p:nvPr/>
              </p:nvSpPr>
              <p:spPr>
                <a:xfrm>
                  <a:off x="7185518" y="3207612"/>
                  <a:ext cx="694421" cy="400110"/>
                </a:xfrm>
                <a:prstGeom prst="rect">
                  <a:avLst/>
                </a:prstGeom>
                <a:noFill/>
              </p:spPr>
              <p:txBody>
                <a:bodyPr wrap="none" rtlCol="0">
                  <a:spAutoFit/>
                </a:bodyPr>
                <a:lstStyle/>
                <a:p>
                  <a:r>
                    <a:rPr lang="en-IE" sz="2000" b="1" dirty="0" smtClean="0"/>
                    <a:t>50%</a:t>
                  </a:r>
                  <a:endParaRPr lang="en-IE" sz="2000" b="1" dirty="0"/>
                </a:p>
              </p:txBody>
            </p:sp>
          </p:grpSp>
          <p:cxnSp>
            <p:nvCxnSpPr>
              <p:cNvPr id="34" name="Straight Arrow Connector 33"/>
              <p:cNvCxnSpPr>
                <a:stCxn id="23" idx="4"/>
              </p:cNvCxnSpPr>
              <p:nvPr/>
            </p:nvCxnSpPr>
            <p:spPr>
              <a:xfrm flipH="1">
                <a:off x="8564856" y="3154568"/>
                <a:ext cx="1" cy="2138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854716" y="5127243"/>
              <a:ext cx="88266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smtClean="0">
                  <a:solidFill>
                    <a:prstClr val="black"/>
                  </a:solidFill>
                </a:rPr>
                <a:t>Reject</a:t>
              </a:r>
              <a:endParaRPr lang="en-IE" b="1" dirty="0">
                <a:solidFill>
                  <a:prstClr val="black"/>
                </a:solidFill>
              </a:endParaRPr>
            </a:p>
          </p:txBody>
        </p:sp>
      </p:grpSp>
      <p:pic>
        <p:nvPicPr>
          <p:cNvPr id="25" name="Picture 2" descr="http://www.rte.ie/tv/latelate/images/lls-play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509120"/>
            <a:ext cx="3657600" cy="216024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681587" y="3742579"/>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866787" y="3775501"/>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183916" y="3775501"/>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1008306735"/>
              </p:ext>
            </p:extLst>
          </p:nvPr>
        </p:nvGraphicFramePr>
        <p:xfrm>
          <a:off x="4439766" y="4072407"/>
          <a:ext cx="190500" cy="247650"/>
        </p:xfrm>
        <a:graphic>
          <a:graphicData uri="http://schemas.openxmlformats.org/presentationml/2006/ole">
            <mc:AlternateContent xmlns:mc="http://schemas.openxmlformats.org/markup-compatibility/2006">
              <mc:Choice xmlns:v="urn:schemas-microsoft-com:vml" Requires="v">
                <p:oleObj spid="_x0000_s90471" name="Equation" r:id="rId4" imgW="126720" imgH="164880" progId="Equation.DSMT4">
                  <p:embed/>
                </p:oleObj>
              </mc:Choice>
              <mc:Fallback>
                <p:oleObj name="Equation" r:id="rId4" imgW="12672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766" y="4072407"/>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7" name="Object 25"/>
          <p:cNvGraphicFramePr>
            <a:graphicFrameLocks noChangeAspect="1"/>
          </p:cNvGraphicFramePr>
          <p:nvPr>
            <p:extLst>
              <p:ext uri="{D42A27DB-BD31-4B8C-83A1-F6EECF244321}">
                <p14:modId xmlns:p14="http://schemas.microsoft.com/office/powerpoint/2010/main" val="1111815893"/>
              </p:ext>
            </p:extLst>
          </p:nvPr>
        </p:nvGraphicFramePr>
        <p:xfrm>
          <a:off x="5398616" y="4105745"/>
          <a:ext cx="647700" cy="285750"/>
        </p:xfrm>
        <a:graphic>
          <a:graphicData uri="http://schemas.openxmlformats.org/presentationml/2006/ole">
            <mc:AlternateContent xmlns:mc="http://schemas.openxmlformats.org/markup-compatibility/2006">
              <mc:Choice xmlns:v="urn:schemas-microsoft-com:vml" Requires="v">
                <p:oleObj spid="_x0000_s90472" name="Equation" r:id="rId6" imgW="431640" imgH="190440" progId="Equation.DSMT4">
                  <p:embed/>
                </p:oleObj>
              </mc:Choice>
              <mc:Fallback>
                <p:oleObj name="Equation" r:id="rId6" imgW="43164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8616" y="4105745"/>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240380835"/>
              </p:ext>
            </p:extLst>
          </p:nvPr>
        </p:nvGraphicFramePr>
        <p:xfrm>
          <a:off x="6670204" y="4105745"/>
          <a:ext cx="666750" cy="285750"/>
        </p:xfrm>
        <a:graphic>
          <a:graphicData uri="http://schemas.openxmlformats.org/presentationml/2006/ole">
            <mc:AlternateContent xmlns:mc="http://schemas.openxmlformats.org/markup-compatibility/2006">
              <mc:Choice xmlns:v="urn:schemas-microsoft-com:vml" Requires="v">
                <p:oleObj spid="_x0000_s90473" name="Equation" r:id="rId8" imgW="444240" imgH="190440" progId="Equation.DSMT4">
                  <p:embed/>
                </p:oleObj>
              </mc:Choice>
              <mc:Fallback>
                <p:oleObj name="Equation" r:id="rId8" imgW="444240" imgH="1904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0204" y="4105745"/>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9" name="Object 27"/>
          <p:cNvGraphicFramePr>
            <a:graphicFrameLocks noChangeAspect="1"/>
          </p:cNvGraphicFramePr>
          <p:nvPr>
            <p:extLst>
              <p:ext uri="{D42A27DB-BD31-4B8C-83A1-F6EECF244321}">
                <p14:modId xmlns:p14="http://schemas.microsoft.com/office/powerpoint/2010/main" val="3560178567"/>
              </p:ext>
            </p:extLst>
          </p:nvPr>
        </p:nvGraphicFramePr>
        <p:xfrm>
          <a:off x="7881466" y="4105745"/>
          <a:ext cx="666750" cy="285750"/>
        </p:xfrm>
        <a:graphic>
          <a:graphicData uri="http://schemas.openxmlformats.org/presentationml/2006/ole">
            <mc:AlternateContent xmlns:mc="http://schemas.openxmlformats.org/markup-compatibility/2006">
              <mc:Choice xmlns:v="urn:schemas-microsoft-com:vml" Requires="v">
                <p:oleObj spid="_x0000_s90474" name="Equation" r:id="rId10" imgW="444240" imgH="190440" progId="Equation.DSMT4">
                  <p:embed/>
                </p:oleObj>
              </mc:Choice>
              <mc:Fallback>
                <p:oleObj name="Equation" r:id="rId10" imgW="44424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1466" y="4105745"/>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0" name="Object 28"/>
          <p:cNvGraphicFramePr>
            <a:graphicFrameLocks noChangeAspect="1"/>
          </p:cNvGraphicFramePr>
          <p:nvPr>
            <p:extLst>
              <p:ext uri="{D42A27DB-BD31-4B8C-83A1-F6EECF244321}">
                <p14:modId xmlns:p14="http://schemas.microsoft.com/office/powerpoint/2010/main" val="3533219520"/>
              </p:ext>
            </p:extLst>
          </p:nvPr>
        </p:nvGraphicFramePr>
        <p:xfrm>
          <a:off x="2980854" y="4124795"/>
          <a:ext cx="647700" cy="285750"/>
        </p:xfrm>
        <a:graphic>
          <a:graphicData uri="http://schemas.openxmlformats.org/presentationml/2006/ole">
            <mc:AlternateContent xmlns:mc="http://schemas.openxmlformats.org/markup-compatibility/2006">
              <mc:Choice xmlns:v="urn:schemas-microsoft-com:vml" Requires="v">
                <p:oleObj spid="_x0000_s90475" name="Equation" r:id="rId12" imgW="431640" imgH="190440" progId="Equation.DSMT4">
                  <p:embed/>
                </p:oleObj>
              </mc:Choice>
              <mc:Fallback>
                <p:oleObj name="Equation" r:id="rId12" imgW="43164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0854" y="4124795"/>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2662791734"/>
              </p:ext>
            </p:extLst>
          </p:nvPr>
        </p:nvGraphicFramePr>
        <p:xfrm>
          <a:off x="1750541" y="4105745"/>
          <a:ext cx="647700" cy="285750"/>
        </p:xfrm>
        <a:graphic>
          <a:graphicData uri="http://schemas.openxmlformats.org/presentationml/2006/ole">
            <mc:AlternateContent xmlns:mc="http://schemas.openxmlformats.org/markup-compatibility/2006">
              <mc:Choice xmlns:v="urn:schemas-microsoft-com:vml" Requires="v">
                <p:oleObj spid="_x0000_s90476" name="Equation" r:id="rId14" imgW="431640" imgH="190440" progId="Equation.DSMT4">
                  <p:embed/>
                </p:oleObj>
              </mc:Choice>
              <mc:Fallback>
                <p:oleObj name="Equation" r:id="rId14" imgW="43164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0541" y="4105745"/>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2" name="Object 30"/>
          <p:cNvGraphicFramePr>
            <a:graphicFrameLocks noChangeAspect="1"/>
          </p:cNvGraphicFramePr>
          <p:nvPr>
            <p:extLst>
              <p:ext uri="{D42A27DB-BD31-4B8C-83A1-F6EECF244321}">
                <p14:modId xmlns:p14="http://schemas.microsoft.com/office/powerpoint/2010/main" val="3098852444"/>
              </p:ext>
            </p:extLst>
          </p:nvPr>
        </p:nvGraphicFramePr>
        <p:xfrm>
          <a:off x="531341" y="4105745"/>
          <a:ext cx="647700" cy="285750"/>
        </p:xfrm>
        <a:graphic>
          <a:graphicData uri="http://schemas.openxmlformats.org/presentationml/2006/ole">
            <mc:AlternateContent xmlns:mc="http://schemas.openxmlformats.org/markup-compatibility/2006">
              <mc:Choice xmlns:v="urn:schemas-microsoft-com:vml" Requires="v">
                <p:oleObj spid="_x0000_s90477" name="Equation" r:id="rId16" imgW="431640" imgH="190440" progId="Equation.DSMT4">
                  <p:embed/>
                </p:oleObj>
              </mc:Choice>
              <mc:Fallback>
                <p:oleObj name="Equation" r:id="rId16" imgW="431640" imgH="1904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1341" y="4105745"/>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itle 34"/>
          <p:cNvSpPr>
            <a:spLocks noGrp="1"/>
          </p:cNvSpPr>
          <p:nvPr>
            <p:ph type="title"/>
          </p:nvPr>
        </p:nvSpPr>
        <p:spPr/>
        <p:txBody>
          <a:bodyPr>
            <a:noAutofit/>
          </a:bodyPr>
          <a:lstStyle/>
          <a:p>
            <a:r>
              <a:rPr lang="en-IE" sz="3600" b="1" i="1" dirty="0" smtClean="0">
                <a:solidFill>
                  <a:srgbClr val="FFC000"/>
                </a:solidFill>
                <a:effectLst>
                  <a:outerShdw blurRad="38100" dist="38100" dir="2700000" algn="tl">
                    <a:srgbClr val="000000">
                      <a:alpha val="43137"/>
                    </a:srgbClr>
                  </a:outerShdw>
                </a:effectLst>
                <a:ea typeface="+mn-ea"/>
                <a:cs typeface="+mn-cs"/>
              </a:rPr>
              <a:t>Empirical Rule</a:t>
            </a:r>
            <a:endParaRPr lang="en-IE" sz="3600" b="1" i="1" dirty="0">
              <a:solidFill>
                <a:srgbClr val="FFC000"/>
              </a:solidFill>
              <a:effectLst>
                <a:outerShdw blurRad="38100" dist="38100" dir="2700000" algn="tl">
                  <a:srgbClr val="000000">
                    <a:alpha val="43137"/>
                  </a:srgbClr>
                </a:outerShdw>
              </a:effectLst>
              <a:ea typeface="+mn-ea"/>
              <a:cs typeface="+mn-cs"/>
            </a:endParaRPr>
          </a:p>
        </p:txBody>
      </p:sp>
      <p:sp>
        <p:nvSpPr>
          <p:cNvPr id="33" name="Line 16"/>
          <p:cNvSpPr>
            <a:spLocks noChangeShapeType="1"/>
          </p:cNvSpPr>
          <p:nvPr/>
        </p:nvSpPr>
        <p:spPr bwMode="auto">
          <a:xfrm>
            <a:off x="4523299" y="967189"/>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40599" y="1975301"/>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6969475" y="3343453"/>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11845" y="2047309"/>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086887" y="3343453"/>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1" name="Left-Right Arrow 30"/>
          <p:cNvSpPr/>
          <p:nvPr/>
        </p:nvSpPr>
        <p:spPr>
          <a:xfrm>
            <a:off x="3332196" y="1777085"/>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b="1" dirty="0" smtClean="0">
                <a:solidFill>
                  <a:srgbClr val="1F497D">
                    <a:lumMod val="75000"/>
                  </a:srgbClr>
                </a:solidFill>
              </a:rPr>
              <a:t>68%</a:t>
            </a:r>
          </a:p>
        </p:txBody>
      </p:sp>
      <p:sp>
        <p:nvSpPr>
          <p:cNvPr id="32" name="Left-Right Arrow 31"/>
          <p:cNvSpPr/>
          <p:nvPr/>
        </p:nvSpPr>
        <p:spPr>
          <a:xfrm>
            <a:off x="2105279" y="4214572"/>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3" name="Left-Right Arrow 42"/>
          <p:cNvSpPr/>
          <p:nvPr/>
        </p:nvSpPr>
        <p:spPr>
          <a:xfrm>
            <a:off x="878364" y="5132744"/>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b="1" dirty="0" smtClean="0">
                <a:solidFill>
                  <a:srgbClr val="1F497D">
                    <a:lumMod val="75000"/>
                  </a:srgbClr>
                </a:solidFill>
              </a:rPr>
              <a:t>99.7%</a:t>
            </a:r>
            <a:endParaRPr lang="en-IE" b="1" dirty="0">
              <a:solidFill>
                <a:srgbClr val="1F497D">
                  <a:lumMod val="75000"/>
                </a:srgbClr>
              </a:solidFill>
            </a:endParaRPr>
          </a:p>
        </p:txBody>
      </p:sp>
      <p:sp>
        <p:nvSpPr>
          <p:cNvPr id="474126" name="Freeform 14"/>
          <p:cNvSpPr>
            <a:spLocks/>
          </p:cNvSpPr>
          <p:nvPr/>
        </p:nvSpPr>
        <p:spPr bwMode="auto">
          <a:xfrm>
            <a:off x="751041" y="963306"/>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5544863" y="1465247"/>
                <a:ext cx="3468664" cy="9169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b="1" i="1" smtClean="0">
                          <a:solidFill>
                            <a:prstClr val="black"/>
                          </a:solidFill>
                          <a:latin typeface="Cambria Math"/>
                          <a:ea typeface="Cambria Math"/>
                        </a:rPr>
                        <m:t>𝝁</m:t>
                      </m:r>
                      <m:r>
                        <a:rPr lang="en-GB" b="1" i="1">
                          <a:solidFill>
                            <a:prstClr val="black"/>
                          </a:solidFill>
                          <a:latin typeface="Cambria Math"/>
                          <a:ea typeface="Cambria Math"/>
                        </a:rPr>
                        <m:t>=</m:t>
                      </m:r>
                      <m:r>
                        <a:rPr lang="en-GB" b="1" i="1" smtClean="0">
                          <a:solidFill>
                            <a:prstClr val="black"/>
                          </a:solidFill>
                          <a:latin typeface="Cambria Math"/>
                          <a:ea typeface="Cambria Math"/>
                        </a:rPr>
                        <m:t>𝒑𝒐𝒑𝒖𝒍𝒂𝒕𝒊𝒐𝒏</m:t>
                      </m:r>
                      <m:r>
                        <a:rPr lang="en-GB" b="1" i="1" smtClean="0">
                          <a:solidFill>
                            <a:prstClr val="black"/>
                          </a:solidFill>
                          <a:latin typeface="Cambria Math"/>
                          <a:ea typeface="Cambria Math"/>
                        </a:rPr>
                        <m:t> </m:t>
                      </m:r>
                      <m:r>
                        <a:rPr lang="en-GB" b="1" i="1">
                          <a:solidFill>
                            <a:prstClr val="black"/>
                          </a:solidFill>
                          <a:latin typeface="Cambria Math"/>
                          <a:ea typeface="Cambria Math"/>
                        </a:rPr>
                        <m:t>𝒎𝒆𝒂𝒏</m:t>
                      </m:r>
                      <m:r>
                        <a:rPr lang="en-GB" b="1" i="1">
                          <a:solidFill>
                            <a:prstClr val="black"/>
                          </a:solidFill>
                          <a:latin typeface="Cambria Math"/>
                          <a:ea typeface="Cambria Math"/>
                        </a:rPr>
                        <m:t> </m:t>
                      </m:r>
                    </m:oMath>
                  </m:oMathPara>
                </a14:m>
                <a:endParaRPr lang="en-GB" b="1" dirty="0">
                  <a:solidFill>
                    <a:prstClr val="black"/>
                  </a:solidFill>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𝝈</m:t>
                      </m:r>
                      <m:r>
                        <a:rPr lang="en-GB" b="1" i="1">
                          <a:solidFill>
                            <a:prstClr val="black"/>
                          </a:solidFill>
                          <a:latin typeface="Cambria Math"/>
                          <a:ea typeface="Cambria Math"/>
                        </a:rPr>
                        <m:t>=</m:t>
                      </m:r>
                      <m:r>
                        <a:rPr lang="en-GB" b="1" i="1" smtClean="0">
                          <a:solidFill>
                            <a:prstClr val="black"/>
                          </a:solidFill>
                          <a:latin typeface="Cambria Math"/>
                          <a:ea typeface="Cambria Math"/>
                        </a:rPr>
                        <m:t>𝒑𝒐𝒑𝒖𝒍𝒂𝒕𝒊𝒐𝒏</m:t>
                      </m:r>
                    </m:oMath>
                  </m:oMathPara>
                </a14:m>
                <a:endParaRPr lang="en-GB" b="1" i="1" dirty="0" smtClean="0">
                  <a:solidFill>
                    <a:prstClr val="black"/>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𝒔𝒕𝒂𝒏𝒅𝒂𝒓𝒅</m:t>
                      </m:r>
                      <m:r>
                        <a:rPr lang="en-GB" b="1" i="1">
                          <a:solidFill>
                            <a:prstClr val="black"/>
                          </a:solidFill>
                          <a:latin typeface="Cambria Math"/>
                          <a:ea typeface="Cambria Math"/>
                        </a:rPr>
                        <m:t> </m:t>
                      </m:r>
                      <m:r>
                        <a:rPr lang="en-GB" b="1" i="1">
                          <a:solidFill>
                            <a:prstClr val="black"/>
                          </a:solidFill>
                          <a:latin typeface="Cambria Math"/>
                          <a:ea typeface="Cambria Math"/>
                        </a:rPr>
                        <m:t>𝒅𝒆𝒗𝒊𝒂𝒕𝒊𝒐𝒏</m:t>
                      </m:r>
                    </m:oMath>
                  </m:oMathPara>
                </a14:m>
                <a:endParaRPr lang="en-GB" b="1" dirty="0">
                  <a:solidFill>
                    <a:prstClr val="black"/>
                  </a:solidFill>
                  <a:ea typeface="Cambria Math"/>
                </a:endParaRPr>
              </a:p>
            </p:txBody>
          </p:sp>
        </mc:Choice>
        <mc:Fallback xmlns="">
          <p:sp>
            <p:nvSpPr>
              <p:cNvPr id="2" name="Rectangle 1"/>
              <p:cNvSpPr>
                <a:spLocks noRot="1" noChangeAspect="1" noMove="1" noResize="1" noEditPoints="1" noAdjustHandles="1" noChangeArrowheads="1" noChangeShapeType="1" noTextEdit="1"/>
              </p:cNvSpPr>
              <p:nvPr/>
            </p:nvSpPr>
            <p:spPr>
              <a:xfrm>
                <a:off x="5544863" y="1465247"/>
                <a:ext cx="3468664" cy="916982"/>
              </a:xfrm>
              <a:prstGeom prst="rect">
                <a:avLst/>
              </a:prstGeom>
              <a:blipFill rotWithShape="1">
                <a:blip r:embed="rId18" cstate="print"/>
                <a:stretch>
                  <a:fillRect/>
                </a:stretch>
              </a:blipFill>
            </p:spPr>
            <p:txBody>
              <a:bodyPr/>
              <a:lstStyle/>
              <a:p>
                <a:r>
                  <a:rPr lang="en-IE">
                    <a:noFill/>
                  </a:rPr>
                  <a:t> </a:t>
                </a:r>
              </a:p>
            </p:txBody>
          </p:sp>
        </mc:Fallback>
      </mc:AlternateContent>
      <p:sp>
        <p:nvSpPr>
          <p:cNvPr id="4" name="Rectangle 3"/>
          <p:cNvSpPr/>
          <p:nvPr/>
        </p:nvSpPr>
        <p:spPr>
          <a:xfrm>
            <a:off x="1026000" y="6241985"/>
            <a:ext cx="7092000" cy="954107"/>
          </a:xfrm>
          <a:prstGeom prst="rect">
            <a:avLst/>
          </a:prstGeom>
        </p:spPr>
        <p:txBody>
          <a:bodyPr wrap="square">
            <a:spAutoFit/>
          </a:bodyPr>
          <a:lstStyle/>
          <a:p>
            <a:r>
              <a:rPr lang="en-IE" sz="2800" b="1" dirty="0" smtClean="0">
                <a:solidFill>
                  <a:srgbClr val="FF0000"/>
                </a:solidFill>
              </a:rPr>
              <a:t>What about 1·5 </a:t>
            </a:r>
            <a:r>
              <a:rPr lang="en-IE" sz="2800" b="1" dirty="0" err="1">
                <a:solidFill>
                  <a:srgbClr val="FF0000"/>
                </a:solidFill>
              </a:rPr>
              <a:t>std</a:t>
            </a:r>
            <a:r>
              <a:rPr lang="en-IE" sz="2800" b="1" dirty="0">
                <a:solidFill>
                  <a:srgbClr val="FF0000"/>
                </a:solidFill>
              </a:rPr>
              <a:t> </a:t>
            </a:r>
            <a:r>
              <a:rPr lang="en-IE" sz="2800" b="1" dirty="0" err="1" smtClean="0">
                <a:solidFill>
                  <a:srgbClr val="FF0000"/>
                </a:solidFill>
              </a:rPr>
              <a:t>devs</a:t>
            </a:r>
            <a:r>
              <a:rPr lang="en-IE" sz="2800" b="1" dirty="0" smtClean="0">
                <a:solidFill>
                  <a:srgbClr val="FF0000"/>
                </a:solidFill>
              </a:rPr>
              <a:t> or </a:t>
            </a:r>
            <a:r>
              <a:rPr lang="en-IE" sz="2800" b="1" dirty="0">
                <a:solidFill>
                  <a:srgbClr val="FF0000"/>
                </a:solidFill>
              </a:rPr>
              <a:t>0·8 </a:t>
            </a:r>
            <a:r>
              <a:rPr lang="en-IE" sz="2800" b="1" dirty="0" err="1">
                <a:solidFill>
                  <a:srgbClr val="FF0000"/>
                </a:solidFill>
              </a:rPr>
              <a:t>std</a:t>
            </a:r>
            <a:r>
              <a:rPr lang="en-IE" sz="2800" b="1" dirty="0">
                <a:solidFill>
                  <a:srgbClr val="FF0000"/>
                </a:solidFill>
              </a:rPr>
              <a:t> </a:t>
            </a:r>
            <a:r>
              <a:rPr lang="en-IE" sz="2800" b="1" dirty="0" err="1" smtClean="0">
                <a:solidFill>
                  <a:srgbClr val="FF0000"/>
                </a:solidFill>
              </a:rPr>
              <a:t>devs</a:t>
            </a:r>
            <a:r>
              <a:rPr lang="en-IE" sz="2800" b="1" dirty="0" smtClean="0">
                <a:solidFill>
                  <a:srgbClr val="FF0000"/>
                </a:solidFill>
              </a:rPr>
              <a:t>? </a:t>
            </a:r>
            <a:endParaRPr lang="en-IE" sz="2800" b="1" dirty="0">
              <a:solidFill>
                <a:srgbClr val="FF0000"/>
              </a:solidFill>
            </a:endParaRPr>
          </a:p>
        </p:txBody>
      </p:sp>
    </p:spTree>
    <p:extLst>
      <p:ext uri="{BB962C8B-B14F-4D97-AF65-F5344CB8AC3E}">
        <p14:creationId xmlns:p14="http://schemas.microsoft.com/office/powerpoint/2010/main" val="2193247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4" descr="http://ak0.picdn.net/shutterstock/videos/3406901/preview/stock-footage-moon-between-the-clouds-in-dark-nght-nature-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4" y="1020130"/>
            <a:ext cx="8526973" cy="48177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052736"/>
            <a:ext cx="5233612" cy="2215991"/>
          </a:xfrm>
          <a:prstGeom prst="rect">
            <a:avLst/>
          </a:prstGeom>
          <a:noFill/>
        </p:spPr>
        <p:txBody>
          <a:bodyPr wrap="none" rtlCol="0">
            <a:spAutoFit/>
          </a:bodyPr>
          <a:lstStyle/>
          <a:p>
            <a:r>
              <a:rPr lang="en-IE" sz="13800" dirty="0" smtClean="0">
                <a:solidFill>
                  <a:schemeClr val="bg1"/>
                </a:solidFill>
                <a:latin typeface="Curlz MT" panose="04040404050702020202" pitchFamily="82" charset="0"/>
              </a:rPr>
              <a:t>Night 2</a:t>
            </a:r>
            <a:endParaRPr lang="en-IE" sz="13800" dirty="0">
              <a:solidFill>
                <a:schemeClr val="bg1"/>
              </a:solidFill>
              <a:latin typeface="Curlz MT" panose="04040404050702020202" pitchFamily="82" charset="0"/>
            </a:endParaRPr>
          </a:p>
        </p:txBody>
      </p:sp>
    </p:spTree>
    <p:extLst>
      <p:ext uri="{BB962C8B-B14F-4D97-AF65-F5344CB8AC3E}">
        <p14:creationId xmlns:p14="http://schemas.microsoft.com/office/powerpoint/2010/main" val="3692087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2"/>
          <p:cNvSpPr txBox="1">
            <a:spLocks noChangeArrowheads="1"/>
          </p:cNvSpPr>
          <p:nvPr/>
        </p:nvSpPr>
        <p:spPr bwMode="auto">
          <a:xfrm>
            <a:off x="108520" y="903197"/>
            <a:ext cx="8855968" cy="2354491"/>
          </a:xfrm>
          <a:prstGeom prst="rect">
            <a:avLst/>
          </a:prstGeom>
          <a:noFill/>
          <a:ln w="9525">
            <a:noFill/>
            <a:miter lim="800000"/>
            <a:headEnd/>
            <a:tailEnd/>
          </a:ln>
        </p:spPr>
        <p:txBody>
          <a:bodyPr wrap="square">
            <a:spAutoFit/>
          </a:bodyPr>
          <a:lstStyle/>
          <a:p>
            <a:pPr eaLnBrk="0" hangingPunct="0"/>
            <a:r>
              <a:rPr lang="en-GB" dirty="0"/>
              <a:t>Different sets of data have different means and standard deviations </a:t>
            </a:r>
            <a:r>
              <a:rPr lang="en-GB" dirty="0" smtClean="0"/>
              <a:t>but </a:t>
            </a:r>
            <a:r>
              <a:rPr lang="en-GB" dirty="0"/>
              <a:t>any that are normally distributed have the same bell-shaped </a:t>
            </a:r>
            <a:r>
              <a:rPr lang="en-GB" dirty="0" smtClean="0"/>
              <a:t>normal </a:t>
            </a:r>
            <a:r>
              <a:rPr lang="en-GB" dirty="0"/>
              <a:t>distribution type of curves</a:t>
            </a:r>
            <a:r>
              <a:rPr lang="en-GB" dirty="0" smtClean="0"/>
              <a:t>.</a:t>
            </a:r>
          </a:p>
          <a:p>
            <a:pPr eaLnBrk="0" hangingPunct="0"/>
            <a:endParaRPr lang="en-GB" sz="600" dirty="0"/>
          </a:p>
          <a:p>
            <a:pPr eaLnBrk="0" hangingPunct="0"/>
            <a:r>
              <a:rPr lang="en-GB" dirty="0"/>
              <a:t> </a:t>
            </a:r>
            <a:r>
              <a:rPr lang="en-GB" dirty="0" smtClean="0"/>
              <a:t>	Normal </a:t>
            </a:r>
            <a:r>
              <a:rPr lang="en-GB" dirty="0"/>
              <a:t>Distribution Curve                      Standard Normal </a:t>
            </a:r>
            <a:r>
              <a:rPr lang="en-GB" dirty="0" smtClean="0"/>
              <a:t>Curve</a:t>
            </a:r>
          </a:p>
          <a:p>
            <a:pPr eaLnBrk="0" hangingPunct="0"/>
            <a:endParaRPr lang="en-GB" sz="1050" dirty="0"/>
          </a:p>
          <a:p>
            <a:pPr eaLnBrk="0" hangingPunct="0"/>
            <a:r>
              <a:rPr lang="en-GB" dirty="0"/>
              <a:t>In order to avoid unnecessary calculations and graphing the scale </a:t>
            </a:r>
            <a:r>
              <a:rPr lang="en-GB" dirty="0" smtClean="0"/>
              <a:t>of a </a:t>
            </a:r>
            <a:r>
              <a:rPr lang="en-GB" dirty="0"/>
              <a:t>Normal Distribution curve is converted to a standard scale </a:t>
            </a:r>
            <a:r>
              <a:rPr lang="en-GB" dirty="0" smtClean="0"/>
              <a:t>called </a:t>
            </a:r>
            <a:r>
              <a:rPr lang="en-GB" dirty="0"/>
              <a:t>the z score or standard unit scale. </a:t>
            </a:r>
          </a:p>
        </p:txBody>
      </p:sp>
      <p:cxnSp>
        <p:nvCxnSpPr>
          <p:cNvPr id="5" name="Straight Arrow Connector 4"/>
          <p:cNvCxnSpPr/>
          <p:nvPr/>
        </p:nvCxnSpPr>
        <p:spPr>
          <a:xfrm>
            <a:off x="4179091" y="2127785"/>
            <a:ext cx="785818" cy="1588"/>
          </a:xfrm>
          <a:prstGeom prst="straightConnector1">
            <a:avLst/>
          </a:prstGeom>
          <a:ln w="762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5693" y="119416"/>
            <a:ext cx="8872615" cy="828000"/>
          </a:xfrm>
        </p:spPr>
        <p:txBody>
          <a:bodyPr>
            <a:noAutofit/>
          </a:bodyPr>
          <a:lstStyle/>
          <a:p>
            <a:r>
              <a:rPr lang="en-GB" dirty="0">
                <a:solidFill>
                  <a:srgbClr val="FFC000"/>
                </a:solidFill>
                <a:effectLst>
                  <a:outerShdw blurRad="38100" dist="38100" dir="2700000" algn="tl">
                    <a:srgbClr val="000000">
                      <a:alpha val="43137"/>
                    </a:srgbClr>
                  </a:outerShdw>
                </a:effectLst>
              </a:rPr>
              <a:t>Normal Distribution to </a:t>
            </a:r>
            <a:r>
              <a:rPr lang="en-GB" dirty="0" smtClean="0">
                <a:solidFill>
                  <a:srgbClr val="FFC000"/>
                </a:solidFill>
                <a:effectLst>
                  <a:outerShdw blurRad="38100" dist="38100" dir="2700000" algn="tl">
                    <a:srgbClr val="000000">
                      <a:alpha val="43137"/>
                    </a:srgbClr>
                  </a:outerShdw>
                </a:effectLst>
              </a:rPr>
              <a:t/>
            </a:r>
            <a:br>
              <a:rPr lang="en-GB" dirty="0" smtClean="0">
                <a:solidFill>
                  <a:srgbClr val="FFC000"/>
                </a:solidFill>
                <a:effectLst>
                  <a:outerShdw blurRad="38100" dist="38100" dir="2700000" algn="tl">
                    <a:srgbClr val="000000">
                      <a:alpha val="43137"/>
                    </a:srgbClr>
                  </a:outerShdw>
                </a:effectLst>
              </a:rPr>
            </a:br>
            <a:r>
              <a:rPr lang="en-GB" dirty="0" smtClean="0">
                <a:solidFill>
                  <a:srgbClr val="FFC000"/>
                </a:solidFill>
                <a:effectLst>
                  <a:outerShdw blurRad="38100" dist="38100" dir="2700000" algn="tl">
                    <a:srgbClr val="000000">
                      <a:alpha val="43137"/>
                    </a:srgbClr>
                  </a:outerShdw>
                </a:effectLst>
              </a:rPr>
              <a:t>Standard </a:t>
            </a:r>
            <a:r>
              <a:rPr lang="en-GB" dirty="0">
                <a:solidFill>
                  <a:srgbClr val="FFC000"/>
                </a:solidFill>
                <a:effectLst>
                  <a:outerShdw blurRad="38100" dist="38100" dir="2700000" algn="tl">
                    <a:srgbClr val="000000">
                      <a:alpha val="43137"/>
                    </a:srgbClr>
                  </a:outerShdw>
                </a:effectLst>
              </a:rPr>
              <a:t>Normal Distribution</a:t>
            </a:r>
            <a:endParaRPr lang="en-IE" dirty="0">
              <a:solidFill>
                <a:srgbClr val="FFC000"/>
              </a:solidFill>
            </a:endParaRPr>
          </a:p>
        </p:txBody>
      </p:sp>
      <p:grpSp>
        <p:nvGrpSpPr>
          <p:cNvPr id="68" name="Group 67"/>
          <p:cNvGrpSpPr/>
          <p:nvPr/>
        </p:nvGrpSpPr>
        <p:grpSpPr>
          <a:xfrm>
            <a:off x="545620" y="3717031"/>
            <a:ext cx="2183195" cy="1595765"/>
            <a:chOff x="2489200" y="3941763"/>
            <a:chExt cx="2514600" cy="1417637"/>
          </a:xfrm>
        </p:grpSpPr>
        <p:sp>
          <p:nvSpPr>
            <p:cNvPr id="69" name="Freeform 2"/>
            <p:cNvSpPr>
              <a:spLocks/>
            </p:cNvSpPr>
            <p:nvPr/>
          </p:nvSpPr>
          <p:spPr bwMode="auto">
            <a:xfrm>
              <a:off x="2679700" y="3944939"/>
              <a:ext cx="2134235" cy="1122931"/>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70" name="Line 3"/>
            <p:cNvSpPr>
              <a:spLocks noChangeShapeType="1"/>
            </p:cNvSpPr>
            <p:nvPr/>
          </p:nvSpPr>
          <p:spPr bwMode="auto">
            <a:xfrm>
              <a:off x="2679700" y="5079938"/>
              <a:ext cx="21336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71" name="Line 4"/>
            <p:cNvSpPr>
              <a:spLocks noChangeShapeType="1"/>
            </p:cNvSpPr>
            <p:nvPr/>
          </p:nvSpPr>
          <p:spPr bwMode="auto">
            <a:xfrm>
              <a:off x="26797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72" name="Text Box 5"/>
            <p:cNvSpPr txBox="1">
              <a:spLocks noChangeArrowheads="1"/>
            </p:cNvSpPr>
            <p:nvPr/>
          </p:nvSpPr>
          <p:spPr bwMode="auto">
            <a:xfrm>
              <a:off x="24892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4</a:t>
              </a:r>
              <a:endParaRPr kumimoji="0" lang="en-US" sz="1000" b="1" i="0" u="none" strike="noStrike" cap="none" normalizeH="0" baseline="0" dirty="0" smtClean="0">
                <a:ln>
                  <a:noFill/>
                </a:ln>
                <a:solidFill>
                  <a:schemeClr val="tx1"/>
                </a:solidFill>
                <a:effectLst/>
                <a:cs typeface="Arial" pitchFamily="34" charset="0"/>
              </a:endParaRPr>
            </a:p>
          </p:txBody>
        </p:sp>
        <p:sp>
          <p:nvSpPr>
            <p:cNvPr id="73" name="Line 6"/>
            <p:cNvSpPr>
              <a:spLocks noChangeShapeType="1"/>
            </p:cNvSpPr>
            <p:nvPr/>
          </p:nvSpPr>
          <p:spPr bwMode="auto">
            <a:xfrm>
              <a:off x="30353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74" name="Text Box 7"/>
            <p:cNvSpPr txBox="1">
              <a:spLocks noChangeArrowheads="1"/>
            </p:cNvSpPr>
            <p:nvPr/>
          </p:nvSpPr>
          <p:spPr bwMode="auto">
            <a:xfrm>
              <a:off x="28448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7</a:t>
              </a:r>
              <a:endParaRPr kumimoji="0" lang="en-US" sz="1000" b="1" i="0" u="none" strike="noStrike" cap="none" normalizeH="0" baseline="0" dirty="0" smtClean="0">
                <a:ln>
                  <a:noFill/>
                </a:ln>
                <a:solidFill>
                  <a:schemeClr val="tx1"/>
                </a:solidFill>
                <a:effectLst/>
                <a:cs typeface="Arial" pitchFamily="34" charset="0"/>
              </a:endParaRPr>
            </a:p>
          </p:txBody>
        </p:sp>
        <p:sp>
          <p:nvSpPr>
            <p:cNvPr id="75" name="Line 8"/>
            <p:cNvSpPr>
              <a:spLocks noChangeShapeType="1"/>
            </p:cNvSpPr>
            <p:nvPr/>
          </p:nvSpPr>
          <p:spPr bwMode="auto">
            <a:xfrm>
              <a:off x="33909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76" name="Text Box 9"/>
            <p:cNvSpPr txBox="1">
              <a:spLocks noChangeArrowheads="1"/>
            </p:cNvSpPr>
            <p:nvPr/>
          </p:nvSpPr>
          <p:spPr bwMode="auto">
            <a:xfrm>
              <a:off x="32004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10</a:t>
              </a:r>
              <a:endParaRPr kumimoji="0" lang="en-US" sz="1000" b="1" i="0" u="none" strike="noStrike" cap="none" normalizeH="0" baseline="0" dirty="0" smtClean="0">
                <a:ln>
                  <a:noFill/>
                </a:ln>
                <a:solidFill>
                  <a:schemeClr val="tx1"/>
                </a:solidFill>
                <a:effectLst/>
                <a:cs typeface="Arial" pitchFamily="34" charset="0"/>
              </a:endParaRPr>
            </a:p>
          </p:txBody>
        </p:sp>
        <p:sp>
          <p:nvSpPr>
            <p:cNvPr id="77" name="Line 10"/>
            <p:cNvSpPr>
              <a:spLocks noChangeShapeType="1"/>
            </p:cNvSpPr>
            <p:nvPr/>
          </p:nvSpPr>
          <p:spPr bwMode="auto">
            <a:xfrm>
              <a:off x="37465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78" name="Text Box 11"/>
            <p:cNvSpPr txBox="1">
              <a:spLocks noChangeArrowheads="1"/>
            </p:cNvSpPr>
            <p:nvPr/>
          </p:nvSpPr>
          <p:spPr bwMode="auto">
            <a:xfrm>
              <a:off x="35560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13</a:t>
              </a:r>
              <a:endParaRPr kumimoji="0" lang="en-US" sz="1000" b="1" i="0" u="none" strike="noStrike" cap="none" normalizeH="0" baseline="0" dirty="0" smtClean="0">
                <a:ln>
                  <a:noFill/>
                </a:ln>
                <a:solidFill>
                  <a:schemeClr val="tx1"/>
                </a:solidFill>
                <a:effectLst/>
                <a:cs typeface="Arial" pitchFamily="34" charset="0"/>
              </a:endParaRPr>
            </a:p>
          </p:txBody>
        </p:sp>
        <p:sp>
          <p:nvSpPr>
            <p:cNvPr id="79" name="Line 12"/>
            <p:cNvSpPr>
              <a:spLocks noChangeShapeType="1"/>
            </p:cNvSpPr>
            <p:nvPr/>
          </p:nvSpPr>
          <p:spPr bwMode="auto">
            <a:xfrm>
              <a:off x="41021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80" name="Text Box 13"/>
            <p:cNvSpPr txBox="1">
              <a:spLocks noChangeArrowheads="1"/>
            </p:cNvSpPr>
            <p:nvPr/>
          </p:nvSpPr>
          <p:spPr bwMode="auto">
            <a:xfrm>
              <a:off x="39116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16</a:t>
              </a:r>
              <a:endParaRPr kumimoji="0" lang="en-US" sz="1000" b="1" i="0" u="none" strike="noStrike" cap="none" normalizeH="0" baseline="0" dirty="0" smtClean="0">
                <a:ln>
                  <a:noFill/>
                </a:ln>
                <a:solidFill>
                  <a:schemeClr val="tx1"/>
                </a:solidFill>
                <a:effectLst/>
                <a:cs typeface="Arial" pitchFamily="34" charset="0"/>
              </a:endParaRPr>
            </a:p>
          </p:txBody>
        </p:sp>
        <p:sp>
          <p:nvSpPr>
            <p:cNvPr id="81" name="Line 14"/>
            <p:cNvSpPr>
              <a:spLocks noChangeShapeType="1"/>
            </p:cNvSpPr>
            <p:nvPr/>
          </p:nvSpPr>
          <p:spPr bwMode="auto">
            <a:xfrm>
              <a:off x="44577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82" name="Text Box 15"/>
            <p:cNvSpPr txBox="1">
              <a:spLocks noChangeArrowheads="1"/>
            </p:cNvSpPr>
            <p:nvPr/>
          </p:nvSpPr>
          <p:spPr bwMode="auto">
            <a:xfrm>
              <a:off x="42672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19</a:t>
              </a:r>
              <a:endParaRPr kumimoji="0" lang="en-US" sz="1000" b="1" i="0" u="none" strike="noStrike" cap="none" normalizeH="0" baseline="0" dirty="0" smtClean="0">
                <a:ln>
                  <a:noFill/>
                </a:ln>
                <a:solidFill>
                  <a:schemeClr val="tx1"/>
                </a:solidFill>
                <a:effectLst/>
                <a:cs typeface="Arial" pitchFamily="34" charset="0"/>
              </a:endParaRPr>
            </a:p>
          </p:txBody>
        </p:sp>
        <p:sp>
          <p:nvSpPr>
            <p:cNvPr id="83" name="Line 16"/>
            <p:cNvSpPr>
              <a:spLocks noChangeShapeType="1"/>
            </p:cNvSpPr>
            <p:nvPr/>
          </p:nvSpPr>
          <p:spPr bwMode="auto">
            <a:xfrm>
              <a:off x="48133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sp>
          <p:nvSpPr>
            <p:cNvPr id="84" name="Text Box 17"/>
            <p:cNvSpPr txBox="1">
              <a:spLocks noChangeArrowheads="1"/>
            </p:cNvSpPr>
            <p:nvPr/>
          </p:nvSpPr>
          <p:spPr bwMode="auto">
            <a:xfrm>
              <a:off x="46228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000" b="1" dirty="0" smtClean="0">
                  <a:cs typeface="Arial" pitchFamily="34" charset="0"/>
                </a:rPr>
                <a:t>22</a:t>
              </a:r>
              <a:endParaRPr kumimoji="0" lang="en-US" sz="1000" b="1" i="0" u="none" strike="noStrike" cap="none" normalizeH="0" baseline="0" dirty="0" smtClean="0">
                <a:ln>
                  <a:noFill/>
                </a:ln>
                <a:solidFill>
                  <a:schemeClr val="tx1"/>
                </a:solidFill>
                <a:effectLst/>
                <a:cs typeface="Arial" pitchFamily="34" charset="0"/>
              </a:endParaRPr>
            </a:p>
          </p:txBody>
        </p:sp>
        <p:sp>
          <p:nvSpPr>
            <p:cNvPr id="85" name="Line 18"/>
            <p:cNvSpPr>
              <a:spLocks noChangeShapeType="1"/>
            </p:cNvSpPr>
            <p:nvPr/>
          </p:nvSpPr>
          <p:spPr bwMode="auto">
            <a:xfrm flipV="1">
              <a:off x="3746500" y="3941763"/>
              <a:ext cx="0" cy="113817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200"/>
            </a:p>
          </p:txBody>
        </p:sp>
      </p:grpSp>
      <p:grpSp>
        <p:nvGrpSpPr>
          <p:cNvPr id="86" name="Group 85"/>
          <p:cNvGrpSpPr/>
          <p:nvPr/>
        </p:nvGrpSpPr>
        <p:grpSpPr>
          <a:xfrm>
            <a:off x="545620" y="5532707"/>
            <a:ext cx="2183195" cy="1032087"/>
            <a:chOff x="2489200" y="3941763"/>
            <a:chExt cx="2514600" cy="1417637"/>
          </a:xfrm>
        </p:grpSpPr>
        <p:sp>
          <p:nvSpPr>
            <p:cNvPr id="87" name="Freeform 2"/>
            <p:cNvSpPr>
              <a:spLocks/>
            </p:cNvSpPr>
            <p:nvPr/>
          </p:nvSpPr>
          <p:spPr bwMode="auto">
            <a:xfrm>
              <a:off x="2679700" y="3944939"/>
              <a:ext cx="2134235" cy="1122931"/>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88" name="Line 3"/>
            <p:cNvSpPr>
              <a:spLocks noChangeShapeType="1"/>
            </p:cNvSpPr>
            <p:nvPr/>
          </p:nvSpPr>
          <p:spPr bwMode="auto">
            <a:xfrm>
              <a:off x="2679700" y="5079938"/>
              <a:ext cx="21336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89" name="Line 4"/>
            <p:cNvSpPr>
              <a:spLocks noChangeShapeType="1"/>
            </p:cNvSpPr>
            <p:nvPr/>
          </p:nvSpPr>
          <p:spPr bwMode="auto">
            <a:xfrm>
              <a:off x="26797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90" name="Text Box 5"/>
            <p:cNvSpPr txBox="1">
              <a:spLocks noChangeArrowheads="1"/>
            </p:cNvSpPr>
            <p:nvPr/>
          </p:nvSpPr>
          <p:spPr bwMode="auto">
            <a:xfrm>
              <a:off x="24892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242</a:t>
              </a:r>
              <a:endParaRPr kumimoji="0" lang="en-US" sz="700" b="1" i="0" u="none" strike="noStrike" cap="none" normalizeH="0" baseline="0" dirty="0" smtClean="0">
                <a:ln>
                  <a:noFill/>
                </a:ln>
                <a:solidFill>
                  <a:schemeClr val="tx1"/>
                </a:solidFill>
                <a:effectLst/>
                <a:cs typeface="Arial" pitchFamily="34" charset="0"/>
              </a:endParaRPr>
            </a:p>
          </p:txBody>
        </p:sp>
        <p:sp>
          <p:nvSpPr>
            <p:cNvPr id="91" name="Line 6"/>
            <p:cNvSpPr>
              <a:spLocks noChangeShapeType="1"/>
            </p:cNvSpPr>
            <p:nvPr/>
          </p:nvSpPr>
          <p:spPr bwMode="auto">
            <a:xfrm>
              <a:off x="30353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92" name="Text Box 7"/>
            <p:cNvSpPr txBox="1">
              <a:spLocks noChangeArrowheads="1"/>
            </p:cNvSpPr>
            <p:nvPr/>
          </p:nvSpPr>
          <p:spPr bwMode="auto">
            <a:xfrm>
              <a:off x="28448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254</a:t>
              </a:r>
              <a:endParaRPr kumimoji="0" lang="en-US" sz="700" b="1" i="0" u="none" strike="noStrike" cap="none" normalizeH="0" baseline="0" dirty="0" smtClean="0">
                <a:ln>
                  <a:noFill/>
                </a:ln>
                <a:solidFill>
                  <a:schemeClr val="tx1"/>
                </a:solidFill>
                <a:effectLst/>
                <a:cs typeface="Arial" pitchFamily="34" charset="0"/>
              </a:endParaRPr>
            </a:p>
          </p:txBody>
        </p:sp>
        <p:sp>
          <p:nvSpPr>
            <p:cNvPr id="93" name="Line 8"/>
            <p:cNvSpPr>
              <a:spLocks noChangeShapeType="1"/>
            </p:cNvSpPr>
            <p:nvPr/>
          </p:nvSpPr>
          <p:spPr bwMode="auto">
            <a:xfrm>
              <a:off x="33909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94" name="Text Box 9"/>
            <p:cNvSpPr txBox="1">
              <a:spLocks noChangeArrowheads="1"/>
            </p:cNvSpPr>
            <p:nvPr/>
          </p:nvSpPr>
          <p:spPr bwMode="auto">
            <a:xfrm>
              <a:off x="32004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266</a:t>
              </a:r>
              <a:endParaRPr kumimoji="0" lang="en-US" sz="700" b="1" i="0" u="none" strike="noStrike" cap="none" normalizeH="0" baseline="0" dirty="0" smtClean="0">
                <a:ln>
                  <a:noFill/>
                </a:ln>
                <a:solidFill>
                  <a:schemeClr val="tx1"/>
                </a:solidFill>
                <a:effectLst/>
                <a:cs typeface="Arial" pitchFamily="34" charset="0"/>
              </a:endParaRPr>
            </a:p>
          </p:txBody>
        </p:sp>
        <p:sp>
          <p:nvSpPr>
            <p:cNvPr id="95" name="Line 10"/>
            <p:cNvSpPr>
              <a:spLocks noChangeShapeType="1"/>
            </p:cNvSpPr>
            <p:nvPr/>
          </p:nvSpPr>
          <p:spPr bwMode="auto">
            <a:xfrm>
              <a:off x="37465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96" name="Text Box 11"/>
            <p:cNvSpPr txBox="1">
              <a:spLocks noChangeArrowheads="1"/>
            </p:cNvSpPr>
            <p:nvPr/>
          </p:nvSpPr>
          <p:spPr bwMode="auto">
            <a:xfrm>
              <a:off x="35560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278</a:t>
              </a:r>
              <a:endParaRPr kumimoji="0" lang="en-US" sz="700" b="1" i="0" u="none" strike="noStrike" cap="none" normalizeH="0" baseline="0" dirty="0" smtClean="0">
                <a:ln>
                  <a:noFill/>
                </a:ln>
                <a:solidFill>
                  <a:schemeClr val="tx1"/>
                </a:solidFill>
                <a:effectLst/>
                <a:cs typeface="Arial" pitchFamily="34" charset="0"/>
              </a:endParaRPr>
            </a:p>
          </p:txBody>
        </p:sp>
        <p:sp>
          <p:nvSpPr>
            <p:cNvPr id="97" name="Line 12"/>
            <p:cNvSpPr>
              <a:spLocks noChangeShapeType="1"/>
            </p:cNvSpPr>
            <p:nvPr/>
          </p:nvSpPr>
          <p:spPr bwMode="auto">
            <a:xfrm>
              <a:off x="41021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98" name="Text Box 13"/>
            <p:cNvSpPr txBox="1">
              <a:spLocks noChangeArrowheads="1"/>
            </p:cNvSpPr>
            <p:nvPr/>
          </p:nvSpPr>
          <p:spPr bwMode="auto">
            <a:xfrm>
              <a:off x="39116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290</a:t>
              </a:r>
              <a:endParaRPr kumimoji="0" lang="en-US" sz="700" b="1" i="0" u="none" strike="noStrike" cap="none" normalizeH="0" baseline="0" dirty="0" smtClean="0">
                <a:ln>
                  <a:noFill/>
                </a:ln>
                <a:solidFill>
                  <a:schemeClr val="tx1"/>
                </a:solidFill>
                <a:effectLst/>
                <a:cs typeface="Arial" pitchFamily="34" charset="0"/>
              </a:endParaRPr>
            </a:p>
          </p:txBody>
        </p:sp>
        <p:sp>
          <p:nvSpPr>
            <p:cNvPr id="99" name="Line 14"/>
            <p:cNvSpPr>
              <a:spLocks noChangeShapeType="1"/>
            </p:cNvSpPr>
            <p:nvPr/>
          </p:nvSpPr>
          <p:spPr bwMode="auto">
            <a:xfrm>
              <a:off x="44577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100" name="Text Box 15"/>
            <p:cNvSpPr txBox="1">
              <a:spLocks noChangeArrowheads="1"/>
            </p:cNvSpPr>
            <p:nvPr/>
          </p:nvSpPr>
          <p:spPr bwMode="auto">
            <a:xfrm>
              <a:off x="42672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302</a:t>
              </a:r>
              <a:endParaRPr kumimoji="0" lang="en-US" sz="700" b="1" i="0" u="none" strike="noStrike" cap="none" normalizeH="0" baseline="0" dirty="0" smtClean="0">
                <a:ln>
                  <a:noFill/>
                </a:ln>
                <a:solidFill>
                  <a:schemeClr val="tx1"/>
                </a:solidFill>
                <a:effectLst/>
                <a:cs typeface="Arial" pitchFamily="34" charset="0"/>
              </a:endParaRPr>
            </a:p>
          </p:txBody>
        </p:sp>
        <p:sp>
          <p:nvSpPr>
            <p:cNvPr id="101" name="Line 16"/>
            <p:cNvSpPr>
              <a:spLocks noChangeShapeType="1"/>
            </p:cNvSpPr>
            <p:nvPr/>
          </p:nvSpPr>
          <p:spPr bwMode="auto">
            <a:xfrm>
              <a:off x="48133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sp>
          <p:nvSpPr>
            <p:cNvPr id="102" name="Text Box 17"/>
            <p:cNvSpPr txBox="1">
              <a:spLocks noChangeArrowheads="1"/>
            </p:cNvSpPr>
            <p:nvPr/>
          </p:nvSpPr>
          <p:spPr bwMode="auto">
            <a:xfrm>
              <a:off x="46228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700" b="1" dirty="0" smtClean="0">
                  <a:cs typeface="Arial" pitchFamily="34" charset="0"/>
                </a:rPr>
                <a:t>314</a:t>
              </a:r>
            </a:p>
          </p:txBody>
        </p:sp>
        <p:sp>
          <p:nvSpPr>
            <p:cNvPr id="103" name="Line 18"/>
            <p:cNvSpPr>
              <a:spLocks noChangeShapeType="1"/>
            </p:cNvSpPr>
            <p:nvPr/>
          </p:nvSpPr>
          <p:spPr bwMode="auto">
            <a:xfrm flipV="1">
              <a:off x="3746500" y="3941763"/>
              <a:ext cx="0" cy="113817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00"/>
            </a:p>
          </p:txBody>
        </p:sp>
      </p:grpSp>
      <p:grpSp>
        <p:nvGrpSpPr>
          <p:cNvPr id="104" name="Group 103"/>
          <p:cNvGrpSpPr/>
          <p:nvPr/>
        </p:nvGrpSpPr>
        <p:grpSpPr>
          <a:xfrm>
            <a:off x="4818607" y="4082601"/>
            <a:ext cx="2788856" cy="1868728"/>
            <a:chOff x="2489200" y="3941763"/>
            <a:chExt cx="2514600" cy="1417637"/>
          </a:xfrm>
        </p:grpSpPr>
        <p:sp>
          <p:nvSpPr>
            <p:cNvPr id="105" name="Freeform 2"/>
            <p:cNvSpPr>
              <a:spLocks/>
            </p:cNvSpPr>
            <p:nvPr/>
          </p:nvSpPr>
          <p:spPr bwMode="auto">
            <a:xfrm>
              <a:off x="2679700" y="3944939"/>
              <a:ext cx="2134235" cy="1122931"/>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06" name="Line 3"/>
            <p:cNvSpPr>
              <a:spLocks noChangeShapeType="1"/>
            </p:cNvSpPr>
            <p:nvPr/>
          </p:nvSpPr>
          <p:spPr bwMode="auto">
            <a:xfrm>
              <a:off x="2679700" y="5079938"/>
              <a:ext cx="21336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07" name="Line 4"/>
            <p:cNvSpPr>
              <a:spLocks noChangeShapeType="1"/>
            </p:cNvSpPr>
            <p:nvPr/>
          </p:nvSpPr>
          <p:spPr bwMode="auto">
            <a:xfrm>
              <a:off x="26797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08" name="Text Box 5"/>
            <p:cNvSpPr txBox="1">
              <a:spLocks noChangeArrowheads="1"/>
            </p:cNvSpPr>
            <p:nvPr/>
          </p:nvSpPr>
          <p:spPr bwMode="auto">
            <a:xfrm>
              <a:off x="24892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cs typeface="Arial" pitchFamily="34" charset="0"/>
                </a:rPr>
                <a:t>–</a:t>
              </a:r>
              <a:r>
                <a:rPr kumimoji="0" lang="en-IE" sz="1200" b="1" i="0" u="none" strike="noStrike" cap="none" normalizeH="0" baseline="0" dirty="0" smtClean="0">
                  <a:ln>
                    <a:noFill/>
                  </a:ln>
                  <a:solidFill>
                    <a:schemeClr val="tx1"/>
                  </a:solidFill>
                  <a:effectLst/>
                  <a:cs typeface="Arial" pitchFamily="34" charset="0"/>
                </a:rPr>
                <a:t>3</a:t>
              </a:r>
              <a:endParaRPr kumimoji="0" lang="en-US" sz="1200" b="1" i="0" u="none" strike="noStrike" cap="none" normalizeH="0" baseline="0" dirty="0" smtClean="0">
                <a:ln>
                  <a:noFill/>
                </a:ln>
                <a:solidFill>
                  <a:schemeClr val="tx1"/>
                </a:solidFill>
                <a:effectLst/>
                <a:cs typeface="Arial" pitchFamily="34" charset="0"/>
              </a:endParaRPr>
            </a:p>
          </p:txBody>
        </p:sp>
        <p:sp>
          <p:nvSpPr>
            <p:cNvPr id="109" name="Line 6"/>
            <p:cNvSpPr>
              <a:spLocks noChangeShapeType="1"/>
            </p:cNvSpPr>
            <p:nvPr/>
          </p:nvSpPr>
          <p:spPr bwMode="auto">
            <a:xfrm>
              <a:off x="30353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10" name="Text Box 7"/>
            <p:cNvSpPr txBox="1">
              <a:spLocks noChangeArrowheads="1"/>
            </p:cNvSpPr>
            <p:nvPr/>
          </p:nvSpPr>
          <p:spPr bwMode="auto">
            <a:xfrm>
              <a:off x="28448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cs typeface="Arial" pitchFamily="34" charset="0"/>
                </a:rPr>
                <a:t>–</a:t>
              </a:r>
              <a:r>
                <a:rPr kumimoji="0" lang="en-IE" sz="1200" b="1" i="0" u="none" strike="noStrike" cap="none" normalizeH="0" baseline="0" dirty="0" smtClean="0">
                  <a:ln>
                    <a:noFill/>
                  </a:ln>
                  <a:solidFill>
                    <a:schemeClr val="tx1"/>
                  </a:solidFill>
                  <a:effectLst/>
                  <a:cs typeface="Arial" pitchFamily="34" charset="0"/>
                </a:rPr>
                <a:t>2</a:t>
              </a:r>
              <a:endParaRPr kumimoji="0" lang="en-US" sz="1200" b="1" i="0" u="none" strike="noStrike" cap="none" normalizeH="0" baseline="0" dirty="0" smtClean="0">
                <a:ln>
                  <a:noFill/>
                </a:ln>
                <a:solidFill>
                  <a:schemeClr val="tx1"/>
                </a:solidFill>
                <a:effectLst/>
                <a:cs typeface="Arial" pitchFamily="34" charset="0"/>
              </a:endParaRPr>
            </a:p>
          </p:txBody>
        </p:sp>
        <p:sp>
          <p:nvSpPr>
            <p:cNvPr id="111" name="Line 8"/>
            <p:cNvSpPr>
              <a:spLocks noChangeShapeType="1"/>
            </p:cNvSpPr>
            <p:nvPr/>
          </p:nvSpPr>
          <p:spPr bwMode="auto">
            <a:xfrm>
              <a:off x="33909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12" name="Text Box 9"/>
            <p:cNvSpPr txBox="1">
              <a:spLocks noChangeArrowheads="1"/>
            </p:cNvSpPr>
            <p:nvPr/>
          </p:nvSpPr>
          <p:spPr bwMode="auto">
            <a:xfrm>
              <a:off x="32004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cs typeface="Arial" pitchFamily="34" charset="0"/>
                </a:rPr>
                <a:t>–</a:t>
              </a:r>
              <a:r>
                <a:rPr kumimoji="0" lang="en-IE" sz="1200" b="1" i="0" u="none" strike="noStrike" cap="none" normalizeH="0" baseline="0" dirty="0" smtClean="0">
                  <a:ln>
                    <a:noFill/>
                  </a:ln>
                  <a:solidFill>
                    <a:schemeClr val="tx1"/>
                  </a:solidFill>
                  <a:effectLst/>
                  <a:cs typeface="Arial" pitchFamily="34" charset="0"/>
                </a:rPr>
                <a:t>1</a:t>
              </a:r>
              <a:endParaRPr kumimoji="0" lang="en-US" sz="1200" b="1" i="0" u="none" strike="noStrike" cap="none" normalizeH="0" baseline="0" dirty="0" smtClean="0">
                <a:ln>
                  <a:noFill/>
                </a:ln>
                <a:solidFill>
                  <a:schemeClr val="tx1"/>
                </a:solidFill>
                <a:effectLst/>
                <a:cs typeface="Arial" pitchFamily="34" charset="0"/>
              </a:endParaRPr>
            </a:p>
          </p:txBody>
        </p:sp>
        <p:sp>
          <p:nvSpPr>
            <p:cNvPr id="113" name="Line 10"/>
            <p:cNvSpPr>
              <a:spLocks noChangeShapeType="1"/>
            </p:cNvSpPr>
            <p:nvPr/>
          </p:nvSpPr>
          <p:spPr bwMode="auto">
            <a:xfrm>
              <a:off x="37465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14" name="Text Box 11"/>
            <p:cNvSpPr txBox="1">
              <a:spLocks noChangeArrowheads="1"/>
            </p:cNvSpPr>
            <p:nvPr/>
          </p:nvSpPr>
          <p:spPr bwMode="auto">
            <a:xfrm>
              <a:off x="35560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smtClean="0">
                  <a:ln>
                    <a:noFill/>
                  </a:ln>
                  <a:solidFill>
                    <a:schemeClr val="tx1"/>
                  </a:solidFill>
                  <a:effectLst/>
                  <a:cs typeface="Arial" pitchFamily="34" charset="0"/>
                </a:rPr>
                <a:t>0</a:t>
              </a:r>
              <a:endParaRPr kumimoji="0" lang="en-US" sz="1200" b="1" i="0" u="none" strike="noStrike" cap="none" normalizeH="0" baseline="0" smtClean="0">
                <a:ln>
                  <a:noFill/>
                </a:ln>
                <a:solidFill>
                  <a:schemeClr val="tx1"/>
                </a:solidFill>
                <a:effectLst/>
                <a:cs typeface="Arial" pitchFamily="34" charset="0"/>
              </a:endParaRPr>
            </a:p>
          </p:txBody>
        </p:sp>
        <p:sp>
          <p:nvSpPr>
            <p:cNvPr id="115" name="Line 12"/>
            <p:cNvSpPr>
              <a:spLocks noChangeShapeType="1"/>
            </p:cNvSpPr>
            <p:nvPr/>
          </p:nvSpPr>
          <p:spPr bwMode="auto">
            <a:xfrm>
              <a:off x="41021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16" name="Text Box 13"/>
            <p:cNvSpPr txBox="1">
              <a:spLocks noChangeArrowheads="1"/>
            </p:cNvSpPr>
            <p:nvPr/>
          </p:nvSpPr>
          <p:spPr bwMode="auto">
            <a:xfrm>
              <a:off x="39116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smtClean="0">
                  <a:ln>
                    <a:noFill/>
                  </a:ln>
                  <a:solidFill>
                    <a:schemeClr val="tx1"/>
                  </a:solidFill>
                  <a:effectLst/>
                  <a:cs typeface="Arial" pitchFamily="34" charset="0"/>
                </a:rPr>
                <a:t>1</a:t>
              </a:r>
              <a:endParaRPr kumimoji="0" lang="en-US" sz="1200" b="1" i="0" u="none" strike="noStrike" cap="none" normalizeH="0" baseline="0" smtClean="0">
                <a:ln>
                  <a:noFill/>
                </a:ln>
                <a:solidFill>
                  <a:schemeClr val="tx1"/>
                </a:solidFill>
                <a:effectLst/>
                <a:cs typeface="Arial" pitchFamily="34" charset="0"/>
              </a:endParaRPr>
            </a:p>
          </p:txBody>
        </p:sp>
        <p:sp>
          <p:nvSpPr>
            <p:cNvPr id="117" name="Line 14"/>
            <p:cNvSpPr>
              <a:spLocks noChangeShapeType="1"/>
            </p:cNvSpPr>
            <p:nvPr/>
          </p:nvSpPr>
          <p:spPr bwMode="auto">
            <a:xfrm>
              <a:off x="44577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18" name="Text Box 15"/>
            <p:cNvSpPr txBox="1">
              <a:spLocks noChangeArrowheads="1"/>
            </p:cNvSpPr>
            <p:nvPr/>
          </p:nvSpPr>
          <p:spPr bwMode="auto">
            <a:xfrm>
              <a:off x="42672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dirty="0" smtClean="0">
                  <a:ln>
                    <a:noFill/>
                  </a:ln>
                  <a:solidFill>
                    <a:schemeClr val="tx1"/>
                  </a:solidFill>
                  <a:effectLst/>
                  <a:cs typeface="Arial" pitchFamily="34" charset="0"/>
                </a:rPr>
                <a:t>2</a:t>
              </a:r>
              <a:endParaRPr kumimoji="0" lang="en-US" sz="1200" b="1" i="0" u="none" strike="noStrike" cap="none" normalizeH="0" baseline="0" dirty="0" smtClean="0">
                <a:ln>
                  <a:noFill/>
                </a:ln>
                <a:solidFill>
                  <a:schemeClr val="tx1"/>
                </a:solidFill>
                <a:effectLst/>
                <a:cs typeface="Arial" pitchFamily="34" charset="0"/>
              </a:endParaRPr>
            </a:p>
          </p:txBody>
        </p:sp>
        <p:sp>
          <p:nvSpPr>
            <p:cNvPr id="119" name="Line 16"/>
            <p:cNvSpPr>
              <a:spLocks noChangeShapeType="1"/>
            </p:cNvSpPr>
            <p:nvPr/>
          </p:nvSpPr>
          <p:spPr bwMode="auto">
            <a:xfrm>
              <a:off x="4813300" y="5041829"/>
              <a:ext cx="0" cy="7621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20" name="Text Box 17"/>
            <p:cNvSpPr txBox="1">
              <a:spLocks noChangeArrowheads="1"/>
            </p:cNvSpPr>
            <p:nvPr/>
          </p:nvSpPr>
          <p:spPr bwMode="auto">
            <a:xfrm>
              <a:off x="4622800" y="5105343"/>
              <a:ext cx="381000" cy="25405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smtClean="0">
                  <a:ln>
                    <a:noFill/>
                  </a:ln>
                  <a:solidFill>
                    <a:schemeClr val="tx1"/>
                  </a:solidFill>
                  <a:effectLst/>
                  <a:cs typeface="Arial" pitchFamily="34" charset="0"/>
                </a:rPr>
                <a:t>3</a:t>
              </a:r>
              <a:endParaRPr kumimoji="0" lang="en-US" sz="1200" b="1" i="0" u="none" strike="noStrike" cap="none" normalizeH="0" baseline="0" smtClean="0">
                <a:ln>
                  <a:noFill/>
                </a:ln>
                <a:solidFill>
                  <a:schemeClr val="tx1"/>
                </a:solidFill>
                <a:effectLst/>
                <a:cs typeface="Arial" pitchFamily="34" charset="0"/>
              </a:endParaRPr>
            </a:p>
          </p:txBody>
        </p:sp>
        <p:sp>
          <p:nvSpPr>
            <p:cNvPr id="121" name="Line 18"/>
            <p:cNvSpPr>
              <a:spLocks noChangeShapeType="1"/>
            </p:cNvSpPr>
            <p:nvPr/>
          </p:nvSpPr>
          <p:spPr bwMode="auto">
            <a:xfrm flipV="1">
              <a:off x="3746500" y="3941763"/>
              <a:ext cx="0" cy="113817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122" name="TextBox 121"/>
          <p:cNvSpPr txBox="1"/>
          <p:nvPr/>
        </p:nvSpPr>
        <p:spPr>
          <a:xfrm>
            <a:off x="703016" y="3090687"/>
            <a:ext cx="2199190" cy="612000"/>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E" i="1" dirty="0" smtClean="0"/>
              <a:t>Normal Distributions</a:t>
            </a:r>
            <a:endParaRPr lang="en-IE" i="1" dirty="0"/>
          </a:p>
        </p:txBody>
      </p:sp>
      <p:sp>
        <p:nvSpPr>
          <p:cNvPr id="123" name="TextBox 122"/>
          <p:cNvSpPr txBox="1"/>
          <p:nvPr/>
        </p:nvSpPr>
        <p:spPr>
          <a:xfrm>
            <a:off x="4964909" y="3090687"/>
            <a:ext cx="2961190" cy="612000"/>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E" i="1" dirty="0" smtClean="0"/>
              <a:t>Standard Normal Distribution</a:t>
            </a:r>
            <a:endParaRPr lang="en-IE" i="1" dirty="0"/>
          </a:p>
        </p:txBody>
      </p:sp>
      <p:sp>
        <p:nvSpPr>
          <p:cNvPr id="124" name="Up Arrow 123"/>
          <p:cNvSpPr/>
          <p:nvPr/>
        </p:nvSpPr>
        <p:spPr>
          <a:xfrm rot="6920846">
            <a:off x="3680480" y="3541410"/>
            <a:ext cx="1254671" cy="1424279"/>
          </a:xfrm>
          <a:prstGeom prst="upArrow">
            <a:avLst>
              <a:gd name="adj1" fmla="val 39103"/>
              <a:gd name="adj2" fmla="val 327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E"/>
          </a:p>
        </p:txBody>
      </p:sp>
      <p:sp>
        <p:nvSpPr>
          <p:cNvPr id="125" name="Up Arrow 124"/>
          <p:cNvSpPr/>
          <p:nvPr/>
        </p:nvSpPr>
        <p:spPr>
          <a:xfrm rot="3744990">
            <a:off x="3531938" y="5107038"/>
            <a:ext cx="1254671" cy="1424279"/>
          </a:xfrm>
          <a:prstGeom prst="upArrow">
            <a:avLst>
              <a:gd name="adj1" fmla="val 39103"/>
              <a:gd name="adj2" fmla="val 327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E"/>
          </a:p>
        </p:txBody>
      </p:sp>
      <p:graphicFrame>
        <p:nvGraphicFramePr>
          <p:cNvPr id="126" name="Object 125"/>
          <p:cNvGraphicFramePr>
            <a:graphicFrameLocks noChangeAspect="1"/>
          </p:cNvGraphicFramePr>
          <p:nvPr>
            <p:extLst>
              <p:ext uri="{D42A27DB-BD31-4B8C-83A1-F6EECF244321}">
                <p14:modId xmlns:p14="http://schemas.microsoft.com/office/powerpoint/2010/main" val="3231980664"/>
              </p:ext>
            </p:extLst>
          </p:nvPr>
        </p:nvGraphicFramePr>
        <p:xfrm>
          <a:off x="298450" y="3870466"/>
          <a:ext cx="544102" cy="494638"/>
        </p:xfrm>
        <a:graphic>
          <a:graphicData uri="http://schemas.openxmlformats.org/presentationml/2006/ole">
            <mc:AlternateContent xmlns:mc="http://schemas.openxmlformats.org/markup-compatibility/2006">
              <mc:Choice xmlns:v="urn:schemas-microsoft-com:vml" Requires="v">
                <p:oleObj spid="_x0000_s34181" name="Equation" r:id="rId4" imgW="418918" imgH="380835" progId="Equation.DSMT4">
                  <p:embed/>
                </p:oleObj>
              </mc:Choice>
              <mc:Fallback>
                <p:oleObj name="Equation" r:id="rId4" imgW="418918" imgH="38083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 y="3870466"/>
                        <a:ext cx="544102" cy="49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 name="Object 20"/>
          <p:cNvGraphicFramePr>
            <a:graphicFrameLocks noChangeAspect="1"/>
          </p:cNvGraphicFramePr>
          <p:nvPr/>
        </p:nvGraphicFramePr>
        <p:xfrm>
          <a:off x="298450" y="5440363"/>
          <a:ext cx="642938" cy="493712"/>
        </p:xfrm>
        <a:graphic>
          <a:graphicData uri="http://schemas.openxmlformats.org/presentationml/2006/ole">
            <mc:AlternateContent xmlns:mc="http://schemas.openxmlformats.org/markup-compatibility/2006">
              <mc:Choice xmlns:v="urn:schemas-microsoft-com:vml" Requires="v">
                <p:oleObj spid="_x0000_s34182" name="Equation" r:id="rId6" imgW="495085" imgH="380835" progId="Equation.DSMT4">
                  <p:embed/>
                </p:oleObj>
              </mc:Choice>
              <mc:Fallback>
                <p:oleObj name="Equation" r:id="rId6" imgW="495085" imgH="38083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450" y="5440363"/>
                        <a:ext cx="642938"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 name="Object 21"/>
          <p:cNvGraphicFramePr>
            <a:graphicFrameLocks noChangeAspect="1"/>
          </p:cNvGraphicFramePr>
          <p:nvPr/>
        </p:nvGraphicFramePr>
        <p:xfrm>
          <a:off x="6910388" y="3900488"/>
          <a:ext cx="461962" cy="493712"/>
        </p:xfrm>
        <a:graphic>
          <a:graphicData uri="http://schemas.openxmlformats.org/presentationml/2006/ole">
            <mc:AlternateContent xmlns:mc="http://schemas.openxmlformats.org/markup-compatibility/2006">
              <mc:Choice xmlns:v="urn:schemas-microsoft-com:vml" Requires="v">
                <p:oleObj spid="_x0000_s34183" name="Equation" r:id="rId8" imgW="355446" imgH="380835" progId="Equation.DSMT4">
                  <p:embed/>
                </p:oleObj>
              </mc:Choice>
              <mc:Fallback>
                <p:oleObj name="Equation" r:id="rId8" imgW="355446" imgH="38083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0388" y="3900488"/>
                        <a:ext cx="461962"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4907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135693" y="119416"/>
            <a:ext cx="8872615" cy="1044000"/>
          </a:xfrm>
        </p:spPr>
        <p:txBody>
          <a:bodyPr>
            <a:noAutofit/>
          </a:bodyPr>
          <a:lstStyle/>
          <a:p>
            <a:r>
              <a:rPr lang="en-IE" b="1" i="1" dirty="0" smtClean="0">
                <a:solidFill>
                  <a:srgbClr val="FFC000"/>
                </a:solidFill>
                <a:effectLst>
                  <a:outerShdw blurRad="38100" dist="38100" dir="2700000" algn="tl">
                    <a:srgbClr val="000000">
                      <a:alpha val="43137"/>
                    </a:srgbClr>
                  </a:outerShdw>
                </a:effectLst>
                <a:ea typeface="+mn-ea"/>
                <a:cs typeface="+mn-cs"/>
              </a:rPr>
              <a:t>Making Decisions based on the Empirical Rule (Standard  Normal Curve)</a:t>
            </a:r>
            <a:endParaRPr lang="en-IE" b="1" i="1" dirty="0">
              <a:solidFill>
                <a:srgbClr val="FFC000"/>
              </a:solidFill>
              <a:effectLst>
                <a:outerShdw blurRad="38100" dist="38100" dir="2700000" algn="tl">
                  <a:srgbClr val="000000">
                    <a:alpha val="43137"/>
                  </a:srgbClr>
                </a:outerShdw>
              </a:effectLst>
              <a:ea typeface="+mn-ea"/>
              <a:cs typeface="+mn-cs"/>
            </a:endParaRPr>
          </a:p>
        </p:txBody>
      </p:sp>
      <p:grpSp>
        <p:nvGrpSpPr>
          <p:cNvPr id="3" name="Group 2"/>
          <p:cNvGrpSpPr/>
          <p:nvPr/>
        </p:nvGrpSpPr>
        <p:grpSpPr>
          <a:xfrm>
            <a:off x="718571" y="1196752"/>
            <a:ext cx="7704000" cy="5379726"/>
            <a:chOff x="718571" y="1196752"/>
            <a:chExt cx="7704000" cy="5379726"/>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899592" y="3933056"/>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00506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503456225"/>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115754" name="Equation" r:id="rId4" imgW="126780" imgH="164814" progId="Equation.DSMT4">
                    <p:embed/>
                  </p:oleObj>
                </mc:Choice>
                <mc:Fallback>
                  <p:oleObj name="Equation" r:id="rId4" imgW="126780" imgH="164814" progId="Equation.DSMT4">
                    <p:embed/>
                    <p:pic>
                      <p:nvPicPr>
                        <p:cNvPr id="0" name="Picture 6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7" name="Object 25"/>
            <p:cNvGraphicFramePr>
              <a:graphicFrameLocks noChangeAspect="1"/>
            </p:cNvGraphicFramePr>
            <p:nvPr>
              <p:extLst>
                <p:ext uri="{D42A27DB-BD31-4B8C-83A1-F6EECF244321}">
                  <p14:modId xmlns:p14="http://schemas.microsoft.com/office/powerpoint/2010/main" val="703856156"/>
                </p:ext>
              </p:extLst>
            </p:nvPr>
          </p:nvGraphicFramePr>
          <p:xfrm>
            <a:off x="5673725" y="4468813"/>
            <a:ext cx="171450" cy="228600"/>
          </p:xfrm>
          <a:graphic>
            <a:graphicData uri="http://schemas.openxmlformats.org/presentationml/2006/ole">
              <mc:AlternateContent xmlns:mc="http://schemas.openxmlformats.org/markup-compatibility/2006">
                <mc:Choice xmlns:v="urn:schemas-microsoft-com:vml" Requires="v">
                  <p:oleObj spid="_x0000_s115755" name="Equation" r:id="rId6" imgW="114151" imgH="152202" progId="Equation.DSMT4">
                    <p:embed/>
                  </p:oleObj>
                </mc:Choice>
                <mc:Fallback>
                  <p:oleObj name="Equation" r:id="rId6" imgW="114151" imgH="152202" progId="Equation.DSMT4">
                    <p:embed/>
                    <p:pic>
                      <p:nvPicPr>
                        <p:cNvPr id="0" name="Picture 6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3725"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3062395127"/>
                </p:ext>
              </p:extLst>
            </p:nvPr>
          </p:nvGraphicFramePr>
          <p:xfrm>
            <a:off x="6954838" y="4468813"/>
            <a:ext cx="171450" cy="228600"/>
          </p:xfrm>
          <a:graphic>
            <a:graphicData uri="http://schemas.openxmlformats.org/presentationml/2006/ole">
              <mc:AlternateContent xmlns:mc="http://schemas.openxmlformats.org/markup-compatibility/2006">
                <mc:Choice xmlns:v="urn:schemas-microsoft-com:vml" Requires="v">
                  <p:oleObj spid="_x0000_s115756" name="Equation" r:id="rId8" imgW="114151" imgH="152202" progId="Equation.DSMT4">
                    <p:embed/>
                  </p:oleObj>
                </mc:Choice>
                <mc:Fallback>
                  <p:oleObj name="Equation" r:id="rId8" imgW="114151" imgH="152202" progId="Equation.DSMT4">
                    <p:embed/>
                    <p:pic>
                      <p:nvPicPr>
                        <p:cNvPr id="0" name="Picture 6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4838"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9" name="Object 27"/>
            <p:cNvGraphicFramePr>
              <a:graphicFrameLocks noChangeAspect="1"/>
            </p:cNvGraphicFramePr>
            <p:nvPr>
              <p:extLst>
                <p:ext uri="{D42A27DB-BD31-4B8C-83A1-F6EECF244321}">
                  <p14:modId xmlns:p14="http://schemas.microsoft.com/office/powerpoint/2010/main" val="1125053344"/>
                </p:ext>
              </p:extLst>
            </p:nvPr>
          </p:nvGraphicFramePr>
          <p:xfrm>
            <a:off x="8166100" y="4459288"/>
            <a:ext cx="171450" cy="247650"/>
          </p:xfrm>
          <a:graphic>
            <a:graphicData uri="http://schemas.openxmlformats.org/presentationml/2006/ole">
              <mc:AlternateContent xmlns:mc="http://schemas.openxmlformats.org/markup-compatibility/2006">
                <mc:Choice xmlns:v="urn:schemas-microsoft-com:vml" Requires="v">
                  <p:oleObj spid="_x0000_s115757" name="Equation" r:id="rId10" imgW="114151" imgH="164885" progId="Equation.DSMT4">
                    <p:embed/>
                  </p:oleObj>
                </mc:Choice>
                <mc:Fallback>
                  <p:oleObj name="Equation" r:id="rId10" imgW="114151" imgH="164885" progId="Equation.DSMT4">
                    <p:embed/>
                    <p:pic>
                      <p:nvPicPr>
                        <p:cNvPr id="0" name="Picture 6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6100" y="4459288"/>
                          <a:ext cx="1714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0" name="Object 28"/>
            <p:cNvGraphicFramePr>
              <a:graphicFrameLocks noChangeAspect="1"/>
            </p:cNvGraphicFramePr>
            <p:nvPr>
              <p:extLst>
                <p:ext uri="{D42A27DB-BD31-4B8C-83A1-F6EECF244321}">
                  <p14:modId xmlns:p14="http://schemas.microsoft.com/office/powerpoint/2010/main" val="1361816324"/>
                </p:ext>
              </p:extLst>
            </p:nvPr>
          </p:nvGraphicFramePr>
          <p:xfrm>
            <a:off x="3189288" y="4487863"/>
            <a:ext cx="304800" cy="228600"/>
          </p:xfrm>
          <a:graphic>
            <a:graphicData uri="http://schemas.openxmlformats.org/presentationml/2006/ole">
              <mc:AlternateContent xmlns:mc="http://schemas.openxmlformats.org/markup-compatibility/2006">
                <mc:Choice xmlns:v="urn:schemas-microsoft-com:vml" Requires="v">
                  <p:oleObj spid="_x0000_s115758" name="Equation" r:id="rId12" imgW="203024" imgH="152268" progId="Equation.DSMT4">
                    <p:embed/>
                  </p:oleObj>
                </mc:Choice>
                <mc:Fallback>
                  <p:oleObj name="Equation" r:id="rId12" imgW="203024" imgH="152268" progId="Equation.DSMT4">
                    <p:embed/>
                    <p:pic>
                      <p:nvPicPr>
                        <p:cNvPr id="0" name="Picture 6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9288" y="448786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2269644335"/>
                </p:ext>
              </p:extLst>
            </p:nvPr>
          </p:nvGraphicFramePr>
          <p:xfrm>
            <a:off x="1958975" y="4468813"/>
            <a:ext cx="304800" cy="228600"/>
          </p:xfrm>
          <a:graphic>
            <a:graphicData uri="http://schemas.openxmlformats.org/presentationml/2006/ole">
              <mc:AlternateContent xmlns:mc="http://schemas.openxmlformats.org/markup-compatibility/2006">
                <mc:Choice xmlns:v="urn:schemas-microsoft-com:vml" Requires="v">
                  <p:oleObj spid="_x0000_s115759" name="Equation" r:id="rId14" imgW="203024" imgH="152268" progId="Equation.DSMT4">
                    <p:embed/>
                  </p:oleObj>
                </mc:Choice>
                <mc:Fallback>
                  <p:oleObj name="Equation" r:id="rId14" imgW="203024" imgH="152268" progId="Equation.DSMT4">
                    <p:embed/>
                    <p:pic>
                      <p:nvPicPr>
                        <p:cNvPr id="0" name="Picture 65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8975" y="446881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2" name="Object 30"/>
            <p:cNvGraphicFramePr>
              <a:graphicFrameLocks noChangeAspect="1"/>
            </p:cNvGraphicFramePr>
            <p:nvPr>
              <p:extLst>
                <p:ext uri="{D42A27DB-BD31-4B8C-83A1-F6EECF244321}">
                  <p14:modId xmlns:p14="http://schemas.microsoft.com/office/powerpoint/2010/main" val="3227625685"/>
                </p:ext>
              </p:extLst>
            </p:nvPr>
          </p:nvGraphicFramePr>
          <p:xfrm>
            <a:off x="739775" y="4459288"/>
            <a:ext cx="304800" cy="247650"/>
          </p:xfrm>
          <a:graphic>
            <a:graphicData uri="http://schemas.openxmlformats.org/presentationml/2006/ole">
              <mc:AlternateContent xmlns:mc="http://schemas.openxmlformats.org/markup-compatibility/2006">
                <mc:Choice xmlns:v="urn:schemas-microsoft-com:vml" Requires="v">
                  <p:oleObj spid="_x0000_s115760" name="Equation" r:id="rId16" imgW="203024" imgH="164957" progId="Equation.DSMT4">
                    <p:embed/>
                  </p:oleObj>
                </mc:Choice>
                <mc:Fallback>
                  <p:oleObj name="Equation" r:id="rId16" imgW="203024" imgH="164957" progId="Equation.DSMT4">
                    <p:embed/>
                    <p:pic>
                      <p:nvPicPr>
                        <p:cNvPr id="0" name="Picture 65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775" y="4459288"/>
                          <a:ext cx="304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Line 16"/>
            <p:cNvSpPr>
              <a:spLocks noChangeShapeType="1"/>
            </p:cNvSpPr>
            <p:nvPr/>
          </p:nvSpPr>
          <p:spPr bwMode="auto">
            <a:xfrm>
              <a:off x="4560283" y="119675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H="1" flipV="1">
              <a:off x="5777582" y="2277088"/>
              <a:ext cx="18553" cy="18719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27687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1" name="Left-Right Arrow 30"/>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b="1" dirty="0" smtClean="0">
                  <a:solidFill>
                    <a:srgbClr val="1F497D">
                      <a:lumMod val="75000"/>
                    </a:srgbClr>
                  </a:solidFill>
                </a:rPr>
                <a:t>68%</a:t>
              </a: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3" name="Left-Right Arrow 42"/>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b="1" dirty="0" smtClean="0">
                  <a:solidFill>
                    <a:srgbClr val="1F497D">
                      <a:lumMod val="75000"/>
                    </a:srgbClr>
                  </a:solidFill>
                </a:rPr>
                <a:t>99.7%</a:t>
              </a:r>
              <a:endParaRPr lang="en-IE" b="1" dirty="0">
                <a:solidFill>
                  <a:srgbClr val="1F497D">
                    <a:lumMod val="75000"/>
                  </a:srgbClr>
                </a:solidFill>
              </a:endParaRPr>
            </a:p>
          </p:txBody>
        </p:sp>
        <p:sp>
          <p:nvSpPr>
            <p:cNvPr id="474126" name="Freeform 14"/>
            <p:cNvSpPr>
              <a:spLocks/>
            </p:cNvSpPr>
            <p:nvPr/>
          </p:nvSpPr>
          <p:spPr bwMode="auto">
            <a:xfrm>
              <a:off x="788025" y="1196752"/>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pSp>
    </p:spTree>
    <p:extLst>
      <p:ext uri="{BB962C8B-B14F-4D97-AF65-F5344CB8AC3E}">
        <p14:creationId xmlns:p14="http://schemas.microsoft.com/office/powerpoint/2010/main" val="3771294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Diagonal Corner Rectangle 27"/>
          <p:cNvSpPr/>
          <p:nvPr/>
        </p:nvSpPr>
        <p:spPr>
          <a:xfrm>
            <a:off x="203466" y="1700808"/>
            <a:ext cx="2823210" cy="1120140"/>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385D8A">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7410" name="Object 18"/>
          <p:cNvGraphicFramePr>
            <a:graphicFrameLocks noChangeAspect="1"/>
          </p:cNvGraphicFramePr>
          <p:nvPr>
            <p:extLst>
              <p:ext uri="{D42A27DB-BD31-4B8C-83A1-F6EECF244321}">
                <p14:modId xmlns:p14="http://schemas.microsoft.com/office/powerpoint/2010/main" val="1957599693"/>
              </p:ext>
            </p:extLst>
          </p:nvPr>
        </p:nvGraphicFramePr>
        <p:xfrm>
          <a:off x="1155700" y="666750"/>
          <a:ext cx="6781800" cy="1004888"/>
        </p:xfrm>
        <a:graphic>
          <a:graphicData uri="http://schemas.openxmlformats.org/presentationml/2006/ole">
            <mc:AlternateContent xmlns:mc="http://schemas.openxmlformats.org/markup-compatibility/2006">
              <mc:Choice xmlns:v="urn:schemas-microsoft-com:vml" Requires="v">
                <p:oleObj spid="_x0000_s92570" name="Equation" r:id="rId4" imgW="4419600" imgH="660400" progId="Equation.DSMT4">
                  <p:embed/>
                </p:oleObj>
              </mc:Choice>
              <mc:Fallback>
                <p:oleObj name="Equation" r:id="rId4" imgW="4419600" imgH="660400" progId="Equation.DSMT4">
                  <p:embed/>
                  <p:pic>
                    <p:nvPicPr>
                      <p:cNvPr id="0" name="Picture 7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666750"/>
                        <a:ext cx="6781800"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 name="Object 315"/>
          <p:cNvGraphicFramePr>
            <a:graphicFrameLocks noChangeAspect="1"/>
          </p:cNvGraphicFramePr>
          <p:nvPr/>
        </p:nvGraphicFramePr>
        <p:xfrm>
          <a:off x="4580922" y="4582099"/>
          <a:ext cx="190500" cy="533400"/>
        </p:xfrm>
        <a:graphic>
          <a:graphicData uri="http://schemas.openxmlformats.org/presentationml/2006/ole">
            <mc:AlternateContent xmlns:mc="http://schemas.openxmlformats.org/markup-compatibility/2006">
              <mc:Choice xmlns:v="urn:schemas-microsoft-com:vml" Requires="v">
                <p:oleObj spid="_x0000_s92571" name="Equation" r:id="rId6" imgW="126835" imgH="355138" progId="Equation.DSMT4">
                  <p:embed/>
                </p:oleObj>
              </mc:Choice>
              <mc:Fallback>
                <p:oleObj name="Equation" r:id="rId6" imgW="126835" imgH="355138" progId="Equation.DSMT4">
                  <p:embed/>
                  <p:pic>
                    <p:nvPicPr>
                      <p:cNvPr id="0" name="Picture 7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922" y="4582099"/>
                        <a:ext cx="190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 name="Object 25"/>
          <p:cNvGraphicFramePr>
            <a:graphicFrameLocks noChangeAspect="1"/>
          </p:cNvGraphicFramePr>
          <p:nvPr/>
        </p:nvGraphicFramePr>
        <p:xfrm>
          <a:off x="5596922" y="4582099"/>
          <a:ext cx="533400" cy="571500"/>
        </p:xfrm>
        <a:graphic>
          <a:graphicData uri="http://schemas.openxmlformats.org/presentationml/2006/ole">
            <mc:AlternateContent xmlns:mc="http://schemas.openxmlformats.org/markup-compatibility/2006">
              <mc:Choice xmlns:v="urn:schemas-microsoft-com:vml" Requires="v">
                <p:oleObj spid="_x0000_s92572" name="Equation" r:id="rId8" imgW="355446" imgH="380835" progId="Equation.DSMT4">
                  <p:embed/>
                </p:oleObj>
              </mc:Choice>
              <mc:Fallback>
                <p:oleObj name="Equation" r:id="rId8" imgW="355446" imgH="380835" progId="Equation.DSMT4">
                  <p:embed/>
                  <p:pic>
                    <p:nvPicPr>
                      <p:cNvPr id="0" name="Picture 7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6922" y="4582099"/>
                        <a:ext cx="533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8" name="Object 26"/>
          <p:cNvGraphicFramePr>
            <a:graphicFrameLocks noChangeAspect="1"/>
          </p:cNvGraphicFramePr>
          <p:nvPr/>
        </p:nvGraphicFramePr>
        <p:xfrm>
          <a:off x="6820885" y="4582099"/>
          <a:ext cx="647700" cy="571500"/>
        </p:xfrm>
        <a:graphic>
          <a:graphicData uri="http://schemas.openxmlformats.org/presentationml/2006/ole">
            <mc:AlternateContent xmlns:mc="http://schemas.openxmlformats.org/markup-compatibility/2006">
              <mc:Choice xmlns:v="urn:schemas-microsoft-com:vml" Requires="v">
                <p:oleObj spid="_x0000_s92573" name="Equation" r:id="rId10" imgW="431613" imgH="380835" progId="Equation.DSMT4">
                  <p:embed/>
                </p:oleObj>
              </mc:Choice>
              <mc:Fallback>
                <p:oleObj name="Equation" r:id="rId10" imgW="431613" imgH="380835" progId="Equation.DSMT4">
                  <p:embed/>
                  <p:pic>
                    <p:nvPicPr>
                      <p:cNvPr id="0" name="Picture 7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0885" y="4582099"/>
                        <a:ext cx="647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 name="Object 28"/>
          <p:cNvGraphicFramePr>
            <a:graphicFrameLocks noChangeAspect="1"/>
          </p:cNvGraphicFramePr>
          <p:nvPr/>
        </p:nvGraphicFramePr>
        <p:xfrm>
          <a:off x="3179160" y="4582099"/>
          <a:ext cx="533400" cy="533400"/>
        </p:xfrm>
        <a:graphic>
          <a:graphicData uri="http://schemas.openxmlformats.org/presentationml/2006/ole">
            <mc:AlternateContent xmlns:mc="http://schemas.openxmlformats.org/markup-compatibility/2006">
              <mc:Choice xmlns:v="urn:schemas-microsoft-com:vml" Requires="v">
                <p:oleObj spid="_x0000_s92574" name="Equation" r:id="rId12" imgW="355292" imgH="355292" progId="Equation.DSMT4">
                  <p:embed/>
                </p:oleObj>
              </mc:Choice>
              <mc:Fallback>
                <p:oleObj name="Equation" r:id="rId12" imgW="355292" imgH="355292" progId="Equation.DSMT4">
                  <p:embed/>
                  <p:pic>
                    <p:nvPicPr>
                      <p:cNvPr id="0" name="Picture 7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9160" y="4582099"/>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1" name="Object 29"/>
          <p:cNvGraphicFramePr>
            <a:graphicFrameLocks noChangeAspect="1"/>
          </p:cNvGraphicFramePr>
          <p:nvPr/>
        </p:nvGraphicFramePr>
        <p:xfrm>
          <a:off x="1891697" y="4582099"/>
          <a:ext cx="647700" cy="571500"/>
        </p:xfrm>
        <a:graphic>
          <a:graphicData uri="http://schemas.openxmlformats.org/presentationml/2006/ole">
            <mc:AlternateContent xmlns:mc="http://schemas.openxmlformats.org/markup-compatibility/2006">
              <mc:Choice xmlns:v="urn:schemas-microsoft-com:vml" Requires="v">
                <p:oleObj spid="_x0000_s92575" name="Equation" r:id="rId14" imgW="431613" imgH="380835" progId="Equation.DSMT4">
                  <p:embed/>
                </p:oleObj>
              </mc:Choice>
              <mc:Fallback>
                <p:oleObj name="Equation" r:id="rId14" imgW="431613" imgH="380835" progId="Equation.DSMT4">
                  <p:embed/>
                  <p:pic>
                    <p:nvPicPr>
                      <p:cNvPr id="0" name="Picture 7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1697" y="4582099"/>
                        <a:ext cx="647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2" name="Object 30"/>
          <p:cNvGraphicFramePr>
            <a:graphicFrameLocks noChangeAspect="1"/>
          </p:cNvGraphicFramePr>
          <p:nvPr/>
        </p:nvGraphicFramePr>
        <p:xfrm>
          <a:off x="672497" y="4582099"/>
          <a:ext cx="647700" cy="571500"/>
        </p:xfrm>
        <a:graphic>
          <a:graphicData uri="http://schemas.openxmlformats.org/presentationml/2006/ole">
            <mc:AlternateContent xmlns:mc="http://schemas.openxmlformats.org/markup-compatibility/2006">
              <mc:Choice xmlns:v="urn:schemas-microsoft-com:vml" Requires="v">
                <p:oleObj spid="_x0000_s92576" name="Equation" r:id="rId16" imgW="431613" imgH="380835" progId="Equation.DSMT4">
                  <p:embed/>
                </p:oleObj>
              </mc:Choice>
              <mc:Fallback>
                <p:oleObj name="Equation" r:id="rId16" imgW="431613" imgH="380835" progId="Equation.DSMT4">
                  <p:embed/>
                  <p:pic>
                    <p:nvPicPr>
                      <p:cNvPr id="0" name="Picture 7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2497" y="4582099"/>
                        <a:ext cx="647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 name="Object 31"/>
          <p:cNvGraphicFramePr>
            <a:graphicFrameLocks noChangeAspect="1"/>
          </p:cNvGraphicFramePr>
          <p:nvPr/>
        </p:nvGraphicFramePr>
        <p:xfrm>
          <a:off x="7642323" y="5407035"/>
          <a:ext cx="841921" cy="189003"/>
        </p:xfrm>
        <a:graphic>
          <a:graphicData uri="http://schemas.openxmlformats.org/presentationml/2006/ole">
            <mc:AlternateContent xmlns:mc="http://schemas.openxmlformats.org/markup-compatibility/2006">
              <mc:Choice xmlns:v="urn:schemas-microsoft-com:vml" Requires="v">
                <p:oleObj spid="_x0000_s92577" name="Equation" r:id="rId18" imgW="622030" imgH="139639" progId="Equation.DSMT4">
                  <p:embed/>
                </p:oleObj>
              </mc:Choice>
              <mc:Fallback>
                <p:oleObj name="Equation" r:id="rId18" imgW="622030" imgH="139639" progId="Equation.DSMT4">
                  <p:embed/>
                  <p:pic>
                    <p:nvPicPr>
                      <p:cNvPr id="0" name="Picture 7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42323" y="5407035"/>
                        <a:ext cx="841921" cy="189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4" name="Straight Arrow Connector 323"/>
          <p:cNvCxnSpPr/>
          <p:nvPr/>
        </p:nvCxnSpPr>
        <p:spPr>
          <a:xfrm rot="10800000">
            <a:off x="7268901" y="5139145"/>
            <a:ext cx="393537" cy="254641"/>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rot="5400000" flipH="1" flipV="1">
            <a:off x="8090707" y="5220168"/>
            <a:ext cx="243067" cy="10417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330" name="Group 329"/>
          <p:cNvGrpSpPr/>
          <p:nvPr/>
        </p:nvGrpSpPr>
        <p:grpSpPr>
          <a:xfrm>
            <a:off x="822743" y="1724620"/>
            <a:ext cx="7704000" cy="2767746"/>
            <a:chOff x="822743" y="1772898"/>
            <a:chExt cx="7704000" cy="2997268"/>
          </a:xfrm>
        </p:grpSpPr>
        <p:sp>
          <p:nvSpPr>
            <p:cNvPr id="307" name="Line 16"/>
            <p:cNvSpPr>
              <a:spLocks noChangeShapeType="1"/>
            </p:cNvSpPr>
            <p:nvPr/>
          </p:nvSpPr>
          <p:spPr bwMode="auto">
            <a:xfrm>
              <a:off x="4664455" y="18038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08" name="Line 15"/>
            <p:cNvSpPr>
              <a:spLocks noChangeShapeType="1"/>
            </p:cNvSpPr>
            <p:nvPr/>
          </p:nvSpPr>
          <p:spPr bwMode="auto">
            <a:xfrm>
              <a:off x="822743" y="4638465"/>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09" name="Line 16"/>
            <p:cNvSpPr>
              <a:spLocks noChangeShapeType="1"/>
            </p:cNvSpPr>
            <p:nvPr/>
          </p:nvSpPr>
          <p:spPr bwMode="auto">
            <a:xfrm>
              <a:off x="1007943" y="4578018"/>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10" name="Line 23"/>
            <p:cNvSpPr>
              <a:spLocks noChangeShapeType="1"/>
            </p:cNvSpPr>
            <p:nvPr/>
          </p:nvSpPr>
          <p:spPr bwMode="auto">
            <a:xfrm flipV="1">
              <a:off x="5881755" y="2824891"/>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11" name="Line 23"/>
            <p:cNvSpPr>
              <a:spLocks noChangeShapeType="1"/>
            </p:cNvSpPr>
            <p:nvPr/>
          </p:nvSpPr>
          <p:spPr bwMode="auto">
            <a:xfrm flipV="1">
              <a:off x="7110631" y="4192891"/>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12" name="Line 23"/>
            <p:cNvSpPr>
              <a:spLocks noChangeShapeType="1"/>
            </p:cNvSpPr>
            <p:nvPr/>
          </p:nvSpPr>
          <p:spPr bwMode="auto">
            <a:xfrm flipV="1">
              <a:off x="3453001" y="2860891"/>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13" name="Line 23"/>
            <p:cNvSpPr>
              <a:spLocks noChangeShapeType="1"/>
            </p:cNvSpPr>
            <p:nvPr/>
          </p:nvSpPr>
          <p:spPr bwMode="auto">
            <a:xfrm flipV="1">
              <a:off x="2228043" y="419416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14" name="Line 16"/>
            <p:cNvSpPr>
              <a:spLocks noChangeShapeType="1"/>
            </p:cNvSpPr>
            <p:nvPr/>
          </p:nvSpPr>
          <p:spPr bwMode="auto">
            <a:xfrm>
              <a:off x="8325072" y="4588891"/>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26" name="Freeform 14"/>
            <p:cNvSpPr>
              <a:spLocks/>
            </p:cNvSpPr>
            <p:nvPr/>
          </p:nvSpPr>
          <p:spPr bwMode="auto">
            <a:xfrm>
              <a:off x="892197" y="1772898"/>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328" name="Title 327"/>
          <p:cNvSpPr>
            <a:spLocks noGrp="1"/>
          </p:cNvSpPr>
          <p:nvPr>
            <p:ph type="title"/>
          </p:nvPr>
        </p:nvSpPr>
        <p:spPr/>
        <p:txBody>
          <a:bodyPr>
            <a:noAutofit/>
          </a:bodyPr>
          <a:lstStyle/>
          <a:p>
            <a:r>
              <a:rPr lang="en-GB" b="1" i="1" dirty="0">
                <a:solidFill>
                  <a:srgbClr val="FFC000"/>
                </a:solidFill>
                <a:effectLst>
                  <a:outerShdw blurRad="38100" dist="38100" dir="2700000" algn="tl">
                    <a:srgbClr val="000000">
                      <a:alpha val="43137"/>
                    </a:srgbClr>
                  </a:outerShdw>
                </a:effectLst>
                <a:ea typeface="+mn-ea"/>
                <a:cs typeface="+mn-cs"/>
              </a:rPr>
              <a:t>Standard Normal Distribution</a:t>
            </a:r>
            <a:endParaRPr lang="en-IE" b="1" i="1" dirty="0">
              <a:solidFill>
                <a:srgbClr val="FFC000"/>
              </a:solidFill>
              <a:effectLst>
                <a:outerShdw blurRad="38100" dist="38100" dir="2700000" algn="tl">
                  <a:srgbClr val="000000">
                    <a:alpha val="43137"/>
                  </a:srgbClr>
                </a:outerShdw>
              </a:effectLst>
              <a:ea typeface="+mn-ea"/>
              <a:cs typeface="+mn-cs"/>
            </a:endParaRPr>
          </a:p>
        </p:txBody>
      </p:sp>
      <p:graphicFrame>
        <p:nvGraphicFramePr>
          <p:cNvPr id="215090" name="Object 50"/>
          <p:cNvGraphicFramePr>
            <a:graphicFrameLocks noChangeAspect="1"/>
          </p:cNvGraphicFramePr>
          <p:nvPr/>
        </p:nvGraphicFramePr>
        <p:xfrm>
          <a:off x="2259013" y="5768975"/>
          <a:ext cx="4624387" cy="631825"/>
        </p:xfrm>
        <a:graphic>
          <a:graphicData uri="http://schemas.openxmlformats.org/presentationml/2006/ole">
            <mc:AlternateContent xmlns:mc="http://schemas.openxmlformats.org/markup-compatibility/2006">
              <mc:Choice xmlns:v="urn:schemas-microsoft-com:vml" Requires="v">
                <p:oleObj spid="_x0000_s92578" name="Equation" r:id="rId20" imgW="2933700" imgH="406400" progId="Equation.DSMT4">
                  <p:embed/>
                </p:oleObj>
              </mc:Choice>
              <mc:Fallback>
                <p:oleObj name="Equation" r:id="rId20" imgW="2933700" imgH="406400" progId="Equation.DSMT4">
                  <p:embed/>
                  <p:pic>
                    <p:nvPicPr>
                      <p:cNvPr id="0" name="Picture 77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59013" y="5768975"/>
                        <a:ext cx="462438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836668856"/>
              </p:ext>
            </p:extLst>
          </p:nvPr>
        </p:nvGraphicFramePr>
        <p:xfrm>
          <a:off x="367432" y="1827490"/>
          <a:ext cx="2692400" cy="866775"/>
        </p:xfrm>
        <a:graphic>
          <a:graphicData uri="http://schemas.openxmlformats.org/presentationml/2006/ole">
            <mc:AlternateContent xmlns:mc="http://schemas.openxmlformats.org/markup-compatibility/2006">
              <mc:Choice xmlns:v="urn:schemas-microsoft-com:vml" Requires="v">
                <p:oleObj spid="_x0000_s92579" name="Equation" r:id="rId22" imgW="1778000" imgH="571500" progId="Equation.DSMT4">
                  <p:embed/>
                </p:oleObj>
              </mc:Choice>
              <mc:Fallback>
                <p:oleObj name="Equation" r:id="rId22" imgW="1778000" imgH="571500" progId="Equation.DSMT4">
                  <p:embed/>
                  <p:pic>
                    <p:nvPicPr>
                      <p:cNvPr id="0" name="Picture 7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7432" y="1827490"/>
                        <a:ext cx="26924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726332897"/>
              </p:ext>
            </p:extLst>
          </p:nvPr>
        </p:nvGraphicFramePr>
        <p:xfrm>
          <a:off x="8001222" y="4528335"/>
          <a:ext cx="647700" cy="571500"/>
        </p:xfrm>
        <a:graphic>
          <a:graphicData uri="http://schemas.openxmlformats.org/presentationml/2006/ole">
            <mc:AlternateContent xmlns:mc="http://schemas.openxmlformats.org/markup-compatibility/2006">
              <mc:Choice xmlns:v="urn:schemas-microsoft-com:vml" Requires="v">
                <p:oleObj spid="_x0000_s92580" name="Equation" r:id="rId24" imgW="431640" imgH="380880" progId="Equation.DSMT4">
                  <p:embed/>
                </p:oleObj>
              </mc:Choice>
              <mc:Fallback>
                <p:oleObj name="Equation" r:id="rId24" imgW="431640" imgH="380880" progId="Equation.DSMT4">
                  <p:embed/>
                  <p:pic>
                    <p:nvPicPr>
                      <p:cNvPr id="0" name="Picture 77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01222" y="4528335"/>
                        <a:ext cx="647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264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724628" y="972274"/>
            <a:ext cx="5787342" cy="2233914"/>
          </a:xfrm>
          <a:prstGeom prst="roundRect">
            <a:avLst>
              <a:gd name="adj" fmla="val 1044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sp>
        <p:nvSpPr>
          <p:cNvPr id="4102" name="Rectangle 3"/>
          <p:cNvSpPr>
            <a:spLocks noChangeArrowheads="1"/>
          </p:cNvSpPr>
          <p:nvPr/>
        </p:nvSpPr>
        <p:spPr bwMode="auto">
          <a:xfrm>
            <a:off x="179511" y="3358486"/>
            <a:ext cx="8964489" cy="2308324"/>
          </a:xfrm>
          <a:prstGeom prst="rect">
            <a:avLst/>
          </a:prstGeom>
          <a:noFill/>
          <a:ln w="9525">
            <a:noFill/>
            <a:miter lim="800000"/>
            <a:headEnd/>
            <a:tailEnd/>
          </a:ln>
        </p:spPr>
        <p:txBody>
          <a:bodyPr wrap="square" anchor="ctr">
            <a:spAutoFit/>
          </a:bodyPr>
          <a:lstStyle/>
          <a:p>
            <a:pPr eaLnBrk="0" hangingPunct="0"/>
            <a:r>
              <a:rPr lang="en-US" dirty="0" smtClean="0"/>
              <a:t>z – scores define the position of a score in relation to the mean using the standard deviation as a unit of measurement</a:t>
            </a:r>
            <a:r>
              <a:rPr lang="en-US" dirty="0"/>
              <a:t>. </a:t>
            </a:r>
            <a:endParaRPr lang="en-US" dirty="0" smtClean="0"/>
          </a:p>
          <a:p>
            <a:pPr eaLnBrk="0" hangingPunct="0"/>
            <a:endParaRPr lang="en-GB" b="1" dirty="0"/>
          </a:p>
          <a:p>
            <a:pPr eaLnBrk="0" hangingPunct="0"/>
            <a:r>
              <a:rPr lang="en-US" dirty="0" smtClean="0"/>
              <a:t>z – scores </a:t>
            </a:r>
            <a:r>
              <a:rPr lang="en-US" dirty="0"/>
              <a:t>are very useful for comparing data points </a:t>
            </a:r>
            <a:r>
              <a:rPr lang="en-US" dirty="0" smtClean="0"/>
              <a:t>in different distributions.</a:t>
            </a:r>
          </a:p>
          <a:p>
            <a:pPr eaLnBrk="0" hangingPunct="0"/>
            <a:endParaRPr lang="en-US" dirty="0" smtClean="0"/>
          </a:p>
          <a:p>
            <a:pPr eaLnBrk="0" hangingPunct="0"/>
            <a:r>
              <a:rPr lang="en-GB" dirty="0" smtClean="0"/>
              <a:t>The z</a:t>
            </a:r>
            <a:r>
              <a:rPr lang="en-US" dirty="0" smtClean="0"/>
              <a:t> – </a:t>
            </a:r>
            <a:r>
              <a:rPr lang="en-GB" dirty="0" smtClean="0"/>
              <a:t>score </a:t>
            </a:r>
            <a:r>
              <a:rPr lang="en-GB" dirty="0"/>
              <a:t>is the number of standard deviations </a:t>
            </a:r>
            <a:r>
              <a:rPr lang="en-GB" dirty="0" smtClean="0"/>
              <a:t>by which </a:t>
            </a:r>
            <a:r>
              <a:rPr lang="en-GB" dirty="0"/>
              <a:t>the score departs from the </a:t>
            </a:r>
            <a:r>
              <a:rPr lang="en-GB" dirty="0" smtClean="0"/>
              <a:t>mean</a:t>
            </a:r>
            <a:r>
              <a:rPr lang="en-GB" b="1" dirty="0" smtClean="0"/>
              <a:t>.</a:t>
            </a:r>
          </a:p>
          <a:p>
            <a:pPr eaLnBrk="0" hangingPunct="0"/>
            <a:r>
              <a:rPr lang="en-US" dirty="0" smtClean="0"/>
              <a:t>This </a:t>
            </a:r>
            <a:r>
              <a:rPr lang="en-US" dirty="0" err="1"/>
              <a:t>standardises</a:t>
            </a:r>
            <a:r>
              <a:rPr lang="en-US" dirty="0"/>
              <a:t> the distribution</a:t>
            </a:r>
            <a:r>
              <a:rPr lang="en-US" dirty="0" smtClean="0"/>
              <a:t>.</a:t>
            </a:r>
            <a:endParaRPr lang="en-GB" dirty="0"/>
          </a:p>
        </p:txBody>
      </p:sp>
      <p:graphicFrame>
        <p:nvGraphicFramePr>
          <p:cNvPr id="4098" name="Object 3"/>
          <p:cNvGraphicFramePr>
            <a:graphicFrameLocks noChangeAspect="1"/>
          </p:cNvGraphicFramePr>
          <p:nvPr/>
        </p:nvGraphicFramePr>
        <p:xfrm>
          <a:off x="1756296" y="974383"/>
          <a:ext cx="5692597" cy="2150781"/>
        </p:xfrm>
        <a:graphic>
          <a:graphicData uri="http://schemas.openxmlformats.org/presentationml/2006/ole">
            <mc:AlternateContent xmlns:mc="http://schemas.openxmlformats.org/markup-compatibility/2006">
              <mc:Choice xmlns:v="urn:schemas-microsoft-com:vml" Requires="v">
                <p:oleObj spid="_x0000_s35971" name="Equation" r:id="rId4" imgW="2832100" imgH="1066800" progId="Equation.DSMT4">
                  <p:embed/>
                </p:oleObj>
              </mc:Choice>
              <mc:Fallback>
                <p:oleObj name="Equation" r:id="rId4" imgW="2832100" imgH="1066800" progId="Equation.DSMT4">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6296" y="974383"/>
                        <a:ext cx="5692597" cy="2150781"/>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sp>
        <p:nvSpPr>
          <p:cNvPr id="10" name="Title 9"/>
          <p:cNvSpPr>
            <a:spLocks noGrp="1"/>
          </p:cNvSpPr>
          <p:nvPr>
            <p:ph type="title"/>
          </p:nvPr>
        </p:nvSpPr>
        <p:spPr/>
        <p:txBody>
          <a:bodyPr vert="horz" lIns="91440" tIns="45720" rIns="91440" bIns="45720" rtlCol="0" anchor="ctr">
            <a:normAutofit/>
          </a:bodyPr>
          <a:lstStyle/>
          <a:p>
            <a:r>
              <a:rPr lang="en-GB" sz="3200" dirty="0"/>
              <a:t>Standard Units (z – scores)</a:t>
            </a:r>
            <a:endParaRPr lang="en-IE" sz="3200" dirty="0"/>
          </a:p>
        </p:txBody>
      </p:sp>
    </p:spTree>
    <p:extLst>
      <p:ext uri="{BB962C8B-B14F-4D97-AF65-F5344CB8AC3E}">
        <p14:creationId xmlns:p14="http://schemas.microsoft.com/office/powerpoint/2010/main" val="1041233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p:cNvGraphicFramePr>
            <a:graphicFrameLocks noChangeAspect="1"/>
          </p:cNvGraphicFramePr>
          <p:nvPr>
            <p:extLst>
              <p:ext uri="{D42A27DB-BD31-4B8C-83A1-F6EECF244321}">
                <p14:modId xmlns:p14="http://schemas.microsoft.com/office/powerpoint/2010/main" val="1884524223"/>
              </p:ext>
            </p:extLst>
          </p:nvPr>
        </p:nvGraphicFramePr>
        <p:xfrm>
          <a:off x="162168" y="1899866"/>
          <a:ext cx="2187379" cy="834170"/>
        </p:xfrm>
        <a:graphic>
          <a:graphicData uri="http://schemas.openxmlformats.org/presentationml/2006/ole">
            <mc:AlternateContent xmlns:mc="http://schemas.openxmlformats.org/markup-compatibility/2006">
              <mc:Choice xmlns:v="urn:schemas-microsoft-com:vml" Requires="v">
                <p:oleObj spid="_x0000_s37390" name="Equation" r:id="rId4" imgW="1497950" imgH="571252" progId="Equation.DSMT4">
                  <p:embed/>
                </p:oleObj>
              </mc:Choice>
              <mc:Fallback>
                <p:oleObj name="Equation" r:id="rId4" imgW="1497950" imgH="571252" progId="Equation.DSMT4">
                  <p:embed/>
                  <p:pic>
                    <p:nvPicPr>
                      <p:cNvPr id="0"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68" y="1899866"/>
                        <a:ext cx="2187379" cy="834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ound Diagonal Corner Rectangle 38"/>
          <p:cNvSpPr/>
          <p:nvPr/>
        </p:nvSpPr>
        <p:spPr>
          <a:xfrm>
            <a:off x="114300" y="1866824"/>
            <a:ext cx="2347546" cy="914104"/>
          </a:xfrm>
          <a:prstGeom prst="round2DiagRect">
            <a:avLst/>
          </a:prstGeom>
          <a:noFill/>
          <a:ln>
            <a:solidFill>
              <a:srgbClr val="385D8A">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9159" name="Freeform 23"/>
          <p:cNvSpPr>
            <a:spLocks/>
          </p:cNvSpPr>
          <p:nvPr/>
        </p:nvSpPr>
        <p:spPr bwMode="auto">
          <a:xfrm>
            <a:off x="2279686" y="1361532"/>
            <a:ext cx="3070580" cy="1761463"/>
          </a:xfrm>
          <a:custGeom>
            <a:avLst/>
            <a:gdLst/>
            <a:ahLst/>
            <a:cxnLst>
              <a:cxn ang="0">
                <a:pos x="0" y="1807"/>
              </a:cxn>
              <a:cxn ang="0">
                <a:pos x="402" y="1695"/>
              </a:cxn>
              <a:cxn ang="0">
                <a:pos x="805" y="1300"/>
              </a:cxn>
              <a:cxn ang="0">
                <a:pos x="1207" y="576"/>
              </a:cxn>
              <a:cxn ang="0">
                <a:pos x="1609" y="54"/>
              </a:cxn>
              <a:cxn ang="0">
                <a:pos x="2011" y="327"/>
              </a:cxn>
              <a:cxn ang="0">
                <a:pos x="2414" y="1069"/>
              </a:cxn>
              <a:cxn ang="0">
                <a:pos x="2414" y="1827"/>
              </a:cxn>
              <a:cxn ang="0">
                <a:pos x="0" y="1827"/>
              </a:cxn>
            </a:cxnLst>
            <a:rect l="0" t="0" r="r" b="b"/>
            <a:pathLst>
              <a:path w="2415" h="1828">
                <a:moveTo>
                  <a:pt x="0" y="1807"/>
                </a:moveTo>
                <a:cubicBezTo>
                  <a:pt x="134" y="1793"/>
                  <a:pt x="268" y="1767"/>
                  <a:pt x="402" y="1695"/>
                </a:cubicBezTo>
                <a:cubicBezTo>
                  <a:pt x="536" y="1622"/>
                  <a:pt x="670" y="1498"/>
                  <a:pt x="805" y="1300"/>
                </a:cubicBezTo>
                <a:cubicBezTo>
                  <a:pt x="939" y="1103"/>
                  <a:pt x="1073" y="829"/>
                  <a:pt x="1207" y="576"/>
                </a:cubicBezTo>
                <a:cubicBezTo>
                  <a:pt x="1341" y="323"/>
                  <a:pt x="1475" y="108"/>
                  <a:pt x="1609" y="54"/>
                </a:cubicBezTo>
                <a:cubicBezTo>
                  <a:pt x="1743" y="0"/>
                  <a:pt x="1877" y="114"/>
                  <a:pt x="2011" y="327"/>
                </a:cubicBezTo>
                <a:cubicBezTo>
                  <a:pt x="2145" y="539"/>
                  <a:pt x="2280" y="832"/>
                  <a:pt x="2414" y="1069"/>
                </a:cubicBezTo>
                <a:cubicBezTo>
                  <a:pt x="2414" y="1089"/>
                  <a:pt x="2414" y="1807"/>
                  <a:pt x="2414" y="1827"/>
                </a:cubicBezTo>
                <a:cubicBezTo>
                  <a:pt x="2394" y="1827"/>
                  <a:pt x="20" y="1827"/>
                  <a:pt x="0" y="1827"/>
                </a:cubicBezTo>
              </a:path>
            </a:pathLst>
          </a:custGeom>
          <a:solidFill>
            <a:srgbClr val="FF0000"/>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graphicFrame>
        <p:nvGraphicFramePr>
          <p:cNvPr id="2" name="Object 14"/>
          <p:cNvGraphicFramePr>
            <a:graphicFrameLocks noChangeAspect="1"/>
          </p:cNvGraphicFramePr>
          <p:nvPr/>
        </p:nvGraphicFramePr>
        <p:xfrm>
          <a:off x="147638" y="3659188"/>
          <a:ext cx="4418012" cy="304800"/>
        </p:xfrm>
        <a:graphic>
          <a:graphicData uri="http://schemas.openxmlformats.org/presentationml/2006/ole">
            <mc:AlternateContent xmlns:mc="http://schemas.openxmlformats.org/markup-compatibility/2006">
              <mc:Choice xmlns:v="urn:schemas-microsoft-com:vml" Requires="v">
                <p:oleObj spid="_x0000_s37391" name="Equation" r:id="rId6" imgW="2946400" imgH="203200" progId="Equation.DSMT4">
                  <p:embed/>
                </p:oleObj>
              </mc:Choice>
              <mc:Fallback>
                <p:oleObj name="Equation" r:id="rId6" imgW="2946400" imgH="203200" progId="Equation.DSMT4">
                  <p:embed/>
                  <p:pic>
                    <p:nvPicPr>
                      <p:cNvPr id="0" name="Picture 2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8" y="3659188"/>
                        <a:ext cx="4418012" cy="304800"/>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aphicFrame>
        <p:nvGraphicFramePr>
          <p:cNvPr id="7176" name="Object 14"/>
          <p:cNvGraphicFramePr>
            <a:graphicFrameLocks noChangeAspect="1"/>
          </p:cNvGraphicFramePr>
          <p:nvPr/>
        </p:nvGraphicFramePr>
        <p:xfrm>
          <a:off x="149225" y="6143625"/>
          <a:ext cx="2822575" cy="296863"/>
        </p:xfrm>
        <a:graphic>
          <a:graphicData uri="http://schemas.openxmlformats.org/presentationml/2006/ole">
            <mc:AlternateContent xmlns:mc="http://schemas.openxmlformats.org/markup-compatibility/2006">
              <mc:Choice xmlns:v="urn:schemas-microsoft-com:vml" Requires="v">
                <p:oleObj spid="_x0000_s37392" name="Equation" r:id="rId8" imgW="1930400" imgH="203200" progId="Equation.DSMT4">
                  <p:embed/>
                </p:oleObj>
              </mc:Choice>
              <mc:Fallback>
                <p:oleObj name="Equation" r:id="rId8" imgW="1930400" imgH="203200" progId="Equation.DSMT4">
                  <p:embed/>
                  <p:pic>
                    <p:nvPicPr>
                      <p:cNvPr id="0" name="Picture 2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 y="6143625"/>
                        <a:ext cx="2822575" cy="296863"/>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aphicFrame>
        <p:nvGraphicFramePr>
          <p:cNvPr id="7170" name="Object 13"/>
          <p:cNvGraphicFramePr>
            <a:graphicFrameLocks noChangeAspect="1"/>
          </p:cNvGraphicFramePr>
          <p:nvPr>
            <p:extLst>
              <p:ext uri="{D42A27DB-BD31-4B8C-83A1-F6EECF244321}">
                <p14:modId xmlns:p14="http://schemas.microsoft.com/office/powerpoint/2010/main" val="4243697757"/>
              </p:ext>
            </p:extLst>
          </p:nvPr>
        </p:nvGraphicFramePr>
        <p:xfrm>
          <a:off x="149225" y="1276350"/>
          <a:ext cx="3019425" cy="288925"/>
        </p:xfrm>
        <a:graphic>
          <a:graphicData uri="http://schemas.openxmlformats.org/presentationml/2006/ole">
            <mc:AlternateContent xmlns:mc="http://schemas.openxmlformats.org/markup-compatibility/2006">
              <mc:Choice xmlns:v="urn:schemas-microsoft-com:vml" Requires="v">
                <p:oleObj spid="_x0000_s37393" name="Equation" r:id="rId10" imgW="2120760" imgH="203040" progId="Equation.DSMT4">
                  <p:embed/>
                </p:oleObj>
              </mc:Choice>
              <mc:Fallback>
                <p:oleObj name="Equation" r:id="rId10" imgW="2120760" imgH="203040" progId="Equation.DSMT4">
                  <p:embed/>
                  <p:pic>
                    <p:nvPicPr>
                      <p:cNvPr id="0" name="Picture 277"/>
                      <p:cNvPicPr>
                        <a:picLocks noChangeAspect="1" noChangeArrowheads="1"/>
                      </p:cNvPicPr>
                      <p:nvPr/>
                    </p:nvPicPr>
                    <p:blipFill>
                      <a:blip r:embed="rId11"/>
                      <a:srcRect/>
                      <a:stretch>
                        <a:fillRect/>
                      </a:stretch>
                    </p:blipFill>
                    <p:spPr bwMode="auto">
                      <a:xfrm>
                        <a:off x="149225" y="1276350"/>
                        <a:ext cx="3019425" cy="288925"/>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sp>
        <p:nvSpPr>
          <p:cNvPr id="18" name="Title 17"/>
          <p:cNvSpPr>
            <a:spLocks noGrp="1"/>
          </p:cNvSpPr>
          <p:nvPr>
            <p:ph type="title"/>
          </p:nvPr>
        </p:nvSpPr>
        <p:spPr>
          <a:xfrm>
            <a:off x="135693" y="119416"/>
            <a:ext cx="8872615" cy="1077336"/>
          </a:xfrm>
        </p:spPr>
        <p:txBody>
          <a:bodyPr vert="horz" lIns="91440" tIns="45720" rIns="91440" bIns="45720" rtlCol="0" anchor="ctr">
            <a:normAutofit/>
          </a:bodyPr>
          <a:lstStyle/>
          <a:p>
            <a:r>
              <a:rPr lang="en-GB" sz="3200" dirty="0"/>
              <a:t>Reading z – values From </a:t>
            </a:r>
            <a:r>
              <a:rPr lang="en-GB" sz="3200" dirty="0" smtClean="0"/>
              <a:t>Tables</a:t>
            </a:r>
            <a:br>
              <a:rPr lang="en-GB" sz="3200" dirty="0" smtClean="0"/>
            </a:br>
            <a:r>
              <a:rPr lang="en-GB" sz="3200" dirty="0" smtClean="0"/>
              <a:t>Example 1</a:t>
            </a:r>
            <a:endParaRPr lang="en-IE" sz="3200" dirty="0"/>
          </a:p>
        </p:txBody>
      </p:sp>
      <p:sp>
        <p:nvSpPr>
          <p:cNvPr id="219160" name="Freeform 24"/>
          <p:cNvSpPr>
            <a:spLocks/>
          </p:cNvSpPr>
          <p:nvPr/>
        </p:nvSpPr>
        <p:spPr bwMode="auto">
          <a:xfrm>
            <a:off x="2279686" y="1400076"/>
            <a:ext cx="4273382" cy="1703647"/>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61" name="Line 25"/>
          <p:cNvSpPr>
            <a:spLocks noChangeShapeType="1"/>
          </p:cNvSpPr>
          <p:nvPr/>
        </p:nvSpPr>
        <p:spPr bwMode="auto">
          <a:xfrm>
            <a:off x="2279686" y="3122032"/>
            <a:ext cx="4272111"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62" name="Line 26"/>
          <p:cNvSpPr>
            <a:spLocks noChangeShapeType="1"/>
          </p:cNvSpPr>
          <p:nvPr/>
        </p:nvSpPr>
        <p:spPr bwMode="auto">
          <a:xfrm>
            <a:off x="2279686"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63" name="Text Box 27"/>
          <p:cNvSpPr txBox="1">
            <a:spLocks noChangeArrowheads="1"/>
          </p:cNvSpPr>
          <p:nvPr/>
        </p:nvSpPr>
        <p:spPr bwMode="auto">
          <a:xfrm>
            <a:off x="1898248"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9164" name="Line 28"/>
          <p:cNvSpPr>
            <a:spLocks noChangeShapeType="1"/>
          </p:cNvSpPr>
          <p:nvPr/>
        </p:nvSpPr>
        <p:spPr bwMode="auto">
          <a:xfrm>
            <a:off x="2991705"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65" name="Text Box 29"/>
          <p:cNvSpPr txBox="1">
            <a:spLocks noChangeArrowheads="1"/>
          </p:cNvSpPr>
          <p:nvPr/>
        </p:nvSpPr>
        <p:spPr bwMode="auto">
          <a:xfrm>
            <a:off x="2610267"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9166" name="Line 30"/>
          <p:cNvSpPr>
            <a:spLocks noChangeShapeType="1"/>
          </p:cNvSpPr>
          <p:nvPr/>
        </p:nvSpPr>
        <p:spPr bwMode="auto">
          <a:xfrm>
            <a:off x="3703723"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67" name="Text Box 31"/>
          <p:cNvSpPr txBox="1">
            <a:spLocks noChangeArrowheads="1"/>
          </p:cNvSpPr>
          <p:nvPr/>
        </p:nvSpPr>
        <p:spPr bwMode="auto">
          <a:xfrm>
            <a:off x="3322285"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9168" name="Line 32"/>
          <p:cNvSpPr>
            <a:spLocks noChangeShapeType="1"/>
          </p:cNvSpPr>
          <p:nvPr/>
        </p:nvSpPr>
        <p:spPr bwMode="auto">
          <a:xfrm>
            <a:off x="4415742"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69" name="Text Box 33"/>
          <p:cNvSpPr txBox="1">
            <a:spLocks noChangeArrowheads="1"/>
          </p:cNvSpPr>
          <p:nvPr/>
        </p:nvSpPr>
        <p:spPr bwMode="auto">
          <a:xfrm>
            <a:off x="4034304"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cs typeface="Arial" pitchFamily="34" charset="0"/>
              </a:rPr>
              <a:t>0</a:t>
            </a:r>
            <a:endParaRPr kumimoji="0" lang="en-US" sz="1400" b="0" i="0" u="none" strike="noStrike" cap="none" normalizeH="0" baseline="0" dirty="0" smtClean="0">
              <a:ln>
                <a:noFill/>
              </a:ln>
              <a:solidFill>
                <a:schemeClr val="tx1"/>
              </a:solidFill>
              <a:effectLst/>
              <a:cs typeface="Arial" pitchFamily="34" charset="0"/>
            </a:endParaRPr>
          </a:p>
        </p:txBody>
      </p:sp>
      <p:sp>
        <p:nvSpPr>
          <p:cNvPr id="219170" name="Line 34"/>
          <p:cNvSpPr>
            <a:spLocks noChangeShapeType="1"/>
          </p:cNvSpPr>
          <p:nvPr/>
        </p:nvSpPr>
        <p:spPr bwMode="auto">
          <a:xfrm>
            <a:off x="5127761"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71" name="Text Box 35"/>
          <p:cNvSpPr txBox="1">
            <a:spLocks noChangeArrowheads="1"/>
          </p:cNvSpPr>
          <p:nvPr/>
        </p:nvSpPr>
        <p:spPr bwMode="auto">
          <a:xfrm>
            <a:off x="4746322"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smtClean="0">
                <a:ln>
                  <a:noFill/>
                </a:ln>
                <a:solidFill>
                  <a:schemeClr val="tx1"/>
                </a:solidFill>
                <a:effectLst/>
                <a:latin typeface="Calibri"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9172" name="Line 36"/>
          <p:cNvSpPr>
            <a:spLocks noChangeShapeType="1"/>
          </p:cNvSpPr>
          <p:nvPr/>
        </p:nvSpPr>
        <p:spPr bwMode="auto">
          <a:xfrm>
            <a:off x="5839779"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73" name="Text Box 37"/>
          <p:cNvSpPr txBox="1">
            <a:spLocks noChangeArrowheads="1"/>
          </p:cNvSpPr>
          <p:nvPr/>
        </p:nvSpPr>
        <p:spPr bwMode="auto">
          <a:xfrm>
            <a:off x="5458341"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smtClean="0">
                <a:ln>
                  <a:noFill/>
                </a:ln>
                <a:solidFill>
                  <a:schemeClr val="tx1"/>
                </a:solidFill>
                <a:effectLst/>
                <a:latin typeface="Calibri" pitchFamily="34" charset="0"/>
                <a:cs typeface="Arial" pitchFamily="34" charset="0"/>
              </a:rPr>
              <a:t>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9174" name="Line 38"/>
          <p:cNvSpPr>
            <a:spLocks noChangeShapeType="1"/>
          </p:cNvSpPr>
          <p:nvPr/>
        </p:nvSpPr>
        <p:spPr bwMode="auto">
          <a:xfrm>
            <a:off x="6551798" y="3064216"/>
            <a:ext cx="0" cy="115632"/>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75" name="Text Box 39"/>
          <p:cNvSpPr txBox="1">
            <a:spLocks noChangeArrowheads="1"/>
          </p:cNvSpPr>
          <p:nvPr/>
        </p:nvSpPr>
        <p:spPr bwMode="auto">
          <a:xfrm>
            <a:off x="6170359" y="3160576"/>
            <a:ext cx="762877"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smtClean="0">
                <a:ln>
                  <a:noFill/>
                </a:ln>
                <a:solidFill>
                  <a:schemeClr val="tx1"/>
                </a:solidFill>
                <a:effectLst/>
                <a:latin typeface="Calibri" pitchFamily="34" charset="0"/>
                <a:cs typeface="Arial" pitchFamily="34" charset="0"/>
              </a:rPr>
              <a:t>3</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9176" name="Line 40"/>
          <p:cNvSpPr>
            <a:spLocks noChangeShapeType="1"/>
          </p:cNvSpPr>
          <p:nvPr/>
        </p:nvSpPr>
        <p:spPr bwMode="auto">
          <a:xfrm flipV="1">
            <a:off x="4415742" y="1395258"/>
            <a:ext cx="0" cy="1726774"/>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19177" name="Text Box 41"/>
          <p:cNvSpPr txBox="1">
            <a:spLocks noChangeArrowheads="1"/>
          </p:cNvSpPr>
          <p:nvPr/>
        </p:nvSpPr>
        <p:spPr bwMode="auto">
          <a:xfrm>
            <a:off x="4713264" y="3330028"/>
            <a:ext cx="1271462" cy="38544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1.31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9178" name="Line 42"/>
          <p:cNvSpPr>
            <a:spLocks noChangeShapeType="1"/>
          </p:cNvSpPr>
          <p:nvPr/>
        </p:nvSpPr>
        <p:spPr bwMode="auto">
          <a:xfrm>
            <a:off x="5348995" y="2391622"/>
            <a:ext cx="0" cy="100800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pic>
        <p:nvPicPr>
          <p:cNvPr id="219179" name="Picture 4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5915" y="3977444"/>
            <a:ext cx="7414734" cy="1971943"/>
          </a:xfrm>
          <a:prstGeom prst="rect">
            <a:avLst/>
          </a:prstGeom>
          <a:ln>
            <a:noFill/>
          </a:ln>
          <a:effectLst>
            <a:outerShdw blurRad="292100" dist="139700" dir="2700000" algn="tl" rotWithShape="0">
              <a:srgbClr val="333333">
                <a:alpha val="65000"/>
              </a:srgbClr>
            </a:outerShdw>
            <a:softEdge rad="31750"/>
          </a:effectLst>
        </p:spPr>
      </p:pic>
      <p:cxnSp>
        <p:nvCxnSpPr>
          <p:cNvPr id="60" name="Straight Arrow Connector 59"/>
          <p:cNvCxnSpPr/>
          <p:nvPr/>
        </p:nvCxnSpPr>
        <p:spPr>
          <a:xfrm>
            <a:off x="1134319" y="4988689"/>
            <a:ext cx="833377"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2068707" y="4683201"/>
            <a:ext cx="288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1956121" y="4838218"/>
            <a:ext cx="532436" cy="277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7" name="Group 66"/>
          <p:cNvGrpSpPr/>
          <p:nvPr/>
        </p:nvGrpSpPr>
        <p:grpSpPr>
          <a:xfrm>
            <a:off x="8808342" y="888370"/>
            <a:ext cx="7847633" cy="5000254"/>
            <a:chOff x="8588417" y="957818"/>
            <a:chExt cx="7847633" cy="5000254"/>
          </a:xfrm>
        </p:grpSpPr>
        <p:sp>
          <p:nvSpPr>
            <p:cNvPr id="64" name="Rounded Rectangle 63"/>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36</a:t>
              </a:r>
              <a:endParaRPr lang="en-IE" sz="1600" b="1" dirty="0"/>
            </a:p>
          </p:txBody>
        </p:sp>
        <p:pic>
          <p:nvPicPr>
            <p:cNvPr id="57" name="Picture 56" descr="P38.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grpSp>
        <p:nvGrpSpPr>
          <p:cNvPr id="66" name="Group 65"/>
          <p:cNvGrpSpPr/>
          <p:nvPr/>
        </p:nvGrpSpPr>
        <p:grpSpPr>
          <a:xfrm>
            <a:off x="8808342" y="919799"/>
            <a:ext cx="8183311" cy="5053126"/>
            <a:chOff x="8588417" y="919799"/>
            <a:chExt cx="8183311" cy="5053126"/>
          </a:xfrm>
        </p:grpSpPr>
        <p:sp>
          <p:nvSpPr>
            <p:cNvPr id="63" name="Rounded Rectangle 62"/>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37</a:t>
              </a:r>
              <a:endParaRPr lang="en-IE" sz="1600" b="1" dirty="0"/>
            </a:p>
          </p:txBody>
        </p:sp>
        <p:pic>
          <p:nvPicPr>
            <p:cNvPr id="65" name="Picture 64" descr="P39.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p:spTree>
    <p:extLst>
      <p:ext uri="{BB962C8B-B14F-4D97-AF65-F5344CB8AC3E}">
        <p14:creationId xmlns:p14="http://schemas.microsoft.com/office/powerpoint/2010/main" val="517875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67"/>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67"/>
                                        </p:tgtEl>
                                        <p:attrNameLst>
                                          <p:attrName>ppt_x</p:attrName>
                                          <p:attrName>ppt_y</p:attrName>
                                        </p:attrNameLst>
                                      </p:cBhvr>
                                      <p:rCtr x="470" y="0"/>
                                    </p:animMotion>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66"/>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66"/>
                                        </p:tgtEl>
                                        <p:attrNameLst>
                                          <p:attrName>ppt_x</p:attrName>
                                          <p:attrName>ppt_y</p:attrName>
                                        </p:attrNameLst>
                                      </p:cBhvr>
                                      <p:rCtr x="470" y="0"/>
                                    </p:animMotion>
                                  </p:childTnLst>
                                </p:cTn>
                              </p:par>
                            </p:childTnLst>
                          </p:cTn>
                        </p:par>
                      </p:childTnLst>
                    </p:cTn>
                  </p:par>
                </p:childTnLst>
              </p:cTn>
              <p:nextCondLst>
                <p:cond evt="onClick" delay="0">
                  <p:tgtEl>
                    <p:spTgt spid="6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2"/>
          <p:cNvGraphicFramePr>
            <a:graphicFrameLocks noChangeAspect="1"/>
          </p:cNvGraphicFramePr>
          <p:nvPr/>
        </p:nvGraphicFramePr>
        <p:xfrm>
          <a:off x="222250" y="4411663"/>
          <a:ext cx="3514725" cy="871537"/>
        </p:xfrm>
        <a:graphic>
          <a:graphicData uri="http://schemas.openxmlformats.org/presentationml/2006/ole">
            <mc:AlternateContent xmlns:mc="http://schemas.openxmlformats.org/markup-compatibility/2006">
              <mc:Choice xmlns:v="urn:schemas-microsoft-com:vml" Requires="v">
                <p:oleObj spid="_x0000_s38562" name="Equation" r:id="rId4" imgW="2603500" imgH="660400" progId="Equation.DSMT4">
                  <p:embed/>
                </p:oleObj>
              </mc:Choice>
              <mc:Fallback>
                <p:oleObj name="Equation" r:id="rId4" imgW="2603500" imgH="660400" progId="Equation.DSMT4">
                  <p:embed/>
                  <p:pic>
                    <p:nvPicPr>
                      <p:cNvPr id="0" name="Picture 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4411663"/>
                        <a:ext cx="3514725"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13"/>
          <p:cNvGraphicFramePr>
            <a:graphicFrameLocks noChangeAspect="1"/>
          </p:cNvGraphicFramePr>
          <p:nvPr>
            <p:extLst>
              <p:ext uri="{D42A27DB-BD31-4B8C-83A1-F6EECF244321}">
                <p14:modId xmlns:p14="http://schemas.microsoft.com/office/powerpoint/2010/main" val="2486431867"/>
              </p:ext>
            </p:extLst>
          </p:nvPr>
        </p:nvGraphicFramePr>
        <p:xfrm>
          <a:off x="294655" y="1016000"/>
          <a:ext cx="3197225" cy="317500"/>
        </p:xfrm>
        <a:graphic>
          <a:graphicData uri="http://schemas.openxmlformats.org/presentationml/2006/ole">
            <mc:AlternateContent xmlns:mc="http://schemas.openxmlformats.org/markup-compatibility/2006">
              <mc:Choice xmlns:v="urn:schemas-microsoft-com:vml" Requires="v">
                <p:oleObj spid="_x0000_s38563" name="Equation" r:id="rId6" imgW="2044440" imgH="203040" progId="Equation.DSMT4">
                  <p:embed/>
                </p:oleObj>
              </mc:Choice>
              <mc:Fallback>
                <p:oleObj name="Equation" r:id="rId6" imgW="2044440" imgH="203040" progId="Equation.DSMT4">
                  <p:embed/>
                  <p:pic>
                    <p:nvPicPr>
                      <p:cNvPr id="0" name="Picture 343"/>
                      <p:cNvPicPr>
                        <a:picLocks noChangeAspect="1" noChangeArrowheads="1"/>
                      </p:cNvPicPr>
                      <p:nvPr/>
                    </p:nvPicPr>
                    <p:blipFill>
                      <a:blip r:embed="rId7"/>
                      <a:srcRect/>
                      <a:stretch>
                        <a:fillRect/>
                      </a:stretch>
                    </p:blipFill>
                    <p:spPr bwMode="auto">
                      <a:xfrm>
                        <a:off x="294655" y="1016000"/>
                        <a:ext cx="3197225" cy="317500"/>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pSp>
        <p:nvGrpSpPr>
          <p:cNvPr id="47" name="Group 46"/>
          <p:cNvGrpSpPr/>
          <p:nvPr/>
        </p:nvGrpSpPr>
        <p:grpSpPr>
          <a:xfrm>
            <a:off x="81623" y="1388964"/>
            <a:ext cx="5555205" cy="2743192"/>
            <a:chOff x="1609523" y="1388964"/>
            <a:chExt cx="5555205" cy="2743192"/>
          </a:xfrm>
        </p:grpSpPr>
        <p:sp>
          <p:nvSpPr>
            <p:cNvPr id="220188" name="Text Box 28"/>
            <p:cNvSpPr txBox="1">
              <a:spLocks noChangeArrowheads="1"/>
            </p:cNvSpPr>
            <p:nvPr/>
          </p:nvSpPr>
          <p:spPr bwMode="auto">
            <a:xfrm>
              <a:off x="4710827" y="3665903"/>
              <a:ext cx="1402830"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1.32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6" name="Group 45"/>
            <p:cNvGrpSpPr/>
            <p:nvPr/>
          </p:nvGrpSpPr>
          <p:grpSpPr>
            <a:xfrm>
              <a:off x="1609523" y="1388964"/>
              <a:ext cx="5555205" cy="2601690"/>
              <a:chOff x="1597948" y="1388964"/>
              <a:chExt cx="5555205" cy="2601690"/>
            </a:xfrm>
          </p:grpSpPr>
          <p:sp>
            <p:nvSpPr>
              <p:cNvPr id="220170" name="Freeform 10"/>
              <p:cNvSpPr>
                <a:spLocks/>
              </p:cNvSpPr>
              <p:nvPr/>
            </p:nvSpPr>
            <p:spPr bwMode="auto">
              <a:xfrm>
                <a:off x="5400667" y="2594308"/>
                <a:ext cx="1321465" cy="873058"/>
              </a:xfrm>
              <a:custGeom>
                <a:avLst/>
                <a:gdLst/>
                <a:ahLst/>
                <a:cxnLst>
                  <a:cxn ang="0">
                    <a:pos x="0" y="0"/>
                  </a:cxn>
                  <a:cxn ang="0">
                    <a:pos x="157" y="251"/>
                  </a:cxn>
                  <a:cxn ang="0">
                    <a:pos x="314" y="443"/>
                  </a:cxn>
                  <a:cxn ang="0">
                    <a:pos x="471" y="575"/>
                  </a:cxn>
                  <a:cxn ang="0">
                    <a:pos x="627" y="657"/>
                  </a:cxn>
                  <a:cxn ang="0">
                    <a:pos x="784" y="704"/>
                  </a:cxn>
                  <a:cxn ang="0">
                    <a:pos x="941" y="728"/>
                  </a:cxn>
                  <a:cxn ang="0">
                    <a:pos x="941" y="748"/>
                  </a:cxn>
                  <a:cxn ang="0">
                    <a:pos x="0" y="748"/>
                  </a:cxn>
                </a:cxnLst>
                <a:rect l="0" t="0" r="r" b="b"/>
                <a:pathLst>
                  <a:path w="942" h="749">
                    <a:moveTo>
                      <a:pt x="0" y="0"/>
                    </a:moveTo>
                    <a:cubicBezTo>
                      <a:pt x="52" y="92"/>
                      <a:pt x="105" y="177"/>
                      <a:pt x="157" y="251"/>
                    </a:cubicBezTo>
                    <a:cubicBezTo>
                      <a:pt x="209" y="325"/>
                      <a:pt x="262" y="389"/>
                      <a:pt x="314" y="443"/>
                    </a:cubicBezTo>
                    <a:cubicBezTo>
                      <a:pt x="366" y="496"/>
                      <a:pt x="418" y="540"/>
                      <a:pt x="471" y="575"/>
                    </a:cubicBezTo>
                    <a:cubicBezTo>
                      <a:pt x="523" y="610"/>
                      <a:pt x="575" y="636"/>
                      <a:pt x="627" y="657"/>
                    </a:cubicBezTo>
                    <a:cubicBezTo>
                      <a:pt x="680" y="678"/>
                      <a:pt x="732" y="693"/>
                      <a:pt x="784" y="704"/>
                    </a:cubicBezTo>
                    <a:cubicBezTo>
                      <a:pt x="836" y="715"/>
                      <a:pt x="889" y="723"/>
                      <a:pt x="941" y="728"/>
                    </a:cubicBezTo>
                    <a:cubicBezTo>
                      <a:pt x="941" y="748"/>
                      <a:pt x="941" y="728"/>
                      <a:pt x="941" y="748"/>
                    </a:cubicBezTo>
                    <a:cubicBezTo>
                      <a:pt x="921" y="748"/>
                      <a:pt x="20" y="748"/>
                      <a:pt x="0" y="748"/>
                    </a:cubicBezTo>
                  </a:path>
                </a:pathLst>
              </a:custGeom>
              <a:solidFill>
                <a:srgbClr val="FF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71" name="Freeform 11"/>
              <p:cNvSpPr>
                <a:spLocks/>
              </p:cNvSpPr>
              <p:nvPr/>
            </p:nvSpPr>
            <p:spPr bwMode="auto">
              <a:xfrm>
                <a:off x="2018797" y="1394792"/>
                <a:ext cx="4714910" cy="2060837"/>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72" name="Line 12"/>
              <p:cNvSpPr>
                <a:spLocks noChangeShapeType="1"/>
              </p:cNvSpPr>
              <p:nvPr/>
            </p:nvSpPr>
            <p:spPr bwMode="auto">
              <a:xfrm>
                <a:off x="2018797" y="3477776"/>
                <a:ext cx="4713507"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73" name="Line 13"/>
              <p:cNvSpPr>
                <a:spLocks noChangeShapeType="1"/>
              </p:cNvSpPr>
              <p:nvPr/>
            </p:nvSpPr>
            <p:spPr bwMode="auto">
              <a:xfrm>
                <a:off x="2018797"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74" name="Text Box 14"/>
              <p:cNvSpPr txBox="1">
                <a:spLocks noChangeArrowheads="1"/>
              </p:cNvSpPr>
              <p:nvPr/>
            </p:nvSpPr>
            <p:spPr bwMode="auto">
              <a:xfrm>
                <a:off x="1597948"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0175" name="Line 15"/>
              <p:cNvSpPr>
                <a:spLocks noChangeShapeType="1"/>
              </p:cNvSpPr>
              <p:nvPr/>
            </p:nvSpPr>
            <p:spPr bwMode="auto">
              <a:xfrm>
                <a:off x="2804381"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76" name="Text Box 16"/>
              <p:cNvSpPr txBox="1">
                <a:spLocks noChangeArrowheads="1"/>
              </p:cNvSpPr>
              <p:nvPr/>
            </p:nvSpPr>
            <p:spPr bwMode="auto">
              <a:xfrm>
                <a:off x="2383533"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0177" name="Line 17"/>
              <p:cNvSpPr>
                <a:spLocks noChangeShapeType="1"/>
              </p:cNvSpPr>
              <p:nvPr/>
            </p:nvSpPr>
            <p:spPr bwMode="auto">
              <a:xfrm>
                <a:off x="3589966"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78" name="Text Box 18"/>
              <p:cNvSpPr txBox="1">
                <a:spLocks noChangeArrowheads="1"/>
              </p:cNvSpPr>
              <p:nvPr/>
            </p:nvSpPr>
            <p:spPr bwMode="auto">
              <a:xfrm>
                <a:off x="3169117"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0179" name="Line 19"/>
              <p:cNvSpPr>
                <a:spLocks noChangeShapeType="1"/>
              </p:cNvSpPr>
              <p:nvPr/>
            </p:nvSpPr>
            <p:spPr bwMode="auto">
              <a:xfrm>
                <a:off x="4375551"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80" name="Text Box 20"/>
              <p:cNvSpPr txBox="1">
                <a:spLocks noChangeArrowheads="1"/>
              </p:cNvSpPr>
              <p:nvPr/>
            </p:nvSpPr>
            <p:spPr bwMode="auto">
              <a:xfrm>
                <a:off x="3954702"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cs typeface="Arial" pitchFamily="34" charset="0"/>
                  </a:rPr>
                  <a:t>0</a:t>
                </a:r>
                <a:endParaRPr kumimoji="0" lang="en-US" sz="1400" b="0" i="0" u="none" strike="noStrike" cap="none" normalizeH="0" baseline="0" dirty="0" smtClean="0">
                  <a:ln>
                    <a:noFill/>
                  </a:ln>
                  <a:solidFill>
                    <a:schemeClr val="tx1"/>
                  </a:solidFill>
                  <a:effectLst/>
                  <a:cs typeface="Arial" pitchFamily="34" charset="0"/>
                </a:endParaRPr>
              </a:p>
            </p:txBody>
          </p:sp>
          <p:sp>
            <p:nvSpPr>
              <p:cNvPr id="220181" name="Line 21"/>
              <p:cNvSpPr>
                <a:spLocks noChangeShapeType="1"/>
              </p:cNvSpPr>
              <p:nvPr/>
            </p:nvSpPr>
            <p:spPr bwMode="auto">
              <a:xfrm>
                <a:off x="5161135"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82" name="Text Box 22"/>
              <p:cNvSpPr txBox="1">
                <a:spLocks noChangeArrowheads="1"/>
              </p:cNvSpPr>
              <p:nvPr/>
            </p:nvSpPr>
            <p:spPr bwMode="auto">
              <a:xfrm>
                <a:off x="4740286"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smtClean="0">
                    <a:ln>
                      <a:noFill/>
                    </a:ln>
                    <a:solidFill>
                      <a:schemeClr val="tx1"/>
                    </a:solidFill>
                    <a:effectLst/>
                    <a:latin typeface="Calibri"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20183" name="Line 23"/>
              <p:cNvSpPr>
                <a:spLocks noChangeShapeType="1"/>
              </p:cNvSpPr>
              <p:nvPr/>
            </p:nvSpPr>
            <p:spPr bwMode="auto">
              <a:xfrm>
                <a:off x="5946720"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84" name="Text Box 24"/>
              <p:cNvSpPr txBox="1">
                <a:spLocks noChangeArrowheads="1"/>
              </p:cNvSpPr>
              <p:nvPr/>
            </p:nvSpPr>
            <p:spPr bwMode="auto">
              <a:xfrm>
                <a:off x="5525871"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smtClean="0">
                    <a:ln>
                      <a:noFill/>
                    </a:ln>
                    <a:solidFill>
                      <a:schemeClr val="tx1"/>
                    </a:solidFill>
                    <a:effectLst/>
                    <a:latin typeface="Calibri" pitchFamily="34" charset="0"/>
                    <a:cs typeface="Arial" pitchFamily="34" charset="0"/>
                  </a:rPr>
                  <a:t>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20185" name="Line 25"/>
              <p:cNvSpPr>
                <a:spLocks noChangeShapeType="1"/>
              </p:cNvSpPr>
              <p:nvPr/>
            </p:nvSpPr>
            <p:spPr bwMode="auto">
              <a:xfrm>
                <a:off x="6732304" y="3407838"/>
                <a:ext cx="0" cy="1398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86" name="Text Box 26"/>
              <p:cNvSpPr txBox="1">
                <a:spLocks noChangeArrowheads="1"/>
              </p:cNvSpPr>
              <p:nvPr/>
            </p:nvSpPr>
            <p:spPr bwMode="auto">
              <a:xfrm>
                <a:off x="6311455" y="3524401"/>
                <a:ext cx="841698" cy="466253"/>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smtClean="0">
                    <a:ln>
                      <a:noFill/>
                    </a:ln>
                    <a:solidFill>
                      <a:schemeClr val="tx1"/>
                    </a:solidFill>
                    <a:effectLst/>
                    <a:latin typeface="Calibri" pitchFamily="34" charset="0"/>
                    <a:cs typeface="Arial" pitchFamily="34" charset="0"/>
                  </a:rPr>
                  <a:t>3</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20187" name="Line 27"/>
              <p:cNvSpPr>
                <a:spLocks noChangeShapeType="1"/>
              </p:cNvSpPr>
              <p:nvPr/>
            </p:nvSpPr>
            <p:spPr bwMode="auto">
              <a:xfrm flipV="1">
                <a:off x="4375551" y="1388964"/>
                <a:ext cx="0" cy="208881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sp>
            <p:nvSpPr>
              <p:cNvPr id="220189" name="Line 29"/>
              <p:cNvSpPr>
                <a:spLocks noChangeShapeType="1"/>
              </p:cNvSpPr>
              <p:nvPr/>
            </p:nvSpPr>
            <p:spPr bwMode="auto">
              <a:xfrm>
                <a:off x="5412242" y="2605883"/>
                <a:ext cx="0" cy="111600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sz="1400"/>
              </a:p>
            </p:txBody>
          </p:sp>
        </p:grpSp>
      </p:grpSp>
      <p:sp>
        <p:nvSpPr>
          <p:cNvPr id="24" name="Round Same Side Corner Rectangle 23"/>
          <p:cNvSpPr/>
          <p:nvPr/>
        </p:nvSpPr>
        <p:spPr>
          <a:xfrm>
            <a:off x="5621725" y="3909682"/>
            <a:ext cx="3333509" cy="2627453"/>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E"/>
          </a:p>
        </p:txBody>
      </p:sp>
      <p:graphicFrame>
        <p:nvGraphicFramePr>
          <p:cNvPr id="42" name="Object 41"/>
          <p:cNvGraphicFramePr>
            <a:graphicFrameLocks noChangeAspect="1"/>
          </p:cNvGraphicFramePr>
          <p:nvPr/>
        </p:nvGraphicFramePr>
        <p:xfrm>
          <a:off x="6060900" y="5413728"/>
          <a:ext cx="555625" cy="239713"/>
        </p:xfrm>
        <a:graphic>
          <a:graphicData uri="http://schemas.openxmlformats.org/presentationml/2006/ole">
            <mc:AlternateContent xmlns:mc="http://schemas.openxmlformats.org/markup-compatibility/2006">
              <mc:Choice xmlns:v="urn:schemas-microsoft-com:vml" Requires="v">
                <p:oleObj spid="_x0000_s38564" name="Equation" r:id="rId8" imgW="469696" imgH="203112" progId="Equation.DSMT4">
                  <p:embed/>
                </p:oleObj>
              </mc:Choice>
              <mc:Fallback>
                <p:oleObj name="Equation" r:id="rId8" imgW="469696" imgH="203112" progId="Equation.DSMT4">
                  <p:embed/>
                  <p:pic>
                    <p:nvPicPr>
                      <p:cNvPr id="0" name="Picture 3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0900" y="5413728"/>
                        <a:ext cx="555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52"/>
          <p:cNvGraphicFramePr>
            <a:graphicFrameLocks noChangeAspect="1"/>
          </p:cNvGraphicFramePr>
          <p:nvPr/>
        </p:nvGraphicFramePr>
        <p:xfrm>
          <a:off x="8009292" y="5432267"/>
          <a:ext cx="694442" cy="454005"/>
        </p:xfrm>
        <a:graphic>
          <a:graphicData uri="http://schemas.openxmlformats.org/presentationml/2006/ole">
            <mc:AlternateContent xmlns:mc="http://schemas.openxmlformats.org/markup-compatibility/2006">
              <mc:Choice xmlns:v="urn:schemas-microsoft-com:vml" Requires="v">
                <p:oleObj spid="_x0000_s38565" name="Equation" r:id="rId10" imgW="660113" imgH="431613" progId="Equation.DSMT4">
                  <p:embed/>
                </p:oleObj>
              </mc:Choice>
              <mc:Fallback>
                <p:oleObj name="Equation" r:id="rId10" imgW="660113" imgH="431613" progId="Equation.DSMT4">
                  <p:embed/>
                  <p:pic>
                    <p:nvPicPr>
                      <p:cNvPr id="0" name="Picture 3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9292" y="5432267"/>
                        <a:ext cx="694442" cy="454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p:cNvGraphicFramePr>
            <a:graphicFrameLocks noChangeAspect="1"/>
          </p:cNvGraphicFramePr>
          <p:nvPr/>
        </p:nvGraphicFramePr>
        <p:xfrm>
          <a:off x="5846587" y="4023078"/>
          <a:ext cx="2895600" cy="660400"/>
        </p:xfrm>
        <a:graphic>
          <a:graphicData uri="http://schemas.openxmlformats.org/presentationml/2006/ole">
            <mc:AlternateContent xmlns:mc="http://schemas.openxmlformats.org/markup-compatibility/2006">
              <mc:Choice xmlns:v="urn:schemas-microsoft-com:vml" Requires="v">
                <p:oleObj spid="_x0000_s38566" name="Equation" r:id="rId12" imgW="2895600" imgH="660400" progId="Equation.DSMT4">
                  <p:embed/>
                </p:oleObj>
              </mc:Choice>
              <mc:Fallback>
                <p:oleObj name="Equation" r:id="rId12" imgW="2895600" imgH="660400" progId="Equation.DSMT4">
                  <p:embed/>
                  <p:pic>
                    <p:nvPicPr>
                      <p:cNvPr id="0" name="Picture 3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6587" y="4023078"/>
                        <a:ext cx="2895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8" name="Group 67"/>
          <p:cNvGrpSpPr/>
          <p:nvPr/>
        </p:nvGrpSpPr>
        <p:grpSpPr>
          <a:xfrm>
            <a:off x="6032499" y="4746801"/>
            <a:ext cx="2445455" cy="1823332"/>
            <a:chOff x="6167967" y="1935868"/>
            <a:chExt cx="2133600" cy="1511476"/>
          </a:xfrm>
        </p:grpSpPr>
        <p:grpSp>
          <p:nvGrpSpPr>
            <p:cNvPr id="67" name="Group 66"/>
            <p:cNvGrpSpPr/>
            <p:nvPr/>
          </p:nvGrpSpPr>
          <p:grpSpPr>
            <a:xfrm>
              <a:off x="6167967" y="1935868"/>
              <a:ext cx="2133600" cy="1511476"/>
              <a:chOff x="6246989" y="4532313"/>
              <a:chExt cx="2133600" cy="1511476"/>
            </a:xfrm>
          </p:grpSpPr>
          <p:sp>
            <p:nvSpPr>
              <p:cNvPr id="17" name="Text Box 25"/>
              <p:cNvSpPr txBox="1">
                <a:spLocks noChangeArrowheads="1"/>
              </p:cNvSpPr>
              <p:nvPr/>
            </p:nvSpPr>
            <p:spPr bwMode="auto">
              <a:xfrm>
                <a:off x="7483462" y="5789843"/>
                <a:ext cx="634811" cy="25394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dirty="0" smtClean="0">
                    <a:ln>
                      <a:noFill/>
                    </a:ln>
                    <a:solidFill>
                      <a:schemeClr val="tx1"/>
                    </a:solidFill>
                    <a:effectLst/>
                    <a:latin typeface="Calibri" pitchFamily="34" charset="0"/>
                    <a:cs typeface="Arial" pitchFamily="34" charset="0"/>
                  </a:rPr>
                  <a:t>z</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66" name="Group 65"/>
              <p:cNvGrpSpPr/>
              <p:nvPr/>
            </p:nvGrpSpPr>
            <p:grpSpPr>
              <a:xfrm>
                <a:off x="6246989" y="4532313"/>
                <a:ext cx="2133600" cy="1307177"/>
                <a:chOff x="6246989" y="4532313"/>
                <a:chExt cx="2133600" cy="1307177"/>
              </a:xfrm>
            </p:grpSpPr>
            <p:sp>
              <p:nvSpPr>
                <p:cNvPr id="3" name="Freeform 11"/>
                <p:cNvSpPr>
                  <a:spLocks/>
                </p:cNvSpPr>
                <p:nvPr/>
              </p:nvSpPr>
              <p:spPr bwMode="auto">
                <a:xfrm>
                  <a:off x="6246989" y="4532313"/>
                  <a:ext cx="1543226" cy="1157995"/>
                </a:xfrm>
                <a:custGeom>
                  <a:avLst/>
                  <a:gdLst/>
                  <a:ahLst/>
                  <a:cxnLst>
                    <a:cxn ang="0">
                      <a:pos x="0" y="1803"/>
                    </a:cxn>
                    <a:cxn ang="0">
                      <a:pos x="405" y="1689"/>
                    </a:cxn>
                    <a:cxn ang="0">
                      <a:pos x="810" y="1288"/>
                    </a:cxn>
                    <a:cxn ang="0">
                      <a:pos x="1215" y="557"/>
                    </a:cxn>
                    <a:cxn ang="0">
                      <a:pos x="1620" y="46"/>
                    </a:cxn>
                    <a:cxn ang="0">
                      <a:pos x="2025" y="345"/>
                    </a:cxn>
                    <a:cxn ang="0">
                      <a:pos x="2430" y="1095"/>
                    </a:cxn>
                    <a:cxn ang="0">
                      <a:pos x="2430" y="1823"/>
                    </a:cxn>
                    <a:cxn ang="0">
                      <a:pos x="0" y="1823"/>
                    </a:cxn>
                  </a:cxnLst>
                  <a:rect l="0" t="0" r="r" b="b"/>
                  <a:pathLst>
                    <a:path w="2431" h="1824">
                      <a:moveTo>
                        <a:pt x="0" y="1803"/>
                      </a:moveTo>
                      <a:cubicBezTo>
                        <a:pt x="135" y="1789"/>
                        <a:pt x="270" y="1763"/>
                        <a:pt x="405" y="1689"/>
                      </a:cubicBezTo>
                      <a:cubicBezTo>
                        <a:pt x="540" y="1616"/>
                        <a:pt x="675" y="1488"/>
                        <a:pt x="810" y="1288"/>
                      </a:cubicBezTo>
                      <a:cubicBezTo>
                        <a:pt x="945" y="1088"/>
                        <a:pt x="1080" y="810"/>
                        <a:pt x="1215" y="557"/>
                      </a:cubicBezTo>
                      <a:cubicBezTo>
                        <a:pt x="1350" y="303"/>
                        <a:pt x="1485" y="92"/>
                        <a:pt x="1620" y="46"/>
                      </a:cubicBezTo>
                      <a:cubicBezTo>
                        <a:pt x="1755" y="0"/>
                        <a:pt x="1890" y="125"/>
                        <a:pt x="2025" y="345"/>
                      </a:cubicBezTo>
                      <a:cubicBezTo>
                        <a:pt x="2160" y="565"/>
                        <a:pt x="2295" y="859"/>
                        <a:pt x="2430" y="1095"/>
                      </a:cubicBezTo>
                      <a:cubicBezTo>
                        <a:pt x="2430" y="1115"/>
                        <a:pt x="2430" y="1803"/>
                        <a:pt x="2430" y="1823"/>
                      </a:cubicBezTo>
                      <a:cubicBezTo>
                        <a:pt x="2410" y="1823"/>
                        <a:pt x="20" y="1823"/>
                        <a:pt x="0" y="1823"/>
                      </a:cubicBezTo>
                    </a:path>
                  </a:pathLst>
                </a:custGeom>
                <a:solidFill>
                  <a:schemeClr val="accent6">
                    <a:lumMod val="60000"/>
                    <a:lumOff val="40000"/>
                  </a:scheme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4" name="Freeform 12"/>
                <p:cNvSpPr>
                  <a:spLocks/>
                </p:cNvSpPr>
                <p:nvPr/>
              </p:nvSpPr>
              <p:spPr bwMode="auto">
                <a:xfrm>
                  <a:off x="7789580" y="5227491"/>
                  <a:ext cx="591009" cy="462817"/>
                </a:xfrm>
                <a:custGeom>
                  <a:avLst/>
                  <a:gdLst/>
                  <a:ahLst/>
                  <a:cxnLst>
                    <a:cxn ang="0">
                      <a:pos x="0" y="0"/>
                    </a:cxn>
                    <a:cxn ang="0">
                      <a:pos x="155" y="244"/>
                    </a:cxn>
                    <a:cxn ang="0">
                      <a:pos x="310" y="430"/>
                    </a:cxn>
                    <a:cxn ang="0">
                      <a:pos x="465" y="558"/>
                    </a:cxn>
                    <a:cxn ang="0">
                      <a:pos x="620" y="638"/>
                    </a:cxn>
                    <a:cxn ang="0">
                      <a:pos x="775" y="684"/>
                    </a:cxn>
                    <a:cxn ang="0">
                      <a:pos x="930" y="708"/>
                    </a:cxn>
                    <a:cxn ang="0">
                      <a:pos x="930" y="728"/>
                    </a:cxn>
                    <a:cxn ang="0">
                      <a:pos x="0" y="728"/>
                    </a:cxn>
                  </a:cxnLst>
                  <a:rect l="0" t="0" r="r" b="b"/>
                  <a:pathLst>
                    <a:path w="931" h="729">
                      <a:moveTo>
                        <a:pt x="0" y="0"/>
                      </a:moveTo>
                      <a:cubicBezTo>
                        <a:pt x="52" y="90"/>
                        <a:pt x="104" y="172"/>
                        <a:pt x="155" y="244"/>
                      </a:cubicBezTo>
                      <a:cubicBezTo>
                        <a:pt x="207" y="316"/>
                        <a:pt x="259" y="378"/>
                        <a:pt x="310" y="430"/>
                      </a:cubicBezTo>
                      <a:cubicBezTo>
                        <a:pt x="362" y="482"/>
                        <a:pt x="414" y="524"/>
                        <a:pt x="465" y="558"/>
                      </a:cubicBezTo>
                      <a:cubicBezTo>
                        <a:pt x="517" y="592"/>
                        <a:pt x="568" y="618"/>
                        <a:pt x="620" y="638"/>
                      </a:cubicBezTo>
                      <a:cubicBezTo>
                        <a:pt x="672" y="659"/>
                        <a:pt x="723" y="673"/>
                        <a:pt x="775" y="684"/>
                      </a:cubicBezTo>
                      <a:cubicBezTo>
                        <a:pt x="827" y="695"/>
                        <a:pt x="878" y="703"/>
                        <a:pt x="930" y="708"/>
                      </a:cubicBezTo>
                      <a:cubicBezTo>
                        <a:pt x="930" y="728"/>
                        <a:pt x="930" y="708"/>
                        <a:pt x="930" y="728"/>
                      </a:cubicBezTo>
                      <a:cubicBezTo>
                        <a:pt x="910" y="728"/>
                        <a:pt x="20" y="728"/>
                        <a:pt x="0" y="728"/>
                      </a:cubicBezTo>
                    </a:path>
                  </a:pathLst>
                </a:custGeom>
                <a:solidFill>
                  <a:schemeClr val="accent3">
                    <a:lumMod val="60000"/>
                    <a:lumOff val="40000"/>
                  </a:scheme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5" name="Freeform 13"/>
                <p:cNvSpPr>
                  <a:spLocks/>
                </p:cNvSpPr>
                <p:nvPr/>
              </p:nvSpPr>
              <p:spPr bwMode="auto">
                <a:xfrm>
                  <a:off x="6246989" y="4555168"/>
                  <a:ext cx="2133600" cy="1122442"/>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6" name="Line 14"/>
                <p:cNvSpPr>
                  <a:spLocks noChangeShapeType="1"/>
                </p:cNvSpPr>
                <p:nvPr/>
              </p:nvSpPr>
              <p:spPr bwMode="auto">
                <a:xfrm>
                  <a:off x="6246989" y="5689673"/>
                  <a:ext cx="2132965"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7" name="Line 15"/>
                <p:cNvSpPr>
                  <a:spLocks noChangeShapeType="1"/>
                </p:cNvSpPr>
                <p:nvPr/>
              </p:nvSpPr>
              <p:spPr bwMode="auto">
                <a:xfrm>
                  <a:off x="6246989"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8" name="Line 16"/>
                <p:cNvSpPr>
                  <a:spLocks noChangeShapeType="1"/>
                </p:cNvSpPr>
                <p:nvPr/>
              </p:nvSpPr>
              <p:spPr bwMode="auto">
                <a:xfrm>
                  <a:off x="6602483"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9" name="Line 17"/>
                <p:cNvSpPr>
                  <a:spLocks noChangeShapeType="1"/>
                </p:cNvSpPr>
                <p:nvPr/>
              </p:nvSpPr>
              <p:spPr bwMode="auto">
                <a:xfrm>
                  <a:off x="6957977"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0" name="Line 18"/>
                <p:cNvSpPr>
                  <a:spLocks noChangeShapeType="1"/>
                </p:cNvSpPr>
                <p:nvPr/>
              </p:nvSpPr>
              <p:spPr bwMode="auto">
                <a:xfrm>
                  <a:off x="7313472"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1" name="Line 19"/>
                <p:cNvSpPr>
                  <a:spLocks noChangeShapeType="1"/>
                </p:cNvSpPr>
                <p:nvPr/>
              </p:nvSpPr>
              <p:spPr bwMode="auto">
                <a:xfrm>
                  <a:off x="7668966"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2" name="Line 20"/>
                <p:cNvSpPr>
                  <a:spLocks noChangeShapeType="1"/>
                </p:cNvSpPr>
                <p:nvPr/>
              </p:nvSpPr>
              <p:spPr bwMode="auto">
                <a:xfrm>
                  <a:off x="8024460"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3" name="Line 21"/>
                <p:cNvSpPr>
                  <a:spLocks noChangeShapeType="1"/>
                </p:cNvSpPr>
                <p:nvPr/>
              </p:nvSpPr>
              <p:spPr bwMode="auto">
                <a:xfrm>
                  <a:off x="8379954" y="5651581"/>
                  <a:ext cx="0" cy="761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4" name="Line 22"/>
                <p:cNvSpPr>
                  <a:spLocks noChangeShapeType="1"/>
                </p:cNvSpPr>
                <p:nvPr/>
              </p:nvSpPr>
              <p:spPr bwMode="auto">
                <a:xfrm flipV="1">
                  <a:off x="7313472" y="4551994"/>
                  <a:ext cx="0" cy="113767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6" name="Line 24"/>
                <p:cNvSpPr>
                  <a:spLocks noChangeShapeType="1"/>
                </p:cNvSpPr>
                <p:nvPr/>
              </p:nvSpPr>
              <p:spPr bwMode="auto">
                <a:xfrm>
                  <a:off x="7789580" y="5227491"/>
                  <a:ext cx="0" cy="55106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18" name="Line 26"/>
                <p:cNvSpPr>
                  <a:spLocks noChangeShapeType="1"/>
                </p:cNvSpPr>
                <p:nvPr/>
              </p:nvSpPr>
              <p:spPr bwMode="auto">
                <a:xfrm>
                  <a:off x="7789580" y="5227490"/>
                  <a:ext cx="0" cy="612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grpSp>
        <p:sp>
          <p:nvSpPr>
            <p:cNvPr id="65" name="Text Box 39"/>
            <p:cNvSpPr txBox="1">
              <a:spLocks noChangeArrowheads="1"/>
            </p:cNvSpPr>
            <p:nvPr/>
          </p:nvSpPr>
          <p:spPr bwMode="auto">
            <a:xfrm>
              <a:off x="6988368" y="3095302"/>
              <a:ext cx="510874" cy="34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grpSp>
      <p:cxnSp>
        <p:nvCxnSpPr>
          <p:cNvPr id="51" name="Straight Arrow Connector 50"/>
          <p:cNvCxnSpPr/>
          <p:nvPr/>
        </p:nvCxnSpPr>
        <p:spPr>
          <a:xfrm>
            <a:off x="6344356" y="5644444"/>
            <a:ext cx="440266" cy="225778"/>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7986890" y="5858932"/>
            <a:ext cx="174977" cy="152401"/>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IE" dirty="0" smtClean="0"/>
              <a:t>Example 2</a:t>
            </a:r>
            <a:endParaRPr lang="en-IE" dirty="0"/>
          </a:p>
        </p:txBody>
      </p:sp>
      <p:sp>
        <p:nvSpPr>
          <p:cNvPr id="53" name="Line 40"/>
          <p:cNvSpPr>
            <a:spLocks noChangeShapeType="1"/>
          </p:cNvSpPr>
          <p:nvPr/>
        </p:nvSpPr>
        <p:spPr bwMode="auto">
          <a:xfrm>
            <a:off x="7755988"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54" name="Line 42"/>
          <p:cNvSpPr>
            <a:spLocks noChangeShapeType="1"/>
          </p:cNvSpPr>
          <p:nvPr/>
        </p:nvSpPr>
        <p:spPr bwMode="auto">
          <a:xfrm>
            <a:off x="8232804"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55" name="Line 44"/>
          <p:cNvSpPr>
            <a:spLocks noChangeShapeType="1"/>
          </p:cNvSpPr>
          <p:nvPr/>
        </p:nvSpPr>
        <p:spPr bwMode="auto">
          <a:xfrm>
            <a:off x="8709620"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aphicFrame>
        <p:nvGraphicFramePr>
          <p:cNvPr id="56" name="Object 52"/>
          <p:cNvGraphicFramePr>
            <a:graphicFrameLocks noChangeAspect="1"/>
          </p:cNvGraphicFramePr>
          <p:nvPr>
            <p:extLst>
              <p:ext uri="{D42A27DB-BD31-4B8C-83A1-F6EECF244321}">
                <p14:modId xmlns:p14="http://schemas.microsoft.com/office/powerpoint/2010/main" val="3155958911"/>
              </p:ext>
            </p:extLst>
          </p:nvPr>
        </p:nvGraphicFramePr>
        <p:xfrm>
          <a:off x="8131881" y="5011915"/>
          <a:ext cx="555625" cy="239713"/>
        </p:xfrm>
        <a:graphic>
          <a:graphicData uri="http://schemas.openxmlformats.org/presentationml/2006/ole">
            <mc:AlternateContent xmlns:mc="http://schemas.openxmlformats.org/markup-compatibility/2006">
              <mc:Choice xmlns:v="urn:schemas-microsoft-com:vml" Requires="v">
                <p:oleObj spid="_x0000_s38567" name="Equation" r:id="rId14" imgW="469696" imgH="203112" progId="Equation.DSMT4">
                  <p:embed/>
                </p:oleObj>
              </mc:Choice>
              <mc:Fallback>
                <p:oleObj name="Equation" r:id="rId14" imgW="469696" imgH="203112"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1881" y="5011915"/>
                        <a:ext cx="555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7" name="Straight Arrow Connector 56"/>
          <p:cNvCxnSpPr/>
          <p:nvPr/>
        </p:nvCxnSpPr>
        <p:spPr>
          <a:xfrm rot="5400000">
            <a:off x="7958667" y="5333999"/>
            <a:ext cx="366889" cy="220134"/>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808342" y="888370"/>
            <a:ext cx="7847633" cy="5000254"/>
            <a:chOff x="8588417" y="957818"/>
            <a:chExt cx="7847633" cy="5000254"/>
          </a:xfrm>
        </p:grpSpPr>
        <p:sp>
          <p:nvSpPr>
            <p:cNvPr id="59" name="Rounded Rectangle 58"/>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36</a:t>
              </a:r>
              <a:endParaRPr lang="en-IE" sz="1600" b="1" dirty="0"/>
            </a:p>
          </p:txBody>
        </p:sp>
        <p:pic>
          <p:nvPicPr>
            <p:cNvPr id="60" name="Picture 59" descr="P38.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grpSp>
        <p:nvGrpSpPr>
          <p:cNvPr id="61" name="Group 60"/>
          <p:cNvGrpSpPr/>
          <p:nvPr/>
        </p:nvGrpSpPr>
        <p:grpSpPr>
          <a:xfrm>
            <a:off x="8808342" y="919799"/>
            <a:ext cx="8183311" cy="5053126"/>
            <a:chOff x="8588417" y="919799"/>
            <a:chExt cx="8183311" cy="5053126"/>
          </a:xfrm>
        </p:grpSpPr>
        <p:sp>
          <p:nvSpPr>
            <p:cNvPr id="62" name="Rounded Rectangle 61"/>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37</a:t>
              </a:r>
              <a:endParaRPr lang="en-IE" sz="1600" b="1" dirty="0"/>
            </a:p>
          </p:txBody>
        </p:sp>
        <p:pic>
          <p:nvPicPr>
            <p:cNvPr id="63" name="Picture 62" descr="P39.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p:spTree>
    <p:extLst>
      <p:ext uri="{BB962C8B-B14F-4D97-AF65-F5344CB8AC3E}">
        <p14:creationId xmlns:p14="http://schemas.microsoft.com/office/powerpoint/2010/main" val="1150021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58"/>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58"/>
                                        </p:tgtEl>
                                        <p:attrNameLst>
                                          <p:attrName>ppt_x</p:attrName>
                                          <p:attrName>ppt_y</p:attrName>
                                        </p:attrNameLst>
                                      </p:cBhvr>
                                      <p:rCtr x="470" y="0"/>
                                    </p:animMotion>
                                  </p:childTnLst>
                                </p:cTn>
                              </p:par>
                            </p:childTnLst>
                          </p:cTn>
                        </p:par>
                      </p:childTnLst>
                    </p:cTn>
                  </p:par>
                </p:childTnLst>
              </p:cTn>
              <p:nextCondLst>
                <p:cond evt="onClick" delay="0">
                  <p:tgtEl>
                    <p:spTgt spid="58"/>
                  </p:tgtEl>
                </p:cond>
              </p:nextCondLst>
            </p:seq>
            <p:seq concurrent="1" nextAc="seek">
              <p:cTn id="11" restart="whenNotActive" fill="hold" evtFilter="cancelBubble" nodeType="interactiveSeq">
                <p:stCondLst>
                  <p:cond evt="onClick" delay="0">
                    <p:tgtEl>
                      <p:spTgt spid="6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61"/>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61"/>
                                        </p:tgtEl>
                                        <p:attrNameLst>
                                          <p:attrName>ppt_x</p:attrName>
                                          <p:attrName>ppt_y</p:attrName>
                                        </p:attrNameLst>
                                      </p:cBhvr>
                                      <p:rCtr x="470" y="0"/>
                                    </p:animMotion>
                                  </p:childTnLst>
                                </p:cTn>
                              </p:par>
                            </p:childTnLst>
                          </p:cTn>
                        </p:par>
                      </p:childTnLst>
                    </p:cTn>
                  </p:par>
                </p:childTnLst>
              </p:cTn>
              <p:nextCondLst>
                <p:cond evt="onClick" delay="0">
                  <p:tgtEl>
                    <p:spTgt spid="6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a:off x="5662736" y="3749626"/>
            <a:ext cx="3333509" cy="2707619"/>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E"/>
          </a:p>
        </p:txBody>
      </p:sp>
      <p:graphicFrame>
        <p:nvGraphicFramePr>
          <p:cNvPr id="9218" name="Object 3"/>
          <p:cNvGraphicFramePr>
            <a:graphicFrameLocks noChangeAspect="1"/>
          </p:cNvGraphicFramePr>
          <p:nvPr>
            <p:extLst>
              <p:ext uri="{D42A27DB-BD31-4B8C-83A1-F6EECF244321}">
                <p14:modId xmlns:p14="http://schemas.microsoft.com/office/powerpoint/2010/main" val="626962951"/>
              </p:ext>
            </p:extLst>
          </p:nvPr>
        </p:nvGraphicFramePr>
        <p:xfrm>
          <a:off x="255092" y="908720"/>
          <a:ext cx="3452812" cy="317500"/>
        </p:xfrm>
        <a:graphic>
          <a:graphicData uri="http://schemas.openxmlformats.org/presentationml/2006/ole">
            <mc:AlternateContent xmlns:mc="http://schemas.openxmlformats.org/markup-compatibility/2006">
              <mc:Choice xmlns:v="urn:schemas-microsoft-com:vml" Requires="v">
                <p:oleObj spid="_x0000_s39564" name="Equation" r:id="rId4" imgW="2222280" imgH="203040" progId="Equation.DSMT4">
                  <p:embed/>
                </p:oleObj>
              </mc:Choice>
              <mc:Fallback>
                <p:oleObj name="Equation" r:id="rId4" imgW="2222280" imgH="203040" progId="Equation.DSMT4">
                  <p:embed/>
                  <p:pic>
                    <p:nvPicPr>
                      <p:cNvPr id="0" name="Picture 342"/>
                      <p:cNvPicPr>
                        <a:picLocks noChangeAspect="1" noChangeArrowheads="1"/>
                      </p:cNvPicPr>
                      <p:nvPr/>
                    </p:nvPicPr>
                    <p:blipFill>
                      <a:blip r:embed="rId5"/>
                      <a:srcRect/>
                      <a:stretch>
                        <a:fillRect/>
                      </a:stretch>
                    </p:blipFill>
                    <p:spPr bwMode="auto">
                      <a:xfrm>
                        <a:off x="255092" y="908720"/>
                        <a:ext cx="3452812" cy="317500"/>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aphicFrame>
        <p:nvGraphicFramePr>
          <p:cNvPr id="9220" name="Object 14"/>
          <p:cNvGraphicFramePr>
            <a:graphicFrameLocks noChangeAspect="1"/>
          </p:cNvGraphicFramePr>
          <p:nvPr/>
        </p:nvGraphicFramePr>
        <p:xfrm>
          <a:off x="194910" y="3478213"/>
          <a:ext cx="4073525" cy="1546225"/>
        </p:xfrm>
        <a:graphic>
          <a:graphicData uri="http://schemas.openxmlformats.org/presentationml/2006/ole">
            <mc:AlternateContent xmlns:mc="http://schemas.openxmlformats.org/markup-compatibility/2006">
              <mc:Choice xmlns:v="urn:schemas-microsoft-com:vml" Requires="v">
                <p:oleObj spid="_x0000_s39565" name="Equation" r:id="rId6" imgW="2946400" imgH="1117600" progId="Equation.DSMT4">
                  <p:embed/>
                </p:oleObj>
              </mc:Choice>
              <mc:Fallback>
                <p:oleObj name="Equation" r:id="rId6" imgW="2946400" imgH="1117600" progId="Equation.DSMT4">
                  <p:embed/>
                  <p:pic>
                    <p:nvPicPr>
                      <p:cNvPr id="0" name="Picture 3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910" y="3478213"/>
                        <a:ext cx="4073525" cy="1546225"/>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sp>
        <p:nvSpPr>
          <p:cNvPr id="221191" name="Freeform 7"/>
          <p:cNvSpPr>
            <a:spLocks/>
          </p:cNvSpPr>
          <p:nvPr/>
        </p:nvSpPr>
        <p:spPr bwMode="auto">
          <a:xfrm>
            <a:off x="487441" y="1683634"/>
            <a:ext cx="1535118" cy="1437829"/>
          </a:xfrm>
          <a:custGeom>
            <a:avLst/>
            <a:gdLst/>
            <a:ahLst/>
            <a:cxnLst>
              <a:cxn ang="0">
                <a:pos x="0" y="1339"/>
              </a:cxn>
              <a:cxn ang="0">
                <a:pos x="211" y="1302"/>
              </a:cxn>
              <a:cxn ang="0">
                <a:pos x="422" y="1216"/>
              </a:cxn>
              <a:cxn ang="0">
                <a:pos x="633" y="1048"/>
              </a:cxn>
              <a:cxn ang="0">
                <a:pos x="844" y="773"/>
              </a:cxn>
              <a:cxn ang="0">
                <a:pos x="1055" y="401"/>
              </a:cxn>
              <a:cxn ang="0">
                <a:pos x="1266" y="0"/>
              </a:cxn>
              <a:cxn ang="0">
                <a:pos x="1266" y="1359"/>
              </a:cxn>
              <a:cxn ang="0">
                <a:pos x="0" y="1359"/>
              </a:cxn>
            </a:cxnLst>
            <a:rect l="0" t="0" r="r" b="b"/>
            <a:pathLst>
              <a:path w="1267" h="1360">
                <a:moveTo>
                  <a:pt x="0" y="1339"/>
                </a:moveTo>
                <a:cubicBezTo>
                  <a:pt x="70" y="1332"/>
                  <a:pt x="141" y="1321"/>
                  <a:pt x="211" y="1302"/>
                </a:cubicBezTo>
                <a:cubicBezTo>
                  <a:pt x="281" y="1283"/>
                  <a:pt x="352" y="1256"/>
                  <a:pt x="422" y="1216"/>
                </a:cubicBezTo>
                <a:cubicBezTo>
                  <a:pt x="492" y="1175"/>
                  <a:pt x="562" y="1121"/>
                  <a:pt x="633" y="1048"/>
                </a:cubicBezTo>
                <a:cubicBezTo>
                  <a:pt x="703" y="975"/>
                  <a:pt x="773" y="883"/>
                  <a:pt x="844" y="773"/>
                </a:cubicBezTo>
                <a:cubicBezTo>
                  <a:pt x="914" y="663"/>
                  <a:pt x="984" y="535"/>
                  <a:pt x="1055" y="401"/>
                </a:cubicBezTo>
                <a:cubicBezTo>
                  <a:pt x="1125" y="267"/>
                  <a:pt x="1195" y="126"/>
                  <a:pt x="1266" y="0"/>
                </a:cubicBezTo>
                <a:cubicBezTo>
                  <a:pt x="1266" y="20"/>
                  <a:pt x="1266" y="1339"/>
                  <a:pt x="1266" y="1359"/>
                </a:cubicBezTo>
                <a:cubicBezTo>
                  <a:pt x="1246" y="1359"/>
                  <a:pt x="20" y="1359"/>
                  <a:pt x="0" y="1359"/>
                </a:cubicBezTo>
              </a:path>
            </a:pathLst>
          </a:custGeom>
          <a:solidFill>
            <a:srgbClr val="FF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192" name="Freeform 8"/>
          <p:cNvSpPr>
            <a:spLocks/>
          </p:cNvSpPr>
          <p:nvPr/>
        </p:nvSpPr>
        <p:spPr bwMode="auto">
          <a:xfrm>
            <a:off x="487441" y="1231141"/>
            <a:ext cx="4072242" cy="1869178"/>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193" name="Line 9"/>
          <p:cNvSpPr>
            <a:spLocks noChangeShapeType="1"/>
          </p:cNvSpPr>
          <p:nvPr/>
        </p:nvSpPr>
        <p:spPr bwMode="auto">
          <a:xfrm>
            <a:off x="487441" y="3120406"/>
            <a:ext cx="407103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194" name="Line 10"/>
          <p:cNvSpPr>
            <a:spLocks noChangeShapeType="1"/>
          </p:cNvSpPr>
          <p:nvPr/>
        </p:nvSpPr>
        <p:spPr bwMode="auto">
          <a:xfrm>
            <a:off x="487441"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195" name="Text Box 11"/>
          <p:cNvSpPr txBox="1">
            <a:spLocks noChangeArrowheads="1"/>
          </p:cNvSpPr>
          <p:nvPr/>
        </p:nvSpPr>
        <p:spPr bwMode="auto">
          <a:xfrm>
            <a:off x="123956"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1196" name="Line 12"/>
          <p:cNvSpPr>
            <a:spLocks noChangeShapeType="1"/>
          </p:cNvSpPr>
          <p:nvPr/>
        </p:nvSpPr>
        <p:spPr bwMode="auto">
          <a:xfrm>
            <a:off x="1165946"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197" name="Text Box 13"/>
          <p:cNvSpPr txBox="1">
            <a:spLocks noChangeArrowheads="1"/>
          </p:cNvSpPr>
          <p:nvPr/>
        </p:nvSpPr>
        <p:spPr bwMode="auto">
          <a:xfrm>
            <a:off x="802461"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1198" name="Line 14"/>
          <p:cNvSpPr>
            <a:spLocks noChangeShapeType="1"/>
          </p:cNvSpPr>
          <p:nvPr/>
        </p:nvSpPr>
        <p:spPr bwMode="auto">
          <a:xfrm>
            <a:off x="1844451"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199" name="Text Box 15"/>
          <p:cNvSpPr txBox="1">
            <a:spLocks noChangeArrowheads="1"/>
          </p:cNvSpPr>
          <p:nvPr/>
        </p:nvSpPr>
        <p:spPr bwMode="auto">
          <a:xfrm>
            <a:off x="1480966"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1200" name="Line 16"/>
          <p:cNvSpPr>
            <a:spLocks noChangeShapeType="1"/>
          </p:cNvSpPr>
          <p:nvPr/>
        </p:nvSpPr>
        <p:spPr bwMode="auto">
          <a:xfrm>
            <a:off x="2522956"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01" name="Text Box 17"/>
          <p:cNvSpPr txBox="1">
            <a:spLocks noChangeArrowheads="1"/>
          </p:cNvSpPr>
          <p:nvPr/>
        </p:nvSpPr>
        <p:spPr bwMode="auto">
          <a:xfrm>
            <a:off x="2159471"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21202" name="Line 18"/>
          <p:cNvSpPr>
            <a:spLocks noChangeShapeType="1"/>
          </p:cNvSpPr>
          <p:nvPr/>
        </p:nvSpPr>
        <p:spPr bwMode="auto">
          <a:xfrm>
            <a:off x="3201461"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03" name="Text Box 19"/>
          <p:cNvSpPr txBox="1">
            <a:spLocks noChangeArrowheads="1"/>
          </p:cNvSpPr>
          <p:nvPr/>
        </p:nvSpPr>
        <p:spPr bwMode="auto">
          <a:xfrm>
            <a:off x="2837976"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smtClean="0">
                <a:ln>
                  <a:noFill/>
                </a:ln>
                <a:solidFill>
                  <a:schemeClr val="tx1"/>
                </a:solidFill>
                <a:effectLst/>
                <a:latin typeface="Calibri"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1204" name="Line 20"/>
          <p:cNvSpPr>
            <a:spLocks noChangeShapeType="1"/>
          </p:cNvSpPr>
          <p:nvPr/>
        </p:nvSpPr>
        <p:spPr bwMode="auto">
          <a:xfrm>
            <a:off x="3879966"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05" name="Text Box 21"/>
          <p:cNvSpPr txBox="1">
            <a:spLocks noChangeArrowheads="1"/>
          </p:cNvSpPr>
          <p:nvPr/>
        </p:nvSpPr>
        <p:spPr bwMode="auto">
          <a:xfrm>
            <a:off x="3516481"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smtClean="0">
                <a:ln>
                  <a:noFill/>
                </a:ln>
                <a:solidFill>
                  <a:schemeClr val="tx1"/>
                </a:solidFill>
                <a:effectLst/>
                <a:latin typeface="Calibri"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1206" name="Line 22"/>
          <p:cNvSpPr>
            <a:spLocks noChangeShapeType="1"/>
          </p:cNvSpPr>
          <p:nvPr/>
        </p:nvSpPr>
        <p:spPr bwMode="auto">
          <a:xfrm>
            <a:off x="4558471" y="3056971"/>
            <a:ext cx="0" cy="12686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07" name="Text Box 23"/>
          <p:cNvSpPr txBox="1">
            <a:spLocks noChangeArrowheads="1"/>
          </p:cNvSpPr>
          <p:nvPr/>
        </p:nvSpPr>
        <p:spPr bwMode="auto">
          <a:xfrm>
            <a:off x="4194986" y="2817373"/>
            <a:ext cx="726970"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smtClean="0">
                <a:ln>
                  <a:noFill/>
                </a:ln>
                <a:solidFill>
                  <a:schemeClr val="tx1"/>
                </a:solidFill>
                <a:effectLst/>
                <a:latin typeface="Calibri" pitchFamily="34" charset="0"/>
                <a:cs typeface="Arial" pitchFamily="34" charset="0"/>
              </a:rPr>
              <a:t>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1208" name="Line 24"/>
          <p:cNvSpPr>
            <a:spLocks noChangeShapeType="1"/>
          </p:cNvSpPr>
          <p:nvPr/>
        </p:nvSpPr>
        <p:spPr bwMode="auto">
          <a:xfrm flipV="1">
            <a:off x="2522956" y="1225854"/>
            <a:ext cx="0" cy="189455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09" name="Text Box 25"/>
          <p:cNvSpPr txBox="1">
            <a:spLocks noChangeArrowheads="1"/>
          </p:cNvSpPr>
          <p:nvPr/>
        </p:nvSpPr>
        <p:spPr bwMode="auto">
          <a:xfrm>
            <a:off x="1372459" y="3155685"/>
            <a:ext cx="1211616" cy="42289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0.74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1210" name="Line 26"/>
          <p:cNvSpPr>
            <a:spLocks noChangeShapeType="1"/>
          </p:cNvSpPr>
          <p:nvPr/>
        </p:nvSpPr>
        <p:spPr bwMode="auto">
          <a:xfrm>
            <a:off x="2021347" y="1683634"/>
            <a:ext cx="0" cy="181737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12" name="Freeform 28"/>
          <p:cNvSpPr>
            <a:spLocks/>
          </p:cNvSpPr>
          <p:nvPr/>
        </p:nvSpPr>
        <p:spPr bwMode="auto">
          <a:xfrm>
            <a:off x="5848724" y="4759270"/>
            <a:ext cx="1078796" cy="1162419"/>
          </a:xfrm>
          <a:custGeom>
            <a:avLst/>
            <a:gdLst/>
            <a:ahLst/>
            <a:cxnLst>
              <a:cxn ang="0">
                <a:pos x="0" y="1339"/>
              </a:cxn>
              <a:cxn ang="0">
                <a:pos x="211" y="1302"/>
              </a:cxn>
              <a:cxn ang="0">
                <a:pos x="422" y="1216"/>
              </a:cxn>
              <a:cxn ang="0">
                <a:pos x="633" y="1048"/>
              </a:cxn>
              <a:cxn ang="0">
                <a:pos x="844" y="773"/>
              </a:cxn>
              <a:cxn ang="0">
                <a:pos x="1055" y="401"/>
              </a:cxn>
              <a:cxn ang="0">
                <a:pos x="1266" y="0"/>
              </a:cxn>
              <a:cxn ang="0">
                <a:pos x="1266" y="1359"/>
              </a:cxn>
              <a:cxn ang="0">
                <a:pos x="0" y="1359"/>
              </a:cxn>
            </a:cxnLst>
            <a:rect l="0" t="0" r="r" b="b"/>
            <a:pathLst>
              <a:path w="1267" h="1360">
                <a:moveTo>
                  <a:pt x="0" y="1339"/>
                </a:moveTo>
                <a:cubicBezTo>
                  <a:pt x="70" y="1332"/>
                  <a:pt x="141" y="1321"/>
                  <a:pt x="211" y="1302"/>
                </a:cubicBezTo>
                <a:cubicBezTo>
                  <a:pt x="281" y="1283"/>
                  <a:pt x="352" y="1256"/>
                  <a:pt x="422" y="1216"/>
                </a:cubicBezTo>
                <a:cubicBezTo>
                  <a:pt x="492" y="1175"/>
                  <a:pt x="562" y="1121"/>
                  <a:pt x="633" y="1048"/>
                </a:cubicBezTo>
                <a:cubicBezTo>
                  <a:pt x="703" y="975"/>
                  <a:pt x="773" y="883"/>
                  <a:pt x="844" y="773"/>
                </a:cubicBezTo>
                <a:cubicBezTo>
                  <a:pt x="914" y="663"/>
                  <a:pt x="984" y="535"/>
                  <a:pt x="1055" y="401"/>
                </a:cubicBezTo>
                <a:cubicBezTo>
                  <a:pt x="1125" y="267"/>
                  <a:pt x="1195" y="126"/>
                  <a:pt x="1266" y="0"/>
                </a:cubicBezTo>
                <a:cubicBezTo>
                  <a:pt x="1266" y="20"/>
                  <a:pt x="1266" y="1339"/>
                  <a:pt x="1266" y="1359"/>
                </a:cubicBezTo>
                <a:cubicBezTo>
                  <a:pt x="1246" y="1359"/>
                  <a:pt x="20" y="1359"/>
                  <a:pt x="0" y="1359"/>
                </a:cubicBezTo>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13" name="Freeform 29"/>
          <p:cNvSpPr>
            <a:spLocks/>
          </p:cNvSpPr>
          <p:nvPr/>
        </p:nvSpPr>
        <p:spPr bwMode="auto">
          <a:xfrm>
            <a:off x="7631675" y="4759270"/>
            <a:ext cx="1078796" cy="1162419"/>
          </a:xfrm>
          <a:custGeom>
            <a:avLst/>
            <a:gdLst/>
            <a:ahLst/>
            <a:cxnLst>
              <a:cxn ang="0">
                <a:pos x="0" y="0"/>
              </a:cxn>
              <a:cxn ang="0">
                <a:pos x="211" y="401"/>
              </a:cxn>
              <a:cxn ang="0">
                <a:pos x="422" y="773"/>
              </a:cxn>
              <a:cxn ang="0">
                <a:pos x="633" y="1048"/>
              </a:cxn>
              <a:cxn ang="0">
                <a:pos x="844" y="1216"/>
              </a:cxn>
              <a:cxn ang="0">
                <a:pos x="1055" y="1302"/>
              </a:cxn>
              <a:cxn ang="0">
                <a:pos x="1266" y="1339"/>
              </a:cxn>
              <a:cxn ang="0">
                <a:pos x="1266" y="1359"/>
              </a:cxn>
              <a:cxn ang="0">
                <a:pos x="0" y="1359"/>
              </a:cxn>
            </a:cxnLst>
            <a:rect l="0" t="0" r="r" b="b"/>
            <a:pathLst>
              <a:path w="1267" h="1360">
                <a:moveTo>
                  <a:pt x="0" y="0"/>
                </a:moveTo>
                <a:cubicBezTo>
                  <a:pt x="71" y="126"/>
                  <a:pt x="141" y="267"/>
                  <a:pt x="211" y="401"/>
                </a:cubicBezTo>
                <a:cubicBezTo>
                  <a:pt x="282" y="535"/>
                  <a:pt x="352" y="663"/>
                  <a:pt x="422" y="773"/>
                </a:cubicBezTo>
                <a:cubicBezTo>
                  <a:pt x="493" y="883"/>
                  <a:pt x="563" y="975"/>
                  <a:pt x="633" y="1048"/>
                </a:cubicBezTo>
                <a:cubicBezTo>
                  <a:pt x="704" y="1121"/>
                  <a:pt x="774" y="1175"/>
                  <a:pt x="844" y="1216"/>
                </a:cubicBezTo>
                <a:cubicBezTo>
                  <a:pt x="914" y="1256"/>
                  <a:pt x="985" y="1283"/>
                  <a:pt x="1055" y="1302"/>
                </a:cubicBezTo>
                <a:cubicBezTo>
                  <a:pt x="1125" y="1321"/>
                  <a:pt x="1196" y="1332"/>
                  <a:pt x="1266" y="1339"/>
                </a:cubicBezTo>
                <a:cubicBezTo>
                  <a:pt x="1266" y="1359"/>
                  <a:pt x="1266" y="1339"/>
                  <a:pt x="1266" y="1359"/>
                </a:cubicBezTo>
                <a:cubicBezTo>
                  <a:pt x="1246" y="1359"/>
                  <a:pt x="20" y="1359"/>
                  <a:pt x="0" y="1359"/>
                </a:cubicBezTo>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14" name="Freeform 30"/>
          <p:cNvSpPr>
            <a:spLocks/>
          </p:cNvSpPr>
          <p:nvPr/>
        </p:nvSpPr>
        <p:spPr bwMode="auto">
          <a:xfrm>
            <a:off x="5848724" y="4393450"/>
            <a:ext cx="2861747" cy="151114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15" name="Line 31"/>
          <p:cNvSpPr>
            <a:spLocks noChangeShapeType="1"/>
          </p:cNvSpPr>
          <p:nvPr/>
        </p:nvSpPr>
        <p:spPr bwMode="auto">
          <a:xfrm>
            <a:off x="5848724" y="5920834"/>
            <a:ext cx="2860896"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16" name="Line 32"/>
          <p:cNvSpPr>
            <a:spLocks noChangeShapeType="1"/>
          </p:cNvSpPr>
          <p:nvPr/>
        </p:nvSpPr>
        <p:spPr bwMode="auto">
          <a:xfrm>
            <a:off x="5848724"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18" name="Line 34"/>
          <p:cNvSpPr>
            <a:spLocks noChangeShapeType="1"/>
          </p:cNvSpPr>
          <p:nvPr/>
        </p:nvSpPr>
        <p:spPr bwMode="auto">
          <a:xfrm>
            <a:off x="6325540"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20" name="Line 36"/>
          <p:cNvSpPr>
            <a:spLocks noChangeShapeType="1"/>
          </p:cNvSpPr>
          <p:nvPr/>
        </p:nvSpPr>
        <p:spPr bwMode="auto">
          <a:xfrm>
            <a:off x="6802356"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22" name="Line 38"/>
          <p:cNvSpPr>
            <a:spLocks noChangeShapeType="1"/>
          </p:cNvSpPr>
          <p:nvPr/>
        </p:nvSpPr>
        <p:spPr bwMode="auto">
          <a:xfrm>
            <a:off x="7279172"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23" name="Text Box 39"/>
          <p:cNvSpPr txBox="1">
            <a:spLocks noChangeArrowheads="1"/>
          </p:cNvSpPr>
          <p:nvPr/>
        </p:nvSpPr>
        <p:spPr bwMode="auto">
          <a:xfrm>
            <a:off x="7023735" y="5955023"/>
            <a:ext cx="510874" cy="34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21230" name="Line 46"/>
          <p:cNvSpPr>
            <a:spLocks noChangeShapeType="1"/>
          </p:cNvSpPr>
          <p:nvPr/>
        </p:nvSpPr>
        <p:spPr bwMode="auto">
          <a:xfrm flipV="1">
            <a:off x="7279172" y="4389176"/>
            <a:ext cx="0" cy="1531658"/>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31" name="Text Box 47"/>
          <p:cNvSpPr txBox="1">
            <a:spLocks noChangeArrowheads="1"/>
          </p:cNvSpPr>
          <p:nvPr/>
        </p:nvSpPr>
        <p:spPr bwMode="auto">
          <a:xfrm>
            <a:off x="6500940" y="6147508"/>
            <a:ext cx="851457" cy="34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latin typeface="Calibri" pitchFamily="34" charset="0"/>
                <a:cs typeface="Arial" pitchFamily="34" charset="0"/>
              </a:rPr>
              <a:t>–z</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21232" name="Line 48"/>
          <p:cNvSpPr>
            <a:spLocks noChangeShapeType="1"/>
          </p:cNvSpPr>
          <p:nvPr/>
        </p:nvSpPr>
        <p:spPr bwMode="auto">
          <a:xfrm>
            <a:off x="6926669" y="4759270"/>
            <a:ext cx="0" cy="1440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33" name="Text Box 49"/>
          <p:cNvSpPr txBox="1">
            <a:spLocks noChangeArrowheads="1"/>
          </p:cNvSpPr>
          <p:nvPr/>
        </p:nvSpPr>
        <p:spPr bwMode="auto">
          <a:xfrm>
            <a:off x="7228525" y="6147508"/>
            <a:ext cx="851457" cy="34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latin typeface="Calibri" pitchFamily="34" charset="0"/>
                <a:cs typeface="Arial" pitchFamily="34" charset="0"/>
              </a:rPr>
              <a:t>z</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21234" name="Line 50"/>
          <p:cNvSpPr>
            <a:spLocks noChangeShapeType="1"/>
          </p:cNvSpPr>
          <p:nvPr/>
        </p:nvSpPr>
        <p:spPr bwMode="auto">
          <a:xfrm>
            <a:off x="7631675" y="4759270"/>
            <a:ext cx="0" cy="1440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aphicFrame>
        <p:nvGraphicFramePr>
          <p:cNvPr id="59" name="Object 58"/>
          <p:cNvGraphicFramePr>
            <a:graphicFrameLocks noChangeAspect="1"/>
          </p:cNvGraphicFramePr>
          <p:nvPr/>
        </p:nvGraphicFramePr>
        <p:xfrm>
          <a:off x="5836356" y="5011915"/>
          <a:ext cx="658813" cy="239712"/>
        </p:xfrm>
        <a:graphic>
          <a:graphicData uri="http://schemas.openxmlformats.org/presentationml/2006/ole">
            <mc:AlternateContent xmlns:mc="http://schemas.openxmlformats.org/markup-compatibility/2006">
              <mc:Choice xmlns:v="urn:schemas-microsoft-com:vml" Requires="v">
                <p:oleObj spid="_x0000_s39566" name="Equation" r:id="rId8" imgW="558558" imgH="203112" progId="Equation.DSMT4">
                  <p:embed/>
                </p:oleObj>
              </mc:Choice>
              <mc:Fallback>
                <p:oleObj name="Equation" r:id="rId8" imgW="558558" imgH="203112" progId="Equation.DSMT4">
                  <p:embed/>
                  <p:pic>
                    <p:nvPicPr>
                      <p:cNvPr id="0" name="Picture 3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6356" y="5011915"/>
                        <a:ext cx="658813" cy="23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p:nvGraphicFramePr>
        <p:xfrm>
          <a:off x="6031619" y="3750558"/>
          <a:ext cx="2540000" cy="660400"/>
        </p:xfrm>
        <a:graphic>
          <a:graphicData uri="http://schemas.openxmlformats.org/presentationml/2006/ole">
            <mc:AlternateContent xmlns:mc="http://schemas.openxmlformats.org/markup-compatibility/2006">
              <mc:Choice xmlns:v="urn:schemas-microsoft-com:vml" Requires="v">
                <p:oleObj spid="_x0000_s39567" name="Equation" r:id="rId10" imgW="2540000" imgH="660400" progId="Equation.DSMT4">
                  <p:embed/>
                </p:oleObj>
              </mc:Choice>
              <mc:Fallback>
                <p:oleObj name="Equation" r:id="rId10" imgW="2540000" imgH="660400" progId="Equation.DSMT4">
                  <p:embed/>
                  <p:pic>
                    <p:nvPicPr>
                      <p:cNvPr id="0" name="Picture 3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1619" y="3750558"/>
                        <a:ext cx="25400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6" name="Straight Arrow Connector 45"/>
          <p:cNvCxnSpPr/>
          <p:nvPr/>
        </p:nvCxnSpPr>
        <p:spPr>
          <a:xfrm>
            <a:off x="6366933" y="5238045"/>
            <a:ext cx="282222" cy="270933"/>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IE" dirty="0" smtClean="0"/>
              <a:t>Example 3</a:t>
            </a:r>
            <a:endParaRPr lang="en-IE" dirty="0"/>
          </a:p>
        </p:txBody>
      </p:sp>
      <p:sp>
        <p:nvSpPr>
          <p:cNvPr id="221224" name="Line 40"/>
          <p:cNvSpPr>
            <a:spLocks noChangeShapeType="1"/>
          </p:cNvSpPr>
          <p:nvPr/>
        </p:nvSpPr>
        <p:spPr bwMode="auto">
          <a:xfrm>
            <a:off x="7755988"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26" name="Line 42"/>
          <p:cNvSpPr>
            <a:spLocks noChangeShapeType="1"/>
          </p:cNvSpPr>
          <p:nvPr/>
        </p:nvSpPr>
        <p:spPr bwMode="auto">
          <a:xfrm>
            <a:off x="8232804"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1228" name="Line 44"/>
          <p:cNvSpPr>
            <a:spLocks noChangeShapeType="1"/>
          </p:cNvSpPr>
          <p:nvPr/>
        </p:nvSpPr>
        <p:spPr bwMode="auto">
          <a:xfrm>
            <a:off x="8709620" y="5869551"/>
            <a:ext cx="0" cy="102566"/>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aphicFrame>
        <p:nvGraphicFramePr>
          <p:cNvPr id="221236" name="Object 52"/>
          <p:cNvGraphicFramePr>
            <a:graphicFrameLocks noChangeAspect="1"/>
          </p:cNvGraphicFramePr>
          <p:nvPr>
            <p:extLst>
              <p:ext uri="{D42A27DB-BD31-4B8C-83A1-F6EECF244321}">
                <p14:modId xmlns:p14="http://schemas.microsoft.com/office/powerpoint/2010/main" val="3521686920"/>
              </p:ext>
            </p:extLst>
          </p:nvPr>
        </p:nvGraphicFramePr>
        <p:xfrm>
          <a:off x="8131881" y="5011915"/>
          <a:ext cx="555625" cy="239713"/>
        </p:xfrm>
        <a:graphic>
          <a:graphicData uri="http://schemas.openxmlformats.org/presentationml/2006/ole">
            <mc:AlternateContent xmlns:mc="http://schemas.openxmlformats.org/markup-compatibility/2006">
              <mc:Choice xmlns:v="urn:schemas-microsoft-com:vml" Requires="v">
                <p:oleObj spid="_x0000_s39568" name="Equation" r:id="rId12" imgW="469696" imgH="203112" progId="Equation.DSMT4">
                  <p:embed/>
                </p:oleObj>
              </mc:Choice>
              <mc:Fallback>
                <p:oleObj name="Equation" r:id="rId12" imgW="469696" imgH="203112" progId="Equation.DSMT4">
                  <p:embed/>
                  <p:pic>
                    <p:nvPicPr>
                      <p:cNvPr id="0" name="Picture 3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1881" y="5011915"/>
                        <a:ext cx="555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rot="5400000">
            <a:off x="7958667" y="5333999"/>
            <a:ext cx="366889" cy="220134"/>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808342" y="888370"/>
            <a:ext cx="7847633" cy="5000254"/>
            <a:chOff x="8588417" y="957818"/>
            <a:chExt cx="7847633" cy="5000254"/>
          </a:xfrm>
        </p:grpSpPr>
        <p:sp>
          <p:nvSpPr>
            <p:cNvPr id="50" name="Rounded Rectangle 49"/>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36</a:t>
              </a:r>
              <a:endParaRPr lang="en-IE" sz="1600" b="1" dirty="0"/>
            </a:p>
          </p:txBody>
        </p:sp>
        <p:pic>
          <p:nvPicPr>
            <p:cNvPr id="51" name="Picture 50" descr="P38.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grpSp>
        <p:nvGrpSpPr>
          <p:cNvPr id="52" name="Group 51"/>
          <p:cNvGrpSpPr/>
          <p:nvPr/>
        </p:nvGrpSpPr>
        <p:grpSpPr>
          <a:xfrm>
            <a:off x="8808342" y="919799"/>
            <a:ext cx="8183311" cy="5053126"/>
            <a:chOff x="8588417" y="919799"/>
            <a:chExt cx="8183311" cy="5053126"/>
          </a:xfrm>
        </p:grpSpPr>
        <p:sp>
          <p:nvSpPr>
            <p:cNvPr id="53" name="Rounded Rectangle 52"/>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37</a:t>
              </a:r>
              <a:endParaRPr lang="en-IE" sz="1600" b="1" dirty="0"/>
            </a:p>
          </p:txBody>
        </p:sp>
        <p:pic>
          <p:nvPicPr>
            <p:cNvPr id="54" name="Picture 53" descr="P39.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p:spTree>
    <p:extLst>
      <p:ext uri="{BB962C8B-B14F-4D97-AF65-F5344CB8AC3E}">
        <p14:creationId xmlns:p14="http://schemas.microsoft.com/office/powerpoint/2010/main" val="3219301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49"/>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49"/>
                                        </p:tgtEl>
                                        <p:attrNameLst>
                                          <p:attrName>ppt_x</p:attrName>
                                          <p:attrName>ppt_y</p:attrName>
                                        </p:attrNameLst>
                                      </p:cBhvr>
                                      <p:rCtr x="470" y="0"/>
                                    </p:animMotion>
                                  </p:childTnLst>
                                </p:cTn>
                              </p:par>
                            </p:childTnLst>
                          </p:cTn>
                        </p:par>
                      </p:childTnLst>
                    </p:cTn>
                  </p:par>
                </p:childTnLst>
              </p:cTn>
              <p:nextCondLst>
                <p:cond evt="onClick" delay="0">
                  <p:tgtEl>
                    <p:spTgt spid="49"/>
                  </p:tgtEl>
                </p:cond>
              </p:nextCondLst>
            </p:seq>
            <p:seq concurrent="1" nextAc="seek">
              <p:cTn id="11" restart="whenNotActive" fill="hold" evtFilter="cancelBubble" nodeType="interactiveSeq">
                <p:stCondLst>
                  <p:cond evt="onClick" delay="0">
                    <p:tgtEl>
                      <p:spTgt spid="52"/>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52"/>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52"/>
                                        </p:tgtEl>
                                        <p:attrNameLst>
                                          <p:attrName>ppt_x</p:attrName>
                                          <p:attrName>ppt_y</p:attrName>
                                        </p:attrNameLst>
                                      </p:cBhvr>
                                      <p:rCtr x="470" y="0"/>
                                    </p:animMotion>
                                  </p:childTnLst>
                                </p:cTn>
                              </p:par>
                            </p:childTnLst>
                          </p:cTn>
                        </p:par>
                      </p:childTnLst>
                    </p:cTn>
                  </p:par>
                </p:childTnLst>
              </p:cTn>
              <p:nextCondLst>
                <p:cond evt="onClick" delay="0">
                  <p:tgtEl>
                    <p:spTgt spid="5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AutoShape 4"/>
          <p:cNvSpPr>
            <a:spLocks noChangeAspect="1" noChangeArrowheads="1" noTextEdit="1"/>
          </p:cNvSpPr>
          <p:nvPr/>
        </p:nvSpPr>
        <p:spPr bwMode="auto">
          <a:xfrm>
            <a:off x="3214688" y="974063"/>
            <a:ext cx="3357562" cy="365125"/>
          </a:xfrm>
          <a:prstGeom prst="rect">
            <a:avLst/>
          </a:prstGeom>
          <a:noFill/>
          <a:ln w="9525">
            <a:noFill/>
            <a:miter lim="800000"/>
            <a:headEnd/>
            <a:tailEnd/>
          </a:ln>
        </p:spPr>
        <p:txBody>
          <a:bodyPr/>
          <a:lstStyle/>
          <a:p>
            <a:endParaRPr lang="en-US"/>
          </a:p>
        </p:txBody>
      </p:sp>
      <p:graphicFrame>
        <p:nvGraphicFramePr>
          <p:cNvPr id="10242" name="Object 16"/>
          <p:cNvGraphicFramePr>
            <a:graphicFrameLocks noChangeAspect="1"/>
          </p:cNvGraphicFramePr>
          <p:nvPr>
            <p:extLst>
              <p:ext uri="{D42A27DB-BD31-4B8C-83A1-F6EECF244321}">
                <p14:modId xmlns:p14="http://schemas.microsoft.com/office/powerpoint/2010/main" val="1268287494"/>
              </p:ext>
            </p:extLst>
          </p:nvPr>
        </p:nvGraphicFramePr>
        <p:xfrm>
          <a:off x="192286" y="908720"/>
          <a:ext cx="3803650" cy="300037"/>
        </p:xfrm>
        <a:graphic>
          <a:graphicData uri="http://schemas.openxmlformats.org/presentationml/2006/ole">
            <mc:AlternateContent xmlns:mc="http://schemas.openxmlformats.org/markup-compatibility/2006">
              <mc:Choice xmlns:v="urn:schemas-microsoft-com:vml" Requires="v">
                <p:oleObj spid="_x0000_s40196" name="Equation" r:id="rId4" imgW="2577960" imgH="203040" progId="Equation.DSMT4">
                  <p:embed/>
                </p:oleObj>
              </mc:Choice>
              <mc:Fallback>
                <p:oleObj name="Equation" r:id="rId4" imgW="2577960" imgH="203040" progId="Equation.DSMT4">
                  <p:embed/>
                  <p:pic>
                    <p:nvPicPr>
                      <p:cNvPr id="0" name="Picture 138"/>
                      <p:cNvPicPr>
                        <a:picLocks noChangeAspect="1" noChangeArrowheads="1"/>
                      </p:cNvPicPr>
                      <p:nvPr/>
                    </p:nvPicPr>
                    <p:blipFill>
                      <a:blip r:embed="rId5"/>
                      <a:srcRect/>
                      <a:stretch>
                        <a:fillRect/>
                      </a:stretch>
                    </p:blipFill>
                    <p:spPr bwMode="auto">
                      <a:xfrm>
                        <a:off x="192286" y="908720"/>
                        <a:ext cx="3803650" cy="300037"/>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aphicFrame>
        <p:nvGraphicFramePr>
          <p:cNvPr id="10243" name="Object 17"/>
          <p:cNvGraphicFramePr>
            <a:graphicFrameLocks noChangeAspect="1"/>
          </p:cNvGraphicFramePr>
          <p:nvPr>
            <p:extLst>
              <p:ext uri="{D42A27DB-BD31-4B8C-83A1-F6EECF244321}">
                <p14:modId xmlns:p14="http://schemas.microsoft.com/office/powerpoint/2010/main" val="3898530815"/>
              </p:ext>
            </p:extLst>
          </p:nvPr>
        </p:nvGraphicFramePr>
        <p:xfrm>
          <a:off x="250259" y="5559095"/>
          <a:ext cx="6409973" cy="1254281"/>
        </p:xfrm>
        <a:graphic>
          <a:graphicData uri="http://schemas.openxmlformats.org/presentationml/2006/ole">
            <mc:AlternateContent xmlns:mc="http://schemas.openxmlformats.org/markup-compatibility/2006">
              <mc:Choice xmlns:v="urn:schemas-microsoft-com:vml" Requires="v">
                <p:oleObj spid="_x0000_s40197" name="Equation" r:id="rId6" imgW="4546600" imgH="889000" progId="Equation.DSMT4">
                  <p:embed/>
                </p:oleObj>
              </mc:Choice>
              <mc:Fallback>
                <p:oleObj name="Equation" r:id="rId6" imgW="4546600" imgH="889000" progId="Equation.DSMT4">
                  <p:embed/>
                  <p:pic>
                    <p:nvPicPr>
                      <p:cNvPr id="0" name="Picture 1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259" y="5559095"/>
                        <a:ext cx="6409973" cy="1254281"/>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sp>
        <p:nvSpPr>
          <p:cNvPr id="223273" name="Text Box 41"/>
          <p:cNvSpPr txBox="1">
            <a:spLocks noChangeArrowheads="1"/>
          </p:cNvSpPr>
          <p:nvPr/>
        </p:nvSpPr>
        <p:spPr bwMode="auto">
          <a:xfrm>
            <a:off x="2860802" y="3639249"/>
            <a:ext cx="1101807"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dirty="0" smtClean="0">
                <a:ln>
                  <a:noFill/>
                </a:ln>
                <a:solidFill>
                  <a:schemeClr val="tx1"/>
                </a:solidFill>
                <a:effectLst/>
                <a:latin typeface="Calibri" pitchFamily="34" charset="0"/>
                <a:cs typeface="Arial" pitchFamily="34" charset="0"/>
              </a:rPr>
              <a:t>1.29</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23275" name="Text Box 43"/>
          <p:cNvSpPr txBox="1">
            <a:spLocks noChangeArrowheads="1"/>
          </p:cNvSpPr>
          <p:nvPr/>
        </p:nvSpPr>
        <p:spPr bwMode="auto">
          <a:xfrm>
            <a:off x="1205905" y="3639249"/>
            <a:ext cx="1101807"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latin typeface="Calibri" pitchFamily="34" charset="0"/>
                <a:cs typeface="Arial" pitchFamily="34" charset="0"/>
              </a:rPr>
              <a:t>–</a:t>
            </a:r>
            <a:r>
              <a:rPr kumimoji="0" lang="en-IE" sz="1200" b="1" i="0" u="none" strike="noStrike" cap="none" normalizeH="0" baseline="0" dirty="0" smtClean="0">
                <a:ln>
                  <a:noFill/>
                </a:ln>
                <a:solidFill>
                  <a:schemeClr val="tx1"/>
                </a:solidFill>
                <a:effectLst/>
                <a:latin typeface="Calibri" pitchFamily="34" charset="0"/>
                <a:cs typeface="Arial" pitchFamily="34" charset="0"/>
              </a:rPr>
              <a:t>1.32</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7" name="Group 186"/>
          <p:cNvGrpSpPr/>
          <p:nvPr/>
        </p:nvGrpSpPr>
        <p:grpSpPr>
          <a:xfrm>
            <a:off x="412043" y="1326312"/>
            <a:ext cx="4363156" cy="2516007"/>
            <a:chOff x="321732" y="1029231"/>
            <a:chExt cx="4363156" cy="2516007"/>
          </a:xfrm>
        </p:grpSpPr>
        <p:sp>
          <p:nvSpPr>
            <p:cNvPr id="223255" name="Freeform 23"/>
            <p:cNvSpPr>
              <a:spLocks/>
            </p:cNvSpPr>
            <p:nvPr/>
          </p:nvSpPr>
          <p:spPr bwMode="auto">
            <a:xfrm>
              <a:off x="1689075" y="1030358"/>
              <a:ext cx="1610841" cy="2020020"/>
            </a:xfrm>
            <a:custGeom>
              <a:avLst/>
              <a:gdLst/>
              <a:ahLst/>
              <a:cxnLst>
                <a:cxn ang="0">
                  <a:pos x="0" y="1043"/>
                </a:cxn>
                <a:cxn ang="0">
                  <a:pos x="243" y="583"/>
                </a:cxn>
                <a:cxn ang="0">
                  <a:pos x="487" y="176"/>
                </a:cxn>
                <a:cxn ang="0">
                  <a:pos x="731" y="4"/>
                </a:cxn>
                <a:cxn ang="0">
                  <a:pos x="974" y="155"/>
                </a:cxn>
                <a:cxn ang="0">
                  <a:pos x="1218" y="551"/>
                </a:cxn>
                <a:cxn ang="0">
                  <a:pos x="1461" y="1013"/>
                </a:cxn>
                <a:cxn ang="0">
                  <a:pos x="1461" y="1791"/>
                </a:cxn>
                <a:cxn ang="0">
                  <a:pos x="0" y="1791"/>
                </a:cxn>
              </a:cxnLst>
              <a:rect l="0" t="0" r="r" b="b"/>
              <a:pathLst>
                <a:path w="1462" h="1792">
                  <a:moveTo>
                    <a:pt x="0" y="1043"/>
                  </a:moveTo>
                  <a:cubicBezTo>
                    <a:pt x="81" y="900"/>
                    <a:pt x="162" y="738"/>
                    <a:pt x="243" y="583"/>
                  </a:cubicBezTo>
                  <a:cubicBezTo>
                    <a:pt x="325" y="428"/>
                    <a:pt x="406" y="281"/>
                    <a:pt x="487" y="176"/>
                  </a:cubicBezTo>
                  <a:cubicBezTo>
                    <a:pt x="568" y="70"/>
                    <a:pt x="649" y="8"/>
                    <a:pt x="731" y="4"/>
                  </a:cubicBezTo>
                  <a:cubicBezTo>
                    <a:pt x="812" y="0"/>
                    <a:pt x="893" y="55"/>
                    <a:pt x="974" y="155"/>
                  </a:cubicBezTo>
                  <a:cubicBezTo>
                    <a:pt x="1055" y="254"/>
                    <a:pt x="1137" y="397"/>
                    <a:pt x="1218" y="551"/>
                  </a:cubicBezTo>
                  <a:cubicBezTo>
                    <a:pt x="1299" y="705"/>
                    <a:pt x="1380" y="868"/>
                    <a:pt x="1461" y="1013"/>
                  </a:cubicBezTo>
                  <a:cubicBezTo>
                    <a:pt x="1461" y="1033"/>
                    <a:pt x="1461" y="1771"/>
                    <a:pt x="1461" y="1791"/>
                  </a:cubicBezTo>
                  <a:cubicBezTo>
                    <a:pt x="1441" y="1791"/>
                    <a:pt x="20" y="1791"/>
                    <a:pt x="0" y="1791"/>
                  </a:cubicBezTo>
                </a:path>
              </a:pathLst>
            </a:custGeom>
            <a:solidFill>
              <a:srgbClr val="FF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56" name="Freeform 24"/>
            <p:cNvSpPr>
              <a:spLocks/>
            </p:cNvSpPr>
            <p:nvPr/>
          </p:nvSpPr>
          <p:spPr bwMode="auto">
            <a:xfrm>
              <a:off x="652274" y="1034867"/>
              <a:ext cx="3703174" cy="1992966"/>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57" name="Line 25"/>
            <p:cNvSpPr>
              <a:spLocks noChangeShapeType="1"/>
            </p:cNvSpPr>
            <p:nvPr/>
          </p:nvSpPr>
          <p:spPr bwMode="auto">
            <a:xfrm>
              <a:off x="652274" y="3049251"/>
              <a:ext cx="370207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58" name="Line 26"/>
            <p:cNvSpPr>
              <a:spLocks noChangeShapeType="1"/>
            </p:cNvSpPr>
            <p:nvPr/>
          </p:nvSpPr>
          <p:spPr bwMode="auto">
            <a:xfrm>
              <a:off x="652274"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59" name="Text Box 27"/>
            <p:cNvSpPr txBox="1">
              <a:spLocks noChangeArrowheads="1"/>
            </p:cNvSpPr>
            <p:nvPr/>
          </p:nvSpPr>
          <p:spPr bwMode="auto">
            <a:xfrm>
              <a:off x="321732"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260" name="Line 28"/>
            <p:cNvSpPr>
              <a:spLocks noChangeShapeType="1"/>
            </p:cNvSpPr>
            <p:nvPr/>
          </p:nvSpPr>
          <p:spPr bwMode="auto">
            <a:xfrm>
              <a:off x="1269287"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61" name="Text Box 29"/>
            <p:cNvSpPr txBox="1">
              <a:spLocks noChangeArrowheads="1"/>
            </p:cNvSpPr>
            <p:nvPr/>
          </p:nvSpPr>
          <p:spPr bwMode="auto">
            <a:xfrm>
              <a:off x="938743"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262" name="Line 30"/>
            <p:cNvSpPr>
              <a:spLocks noChangeShapeType="1"/>
            </p:cNvSpPr>
            <p:nvPr/>
          </p:nvSpPr>
          <p:spPr bwMode="auto">
            <a:xfrm>
              <a:off x="1886298"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63" name="Text Box 31"/>
            <p:cNvSpPr txBox="1">
              <a:spLocks noChangeArrowheads="1"/>
            </p:cNvSpPr>
            <p:nvPr/>
          </p:nvSpPr>
          <p:spPr bwMode="auto">
            <a:xfrm>
              <a:off x="1555756"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264" name="Line 32"/>
            <p:cNvSpPr>
              <a:spLocks noChangeShapeType="1"/>
            </p:cNvSpPr>
            <p:nvPr/>
          </p:nvSpPr>
          <p:spPr bwMode="auto">
            <a:xfrm>
              <a:off x="2503311"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65" name="Text Box 33"/>
            <p:cNvSpPr txBox="1">
              <a:spLocks noChangeArrowheads="1"/>
            </p:cNvSpPr>
            <p:nvPr/>
          </p:nvSpPr>
          <p:spPr bwMode="auto">
            <a:xfrm>
              <a:off x="2172767"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23266" name="Line 34"/>
            <p:cNvSpPr>
              <a:spLocks noChangeShapeType="1"/>
            </p:cNvSpPr>
            <p:nvPr/>
          </p:nvSpPr>
          <p:spPr bwMode="auto">
            <a:xfrm>
              <a:off x="3120322"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67" name="Text Box 35"/>
            <p:cNvSpPr txBox="1">
              <a:spLocks noChangeArrowheads="1"/>
            </p:cNvSpPr>
            <p:nvPr/>
          </p:nvSpPr>
          <p:spPr bwMode="auto">
            <a:xfrm>
              <a:off x="2789780"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smtClean="0">
                  <a:ln>
                    <a:noFill/>
                  </a:ln>
                  <a:solidFill>
                    <a:schemeClr val="tx1"/>
                  </a:solidFill>
                  <a:effectLst/>
                  <a:latin typeface="Calibri"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3268" name="Line 36"/>
            <p:cNvSpPr>
              <a:spLocks noChangeShapeType="1"/>
            </p:cNvSpPr>
            <p:nvPr/>
          </p:nvSpPr>
          <p:spPr bwMode="auto">
            <a:xfrm>
              <a:off x="3737333"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69" name="Text Box 37"/>
            <p:cNvSpPr txBox="1">
              <a:spLocks noChangeArrowheads="1"/>
            </p:cNvSpPr>
            <p:nvPr/>
          </p:nvSpPr>
          <p:spPr bwMode="auto">
            <a:xfrm>
              <a:off x="3406791"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smtClean="0">
                  <a:ln>
                    <a:noFill/>
                  </a:ln>
                  <a:solidFill>
                    <a:schemeClr val="tx1"/>
                  </a:solidFill>
                  <a:effectLst/>
                  <a:latin typeface="Calibri"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3270" name="Line 38"/>
            <p:cNvSpPr>
              <a:spLocks noChangeShapeType="1"/>
            </p:cNvSpPr>
            <p:nvPr/>
          </p:nvSpPr>
          <p:spPr bwMode="auto">
            <a:xfrm>
              <a:off x="4354346" y="2981617"/>
              <a:ext cx="0" cy="13526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71" name="Text Box 39"/>
            <p:cNvSpPr txBox="1">
              <a:spLocks noChangeArrowheads="1"/>
            </p:cNvSpPr>
            <p:nvPr/>
          </p:nvSpPr>
          <p:spPr bwMode="auto">
            <a:xfrm>
              <a:off x="4023804" y="3094341"/>
              <a:ext cx="661084" cy="450897"/>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smtClean="0">
                  <a:ln>
                    <a:noFill/>
                  </a:ln>
                  <a:solidFill>
                    <a:schemeClr val="tx1"/>
                  </a:solidFill>
                  <a:effectLst/>
                  <a:latin typeface="Calibri" pitchFamily="34" charset="0"/>
                  <a:cs typeface="Arial" pitchFamily="34" charset="0"/>
                </a:rPr>
                <a:t>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3272" name="Line 40"/>
            <p:cNvSpPr>
              <a:spLocks noChangeShapeType="1"/>
            </p:cNvSpPr>
            <p:nvPr/>
          </p:nvSpPr>
          <p:spPr bwMode="auto">
            <a:xfrm flipV="1">
              <a:off x="2503311" y="1029231"/>
              <a:ext cx="0" cy="20200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74" name="Line 42"/>
            <p:cNvSpPr>
              <a:spLocks noChangeShapeType="1"/>
            </p:cNvSpPr>
            <p:nvPr/>
          </p:nvSpPr>
          <p:spPr bwMode="auto">
            <a:xfrm>
              <a:off x="3298815" y="2172256"/>
              <a:ext cx="0" cy="1134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276" name="Line 44"/>
            <p:cNvSpPr>
              <a:spLocks noChangeShapeType="1"/>
            </p:cNvSpPr>
            <p:nvPr/>
          </p:nvSpPr>
          <p:spPr bwMode="auto">
            <a:xfrm>
              <a:off x="1689075" y="2206074"/>
              <a:ext cx="0" cy="1116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223337" name="Text Box 105"/>
          <p:cNvSpPr txBox="1">
            <a:spLocks noChangeArrowheads="1"/>
          </p:cNvSpPr>
          <p:nvPr/>
        </p:nvSpPr>
        <p:spPr bwMode="auto">
          <a:xfrm>
            <a:off x="3860960" y="5186507"/>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smtClean="0">
                <a:ln>
                  <a:noFill/>
                </a:ln>
                <a:solidFill>
                  <a:schemeClr val="tx1"/>
                </a:solidFill>
                <a:effectLst/>
                <a:latin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8" name="Group 187"/>
          <p:cNvGrpSpPr/>
          <p:nvPr/>
        </p:nvGrpSpPr>
        <p:grpSpPr>
          <a:xfrm>
            <a:off x="4035854" y="4236904"/>
            <a:ext cx="2556858" cy="1306691"/>
            <a:chOff x="4035853" y="3680178"/>
            <a:chExt cx="2613289" cy="1317980"/>
          </a:xfrm>
        </p:grpSpPr>
        <p:sp>
          <p:nvSpPr>
            <p:cNvPr id="223299" name="Freeform 67"/>
            <p:cNvSpPr>
              <a:spLocks/>
            </p:cNvSpPr>
            <p:nvPr/>
          </p:nvSpPr>
          <p:spPr bwMode="auto">
            <a:xfrm>
              <a:off x="4484157" y="4219352"/>
              <a:ext cx="557218" cy="386821"/>
            </a:xfrm>
            <a:custGeom>
              <a:avLst/>
              <a:gdLst/>
              <a:ahLst/>
              <a:cxnLst>
                <a:cxn ang="0">
                  <a:pos x="0" y="728"/>
                </a:cxn>
                <a:cxn ang="0">
                  <a:pos x="157" y="704"/>
                </a:cxn>
                <a:cxn ang="0">
                  <a:pos x="314" y="657"/>
                </a:cxn>
                <a:cxn ang="0">
                  <a:pos x="470" y="575"/>
                </a:cxn>
                <a:cxn ang="0">
                  <a:pos x="627" y="443"/>
                </a:cxn>
                <a:cxn ang="0">
                  <a:pos x="784" y="251"/>
                </a:cxn>
                <a:cxn ang="0">
                  <a:pos x="941" y="0"/>
                </a:cxn>
                <a:cxn ang="0">
                  <a:pos x="941" y="748"/>
                </a:cxn>
                <a:cxn ang="0">
                  <a:pos x="0" y="748"/>
                </a:cxn>
              </a:cxnLst>
              <a:rect l="0" t="0" r="r" b="b"/>
              <a:pathLst>
                <a:path w="942" h="749">
                  <a:moveTo>
                    <a:pt x="0" y="728"/>
                  </a:moveTo>
                  <a:cubicBezTo>
                    <a:pt x="52" y="723"/>
                    <a:pt x="105" y="715"/>
                    <a:pt x="157" y="704"/>
                  </a:cubicBezTo>
                  <a:cubicBezTo>
                    <a:pt x="209" y="693"/>
                    <a:pt x="261" y="678"/>
                    <a:pt x="314" y="657"/>
                  </a:cubicBezTo>
                  <a:cubicBezTo>
                    <a:pt x="366" y="636"/>
                    <a:pt x="418" y="610"/>
                    <a:pt x="470" y="575"/>
                  </a:cubicBezTo>
                  <a:cubicBezTo>
                    <a:pt x="523" y="540"/>
                    <a:pt x="575" y="496"/>
                    <a:pt x="627" y="443"/>
                  </a:cubicBezTo>
                  <a:cubicBezTo>
                    <a:pt x="679" y="389"/>
                    <a:pt x="732" y="325"/>
                    <a:pt x="784" y="251"/>
                  </a:cubicBezTo>
                  <a:cubicBezTo>
                    <a:pt x="836" y="177"/>
                    <a:pt x="889" y="92"/>
                    <a:pt x="941" y="0"/>
                  </a:cubicBezTo>
                  <a:cubicBezTo>
                    <a:pt x="941" y="20"/>
                    <a:pt x="941" y="728"/>
                    <a:pt x="941" y="748"/>
                  </a:cubicBezTo>
                  <a:cubicBezTo>
                    <a:pt x="921" y="748"/>
                    <a:pt x="20" y="748"/>
                    <a:pt x="0" y="748"/>
                  </a:cubicBezTo>
                </a:path>
              </a:pathLst>
            </a:custGeom>
            <a:solidFill>
              <a:srgbClr val="0000FF"/>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0" name="Freeform 68"/>
            <p:cNvSpPr>
              <a:spLocks/>
            </p:cNvSpPr>
            <p:nvPr/>
          </p:nvSpPr>
          <p:spPr bwMode="auto">
            <a:xfrm>
              <a:off x="4484157" y="3682760"/>
              <a:ext cx="1988119" cy="913083"/>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1" name="Line 69"/>
            <p:cNvSpPr>
              <a:spLocks noChangeShapeType="1"/>
            </p:cNvSpPr>
            <p:nvPr/>
          </p:nvSpPr>
          <p:spPr bwMode="auto">
            <a:xfrm>
              <a:off x="4484157" y="4605656"/>
              <a:ext cx="1987527" cy="0"/>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2" name="Line 70"/>
            <p:cNvSpPr>
              <a:spLocks noChangeShapeType="1"/>
            </p:cNvSpPr>
            <p:nvPr/>
          </p:nvSpPr>
          <p:spPr bwMode="auto">
            <a:xfrm>
              <a:off x="4484157"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3" name="Text Box 71"/>
            <p:cNvSpPr txBox="1">
              <a:spLocks noChangeArrowheads="1"/>
            </p:cNvSpPr>
            <p:nvPr/>
          </p:nvSpPr>
          <p:spPr bwMode="auto">
            <a:xfrm>
              <a:off x="4306699"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dirty="0" smtClean="0">
                  <a:latin typeface="Calibri" pitchFamily="34" charset="0"/>
                  <a:cs typeface="Arial" pitchFamily="34" charset="0"/>
                </a:rPr>
                <a:t>–</a:t>
              </a:r>
              <a:r>
                <a:rPr kumimoji="0" lang="en-IE" sz="1100" b="0" i="0" u="none" strike="noStrike" cap="none" normalizeH="0" baseline="0" dirty="0" smtClean="0">
                  <a:ln>
                    <a:noFill/>
                  </a:ln>
                  <a:solidFill>
                    <a:schemeClr val="tx1"/>
                  </a:solidFill>
                  <a:effectLst/>
                  <a:latin typeface="Calibr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304" name="Line 72"/>
            <p:cNvSpPr>
              <a:spLocks noChangeShapeType="1"/>
            </p:cNvSpPr>
            <p:nvPr/>
          </p:nvSpPr>
          <p:spPr bwMode="auto">
            <a:xfrm>
              <a:off x="4815411"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5" name="Text Box 73"/>
            <p:cNvSpPr txBox="1">
              <a:spLocks noChangeArrowheads="1"/>
            </p:cNvSpPr>
            <p:nvPr/>
          </p:nvSpPr>
          <p:spPr bwMode="auto">
            <a:xfrm>
              <a:off x="4637954"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dirty="0" smtClean="0">
                  <a:latin typeface="Calibri" pitchFamily="34" charset="0"/>
                  <a:cs typeface="Arial" pitchFamily="34" charset="0"/>
                </a:rPr>
                <a:t>–</a:t>
              </a:r>
              <a:r>
                <a:rPr kumimoji="0" lang="en-IE" sz="1100" b="0" i="0" u="none" strike="noStrike" cap="none" normalizeH="0" baseline="0" dirty="0" smtClean="0">
                  <a:ln>
                    <a:noFill/>
                  </a:ln>
                  <a:solidFill>
                    <a:schemeClr val="tx1"/>
                  </a:solidFill>
                  <a:effectLst/>
                  <a:latin typeface="Calibr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306" name="Line 74"/>
            <p:cNvSpPr>
              <a:spLocks noChangeShapeType="1"/>
            </p:cNvSpPr>
            <p:nvPr/>
          </p:nvSpPr>
          <p:spPr bwMode="auto">
            <a:xfrm>
              <a:off x="5146666"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7" name="Text Box 75"/>
            <p:cNvSpPr txBox="1">
              <a:spLocks noChangeArrowheads="1"/>
            </p:cNvSpPr>
            <p:nvPr/>
          </p:nvSpPr>
          <p:spPr bwMode="auto">
            <a:xfrm>
              <a:off x="4969208"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dirty="0" smtClean="0">
                  <a:latin typeface="Calibri" pitchFamily="34" charset="0"/>
                  <a:cs typeface="Arial" pitchFamily="34" charset="0"/>
                </a:rPr>
                <a:t>–</a:t>
              </a:r>
              <a:r>
                <a:rPr kumimoji="0" lang="en-IE" sz="1100" b="0" i="0" u="none" strike="noStrike" cap="none" normalizeH="0" baseline="0" dirty="0" smtClean="0">
                  <a:ln>
                    <a:noFill/>
                  </a:ln>
                  <a:solidFill>
                    <a:schemeClr val="tx1"/>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308" name="Line 76"/>
            <p:cNvSpPr>
              <a:spLocks noChangeShapeType="1"/>
            </p:cNvSpPr>
            <p:nvPr/>
          </p:nvSpPr>
          <p:spPr bwMode="auto">
            <a:xfrm>
              <a:off x="5477921"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09" name="Text Box 77"/>
            <p:cNvSpPr txBox="1">
              <a:spLocks noChangeArrowheads="1"/>
            </p:cNvSpPr>
            <p:nvPr/>
          </p:nvSpPr>
          <p:spPr bwMode="auto">
            <a:xfrm>
              <a:off x="5300463"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dirty="0" smtClean="0">
                  <a:ln>
                    <a:noFill/>
                  </a:ln>
                  <a:solidFill>
                    <a:schemeClr val="tx1"/>
                  </a:solidFill>
                  <a:effectLst/>
                  <a:cs typeface="Arial" pitchFamily="34" charset="0"/>
                </a:rPr>
                <a:t>0</a:t>
              </a:r>
              <a:endParaRPr kumimoji="0" lang="en-US" sz="1800" b="0" i="0" u="none" strike="noStrike" cap="none" normalizeH="0" baseline="0" dirty="0" smtClean="0">
                <a:ln>
                  <a:noFill/>
                </a:ln>
                <a:solidFill>
                  <a:schemeClr val="tx1"/>
                </a:solidFill>
                <a:effectLst/>
                <a:cs typeface="Arial" pitchFamily="34" charset="0"/>
              </a:endParaRPr>
            </a:p>
          </p:txBody>
        </p:sp>
        <p:sp>
          <p:nvSpPr>
            <p:cNvPr id="223310" name="Line 78"/>
            <p:cNvSpPr>
              <a:spLocks noChangeShapeType="1"/>
            </p:cNvSpPr>
            <p:nvPr/>
          </p:nvSpPr>
          <p:spPr bwMode="auto">
            <a:xfrm>
              <a:off x="5809175"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11" name="Text Box 79"/>
            <p:cNvSpPr txBox="1">
              <a:spLocks noChangeArrowheads="1"/>
            </p:cNvSpPr>
            <p:nvPr/>
          </p:nvSpPr>
          <p:spPr bwMode="auto">
            <a:xfrm>
              <a:off x="5631717"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312" name="Line 80"/>
            <p:cNvSpPr>
              <a:spLocks noChangeShapeType="1"/>
            </p:cNvSpPr>
            <p:nvPr/>
          </p:nvSpPr>
          <p:spPr bwMode="auto">
            <a:xfrm>
              <a:off x="6140430"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13" name="Text Box 81"/>
            <p:cNvSpPr txBox="1">
              <a:spLocks noChangeArrowheads="1"/>
            </p:cNvSpPr>
            <p:nvPr/>
          </p:nvSpPr>
          <p:spPr bwMode="auto">
            <a:xfrm>
              <a:off x="5962972"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314" name="Line 82"/>
            <p:cNvSpPr>
              <a:spLocks noChangeShapeType="1"/>
            </p:cNvSpPr>
            <p:nvPr/>
          </p:nvSpPr>
          <p:spPr bwMode="auto">
            <a:xfrm>
              <a:off x="6471684" y="4574669"/>
              <a:ext cx="0" cy="61974"/>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15" name="Text Box 83"/>
            <p:cNvSpPr txBox="1">
              <a:spLocks noChangeArrowheads="1"/>
            </p:cNvSpPr>
            <p:nvPr/>
          </p:nvSpPr>
          <p:spPr bwMode="auto">
            <a:xfrm>
              <a:off x="6294226" y="4626314"/>
              <a:ext cx="35491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smtClean="0">
                  <a:ln>
                    <a:noFill/>
                  </a:ln>
                  <a:solidFill>
                    <a:schemeClr val="tx1"/>
                  </a:solidFill>
                  <a:effectLst/>
                  <a:latin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316" name="Line 84"/>
            <p:cNvSpPr>
              <a:spLocks noChangeShapeType="1"/>
            </p:cNvSpPr>
            <p:nvPr/>
          </p:nvSpPr>
          <p:spPr bwMode="auto">
            <a:xfrm flipV="1">
              <a:off x="5477921" y="3680178"/>
              <a:ext cx="0" cy="925478"/>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17" name="Text Box 85"/>
            <p:cNvSpPr txBox="1">
              <a:spLocks noChangeArrowheads="1"/>
            </p:cNvSpPr>
            <p:nvPr/>
          </p:nvSpPr>
          <p:spPr bwMode="auto">
            <a:xfrm>
              <a:off x="4745020" y="4791578"/>
              <a:ext cx="591526" cy="20658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b="1" dirty="0" smtClean="0">
                  <a:latin typeface="Calibri" pitchFamily="34" charset="0"/>
                  <a:cs typeface="Arial" pitchFamily="34" charset="0"/>
                </a:rPr>
                <a:t>–</a:t>
              </a:r>
              <a:r>
                <a:rPr kumimoji="0" lang="en-IE" sz="1100" b="1" i="0" u="none" strike="noStrike" cap="none" normalizeH="0" baseline="0" dirty="0" smtClean="0">
                  <a:ln>
                    <a:noFill/>
                  </a:ln>
                  <a:solidFill>
                    <a:schemeClr val="tx1"/>
                  </a:solidFill>
                  <a:effectLst/>
                  <a:latin typeface="Calibri" pitchFamily="34" charset="0"/>
                  <a:cs typeface="Arial" pitchFamily="34" charset="0"/>
                </a:rPr>
                <a:t>1.32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23318" name="Line 86"/>
            <p:cNvSpPr>
              <a:spLocks noChangeShapeType="1"/>
            </p:cNvSpPr>
            <p:nvPr/>
          </p:nvSpPr>
          <p:spPr bwMode="auto">
            <a:xfrm>
              <a:off x="5040783" y="4219352"/>
              <a:ext cx="0" cy="572226"/>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36" name="Line 104"/>
            <p:cNvSpPr>
              <a:spLocks noChangeShapeType="1"/>
            </p:cNvSpPr>
            <p:nvPr/>
          </p:nvSpPr>
          <p:spPr bwMode="auto">
            <a:xfrm>
              <a:off x="4035853"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57" name="Line 125"/>
            <p:cNvSpPr>
              <a:spLocks noChangeShapeType="1"/>
            </p:cNvSpPr>
            <p:nvPr/>
          </p:nvSpPr>
          <p:spPr bwMode="auto">
            <a:xfrm>
              <a:off x="4035853"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79" name="Line 147"/>
            <p:cNvSpPr>
              <a:spLocks noChangeShapeType="1"/>
            </p:cNvSpPr>
            <p:nvPr/>
          </p:nvSpPr>
          <p:spPr bwMode="auto">
            <a:xfrm>
              <a:off x="4035853"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grpSp>
      <p:grpSp>
        <p:nvGrpSpPr>
          <p:cNvPr id="189" name="Group 188"/>
          <p:cNvGrpSpPr/>
          <p:nvPr/>
        </p:nvGrpSpPr>
        <p:grpSpPr>
          <a:xfrm>
            <a:off x="1902167" y="4190655"/>
            <a:ext cx="2134268" cy="1386806"/>
            <a:chOff x="1902167" y="3645217"/>
            <a:chExt cx="2134268" cy="1386806"/>
          </a:xfrm>
        </p:grpSpPr>
        <p:sp>
          <p:nvSpPr>
            <p:cNvPr id="223364" name="Freeform 132"/>
            <p:cNvSpPr>
              <a:spLocks/>
            </p:cNvSpPr>
            <p:nvPr/>
          </p:nvSpPr>
          <p:spPr bwMode="auto">
            <a:xfrm>
              <a:off x="2625638" y="3645217"/>
              <a:ext cx="852308" cy="973039"/>
            </a:xfrm>
            <a:custGeom>
              <a:avLst/>
              <a:gdLst/>
              <a:ahLst/>
              <a:cxnLst>
                <a:cxn ang="0">
                  <a:pos x="0" y="1043"/>
                </a:cxn>
                <a:cxn ang="0">
                  <a:pos x="243" y="583"/>
                </a:cxn>
                <a:cxn ang="0">
                  <a:pos x="487" y="176"/>
                </a:cxn>
                <a:cxn ang="0">
                  <a:pos x="731" y="4"/>
                </a:cxn>
                <a:cxn ang="0">
                  <a:pos x="974" y="155"/>
                </a:cxn>
                <a:cxn ang="0">
                  <a:pos x="1218" y="551"/>
                </a:cxn>
                <a:cxn ang="0">
                  <a:pos x="1461" y="1013"/>
                </a:cxn>
                <a:cxn ang="0">
                  <a:pos x="1461" y="1791"/>
                </a:cxn>
                <a:cxn ang="0">
                  <a:pos x="0" y="1791"/>
                </a:cxn>
              </a:cxnLst>
              <a:rect l="0" t="0" r="r" b="b"/>
              <a:pathLst>
                <a:path w="1462" h="1792">
                  <a:moveTo>
                    <a:pt x="0" y="1043"/>
                  </a:moveTo>
                  <a:cubicBezTo>
                    <a:pt x="81" y="900"/>
                    <a:pt x="162" y="738"/>
                    <a:pt x="243" y="583"/>
                  </a:cubicBezTo>
                  <a:cubicBezTo>
                    <a:pt x="325" y="428"/>
                    <a:pt x="406" y="281"/>
                    <a:pt x="487" y="176"/>
                  </a:cubicBezTo>
                  <a:cubicBezTo>
                    <a:pt x="568" y="70"/>
                    <a:pt x="649" y="8"/>
                    <a:pt x="731" y="4"/>
                  </a:cubicBezTo>
                  <a:cubicBezTo>
                    <a:pt x="812" y="0"/>
                    <a:pt x="893" y="55"/>
                    <a:pt x="974" y="155"/>
                  </a:cubicBezTo>
                  <a:cubicBezTo>
                    <a:pt x="1055" y="254"/>
                    <a:pt x="1137" y="397"/>
                    <a:pt x="1218" y="551"/>
                  </a:cubicBezTo>
                  <a:cubicBezTo>
                    <a:pt x="1299" y="705"/>
                    <a:pt x="1380" y="868"/>
                    <a:pt x="1461" y="1013"/>
                  </a:cubicBezTo>
                  <a:cubicBezTo>
                    <a:pt x="1461" y="1033"/>
                    <a:pt x="1461" y="1771"/>
                    <a:pt x="1461" y="1791"/>
                  </a:cubicBezTo>
                  <a:cubicBezTo>
                    <a:pt x="1441" y="1791"/>
                    <a:pt x="20" y="1791"/>
                    <a:pt x="0" y="1791"/>
                  </a:cubicBezTo>
                </a:path>
              </a:pathLst>
            </a:custGeom>
            <a:solidFill>
              <a:srgbClr val="FF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1" name="Freeform 89"/>
            <p:cNvSpPr>
              <a:spLocks/>
            </p:cNvSpPr>
            <p:nvPr/>
          </p:nvSpPr>
          <p:spPr bwMode="auto">
            <a:xfrm>
              <a:off x="2077059" y="4213193"/>
              <a:ext cx="549162" cy="406700"/>
            </a:xfrm>
            <a:custGeom>
              <a:avLst/>
              <a:gdLst/>
              <a:ahLst/>
              <a:cxnLst>
                <a:cxn ang="0">
                  <a:pos x="0" y="728"/>
                </a:cxn>
                <a:cxn ang="0">
                  <a:pos x="157" y="704"/>
                </a:cxn>
                <a:cxn ang="0">
                  <a:pos x="314" y="657"/>
                </a:cxn>
                <a:cxn ang="0">
                  <a:pos x="470" y="575"/>
                </a:cxn>
                <a:cxn ang="0">
                  <a:pos x="627" y="443"/>
                </a:cxn>
                <a:cxn ang="0">
                  <a:pos x="784" y="251"/>
                </a:cxn>
                <a:cxn ang="0">
                  <a:pos x="941" y="0"/>
                </a:cxn>
                <a:cxn ang="0">
                  <a:pos x="941" y="748"/>
                </a:cxn>
                <a:cxn ang="0">
                  <a:pos x="0" y="748"/>
                </a:cxn>
              </a:cxnLst>
              <a:rect l="0" t="0" r="r" b="b"/>
              <a:pathLst>
                <a:path w="942" h="749">
                  <a:moveTo>
                    <a:pt x="0" y="728"/>
                  </a:moveTo>
                  <a:cubicBezTo>
                    <a:pt x="52" y="723"/>
                    <a:pt x="105" y="715"/>
                    <a:pt x="157" y="704"/>
                  </a:cubicBezTo>
                  <a:cubicBezTo>
                    <a:pt x="209" y="693"/>
                    <a:pt x="261" y="678"/>
                    <a:pt x="314" y="657"/>
                  </a:cubicBezTo>
                  <a:cubicBezTo>
                    <a:pt x="366" y="636"/>
                    <a:pt x="418" y="610"/>
                    <a:pt x="470" y="575"/>
                  </a:cubicBezTo>
                  <a:cubicBezTo>
                    <a:pt x="523" y="540"/>
                    <a:pt x="575" y="496"/>
                    <a:pt x="627" y="443"/>
                  </a:cubicBezTo>
                  <a:cubicBezTo>
                    <a:pt x="679" y="389"/>
                    <a:pt x="732" y="325"/>
                    <a:pt x="784" y="251"/>
                  </a:cubicBezTo>
                  <a:cubicBezTo>
                    <a:pt x="836" y="177"/>
                    <a:pt x="889" y="92"/>
                    <a:pt x="941" y="0"/>
                  </a:cubicBezTo>
                  <a:cubicBezTo>
                    <a:pt x="941" y="20"/>
                    <a:pt x="941" y="728"/>
                    <a:pt x="941" y="748"/>
                  </a:cubicBezTo>
                  <a:cubicBezTo>
                    <a:pt x="921" y="748"/>
                    <a:pt x="20" y="748"/>
                    <a:pt x="0" y="748"/>
                  </a:cubicBezTo>
                </a:path>
              </a:pathLst>
            </a:custGeom>
            <a:solidFill>
              <a:srgbClr val="0000FF"/>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2" name="Freeform 90"/>
            <p:cNvSpPr>
              <a:spLocks/>
            </p:cNvSpPr>
            <p:nvPr/>
          </p:nvSpPr>
          <p:spPr bwMode="auto">
            <a:xfrm>
              <a:off x="2077059" y="3649026"/>
              <a:ext cx="1959376" cy="960007"/>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3" name="Line 91"/>
            <p:cNvSpPr>
              <a:spLocks noChangeShapeType="1"/>
            </p:cNvSpPr>
            <p:nvPr/>
          </p:nvSpPr>
          <p:spPr bwMode="auto">
            <a:xfrm>
              <a:off x="2077059" y="4619349"/>
              <a:ext cx="1958793" cy="0"/>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4" name="Line 92"/>
            <p:cNvSpPr>
              <a:spLocks noChangeShapeType="1"/>
            </p:cNvSpPr>
            <p:nvPr/>
          </p:nvSpPr>
          <p:spPr bwMode="auto">
            <a:xfrm>
              <a:off x="2077059"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5" name="Text Box 93"/>
            <p:cNvSpPr txBox="1">
              <a:spLocks noChangeArrowheads="1"/>
            </p:cNvSpPr>
            <p:nvPr/>
          </p:nvSpPr>
          <p:spPr bwMode="auto">
            <a:xfrm>
              <a:off x="1902167" y="4641069"/>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dirty="0" smtClean="0">
                  <a:latin typeface="Calibri" pitchFamily="34" charset="0"/>
                  <a:cs typeface="Arial" pitchFamily="34" charset="0"/>
                </a:rPr>
                <a:t>–</a:t>
              </a:r>
              <a:r>
                <a:rPr kumimoji="0" lang="en-IE" sz="1100" b="0" i="0" u="none" strike="noStrike" cap="none" normalizeH="0" baseline="0" dirty="0" smtClean="0">
                  <a:ln>
                    <a:noFill/>
                  </a:ln>
                  <a:solidFill>
                    <a:schemeClr val="tx1"/>
                  </a:solidFill>
                  <a:effectLst/>
                  <a:latin typeface="Calibr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326" name="Line 94"/>
            <p:cNvSpPr>
              <a:spLocks noChangeShapeType="1"/>
            </p:cNvSpPr>
            <p:nvPr/>
          </p:nvSpPr>
          <p:spPr bwMode="auto">
            <a:xfrm>
              <a:off x="2403525"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7" name="Text Box 95"/>
            <p:cNvSpPr txBox="1">
              <a:spLocks noChangeArrowheads="1"/>
            </p:cNvSpPr>
            <p:nvPr/>
          </p:nvSpPr>
          <p:spPr bwMode="auto">
            <a:xfrm>
              <a:off x="2228633" y="4641069"/>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dirty="0" smtClean="0">
                  <a:latin typeface="Calibri" pitchFamily="34" charset="0"/>
                  <a:cs typeface="Arial" pitchFamily="34" charset="0"/>
                </a:rPr>
                <a:t>–</a:t>
              </a:r>
              <a:r>
                <a:rPr kumimoji="0" lang="en-IE" sz="1100" b="0" i="0" u="none" strike="noStrike" cap="none" normalizeH="0" baseline="0" dirty="0" smtClean="0">
                  <a:ln>
                    <a:noFill/>
                  </a:ln>
                  <a:solidFill>
                    <a:schemeClr val="tx1"/>
                  </a:solidFill>
                  <a:effectLst/>
                  <a:latin typeface="Calibr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328" name="Line 96"/>
            <p:cNvSpPr>
              <a:spLocks noChangeShapeType="1"/>
            </p:cNvSpPr>
            <p:nvPr/>
          </p:nvSpPr>
          <p:spPr bwMode="auto">
            <a:xfrm>
              <a:off x="2729990"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29" name="Text Box 97"/>
            <p:cNvSpPr txBox="1">
              <a:spLocks noChangeArrowheads="1"/>
            </p:cNvSpPr>
            <p:nvPr/>
          </p:nvSpPr>
          <p:spPr bwMode="auto">
            <a:xfrm>
              <a:off x="2555098" y="4641069"/>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100" dirty="0" smtClean="0">
                  <a:latin typeface="Calibri" pitchFamily="34" charset="0"/>
                  <a:cs typeface="Arial" pitchFamily="34" charset="0"/>
                </a:rPr>
                <a:t>–</a:t>
              </a:r>
              <a:r>
                <a:rPr kumimoji="0" lang="en-IE" sz="1100" b="0" i="0" u="none" strike="noStrike" cap="none" normalizeH="0" baseline="0" dirty="0" smtClean="0">
                  <a:ln>
                    <a:noFill/>
                  </a:ln>
                  <a:solidFill>
                    <a:schemeClr val="tx1"/>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330" name="Line 98"/>
            <p:cNvSpPr>
              <a:spLocks noChangeShapeType="1"/>
            </p:cNvSpPr>
            <p:nvPr/>
          </p:nvSpPr>
          <p:spPr bwMode="auto">
            <a:xfrm>
              <a:off x="3056456"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31" name="Text Box 99"/>
            <p:cNvSpPr txBox="1">
              <a:spLocks noChangeArrowheads="1"/>
            </p:cNvSpPr>
            <p:nvPr/>
          </p:nvSpPr>
          <p:spPr bwMode="auto">
            <a:xfrm>
              <a:off x="2881564" y="4641069"/>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dirty="0" smtClean="0">
                  <a:ln>
                    <a:noFill/>
                  </a:ln>
                  <a:solidFill>
                    <a:schemeClr val="tx1"/>
                  </a:solidFill>
                  <a:effectLst/>
                  <a:cs typeface="Arial" pitchFamily="34" charset="0"/>
                </a:rPr>
                <a:t>0</a:t>
              </a:r>
              <a:endParaRPr kumimoji="0" lang="en-US" sz="1800" b="0" i="0" u="none" strike="noStrike" cap="none" normalizeH="0" baseline="0" dirty="0" smtClean="0">
                <a:ln>
                  <a:noFill/>
                </a:ln>
                <a:solidFill>
                  <a:schemeClr val="tx1"/>
                </a:solidFill>
                <a:effectLst/>
                <a:cs typeface="Arial" pitchFamily="34" charset="0"/>
              </a:endParaRPr>
            </a:p>
          </p:txBody>
        </p:sp>
        <p:sp>
          <p:nvSpPr>
            <p:cNvPr id="223332" name="Line 100"/>
            <p:cNvSpPr>
              <a:spLocks noChangeShapeType="1"/>
            </p:cNvSpPr>
            <p:nvPr/>
          </p:nvSpPr>
          <p:spPr bwMode="auto">
            <a:xfrm>
              <a:off x="3382922"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33" name="Text Box 101"/>
            <p:cNvSpPr txBox="1">
              <a:spLocks noChangeArrowheads="1"/>
            </p:cNvSpPr>
            <p:nvPr/>
          </p:nvSpPr>
          <p:spPr bwMode="auto">
            <a:xfrm>
              <a:off x="3208029" y="4641069"/>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334" name="Line 102"/>
            <p:cNvSpPr>
              <a:spLocks noChangeShapeType="1"/>
            </p:cNvSpPr>
            <p:nvPr/>
          </p:nvSpPr>
          <p:spPr bwMode="auto">
            <a:xfrm>
              <a:off x="3709387" y="4586770"/>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35" name="Text Box 103"/>
            <p:cNvSpPr txBox="1">
              <a:spLocks noChangeArrowheads="1"/>
            </p:cNvSpPr>
            <p:nvPr/>
          </p:nvSpPr>
          <p:spPr bwMode="auto">
            <a:xfrm>
              <a:off x="3534495" y="4641069"/>
              <a:ext cx="349785"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338" name="Line 106"/>
            <p:cNvSpPr>
              <a:spLocks noChangeShapeType="1"/>
            </p:cNvSpPr>
            <p:nvPr/>
          </p:nvSpPr>
          <p:spPr bwMode="auto">
            <a:xfrm flipV="1">
              <a:off x="3056456" y="3646311"/>
              <a:ext cx="0" cy="973038"/>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40" name="Line 108"/>
            <p:cNvSpPr>
              <a:spLocks noChangeShapeType="1"/>
            </p:cNvSpPr>
            <p:nvPr/>
          </p:nvSpPr>
          <p:spPr bwMode="auto">
            <a:xfrm>
              <a:off x="2625638" y="4213193"/>
              <a:ext cx="0" cy="395840"/>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44" name="Line 112"/>
            <p:cNvSpPr>
              <a:spLocks noChangeShapeType="1"/>
            </p:cNvSpPr>
            <p:nvPr/>
          </p:nvSpPr>
          <p:spPr bwMode="auto">
            <a:xfrm>
              <a:off x="2077059" y="4619351"/>
              <a:ext cx="1958793" cy="0"/>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45" name="Line 113"/>
            <p:cNvSpPr>
              <a:spLocks noChangeShapeType="1"/>
            </p:cNvSpPr>
            <p:nvPr/>
          </p:nvSpPr>
          <p:spPr bwMode="auto">
            <a:xfrm>
              <a:off x="2077059"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47" name="Line 115"/>
            <p:cNvSpPr>
              <a:spLocks noChangeShapeType="1"/>
            </p:cNvSpPr>
            <p:nvPr/>
          </p:nvSpPr>
          <p:spPr bwMode="auto">
            <a:xfrm>
              <a:off x="2403525"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49" name="Line 117"/>
            <p:cNvSpPr>
              <a:spLocks noChangeShapeType="1"/>
            </p:cNvSpPr>
            <p:nvPr/>
          </p:nvSpPr>
          <p:spPr bwMode="auto">
            <a:xfrm>
              <a:off x="2729990"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51" name="Line 119"/>
            <p:cNvSpPr>
              <a:spLocks noChangeShapeType="1"/>
            </p:cNvSpPr>
            <p:nvPr/>
          </p:nvSpPr>
          <p:spPr bwMode="auto">
            <a:xfrm>
              <a:off x="3056456"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53" name="Line 121"/>
            <p:cNvSpPr>
              <a:spLocks noChangeShapeType="1"/>
            </p:cNvSpPr>
            <p:nvPr/>
          </p:nvSpPr>
          <p:spPr bwMode="auto">
            <a:xfrm>
              <a:off x="3382922"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55" name="Line 123"/>
            <p:cNvSpPr>
              <a:spLocks noChangeShapeType="1"/>
            </p:cNvSpPr>
            <p:nvPr/>
          </p:nvSpPr>
          <p:spPr bwMode="auto">
            <a:xfrm>
              <a:off x="3709387"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59" name="Line 127"/>
            <p:cNvSpPr>
              <a:spLocks noChangeShapeType="1"/>
            </p:cNvSpPr>
            <p:nvPr/>
          </p:nvSpPr>
          <p:spPr bwMode="auto">
            <a:xfrm flipV="1">
              <a:off x="3056456" y="3646312"/>
              <a:ext cx="0" cy="97303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62" name="Text Box 130"/>
            <p:cNvSpPr txBox="1">
              <a:spLocks noChangeArrowheads="1"/>
            </p:cNvSpPr>
            <p:nvPr/>
          </p:nvSpPr>
          <p:spPr bwMode="auto">
            <a:xfrm>
              <a:off x="3185876" y="4814827"/>
              <a:ext cx="582974" cy="2171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100" b="1" i="0" u="none" strike="noStrike" cap="none" normalizeH="0" baseline="0" dirty="0" smtClean="0">
                  <a:ln>
                    <a:noFill/>
                  </a:ln>
                  <a:solidFill>
                    <a:schemeClr val="tx1"/>
                  </a:solidFill>
                  <a:effectLst/>
                  <a:latin typeface="Calibri" pitchFamily="34" charset="0"/>
                  <a:cs typeface="Arial" pitchFamily="34" charset="0"/>
                </a:rPr>
                <a:t>1.29</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23363" name="Line 131"/>
            <p:cNvSpPr>
              <a:spLocks noChangeShapeType="1"/>
            </p:cNvSpPr>
            <p:nvPr/>
          </p:nvSpPr>
          <p:spPr bwMode="auto">
            <a:xfrm>
              <a:off x="3477363" y="4196904"/>
              <a:ext cx="0" cy="617923"/>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66" name="Line 134"/>
            <p:cNvSpPr>
              <a:spLocks noChangeShapeType="1"/>
            </p:cNvSpPr>
            <p:nvPr/>
          </p:nvSpPr>
          <p:spPr bwMode="auto">
            <a:xfrm>
              <a:off x="2077059" y="4619351"/>
              <a:ext cx="1958793" cy="0"/>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67" name="Line 135"/>
            <p:cNvSpPr>
              <a:spLocks noChangeShapeType="1"/>
            </p:cNvSpPr>
            <p:nvPr/>
          </p:nvSpPr>
          <p:spPr bwMode="auto">
            <a:xfrm>
              <a:off x="2077059"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69" name="Line 137"/>
            <p:cNvSpPr>
              <a:spLocks noChangeShapeType="1"/>
            </p:cNvSpPr>
            <p:nvPr/>
          </p:nvSpPr>
          <p:spPr bwMode="auto">
            <a:xfrm>
              <a:off x="2403525"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71" name="Line 139"/>
            <p:cNvSpPr>
              <a:spLocks noChangeShapeType="1"/>
            </p:cNvSpPr>
            <p:nvPr/>
          </p:nvSpPr>
          <p:spPr bwMode="auto">
            <a:xfrm>
              <a:off x="2729990"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73" name="Line 141"/>
            <p:cNvSpPr>
              <a:spLocks noChangeShapeType="1"/>
            </p:cNvSpPr>
            <p:nvPr/>
          </p:nvSpPr>
          <p:spPr bwMode="auto">
            <a:xfrm>
              <a:off x="3056456"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75" name="Line 143"/>
            <p:cNvSpPr>
              <a:spLocks noChangeShapeType="1"/>
            </p:cNvSpPr>
            <p:nvPr/>
          </p:nvSpPr>
          <p:spPr bwMode="auto">
            <a:xfrm>
              <a:off x="3382922"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77" name="Line 145"/>
            <p:cNvSpPr>
              <a:spLocks noChangeShapeType="1"/>
            </p:cNvSpPr>
            <p:nvPr/>
          </p:nvSpPr>
          <p:spPr bwMode="auto">
            <a:xfrm>
              <a:off x="3709387" y="4586771"/>
              <a:ext cx="0" cy="6515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81" name="Line 149"/>
            <p:cNvSpPr>
              <a:spLocks noChangeShapeType="1"/>
            </p:cNvSpPr>
            <p:nvPr/>
          </p:nvSpPr>
          <p:spPr bwMode="auto">
            <a:xfrm flipV="1">
              <a:off x="3056456" y="3646312"/>
              <a:ext cx="0" cy="973039"/>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3383" name="Line 151"/>
            <p:cNvSpPr>
              <a:spLocks noChangeShapeType="1"/>
            </p:cNvSpPr>
            <p:nvPr/>
          </p:nvSpPr>
          <p:spPr bwMode="auto">
            <a:xfrm>
              <a:off x="3477363" y="4196904"/>
              <a:ext cx="0" cy="617923"/>
            </a:xfrm>
            <a:prstGeom prst="lin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2" name="Title 1"/>
          <p:cNvSpPr>
            <a:spLocks noGrp="1"/>
          </p:cNvSpPr>
          <p:nvPr>
            <p:ph type="title"/>
          </p:nvPr>
        </p:nvSpPr>
        <p:spPr/>
        <p:txBody>
          <a:bodyPr/>
          <a:lstStyle/>
          <a:p>
            <a:r>
              <a:rPr lang="en-IE" dirty="0" smtClean="0"/>
              <a:t>Example 4</a:t>
            </a:r>
            <a:endParaRPr lang="en-IE" dirty="0"/>
          </a:p>
        </p:txBody>
      </p:sp>
      <p:grpSp>
        <p:nvGrpSpPr>
          <p:cNvPr id="92" name="Group 91"/>
          <p:cNvGrpSpPr/>
          <p:nvPr/>
        </p:nvGrpSpPr>
        <p:grpSpPr>
          <a:xfrm>
            <a:off x="8808342" y="888370"/>
            <a:ext cx="7847633" cy="5000254"/>
            <a:chOff x="8588417" y="957818"/>
            <a:chExt cx="7847633" cy="5000254"/>
          </a:xfrm>
        </p:grpSpPr>
        <p:sp>
          <p:nvSpPr>
            <p:cNvPr id="93" name="Rounded Rectangle 92"/>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36</a:t>
              </a:r>
              <a:endParaRPr lang="en-IE" sz="1600" b="1" dirty="0"/>
            </a:p>
          </p:txBody>
        </p:sp>
        <p:pic>
          <p:nvPicPr>
            <p:cNvPr id="94" name="Picture 93" descr="P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grpSp>
        <p:nvGrpSpPr>
          <p:cNvPr id="95" name="Group 94"/>
          <p:cNvGrpSpPr/>
          <p:nvPr/>
        </p:nvGrpSpPr>
        <p:grpSpPr>
          <a:xfrm>
            <a:off x="8808342" y="919799"/>
            <a:ext cx="8183311" cy="5053126"/>
            <a:chOff x="8588417" y="919799"/>
            <a:chExt cx="8183311" cy="5053126"/>
          </a:xfrm>
        </p:grpSpPr>
        <p:sp>
          <p:nvSpPr>
            <p:cNvPr id="96" name="Rounded Rectangle 95"/>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t>Pg. 37</a:t>
              </a:r>
              <a:endParaRPr lang="en-IE" sz="1600" b="1" dirty="0"/>
            </a:p>
          </p:txBody>
        </p:sp>
        <p:pic>
          <p:nvPicPr>
            <p:cNvPr id="97" name="Picture 96" descr="P39.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p:spTree>
    <p:extLst>
      <p:ext uri="{BB962C8B-B14F-4D97-AF65-F5344CB8AC3E}">
        <p14:creationId xmlns:p14="http://schemas.microsoft.com/office/powerpoint/2010/main" val="2786187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92"/>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92"/>
                                        </p:tgtEl>
                                        <p:attrNameLst>
                                          <p:attrName>ppt_x</p:attrName>
                                          <p:attrName>ppt_y</p:attrName>
                                        </p:attrNameLst>
                                      </p:cBhvr>
                                      <p:rCtr x="470" y="0"/>
                                    </p:animMotion>
                                  </p:childTnLst>
                                </p:cTn>
                              </p:par>
                            </p:childTnLst>
                          </p:cTn>
                        </p:par>
                      </p:childTnLst>
                    </p:cTn>
                  </p:par>
                </p:childTnLst>
              </p:cTn>
              <p:nextCondLst>
                <p:cond evt="onClick" delay="0">
                  <p:tgtEl>
                    <p:spTgt spid="92"/>
                  </p:tgtEl>
                </p:cond>
              </p:nextCondLst>
            </p:seq>
            <p:seq concurrent="1" nextAc="seek">
              <p:cTn id="11" restart="whenNotActive" fill="hold" evtFilter="cancelBubble" nodeType="interactiveSeq">
                <p:stCondLst>
                  <p:cond evt="onClick" delay="0">
                    <p:tgtEl>
                      <p:spTgt spid="9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95"/>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95"/>
                                        </p:tgtEl>
                                        <p:attrNameLst>
                                          <p:attrName>ppt_x</p:attrName>
                                          <p:attrName>ppt_y</p:attrName>
                                        </p:attrNameLst>
                                      </p:cBhvr>
                                      <p:rCtr x="470" y="0"/>
                                    </p:animMotion>
                                  </p:childTnLst>
                                </p:cTn>
                              </p:par>
                            </p:childTnLst>
                          </p:cTn>
                        </p:par>
                      </p:childTnLst>
                    </p:cTn>
                  </p:par>
                </p:childTnLst>
              </p:cTn>
              <p:nextCondLst>
                <p:cond evt="onClick" delay="0">
                  <p:tgtEl>
                    <p:spTgt spid="9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83624" y="973898"/>
            <a:ext cx="7776753" cy="4910204"/>
          </a:xfrm>
          <a:prstGeom prst="rect">
            <a:avLst/>
          </a:prstGeom>
          <a:ln w="76200">
            <a:solidFill>
              <a:schemeClr val="bg1"/>
            </a:solidFill>
          </a:ln>
        </p:spPr>
      </p:pic>
      <p:sp>
        <p:nvSpPr>
          <p:cNvPr id="4" name="TextBox 3"/>
          <p:cNvSpPr txBox="1"/>
          <p:nvPr/>
        </p:nvSpPr>
        <p:spPr>
          <a:xfrm>
            <a:off x="1077238"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320328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spect="1" noChangeArrowheads="1" noTextEdit="1"/>
          </p:cNvSpPr>
          <p:nvPr/>
        </p:nvSpPr>
        <p:spPr bwMode="auto">
          <a:xfrm>
            <a:off x="811658" y="1662782"/>
            <a:ext cx="6286517" cy="2000247"/>
          </a:xfrm>
          <a:prstGeom prst="rect">
            <a:avLst/>
          </a:prstGeom>
          <a:noFill/>
          <a:ln w="9525">
            <a:noFill/>
            <a:miter lim="800000"/>
            <a:headEnd/>
            <a:tailEnd/>
          </a:ln>
        </p:spPr>
        <p:txBody>
          <a:bodyPr/>
          <a:lstStyle/>
          <a:p>
            <a:endParaRPr lang="en-US" dirty="0"/>
          </a:p>
        </p:txBody>
      </p:sp>
      <p:graphicFrame>
        <p:nvGraphicFramePr>
          <p:cNvPr id="2" name="Object 6"/>
          <p:cNvGraphicFramePr>
            <a:graphicFrameLocks noChangeAspect="1"/>
          </p:cNvGraphicFramePr>
          <p:nvPr>
            <p:extLst>
              <p:ext uri="{D42A27DB-BD31-4B8C-83A1-F6EECF244321}">
                <p14:modId xmlns:p14="http://schemas.microsoft.com/office/powerpoint/2010/main" val="4193958071"/>
              </p:ext>
            </p:extLst>
          </p:nvPr>
        </p:nvGraphicFramePr>
        <p:xfrm>
          <a:off x="192088" y="1150938"/>
          <a:ext cx="8843962" cy="4217987"/>
        </p:xfrm>
        <a:graphic>
          <a:graphicData uri="http://schemas.openxmlformats.org/presentationml/2006/ole">
            <mc:AlternateContent xmlns:mc="http://schemas.openxmlformats.org/markup-compatibility/2006">
              <mc:Choice xmlns:v="urn:schemas-microsoft-com:vml" Requires="v">
                <p:oleObj spid="_x0000_s41094" name="Equation" r:id="rId4" imgW="6362640" imgH="3098520" progId="Equation.DSMT4">
                  <p:embed/>
                </p:oleObj>
              </mc:Choice>
              <mc:Fallback>
                <p:oleObj name="Equation" r:id="rId4" imgW="6362640" imgH="3098520" progId="Equation.DSMT4">
                  <p:embed/>
                  <p:pic>
                    <p:nvPicPr>
                      <p:cNvPr id="0" name="Picture 70"/>
                      <p:cNvPicPr>
                        <a:picLocks noChangeAspect="1" noChangeArrowheads="1"/>
                      </p:cNvPicPr>
                      <p:nvPr/>
                    </p:nvPicPr>
                    <p:blipFill>
                      <a:blip r:embed="rId5"/>
                      <a:srcRect/>
                      <a:stretch>
                        <a:fillRect/>
                      </a:stretch>
                    </p:blipFill>
                    <p:spPr bwMode="auto">
                      <a:xfrm>
                        <a:off x="192088" y="1150938"/>
                        <a:ext cx="8843962" cy="421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r>
              <a:rPr lang="en-IE" dirty="0" smtClean="0"/>
              <a:t>Question 1</a:t>
            </a:r>
            <a:endParaRPr lang="en-IE" dirty="0"/>
          </a:p>
        </p:txBody>
      </p:sp>
      <p:pic>
        <p:nvPicPr>
          <p:cNvPr id="41070" name="Picture 110" descr="http://2.bp.blogspot.com/-LZ6bY3ThIx4/UXfNCQWVRJI/AAAAAAAADNo/Vafk6qr01-g/s1600/mobile%2Bphones.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998" y="4221088"/>
            <a:ext cx="3600000" cy="23343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4344" y="2120632"/>
            <a:ext cx="4104456"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4496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spect="1" noChangeArrowheads="1" noTextEdit="1"/>
          </p:cNvSpPr>
          <p:nvPr/>
        </p:nvSpPr>
        <p:spPr bwMode="auto">
          <a:xfrm>
            <a:off x="811658" y="1662782"/>
            <a:ext cx="6286517" cy="2000247"/>
          </a:xfrm>
          <a:prstGeom prst="rect">
            <a:avLst/>
          </a:prstGeom>
          <a:noFill/>
          <a:ln w="9525">
            <a:noFill/>
            <a:miter lim="800000"/>
            <a:headEnd/>
            <a:tailEnd/>
          </a:ln>
        </p:spPr>
        <p:txBody>
          <a:bodyPr/>
          <a:lstStyle/>
          <a:p>
            <a:endParaRPr lang="en-US" dirty="0"/>
          </a:p>
        </p:txBody>
      </p:sp>
      <p:graphicFrame>
        <p:nvGraphicFramePr>
          <p:cNvPr id="2" name="Object 6"/>
          <p:cNvGraphicFramePr>
            <a:graphicFrameLocks noChangeAspect="1"/>
          </p:cNvGraphicFramePr>
          <p:nvPr>
            <p:extLst>
              <p:ext uri="{D42A27DB-BD31-4B8C-83A1-F6EECF244321}">
                <p14:modId xmlns:p14="http://schemas.microsoft.com/office/powerpoint/2010/main" val="3337872913"/>
              </p:ext>
            </p:extLst>
          </p:nvPr>
        </p:nvGraphicFramePr>
        <p:xfrm>
          <a:off x="192088" y="1150938"/>
          <a:ext cx="8843962" cy="4217987"/>
        </p:xfrm>
        <a:graphic>
          <a:graphicData uri="http://schemas.openxmlformats.org/presentationml/2006/ole">
            <mc:AlternateContent xmlns:mc="http://schemas.openxmlformats.org/markup-compatibility/2006">
              <mc:Choice xmlns:v="urn:schemas-microsoft-com:vml" Requires="v">
                <p:oleObj spid="_x0000_s111635" name="Equation" r:id="rId4" imgW="6362640" imgH="3098520" progId="Equation.DSMT4">
                  <p:embed/>
                </p:oleObj>
              </mc:Choice>
              <mc:Fallback>
                <p:oleObj name="Equation" r:id="rId4" imgW="6362640" imgH="3098520" progId="Equation.DSMT4">
                  <p:embed/>
                  <p:pic>
                    <p:nvPicPr>
                      <p:cNvPr id="0" name=""/>
                      <p:cNvPicPr>
                        <a:picLocks noChangeAspect="1" noChangeArrowheads="1"/>
                      </p:cNvPicPr>
                      <p:nvPr/>
                    </p:nvPicPr>
                    <p:blipFill>
                      <a:blip r:embed="rId5"/>
                      <a:srcRect/>
                      <a:stretch>
                        <a:fillRect/>
                      </a:stretch>
                    </p:blipFill>
                    <p:spPr bwMode="auto">
                      <a:xfrm>
                        <a:off x="192088" y="1150938"/>
                        <a:ext cx="8843962" cy="421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4302395" y="2130005"/>
            <a:ext cx="4555066" cy="1754357"/>
            <a:chOff x="4205112" y="1538786"/>
            <a:chExt cx="4555066" cy="1754357"/>
          </a:xfrm>
        </p:grpSpPr>
        <p:sp>
          <p:nvSpPr>
            <p:cNvPr id="224264" name="Freeform 8"/>
            <p:cNvSpPr>
              <a:spLocks/>
            </p:cNvSpPr>
            <p:nvPr/>
          </p:nvSpPr>
          <p:spPr bwMode="auto">
            <a:xfrm>
              <a:off x="6224985" y="1546931"/>
              <a:ext cx="1160622" cy="1399469"/>
            </a:xfrm>
            <a:custGeom>
              <a:avLst/>
              <a:gdLst/>
              <a:ahLst/>
              <a:cxnLst>
                <a:cxn ang="0">
                  <a:pos x="0" y="146"/>
                </a:cxn>
                <a:cxn ang="0">
                  <a:pos x="168" y="18"/>
                </a:cxn>
                <a:cxn ang="0">
                  <a:pos x="336" y="44"/>
                </a:cxn>
                <a:cxn ang="0">
                  <a:pos x="504" y="219"/>
                </a:cxn>
                <a:cxn ang="0">
                  <a:pos x="672" y="498"/>
                </a:cxn>
                <a:cxn ang="0">
                  <a:pos x="840" y="820"/>
                </a:cxn>
                <a:cxn ang="0">
                  <a:pos x="1008" y="1125"/>
                </a:cxn>
                <a:cxn ang="0">
                  <a:pos x="1008" y="1796"/>
                </a:cxn>
                <a:cxn ang="0">
                  <a:pos x="0" y="1796"/>
                </a:cxn>
              </a:cxnLst>
              <a:rect l="0" t="0" r="r" b="b"/>
              <a:pathLst>
                <a:path w="1009" h="1797">
                  <a:moveTo>
                    <a:pt x="0" y="146"/>
                  </a:moveTo>
                  <a:cubicBezTo>
                    <a:pt x="56" y="80"/>
                    <a:pt x="112" y="35"/>
                    <a:pt x="168" y="18"/>
                  </a:cubicBezTo>
                  <a:cubicBezTo>
                    <a:pt x="224" y="0"/>
                    <a:pt x="280" y="9"/>
                    <a:pt x="336" y="44"/>
                  </a:cubicBezTo>
                  <a:cubicBezTo>
                    <a:pt x="392" y="79"/>
                    <a:pt x="448" y="140"/>
                    <a:pt x="504" y="219"/>
                  </a:cubicBezTo>
                  <a:cubicBezTo>
                    <a:pt x="560" y="298"/>
                    <a:pt x="616" y="394"/>
                    <a:pt x="672" y="498"/>
                  </a:cubicBezTo>
                  <a:cubicBezTo>
                    <a:pt x="728" y="602"/>
                    <a:pt x="784" y="713"/>
                    <a:pt x="840" y="820"/>
                  </a:cubicBezTo>
                  <a:cubicBezTo>
                    <a:pt x="896" y="927"/>
                    <a:pt x="952" y="1031"/>
                    <a:pt x="1008" y="1125"/>
                  </a:cubicBezTo>
                  <a:cubicBezTo>
                    <a:pt x="1008" y="1145"/>
                    <a:pt x="1008" y="1776"/>
                    <a:pt x="1008" y="1796"/>
                  </a:cubicBezTo>
                  <a:cubicBezTo>
                    <a:pt x="988" y="1796"/>
                    <a:pt x="20" y="1796"/>
                    <a:pt x="0" y="1796"/>
                  </a:cubicBezTo>
                </a:path>
              </a:pathLst>
            </a:custGeom>
            <a:solidFill>
              <a:srgbClr val="FF0000"/>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65" name="Freeform 9"/>
            <p:cNvSpPr>
              <a:spLocks/>
            </p:cNvSpPr>
            <p:nvPr/>
          </p:nvSpPr>
          <p:spPr bwMode="auto">
            <a:xfrm>
              <a:off x="4550193" y="1542716"/>
              <a:ext cx="3866055" cy="1389652"/>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66" name="Line 10"/>
            <p:cNvSpPr>
              <a:spLocks noChangeShapeType="1"/>
            </p:cNvSpPr>
            <p:nvPr/>
          </p:nvSpPr>
          <p:spPr bwMode="auto">
            <a:xfrm>
              <a:off x="4550193" y="2947302"/>
              <a:ext cx="3864904"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67" name="Line 11"/>
            <p:cNvSpPr>
              <a:spLocks noChangeShapeType="1"/>
            </p:cNvSpPr>
            <p:nvPr/>
          </p:nvSpPr>
          <p:spPr bwMode="auto">
            <a:xfrm>
              <a:off x="4550193"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68" name="Text Box 12"/>
            <p:cNvSpPr txBox="1">
              <a:spLocks noChangeArrowheads="1"/>
            </p:cNvSpPr>
            <p:nvPr/>
          </p:nvSpPr>
          <p:spPr bwMode="auto">
            <a:xfrm>
              <a:off x="4205112"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8</a:t>
              </a:r>
              <a:br>
                <a:rPr lang="en-IE" sz="1400" dirty="0" smtClean="0">
                  <a:latin typeface="Calibri" pitchFamily="34" charset="0"/>
                  <a:cs typeface="Arial" pitchFamily="34" charset="0"/>
                </a:rPr>
              </a:b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269" name="Line 13"/>
            <p:cNvSpPr>
              <a:spLocks noChangeShapeType="1"/>
            </p:cNvSpPr>
            <p:nvPr/>
          </p:nvSpPr>
          <p:spPr bwMode="auto">
            <a:xfrm>
              <a:off x="5194344"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70" name="Text Box 14"/>
            <p:cNvSpPr txBox="1">
              <a:spLocks noChangeArrowheads="1"/>
            </p:cNvSpPr>
            <p:nvPr/>
          </p:nvSpPr>
          <p:spPr bwMode="auto">
            <a:xfrm>
              <a:off x="4849263"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23</a:t>
              </a:r>
              <a:br>
                <a:rPr lang="en-IE" sz="1400" dirty="0" smtClean="0">
                  <a:latin typeface="Calibri" pitchFamily="34" charset="0"/>
                  <a:cs typeface="Arial" pitchFamily="34" charset="0"/>
                </a:rPr>
              </a:br>
              <a:r>
                <a:rPr lang="en-IE" sz="1400" dirty="0" smtClean="0">
                  <a:latin typeface="Calibri" pitchFamily="34" charset="0"/>
                  <a:cs typeface="Arial" pitchFamily="34" charset="0"/>
                </a:rPr>
                <a:t>–</a:t>
              </a:r>
              <a:r>
                <a:rPr kumimoji="0" lang="en-IE"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271" name="Line 15"/>
            <p:cNvSpPr>
              <a:spLocks noChangeShapeType="1"/>
            </p:cNvSpPr>
            <p:nvPr/>
          </p:nvSpPr>
          <p:spPr bwMode="auto">
            <a:xfrm>
              <a:off x="5838494"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72" name="Text Box 16"/>
            <p:cNvSpPr txBox="1">
              <a:spLocks noChangeArrowheads="1"/>
            </p:cNvSpPr>
            <p:nvPr/>
          </p:nvSpPr>
          <p:spPr bwMode="auto">
            <a:xfrm>
              <a:off x="5493413"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dirty="0" smtClean="0">
                  <a:latin typeface="Calibri" pitchFamily="34" charset="0"/>
                  <a:cs typeface="Arial" pitchFamily="34" charset="0"/>
                </a:rPr>
                <a:t>38</a:t>
              </a:r>
              <a:br>
                <a:rPr lang="en-IE" sz="1400" dirty="0" smtClean="0">
                  <a:latin typeface="Calibri" pitchFamily="34" charset="0"/>
                  <a:cs typeface="Arial" pitchFamily="34" charset="0"/>
                </a:rPr>
              </a:br>
              <a:r>
                <a:rPr lang="en-IE" sz="1400" dirty="0" smtClean="0">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273" name="Line 17"/>
            <p:cNvSpPr>
              <a:spLocks noChangeShapeType="1"/>
            </p:cNvSpPr>
            <p:nvPr/>
          </p:nvSpPr>
          <p:spPr bwMode="auto">
            <a:xfrm>
              <a:off x="6482645"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74" name="Text Box 18"/>
            <p:cNvSpPr txBox="1">
              <a:spLocks noChangeArrowheads="1"/>
            </p:cNvSpPr>
            <p:nvPr/>
          </p:nvSpPr>
          <p:spPr bwMode="auto">
            <a:xfrm>
              <a:off x="6137564"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cs typeface="Arial" pitchFamily="34" charset="0"/>
                </a:rPr>
                <a:t>53</a:t>
              </a:r>
              <a:br>
                <a:rPr kumimoji="0" lang="en-IE" sz="1400" b="0" i="0" u="none" strike="noStrike" cap="none" normalizeH="0" baseline="0" dirty="0" smtClean="0">
                  <a:ln>
                    <a:noFill/>
                  </a:ln>
                  <a:solidFill>
                    <a:schemeClr val="tx1"/>
                  </a:solidFill>
                  <a:effectLst/>
                  <a:cs typeface="Arial" pitchFamily="34" charset="0"/>
                </a:rPr>
              </a:br>
              <a:r>
                <a:rPr kumimoji="0" lang="en-IE" sz="1400" b="0" i="0" u="none" strike="noStrike" cap="none" normalizeH="0" baseline="0" dirty="0" smtClean="0">
                  <a:ln>
                    <a:noFill/>
                  </a:ln>
                  <a:solidFill>
                    <a:schemeClr val="tx1"/>
                  </a:solidFill>
                  <a:effectLst/>
                  <a:cs typeface="Arial" pitchFamily="34" charset="0"/>
                </a:rPr>
                <a:t>0</a:t>
              </a:r>
              <a:endParaRPr kumimoji="0" lang="en-US" sz="1400" b="0" i="0" u="none" strike="noStrike" cap="none" normalizeH="0" baseline="0" dirty="0" smtClean="0">
                <a:ln>
                  <a:noFill/>
                </a:ln>
                <a:solidFill>
                  <a:schemeClr val="tx1"/>
                </a:solidFill>
                <a:effectLst/>
                <a:cs typeface="Arial" pitchFamily="34" charset="0"/>
              </a:endParaRPr>
            </a:p>
          </p:txBody>
        </p:sp>
        <p:sp>
          <p:nvSpPr>
            <p:cNvPr id="224275" name="Line 19"/>
            <p:cNvSpPr>
              <a:spLocks noChangeShapeType="1"/>
            </p:cNvSpPr>
            <p:nvPr/>
          </p:nvSpPr>
          <p:spPr bwMode="auto">
            <a:xfrm>
              <a:off x="7126796"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76" name="Text Box 20"/>
            <p:cNvSpPr txBox="1">
              <a:spLocks noChangeArrowheads="1"/>
            </p:cNvSpPr>
            <p:nvPr/>
          </p:nvSpPr>
          <p:spPr bwMode="auto">
            <a:xfrm>
              <a:off x="6781715"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68</a:t>
              </a:r>
              <a:br>
                <a:rPr kumimoji="0" lang="en-IE" sz="1400" b="0" i="0" u="none" strike="noStrike" cap="none" normalizeH="0" baseline="0" dirty="0" smtClean="0">
                  <a:ln>
                    <a:noFill/>
                  </a:ln>
                  <a:solidFill>
                    <a:schemeClr val="tx1"/>
                  </a:solidFill>
                  <a:effectLst/>
                  <a:latin typeface="Calibri" pitchFamily="34" charset="0"/>
                  <a:cs typeface="Arial" pitchFamily="34" charset="0"/>
                </a:rPr>
              </a:br>
              <a:r>
                <a:rPr kumimoji="0" lang="en-IE"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277" name="Line 21"/>
            <p:cNvSpPr>
              <a:spLocks noChangeShapeType="1"/>
            </p:cNvSpPr>
            <p:nvPr/>
          </p:nvSpPr>
          <p:spPr bwMode="auto">
            <a:xfrm>
              <a:off x="7770946"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78" name="Text Box 22"/>
            <p:cNvSpPr txBox="1">
              <a:spLocks noChangeArrowheads="1"/>
            </p:cNvSpPr>
            <p:nvPr/>
          </p:nvSpPr>
          <p:spPr bwMode="auto">
            <a:xfrm>
              <a:off x="7425866"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83</a:t>
              </a:r>
              <a:br>
                <a:rPr kumimoji="0" lang="en-IE" sz="1400" b="0" i="0" u="none" strike="noStrike" cap="none" normalizeH="0" baseline="0" dirty="0" smtClean="0">
                  <a:ln>
                    <a:noFill/>
                  </a:ln>
                  <a:solidFill>
                    <a:schemeClr val="tx1"/>
                  </a:solidFill>
                  <a:effectLst/>
                  <a:latin typeface="Calibri" pitchFamily="34" charset="0"/>
                  <a:cs typeface="Arial" pitchFamily="34" charset="0"/>
                </a:rPr>
              </a:br>
              <a:r>
                <a:rPr kumimoji="0" lang="en-IE"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279" name="Line 23"/>
            <p:cNvSpPr>
              <a:spLocks noChangeShapeType="1"/>
            </p:cNvSpPr>
            <p:nvPr/>
          </p:nvSpPr>
          <p:spPr bwMode="auto">
            <a:xfrm>
              <a:off x="8415097" y="2900142"/>
              <a:ext cx="0" cy="943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80" name="Text Box 24"/>
            <p:cNvSpPr txBox="1">
              <a:spLocks noChangeArrowheads="1"/>
            </p:cNvSpPr>
            <p:nvPr/>
          </p:nvSpPr>
          <p:spPr bwMode="auto">
            <a:xfrm>
              <a:off x="8070016" y="2978742"/>
              <a:ext cx="690162"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98</a:t>
              </a:r>
              <a:br>
                <a:rPr kumimoji="0" lang="en-IE" sz="1400" b="0" i="0" u="none" strike="noStrike" cap="none" normalizeH="0" baseline="0" dirty="0" smtClean="0">
                  <a:ln>
                    <a:noFill/>
                  </a:ln>
                  <a:solidFill>
                    <a:schemeClr val="tx1"/>
                  </a:solidFill>
                  <a:effectLst/>
                  <a:latin typeface="Calibri" pitchFamily="34" charset="0"/>
                  <a:cs typeface="Arial" pitchFamily="34" charset="0"/>
                </a:rPr>
              </a:br>
              <a:r>
                <a:rPr kumimoji="0" lang="en-IE" sz="1400" b="0" i="0" u="none" strike="noStrike" cap="none" normalizeH="0" baseline="0" dirty="0" smtClean="0">
                  <a:ln>
                    <a:noFill/>
                  </a:ln>
                  <a:solidFill>
                    <a:schemeClr val="tx1"/>
                  </a:solidFill>
                  <a:effectLst/>
                  <a:latin typeface="Calibri" pitchFamily="34" charset="0"/>
                  <a:cs typeface="Arial" pitchFamily="34" charset="0"/>
                </a:rPr>
                <a: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281" name="Line 25"/>
            <p:cNvSpPr>
              <a:spLocks noChangeShapeType="1"/>
            </p:cNvSpPr>
            <p:nvPr/>
          </p:nvSpPr>
          <p:spPr bwMode="auto">
            <a:xfrm flipV="1">
              <a:off x="6482645" y="1538786"/>
              <a:ext cx="0" cy="140851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82" name="Text Box 26"/>
            <p:cNvSpPr txBox="1">
              <a:spLocks noChangeArrowheads="1"/>
            </p:cNvSpPr>
            <p:nvPr/>
          </p:nvSpPr>
          <p:spPr bwMode="auto">
            <a:xfrm>
              <a:off x="6809321" y="2973879"/>
              <a:ext cx="1150269"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none" strike="noStrike" cap="none" normalizeH="0" baseline="0" dirty="0" smtClean="0">
                  <a:ln>
                    <a:noFill/>
                  </a:ln>
                  <a:solidFill>
                    <a:srgbClr val="FF0000"/>
                  </a:solidFill>
                  <a:effectLst/>
                  <a:latin typeface="Calibri" pitchFamily="34" charset="0"/>
                  <a:cs typeface="Arial" pitchFamily="34" charset="0"/>
                </a:rPr>
                <a:t>74</a:t>
              </a:r>
              <a:br>
                <a:rPr kumimoji="0" lang="en-IE" sz="1400" b="1" i="0" u="none" strike="noStrike" cap="none" normalizeH="0" baseline="0" dirty="0" smtClean="0">
                  <a:ln>
                    <a:noFill/>
                  </a:ln>
                  <a:solidFill>
                    <a:srgbClr val="FF0000"/>
                  </a:solidFill>
                  <a:effectLst/>
                  <a:latin typeface="Calibri" pitchFamily="34" charset="0"/>
                  <a:cs typeface="Arial" pitchFamily="34" charset="0"/>
                </a:rPr>
              </a:br>
              <a:r>
                <a:rPr kumimoji="0" lang="en-IE" sz="1400" b="1" i="0" u="none" strike="noStrike" cap="none" normalizeH="0" baseline="0" dirty="0" smtClean="0">
                  <a:ln>
                    <a:noFill/>
                  </a:ln>
                  <a:solidFill>
                    <a:srgbClr val="FF0000"/>
                  </a:solidFill>
                  <a:effectLst/>
                  <a:latin typeface="Calibri" pitchFamily="34" charset="0"/>
                  <a:cs typeface="Arial" pitchFamily="34" charset="0"/>
                </a:rPr>
                <a:t>1.4</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4283" name="Line 27"/>
            <p:cNvSpPr>
              <a:spLocks noChangeShapeType="1"/>
            </p:cNvSpPr>
            <p:nvPr/>
          </p:nvSpPr>
          <p:spPr bwMode="auto">
            <a:xfrm>
              <a:off x="7384456" y="2419895"/>
              <a:ext cx="0" cy="576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24284" name="Text Box 28"/>
            <p:cNvSpPr txBox="1">
              <a:spLocks noChangeArrowheads="1"/>
            </p:cNvSpPr>
            <p:nvPr/>
          </p:nvSpPr>
          <p:spPr bwMode="auto">
            <a:xfrm>
              <a:off x="5615983" y="2973879"/>
              <a:ext cx="1150269" cy="314401"/>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400" b="1" dirty="0" smtClean="0">
                  <a:solidFill>
                    <a:srgbClr val="FF0000"/>
                  </a:solidFill>
                  <a:latin typeface="Calibri" pitchFamily="34" charset="0"/>
                  <a:cs typeface="Arial" pitchFamily="34" charset="0"/>
                </a:rPr>
                <a:t>47</a:t>
              </a:r>
              <a:br>
                <a:rPr lang="en-IE" sz="1400" b="1" dirty="0" smtClean="0">
                  <a:solidFill>
                    <a:srgbClr val="FF0000"/>
                  </a:solidFill>
                  <a:latin typeface="Calibri" pitchFamily="34" charset="0"/>
                  <a:cs typeface="Arial" pitchFamily="34" charset="0"/>
                </a:rPr>
              </a:br>
              <a:r>
                <a:rPr lang="en-IE" sz="1400" b="1" dirty="0" smtClean="0">
                  <a:solidFill>
                    <a:srgbClr val="FF0000"/>
                  </a:solidFill>
                  <a:latin typeface="Calibri" pitchFamily="34" charset="0"/>
                  <a:cs typeface="Arial" pitchFamily="34" charset="0"/>
                </a:rPr>
                <a:t>–</a:t>
              </a:r>
              <a:r>
                <a:rPr kumimoji="0" lang="en-IE" sz="1400" b="1" i="0" u="none" strike="noStrike" cap="none" normalizeH="0" baseline="0" dirty="0" smtClean="0">
                  <a:ln>
                    <a:noFill/>
                  </a:ln>
                  <a:solidFill>
                    <a:srgbClr val="FF0000"/>
                  </a:solidFill>
                  <a:effectLst/>
                  <a:latin typeface="Calibri" pitchFamily="34" charset="0"/>
                  <a:cs typeface="Arial" pitchFamily="34" charset="0"/>
                </a:rPr>
                <a:t>0.4</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4285" name="Line 29"/>
            <p:cNvSpPr>
              <a:spLocks noChangeShapeType="1"/>
            </p:cNvSpPr>
            <p:nvPr/>
          </p:nvSpPr>
          <p:spPr bwMode="auto">
            <a:xfrm>
              <a:off x="6224985" y="1672976"/>
              <a:ext cx="0" cy="13320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4" name="Title 3"/>
          <p:cNvSpPr>
            <a:spLocks noGrp="1"/>
          </p:cNvSpPr>
          <p:nvPr>
            <p:ph type="title"/>
          </p:nvPr>
        </p:nvSpPr>
        <p:spPr/>
        <p:txBody>
          <a:bodyPr/>
          <a:lstStyle/>
          <a:p>
            <a:r>
              <a:rPr lang="en-IE" dirty="0" smtClean="0"/>
              <a:t>Question 1: Solution</a:t>
            </a:r>
            <a:endParaRPr lang="en-IE" dirty="0"/>
          </a:p>
        </p:txBody>
      </p:sp>
      <p:pic>
        <p:nvPicPr>
          <p:cNvPr id="41070" name="Picture 110" descr="http://2.bp.blogspot.com/-LZ6bY3ThIx4/UXfNCQWVRJI/AAAAAAAADNo/Vafk6qr01-g/s1600/mobile%2Bphones.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998" y="4221088"/>
            <a:ext cx="3600000" cy="23343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4344" y="2120632"/>
            <a:ext cx="4104456"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5425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extLst>
              <p:ext uri="{D42A27DB-BD31-4B8C-83A1-F6EECF244321}">
                <p14:modId xmlns:p14="http://schemas.microsoft.com/office/powerpoint/2010/main" val="3950109392"/>
              </p:ext>
            </p:extLst>
          </p:nvPr>
        </p:nvGraphicFramePr>
        <p:xfrm>
          <a:off x="374650" y="795338"/>
          <a:ext cx="8496300" cy="5540375"/>
        </p:xfrm>
        <a:graphic>
          <a:graphicData uri="http://schemas.openxmlformats.org/presentationml/2006/ole">
            <mc:AlternateContent xmlns:mc="http://schemas.openxmlformats.org/markup-compatibility/2006">
              <mc:Choice xmlns:v="urn:schemas-microsoft-com:vml" Requires="v">
                <p:oleObj spid="_x0000_s42126" name="Equation" r:id="rId4" imgW="6121080" imgH="3962160" progId="Equation.DSMT4">
                  <p:embed/>
                </p:oleObj>
              </mc:Choice>
              <mc:Fallback>
                <p:oleObj name="Equation" r:id="rId4" imgW="6121080" imgH="3962160" progId="Equation.DSMT4">
                  <p:embed/>
                  <p:pic>
                    <p:nvPicPr>
                      <p:cNvPr id="0" name="Picture 70"/>
                      <p:cNvPicPr>
                        <a:picLocks noChangeAspect="1" noChangeArrowheads="1"/>
                      </p:cNvPicPr>
                      <p:nvPr/>
                    </p:nvPicPr>
                    <p:blipFill>
                      <a:blip r:embed="rId5"/>
                      <a:srcRect/>
                      <a:stretch>
                        <a:fillRect/>
                      </a:stretch>
                    </p:blipFill>
                    <p:spPr bwMode="auto">
                      <a:xfrm>
                        <a:off x="374650" y="795338"/>
                        <a:ext cx="8496300" cy="5540375"/>
                      </a:xfrm>
                      <a:prstGeom prst="rect">
                        <a:avLst/>
                      </a:prstGeom>
                      <a:noFill/>
                      <a:ln>
                        <a:noFill/>
                      </a:ln>
                      <a:effectLst/>
                      <a:extLst/>
                    </p:spPr>
                  </p:pic>
                </p:oleObj>
              </mc:Fallback>
            </mc:AlternateContent>
          </a:graphicData>
        </a:graphic>
      </p:graphicFrame>
      <p:sp>
        <p:nvSpPr>
          <p:cNvPr id="16" name="AutoShape 4"/>
          <p:cNvSpPr>
            <a:spLocks noChangeAspect="1" noChangeArrowheads="1" noTextEdit="1"/>
          </p:cNvSpPr>
          <p:nvPr/>
        </p:nvSpPr>
        <p:spPr bwMode="auto">
          <a:xfrm>
            <a:off x="714375" y="1071563"/>
            <a:ext cx="6286517" cy="2000247"/>
          </a:xfrm>
          <a:prstGeom prst="rect">
            <a:avLst/>
          </a:prstGeom>
          <a:noFill/>
          <a:ln w="9525">
            <a:noFill/>
            <a:miter lim="800000"/>
            <a:headEnd/>
            <a:tailEnd/>
          </a:ln>
        </p:spPr>
        <p:txBody>
          <a:bodyPr/>
          <a:lstStyle/>
          <a:p>
            <a:endParaRPr lang="en-US" dirty="0"/>
          </a:p>
        </p:txBody>
      </p:sp>
      <p:grpSp>
        <p:nvGrpSpPr>
          <p:cNvPr id="64" name="Group 63"/>
          <p:cNvGrpSpPr/>
          <p:nvPr/>
        </p:nvGrpSpPr>
        <p:grpSpPr>
          <a:xfrm>
            <a:off x="4882445" y="3348491"/>
            <a:ext cx="3640666" cy="1417597"/>
            <a:chOff x="4882446" y="3140251"/>
            <a:chExt cx="2514600" cy="1417597"/>
          </a:xfrm>
        </p:grpSpPr>
        <p:sp>
          <p:nvSpPr>
            <p:cNvPr id="234505" name="Freeform 9"/>
            <p:cNvSpPr>
              <a:spLocks/>
            </p:cNvSpPr>
            <p:nvPr/>
          </p:nvSpPr>
          <p:spPr bwMode="auto">
            <a:xfrm>
              <a:off x="6850946" y="4124693"/>
              <a:ext cx="356235" cy="154335"/>
            </a:xfrm>
            <a:custGeom>
              <a:avLst/>
              <a:gdLst/>
              <a:ahLst/>
              <a:cxnLst>
                <a:cxn ang="0">
                  <a:pos x="0" y="0"/>
                </a:cxn>
                <a:cxn ang="0">
                  <a:pos x="93" y="71"/>
                </a:cxn>
                <a:cxn ang="0">
                  <a:pos x="187" y="125"/>
                </a:cxn>
                <a:cxn ang="0">
                  <a:pos x="280" y="163"/>
                </a:cxn>
                <a:cxn ang="0">
                  <a:pos x="373" y="191"/>
                </a:cxn>
                <a:cxn ang="0">
                  <a:pos x="467" y="210"/>
                </a:cxn>
                <a:cxn ang="0">
                  <a:pos x="560" y="222"/>
                </a:cxn>
                <a:cxn ang="0">
                  <a:pos x="560" y="242"/>
                </a:cxn>
                <a:cxn ang="0">
                  <a:pos x="0" y="242"/>
                </a:cxn>
              </a:cxnLst>
              <a:rect l="0" t="0" r="r" b="b"/>
              <a:pathLst>
                <a:path w="561" h="243">
                  <a:moveTo>
                    <a:pt x="0" y="0"/>
                  </a:moveTo>
                  <a:cubicBezTo>
                    <a:pt x="31" y="27"/>
                    <a:pt x="62" y="51"/>
                    <a:pt x="93" y="71"/>
                  </a:cubicBezTo>
                  <a:cubicBezTo>
                    <a:pt x="124" y="92"/>
                    <a:pt x="156" y="109"/>
                    <a:pt x="187" y="125"/>
                  </a:cubicBezTo>
                  <a:cubicBezTo>
                    <a:pt x="218" y="140"/>
                    <a:pt x="249" y="153"/>
                    <a:pt x="280" y="163"/>
                  </a:cubicBezTo>
                  <a:cubicBezTo>
                    <a:pt x="311" y="174"/>
                    <a:pt x="342" y="183"/>
                    <a:pt x="373" y="191"/>
                  </a:cubicBezTo>
                  <a:cubicBezTo>
                    <a:pt x="404" y="199"/>
                    <a:pt x="436" y="205"/>
                    <a:pt x="467" y="210"/>
                  </a:cubicBezTo>
                  <a:cubicBezTo>
                    <a:pt x="498" y="215"/>
                    <a:pt x="529" y="219"/>
                    <a:pt x="560" y="222"/>
                  </a:cubicBezTo>
                  <a:cubicBezTo>
                    <a:pt x="560" y="242"/>
                    <a:pt x="560" y="222"/>
                    <a:pt x="560" y="242"/>
                  </a:cubicBezTo>
                  <a:cubicBezTo>
                    <a:pt x="540" y="242"/>
                    <a:pt x="20" y="242"/>
                    <a:pt x="0" y="242"/>
                  </a:cubicBezTo>
                </a:path>
              </a:pathLst>
            </a:custGeom>
            <a:solidFill>
              <a:srgbClr val="969696"/>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6" name="Freeform 10"/>
            <p:cNvSpPr>
              <a:spLocks/>
            </p:cNvSpPr>
            <p:nvPr/>
          </p:nvSpPr>
          <p:spPr bwMode="auto">
            <a:xfrm>
              <a:off x="5072946" y="3143427"/>
              <a:ext cx="2134235" cy="1122899"/>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7" name="Line 11"/>
            <p:cNvSpPr>
              <a:spLocks noChangeShapeType="1"/>
            </p:cNvSpPr>
            <p:nvPr/>
          </p:nvSpPr>
          <p:spPr bwMode="auto">
            <a:xfrm>
              <a:off x="5072946" y="4278393"/>
              <a:ext cx="213360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8" name="Line 12"/>
            <p:cNvSpPr>
              <a:spLocks noChangeShapeType="1"/>
            </p:cNvSpPr>
            <p:nvPr/>
          </p:nvSpPr>
          <p:spPr bwMode="auto">
            <a:xfrm>
              <a:off x="50729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9" name="Text Box 13"/>
            <p:cNvSpPr txBox="1">
              <a:spLocks noChangeArrowheads="1"/>
            </p:cNvSpPr>
            <p:nvPr/>
          </p:nvSpPr>
          <p:spPr bwMode="auto">
            <a:xfrm>
              <a:off x="48824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30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10" name="Line 14"/>
            <p:cNvSpPr>
              <a:spLocks noChangeShapeType="1"/>
            </p:cNvSpPr>
            <p:nvPr/>
          </p:nvSpPr>
          <p:spPr bwMode="auto">
            <a:xfrm>
              <a:off x="54285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1" name="Text Box 15"/>
            <p:cNvSpPr txBox="1">
              <a:spLocks noChangeArrowheads="1"/>
            </p:cNvSpPr>
            <p:nvPr/>
          </p:nvSpPr>
          <p:spPr bwMode="auto">
            <a:xfrm>
              <a:off x="52380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40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2</a:t>
              </a:r>
              <a:endParaRPr kumimoji="0" lang="en-US" sz="1200" b="0" i="0" u="none" strike="noStrike" cap="none" normalizeH="0" baseline="0" dirty="0" smtClean="0">
                <a:ln>
                  <a:noFill/>
                </a:ln>
                <a:solidFill>
                  <a:schemeClr val="tx1"/>
                </a:solidFill>
                <a:effectLst/>
                <a:cs typeface="Arial" pitchFamily="34" charset="0"/>
              </a:endParaRPr>
            </a:p>
          </p:txBody>
        </p:sp>
        <p:sp>
          <p:nvSpPr>
            <p:cNvPr id="234512" name="Line 16"/>
            <p:cNvSpPr>
              <a:spLocks noChangeShapeType="1"/>
            </p:cNvSpPr>
            <p:nvPr/>
          </p:nvSpPr>
          <p:spPr bwMode="auto">
            <a:xfrm>
              <a:off x="57841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3" name="Text Box 17"/>
            <p:cNvSpPr txBox="1">
              <a:spLocks noChangeArrowheads="1"/>
            </p:cNvSpPr>
            <p:nvPr/>
          </p:nvSpPr>
          <p:spPr bwMode="auto">
            <a:xfrm>
              <a:off x="55936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50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14" name="Line 18"/>
            <p:cNvSpPr>
              <a:spLocks noChangeShapeType="1"/>
            </p:cNvSpPr>
            <p:nvPr/>
          </p:nvSpPr>
          <p:spPr bwMode="auto">
            <a:xfrm>
              <a:off x="61397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5" name="Text Box 19"/>
            <p:cNvSpPr txBox="1">
              <a:spLocks noChangeArrowheads="1"/>
            </p:cNvSpPr>
            <p:nvPr/>
          </p:nvSpPr>
          <p:spPr bwMode="auto">
            <a:xfrm>
              <a:off x="59492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60</a:t>
              </a:r>
              <a:br>
                <a:rPr lang="en-IE" sz="1200" dirty="0" smtClean="0">
                  <a:cs typeface="Arial" pitchFamily="34" charset="0"/>
                </a:rPr>
              </a:b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34516" name="Line 20"/>
            <p:cNvSpPr>
              <a:spLocks noChangeShapeType="1"/>
            </p:cNvSpPr>
            <p:nvPr/>
          </p:nvSpPr>
          <p:spPr bwMode="auto">
            <a:xfrm>
              <a:off x="64953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7" name="Text Box 21"/>
            <p:cNvSpPr txBox="1">
              <a:spLocks noChangeArrowheads="1"/>
            </p:cNvSpPr>
            <p:nvPr/>
          </p:nvSpPr>
          <p:spPr bwMode="auto">
            <a:xfrm>
              <a:off x="63048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70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18" name="Line 22"/>
            <p:cNvSpPr>
              <a:spLocks noChangeShapeType="1"/>
            </p:cNvSpPr>
            <p:nvPr/>
          </p:nvSpPr>
          <p:spPr bwMode="auto">
            <a:xfrm>
              <a:off x="68509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9" name="Text Box 23"/>
            <p:cNvSpPr txBox="1">
              <a:spLocks noChangeArrowheads="1"/>
            </p:cNvSpPr>
            <p:nvPr/>
          </p:nvSpPr>
          <p:spPr bwMode="auto">
            <a:xfrm>
              <a:off x="66604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solidFill>
                    <a:srgbClr val="FF0000"/>
                  </a:solidFill>
                  <a:cs typeface="Arial" pitchFamily="34" charset="0"/>
                </a:rPr>
                <a:t>80</a:t>
              </a:r>
              <a:br>
                <a:rPr lang="en-IE" sz="1200" b="1" dirty="0" smtClean="0">
                  <a:solidFill>
                    <a:srgbClr val="FF0000"/>
                  </a:solidFill>
                  <a:cs typeface="Arial" pitchFamily="34" charset="0"/>
                </a:rPr>
              </a:br>
              <a:r>
                <a:rPr kumimoji="0" lang="en-IE" sz="1200" b="1" i="0" u="none" strike="noStrike" cap="none" normalizeH="0" baseline="0" dirty="0" smtClean="0">
                  <a:ln>
                    <a:noFill/>
                  </a:ln>
                  <a:solidFill>
                    <a:srgbClr val="FF0000"/>
                  </a:solidFill>
                  <a:effectLst/>
                  <a:cs typeface="Arial" pitchFamily="34" charset="0"/>
                </a:rPr>
                <a:t>2</a:t>
              </a:r>
              <a:endParaRPr kumimoji="0" lang="en-US" sz="1200" b="1" i="0" u="none" strike="noStrike" cap="none" normalizeH="0" baseline="0" dirty="0" smtClean="0">
                <a:ln>
                  <a:noFill/>
                </a:ln>
                <a:solidFill>
                  <a:srgbClr val="FF0000"/>
                </a:solidFill>
                <a:effectLst/>
                <a:cs typeface="Arial" pitchFamily="34" charset="0"/>
              </a:endParaRPr>
            </a:p>
          </p:txBody>
        </p:sp>
        <p:sp>
          <p:nvSpPr>
            <p:cNvPr id="234520" name="Line 24"/>
            <p:cNvSpPr>
              <a:spLocks noChangeShapeType="1"/>
            </p:cNvSpPr>
            <p:nvPr/>
          </p:nvSpPr>
          <p:spPr bwMode="auto">
            <a:xfrm>
              <a:off x="72065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1" name="Text Box 25"/>
            <p:cNvSpPr txBox="1">
              <a:spLocks noChangeArrowheads="1"/>
            </p:cNvSpPr>
            <p:nvPr/>
          </p:nvSpPr>
          <p:spPr bwMode="auto">
            <a:xfrm>
              <a:off x="70160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90</a:t>
              </a:r>
              <a:br>
                <a:rPr lang="en-IE" sz="1200" dirty="0" smtClean="0">
                  <a:cs typeface="Arial" pitchFamily="34" charset="0"/>
                </a:rPr>
              </a:b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22" name="Line 26"/>
            <p:cNvSpPr>
              <a:spLocks noChangeShapeType="1"/>
            </p:cNvSpPr>
            <p:nvPr/>
          </p:nvSpPr>
          <p:spPr bwMode="auto">
            <a:xfrm flipV="1">
              <a:off x="6139746" y="3140251"/>
              <a:ext cx="0" cy="1138142"/>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4" name="Line 28"/>
            <p:cNvSpPr>
              <a:spLocks noChangeShapeType="1"/>
            </p:cNvSpPr>
            <p:nvPr/>
          </p:nvSpPr>
          <p:spPr bwMode="auto">
            <a:xfrm>
              <a:off x="6850946" y="4124693"/>
              <a:ext cx="0" cy="17974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234526" name="Freeform 30"/>
          <p:cNvSpPr>
            <a:spLocks/>
          </p:cNvSpPr>
          <p:nvPr/>
        </p:nvSpPr>
        <p:spPr bwMode="auto">
          <a:xfrm>
            <a:off x="5146962" y="5648513"/>
            <a:ext cx="773182" cy="369007"/>
          </a:xfrm>
          <a:custGeom>
            <a:avLst/>
            <a:gdLst/>
            <a:ahLst/>
            <a:cxnLst>
              <a:cxn ang="0">
                <a:pos x="0" y="560"/>
              </a:cxn>
              <a:cxn ang="0">
                <a:pos x="140" y="539"/>
              </a:cxn>
              <a:cxn ang="0">
                <a:pos x="280" y="501"/>
              </a:cxn>
              <a:cxn ang="0">
                <a:pos x="420" y="438"/>
              </a:cxn>
              <a:cxn ang="0">
                <a:pos x="560" y="338"/>
              </a:cxn>
              <a:cxn ang="0">
                <a:pos x="700" y="193"/>
              </a:cxn>
              <a:cxn ang="0">
                <a:pos x="840" y="0"/>
              </a:cxn>
              <a:cxn ang="0">
                <a:pos x="840" y="580"/>
              </a:cxn>
              <a:cxn ang="0">
                <a:pos x="0" y="580"/>
              </a:cxn>
            </a:cxnLst>
            <a:rect l="0" t="0" r="r" b="b"/>
            <a:pathLst>
              <a:path w="841" h="581">
                <a:moveTo>
                  <a:pt x="0" y="560"/>
                </a:moveTo>
                <a:cubicBezTo>
                  <a:pt x="47" y="555"/>
                  <a:pt x="93" y="549"/>
                  <a:pt x="140" y="539"/>
                </a:cubicBezTo>
                <a:cubicBezTo>
                  <a:pt x="187" y="530"/>
                  <a:pt x="233" y="518"/>
                  <a:pt x="280" y="501"/>
                </a:cubicBezTo>
                <a:cubicBezTo>
                  <a:pt x="327" y="485"/>
                  <a:pt x="373" y="464"/>
                  <a:pt x="420" y="438"/>
                </a:cubicBezTo>
                <a:cubicBezTo>
                  <a:pt x="467" y="411"/>
                  <a:pt x="513" y="378"/>
                  <a:pt x="560" y="338"/>
                </a:cubicBezTo>
                <a:cubicBezTo>
                  <a:pt x="607" y="298"/>
                  <a:pt x="653" y="250"/>
                  <a:pt x="700" y="193"/>
                </a:cubicBezTo>
                <a:cubicBezTo>
                  <a:pt x="747" y="137"/>
                  <a:pt x="793" y="72"/>
                  <a:pt x="840" y="0"/>
                </a:cubicBezTo>
                <a:cubicBezTo>
                  <a:pt x="840" y="20"/>
                  <a:pt x="840" y="560"/>
                  <a:pt x="840" y="580"/>
                </a:cubicBezTo>
                <a:cubicBezTo>
                  <a:pt x="820" y="580"/>
                  <a:pt x="20" y="580"/>
                  <a:pt x="0" y="580"/>
                </a:cubicBezTo>
              </a:path>
            </a:pathLst>
          </a:custGeom>
          <a:solidFill>
            <a:srgbClr val="969696"/>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7" name="Freeform 31"/>
          <p:cNvSpPr>
            <a:spLocks/>
          </p:cNvSpPr>
          <p:nvPr/>
        </p:nvSpPr>
        <p:spPr bwMode="auto">
          <a:xfrm>
            <a:off x="5146962" y="4881918"/>
            <a:ext cx="3089969" cy="1122900"/>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8" name="Line 32"/>
          <p:cNvSpPr>
            <a:spLocks noChangeShapeType="1"/>
          </p:cNvSpPr>
          <p:nvPr/>
        </p:nvSpPr>
        <p:spPr bwMode="auto">
          <a:xfrm>
            <a:off x="5146962" y="6016885"/>
            <a:ext cx="308905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9" name="Line 33"/>
          <p:cNvSpPr>
            <a:spLocks noChangeShapeType="1"/>
          </p:cNvSpPr>
          <p:nvPr/>
        </p:nvSpPr>
        <p:spPr bwMode="auto">
          <a:xfrm>
            <a:off x="5146962"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0" name="Text Box 34"/>
          <p:cNvSpPr txBox="1">
            <a:spLocks noChangeArrowheads="1"/>
          </p:cNvSpPr>
          <p:nvPr/>
        </p:nvSpPr>
        <p:spPr bwMode="auto">
          <a:xfrm>
            <a:off x="4871154"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30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31" name="Line 35"/>
          <p:cNvSpPr>
            <a:spLocks noChangeShapeType="1"/>
          </p:cNvSpPr>
          <p:nvPr/>
        </p:nvSpPr>
        <p:spPr bwMode="auto">
          <a:xfrm>
            <a:off x="5661804"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2" name="Text Box 36"/>
          <p:cNvSpPr txBox="1">
            <a:spLocks noChangeArrowheads="1"/>
          </p:cNvSpPr>
          <p:nvPr/>
        </p:nvSpPr>
        <p:spPr bwMode="auto">
          <a:xfrm>
            <a:off x="5385996"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40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2</a:t>
            </a:r>
            <a:endParaRPr kumimoji="0" lang="en-US" sz="1200" b="0" i="0" u="none" strike="noStrike" cap="none" normalizeH="0" baseline="0" dirty="0" smtClean="0">
              <a:ln>
                <a:noFill/>
              </a:ln>
              <a:solidFill>
                <a:schemeClr val="tx1"/>
              </a:solidFill>
              <a:effectLst/>
              <a:cs typeface="Arial" pitchFamily="34" charset="0"/>
            </a:endParaRPr>
          </a:p>
        </p:txBody>
      </p:sp>
      <p:sp>
        <p:nvSpPr>
          <p:cNvPr id="234533" name="Line 37"/>
          <p:cNvSpPr>
            <a:spLocks noChangeShapeType="1"/>
          </p:cNvSpPr>
          <p:nvPr/>
        </p:nvSpPr>
        <p:spPr bwMode="auto">
          <a:xfrm>
            <a:off x="6176645"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4" name="Text Box 38"/>
          <p:cNvSpPr txBox="1">
            <a:spLocks noChangeArrowheads="1"/>
          </p:cNvSpPr>
          <p:nvPr/>
        </p:nvSpPr>
        <p:spPr bwMode="auto">
          <a:xfrm>
            <a:off x="5900837"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50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35" name="Line 39"/>
          <p:cNvSpPr>
            <a:spLocks noChangeShapeType="1"/>
          </p:cNvSpPr>
          <p:nvPr/>
        </p:nvSpPr>
        <p:spPr bwMode="auto">
          <a:xfrm>
            <a:off x="6691487"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6" name="Text Box 40"/>
          <p:cNvSpPr txBox="1">
            <a:spLocks noChangeArrowheads="1"/>
          </p:cNvSpPr>
          <p:nvPr/>
        </p:nvSpPr>
        <p:spPr bwMode="auto">
          <a:xfrm>
            <a:off x="6415679"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60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34537" name="Line 41"/>
          <p:cNvSpPr>
            <a:spLocks noChangeShapeType="1"/>
          </p:cNvSpPr>
          <p:nvPr/>
        </p:nvSpPr>
        <p:spPr bwMode="auto">
          <a:xfrm>
            <a:off x="7206329"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8" name="Text Box 42"/>
          <p:cNvSpPr txBox="1">
            <a:spLocks noChangeArrowheads="1"/>
          </p:cNvSpPr>
          <p:nvPr/>
        </p:nvSpPr>
        <p:spPr bwMode="auto">
          <a:xfrm>
            <a:off x="6930521"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70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39" name="Line 43"/>
          <p:cNvSpPr>
            <a:spLocks noChangeShapeType="1"/>
          </p:cNvSpPr>
          <p:nvPr/>
        </p:nvSpPr>
        <p:spPr bwMode="auto">
          <a:xfrm>
            <a:off x="7721170"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40" name="Text Box 44"/>
          <p:cNvSpPr txBox="1">
            <a:spLocks noChangeArrowheads="1"/>
          </p:cNvSpPr>
          <p:nvPr/>
        </p:nvSpPr>
        <p:spPr bwMode="auto">
          <a:xfrm>
            <a:off x="7445362"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80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2</a:t>
            </a:r>
            <a:endParaRPr kumimoji="0" lang="en-US" sz="1200" b="0" i="0" u="none" strike="noStrike" cap="none" normalizeH="0" baseline="0" dirty="0" smtClean="0">
              <a:ln>
                <a:noFill/>
              </a:ln>
              <a:solidFill>
                <a:schemeClr val="tx1"/>
              </a:solidFill>
              <a:effectLst/>
              <a:cs typeface="Arial" pitchFamily="34" charset="0"/>
            </a:endParaRPr>
          </a:p>
        </p:txBody>
      </p:sp>
      <p:sp>
        <p:nvSpPr>
          <p:cNvPr id="234541" name="Line 45"/>
          <p:cNvSpPr>
            <a:spLocks noChangeShapeType="1"/>
          </p:cNvSpPr>
          <p:nvPr/>
        </p:nvSpPr>
        <p:spPr bwMode="auto">
          <a:xfrm>
            <a:off x="8236012"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42" name="Text Box 46"/>
          <p:cNvSpPr txBox="1">
            <a:spLocks noChangeArrowheads="1"/>
          </p:cNvSpPr>
          <p:nvPr/>
        </p:nvSpPr>
        <p:spPr bwMode="auto">
          <a:xfrm>
            <a:off x="7960204"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90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43" name="Line 47"/>
          <p:cNvSpPr>
            <a:spLocks noChangeShapeType="1"/>
          </p:cNvSpPr>
          <p:nvPr/>
        </p:nvSpPr>
        <p:spPr bwMode="auto">
          <a:xfrm flipV="1">
            <a:off x="6691487" y="4878742"/>
            <a:ext cx="0" cy="113814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44" name="Text Box 48"/>
          <p:cNvSpPr txBox="1">
            <a:spLocks noChangeArrowheads="1"/>
          </p:cNvSpPr>
          <p:nvPr/>
        </p:nvSpPr>
        <p:spPr bwMode="auto">
          <a:xfrm>
            <a:off x="5459544" y="6042327"/>
            <a:ext cx="91936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solidFill>
                  <a:srgbClr val="FF0000"/>
                </a:solidFill>
                <a:cs typeface="Arial" pitchFamily="34" charset="0"/>
              </a:rPr>
              <a:t>45</a:t>
            </a:r>
            <a:br>
              <a:rPr lang="en-IE" sz="1200" b="1" dirty="0" smtClean="0">
                <a:solidFill>
                  <a:srgbClr val="FF0000"/>
                </a:solidFill>
                <a:cs typeface="Arial" pitchFamily="34" charset="0"/>
              </a:rPr>
            </a:br>
            <a:r>
              <a:rPr lang="en-IE" sz="1200" b="1" dirty="0" smtClean="0">
                <a:solidFill>
                  <a:srgbClr val="FF0000"/>
                </a:solidFill>
                <a:cs typeface="Arial" pitchFamily="34" charset="0"/>
              </a:rPr>
              <a:t>–</a:t>
            </a:r>
            <a:r>
              <a:rPr kumimoji="0" lang="en-IE" sz="1200" b="1" i="0" u="none" strike="noStrike" cap="none" normalizeH="0" baseline="0" dirty="0" smtClean="0">
                <a:ln>
                  <a:noFill/>
                </a:ln>
                <a:solidFill>
                  <a:srgbClr val="FF0000"/>
                </a:solidFill>
                <a:effectLst/>
                <a:cs typeface="Arial" pitchFamily="34" charset="0"/>
              </a:rPr>
              <a:t>1.5</a:t>
            </a:r>
            <a:endParaRPr kumimoji="0" lang="en-US" sz="1200" b="1" i="0" u="none" strike="noStrike" cap="none" normalizeH="0" baseline="0" dirty="0" smtClean="0">
              <a:ln>
                <a:noFill/>
              </a:ln>
              <a:solidFill>
                <a:srgbClr val="FF0000"/>
              </a:solidFill>
              <a:effectLst/>
              <a:cs typeface="Arial" pitchFamily="34" charset="0"/>
            </a:endParaRPr>
          </a:p>
        </p:txBody>
      </p:sp>
      <p:sp>
        <p:nvSpPr>
          <p:cNvPr id="234545" name="Line 49"/>
          <p:cNvSpPr>
            <a:spLocks noChangeShapeType="1"/>
          </p:cNvSpPr>
          <p:nvPr/>
        </p:nvSpPr>
        <p:spPr bwMode="auto">
          <a:xfrm>
            <a:off x="5919225" y="5648513"/>
            <a:ext cx="0" cy="432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p:txBody>
          <a:bodyPr/>
          <a:lstStyle/>
          <a:p>
            <a:r>
              <a:rPr lang="en-IE" dirty="0" smtClean="0"/>
              <a:t>Question 2</a:t>
            </a:r>
            <a:endParaRPr lang="en-IE" dirty="0"/>
          </a:p>
        </p:txBody>
      </p:sp>
      <p:sp>
        <p:nvSpPr>
          <p:cNvPr id="45" name="Rectangle 44"/>
          <p:cNvSpPr/>
          <p:nvPr/>
        </p:nvSpPr>
        <p:spPr>
          <a:xfrm>
            <a:off x="214343" y="3343344"/>
            <a:ext cx="8308767" cy="33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utoShape 112" descr="data:image/jpeg;base64,/9j/4AAQSkZJRgABAQAAAQABAAD/2wCEAAkGBxQTEhUUExQVFhUXGBcXGRcXGBcYGBcZFxcXFxgXHRcYHCggGBolHBcXITEhJSkrLi4uGB8zODMsNygtLisBCgoKDg0OGhAQGywkHyQsLCwsLCwvLCwsLCwsLCwsLCwsLCwsLCwsLCwsLCwsLCwsLCwsLCwsLCwsLCwsLCwsLP/AABEIAOAA4QMBIgACEQEDEQH/xAAbAAACAwEBAQAAAAAAAAAAAAAEBQIDBgcBAP/EAEMQAAIBAwIDBQUGBQMCBAcAAAECAwAEERIhBTFBBhMiUWEUMnGBkSNCobHB8AdSYtHhM3LxgpIVJDWzFkNTZXN1tP/EABkBAAMBAQEAAAAAAAAAAAAAAAECAwQABf/EACgRAAICAgIBAwQDAQEAAAAAAAABAhEDIRIxBBNBUSIyYXEFscHwFP/aAAwDAQACEQMRAD8AEU+tSFRFSFAoe5qtqthhLyRIHWMSSKhdlLBdZ0r4Qy5yxUc+tfXnDZUhnlLrmG69lCd22ZmUgsyt3mFGgkgYb3TvQoFhXA+taGHJOM0FDwF4XliEyPPFF37xd0wUrzKJNr98bblcHI5b4+ieYRW8yvFpubk26gxuSn2rxhywk8eyZwAvPntXm+R485S0Hkh+i7c68kbAyT+NUTvJGsysY2eJ9AYIwQ5WNgShcn7/AC1dOlLOL2dxI93bd9Evs0QmZhE/2gK6wmDL4eRBOT8KxQ8XJOTS9nQ0ZR9xXxPjRZisPTm/n8PSl/c9WJJprwLs288HepPFHqaVI4zEzFzEG1AMJR1Vum2OtLhaSPZQ3iuhWabuBHoOULO8aMX7zxAkJ0Gz1sj480lRvWbHHSKXFUO1Pv8A4Tk9rmtjcxAQwJO0ncvjxFsrp77bAUHOevKs5duqGQLIJUQ+GVUaMOvdq5IViSMEsvP7tNLFKKtjwzwm6RCQ1SSa0fGuyj29v3zXEbsogLxCJlZBO2hTq7w/ez030nlS7gfCPaPaGaURR28XfStoLtpOvAVQRk/ZvvnoNt9j6UlLicvIg4uS6FefWppIOR/Omd3weJJYFN5GIZ4jMsxiYlfcxG8SvlWIcHJPQ7DFFcZ7IGC5t7YXcck00iKVEDqY0ZXPek94QR4CNORnNOsEyb8nGQspiV0Ocge6/UehPUflUnBGx50Tf8B9mmhSS9h7qUTfbdxIVV4HRDGVWU7ks2+RjQaO4twKRLqC2FxFJNK2kjuZEEa93JJ3hPeMG2jI05BOeYrb48pQ1Low53GW4idV5Ui4ycSrmtZdWiorOlwkoSc28iGMxOrg41KNba0yQOQ2Oc7YoGPswLoTXElylvHbldRaIye8M5yHHmBjFaMz5Q0SxupbFMC8q0sD4QUm4dwWSW3eaGVH7u7W1CiJhqDyIkc2deykSI2nHLO9O7LhEj3L2gmjHdmTMpjbSVjWPUdHebHW+n3ulQiNJoFnlpNxC4wMDma0D8EkN5HaCeMmRRIsoibSUaORwdHeZO8ZGdXXlVdt2FmlvLi1NwqmFIn7zuWIcTA4AXvfDgq45nOOlTycmqiVxOCdyMkq5znkBSm56fGtfa8DAguppptENtMYGZI9byP3gjyELgKvjQ8zzPluo7TcCeyuWt5GDY0urgYDI+cNpJOk5DDGT7tdCHFUDLk9STZRboNGaqcVd3eQADVEURyc04hDVX1X9wK+rhaH4NTFeKK9xRGPJ86TpOGAyp8mG6n5EA/KtN2+uQxs9KhVkHtTDzkk7tQfkpcfOs2eVeXk0koUTSGQJGIlDKgwnl4FGfnmgCjoDsBxW9z0s8/LEf8AaklrtYcJH/3DHz9om2pdYcSnlBjkmdlK6G8MYd0GcRvIE1su5+9k5OScmtLa2zKPs5XQatekLE6h8Y7xRKjaG/24G5OMnNZMvkwhJKX/AHQOLJ8XPju//wA4/wDbgoziV8jT8TiECK6WgLTD35A0b4UjHJem559KHexBjaPUw1ZJfIL6mOovlgQWzvyx0xjas32kSeJpJVuJC1wndSsVgyyhcBQBEANs7gA1m8by8alK/d2NHG5OkPeytm4i4Q6tGExcSOGYK7d+rOuhfvnL7+lAdlrBpLSe2UZNvxOEgbbRxXEBY/8Aakh+VY8cRnDW32zZtV0wHRF9mCqryCYbwqB4s0Vw7jF1C8skVwytM2qQ6ISGYFjnBQge8eWK2rPDRofi5HZsuH3IbiXFWYa1EOnTnGoJGilcjlkhvrXOfDLqVVCLIyosYdpRH3gRAvePgnc53/mpnZcTuIZXljmZZJNRdtMRLFn1k4ZCBuegFV3E00svfPIzS6o31lYxgx6NHhChcDQOlTnljJL9/wClceGcG3+P8N92osHI4qS0ZU20DRoGBkU26yP4l+6CcYNYfsxeXEL3E1vGkscUIa5jcgCSI94QBnfUNEmOY8RBBztI3twJJpu/bXOoSVtMPjUKFC40YGAOmOZqjhzywNqgd1OnQ2FDh16qyspVh8sjJxjJoyzRc0/2LDBNQlF1uizthwm3iW3ntFKQ3cLSiM4+zI7s4HPYiTlkgadtjWxv7fX2jh/ohWT6JcJ+ci1jeKw3VyQZdbYXQmyIsanGyoAABsOnQeQFGJc3vtHtJlbv+77vWBb+5kHTp045jnjNMssbYHhnS/TDe1Vg6cOty7Ru63V0GaNgy6ZmnlAyOuQgIpp2vEp4mog/18w92fDgMIp2OdRA0lFdSOeG2xzGUSyufZzba37ktrKgQnx/zatOc7ZIzTOeWZ9U0skvegoRIQqFSmdJGhQOp5g5yQcjaqxyRb0SeGSW/YI4kkNxBLeiEQXMVwILhVIKSOXSIuD/ADeMHVsTgg52NT4PKicP4k0kXfIDHmPUyahgba1GV88jyoG6v5pRpllLJq1lQsaKz89bd2i6mzg77ZAOMgUkn7SXVpIwtpSgkILDRG2SBgHxqSNq05Pox2zPBOUqRqf4U36QW11O4Ije7ihVQSwUyOiKNTYLBe+VSTvhKJ4VYN7XxRFYd5HFcgM5woN25mQs3QYUb+hrBT8VneJ45ZjoklM7DTGuZSdWrITOxAIHLYVZLx+7mM+JWJuEWKY93CNaKGUDIjGNnYZHnWaORPSLz8ecdyo6BFbFOJcHLFSz2joxQhkLQQnOluozMcGocDnUvw6UE95Ncywvv7y2cfEFUefN/wAqyVpfXEa2+J2BtlKwgJCdAZdBG8Z1eHzzyquyMyGJlmcGB5ZI/DGdLzAiRsFN9WW2OQNRxiqIi0UXPD7F3vGuZnjn9rkVAkSyEo05DNgrk4y3JwdtgeRp/iNx2O8u2ng1d2EjjBZSpbQXJbS24GXxuAfDTEmXupY+9fRK4lkXEfjkDh9ROjI8QBwpA2rHggq48mP50GFIKhXYZNe6MZ3qEAJ5VTMxBrglmk+dfUL3pr6gcbEVMVGpimOPCKqarqpkoHB3AR4jW3szlaxfZwZY1tbYYFeH533BLWXypX2kti8DDquHH/TzH0zTRnHnQ1xKKxxWxounZzYx7n5VckdFz2uHbOAATgn9B1qmW/SMbLqPm39q9OKbPV56stgsyRnYD+Y7D617LLCnNmY+nhH96TXfFWc7n5UuluKpxQrmP34yBsiKPXGo/VqFl4u55s31xSCW+UfeAoSTiK+p+Rp+JJ5EaCS+J5mqPa6RvdNz0sKshmLDwqx/fpXNMHqIZreGiIONSp7sjAeWcj6HakfeEc/+KmklLckdaZq7XjYY4kXSf51GPqvL6UFxy3cupUggjKsORHp/alMctM7C70+FhmNvTcH+ZfIirxzuuMiU8S7RXFZdWyfSnkCbAKMCqfZcHHMbEEciD1FNrOzJFaI1WjNOTvYPHCOdWrETTOLh4615KmkUSXIEnUCM/CudLJ/qgD7zV0S6b7M/CueWo8UnxNBjI9gmIqszktvViPyFeXMHWgwksivqH0mvqBxu9NfAVDvKmHqhx8TVMhq8mh5WpQh/Z2UBzmtGbvoKyHCVJkrZWliMV5HmL6w6INMaS8V40FyFOT1NS7UcSCfZpzHvH9KxtxOaXHjVWasONdsJuuIknc/Wld1djqRihru5x6noP3yqzh/Du8Ad8ZJ8Knl9K1RRdy9kUJcNJ7g28z+gq+24Q7++WPoMfpW64X2V1quobDfpn/Famz4KkY2UD1puXwD02+zkq8Cwf9Nj8s0UnCzj3MH1ArqwskHr8Kqktk/kHx2pObHWKJyS5tn5Khb5Y/OqW4dKN9DKfTH6V066t18qBe2B6bUykzngic3csB4l3HXHMUI9wo3xgn6fStve8LV8ikrcFBJB28/70y32QnjoS205amMIO5G2OZoWThzwNkHw5+VP+AXETMQZO71bEkbfLcE0eCYik0FcCuCwKHfHiXr8VB6884+Na21ICjlQkHZxSwkR49ve05UkcsnIAOeWwNHPaGPwtkerDGfTyNXxa0Z87TPTLQl0cg0WsVVzoMGrmZCiU+BvhXP7dvtJR6mukOngb4VzuxA9pfPIk/hSSKplCNvRbNtQ90uHIA61ZHETSoJXgV7VvszeVe0wtGr0ipd3X2K9IojFbKaHmosmqpFpWEI7MjMtdCt4eVYPs2n21dDhG1eP5rqZzZyntASJ5c8w7A/X+1Zy6kPSuhdteHK0hkT7w8Y8iNtWPlWSngJB04B8sGqYtxRuhO4KhJaWu+XG/qedbXs7w7LB26cs9fWs3awnvFVupzW8s9sCqyfwVxRp2zR2LgCitQxy/Clti4zjUKO1ADnXReiktktXPbFBzE+dENOmOf78qT8T41HHscV1NnLSJSP50BcPzoJ+OKTsQB+NQ/8AFEOx+uKagOR6QKV376TnGcflTHvQetCcQtwy/rRWhZbQBbMjHBYkc9PIkDpvRCxXET64z3SHHhViq6f1/WspdSMjnPLnRknGckBsgY68s/Ci2zM6OhxcRwme8LEkLnr57DyHQnzq/wBvcAokrAg9SWDfENnb6VgFvnIGNlBz13/vWl4VcE7ZBOBzH6+VCNrYrimaGPJQNjGdiANgf7VTJnFFPII1wzqVI1ZGfLqTSyTisQBy3z862YnZjnGnojMh0N8K5rbki5P+5q6Dccch0EZ5isOkWJS+dsk/WqSizkQ4mhLnA5GhIHOqmshyTVcVt150HBhId41fUVpHlXtDizrG6y1aJM0IKuXpXDBSrXjpXiZ/StNwTsnLLhpPs08j7x+XT50rDQp7PYEtb6GMkcj8Tt/zRlhwKGEeFAD1J3J+dSuIR93Y/n51jy+PGcuTCo2LZeERSHVINZ9chf8AtHP55pXfdlYydgMeQ22/UU+uQeYODt8MeVUyTYy2eh+VHikqRohFro592j4HHbhXEOkqwIcOSPUEcsfKhfbic6FOM+g/5rS8YkE0RXOQc5Hy/wAVz/hwm0OgBJiOnO3u9DS0at0M576ZT4QR8MH8+VF8L4y+cScvUb/WldrFcMcZOPCfDgBRvnPn0wc7b+dM1s1L+/ldufvE/LanlH6RYytjfiVwVTP0+dY6+Bck/Pz2rWcSjzD8BSrhkMbKwcZyVOeo07gfCoxLSFlgPEqRxjU2dJdlTVjYkajkfMb16982rSV0+hH6gkGms0EasW0rrznVvkfKvorVpDkhiPMjC/jzrRJxrXZGMZXsoigONQ5eVSuWwtMXiAGwGB0pdcjapXY70ZjiCLqzQjWqnG3+P70wuo96o/zRbojxVlliw2GT9f0rRcPgL7s23I+Ywdt+tILeDkQvr8c/rT7guQWRtWgjIxjI6HejToRsYRX2MxlGfGwUkIo9Qf3nzoC8gjYEJqUH7vvrn5AFfoRTF+Hs50EaWIym+z7cvQ0vvbIqjEnQ2ORG7DqMjl8a0YiE0Iby2CY3BPXBzQxoowZ8/wA6hJbMBkg/MVuXRmfYOpoiI4qvTVoWukco7J95619UtFeVOynEPYgbnlVJ4rEDjVy54Gcf5qjjcmEA8z+FIJnUAas7HO3pyHrTQw3GzTjxJxtnbuxvBFwJXALEZUH7oPp51rpLnTtXKeyfbxFVY9XoUbw/MHrWvPF0ZC2rfqOvwrFNOL2csex1LfetDScRAFYS77ThGKk7Hb0yOX1FKL7tEWyFJOak2y/pxRteJdplXOCKw3H+2X/yw3PGdzgb53xy3HKkl5cEgknzrPPDk7b+eN9/Wl/YW1E6b2Y4kJwzg7A4x5tjHLyAq2yhAuHBGzrj/tP9ifpSDsHbaYnmbP8A9NRnAOPvEefSj7Xi+u9SNfdVGLevQfiaRrdIqnq2OpuCE7qxAPpVicMEYySS3rjA+Qo8XGBQD3fePp+v6Uqb6HcUSux9hn5Gs1bSBWxv8udauRMxMrEAZ23rLXE8cLEk70QNmit7tD1GfIjeiXkBFc+i4lqcsBt5efr8adx35ABzlfxFFo6MkH3b4pNdS786su7rb48qAmYggUUJN2BSTZYjrRF8ixx5OAx2G/n8K8uMYfbGVYfhWZsoc7liTjbJO1PVkJS46NFaXbOQAfCMkYBByByrS9n7XvJGIOUA21bauWRjp8f71m+DQBgVOQGBGfInrn41suzCmJvEvLfY7A7b+o2qkVZCbdDTjkcaRKJVkJA8LKQHQ9RsMn6VieMwsjgMScjO/MZ8x0OK2fGLvWjln0scacc1GdsevX51ziXZiM75IPqR1rTCCT0ZuTrZruxNokpbVjIFPeK2cckJAABGa57wziTwPqQ/EedPp+1imMhVIY1oIuzOSrhiPlXwNUmXJyepzUlNCXRWITrFfUJg17UbLAvFbvW/oNqSXD5PpRU7nc/vJoJzXozSiqRsnpUiGc0ys+MzxjSshK/yscj5Z5UsUEVM74B+JrM0n2QTHNvM08sSMR4pFGB1GcnPnsDXSV4FbMTmFPlkfka5n2S8V5Gf5dR+g2/OusxvXj/yE2mkgZJNltjwe2QjEEXxK6j+NM7yZYoyVVATgDCqNz1O3IUuWU1bIQyEPuMEnfHIZ59OVeXzle2JF72ZDtDxFR9muNR3Yj1+FZfgzFbtJD7rl4wemQP8fjRcjRd20g194x5Mc48sHqPjXtjFmHHlJqB/lYYI+Felj0zdkf0o1ryHH76ULbqRnOcmo8Ov1kUEHY/n1H1qN/M4GEGr47fjR4oonaPbp3wdLYx57istfWkxJZlJHmoyKfCK4yupEAOMkMWI38iBR78PJAzO5BG4SPBz5ZNdoFGLRSOY+u1NOEXyMwjGD6Dfzzy5CipOEJ98sQBvqPvb9cU04BbIiM6Iqg50ADG3mfM0dUcoVshdWwWMk+e1KrvmG+FH8VufDjP/ADSS6uM7DlQQGeF8k+tIrNcE55qTy8s1oOD2rSSqi9Tv6DmT9Kp4/wAHaByR7pbAP+7cA+lVUZUZ8klZ9wq78e2r4EbH5/WtBLdYGV2J5Lk5I88HasjDIfDkcs/jzP50xbiibDUDgczkEfjir4sfyTasJ4tclsHJywGcHbbbl60Ax3oW94lk9T8P3nrQ4vz/AFDP9RYfQg1uhi0K/H5DA17HEfI/p9TQKXx6jI88YNEpehjjf67YHPzxVVhV7DDxLe2XrEfNf+4VIR/1L9aFeQdGBPlXsbjzFU9CHyX/APLjQbpPmPrX1U6q9qfoQD6EDO3UnTy2oMvvmvpHz5VEEV03yJTlbLu92z9KqLHl9f7VU7+dVFif31/Ws8pURckjXdh0zMzdBhc/Hc/pXU4I6592XtO6CKefvH4mugpJsK8Pz3ckBuy9RvRca7EHcEYPwPMfShFeiRJivOAYu97FHxBZgE+4CpyPIE55etLJLBoUYMwJJz4c45Y61urmasnx1+dbMOSUqTKepJqmIbKdkc4908xn8R60/s7sMRk/v+9ZgnelsvFTHIChJB3YHqM7YHw3r0/StD48rR1Obdc9ehxS6eV+X/FWcPuSCqSDBZA6HORIjbh1PIj8qPaAHkM/Cs8o0boTUlYhaJn5k00QFY/wFEd2FG+1LuK3oG3QD6mlpHSZmuJzEuR0FB5r2Y5J+NH8D4d3r7+4u59fSqQjbohOVGo7HWPdprYeKTl6J0Hz50x7TWKy282rI+zO4GSCviU/UVZDIAPSi+GkXCzxMACYiyj+YHKnPqDj61uVJUefJtys4bPLJHJh85Hx3B5HB86izFj+/wAq0favh7N3UuSwWNQwIOpDydT5gHBHxrPJsd8/IVowxTNUFfZOCH/nr8hRSRcqp9pwRgAD4Z/4q1LkHYKR+Q89q2KkjSqRYU35Z+OcD1qu4nCA4xnqdh+x6V5PKeSg/THp1/e9LntpHIyPlmpzn8E5ya6PTcknbO/7+Qo6A+u/4VTFw8gb4B9f84ohYAPvYHnld/xox/IYJ+4X3tfVTo/r/Kvaa0OZ8iqZJscqn3bH09TU1iVfU1lpvo8/6mCIpO+9aTszwjURM48I90fzEfe+FJJJP+K6PtgAbDA+Ww2rPNCcaI2p+0G9amKWsouzD9/Oi7rjaxYGNTfHYfE152bDPLPjFFIRcjWqasZtq5zxXtpLgCNdC9W6k/HpSz/xppfekcn1Y4ow/iZy+90UWLe2dLnG/vD61neN8v7VkJJfEBq0nnvneoy36ps0hP8A0nH51qX8ZGD+4Z44x9z29v1U6Ru35H1pRfrv9B68qtOJDmKKQ52yFJHPc7davuOHyHnG4A/pNaVGKVJiRSapHXP4bwR3vCo45RnuWaMEHS8ZByrq3MHSRnoccqlxXs3eQAtH9vHz1JgOP90fn6r9KT/wa4l3bTRsyogGoq2Qck+GQDHIbqfiK63HPjBXfPrsfUHy9aSWOM9Gf1cmGWujil1xp86SGDDmGGD9DSm4nZzk8q73xDhNvcj7WJSf5sAMP+oVz7tH2Vghk0o8ZJGoJqCyAeeORHPesU8Eo9GvF5UcjpmCgtS7hR13yeQHU1rrCJUGlRt+frRPCvZraIy6FknY/eBZIkGR8C3p60fLIp8bsDkbHZRjyAHIU2P6ULkfKVIphjJOW5eX6VfFMI5FfOkboSPKTw4+uKVv2hhLaELSMNsRqWx8xsKo41c5hPhZdx7wAOc5B9aa92LVqiq/TUz2jA6jrIOehJ3AOx9RnNc1vI2hdo32ZTg+vka30/EjJMuuVA4AIBGDjONsfGlfbfhveETJ42Yb45nGxFbIT9xoXRle9J617rI3zQ1u2+KvzWmLsopWXi79AfjmvjcnyA+poYH0rzR9K4PIIM56AfSvY528/wAKH04om0UZrpSDzbK9Tfzn619TTuR5V9U+YLYgdG6g/Hyqh2q6S8O+w+tU+1E+dGTRmbXyW2EWuRFOwLAHPlnP6V0GR6yXZqx7xy7EhUK4x1bnjfyArTtHI2RFDNKQASsUbyEA5AJ0A6c4PPyNZZWyZ80niHx/Ks1e3h7xjnO5PnTt7e51BBaXQkKlwjQS5KqQGIXTnALAE+opJKJVjWYo4gYkLI0bd2T4sqHIwSNLbA/dPlVvHjxdtmjE18lZYEkb4IyAehoBDg4PyP6U5ueC3SlSbW5XWVVcwSjUxzhVyu5ODgChuIcAu41Z3tblEG5d4ZVUdN2ZQBuatOS+QzkvkgpEi6Tsw5HyPx8qHDFgY25jbmNvWirHh1xMpeKCaRRszRxO6qdOSCyqQNiD8DU7nhkxj9o7qURYH2wikMWM4z3mnTjO2c86nPi9iSaa7Nj2LnaGydB4isjEDORuAd6+4XLdTFvtdhzyoI+AFDdlFliDWzwXAdx3qAwSl2GykhApOnlvRXZ6CZhJ3UUzrnJaOORgDjkSBzwc458qxZE+WjouKWgm5WZN3RHPRkDxHH+5ScchXnD+1stuCqvIoJJ0OUcZPPDMM/LFE29zK2e7Sd9Jw2iGZ9J/lbSh0t/Sd6hecQK5EyFCBkrJCyMQc4IWRQSCQfoaT6kc6l2M+FdtLiRXBk04IwVRAxGM+8QR+FQmu4yxZtTs25Zjkt8fPFZq44fMImlkiuIArZRTBLGiDqzsUCjI251Gwinmj7wCdIst9pHbyuMKN3DhSunII2PSufJ9gUYLoN4jxBCgWQAKGwVB0lt+X5GpycD9pVWkuCi9YlU42+6Xzn50Lcdn1YiRRcTyBQ2hI3ckE4ydCnTy2z5VbB7Qsqx+z3C6gzYeGfvGVcaiq93lgCygnpkUqTGtDWJY4AFjA0ryVFIBPqTzobiDPON1IHSrLOZyQDBcB8ajGYJTIBsMlAmdO435UfLeFV3SRXxsjRSK7EkKNKMoZvEwGwPMUaZ3JHP7+BWYl8ahpAYg+HSRjl65+tPraBXjcqSugncZyG6YBrPycJljZ5bm3n0licyxTRKCTsAzKBknA/vWw4ZbxGFGKSq8mXRe6mJmU4YFAEw4AI3XO2DWnH+QxkrOecZs2jm3HveIEDAzjxD40MB860HaPhk7OXeOaJAGKiWOSMMQMkLrUb6QTgeVJp+HzI6xyQyo7adKNG6u+o6V0qRlsnYY5mtMJIa1ZRnrXmNqLvuFTwgGaCaIHYGWOSME4zgFlGTjehKe0zk0+j7TUkkwcioD417Gh6V1DUHe3mvqE0H1r6l4oAocVKOIkgAc6kSBV1m++rrnb40vFMy0mzS2V8kMYjjjkbAJLacAk8zvv6U1/hrxCdOKQYeZFnkAkX7rgK5VTjyycfGsit2x56vLo4+h3pp2V4sltewXDpqSJ9TGIePGlh7hIBO/pXShFR0wyqtHVOy/EJZe0l6kkrMkcM6xqTkRqZLYkDyB/SlfargkcfBeGWsU6XKNxBEEseND96bnIGGI2LFefSknZ3txbxcXu75u9MMySqqBV1qXaEgkFwMYjPInpQ3CO21rHY8NtZUm1Wl57TJhFKlQ07KFy+7ZkTy6+VQaIs6D/EHiUj23Eu7cq9lcWjRkHBQFIWLAj/fIay/8TuPTjhfCsyufaICZcn/VISBgWHXck/Op8S/idHdR8SidH7meMLbYjjDKSjKTIdeT49OOeBWQ7YdpYbuy4bBGJA9pEUkLABSdES+HDEkZQ8wK5JhSZvf4NcT7rhk7sAwe+hhOfKb2aEn5B8/KjeOQtDwC6smA1WsNsjY/nkZJG64+8K532f7UR2/DJ7XTIZnuoZ0IC6MRtA2CScg/ZN08qecc7dQTxcUQJNm8khaPKphVjSFDrw2x+zPLPSn9OTfQeEm+joqf+uWn/wCtf/3UrN9mmE9lDZw3AgvIJ/aYteRHPlnk0HB8QAcqV3I0A4IoS0/iNa95DePHP7VFbG27oBO6ckq2vvNWQuQemd+RoTsldRNZQrPBKDa3PfieFYT3vjeTQdbKwwXIyM4wN6VwklbQfTlXRo+yjTJxFe9dllmnkFxENkLLbPjwAleSRsD1BB60i47KG7+SUu8hMyAsxbCpJKFAz7qjJ2FMl7QgXwu2jcqZjIY00F1X2VrdcszBSfdJwdtXXGTheN8d1F9OfE8h6E6WkZtOxI1YO+9Z5P8AseK317HYuOTOl5durGf/AMio9jRvGcuwMulyE04yNiWO4xyBysryJ2ftitzFAQZ9eqQxCYZuPskKjxEnBC9cUzbtDC9zJeR2933stsLdVfuEjC6i4Y4kLjJPkdhypBxHiFoLGKyuo7rVBJIUeHudLO7SBPefOkiQbECqNomov4DOAyNHcW2hnUloI2CsQGXUAVYcmG7c/OtBwoO3G3d5HZVW4jRCcqg/8uTpHTOBWatJyjRSMrMY5InZV05OllLY1EAnY9aaWHGu7vGujDKUcy+Ed1rGsRaScyBceA8mPMUkXopNW3+ifYly19JqnSaQW0itKkzSq2GhIOSBowS3hHLNB3Dt3XB49bTabiN/aQxaOQGbSYgzHWWGV94D/T9NqOFX0VlcPMsdz7P7MYgJWttauzg9JANGlV6k5zSm27Uotrw+II+ba5EshIQB4xK7/ZZfLNuvMAc96ZNE2nfRseOoT/4vGZTKszQRaFywstcKr3rqxGFyQ/gzyGcb4qs0VZez4IywtSFPli3iB2+FZWbtnGJuKaEmD8QWNbYYQlWSEx5fx4XxYO2dqNTjrC54SrW82qygKzD7Iai0KoGjJkww1KeZG1Ocov4D+0Yf2G/QSi4D30p16yUtNLRssLhyGBJGkBAVBfmBzW/xK/8AWuGfCy//AK2ojiN3FJbX1rBFca7i49okM3cqELMj6F0OxPuAAkdSc192wuoria2uFguRPbtbsQTAUMMMnePpCyEs+5xjzGaZDxhKrp+/9Cb+NRk9rYNdRyR6lKWwfLwEQrlmjx4dWSQf6q5wa2H8RONWN5Kbi2W5Wd3XvO90CPQsejwhWJDZVPxrIKelXxppFsSajs8C+VSQ1EnFSWqMpZPPqa+rzFfUACXOaItm5+gJ+dDE1NTsfkP1NQsxKRaG1Hf3vTbP+a+jumB8x6jl8+lUnbepuuRq+vx8/hSpujrCxdI3vjHr1+GRv9ahdxbBs5Xow5j0NBGprMRyPyruVoPO1TGPDJsbHpt8jVU0ZDEeeTQsUuGyPmPzppKupM5yRtnz6j13G1UjtFYNNUUIfzq8NQynNXxn0rRF6LxkWq2N6d9n+0D25wQXjb3lz+K+tINVeB/KudNcWOpapm4kkgulCR3QjGQdLbNj+U5O/T6U34X2XhhKsPtCPvNv+HKuWuoO1W23EZox9nLIvoGOPoax5PH+CTXwdnkcDc/H6ViuPThpFLEAd6hz5AMCfyrOw9srqP3mEi+TgfmuDR72lzcwlzGACOW6ac+6csMMGxtg1neOSexYv2NInGFJbu9L6dyS4AAPI7ZqEPaCR20RlWbOMQqZd/IM2AT8qo7MxRSwmydHil8RyQcBsDdZVOM4+6djTGJooJXhiGykBsYzqYZyMYKqc8qb0qGXexPdwzyuATvnJMh1MpHQINlNUpwpA+ZJHdhlicchnGCR0yaczzCSRD/pg6gTkZf5Z57c6o4pbQW+JCWLuyqZMnGkjxAqu2gD05iqcEkV4Jx0NOD8G9m13MkaIiggA/6nTxjpv0qzhNpL7QtzKGcXAY6W2WBU9wn48sY61nrvjvtMiqqsscQUHxHLnBIJ8hzwKuubd3CO08kbr98eIDIwExy8uVNyT0Bb0NOKXUnfqrygsQHQopAEZfSVYdSMjereL2elFmjlPeJjBAGMZAZSvI7eXkKzcJk1I0u8u6ahsyrvgAKcb4zvvvWsi7Nh4gWkMTkZAc6l088kD3frTJ7A009HN+0nDTDMeZV/GpK6c5/p6EUk3B2p7xFie8WVpWKse7fxMhUHHUDw+TUkcYNVTByskh896kDtUVbbevc+VMcW17Veqvq4Fic+g/zUmGMCphcfGoBcn9az0Y6JxxdTVyj6dRXwGKlqqyjEokkBzJpPp0NRBopzkb7ihwgPI1KqZNqiLHJppwyXYg8tx8uf4UrxV9vJg/j8/wDNdF1IMJcZWMnh0nyHwr0jyBqUbal5b/v670OXI58602jZpHrKc1Wwr2ScmvFPnvQk4gcl7Eaiaka8qbYjkR05GK1/ZDi0zIsR3WFTgZXfU2xIIydJ8sbVkV2Io3gl0Yp0wwUOdLM3IBtufly3qc+7FbSdnQ+MpG8BjRw0jtGXIGkgqc6l8sChrdGj0L0bYMwGo4UtlnJxnb5jNVcTWdZmiVw2k5AVAHZNsspPMc9+u1LE4c1xIyu0vdruC/PnjAWkc09UVtVobXnFLdU0riRjkbHK4I2yTsKQeyvIygMTnZQSWCjrjPPannDeA2sTt3niXCeAhsjUxXUemnrz2rRca4VFoSNUyRpYEEhlC8zqXOPL1zXOEpHRfszLLw/uJAust3gOzL0UbkMvIA/nTO4ssqdR0hhkHGyj0A5nNEQcLEcqAozBiAjajrHefdJPNTjbqMjanMnZx/ugxlATGoYOXbVqxIx5Y2FdGNMZupUjI212+lERXaTWyr4MByQfAdXqC2R64p1aNcGMrHknYHvD4tLLsQOowN96r43xEXCy27R3Ecq6RkqxRJOaEtGNh61o+zd5GsMCya5JwgMsirJscS7s/ulfcUAb+YG9ctPsXJKnrZkOIXKANA2tpCh8C5YnI8J8I5ZrJ8fsNDBlzoYKc4IwSNwc8iDkfKulXvsshclBHOIosuokZu91ZljBGcAoMDpljvUeLrYTrNEuRKCgXwT48UkhRQCCdfd6QxxjOcdaryd2Dn8o4/qxippW/iXhkDRxzrH4ItLl4rosZta63crsyGPVoC7qSMgUPxG64ObSQQIwuO7xGSsuzB1YZJ21FWZSeXg9aZS/AOe+jE6TXlS1/v8AYryn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2098" name="Picture 114" descr="Resized_creepy-willy-wonka-meme-generator-you-have-a-stats-exam-that-must-be-terrible-b7509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695714" y="823064"/>
            <a:ext cx="1295656" cy="123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9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571724725"/>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113713" name="Equation" r:id="rId4" imgW="126720" imgH="164880" progId="Equation.DSMT4">
                  <p:embed/>
                </p:oleObj>
              </mc:Choice>
              <mc:Fallback>
                <p:oleObj name="Equation" r:id="rId4" imgW="126720" imgH="164880" progId="Equation.DSMT4">
                  <p:embed/>
                  <p:pic>
                    <p:nvPicPr>
                      <p:cNvPr id="0" name="Picture 6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7" name="Object 25"/>
          <p:cNvGraphicFramePr>
            <a:graphicFrameLocks noChangeAspect="1"/>
          </p:cNvGraphicFramePr>
          <p:nvPr>
            <p:extLst>
              <p:ext uri="{D42A27DB-BD31-4B8C-83A1-F6EECF244321}">
                <p14:modId xmlns:p14="http://schemas.microsoft.com/office/powerpoint/2010/main" val="2413962576"/>
              </p:ext>
            </p:extLst>
          </p:nvPr>
        </p:nvGraphicFramePr>
        <p:xfrm>
          <a:off x="5435600" y="4440238"/>
          <a:ext cx="647700" cy="285750"/>
        </p:xfrm>
        <a:graphic>
          <a:graphicData uri="http://schemas.openxmlformats.org/presentationml/2006/ole">
            <mc:AlternateContent xmlns:mc="http://schemas.openxmlformats.org/markup-compatibility/2006">
              <mc:Choice xmlns:v="urn:schemas-microsoft-com:vml" Requires="v">
                <p:oleObj spid="_x0000_s113714" name="Equation" r:id="rId6" imgW="431640" imgH="190440" progId="Equation.DSMT4">
                  <p:embed/>
                </p:oleObj>
              </mc:Choice>
              <mc:Fallback>
                <p:oleObj name="Equation" r:id="rId6" imgW="431640" imgH="190440" progId="Equation.DSMT4">
                  <p:embed/>
                  <p:pic>
                    <p:nvPicPr>
                      <p:cNvPr id="0" name="Picture 6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563787224"/>
              </p:ext>
            </p:extLst>
          </p:nvPr>
        </p:nvGraphicFramePr>
        <p:xfrm>
          <a:off x="6707188" y="4440238"/>
          <a:ext cx="666750" cy="285750"/>
        </p:xfrm>
        <a:graphic>
          <a:graphicData uri="http://schemas.openxmlformats.org/presentationml/2006/ole">
            <mc:AlternateContent xmlns:mc="http://schemas.openxmlformats.org/markup-compatibility/2006">
              <mc:Choice xmlns:v="urn:schemas-microsoft-com:vml" Requires="v">
                <p:oleObj spid="_x0000_s113715" name="Equation" r:id="rId8" imgW="444240" imgH="190440" progId="Equation.DSMT4">
                  <p:embed/>
                </p:oleObj>
              </mc:Choice>
              <mc:Fallback>
                <p:oleObj name="Equation" r:id="rId8" imgW="444240" imgH="190440" progId="Equation.DSMT4">
                  <p:embed/>
                  <p:pic>
                    <p:nvPicPr>
                      <p:cNvPr id="0" name="Picture 6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7188"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9" name="Object 27"/>
          <p:cNvGraphicFramePr>
            <a:graphicFrameLocks noChangeAspect="1"/>
          </p:cNvGraphicFramePr>
          <p:nvPr>
            <p:extLst>
              <p:ext uri="{D42A27DB-BD31-4B8C-83A1-F6EECF244321}">
                <p14:modId xmlns:p14="http://schemas.microsoft.com/office/powerpoint/2010/main" val="3731948390"/>
              </p:ext>
            </p:extLst>
          </p:nvPr>
        </p:nvGraphicFramePr>
        <p:xfrm>
          <a:off x="7918450" y="4440238"/>
          <a:ext cx="666750" cy="285750"/>
        </p:xfrm>
        <a:graphic>
          <a:graphicData uri="http://schemas.openxmlformats.org/presentationml/2006/ole">
            <mc:AlternateContent xmlns:mc="http://schemas.openxmlformats.org/markup-compatibility/2006">
              <mc:Choice xmlns:v="urn:schemas-microsoft-com:vml" Requires="v">
                <p:oleObj spid="_x0000_s113716" name="Equation" r:id="rId10" imgW="444240" imgH="190440" progId="Equation.DSMT4">
                  <p:embed/>
                </p:oleObj>
              </mc:Choice>
              <mc:Fallback>
                <p:oleObj name="Equation" r:id="rId10" imgW="444240" imgH="190440" progId="Equation.DSMT4">
                  <p:embed/>
                  <p:pic>
                    <p:nvPicPr>
                      <p:cNvPr id="0" name="Picture 6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8450"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0" name="Object 28"/>
          <p:cNvGraphicFramePr>
            <a:graphicFrameLocks noChangeAspect="1"/>
          </p:cNvGraphicFramePr>
          <p:nvPr>
            <p:extLst>
              <p:ext uri="{D42A27DB-BD31-4B8C-83A1-F6EECF244321}">
                <p14:modId xmlns:p14="http://schemas.microsoft.com/office/powerpoint/2010/main" val="514515742"/>
              </p:ext>
            </p:extLst>
          </p:nvPr>
        </p:nvGraphicFramePr>
        <p:xfrm>
          <a:off x="3017838" y="4459288"/>
          <a:ext cx="647700" cy="285750"/>
        </p:xfrm>
        <a:graphic>
          <a:graphicData uri="http://schemas.openxmlformats.org/presentationml/2006/ole">
            <mc:AlternateContent xmlns:mc="http://schemas.openxmlformats.org/markup-compatibility/2006">
              <mc:Choice xmlns:v="urn:schemas-microsoft-com:vml" Requires="v">
                <p:oleObj spid="_x0000_s113717" name="Equation" r:id="rId12" imgW="431640" imgH="190440" progId="Equation.DSMT4">
                  <p:embed/>
                </p:oleObj>
              </mc:Choice>
              <mc:Fallback>
                <p:oleObj name="Equation" r:id="rId12" imgW="431640" imgH="190440" progId="Equation.DSMT4">
                  <p:embed/>
                  <p:pic>
                    <p:nvPicPr>
                      <p:cNvPr id="0" name="Picture 6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7838" y="445928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1006493635"/>
              </p:ext>
            </p:extLst>
          </p:nvPr>
        </p:nvGraphicFramePr>
        <p:xfrm>
          <a:off x="1787525" y="4440238"/>
          <a:ext cx="647700" cy="285750"/>
        </p:xfrm>
        <a:graphic>
          <a:graphicData uri="http://schemas.openxmlformats.org/presentationml/2006/ole">
            <mc:AlternateContent xmlns:mc="http://schemas.openxmlformats.org/markup-compatibility/2006">
              <mc:Choice xmlns:v="urn:schemas-microsoft-com:vml" Requires="v">
                <p:oleObj spid="_x0000_s113718" name="Equation" r:id="rId14" imgW="431640" imgH="190440" progId="Equation.DSMT4">
                  <p:embed/>
                </p:oleObj>
              </mc:Choice>
              <mc:Fallback>
                <p:oleObj name="Equation" r:id="rId14" imgW="431640" imgH="190440" progId="Equation.DSMT4">
                  <p:embed/>
                  <p:pic>
                    <p:nvPicPr>
                      <p:cNvPr id="0" name="Picture 65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75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2" name="Object 30"/>
          <p:cNvGraphicFramePr>
            <a:graphicFrameLocks noChangeAspect="1"/>
          </p:cNvGraphicFramePr>
          <p:nvPr>
            <p:extLst>
              <p:ext uri="{D42A27DB-BD31-4B8C-83A1-F6EECF244321}">
                <p14:modId xmlns:p14="http://schemas.microsoft.com/office/powerpoint/2010/main" val="1026947290"/>
              </p:ext>
            </p:extLst>
          </p:nvPr>
        </p:nvGraphicFramePr>
        <p:xfrm>
          <a:off x="568325" y="4440238"/>
          <a:ext cx="647700" cy="285750"/>
        </p:xfrm>
        <a:graphic>
          <a:graphicData uri="http://schemas.openxmlformats.org/presentationml/2006/ole">
            <mc:AlternateContent xmlns:mc="http://schemas.openxmlformats.org/markup-compatibility/2006">
              <mc:Choice xmlns:v="urn:schemas-microsoft-com:vml" Requires="v">
                <p:oleObj spid="_x0000_s113719" name="Equation" r:id="rId16" imgW="431640" imgH="190440" progId="Equation.DSMT4">
                  <p:embed/>
                </p:oleObj>
              </mc:Choice>
              <mc:Fallback>
                <p:oleObj name="Equation" r:id="rId16" imgW="431640" imgH="190440" progId="Equation.DSMT4">
                  <p:embed/>
                  <p:pic>
                    <p:nvPicPr>
                      <p:cNvPr id="0" name="Picture 65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83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itle 34"/>
          <p:cNvSpPr>
            <a:spLocks noGrp="1"/>
          </p:cNvSpPr>
          <p:nvPr>
            <p:ph type="title"/>
          </p:nvPr>
        </p:nvSpPr>
        <p:spPr/>
        <p:txBody>
          <a:bodyPr>
            <a:noAutofit/>
          </a:bodyPr>
          <a:lstStyle/>
          <a:p>
            <a:r>
              <a:rPr lang="en-IE" sz="3200" b="1" i="1" dirty="0" smtClean="0">
                <a:solidFill>
                  <a:srgbClr val="FFC000"/>
                </a:solidFill>
                <a:effectLst>
                  <a:outerShdw blurRad="38100" dist="38100" dir="2700000" algn="tl">
                    <a:srgbClr val="000000">
                      <a:alpha val="43137"/>
                    </a:srgbClr>
                  </a:outerShdw>
                </a:effectLst>
                <a:ea typeface="+mn-ea"/>
                <a:cs typeface="+mn-cs"/>
              </a:rPr>
              <a:t>Empirical Rule</a:t>
            </a:r>
            <a:endParaRPr lang="en-IE" sz="3200" b="1" i="1" dirty="0">
              <a:solidFill>
                <a:srgbClr val="FFC000"/>
              </a:solidFill>
              <a:effectLst>
                <a:outerShdw blurRad="38100" dist="38100" dir="2700000" algn="tl">
                  <a:srgbClr val="000000">
                    <a:alpha val="43137"/>
                  </a:srgbClr>
                </a:outerShdw>
              </a:effectLst>
              <a:ea typeface="+mn-ea"/>
              <a:cs typeface="+mn-cs"/>
            </a:endParaRPr>
          </a:p>
        </p:txBody>
      </p:sp>
      <p:sp>
        <p:nvSpPr>
          <p:cNvPr id="33"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1" name="Left-Right Arrow 30"/>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b="1" dirty="0" smtClean="0">
                <a:solidFill>
                  <a:srgbClr val="1F497D">
                    <a:lumMod val="75000"/>
                  </a:srgbClr>
                </a:solidFill>
              </a:rPr>
              <a:t>68%</a:t>
            </a: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3" name="Left-Right Arrow 42"/>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b="1" dirty="0" smtClean="0">
                <a:solidFill>
                  <a:srgbClr val="1F497D">
                    <a:lumMod val="75000"/>
                  </a:srgbClr>
                </a:solidFill>
              </a:rPr>
              <a:t>99.7%</a:t>
            </a:r>
            <a:endParaRPr lang="en-IE" b="1" dirty="0">
              <a:solidFill>
                <a:srgbClr val="1F497D">
                  <a:lumMod val="75000"/>
                </a:srgbClr>
              </a:solidFill>
            </a:endParaRPr>
          </a:p>
        </p:txBody>
      </p:sp>
      <p:sp>
        <p:nvSpPr>
          <p:cNvPr id="474126"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5544863" y="1465247"/>
                <a:ext cx="3468664"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b="1" i="1">
                          <a:solidFill>
                            <a:prstClr val="black"/>
                          </a:solidFill>
                          <a:latin typeface="Cambria Math"/>
                          <a:ea typeface="Cambria Math"/>
                        </a:rPr>
                        <m:t>𝝁</m:t>
                      </m:r>
                      <m:r>
                        <a:rPr lang="en-GB" b="1" i="1">
                          <a:solidFill>
                            <a:prstClr val="black"/>
                          </a:solidFill>
                          <a:latin typeface="Cambria Math"/>
                          <a:ea typeface="Cambria Math"/>
                        </a:rPr>
                        <m:t>=</m:t>
                      </m:r>
                      <m:r>
                        <a:rPr lang="en-GB" b="1" i="1">
                          <a:solidFill>
                            <a:prstClr val="black"/>
                          </a:solidFill>
                          <a:latin typeface="Cambria Math"/>
                          <a:ea typeface="Cambria Math"/>
                        </a:rPr>
                        <m:t>𝒎𝒆𝒂𝒏</m:t>
                      </m:r>
                      <m:r>
                        <a:rPr lang="en-GB" b="1" i="1">
                          <a:solidFill>
                            <a:prstClr val="black"/>
                          </a:solidFill>
                          <a:latin typeface="Cambria Math"/>
                          <a:ea typeface="Cambria Math"/>
                        </a:rPr>
                        <m:t> </m:t>
                      </m:r>
                    </m:oMath>
                  </m:oMathPara>
                </a14:m>
                <a:endParaRPr lang="en-GB" b="1" dirty="0">
                  <a:solidFill>
                    <a:prstClr val="black"/>
                  </a:solidFill>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𝝈</m:t>
                      </m:r>
                      <m:r>
                        <a:rPr lang="en-GB" b="1" i="1">
                          <a:solidFill>
                            <a:prstClr val="black"/>
                          </a:solidFill>
                          <a:latin typeface="Cambria Math"/>
                          <a:ea typeface="Cambria Math"/>
                        </a:rPr>
                        <m:t>=</m:t>
                      </m:r>
                      <m:r>
                        <a:rPr lang="en-GB" b="1" i="1">
                          <a:solidFill>
                            <a:prstClr val="black"/>
                          </a:solidFill>
                          <a:latin typeface="Cambria Math"/>
                          <a:ea typeface="Cambria Math"/>
                        </a:rPr>
                        <m:t>𝒔𝒕𝒂𝒏𝒅𝒂𝒓𝒅</m:t>
                      </m:r>
                      <m:r>
                        <a:rPr lang="en-GB" b="1" i="1">
                          <a:solidFill>
                            <a:prstClr val="black"/>
                          </a:solidFill>
                          <a:latin typeface="Cambria Math"/>
                          <a:ea typeface="Cambria Math"/>
                        </a:rPr>
                        <m:t> </m:t>
                      </m:r>
                      <m:r>
                        <a:rPr lang="en-GB" b="1" i="1">
                          <a:solidFill>
                            <a:prstClr val="black"/>
                          </a:solidFill>
                          <a:latin typeface="Cambria Math"/>
                          <a:ea typeface="Cambria Math"/>
                        </a:rPr>
                        <m:t>𝒅𝒆𝒗𝒊𝒂𝒕𝒊𝒐𝒏</m:t>
                      </m:r>
                    </m:oMath>
                  </m:oMathPara>
                </a14:m>
                <a:endParaRPr lang="en-GB" b="1" dirty="0">
                  <a:solidFill>
                    <a:prstClr val="black"/>
                  </a:solidFill>
                  <a:ea typeface="Cambria Math"/>
                </a:endParaRPr>
              </a:p>
            </p:txBody>
          </p:sp>
        </mc:Choice>
        <mc:Fallback xmlns="">
          <p:sp>
            <p:nvSpPr>
              <p:cNvPr id="2" name="Rectangle 1"/>
              <p:cNvSpPr>
                <a:spLocks noRot="1" noChangeAspect="1" noMove="1" noResize="1" noEditPoints="1" noAdjustHandles="1" noChangeArrowheads="1" noChangeShapeType="1" noTextEdit="1"/>
              </p:cNvSpPr>
              <p:nvPr/>
            </p:nvSpPr>
            <p:spPr>
              <a:xfrm>
                <a:off x="5544863" y="1465247"/>
                <a:ext cx="3468664" cy="646331"/>
              </a:xfrm>
              <a:prstGeom prst="rect">
                <a:avLst/>
              </a:prstGeom>
              <a:blipFill rotWithShape="1">
                <a:blip r:embed="rId18" cstate="print"/>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83130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extLst>
              <p:ext uri="{D42A27DB-BD31-4B8C-83A1-F6EECF244321}">
                <p14:modId xmlns:p14="http://schemas.microsoft.com/office/powerpoint/2010/main" val="2037809281"/>
              </p:ext>
            </p:extLst>
          </p:nvPr>
        </p:nvGraphicFramePr>
        <p:xfrm>
          <a:off x="374650" y="795338"/>
          <a:ext cx="8496300" cy="5540375"/>
        </p:xfrm>
        <a:graphic>
          <a:graphicData uri="http://schemas.openxmlformats.org/presentationml/2006/ole">
            <mc:AlternateContent xmlns:mc="http://schemas.openxmlformats.org/markup-compatibility/2006">
              <mc:Choice xmlns:v="urn:schemas-microsoft-com:vml" Requires="v">
                <p:oleObj spid="_x0000_s112659" name="Equation" r:id="rId4" imgW="6121080" imgH="3962160" progId="Equation.DSMT4">
                  <p:embed/>
                </p:oleObj>
              </mc:Choice>
              <mc:Fallback>
                <p:oleObj name="Equation" r:id="rId4" imgW="6121080" imgH="3962160" progId="Equation.DSMT4">
                  <p:embed/>
                  <p:pic>
                    <p:nvPicPr>
                      <p:cNvPr id="0" name=""/>
                      <p:cNvPicPr>
                        <a:picLocks noChangeAspect="1" noChangeArrowheads="1"/>
                      </p:cNvPicPr>
                      <p:nvPr/>
                    </p:nvPicPr>
                    <p:blipFill>
                      <a:blip r:embed="rId5"/>
                      <a:srcRect/>
                      <a:stretch>
                        <a:fillRect/>
                      </a:stretch>
                    </p:blipFill>
                    <p:spPr bwMode="auto">
                      <a:xfrm>
                        <a:off x="374650" y="795338"/>
                        <a:ext cx="8496300" cy="5540375"/>
                      </a:xfrm>
                      <a:prstGeom prst="rect">
                        <a:avLst/>
                      </a:prstGeom>
                      <a:noFill/>
                      <a:ln>
                        <a:noFill/>
                      </a:ln>
                      <a:effectLst/>
                      <a:extLst/>
                    </p:spPr>
                  </p:pic>
                </p:oleObj>
              </mc:Fallback>
            </mc:AlternateContent>
          </a:graphicData>
        </a:graphic>
      </p:graphicFrame>
      <p:sp>
        <p:nvSpPr>
          <p:cNvPr id="16" name="AutoShape 4"/>
          <p:cNvSpPr>
            <a:spLocks noChangeAspect="1" noChangeArrowheads="1" noTextEdit="1"/>
          </p:cNvSpPr>
          <p:nvPr/>
        </p:nvSpPr>
        <p:spPr bwMode="auto">
          <a:xfrm>
            <a:off x="714375" y="1071563"/>
            <a:ext cx="6286517" cy="2000247"/>
          </a:xfrm>
          <a:prstGeom prst="rect">
            <a:avLst/>
          </a:prstGeom>
          <a:noFill/>
          <a:ln w="9525">
            <a:noFill/>
            <a:miter lim="800000"/>
            <a:headEnd/>
            <a:tailEnd/>
          </a:ln>
        </p:spPr>
        <p:txBody>
          <a:bodyPr/>
          <a:lstStyle/>
          <a:p>
            <a:endParaRPr lang="en-US" dirty="0"/>
          </a:p>
        </p:txBody>
      </p:sp>
      <p:grpSp>
        <p:nvGrpSpPr>
          <p:cNvPr id="64" name="Group 63"/>
          <p:cNvGrpSpPr/>
          <p:nvPr/>
        </p:nvGrpSpPr>
        <p:grpSpPr>
          <a:xfrm>
            <a:off x="4882445" y="3348491"/>
            <a:ext cx="3640666" cy="1417597"/>
            <a:chOff x="4882446" y="3140251"/>
            <a:chExt cx="2514600" cy="1417597"/>
          </a:xfrm>
        </p:grpSpPr>
        <p:sp>
          <p:nvSpPr>
            <p:cNvPr id="234505" name="Freeform 9"/>
            <p:cNvSpPr>
              <a:spLocks/>
            </p:cNvSpPr>
            <p:nvPr/>
          </p:nvSpPr>
          <p:spPr bwMode="auto">
            <a:xfrm>
              <a:off x="6850946" y="4124693"/>
              <a:ext cx="356235" cy="154335"/>
            </a:xfrm>
            <a:custGeom>
              <a:avLst/>
              <a:gdLst/>
              <a:ahLst/>
              <a:cxnLst>
                <a:cxn ang="0">
                  <a:pos x="0" y="0"/>
                </a:cxn>
                <a:cxn ang="0">
                  <a:pos x="93" y="71"/>
                </a:cxn>
                <a:cxn ang="0">
                  <a:pos x="187" y="125"/>
                </a:cxn>
                <a:cxn ang="0">
                  <a:pos x="280" y="163"/>
                </a:cxn>
                <a:cxn ang="0">
                  <a:pos x="373" y="191"/>
                </a:cxn>
                <a:cxn ang="0">
                  <a:pos x="467" y="210"/>
                </a:cxn>
                <a:cxn ang="0">
                  <a:pos x="560" y="222"/>
                </a:cxn>
                <a:cxn ang="0">
                  <a:pos x="560" y="242"/>
                </a:cxn>
                <a:cxn ang="0">
                  <a:pos x="0" y="242"/>
                </a:cxn>
              </a:cxnLst>
              <a:rect l="0" t="0" r="r" b="b"/>
              <a:pathLst>
                <a:path w="561" h="243">
                  <a:moveTo>
                    <a:pt x="0" y="0"/>
                  </a:moveTo>
                  <a:cubicBezTo>
                    <a:pt x="31" y="27"/>
                    <a:pt x="62" y="51"/>
                    <a:pt x="93" y="71"/>
                  </a:cubicBezTo>
                  <a:cubicBezTo>
                    <a:pt x="124" y="92"/>
                    <a:pt x="156" y="109"/>
                    <a:pt x="187" y="125"/>
                  </a:cubicBezTo>
                  <a:cubicBezTo>
                    <a:pt x="218" y="140"/>
                    <a:pt x="249" y="153"/>
                    <a:pt x="280" y="163"/>
                  </a:cubicBezTo>
                  <a:cubicBezTo>
                    <a:pt x="311" y="174"/>
                    <a:pt x="342" y="183"/>
                    <a:pt x="373" y="191"/>
                  </a:cubicBezTo>
                  <a:cubicBezTo>
                    <a:pt x="404" y="199"/>
                    <a:pt x="436" y="205"/>
                    <a:pt x="467" y="210"/>
                  </a:cubicBezTo>
                  <a:cubicBezTo>
                    <a:pt x="498" y="215"/>
                    <a:pt x="529" y="219"/>
                    <a:pt x="560" y="222"/>
                  </a:cubicBezTo>
                  <a:cubicBezTo>
                    <a:pt x="560" y="242"/>
                    <a:pt x="560" y="222"/>
                    <a:pt x="560" y="242"/>
                  </a:cubicBezTo>
                  <a:cubicBezTo>
                    <a:pt x="540" y="242"/>
                    <a:pt x="20" y="242"/>
                    <a:pt x="0" y="242"/>
                  </a:cubicBezTo>
                </a:path>
              </a:pathLst>
            </a:custGeom>
            <a:solidFill>
              <a:srgbClr val="969696"/>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6" name="Freeform 10"/>
            <p:cNvSpPr>
              <a:spLocks/>
            </p:cNvSpPr>
            <p:nvPr/>
          </p:nvSpPr>
          <p:spPr bwMode="auto">
            <a:xfrm>
              <a:off x="5072946" y="3143427"/>
              <a:ext cx="2134235" cy="1122899"/>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7" name="Line 11"/>
            <p:cNvSpPr>
              <a:spLocks noChangeShapeType="1"/>
            </p:cNvSpPr>
            <p:nvPr/>
          </p:nvSpPr>
          <p:spPr bwMode="auto">
            <a:xfrm>
              <a:off x="5072946" y="4278393"/>
              <a:ext cx="213360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8" name="Line 12"/>
            <p:cNvSpPr>
              <a:spLocks noChangeShapeType="1"/>
            </p:cNvSpPr>
            <p:nvPr/>
          </p:nvSpPr>
          <p:spPr bwMode="auto">
            <a:xfrm>
              <a:off x="50729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09" name="Text Box 13"/>
            <p:cNvSpPr txBox="1">
              <a:spLocks noChangeArrowheads="1"/>
            </p:cNvSpPr>
            <p:nvPr/>
          </p:nvSpPr>
          <p:spPr bwMode="auto">
            <a:xfrm>
              <a:off x="48824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30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10" name="Line 14"/>
            <p:cNvSpPr>
              <a:spLocks noChangeShapeType="1"/>
            </p:cNvSpPr>
            <p:nvPr/>
          </p:nvSpPr>
          <p:spPr bwMode="auto">
            <a:xfrm>
              <a:off x="54285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1" name="Text Box 15"/>
            <p:cNvSpPr txBox="1">
              <a:spLocks noChangeArrowheads="1"/>
            </p:cNvSpPr>
            <p:nvPr/>
          </p:nvSpPr>
          <p:spPr bwMode="auto">
            <a:xfrm>
              <a:off x="52380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40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2</a:t>
              </a:r>
              <a:endParaRPr kumimoji="0" lang="en-US" sz="1200" b="0" i="0" u="none" strike="noStrike" cap="none" normalizeH="0" baseline="0" dirty="0" smtClean="0">
                <a:ln>
                  <a:noFill/>
                </a:ln>
                <a:solidFill>
                  <a:schemeClr val="tx1"/>
                </a:solidFill>
                <a:effectLst/>
                <a:cs typeface="Arial" pitchFamily="34" charset="0"/>
              </a:endParaRPr>
            </a:p>
          </p:txBody>
        </p:sp>
        <p:sp>
          <p:nvSpPr>
            <p:cNvPr id="234512" name="Line 16"/>
            <p:cNvSpPr>
              <a:spLocks noChangeShapeType="1"/>
            </p:cNvSpPr>
            <p:nvPr/>
          </p:nvSpPr>
          <p:spPr bwMode="auto">
            <a:xfrm>
              <a:off x="57841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3" name="Text Box 17"/>
            <p:cNvSpPr txBox="1">
              <a:spLocks noChangeArrowheads="1"/>
            </p:cNvSpPr>
            <p:nvPr/>
          </p:nvSpPr>
          <p:spPr bwMode="auto">
            <a:xfrm>
              <a:off x="55936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50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14" name="Line 18"/>
            <p:cNvSpPr>
              <a:spLocks noChangeShapeType="1"/>
            </p:cNvSpPr>
            <p:nvPr/>
          </p:nvSpPr>
          <p:spPr bwMode="auto">
            <a:xfrm>
              <a:off x="61397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5" name="Text Box 19"/>
            <p:cNvSpPr txBox="1">
              <a:spLocks noChangeArrowheads="1"/>
            </p:cNvSpPr>
            <p:nvPr/>
          </p:nvSpPr>
          <p:spPr bwMode="auto">
            <a:xfrm>
              <a:off x="59492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60</a:t>
              </a:r>
              <a:br>
                <a:rPr lang="en-IE" sz="1200" dirty="0" smtClean="0">
                  <a:cs typeface="Arial" pitchFamily="34" charset="0"/>
                </a:rPr>
              </a:b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34516" name="Line 20"/>
            <p:cNvSpPr>
              <a:spLocks noChangeShapeType="1"/>
            </p:cNvSpPr>
            <p:nvPr/>
          </p:nvSpPr>
          <p:spPr bwMode="auto">
            <a:xfrm>
              <a:off x="64953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7" name="Text Box 21"/>
            <p:cNvSpPr txBox="1">
              <a:spLocks noChangeArrowheads="1"/>
            </p:cNvSpPr>
            <p:nvPr/>
          </p:nvSpPr>
          <p:spPr bwMode="auto">
            <a:xfrm>
              <a:off x="63048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70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18" name="Line 22"/>
            <p:cNvSpPr>
              <a:spLocks noChangeShapeType="1"/>
            </p:cNvSpPr>
            <p:nvPr/>
          </p:nvSpPr>
          <p:spPr bwMode="auto">
            <a:xfrm>
              <a:off x="68509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19" name="Text Box 23"/>
            <p:cNvSpPr txBox="1">
              <a:spLocks noChangeArrowheads="1"/>
            </p:cNvSpPr>
            <p:nvPr/>
          </p:nvSpPr>
          <p:spPr bwMode="auto">
            <a:xfrm>
              <a:off x="66604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solidFill>
                    <a:srgbClr val="FF0000"/>
                  </a:solidFill>
                  <a:cs typeface="Arial" pitchFamily="34" charset="0"/>
                </a:rPr>
                <a:t>80</a:t>
              </a:r>
              <a:br>
                <a:rPr lang="en-IE" sz="1200" b="1" dirty="0" smtClean="0">
                  <a:solidFill>
                    <a:srgbClr val="FF0000"/>
                  </a:solidFill>
                  <a:cs typeface="Arial" pitchFamily="34" charset="0"/>
                </a:rPr>
              </a:br>
              <a:r>
                <a:rPr kumimoji="0" lang="en-IE" sz="1200" b="1" i="0" u="none" strike="noStrike" cap="none" normalizeH="0" baseline="0" dirty="0" smtClean="0">
                  <a:ln>
                    <a:noFill/>
                  </a:ln>
                  <a:solidFill>
                    <a:srgbClr val="FF0000"/>
                  </a:solidFill>
                  <a:effectLst/>
                  <a:cs typeface="Arial" pitchFamily="34" charset="0"/>
                </a:rPr>
                <a:t>2</a:t>
              </a:r>
              <a:endParaRPr kumimoji="0" lang="en-US" sz="1200" b="1" i="0" u="none" strike="noStrike" cap="none" normalizeH="0" baseline="0" dirty="0" smtClean="0">
                <a:ln>
                  <a:noFill/>
                </a:ln>
                <a:solidFill>
                  <a:srgbClr val="FF0000"/>
                </a:solidFill>
                <a:effectLst/>
                <a:cs typeface="Arial" pitchFamily="34" charset="0"/>
              </a:endParaRPr>
            </a:p>
          </p:txBody>
        </p:sp>
        <p:sp>
          <p:nvSpPr>
            <p:cNvPr id="234520" name="Line 24"/>
            <p:cNvSpPr>
              <a:spLocks noChangeShapeType="1"/>
            </p:cNvSpPr>
            <p:nvPr/>
          </p:nvSpPr>
          <p:spPr bwMode="auto">
            <a:xfrm>
              <a:off x="7206546" y="4240286"/>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1" name="Text Box 25"/>
            <p:cNvSpPr txBox="1">
              <a:spLocks noChangeArrowheads="1"/>
            </p:cNvSpPr>
            <p:nvPr/>
          </p:nvSpPr>
          <p:spPr bwMode="auto">
            <a:xfrm>
              <a:off x="7016046" y="4303798"/>
              <a:ext cx="38100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90</a:t>
              </a:r>
              <a:br>
                <a:rPr lang="en-IE" sz="1200" dirty="0" smtClean="0">
                  <a:cs typeface="Arial" pitchFamily="34" charset="0"/>
                </a:rPr>
              </a:b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22" name="Line 26"/>
            <p:cNvSpPr>
              <a:spLocks noChangeShapeType="1"/>
            </p:cNvSpPr>
            <p:nvPr/>
          </p:nvSpPr>
          <p:spPr bwMode="auto">
            <a:xfrm flipV="1">
              <a:off x="6139746" y="3140251"/>
              <a:ext cx="0" cy="1138142"/>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4" name="Line 28"/>
            <p:cNvSpPr>
              <a:spLocks noChangeShapeType="1"/>
            </p:cNvSpPr>
            <p:nvPr/>
          </p:nvSpPr>
          <p:spPr bwMode="auto">
            <a:xfrm>
              <a:off x="6850946" y="4124693"/>
              <a:ext cx="0" cy="17974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234526" name="Freeform 30"/>
          <p:cNvSpPr>
            <a:spLocks/>
          </p:cNvSpPr>
          <p:nvPr/>
        </p:nvSpPr>
        <p:spPr bwMode="auto">
          <a:xfrm>
            <a:off x="5146962" y="5648513"/>
            <a:ext cx="773182" cy="369007"/>
          </a:xfrm>
          <a:custGeom>
            <a:avLst/>
            <a:gdLst/>
            <a:ahLst/>
            <a:cxnLst>
              <a:cxn ang="0">
                <a:pos x="0" y="560"/>
              </a:cxn>
              <a:cxn ang="0">
                <a:pos x="140" y="539"/>
              </a:cxn>
              <a:cxn ang="0">
                <a:pos x="280" y="501"/>
              </a:cxn>
              <a:cxn ang="0">
                <a:pos x="420" y="438"/>
              </a:cxn>
              <a:cxn ang="0">
                <a:pos x="560" y="338"/>
              </a:cxn>
              <a:cxn ang="0">
                <a:pos x="700" y="193"/>
              </a:cxn>
              <a:cxn ang="0">
                <a:pos x="840" y="0"/>
              </a:cxn>
              <a:cxn ang="0">
                <a:pos x="840" y="580"/>
              </a:cxn>
              <a:cxn ang="0">
                <a:pos x="0" y="580"/>
              </a:cxn>
            </a:cxnLst>
            <a:rect l="0" t="0" r="r" b="b"/>
            <a:pathLst>
              <a:path w="841" h="581">
                <a:moveTo>
                  <a:pt x="0" y="560"/>
                </a:moveTo>
                <a:cubicBezTo>
                  <a:pt x="47" y="555"/>
                  <a:pt x="93" y="549"/>
                  <a:pt x="140" y="539"/>
                </a:cubicBezTo>
                <a:cubicBezTo>
                  <a:pt x="187" y="530"/>
                  <a:pt x="233" y="518"/>
                  <a:pt x="280" y="501"/>
                </a:cubicBezTo>
                <a:cubicBezTo>
                  <a:pt x="327" y="485"/>
                  <a:pt x="373" y="464"/>
                  <a:pt x="420" y="438"/>
                </a:cubicBezTo>
                <a:cubicBezTo>
                  <a:pt x="467" y="411"/>
                  <a:pt x="513" y="378"/>
                  <a:pt x="560" y="338"/>
                </a:cubicBezTo>
                <a:cubicBezTo>
                  <a:pt x="607" y="298"/>
                  <a:pt x="653" y="250"/>
                  <a:pt x="700" y="193"/>
                </a:cubicBezTo>
                <a:cubicBezTo>
                  <a:pt x="747" y="137"/>
                  <a:pt x="793" y="72"/>
                  <a:pt x="840" y="0"/>
                </a:cubicBezTo>
                <a:cubicBezTo>
                  <a:pt x="840" y="20"/>
                  <a:pt x="840" y="560"/>
                  <a:pt x="840" y="580"/>
                </a:cubicBezTo>
                <a:cubicBezTo>
                  <a:pt x="820" y="580"/>
                  <a:pt x="20" y="580"/>
                  <a:pt x="0" y="580"/>
                </a:cubicBezTo>
              </a:path>
            </a:pathLst>
          </a:custGeom>
          <a:solidFill>
            <a:srgbClr val="969696"/>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7" name="Freeform 31"/>
          <p:cNvSpPr>
            <a:spLocks/>
          </p:cNvSpPr>
          <p:nvPr/>
        </p:nvSpPr>
        <p:spPr bwMode="auto">
          <a:xfrm>
            <a:off x="5146962" y="4881918"/>
            <a:ext cx="3089969" cy="1122900"/>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8" name="Line 32"/>
          <p:cNvSpPr>
            <a:spLocks noChangeShapeType="1"/>
          </p:cNvSpPr>
          <p:nvPr/>
        </p:nvSpPr>
        <p:spPr bwMode="auto">
          <a:xfrm>
            <a:off x="5146962" y="6016885"/>
            <a:ext cx="308905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29" name="Line 33"/>
          <p:cNvSpPr>
            <a:spLocks noChangeShapeType="1"/>
          </p:cNvSpPr>
          <p:nvPr/>
        </p:nvSpPr>
        <p:spPr bwMode="auto">
          <a:xfrm>
            <a:off x="5146962"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0" name="Text Box 34"/>
          <p:cNvSpPr txBox="1">
            <a:spLocks noChangeArrowheads="1"/>
          </p:cNvSpPr>
          <p:nvPr/>
        </p:nvSpPr>
        <p:spPr bwMode="auto">
          <a:xfrm>
            <a:off x="4871154"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30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31" name="Line 35"/>
          <p:cNvSpPr>
            <a:spLocks noChangeShapeType="1"/>
          </p:cNvSpPr>
          <p:nvPr/>
        </p:nvSpPr>
        <p:spPr bwMode="auto">
          <a:xfrm>
            <a:off x="5661804"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2" name="Text Box 36"/>
          <p:cNvSpPr txBox="1">
            <a:spLocks noChangeArrowheads="1"/>
          </p:cNvSpPr>
          <p:nvPr/>
        </p:nvSpPr>
        <p:spPr bwMode="auto">
          <a:xfrm>
            <a:off x="5385996"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40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2</a:t>
            </a:r>
            <a:endParaRPr kumimoji="0" lang="en-US" sz="1200" b="0" i="0" u="none" strike="noStrike" cap="none" normalizeH="0" baseline="0" dirty="0" smtClean="0">
              <a:ln>
                <a:noFill/>
              </a:ln>
              <a:solidFill>
                <a:schemeClr val="tx1"/>
              </a:solidFill>
              <a:effectLst/>
              <a:cs typeface="Arial" pitchFamily="34" charset="0"/>
            </a:endParaRPr>
          </a:p>
        </p:txBody>
      </p:sp>
      <p:sp>
        <p:nvSpPr>
          <p:cNvPr id="234533" name="Line 37"/>
          <p:cNvSpPr>
            <a:spLocks noChangeShapeType="1"/>
          </p:cNvSpPr>
          <p:nvPr/>
        </p:nvSpPr>
        <p:spPr bwMode="auto">
          <a:xfrm>
            <a:off x="6176645"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4" name="Text Box 38"/>
          <p:cNvSpPr txBox="1">
            <a:spLocks noChangeArrowheads="1"/>
          </p:cNvSpPr>
          <p:nvPr/>
        </p:nvSpPr>
        <p:spPr bwMode="auto">
          <a:xfrm>
            <a:off x="5900837"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cs typeface="Arial" pitchFamily="34" charset="0"/>
              </a:rPr>
              <a:t>50</a:t>
            </a:r>
            <a:br>
              <a:rPr lang="en-IE" sz="1200" dirty="0" smtClean="0">
                <a:cs typeface="Arial" pitchFamily="34" charset="0"/>
              </a:rPr>
            </a:br>
            <a:r>
              <a:rPr lang="en-IE" sz="1200" dirty="0" smtClean="0">
                <a:cs typeface="Arial" pitchFamily="34" charset="0"/>
              </a:rPr>
              <a:t>–</a:t>
            </a: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35" name="Line 39"/>
          <p:cNvSpPr>
            <a:spLocks noChangeShapeType="1"/>
          </p:cNvSpPr>
          <p:nvPr/>
        </p:nvSpPr>
        <p:spPr bwMode="auto">
          <a:xfrm>
            <a:off x="6691487"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6" name="Text Box 40"/>
          <p:cNvSpPr txBox="1">
            <a:spLocks noChangeArrowheads="1"/>
          </p:cNvSpPr>
          <p:nvPr/>
        </p:nvSpPr>
        <p:spPr bwMode="auto">
          <a:xfrm>
            <a:off x="6415679"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60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34537" name="Line 41"/>
          <p:cNvSpPr>
            <a:spLocks noChangeShapeType="1"/>
          </p:cNvSpPr>
          <p:nvPr/>
        </p:nvSpPr>
        <p:spPr bwMode="auto">
          <a:xfrm>
            <a:off x="7206329"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38" name="Text Box 42"/>
          <p:cNvSpPr txBox="1">
            <a:spLocks noChangeArrowheads="1"/>
          </p:cNvSpPr>
          <p:nvPr/>
        </p:nvSpPr>
        <p:spPr bwMode="auto">
          <a:xfrm>
            <a:off x="6930521"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70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1</a:t>
            </a:r>
            <a:endParaRPr kumimoji="0" lang="en-US" sz="1200" b="0" i="0" u="none" strike="noStrike" cap="none" normalizeH="0" baseline="0" dirty="0" smtClean="0">
              <a:ln>
                <a:noFill/>
              </a:ln>
              <a:solidFill>
                <a:schemeClr val="tx1"/>
              </a:solidFill>
              <a:effectLst/>
              <a:cs typeface="Arial" pitchFamily="34" charset="0"/>
            </a:endParaRPr>
          </a:p>
        </p:txBody>
      </p:sp>
      <p:sp>
        <p:nvSpPr>
          <p:cNvPr id="234539" name="Line 43"/>
          <p:cNvSpPr>
            <a:spLocks noChangeShapeType="1"/>
          </p:cNvSpPr>
          <p:nvPr/>
        </p:nvSpPr>
        <p:spPr bwMode="auto">
          <a:xfrm>
            <a:off x="7721170"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40" name="Text Box 44"/>
          <p:cNvSpPr txBox="1">
            <a:spLocks noChangeArrowheads="1"/>
          </p:cNvSpPr>
          <p:nvPr/>
        </p:nvSpPr>
        <p:spPr bwMode="auto">
          <a:xfrm>
            <a:off x="7445362"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80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2</a:t>
            </a:r>
            <a:endParaRPr kumimoji="0" lang="en-US" sz="1200" b="0" i="0" u="none" strike="noStrike" cap="none" normalizeH="0" baseline="0" dirty="0" smtClean="0">
              <a:ln>
                <a:noFill/>
              </a:ln>
              <a:solidFill>
                <a:schemeClr val="tx1"/>
              </a:solidFill>
              <a:effectLst/>
              <a:cs typeface="Arial" pitchFamily="34" charset="0"/>
            </a:endParaRPr>
          </a:p>
        </p:txBody>
      </p:sp>
      <p:sp>
        <p:nvSpPr>
          <p:cNvPr id="234541" name="Line 45"/>
          <p:cNvSpPr>
            <a:spLocks noChangeShapeType="1"/>
          </p:cNvSpPr>
          <p:nvPr/>
        </p:nvSpPr>
        <p:spPr bwMode="auto">
          <a:xfrm>
            <a:off x="8236012" y="5978777"/>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42" name="Text Box 46"/>
          <p:cNvSpPr txBox="1">
            <a:spLocks noChangeArrowheads="1"/>
          </p:cNvSpPr>
          <p:nvPr/>
        </p:nvSpPr>
        <p:spPr bwMode="auto">
          <a:xfrm>
            <a:off x="7960204" y="6042290"/>
            <a:ext cx="551616"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90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3</a:t>
            </a:r>
            <a:endParaRPr kumimoji="0" lang="en-US" sz="1200" b="0" i="0" u="none" strike="noStrike" cap="none" normalizeH="0" baseline="0" dirty="0" smtClean="0">
              <a:ln>
                <a:noFill/>
              </a:ln>
              <a:solidFill>
                <a:schemeClr val="tx1"/>
              </a:solidFill>
              <a:effectLst/>
              <a:cs typeface="Arial" pitchFamily="34" charset="0"/>
            </a:endParaRPr>
          </a:p>
        </p:txBody>
      </p:sp>
      <p:sp>
        <p:nvSpPr>
          <p:cNvPr id="234543" name="Line 47"/>
          <p:cNvSpPr>
            <a:spLocks noChangeShapeType="1"/>
          </p:cNvSpPr>
          <p:nvPr/>
        </p:nvSpPr>
        <p:spPr bwMode="auto">
          <a:xfrm flipV="1">
            <a:off x="6691487" y="4878742"/>
            <a:ext cx="0" cy="113814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4544" name="Text Box 48"/>
          <p:cNvSpPr txBox="1">
            <a:spLocks noChangeArrowheads="1"/>
          </p:cNvSpPr>
          <p:nvPr/>
        </p:nvSpPr>
        <p:spPr bwMode="auto">
          <a:xfrm>
            <a:off x="5459544" y="6042327"/>
            <a:ext cx="919360"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solidFill>
                  <a:srgbClr val="FF0000"/>
                </a:solidFill>
                <a:cs typeface="Arial" pitchFamily="34" charset="0"/>
              </a:rPr>
              <a:t>45</a:t>
            </a:r>
            <a:br>
              <a:rPr lang="en-IE" sz="1200" b="1" dirty="0" smtClean="0">
                <a:solidFill>
                  <a:srgbClr val="FF0000"/>
                </a:solidFill>
                <a:cs typeface="Arial" pitchFamily="34" charset="0"/>
              </a:rPr>
            </a:br>
            <a:r>
              <a:rPr lang="en-IE" sz="1200" b="1" dirty="0" smtClean="0">
                <a:solidFill>
                  <a:srgbClr val="FF0000"/>
                </a:solidFill>
                <a:cs typeface="Arial" pitchFamily="34" charset="0"/>
              </a:rPr>
              <a:t>–</a:t>
            </a:r>
            <a:r>
              <a:rPr kumimoji="0" lang="en-IE" sz="1200" b="1" i="0" u="none" strike="noStrike" cap="none" normalizeH="0" baseline="0" dirty="0" smtClean="0">
                <a:ln>
                  <a:noFill/>
                </a:ln>
                <a:solidFill>
                  <a:srgbClr val="FF0000"/>
                </a:solidFill>
                <a:effectLst/>
                <a:cs typeface="Arial" pitchFamily="34" charset="0"/>
              </a:rPr>
              <a:t>1.5</a:t>
            </a:r>
            <a:endParaRPr kumimoji="0" lang="en-US" sz="1200" b="1" i="0" u="none" strike="noStrike" cap="none" normalizeH="0" baseline="0" dirty="0" smtClean="0">
              <a:ln>
                <a:noFill/>
              </a:ln>
              <a:solidFill>
                <a:srgbClr val="FF0000"/>
              </a:solidFill>
              <a:effectLst/>
              <a:cs typeface="Arial" pitchFamily="34" charset="0"/>
            </a:endParaRPr>
          </a:p>
        </p:txBody>
      </p:sp>
      <p:sp>
        <p:nvSpPr>
          <p:cNvPr id="234545" name="Line 49"/>
          <p:cNvSpPr>
            <a:spLocks noChangeShapeType="1"/>
          </p:cNvSpPr>
          <p:nvPr/>
        </p:nvSpPr>
        <p:spPr bwMode="auto">
          <a:xfrm>
            <a:off x="5919225" y="5648513"/>
            <a:ext cx="0" cy="432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p:txBody>
          <a:bodyPr/>
          <a:lstStyle/>
          <a:p>
            <a:r>
              <a:rPr lang="en-IE" dirty="0" smtClean="0"/>
              <a:t>Question 2: Solution</a:t>
            </a:r>
            <a:endParaRPr lang="en-IE" dirty="0"/>
          </a:p>
        </p:txBody>
      </p:sp>
      <p:sp>
        <p:nvSpPr>
          <p:cNvPr id="45" name="Rectangle 44"/>
          <p:cNvSpPr/>
          <p:nvPr/>
        </p:nvSpPr>
        <p:spPr>
          <a:xfrm>
            <a:off x="214343" y="3343344"/>
            <a:ext cx="8308767" cy="33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utoShape 112" descr="data:image/jpeg;base64,/9j/4AAQSkZJRgABAQAAAQABAAD/2wCEAAkGBxQTEhUUExQVFhUXGBcXGRcXGBcYGBcZFxcXFxgXHRcYHCggGBolHBcXITEhJSkrLi4uGB8zODMsNygtLisBCgoKDg0OGhAQGywkHyQsLCwsLCwvLCwsLCwsLCwsLCwsLCwsLCwsLCwsLCwsLCwsLCwsLCwsLCwsLCwsLCwsLP/AABEIAOAA4QMBIgACEQEDEQH/xAAbAAACAwEBAQAAAAAAAAAAAAAEBQIDBgcBAP/EAEMQAAIBAwIDBQUGBQMCBAcAAAECAwAEERIhBTFBBhMiUWEUMnGBkSNCobHB8AdSYtHhM3LxgpIVJDWzFkNTZXN1tP/EABkBAAMBAQEAAAAAAAAAAAAAAAECAwQABf/EACgRAAICAgIBAwQDAQEAAAAAAAABAhEDIRIxBBNBUSIyYXEFscHwFP/aAAwDAQACEQMRAD8AEU+tSFRFSFAoe5qtqthhLyRIHWMSSKhdlLBdZ0r4Qy5yxUc+tfXnDZUhnlLrmG69lCd22ZmUgsyt3mFGgkgYb3TvQoFhXA+taGHJOM0FDwF4XliEyPPFF37xd0wUrzKJNr98bblcHI5b4+ieYRW8yvFpubk26gxuSn2rxhywk8eyZwAvPntXm+R485S0Hkh+i7c68kbAyT+NUTvJGsysY2eJ9AYIwQ5WNgShcn7/AC1dOlLOL2dxI93bd9Evs0QmZhE/2gK6wmDL4eRBOT8KxQ8XJOTS9nQ0ZR9xXxPjRZisPTm/n8PSl/c9WJJprwLs288HepPFHqaVI4zEzFzEG1AMJR1Vum2OtLhaSPZQ3iuhWabuBHoOULO8aMX7zxAkJ0Gz1sj480lRvWbHHSKXFUO1Pv8A4Tk9rmtjcxAQwJO0ncvjxFsrp77bAUHOevKs5duqGQLIJUQ+GVUaMOvdq5IViSMEsvP7tNLFKKtjwzwm6RCQ1SSa0fGuyj29v3zXEbsogLxCJlZBO2hTq7w/ez030nlS7gfCPaPaGaURR28XfStoLtpOvAVQRk/ZvvnoNt9j6UlLicvIg4uS6FefWppIOR/Omd3weJJYFN5GIZ4jMsxiYlfcxG8SvlWIcHJPQ7DFFcZ7IGC5t7YXcck00iKVEDqY0ZXPek94QR4CNORnNOsEyb8nGQspiV0Ocge6/UehPUflUnBGx50Tf8B9mmhSS9h7qUTfbdxIVV4HRDGVWU7ks2+RjQaO4twKRLqC2FxFJNK2kjuZEEa93JJ3hPeMG2jI05BOeYrb48pQ1Low53GW4idV5Ui4ycSrmtZdWiorOlwkoSc28iGMxOrg41KNba0yQOQ2Oc7YoGPswLoTXElylvHbldRaIye8M5yHHmBjFaMz5Q0SxupbFMC8q0sD4QUm4dwWSW3eaGVH7u7W1CiJhqDyIkc2deykSI2nHLO9O7LhEj3L2gmjHdmTMpjbSVjWPUdHebHW+n3ulQiNJoFnlpNxC4wMDma0D8EkN5HaCeMmRRIsoibSUaORwdHeZO8ZGdXXlVdt2FmlvLi1NwqmFIn7zuWIcTA4AXvfDgq45nOOlTycmqiVxOCdyMkq5znkBSm56fGtfa8DAguppptENtMYGZI9byP3gjyELgKvjQ8zzPluo7TcCeyuWt5GDY0urgYDI+cNpJOk5DDGT7tdCHFUDLk9STZRboNGaqcVd3eQADVEURyc04hDVX1X9wK+rhaH4NTFeKK9xRGPJ86TpOGAyp8mG6n5EA/KtN2+uQxs9KhVkHtTDzkk7tQfkpcfOs2eVeXk0koUTSGQJGIlDKgwnl4FGfnmgCjoDsBxW9z0s8/LEf8AaklrtYcJH/3DHz9om2pdYcSnlBjkmdlK6G8MYd0GcRvIE1su5+9k5OScmtLa2zKPs5XQatekLE6h8Y7xRKjaG/24G5OMnNZMvkwhJKX/AHQOLJ8XPju//wA4/wDbgoziV8jT8TiECK6WgLTD35A0b4UjHJem559KHexBjaPUw1ZJfIL6mOovlgQWzvyx0xjas32kSeJpJVuJC1wndSsVgyyhcBQBEANs7gA1m8by8alK/d2NHG5OkPeytm4i4Q6tGExcSOGYK7d+rOuhfvnL7+lAdlrBpLSe2UZNvxOEgbbRxXEBY/8Aakh+VY8cRnDW32zZtV0wHRF9mCqryCYbwqB4s0Vw7jF1C8skVwytM2qQ6ISGYFjnBQge8eWK2rPDRofi5HZsuH3IbiXFWYa1EOnTnGoJGilcjlkhvrXOfDLqVVCLIyosYdpRH3gRAvePgnc53/mpnZcTuIZXljmZZJNRdtMRLFn1k4ZCBuegFV3E00svfPIzS6o31lYxgx6NHhChcDQOlTnljJL9/wClceGcG3+P8N92osHI4qS0ZU20DRoGBkU26yP4l+6CcYNYfsxeXEL3E1vGkscUIa5jcgCSI94QBnfUNEmOY8RBBztI3twJJpu/bXOoSVtMPjUKFC40YGAOmOZqjhzywNqgd1OnQ2FDh16qyspVh8sjJxjJoyzRc0/2LDBNQlF1uizthwm3iW3ntFKQ3cLSiM4+zI7s4HPYiTlkgadtjWxv7fX2jh/ohWT6JcJ+ci1jeKw3VyQZdbYXQmyIsanGyoAABsOnQeQFGJc3vtHtJlbv+77vWBb+5kHTp045jnjNMssbYHhnS/TDe1Vg6cOty7Ru63V0GaNgy6ZmnlAyOuQgIpp2vEp4mog/18w92fDgMIp2OdRA0lFdSOeG2xzGUSyufZzba37ktrKgQnx/zatOc7ZIzTOeWZ9U0skvegoRIQqFSmdJGhQOp5g5yQcjaqxyRb0SeGSW/YI4kkNxBLeiEQXMVwILhVIKSOXSIuD/ADeMHVsTgg52NT4PKicP4k0kXfIDHmPUyahgba1GV88jyoG6v5pRpllLJq1lQsaKz89bd2i6mzg77ZAOMgUkn7SXVpIwtpSgkILDRG2SBgHxqSNq05Pox2zPBOUqRqf4U36QW11O4Ije7ihVQSwUyOiKNTYLBe+VSTvhKJ4VYN7XxRFYd5HFcgM5woN25mQs3QYUb+hrBT8VneJ45ZjoklM7DTGuZSdWrITOxAIHLYVZLx+7mM+JWJuEWKY93CNaKGUDIjGNnYZHnWaORPSLz8ecdyo6BFbFOJcHLFSz2joxQhkLQQnOluozMcGocDnUvw6UE95Ncywvv7y2cfEFUefN/wAqyVpfXEa2+J2BtlKwgJCdAZdBG8Z1eHzzyquyMyGJlmcGB5ZI/DGdLzAiRsFN9WW2OQNRxiqIi0UXPD7F3vGuZnjn9rkVAkSyEo05DNgrk4y3JwdtgeRp/iNx2O8u2ng1d2EjjBZSpbQXJbS24GXxuAfDTEmXupY+9fRK4lkXEfjkDh9ROjI8QBwpA2rHggq48mP50GFIKhXYZNe6MZ3qEAJ5VTMxBrglmk+dfUL3pr6gcbEVMVGpimOPCKqarqpkoHB3AR4jW3szlaxfZwZY1tbYYFeH533BLWXypX2kti8DDquHH/TzH0zTRnHnQ1xKKxxWxounZzYx7n5VckdFz2uHbOAATgn9B1qmW/SMbLqPm39q9OKbPV56stgsyRnYD+Y7D617LLCnNmY+nhH96TXfFWc7n5UuluKpxQrmP34yBsiKPXGo/VqFl4u55s31xSCW+UfeAoSTiK+p+Rp+JJ5EaCS+J5mqPa6RvdNz0sKshmLDwqx/fpXNMHqIZreGiIONSp7sjAeWcj6HakfeEc/+KmklLckdaZq7XjYY4kXSf51GPqvL6UFxy3cupUggjKsORHp/alMctM7C70+FhmNvTcH+ZfIirxzuuMiU8S7RXFZdWyfSnkCbAKMCqfZcHHMbEEciD1FNrOzJFaI1WjNOTvYPHCOdWrETTOLh4615KmkUSXIEnUCM/CudLJ/qgD7zV0S6b7M/CueWo8UnxNBjI9gmIqszktvViPyFeXMHWgwksivqH0mvqBxu9NfAVDvKmHqhx8TVMhq8mh5WpQh/Z2UBzmtGbvoKyHCVJkrZWliMV5HmL6w6INMaS8V40FyFOT1NS7UcSCfZpzHvH9KxtxOaXHjVWasONdsJuuIknc/Wld1djqRihru5x6noP3yqzh/Du8Ad8ZJ8Knl9K1RRdy9kUJcNJ7g28z+gq+24Q7++WPoMfpW64X2V1quobDfpn/Famz4KkY2UD1puXwD02+zkq8Cwf9Nj8s0UnCzj3MH1ArqwskHr8Kqktk/kHx2pObHWKJyS5tn5Khb5Y/OqW4dKN9DKfTH6V066t18qBe2B6bUykzngic3csB4l3HXHMUI9wo3xgn6fStve8LV8ikrcFBJB28/70y32QnjoS205amMIO5G2OZoWThzwNkHw5+VP+AXETMQZO71bEkbfLcE0eCYik0FcCuCwKHfHiXr8VB6884+Na21ICjlQkHZxSwkR49ve05UkcsnIAOeWwNHPaGPwtkerDGfTyNXxa0Z87TPTLQl0cg0WsVVzoMGrmZCiU+BvhXP7dvtJR6mukOngb4VzuxA9pfPIk/hSSKplCNvRbNtQ90uHIA61ZHETSoJXgV7VvszeVe0wtGr0ipd3X2K9IojFbKaHmosmqpFpWEI7MjMtdCt4eVYPs2n21dDhG1eP5rqZzZyntASJ5c8w7A/X+1Zy6kPSuhdteHK0hkT7w8Y8iNtWPlWSngJB04B8sGqYtxRuhO4KhJaWu+XG/qedbXs7w7LB26cs9fWs3awnvFVupzW8s9sCqyfwVxRp2zR2LgCitQxy/Clti4zjUKO1ADnXReiktktXPbFBzE+dENOmOf78qT8T41HHscV1NnLSJSP50BcPzoJ+OKTsQB+NQ/8AFEOx+uKagOR6QKV376TnGcflTHvQetCcQtwy/rRWhZbQBbMjHBYkc9PIkDpvRCxXET64z3SHHhViq6f1/WspdSMjnPLnRknGckBsgY68s/Ci2zM6OhxcRwme8LEkLnr57DyHQnzq/wBvcAokrAg9SWDfENnb6VgFvnIGNlBz13/vWl4VcE7ZBOBzH6+VCNrYrimaGPJQNjGdiANgf7VTJnFFPII1wzqVI1ZGfLqTSyTisQBy3z862YnZjnGnojMh0N8K5rbki5P+5q6Dccch0EZ5isOkWJS+dsk/WqSizkQ4mhLnA5GhIHOqmshyTVcVt150HBhId41fUVpHlXtDizrG6y1aJM0IKuXpXDBSrXjpXiZ/StNwTsnLLhpPs08j7x+XT50rDQp7PYEtb6GMkcj8Tt/zRlhwKGEeFAD1J3J+dSuIR93Y/n51jy+PGcuTCo2LZeERSHVINZ9chf8AtHP55pXfdlYydgMeQ22/UU+uQeYODt8MeVUyTYy2eh+VHikqRohFro592j4HHbhXEOkqwIcOSPUEcsfKhfbic6FOM+g/5rS8YkE0RXOQc5Hy/wAVz/hwm0OgBJiOnO3u9DS0at0M576ZT4QR8MH8+VF8L4y+cScvUb/WldrFcMcZOPCfDgBRvnPn0wc7b+dM1s1L+/ldufvE/LanlH6RYytjfiVwVTP0+dY6+Bck/Pz2rWcSjzD8BSrhkMbKwcZyVOeo07gfCoxLSFlgPEqRxjU2dJdlTVjYkajkfMb16982rSV0+hH6gkGms0EasW0rrznVvkfKvorVpDkhiPMjC/jzrRJxrXZGMZXsoigONQ5eVSuWwtMXiAGwGB0pdcjapXY70ZjiCLqzQjWqnG3+P70wuo96o/zRbojxVlliw2GT9f0rRcPgL7s23I+Ywdt+tILeDkQvr8c/rT7guQWRtWgjIxjI6HejToRsYRX2MxlGfGwUkIo9Qf3nzoC8gjYEJqUH7vvrn5AFfoRTF+Hs50EaWIym+z7cvQ0vvbIqjEnQ2ORG7DqMjl8a0YiE0Iby2CY3BPXBzQxoowZ8/wA6hJbMBkg/MVuXRmfYOpoiI4qvTVoWukco7J95619UtFeVOynEPYgbnlVJ4rEDjVy54Gcf5qjjcmEA8z+FIJnUAas7HO3pyHrTQw3GzTjxJxtnbuxvBFwJXALEZUH7oPp51rpLnTtXKeyfbxFVY9XoUbw/MHrWvPF0ZC2rfqOvwrFNOL2csex1LfetDScRAFYS77ThGKk7Hb0yOX1FKL7tEWyFJOak2y/pxRteJdplXOCKw3H+2X/yw3PGdzgb53xy3HKkl5cEgknzrPPDk7b+eN9/Wl/YW1E6b2Y4kJwzg7A4x5tjHLyAq2yhAuHBGzrj/tP9ifpSDsHbaYnmbP8A9NRnAOPvEefSj7Xi+u9SNfdVGLevQfiaRrdIqnq2OpuCE7qxAPpVicMEYySS3rjA+Qo8XGBQD3fePp+v6Uqb6HcUSux9hn5Gs1bSBWxv8udauRMxMrEAZ23rLXE8cLEk70QNmit7tD1GfIjeiXkBFc+i4lqcsBt5efr8adx35ABzlfxFFo6MkH3b4pNdS786su7rb48qAmYggUUJN2BSTZYjrRF8ixx5OAx2G/n8K8uMYfbGVYfhWZsoc7liTjbJO1PVkJS46NFaXbOQAfCMkYBByByrS9n7XvJGIOUA21bauWRjp8f71m+DQBgVOQGBGfInrn41suzCmJvEvLfY7A7b+o2qkVZCbdDTjkcaRKJVkJA8LKQHQ9RsMn6VieMwsjgMScjO/MZ8x0OK2fGLvWjln0scacc1GdsevX51ziXZiM75IPqR1rTCCT0ZuTrZruxNokpbVjIFPeK2cckJAABGa57wziTwPqQ/EedPp+1imMhVIY1oIuzOSrhiPlXwNUmXJyepzUlNCXRWITrFfUJg17UbLAvFbvW/oNqSXD5PpRU7nc/vJoJzXozSiqRsnpUiGc0ys+MzxjSshK/yscj5Z5UsUEVM74B+JrM0n2QTHNvM08sSMR4pFGB1GcnPnsDXSV4FbMTmFPlkfka5n2S8V5Gf5dR+g2/OusxvXj/yE2mkgZJNltjwe2QjEEXxK6j+NM7yZYoyVVATgDCqNz1O3IUuWU1bIQyEPuMEnfHIZ59OVeXzle2JF72ZDtDxFR9muNR3Yj1+FZfgzFbtJD7rl4wemQP8fjRcjRd20g194x5Mc48sHqPjXtjFmHHlJqB/lYYI+Felj0zdkf0o1ryHH76ULbqRnOcmo8Ov1kUEHY/n1H1qN/M4GEGr47fjR4oonaPbp3wdLYx57istfWkxJZlJHmoyKfCK4yupEAOMkMWI38iBR78PJAzO5BG4SPBz5ZNdoFGLRSOY+u1NOEXyMwjGD6Dfzzy5CipOEJ98sQBvqPvb9cU04BbIiM6Iqg50ADG3mfM0dUcoVshdWwWMk+e1KrvmG+FH8VufDjP/ADSS6uM7DlQQGeF8k+tIrNcE55qTy8s1oOD2rSSqi9Tv6DmT9Kp4/wAHaByR7pbAP+7cA+lVUZUZ8klZ9wq78e2r4EbH5/WtBLdYGV2J5Lk5I88HasjDIfDkcs/jzP50xbiibDUDgczkEfjir4sfyTasJ4tclsHJywGcHbbbl60Ax3oW94lk9T8P3nrQ4vz/AFDP9RYfQg1uhi0K/H5DA17HEfI/p9TQKXx6jI88YNEpehjjf67YHPzxVVhV7DDxLe2XrEfNf+4VIR/1L9aFeQdGBPlXsbjzFU9CHyX/APLjQbpPmPrX1U6q9qfoQD6EDO3UnTy2oMvvmvpHz5VEEV03yJTlbLu92z9KqLHl9f7VU7+dVFif31/Ws8pURckjXdh0zMzdBhc/Hc/pXU4I6592XtO6CKefvH4mugpJsK8Pz3ckBuy9RvRca7EHcEYPwPMfShFeiRJivOAYu97FHxBZgE+4CpyPIE55etLJLBoUYMwJJz4c45Y61urmasnx1+dbMOSUqTKepJqmIbKdkc4908xn8R60/s7sMRk/v+9ZgnelsvFTHIChJB3YHqM7YHw3r0/StD48rR1Obdc9ehxS6eV+X/FWcPuSCqSDBZA6HORIjbh1PIj8qPaAHkM/Cs8o0boTUlYhaJn5k00QFY/wFEd2FG+1LuK3oG3QD6mlpHSZmuJzEuR0FB5r2Y5J+NH8D4d3r7+4u59fSqQjbohOVGo7HWPdprYeKTl6J0Hz50x7TWKy282rI+zO4GSCviU/UVZDIAPSi+GkXCzxMACYiyj+YHKnPqDj61uVJUefJtys4bPLJHJh85Hx3B5HB86izFj+/wAq0favh7N3UuSwWNQwIOpDydT5gHBHxrPJsd8/IVowxTNUFfZOCH/nr8hRSRcqp9pwRgAD4Z/4q1LkHYKR+Q89q2KkjSqRYU35Z+OcD1qu4nCA4xnqdh+x6V5PKeSg/THp1/e9LntpHIyPlmpzn8E5ya6PTcknbO/7+Qo6A+u/4VTFw8gb4B9f84ohYAPvYHnld/xox/IYJ+4X3tfVTo/r/Kvaa0OZ8iqZJscqn3bH09TU1iVfU1lpvo8/6mCIpO+9aTszwjURM48I90fzEfe+FJJJP+K6PtgAbDA+Ww2rPNCcaI2p+0G9amKWsouzD9/Oi7rjaxYGNTfHYfE152bDPLPjFFIRcjWqasZtq5zxXtpLgCNdC9W6k/HpSz/xppfekcn1Y4ow/iZy+90UWLe2dLnG/vD61neN8v7VkJJfEBq0nnvneoy36ps0hP8A0nH51qX8ZGD+4Z44x9z29v1U6Ru35H1pRfrv9B68qtOJDmKKQ52yFJHPc7davuOHyHnG4A/pNaVGKVJiRSapHXP4bwR3vCo45RnuWaMEHS8ZByrq3MHSRnoccqlxXs3eQAtH9vHz1JgOP90fn6r9KT/wa4l3bTRsyogGoq2Qck+GQDHIbqfiK63HPjBXfPrsfUHy9aSWOM9Gf1cmGWujil1xp86SGDDmGGD9DSm4nZzk8q73xDhNvcj7WJSf5sAMP+oVz7tH2Vghk0o8ZJGoJqCyAeeORHPesU8Eo9GvF5UcjpmCgtS7hR13yeQHU1rrCJUGlRt+frRPCvZraIy6FknY/eBZIkGR8C3p60fLIp8bsDkbHZRjyAHIU2P6ULkfKVIphjJOW5eX6VfFMI5FfOkboSPKTw4+uKVv2hhLaELSMNsRqWx8xsKo41c5hPhZdx7wAOc5B9aa92LVqiq/TUz2jA6jrIOehJ3AOx9RnNc1vI2hdo32ZTg+vka30/EjJMuuVA4AIBGDjONsfGlfbfhveETJ42Yb45nGxFbIT9xoXRle9J617rI3zQ1u2+KvzWmLsopWXi79AfjmvjcnyA+poYH0rzR9K4PIIM56AfSvY528/wAKH04om0UZrpSDzbK9Tfzn619TTuR5V9U+YLYgdG6g/Hyqh2q6S8O+w+tU+1E+dGTRmbXyW2EWuRFOwLAHPlnP6V0GR6yXZqx7xy7EhUK4x1bnjfyArTtHI2RFDNKQASsUbyEA5AJ0A6c4PPyNZZWyZ80niHx/Ks1e3h7xjnO5PnTt7e51BBaXQkKlwjQS5KqQGIXTnALAE+opJKJVjWYo4gYkLI0bd2T4sqHIwSNLbA/dPlVvHjxdtmjE18lZYEkb4IyAehoBDg4PyP6U5ueC3SlSbW5XWVVcwSjUxzhVyu5ODgChuIcAu41Z3tblEG5d4ZVUdN2ZQBuatOS+QzkvkgpEi6Tsw5HyPx8qHDFgY25jbmNvWirHh1xMpeKCaRRszRxO6qdOSCyqQNiD8DU7nhkxj9o7qURYH2wikMWM4z3mnTjO2c86nPi9iSaa7Nj2LnaGydB4isjEDORuAd6+4XLdTFvtdhzyoI+AFDdlFliDWzwXAdx3qAwSl2GykhApOnlvRXZ6CZhJ3UUzrnJaOORgDjkSBzwc458qxZE+WjouKWgm5WZN3RHPRkDxHH+5ScchXnD+1stuCqvIoJJ0OUcZPPDMM/LFE29zK2e7Sd9Jw2iGZ9J/lbSh0t/Sd6hecQK5EyFCBkrJCyMQc4IWRQSCQfoaT6kc6l2M+FdtLiRXBk04IwVRAxGM+8QR+FQmu4yxZtTs25Zjkt8fPFZq44fMImlkiuIArZRTBLGiDqzsUCjI251Gwinmj7wCdIst9pHbyuMKN3DhSunII2PSufJ9gUYLoN4jxBCgWQAKGwVB0lt+X5GpycD9pVWkuCi9YlU42+6Xzn50Lcdn1YiRRcTyBQ2hI3ckE4ydCnTy2z5VbB7Qsqx+z3C6gzYeGfvGVcaiq93lgCygnpkUqTGtDWJY4AFjA0ryVFIBPqTzobiDPON1IHSrLOZyQDBcB8ajGYJTIBsMlAmdO435UfLeFV3SRXxsjRSK7EkKNKMoZvEwGwPMUaZ3JHP7+BWYl8ahpAYg+HSRjl65+tPraBXjcqSugncZyG6YBrPycJljZ5bm3n0licyxTRKCTsAzKBknA/vWw4ZbxGFGKSq8mXRe6mJmU4YFAEw4AI3XO2DWnH+QxkrOecZs2jm3HveIEDAzjxD40MB860HaPhk7OXeOaJAGKiWOSMMQMkLrUb6QTgeVJp+HzI6xyQyo7adKNG6u+o6V0qRlsnYY5mtMJIa1ZRnrXmNqLvuFTwgGaCaIHYGWOSME4zgFlGTjehKe0zk0+j7TUkkwcioD417Gh6V1DUHe3mvqE0H1r6l4oAocVKOIkgAc6kSBV1m++rrnb40vFMy0mzS2V8kMYjjjkbAJLacAk8zvv6U1/hrxCdOKQYeZFnkAkX7rgK5VTjyycfGsit2x56vLo4+h3pp2V4sltewXDpqSJ9TGIePGlh7hIBO/pXShFR0wyqtHVOy/EJZe0l6kkrMkcM6xqTkRqZLYkDyB/SlfargkcfBeGWsU6XKNxBEEseND96bnIGGI2LFefSknZ3txbxcXu75u9MMySqqBV1qXaEgkFwMYjPInpQ3CO21rHY8NtZUm1Wl57TJhFKlQ07KFy+7ZkTy6+VQaIs6D/EHiUj23Eu7cq9lcWjRkHBQFIWLAj/fIay/8TuPTjhfCsyufaICZcn/VISBgWHXck/Op8S/idHdR8SidH7meMLbYjjDKSjKTIdeT49OOeBWQ7YdpYbuy4bBGJA9pEUkLABSdES+HDEkZQ8wK5JhSZvf4NcT7rhk7sAwe+hhOfKb2aEn5B8/KjeOQtDwC6smA1WsNsjY/nkZJG64+8K532f7UR2/DJ7XTIZnuoZ0IC6MRtA2CScg/ZN08qecc7dQTxcUQJNm8khaPKphVjSFDrw2x+zPLPSn9OTfQeEm+joqf+uWn/wCtf/3UrN9mmE9lDZw3AgvIJ/aYteRHPlnk0HB8QAcqV3I0A4IoS0/iNa95DePHP7VFbG27oBO6ckq2vvNWQuQemd+RoTsldRNZQrPBKDa3PfieFYT3vjeTQdbKwwXIyM4wN6VwklbQfTlXRo+yjTJxFe9dllmnkFxENkLLbPjwAleSRsD1BB60i47KG7+SUu8hMyAsxbCpJKFAz7qjJ2FMl7QgXwu2jcqZjIY00F1X2VrdcszBSfdJwdtXXGTheN8d1F9OfE8h6E6WkZtOxI1YO+9Z5P8AseK317HYuOTOl5durGf/AMio9jRvGcuwMulyE04yNiWO4xyBysryJ2ftitzFAQZ9eqQxCYZuPskKjxEnBC9cUzbtDC9zJeR2933stsLdVfuEjC6i4Y4kLjJPkdhypBxHiFoLGKyuo7rVBJIUeHudLO7SBPefOkiQbECqNomov4DOAyNHcW2hnUloI2CsQGXUAVYcmG7c/OtBwoO3G3d5HZVW4jRCcqg/8uTpHTOBWatJyjRSMrMY5InZV05OllLY1EAnY9aaWHGu7vGujDKUcy+Ed1rGsRaScyBceA8mPMUkXopNW3+ifYly19JqnSaQW0itKkzSq2GhIOSBowS3hHLNB3Dt3XB49bTabiN/aQxaOQGbSYgzHWWGV94D/T9NqOFX0VlcPMsdz7P7MYgJWttauzg9JANGlV6k5zSm27Uotrw+II+ba5EshIQB4xK7/ZZfLNuvMAc96ZNE2nfRseOoT/4vGZTKszQRaFywstcKr3rqxGFyQ/gzyGcb4qs0VZez4IywtSFPli3iB2+FZWbtnGJuKaEmD8QWNbYYQlWSEx5fx4XxYO2dqNTjrC54SrW82qygKzD7Iai0KoGjJkww1KeZG1Ocov4D+0Yf2G/QSi4D30p16yUtNLRssLhyGBJGkBAVBfmBzW/xK/8AWuGfCy//AK2ojiN3FJbX1rBFca7i49okM3cqELMj6F0OxPuAAkdSc192wuoria2uFguRPbtbsQTAUMMMnePpCyEs+5xjzGaZDxhKrp+/9Cb+NRk9rYNdRyR6lKWwfLwEQrlmjx4dWSQf6q5wa2H8RONWN5Kbi2W5Wd3XvO90CPQsejwhWJDZVPxrIKelXxppFsSajs8C+VSQ1EnFSWqMpZPPqa+rzFfUACXOaItm5+gJ+dDE1NTsfkP1NQsxKRaG1Hf3vTbP+a+jumB8x6jl8+lUnbepuuRq+vx8/hSpujrCxdI3vjHr1+GRv9ahdxbBs5Xow5j0NBGprMRyPyruVoPO1TGPDJsbHpt8jVU0ZDEeeTQsUuGyPmPzppKupM5yRtnz6j13G1UjtFYNNUUIfzq8NQynNXxn0rRF6LxkWq2N6d9n+0D25wQXjb3lz+K+tINVeB/KudNcWOpapm4kkgulCR3QjGQdLbNj+U5O/T6U34X2XhhKsPtCPvNv+HKuWuoO1W23EZox9nLIvoGOPoax5PH+CTXwdnkcDc/H6ViuPThpFLEAd6hz5AMCfyrOw9srqP3mEi+TgfmuDR72lzcwlzGACOW6ac+6csMMGxtg1neOSexYv2NInGFJbu9L6dyS4AAPI7ZqEPaCR20RlWbOMQqZd/IM2AT8qo7MxRSwmydHil8RyQcBsDdZVOM4+6djTGJooJXhiGykBsYzqYZyMYKqc8qb0qGXexPdwzyuATvnJMh1MpHQINlNUpwpA+ZJHdhlicchnGCR0yaczzCSRD/pg6gTkZf5Z57c6o4pbQW+JCWLuyqZMnGkjxAqu2gD05iqcEkV4Jx0NOD8G9m13MkaIiggA/6nTxjpv0qzhNpL7QtzKGcXAY6W2WBU9wn48sY61nrvjvtMiqqsscQUHxHLnBIJ8hzwKuubd3CO08kbr98eIDIwExy8uVNyT0Bb0NOKXUnfqrygsQHQopAEZfSVYdSMjereL2elFmjlPeJjBAGMZAZSvI7eXkKzcJk1I0u8u6ahsyrvgAKcb4zvvvWsi7Nh4gWkMTkZAc6l088kD3frTJ7A009HN+0nDTDMeZV/GpK6c5/p6EUk3B2p7xFie8WVpWKse7fxMhUHHUDw+TUkcYNVTByskh896kDtUVbbevc+VMcW17Veqvq4Fic+g/zUmGMCphcfGoBcn9az0Y6JxxdTVyj6dRXwGKlqqyjEokkBzJpPp0NRBopzkb7ihwgPI1KqZNqiLHJppwyXYg8tx8uf4UrxV9vJg/j8/wDNdF1IMJcZWMnh0nyHwr0jyBqUbal5b/v670OXI58602jZpHrKc1Wwr2ScmvFPnvQk4gcl7Eaiaka8qbYjkR05GK1/ZDi0zIsR3WFTgZXfU2xIIydJ8sbVkV2Io3gl0Yp0wwUOdLM3IBtufly3qc+7FbSdnQ+MpG8BjRw0jtGXIGkgqc6l8sChrdGj0L0bYMwGo4UtlnJxnb5jNVcTWdZmiVw2k5AVAHZNsspPMc9+u1LE4c1xIyu0vdruC/PnjAWkc09UVtVobXnFLdU0riRjkbHK4I2yTsKQeyvIygMTnZQSWCjrjPPannDeA2sTt3niXCeAhsjUxXUemnrz2rRca4VFoSNUyRpYEEhlC8zqXOPL1zXOEpHRfszLLw/uJAust3gOzL0UbkMvIA/nTO4ssqdR0hhkHGyj0A5nNEQcLEcqAozBiAjajrHefdJPNTjbqMjanMnZx/ugxlATGoYOXbVqxIx5Y2FdGNMZupUjI212+lERXaTWyr4MByQfAdXqC2R64p1aNcGMrHknYHvD4tLLsQOowN96r43xEXCy27R3Ecq6RkqxRJOaEtGNh61o+zd5GsMCya5JwgMsirJscS7s/ulfcUAb+YG9ctPsXJKnrZkOIXKANA2tpCh8C5YnI8J8I5ZrJ8fsNDBlzoYKc4IwSNwc8iDkfKulXvsshclBHOIosuokZu91ZljBGcAoMDpljvUeLrYTrNEuRKCgXwT48UkhRQCCdfd6QxxjOcdaryd2Dn8o4/qxippW/iXhkDRxzrH4ItLl4rosZta63crsyGPVoC7qSMgUPxG64ObSQQIwuO7xGSsuzB1YZJ21FWZSeXg9aZS/AOe+jE6TXlS1/v8AYryn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2098" name="Picture 114" descr="Resized_creepy-willy-wonka-meme-generator-you-have-a-stats-exam-that-must-be-terrible-b7509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695714" y="823064"/>
            <a:ext cx="1295656" cy="123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5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0" name="Object 10"/>
          <p:cNvGraphicFramePr>
            <a:graphicFrameLocks noChangeAspect="1"/>
          </p:cNvGraphicFramePr>
          <p:nvPr>
            <p:extLst>
              <p:ext uri="{D42A27DB-BD31-4B8C-83A1-F6EECF244321}">
                <p14:modId xmlns:p14="http://schemas.microsoft.com/office/powerpoint/2010/main" val="2238064480"/>
              </p:ext>
            </p:extLst>
          </p:nvPr>
        </p:nvGraphicFramePr>
        <p:xfrm>
          <a:off x="326231" y="906849"/>
          <a:ext cx="6550025" cy="4494213"/>
        </p:xfrm>
        <a:graphic>
          <a:graphicData uri="http://schemas.openxmlformats.org/presentationml/2006/ole">
            <mc:AlternateContent xmlns:mc="http://schemas.openxmlformats.org/markup-compatibility/2006">
              <mc:Choice xmlns:v="urn:schemas-microsoft-com:vml" Requires="v">
                <p:oleObj spid="_x0000_s43142" name="Equation" r:id="rId4" imgW="4711700" imgH="3238500" progId="Equation.DSMT4">
                  <p:embed/>
                </p:oleObj>
              </mc:Choice>
              <mc:Fallback>
                <p:oleObj name="Equation" r:id="rId4" imgW="4711700" imgH="3238500" progId="Equation.DSMT4">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1" y="906849"/>
                        <a:ext cx="6550025"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4" name="Group 83"/>
          <p:cNvGrpSpPr/>
          <p:nvPr/>
        </p:nvGrpSpPr>
        <p:grpSpPr>
          <a:xfrm>
            <a:off x="4842934" y="1234419"/>
            <a:ext cx="4007556" cy="1424026"/>
            <a:chOff x="5345288" y="774525"/>
            <a:chExt cx="3031067" cy="1424026"/>
          </a:xfrm>
        </p:grpSpPr>
        <p:sp>
          <p:nvSpPr>
            <p:cNvPr id="235532" name="Freeform 12"/>
            <p:cNvSpPr>
              <a:spLocks/>
            </p:cNvSpPr>
            <p:nvPr/>
          </p:nvSpPr>
          <p:spPr bwMode="auto">
            <a:xfrm>
              <a:off x="6432186" y="774525"/>
              <a:ext cx="1072355" cy="1145316"/>
            </a:xfrm>
            <a:custGeom>
              <a:avLst/>
              <a:gdLst/>
              <a:ahLst/>
              <a:cxnLst>
                <a:cxn ang="0">
                  <a:pos x="0" y="719"/>
                </a:cxn>
                <a:cxn ang="0">
                  <a:pos x="233" y="295"/>
                </a:cxn>
                <a:cxn ang="0">
                  <a:pos x="467" y="40"/>
                </a:cxn>
                <a:cxn ang="0">
                  <a:pos x="700" y="71"/>
                </a:cxn>
                <a:cxn ang="0">
                  <a:pos x="933" y="372"/>
                </a:cxn>
                <a:cxn ang="0">
                  <a:pos x="1167" y="809"/>
                </a:cxn>
                <a:cxn ang="0">
                  <a:pos x="1400" y="1223"/>
                </a:cxn>
                <a:cxn ang="0">
                  <a:pos x="1400" y="1803"/>
                </a:cxn>
                <a:cxn ang="0">
                  <a:pos x="0" y="1803"/>
                </a:cxn>
              </a:cxnLst>
              <a:rect l="0" t="0" r="r" b="b"/>
              <a:pathLst>
                <a:path w="1401" h="1804">
                  <a:moveTo>
                    <a:pt x="0" y="719"/>
                  </a:moveTo>
                  <a:cubicBezTo>
                    <a:pt x="78" y="568"/>
                    <a:pt x="156" y="418"/>
                    <a:pt x="233" y="295"/>
                  </a:cubicBezTo>
                  <a:cubicBezTo>
                    <a:pt x="311" y="173"/>
                    <a:pt x="389" y="81"/>
                    <a:pt x="467" y="40"/>
                  </a:cubicBezTo>
                  <a:cubicBezTo>
                    <a:pt x="544" y="0"/>
                    <a:pt x="622" y="11"/>
                    <a:pt x="700" y="71"/>
                  </a:cubicBezTo>
                  <a:cubicBezTo>
                    <a:pt x="778" y="131"/>
                    <a:pt x="856" y="239"/>
                    <a:pt x="933" y="372"/>
                  </a:cubicBezTo>
                  <a:cubicBezTo>
                    <a:pt x="1011" y="504"/>
                    <a:pt x="1089" y="660"/>
                    <a:pt x="1167" y="809"/>
                  </a:cubicBezTo>
                  <a:cubicBezTo>
                    <a:pt x="1244" y="959"/>
                    <a:pt x="1322" y="1102"/>
                    <a:pt x="1400" y="1223"/>
                  </a:cubicBezTo>
                  <a:cubicBezTo>
                    <a:pt x="1400" y="1243"/>
                    <a:pt x="1400" y="1783"/>
                    <a:pt x="1400" y="1803"/>
                  </a:cubicBezTo>
                  <a:cubicBezTo>
                    <a:pt x="1380" y="1803"/>
                    <a:pt x="20" y="1803"/>
                    <a:pt x="0" y="1803"/>
                  </a:cubicBezTo>
                </a:path>
              </a:pathLst>
            </a:custGeom>
            <a:solidFill>
              <a:srgbClr val="969696"/>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33" name="Freeform 13"/>
            <p:cNvSpPr>
              <a:spLocks/>
            </p:cNvSpPr>
            <p:nvPr/>
          </p:nvSpPr>
          <p:spPr bwMode="auto">
            <a:xfrm>
              <a:off x="5574914" y="784683"/>
              <a:ext cx="2572580" cy="1122461"/>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34" name="Line 14"/>
            <p:cNvSpPr>
              <a:spLocks noChangeShapeType="1"/>
            </p:cNvSpPr>
            <p:nvPr/>
          </p:nvSpPr>
          <p:spPr bwMode="auto">
            <a:xfrm>
              <a:off x="5574914" y="1919206"/>
              <a:ext cx="2571814"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35" name="Line 15"/>
            <p:cNvSpPr>
              <a:spLocks noChangeShapeType="1"/>
            </p:cNvSpPr>
            <p:nvPr/>
          </p:nvSpPr>
          <p:spPr bwMode="auto">
            <a:xfrm>
              <a:off x="5574914"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36" name="Text Box 16"/>
            <p:cNvSpPr txBox="1">
              <a:spLocks noChangeArrowheads="1"/>
            </p:cNvSpPr>
            <p:nvPr/>
          </p:nvSpPr>
          <p:spPr bwMode="auto">
            <a:xfrm>
              <a:off x="5345288"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30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37" name="Line 17"/>
            <p:cNvSpPr>
              <a:spLocks noChangeShapeType="1"/>
            </p:cNvSpPr>
            <p:nvPr/>
          </p:nvSpPr>
          <p:spPr bwMode="auto">
            <a:xfrm>
              <a:off x="6003550"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38" name="Text Box 18"/>
            <p:cNvSpPr txBox="1">
              <a:spLocks noChangeArrowheads="1"/>
            </p:cNvSpPr>
            <p:nvPr/>
          </p:nvSpPr>
          <p:spPr bwMode="auto">
            <a:xfrm>
              <a:off x="5773924"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40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39" name="Line 19"/>
            <p:cNvSpPr>
              <a:spLocks noChangeShapeType="1"/>
            </p:cNvSpPr>
            <p:nvPr/>
          </p:nvSpPr>
          <p:spPr bwMode="auto">
            <a:xfrm>
              <a:off x="6432186"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40" name="Text Box 20"/>
            <p:cNvSpPr txBox="1">
              <a:spLocks noChangeArrowheads="1"/>
            </p:cNvSpPr>
            <p:nvPr/>
          </p:nvSpPr>
          <p:spPr bwMode="auto">
            <a:xfrm>
              <a:off x="6202559"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solidFill>
                    <a:srgbClr val="FF0000"/>
                  </a:solidFill>
                  <a:latin typeface="Calibri" pitchFamily="34" charset="0"/>
                  <a:cs typeface="Arial" pitchFamily="34" charset="0"/>
                </a:rPr>
                <a:t>50</a:t>
              </a:r>
              <a:br>
                <a:rPr lang="en-IE" sz="1200" b="1" dirty="0" smtClean="0">
                  <a:solidFill>
                    <a:srgbClr val="FF0000"/>
                  </a:solidFill>
                  <a:latin typeface="Calibri" pitchFamily="34" charset="0"/>
                  <a:cs typeface="Arial" pitchFamily="34" charset="0"/>
                </a:rPr>
              </a:br>
              <a:r>
                <a:rPr lang="en-IE" sz="1200" b="1" dirty="0" smtClean="0">
                  <a:solidFill>
                    <a:srgbClr val="FF0000"/>
                  </a:solidFill>
                  <a:latin typeface="Calibri" pitchFamily="34" charset="0"/>
                  <a:cs typeface="Arial" pitchFamily="34" charset="0"/>
                </a:rPr>
                <a:t>–</a:t>
              </a:r>
              <a:r>
                <a:rPr kumimoji="0" lang="en-IE" sz="1200" b="1" i="0" u="none" strike="noStrike" cap="none" normalizeH="0" baseline="0" dirty="0" smtClean="0">
                  <a:ln>
                    <a:noFill/>
                  </a:ln>
                  <a:solidFill>
                    <a:srgbClr val="FF0000"/>
                  </a:solidFill>
                  <a:effectLst/>
                  <a:latin typeface="Calibri" pitchFamily="34" charset="0"/>
                  <a:cs typeface="Arial" pitchFamily="34" charset="0"/>
                </a:rPr>
                <a:t>1</a:t>
              </a:r>
              <a:endParaRPr kumimoji="0" lang="en-US" sz="1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35541" name="Line 21"/>
            <p:cNvSpPr>
              <a:spLocks noChangeShapeType="1"/>
            </p:cNvSpPr>
            <p:nvPr/>
          </p:nvSpPr>
          <p:spPr bwMode="auto">
            <a:xfrm>
              <a:off x="6860822"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42" name="Text Box 22"/>
            <p:cNvSpPr txBox="1">
              <a:spLocks noChangeArrowheads="1"/>
            </p:cNvSpPr>
            <p:nvPr/>
          </p:nvSpPr>
          <p:spPr bwMode="auto">
            <a:xfrm>
              <a:off x="6631195"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60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35543" name="Line 23"/>
            <p:cNvSpPr>
              <a:spLocks noChangeShapeType="1"/>
            </p:cNvSpPr>
            <p:nvPr/>
          </p:nvSpPr>
          <p:spPr bwMode="auto">
            <a:xfrm>
              <a:off x="7289457"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44" name="Text Box 24"/>
            <p:cNvSpPr txBox="1">
              <a:spLocks noChangeArrowheads="1"/>
            </p:cNvSpPr>
            <p:nvPr/>
          </p:nvSpPr>
          <p:spPr bwMode="auto">
            <a:xfrm>
              <a:off x="7059831"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70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5" name="Line 25"/>
            <p:cNvSpPr>
              <a:spLocks noChangeShapeType="1"/>
            </p:cNvSpPr>
            <p:nvPr/>
          </p:nvSpPr>
          <p:spPr bwMode="auto">
            <a:xfrm>
              <a:off x="7718093"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46" name="Text Box 26"/>
            <p:cNvSpPr txBox="1">
              <a:spLocks noChangeArrowheads="1"/>
            </p:cNvSpPr>
            <p:nvPr/>
          </p:nvSpPr>
          <p:spPr bwMode="auto">
            <a:xfrm>
              <a:off x="7488467"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80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7" name="Line 27"/>
            <p:cNvSpPr>
              <a:spLocks noChangeShapeType="1"/>
            </p:cNvSpPr>
            <p:nvPr/>
          </p:nvSpPr>
          <p:spPr bwMode="auto">
            <a:xfrm>
              <a:off x="8146729" y="1881114"/>
              <a:ext cx="0" cy="7618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48" name="Text Box 28"/>
            <p:cNvSpPr txBox="1">
              <a:spLocks noChangeArrowheads="1"/>
            </p:cNvSpPr>
            <p:nvPr/>
          </p:nvSpPr>
          <p:spPr bwMode="auto">
            <a:xfrm>
              <a:off x="7917102" y="1944601"/>
              <a:ext cx="459253"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90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9" name="Line 29"/>
            <p:cNvSpPr>
              <a:spLocks noChangeShapeType="1"/>
            </p:cNvSpPr>
            <p:nvPr/>
          </p:nvSpPr>
          <p:spPr bwMode="auto">
            <a:xfrm flipV="1">
              <a:off x="6860822" y="781509"/>
              <a:ext cx="0" cy="1137698"/>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50" name="Text Box 30"/>
            <p:cNvSpPr txBox="1">
              <a:spLocks noChangeArrowheads="1"/>
            </p:cNvSpPr>
            <p:nvPr/>
          </p:nvSpPr>
          <p:spPr bwMode="auto">
            <a:xfrm>
              <a:off x="7121065" y="1944560"/>
              <a:ext cx="765421" cy="25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b="1" dirty="0" smtClean="0">
                  <a:solidFill>
                    <a:srgbClr val="FF0000"/>
                  </a:solidFill>
                  <a:latin typeface="Calibri" pitchFamily="34" charset="0"/>
                  <a:cs typeface="Arial" pitchFamily="34" charset="0"/>
                </a:rPr>
                <a:t>75</a:t>
              </a:r>
              <a:br>
                <a:rPr lang="en-IE" sz="1200" b="1" dirty="0" smtClean="0">
                  <a:solidFill>
                    <a:srgbClr val="FF0000"/>
                  </a:solidFill>
                  <a:latin typeface="Calibri" pitchFamily="34" charset="0"/>
                  <a:cs typeface="Arial" pitchFamily="34" charset="0"/>
                </a:rPr>
              </a:br>
              <a:r>
                <a:rPr kumimoji="0" lang="en-IE" sz="1200" b="1" i="0" u="none" strike="noStrike" cap="none" normalizeH="0" baseline="0" dirty="0" smtClean="0">
                  <a:ln>
                    <a:noFill/>
                  </a:ln>
                  <a:solidFill>
                    <a:srgbClr val="FF0000"/>
                  </a:solidFill>
                  <a:effectLst/>
                  <a:latin typeface="Calibri" pitchFamily="34" charset="0"/>
                  <a:cs typeface="Arial" pitchFamily="34" charset="0"/>
                </a:rPr>
                <a:t>1.5</a:t>
              </a:r>
              <a:endParaRPr kumimoji="0" lang="en-US" sz="1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35551" name="Line 31"/>
            <p:cNvSpPr>
              <a:spLocks noChangeShapeType="1"/>
            </p:cNvSpPr>
            <p:nvPr/>
          </p:nvSpPr>
          <p:spPr bwMode="auto">
            <a:xfrm>
              <a:off x="7503775" y="1550978"/>
              <a:ext cx="0" cy="432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53" name="Line 33"/>
            <p:cNvSpPr>
              <a:spLocks noChangeShapeType="1"/>
            </p:cNvSpPr>
            <p:nvPr/>
          </p:nvSpPr>
          <p:spPr bwMode="auto">
            <a:xfrm>
              <a:off x="6432186" y="1231001"/>
              <a:ext cx="0" cy="756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235555" name="Freeform 35"/>
          <p:cNvSpPr>
            <a:spLocks/>
          </p:cNvSpPr>
          <p:nvPr/>
        </p:nvSpPr>
        <p:spPr bwMode="auto">
          <a:xfrm>
            <a:off x="6912315" y="4881278"/>
            <a:ext cx="1014050" cy="501113"/>
          </a:xfrm>
          <a:custGeom>
            <a:avLst/>
            <a:gdLst/>
            <a:ahLst/>
            <a:cxnLst>
              <a:cxn ang="0">
                <a:pos x="0" y="0"/>
              </a:cxn>
              <a:cxn ang="0">
                <a:pos x="160" y="264"/>
              </a:cxn>
              <a:cxn ang="0">
                <a:pos x="321" y="467"/>
              </a:cxn>
              <a:cxn ang="0">
                <a:pos x="481" y="607"/>
              </a:cxn>
              <a:cxn ang="0">
                <a:pos x="642" y="694"/>
              </a:cxn>
              <a:cxn ang="0">
                <a:pos x="802" y="743"/>
              </a:cxn>
              <a:cxn ang="0">
                <a:pos x="963" y="768"/>
              </a:cxn>
              <a:cxn ang="0">
                <a:pos x="963" y="788"/>
              </a:cxn>
              <a:cxn ang="0">
                <a:pos x="0" y="788"/>
              </a:cxn>
            </a:cxnLst>
            <a:rect l="0" t="0" r="r" b="b"/>
            <a:pathLst>
              <a:path w="964" h="789">
                <a:moveTo>
                  <a:pt x="0" y="0"/>
                </a:moveTo>
                <a:cubicBezTo>
                  <a:pt x="53" y="97"/>
                  <a:pt x="107" y="186"/>
                  <a:pt x="160" y="264"/>
                </a:cubicBezTo>
                <a:cubicBezTo>
                  <a:pt x="214" y="343"/>
                  <a:pt x="267" y="410"/>
                  <a:pt x="321" y="467"/>
                </a:cubicBezTo>
                <a:cubicBezTo>
                  <a:pt x="374" y="524"/>
                  <a:pt x="428" y="570"/>
                  <a:pt x="481" y="607"/>
                </a:cubicBezTo>
                <a:cubicBezTo>
                  <a:pt x="535" y="644"/>
                  <a:pt x="588" y="672"/>
                  <a:pt x="642" y="694"/>
                </a:cubicBezTo>
                <a:cubicBezTo>
                  <a:pt x="695" y="716"/>
                  <a:pt x="749" y="731"/>
                  <a:pt x="802" y="743"/>
                </a:cubicBezTo>
                <a:cubicBezTo>
                  <a:pt x="856" y="755"/>
                  <a:pt x="909" y="762"/>
                  <a:pt x="963" y="768"/>
                </a:cubicBezTo>
                <a:cubicBezTo>
                  <a:pt x="963" y="788"/>
                  <a:pt x="963" y="768"/>
                  <a:pt x="963" y="788"/>
                </a:cubicBezTo>
                <a:cubicBezTo>
                  <a:pt x="943" y="788"/>
                  <a:pt x="20" y="788"/>
                  <a:pt x="0" y="788"/>
                </a:cubicBezTo>
              </a:path>
            </a:pathLst>
          </a:custGeom>
          <a:solidFill>
            <a:srgbClr val="969696"/>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56" name="Freeform 36"/>
          <p:cNvSpPr>
            <a:spLocks/>
          </p:cNvSpPr>
          <p:nvPr/>
        </p:nvSpPr>
        <p:spPr bwMode="auto">
          <a:xfrm>
            <a:off x="4390865" y="4246789"/>
            <a:ext cx="3535500" cy="1122900"/>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57" name="Line 37"/>
          <p:cNvSpPr>
            <a:spLocks noChangeShapeType="1"/>
          </p:cNvSpPr>
          <p:nvPr/>
        </p:nvSpPr>
        <p:spPr bwMode="auto">
          <a:xfrm>
            <a:off x="4390865" y="5381756"/>
            <a:ext cx="3534448"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58" name="Line 38"/>
          <p:cNvSpPr>
            <a:spLocks noChangeShapeType="1"/>
          </p:cNvSpPr>
          <p:nvPr/>
        </p:nvSpPr>
        <p:spPr bwMode="auto">
          <a:xfrm>
            <a:off x="4390865"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59" name="Text Box 39"/>
          <p:cNvSpPr txBox="1">
            <a:spLocks noChangeArrowheads="1"/>
          </p:cNvSpPr>
          <p:nvPr/>
        </p:nvSpPr>
        <p:spPr bwMode="auto">
          <a:xfrm>
            <a:off x="4075289"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30</a:t>
            </a:r>
            <a:br>
              <a:rPr lang="en-IE" sz="1200" dirty="0" smtClean="0">
                <a:latin typeface="Calibri" pitchFamily="34" charset="0"/>
                <a:cs typeface="Arial" pitchFamily="34" charset="0"/>
              </a:rPr>
            </a:b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0" name="Line 40"/>
          <p:cNvSpPr>
            <a:spLocks noChangeShapeType="1"/>
          </p:cNvSpPr>
          <p:nvPr/>
        </p:nvSpPr>
        <p:spPr bwMode="auto">
          <a:xfrm>
            <a:off x="4979940"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61" name="Text Box 41"/>
          <p:cNvSpPr txBox="1">
            <a:spLocks noChangeArrowheads="1"/>
          </p:cNvSpPr>
          <p:nvPr/>
        </p:nvSpPr>
        <p:spPr bwMode="auto">
          <a:xfrm>
            <a:off x="4664364"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40</a:t>
            </a:r>
            <a:br>
              <a:rPr lang="en-IE" sz="1200" dirty="0" smtClean="0">
                <a:latin typeface="Calibri" pitchFamily="34" charset="0"/>
                <a:cs typeface="Arial" pitchFamily="34" charset="0"/>
              </a:rPr>
            </a:b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2" name="Line 42"/>
          <p:cNvSpPr>
            <a:spLocks noChangeShapeType="1"/>
          </p:cNvSpPr>
          <p:nvPr/>
        </p:nvSpPr>
        <p:spPr bwMode="auto">
          <a:xfrm>
            <a:off x="5569014"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63" name="Text Box 43"/>
          <p:cNvSpPr txBox="1">
            <a:spLocks noChangeArrowheads="1"/>
          </p:cNvSpPr>
          <p:nvPr/>
        </p:nvSpPr>
        <p:spPr bwMode="auto">
          <a:xfrm>
            <a:off x="5253438"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E" sz="1200" dirty="0" smtClean="0">
                <a:latin typeface="Calibri" pitchFamily="34" charset="0"/>
                <a:cs typeface="Arial" pitchFamily="34" charset="0"/>
              </a:rPr>
              <a:t>50</a:t>
            </a:r>
            <a:br>
              <a:rPr lang="en-IE" sz="1200" dirty="0" smtClean="0">
                <a:latin typeface="Calibri" pitchFamily="34" charset="0"/>
                <a:cs typeface="Arial" pitchFamily="34" charset="0"/>
              </a:rPr>
            </a:br>
            <a:r>
              <a:rPr lang="en-IE" sz="1200" dirty="0" smtClean="0">
                <a:latin typeface="Calibri" pitchFamily="34" charset="0"/>
                <a:cs typeface="Arial" pitchFamily="34" charset="0"/>
              </a:rPr>
              <a:t>–</a:t>
            </a:r>
            <a:r>
              <a:rPr kumimoji="0" lang="en-IE" sz="1200" b="0" i="0" u="none" strike="noStrike" cap="none" normalizeH="0" baseline="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4" name="Line 44"/>
          <p:cNvSpPr>
            <a:spLocks noChangeShapeType="1"/>
          </p:cNvSpPr>
          <p:nvPr/>
        </p:nvSpPr>
        <p:spPr bwMode="auto">
          <a:xfrm>
            <a:off x="6158089"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65" name="Text Box 45"/>
          <p:cNvSpPr txBox="1">
            <a:spLocks noChangeArrowheads="1"/>
          </p:cNvSpPr>
          <p:nvPr/>
        </p:nvSpPr>
        <p:spPr bwMode="auto">
          <a:xfrm>
            <a:off x="5842513"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cs typeface="Arial" pitchFamily="34" charset="0"/>
              </a:rPr>
              <a:t>60</a:t>
            </a:r>
            <a:br>
              <a:rPr kumimoji="0" lang="en-IE" sz="1200" b="0" i="0" u="none" strike="noStrike" cap="none" normalizeH="0" baseline="0" dirty="0" smtClean="0">
                <a:ln>
                  <a:noFill/>
                </a:ln>
                <a:solidFill>
                  <a:schemeClr val="tx1"/>
                </a:solidFill>
                <a:effectLst/>
                <a:cs typeface="Arial" pitchFamily="34" charset="0"/>
              </a:rPr>
            </a:br>
            <a:r>
              <a:rPr kumimoji="0" lang="en-IE" sz="1200" b="0" i="0" u="none" strike="noStrike" cap="none" normalizeH="0" baseline="0" dirty="0" smtClean="0">
                <a:ln>
                  <a:noFill/>
                </a:ln>
                <a:solidFill>
                  <a:schemeClr val="tx1"/>
                </a:solidFill>
                <a:effectLst/>
                <a:cs typeface="Arial" pitchFamily="34" charset="0"/>
              </a:rPr>
              <a:t>0</a:t>
            </a:r>
            <a:endParaRPr kumimoji="0" lang="en-US" sz="1200" b="0" i="0" u="none" strike="noStrike" cap="none" normalizeH="0" baseline="0" dirty="0" smtClean="0">
              <a:ln>
                <a:noFill/>
              </a:ln>
              <a:solidFill>
                <a:schemeClr val="tx1"/>
              </a:solidFill>
              <a:effectLst/>
              <a:cs typeface="Arial" pitchFamily="34" charset="0"/>
            </a:endParaRPr>
          </a:p>
        </p:txBody>
      </p:sp>
      <p:sp>
        <p:nvSpPr>
          <p:cNvPr id="235566" name="Line 46"/>
          <p:cNvSpPr>
            <a:spLocks noChangeShapeType="1"/>
          </p:cNvSpPr>
          <p:nvPr/>
        </p:nvSpPr>
        <p:spPr bwMode="auto">
          <a:xfrm>
            <a:off x="6747164"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67" name="Text Box 47"/>
          <p:cNvSpPr txBox="1">
            <a:spLocks noChangeArrowheads="1"/>
          </p:cNvSpPr>
          <p:nvPr/>
        </p:nvSpPr>
        <p:spPr bwMode="auto">
          <a:xfrm>
            <a:off x="6431588"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70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8" name="Line 48"/>
          <p:cNvSpPr>
            <a:spLocks noChangeShapeType="1"/>
          </p:cNvSpPr>
          <p:nvPr/>
        </p:nvSpPr>
        <p:spPr bwMode="auto">
          <a:xfrm>
            <a:off x="7336238"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69" name="Text Box 49"/>
          <p:cNvSpPr txBox="1">
            <a:spLocks noChangeArrowheads="1"/>
          </p:cNvSpPr>
          <p:nvPr/>
        </p:nvSpPr>
        <p:spPr bwMode="auto">
          <a:xfrm>
            <a:off x="7020663"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80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0" name="Line 50"/>
          <p:cNvSpPr>
            <a:spLocks noChangeShapeType="1"/>
          </p:cNvSpPr>
          <p:nvPr/>
        </p:nvSpPr>
        <p:spPr bwMode="auto">
          <a:xfrm>
            <a:off x="7925313" y="5343648"/>
            <a:ext cx="0" cy="7621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71" name="Text Box 51"/>
          <p:cNvSpPr txBox="1">
            <a:spLocks noChangeArrowheads="1"/>
          </p:cNvSpPr>
          <p:nvPr/>
        </p:nvSpPr>
        <p:spPr bwMode="auto">
          <a:xfrm>
            <a:off x="7609737" y="5407161"/>
            <a:ext cx="631152"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0" i="0" u="none" strike="noStrike" cap="none" normalizeH="0" baseline="0" dirty="0" smtClean="0">
                <a:ln>
                  <a:noFill/>
                </a:ln>
                <a:solidFill>
                  <a:schemeClr val="tx1"/>
                </a:solidFill>
                <a:effectLst/>
                <a:latin typeface="Calibri" pitchFamily="34" charset="0"/>
                <a:cs typeface="Arial" pitchFamily="34" charset="0"/>
              </a:rPr>
              <a:t>90</a:t>
            </a:r>
            <a:br>
              <a:rPr kumimoji="0" lang="en-IE" sz="1200" b="0" i="0" u="none" strike="noStrike" cap="none" normalizeH="0" baseline="0" dirty="0" smtClean="0">
                <a:ln>
                  <a:noFill/>
                </a:ln>
                <a:solidFill>
                  <a:schemeClr val="tx1"/>
                </a:solidFill>
                <a:effectLst/>
                <a:latin typeface="Calibri" pitchFamily="34" charset="0"/>
                <a:cs typeface="Arial" pitchFamily="34" charset="0"/>
              </a:rPr>
            </a:br>
            <a:r>
              <a:rPr kumimoji="0" lang="en-IE" sz="1200" b="0" i="0" u="none" strike="noStrike" cap="none" normalizeH="0" baseline="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2" name="Line 52"/>
          <p:cNvSpPr>
            <a:spLocks noChangeShapeType="1"/>
          </p:cNvSpPr>
          <p:nvPr/>
        </p:nvSpPr>
        <p:spPr bwMode="auto">
          <a:xfrm flipV="1">
            <a:off x="6158089" y="4243613"/>
            <a:ext cx="0" cy="113814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35573" name="Text Box 53"/>
          <p:cNvSpPr txBox="1">
            <a:spLocks noChangeArrowheads="1"/>
          </p:cNvSpPr>
          <p:nvPr/>
        </p:nvSpPr>
        <p:spPr bwMode="auto">
          <a:xfrm>
            <a:off x="6476667" y="5407198"/>
            <a:ext cx="1051919" cy="25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200" b="1" i="0" u="none" strike="noStrike" cap="none" normalizeH="0" baseline="0" dirty="0" smtClean="0">
                <a:ln>
                  <a:noFill/>
                </a:ln>
                <a:solidFill>
                  <a:srgbClr val="FF0000"/>
                </a:solidFill>
                <a:effectLst/>
                <a:latin typeface="Calibri" pitchFamily="34" charset="0"/>
                <a:cs typeface="Arial" pitchFamily="34" charset="0"/>
              </a:rPr>
              <a:t>72.8</a:t>
            </a:r>
            <a:r>
              <a:rPr lang="en-IE" sz="1200" b="1" dirty="0" smtClean="0">
                <a:solidFill>
                  <a:srgbClr val="FF0000"/>
                </a:solidFill>
                <a:latin typeface="Calibri" pitchFamily="34" charset="0"/>
                <a:cs typeface="Arial" pitchFamily="34" charset="0"/>
              </a:rPr>
              <a:t/>
            </a:r>
            <a:br>
              <a:rPr lang="en-IE" sz="1200" b="1" dirty="0" smtClean="0">
                <a:solidFill>
                  <a:srgbClr val="FF0000"/>
                </a:solidFill>
                <a:latin typeface="Calibri" pitchFamily="34" charset="0"/>
                <a:cs typeface="Arial" pitchFamily="34" charset="0"/>
              </a:rPr>
            </a:br>
            <a:r>
              <a:rPr lang="en-IE" sz="1200" b="1" dirty="0" smtClean="0">
                <a:solidFill>
                  <a:srgbClr val="FF0000"/>
                </a:solidFill>
                <a:latin typeface="Calibri" pitchFamily="34" charset="0"/>
                <a:cs typeface="Arial" pitchFamily="34" charset="0"/>
              </a:rPr>
              <a:t>1.28</a:t>
            </a:r>
            <a:endParaRPr lang="en-US" sz="1200" b="1" dirty="0" smtClean="0">
              <a:solidFill>
                <a:srgbClr val="FF0000"/>
              </a:solidFill>
              <a:latin typeface="Arial" pitchFamily="34" charset="0"/>
              <a:cs typeface="Arial" pitchFamily="34" charset="0"/>
            </a:endParaRPr>
          </a:p>
        </p:txBody>
      </p:sp>
      <p:sp>
        <p:nvSpPr>
          <p:cNvPr id="235574" name="Line 54"/>
          <p:cNvSpPr>
            <a:spLocks noChangeShapeType="1"/>
          </p:cNvSpPr>
          <p:nvPr/>
        </p:nvSpPr>
        <p:spPr bwMode="auto">
          <a:xfrm>
            <a:off x="6912315" y="4881278"/>
            <a:ext cx="0" cy="5400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p:txBody>
          <a:bodyPr/>
          <a:lstStyle/>
          <a:p>
            <a:r>
              <a:rPr lang="en-IE" dirty="0" smtClean="0"/>
              <a:t>Question 2: Solution</a:t>
            </a:r>
            <a:endParaRPr lang="en-IE" dirty="0"/>
          </a:p>
        </p:txBody>
      </p:sp>
    </p:spTree>
    <p:extLst>
      <p:ext uri="{BB962C8B-B14F-4D97-AF65-F5344CB8AC3E}">
        <p14:creationId xmlns:p14="http://schemas.microsoft.com/office/powerpoint/2010/main" val="95888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4"/>
          <p:cNvSpPr txBox="1">
            <a:spLocks/>
          </p:cNvSpPr>
          <p:nvPr/>
        </p:nvSpPr>
        <p:spPr>
          <a:xfrm>
            <a:off x="147041" y="709647"/>
            <a:ext cx="8229600"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a:lstStyle>
          <a:p>
            <a:endParaRPr lang="en-IE" sz="3200" b="1" i="1" dirty="0">
              <a:solidFill>
                <a:srgbClr val="990033"/>
              </a:solidFill>
              <a:effectLst>
                <a:outerShdw blurRad="38100" dist="38100" dir="2700000" algn="tl">
                  <a:srgbClr val="000000">
                    <a:alpha val="43137"/>
                  </a:srgbClr>
                </a:outerShdw>
              </a:effectLst>
              <a:ea typeface="+mn-ea"/>
              <a:cs typeface="+mn-cs"/>
            </a:endParaRPr>
          </a:p>
        </p:txBody>
      </p:sp>
      <p:grpSp>
        <p:nvGrpSpPr>
          <p:cNvPr id="41" name="Group 40"/>
          <p:cNvGrpSpPr/>
          <p:nvPr/>
        </p:nvGrpSpPr>
        <p:grpSpPr>
          <a:xfrm>
            <a:off x="718571" y="1297799"/>
            <a:ext cx="7704000" cy="4360507"/>
            <a:chOff x="718571" y="1297799"/>
            <a:chExt cx="7704000" cy="4360507"/>
          </a:xfrm>
        </p:grpSpPr>
        <p:sp>
          <p:nvSpPr>
            <p:cNvPr id="42"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3"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4"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087928262"/>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33163" name="Equation" r:id="rId4" imgW="126720" imgH="164880" progId="Equation.DSMT4">
                    <p:embed/>
                  </p:oleObj>
                </mc:Choice>
                <mc:Fallback>
                  <p:oleObj name="Equation" r:id="rId4" imgW="126720" imgH="164880" progId="Equation.DSMT4">
                    <p:embed/>
                    <p:pic>
                      <p:nvPicPr>
                        <p:cNvPr id="0" name="Picture 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26"/>
            <p:cNvGraphicFramePr>
              <a:graphicFrameLocks noChangeAspect="1"/>
            </p:cNvGraphicFramePr>
            <p:nvPr>
              <p:extLst>
                <p:ext uri="{D42A27DB-BD31-4B8C-83A1-F6EECF244321}">
                  <p14:modId xmlns:p14="http://schemas.microsoft.com/office/powerpoint/2010/main" val="4072362755"/>
                </p:ext>
              </p:extLst>
            </p:nvPr>
          </p:nvGraphicFramePr>
          <p:xfrm>
            <a:off x="6745288" y="4459288"/>
            <a:ext cx="590550" cy="247650"/>
          </p:xfrm>
          <a:graphic>
            <a:graphicData uri="http://schemas.openxmlformats.org/presentationml/2006/ole">
              <mc:AlternateContent xmlns:mc="http://schemas.openxmlformats.org/markup-compatibility/2006">
                <mc:Choice xmlns:v="urn:schemas-microsoft-com:vml" Requires="v">
                  <p:oleObj spid="_x0000_s33164" name="Equation" r:id="rId6" imgW="393480" imgH="164880" progId="Equation.DSMT4">
                    <p:embed/>
                  </p:oleObj>
                </mc:Choice>
                <mc:Fallback>
                  <p:oleObj name="Equation" r:id="rId6" imgW="393480" imgH="164880" progId="Equation.DSMT4">
                    <p:embed/>
                    <p:pic>
                      <p:nvPicPr>
                        <p:cNvPr id="0" name="Picture 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5288" y="4459288"/>
                          <a:ext cx="5905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9"/>
            <p:cNvGraphicFramePr>
              <a:graphicFrameLocks noChangeAspect="1"/>
            </p:cNvGraphicFramePr>
            <p:nvPr>
              <p:extLst>
                <p:ext uri="{D42A27DB-BD31-4B8C-83A1-F6EECF244321}">
                  <p14:modId xmlns:p14="http://schemas.microsoft.com/office/powerpoint/2010/main" val="3268275238"/>
                </p:ext>
              </p:extLst>
            </p:nvPr>
          </p:nvGraphicFramePr>
          <p:xfrm>
            <a:off x="1816100" y="4459288"/>
            <a:ext cx="590550" cy="247650"/>
          </p:xfrm>
          <a:graphic>
            <a:graphicData uri="http://schemas.openxmlformats.org/presentationml/2006/ole">
              <mc:AlternateContent xmlns:mc="http://schemas.openxmlformats.org/markup-compatibility/2006">
                <mc:Choice xmlns:v="urn:schemas-microsoft-com:vml" Requires="v">
                  <p:oleObj spid="_x0000_s33165" name="Equation" r:id="rId8" imgW="393480" imgH="164880" progId="Equation.DSMT4">
                    <p:embed/>
                  </p:oleObj>
                </mc:Choice>
                <mc:Fallback>
                  <p:oleObj name="Equation" r:id="rId8" imgW="393480" imgH="164880" progId="Equation.DSMT4">
                    <p:embed/>
                    <p:pic>
                      <p:nvPicPr>
                        <p:cNvPr id="0" name="Picture 2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6100" y="4459288"/>
                          <a:ext cx="5905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9"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0"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1"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2"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3" name="Left-Right Arrow 52"/>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54"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55" name="Right Arrow 54"/>
            <p:cNvSpPr/>
            <p:nvPr/>
          </p:nvSpPr>
          <p:spPr>
            <a:xfrm>
              <a:off x="6957330" y="4578186"/>
              <a:ext cx="1152128" cy="1080120"/>
            </a:xfrm>
            <a:prstGeom prst="rightArrow">
              <a:avLst>
                <a:gd name="adj1" fmla="val 50000"/>
                <a:gd name="adj2" fmla="val 59383"/>
              </a:avLst>
            </a:prstGeom>
            <a:solidFill>
              <a:srgbClr val="00B0F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Right Arrow 55"/>
            <p:cNvSpPr/>
            <p:nvPr/>
          </p:nvSpPr>
          <p:spPr>
            <a:xfrm flipH="1">
              <a:off x="919092" y="4578186"/>
              <a:ext cx="1223171" cy="1080120"/>
            </a:xfrm>
            <a:prstGeom prst="rightArrow">
              <a:avLst>
                <a:gd name="adj1" fmla="val 50000"/>
                <a:gd name="adj2" fmla="val 59383"/>
              </a:avLst>
            </a:prstGeom>
            <a:solidFill>
              <a:srgbClr val="00B0F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TextBox 57"/>
            <p:cNvSpPr txBox="1"/>
            <p:nvPr/>
          </p:nvSpPr>
          <p:spPr>
            <a:xfrm>
              <a:off x="1103586" y="4855779"/>
              <a:ext cx="1020285" cy="523220"/>
            </a:xfrm>
            <a:prstGeom prst="rect">
              <a:avLst/>
            </a:prstGeom>
            <a:noFill/>
          </p:spPr>
          <p:txBody>
            <a:bodyPr wrap="square" rtlCol="0">
              <a:spAutoFit/>
            </a:bodyPr>
            <a:lstStyle/>
            <a:p>
              <a:r>
                <a:rPr lang="en-GB" sz="2800" b="1" dirty="0" smtClean="0">
                  <a:solidFill>
                    <a:prstClr val="black"/>
                  </a:solidFill>
                </a:rPr>
                <a:t>2.5%</a:t>
              </a:r>
              <a:endParaRPr lang="en-IE" sz="2800" b="1" dirty="0" smtClean="0">
                <a:solidFill>
                  <a:prstClr val="black"/>
                </a:solidFill>
              </a:endParaRPr>
            </a:p>
          </p:txBody>
        </p:sp>
        <p:sp>
          <p:nvSpPr>
            <p:cNvPr id="59" name="TextBox 58"/>
            <p:cNvSpPr txBox="1"/>
            <p:nvPr/>
          </p:nvSpPr>
          <p:spPr>
            <a:xfrm>
              <a:off x="7006458" y="4855779"/>
              <a:ext cx="970893" cy="523220"/>
            </a:xfrm>
            <a:prstGeom prst="rect">
              <a:avLst/>
            </a:prstGeom>
            <a:noFill/>
          </p:spPr>
          <p:txBody>
            <a:bodyPr wrap="square" rtlCol="0">
              <a:spAutoFit/>
            </a:bodyPr>
            <a:lstStyle/>
            <a:p>
              <a:r>
                <a:rPr lang="en-GB" sz="2800" b="1" dirty="0" smtClean="0">
                  <a:solidFill>
                    <a:prstClr val="black"/>
                  </a:solidFill>
                </a:rPr>
                <a:t>2.5%</a:t>
              </a:r>
              <a:endParaRPr lang="en-IE" sz="2800" b="1" dirty="0" smtClean="0">
                <a:solidFill>
                  <a:prstClr val="black"/>
                </a:solidFill>
              </a:endParaRPr>
            </a:p>
          </p:txBody>
        </p:sp>
      </p:grpSp>
      <p:grpSp>
        <p:nvGrpSpPr>
          <p:cNvPr id="66" name="Group 65"/>
          <p:cNvGrpSpPr/>
          <p:nvPr/>
        </p:nvGrpSpPr>
        <p:grpSpPr>
          <a:xfrm>
            <a:off x="8808342" y="919799"/>
            <a:ext cx="8183311" cy="5053126"/>
            <a:chOff x="8588417" y="919799"/>
            <a:chExt cx="8183311" cy="5053126"/>
          </a:xfrm>
        </p:grpSpPr>
        <p:sp>
          <p:nvSpPr>
            <p:cNvPr id="63" name="Rounded Rectangle 62"/>
            <p:cNvSpPr/>
            <p:nvPr/>
          </p:nvSpPr>
          <p:spPr>
            <a:xfrm rot="16200000">
              <a:off x="8368498" y="2534855"/>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solidFill>
                    <a:prstClr val="white"/>
                  </a:solidFill>
                </a:rPr>
                <a:t>Pg. 37</a:t>
              </a:r>
              <a:endParaRPr lang="en-IE" sz="1600" b="1" dirty="0">
                <a:solidFill>
                  <a:prstClr val="white"/>
                </a:solidFill>
              </a:endParaRPr>
            </a:p>
          </p:txBody>
        </p:sp>
        <p:pic>
          <p:nvPicPr>
            <p:cNvPr id="65" name="Picture 64" descr="P39.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8818" y="919799"/>
              <a:ext cx="7812910" cy="5053126"/>
            </a:xfrm>
            <a:prstGeom prst="roundRect">
              <a:avLst>
                <a:gd name="adj" fmla="val 3382"/>
              </a:avLst>
            </a:prstGeom>
            <a:ln w="19050">
              <a:solidFill>
                <a:schemeClr val="accent2">
                  <a:lumMod val="75000"/>
                </a:schemeClr>
              </a:solidFill>
            </a:ln>
          </p:spPr>
        </p:pic>
      </p:grpSp>
      <p:grpSp>
        <p:nvGrpSpPr>
          <p:cNvPr id="67" name="Group 66"/>
          <p:cNvGrpSpPr/>
          <p:nvPr/>
        </p:nvGrpSpPr>
        <p:grpSpPr>
          <a:xfrm>
            <a:off x="8808342" y="888370"/>
            <a:ext cx="7847633" cy="5000254"/>
            <a:chOff x="8588417" y="957818"/>
            <a:chExt cx="7847633" cy="5000254"/>
          </a:xfrm>
        </p:grpSpPr>
        <p:sp>
          <p:nvSpPr>
            <p:cNvPr id="64" name="Rounded Rectangle 63"/>
            <p:cNvSpPr/>
            <p:nvPr/>
          </p:nvSpPr>
          <p:spPr>
            <a:xfrm rot="16200000">
              <a:off x="8368498" y="1657109"/>
              <a:ext cx="833377" cy="393540"/>
            </a:xfrm>
            <a:prstGeom prst="round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t" anchorCtr="0"/>
            <a:lstStyle/>
            <a:p>
              <a:pPr algn="ctr"/>
              <a:r>
                <a:rPr lang="en-IE" sz="1600" b="1" dirty="0" smtClean="0">
                  <a:solidFill>
                    <a:prstClr val="white"/>
                  </a:solidFill>
                </a:rPr>
                <a:t>Pg. 36</a:t>
              </a:r>
              <a:endParaRPr lang="en-IE" sz="1600" b="1" dirty="0">
                <a:solidFill>
                  <a:prstClr val="white"/>
                </a:solidFill>
              </a:endParaRPr>
            </a:p>
          </p:txBody>
        </p:sp>
        <p:pic>
          <p:nvPicPr>
            <p:cNvPr id="57" name="Picture 56" descr="P38.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35668" y="957818"/>
              <a:ext cx="7500382" cy="5000254"/>
            </a:xfrm>
            <a:prstGeom prst="roundRect">
              <a:avLst>
                <a:gd name="adj" fmla="val 2529"/>
              </a:avLst>
            </a:prstGeom>
            <a:ln w="19050">
              <a:solidFill>
                <a:schemeClr val="accent2">
                  <a:lumMod val="75000"/>
                </a:schemeClr>
              </a:solidFill>
            </a:ln>
          </p:spPr>
        </p:pic>
      </p:grpSp>
      <p:sp>
        <p:nvSpPr>
          <p:cNvPr id="2" name="Title 1"/>
          <p:cNvSpPr>
            <a:spLocks noGrp="1"/>
          </p:cNvSpPr>
          <p:nvPr>
            <p:ph type="title"/>
          </p:nvPr>
        </p:nvSpPr>
        <p:spPr/>
        <p:txBody>
          <a:bodyPr>
            <a:normAutofit/>
          </a:bodyPr>
          <a:lstStyle/>
          <a:p>
            <a:r>
              <a:rPr lang="en-GB" dirty="0">
                <a:solidFill>
                  <a:srgbClr val="FFC000"/>
                </a:solidFill>
                <a:effectLst>
                  <a:outerShdw blurRad="38100" dist="38100" dir="2700000" algn="tl">
                    <a:srgbClr val="000000">
                      <a:alpha val="43137"/>
                    </a:srgbClr>
                  </a:outerShdw>
                </a:effectLst>
                <a:ea typeface="+mn-ea"/>
                <a:cs typeface="+mn-cs"/>
              </a:rPr>
              <a:t>For </a:t>
            </a:r>
            <a:r>
              <a:rPr lang="en-GB" dirty="0" smtClean="0">
                <a:solidFill>
                  <a:srgbClr val="FFC000"/>
                </a:solidFill>
                <a:effectLst>
                  <a:outerShdw blurRad="38100" dist="38100" dir="2700000" algn="tl">
                    <a:srgbClr val="000000">
                      <a:alpha val="43137"/>
                    </a:srgbClr>
                  </a:outerShdw>
                </a:effectLst>
                <a:ea typeface="+mn-ea"/>
                <a:cs typeface="+mn-cs"/>
              </a:rPr>
              <a:t>Higher Level </a:t>
            </a:r>
            <a:r>
              <a:rPr lang="en-GB" dirty="0">
                <a:solidFill>
                  <a:srgbClr val="FFC000"/>
                </a:solidFill>
                <a:effectLst>
                  <a:outerShdw blurRad="38100" dist="38100" dir="2700000" algn="tl">
                    <a:srgbClr val="000000">
                      <a:alpha val="43137"/>
                    </a:srgbClr>
                  </a:outerShdw>
                </a:effectLst>
                <a:ea typeface="+mn-ea"/>
                <a:cs typeface="+mn-cs"/>
              </a:rPr>
              <a:t>Leaving Cert use z </a:t>
            </a:r>
            <a:r>
              <a:rPr lang="en-GB" dirty="0" smtClean="0">
                <a:solidFill>
                  <a:srgbClr val="FFC000"/>
                </a:solidFill>
                <a:effectLst>
                  <a:outerShdw blurRad="38100" dist="38100" dir="2700000" algn="tl">
                    <a:srgbClr val="000000">
                      <a:alpha val="43137"/>
                    </a:srgbClr>
                  </a:outerShdw>
                </a:effectLst>
                <a:ea typeface="+mn-ea"/>
                <a:cs typeface="+mn-cs"/>
              </a:rPr>
              <a:t>scores</a:t>
            </a:r>
            <a:endParaRPr lang="en-IE" sz="2800" dirty="0">
              <a:solidFill>
                <a:srgbClr val="FFC000"/>
              </a:solidFill>
            </a:endParaRPr>
          </a:p>
        </p:txBody>
      </p:sp>
    </p:spTree>
    <p:extLst>
      <p:ext uri="{BB962C8B-B14F-4D97-AF65-F5344CB8AC3E}">
        <p14:creationId xmlns:p14="http://schemas.microsoft.com/office/powerpoint/2010/main" val="418891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2.77521E-7 L -0.93871 -2.77521E-7 " pathEditMode="relative" rAng="0" ptsTypes="AA">
                                      <p:cBhvr>
                                        <p:cTn id="6" dur="2000" fill="hold"/>
                                        <p:tgtEl>
                                          <p:spTgt spid="67"/>
                                        </p:tgtEl>
                                        <p:attrNameLst>
                                          <p:attrName>ppt_x</p:attrName>
                                          <p:attrName>ppt_y</p:attrName>
                                        </p:attrNameLst>
                                      </p:cBhvr>
                                      <p:rCtr x="-46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872 -4.51434E-6 L 0.00121 -4.51434E-6 " pathEditMode="relative" rAng="0" ptsTypes="AA">
                                      <p:cBhvr>
                                        <p:cTn id="10" dur="2000" fill="hold"/>
                                        <p:tgtEl>
                                          <p:spTgt spid="67"/>
                                        </p:tgtEl>
                                        <p:attrNameLst>
                                          <p:attrName>ppt_x</p:attrName>
                                          <p:attrName>ppt_y</p:attrName>
                                        </p:attrNameLst>
                                      </p:cBhvr>
                                      <p:rCtr x="470" y="0"/>
                                    </p:animMotion>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243 0.01297 L -0.93993 0.01297 " pathEditMode="relative" rAng="0" ptsTypes="AA">
                                      <p:cBhvr>
                                        <p:cTn id="15" dur="2000" fill="hold"/>
                                        <p:tgtEl>
                                          <p:spTgt spid="66"/>
                                        </p:tgtEl>
                                        <p:attrNameLst>
                                          <p:attrName>ppt_x</p:attrName>
                                          <p:attrName>ppt_y</p:attrName>
                                        </p:attrNameLst>
                                      </p:cBhvr>
                                      <p:rCtr x="-47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888 0.01274 L 0.00087 0.01274 " pathEditMode="relative" rAng="0" ptsTypes="AA">
                                      <p:cBhvr>
                                        <p:cTn id="19" dur="2000" fill="hold"/>
                                        <p:tgtEl>
                                          <p:spTgt spid="66"/>
                                        </p:tgtEl>
                                        <p:attrNameLst>
                                          <p:attrName>ppt_x</p:attrName>
                                          <p:attrName>ppt_y</p:attrName>
                                        </p:attrNameLst>
                                      </p:cBhvr>
                                      <p:rCtr x="470" y="0"/>
                                    </p:animMotion>
                                  </p:childTnLst>
                                </p:cTn>
                              </p:par>
                            </p:childTnLst>
                          </p:cTn>
                        </p:par>
                      </p:childTnLst>
                    </p:cTn>
                  </p:par>
                </p:childTnLst>
              </p:cTn>
              <p:nextCondLst>
                <p:cond evt="onClick" delay="0">
                  <p:tgtEl>
                    <p:spTgt spid="66"/>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TextBox 33"/>
              <p:cNvSpPr txBox="1"/>
              <p:nvPr/>
            </p:nvSpPr>
            <p:spPr>
              <a:xfrm>
                <a:off x="232949" y="1311027"/>
                <a:ext cx="9001000" cy="118352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2400" b="1" i="1" smtClean="0">
                          <a:solidFill>
                            <a:srgbClr val="FF0000"/>
                          </a:solidFill>
                          <a:latin typeface="Cambria Math"/>
                        </a:rPr>
                        <m:t>𝑳𝑪𝑯𝑳</m:t>
                      </m:r>
                      <m:r>
                        <a:rPr lang="en-IE" sz="2400" b="1" i="1">
                          <a:latin typeface="Cambria Math"/>
                        </a:rPr>
                        <m:t> </m:t>
                      </m:r>
                      <m:r>
                        <a:rPr lang="en-IE" sz="2400" b="1" i="1" smtClean="0">
                          <a:latin typeface="Cambria Math"/>
                        </a:rPr>
                        <m:t>:</m:t>
                      </m:r>
                      <m:r>
                        <a:rPr lang="en-IE" sz="2400" b="1" i="1" smtClean="0">
                          <a:latin typeface="Cambria Math"/>
                        </a:rPr>
                        <m:t>𝑪𝒐𝒏𝒇𝒊𝒅𝒆𝒏𝒄𝒆</m:t>
                      </m:r>
                      <m:r>
                        <a:rPr lang="en-IE" sz="2400" b="1" i="1" smtClean="0">
                          <a:latin typeface="Cambria Math"/>
                        </a:rPr>
                        <m:t> </m:t>
                      </m:r>
                      <m:r>
                        <a:rPr lang="en-IE" sz="2400" b="1" i="1" smtClean="0">
                          <a:latin typeface="Cambria Math"/>
                        </a:rPr>
                        <m:t>𝑳𝒊𝒎𝒊𝒕𝒔</m:t>
                      </m:r>
                      <m:r>
                        <a:rPr lang="en-GB" sz="2400" b="1" i="1">
                          <a:latin typeface="Cambria Math"/>
                        </a:rPr>
                        <m:t>=±</m:t>
                      </m:r>
                      <m:r>
                        <a:rPr lang="en-GB" sz="2400" b="1" i="1">
                          <a:latin typeface="Cambria Math"/>
                          <a:ea typeface="Cambria Math"/>
                        </a:rPr>
                        <m:t>𝟏</m:t>
                      </m:r>
                      <m:r>
                        <a:rPr lang="en-GB" sz="2400" b="1" i="1">
                          <a:latin typeface="Cambria Math"/>
                          <a:ea typeface="Cambria Math"/>
                        </a:rPr>
                        <m:t>.</m:t>
                      </m:r>
                      <m:r>
                        <a:rPr lang="en-GB" sz="2400" b="1" i="1">
                          <a:latin typeface="Cambria Math"/>
                          <a:ea typeface="Cambria Math"/>
                        </a:rPr>
                        <m:t>𝟗𝟔</m:t>
                      </m:r>
                      <m:rad>
                        <m:radPr>
                          <m:degHide m:val="on"/>
                          <m:ctrlPr>
                            <a:rPr lang="en-GB" sz="2400" b="1" i="1">
                              <a:latin typeface="Cambria Math" panose="02040503050406030204" pitchFamily="18" charset="0"/>
                              <a:ea typeface="Cambria Math"/>
                            </a:rPr>
                          </m:ctrlPr>
                        </m:radPr>
                        <m:deg/>
                        <m:e>
                          <m:f>
                            <m:fPr>
                              <m:ctrlPr>
                                <a:rPr lang="en-GB" sz="2400" b="1" i="1">
                                  <a:latin typeface="Cambria Math" panose="02040503050406030204" pitchFamily="18" charset="0"/>
                                  <a:ea typeface="Cambria Math"/>
                                </a:rPr>
                              </m:ctrlPr>
                            </m:fPr>
                            <m:num>
                              <m:acc>
                                <m:accPr>
                                  <m:chr m:val="̂"/>
                                  <m:ctrlPr>
                                    <a:rPr lang="en-GB" sz="2000" b="1" i="1">
                                      <a:latin typeface="Cambria Math" panose="02040503050406030204" pitchFamily="18" charset="0"/>
                                      <a:ea typeface="Cambria Math"/>
                                    </a:rPr>
                                  </m:ctrlPr>
                                </m:accPr>
                                <m:e>
                                  <m:r>
                                    <a:rPr lang="en-IE" sz="2000" b="1" i="1">
                                      <a:latin typeface="Cambria Math"/>
                                      <a:ea typeface="Cambria Math"/>
                                    </a:rPr>
                                    <m:t>𝒑</m:t>
                                  </m:r>
                                </m:e>
                              </m:acc>
                              <m:r>
                                <a:rPr lang="en-GB" sz="2400" b="1" i="1">
                                  <a:latin typeface="Cambria Math"/>
                                  <a:ea typeface="Cambria Math"/>
                                </a:rPr>
                                <m:t>(</m:t>
                              </m:r>
                              <m:r>
                                <a:rPr lang="en-GB" sz="2400" b="1" i="1">
                                  <a:latin typeface="Cambria Math"/>
                                  <a:ea typeface="Cambria Math"/>
                                </a:rPr>
                                <m:t>𝟏</m:t>
                              </m:r>
                              <m:r>
                                <a:rPr lang="en-GB" sz="2400" b="1" i="1">
                                  <a:latin typeface="Cambria Math"/>
                                  <a:ea typeface="Cambria Math"/>
                                </a:rPr>
                                <m:t>−</m:t>
                              </m:r>
                              <m:acc>
                                <m:accPr>
                                  <m:chr m:val="̂"/>
                                  <m:ctrlPr>
                                    <a:rPr lang="en-GB" sz="2400" b="1" i="1" smtClean="0">
                                      <a:solidFill>
                                        <a:schemeClr val="tx1"/>
                                      </a:solidFill>
                                      <a:latin typeface="Cambria Math" panose="02040503050406030204" pitchFamily="18" charset="0"/>
                                      <a:ea typeface="Cambria Math"/>
                                    </a:rPr>
                                  </m:ctrlPr>
                                </m:accPr>
                                <m:e>
                                  <m:r>
                                    <a:rPr lang="en-IE" sz="2400" b="1" i="1" smtClean="0">
                                      <a:solidFill>
                                        <a:schemeClr val="tx1"/>
                                      </a:solidFill>
                                      <a:latin typeface="Cambria Math" panose="02040503050406030204" pitchFamily="18" charset="0"/>
                                      <a:ea typeface="Cambria Math"/>
                                    </a:rPr>
                                    <m:t>𝒑</m:t>
                                  </m:r>
                                </m:e>
                              </m:acc>
                              <m:r>
                                <a:rPr lang="en-GB" sz="2400" b="1" i="1">
                                  <a:latin typeface="Cambria Math"/>
                                  <a:ea typeface="Cambria Math"/>
                                </a:rPr>
                                <m:t>)</m:t>
                              </m:r>
                            </m:num>
                            <m:den>
                              <m:r>
                                <a:rPr lang="en-GB" sz="2400" b="1" i="1">
                                  <a:latin typeface="Cambria Math"/>
                                  <a:ea typeface="Cambria Math"/>
                                </a:rPr>
                                <m:t>𝒏</m:t>
                              </m:r>
                            </m:den>
                          </m:f>
                        </m:e>
                      </m:rad>
                    </m:oMath>
                  </m:oMathPara>
                </a14:m>
                <a:endParaRPr lang="en-IE" sz="2000" b="1" i="1" dirty="0">
                  <a:latin typeface="Cambria Math"/>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2949" y="1311027"/>
                <a:ext cx="9001000" cy="1183529"/>
              </a:xfrm>
              <a:prstGeom prst="rect">
                <a:avLst/>
              </a:prstGeom>
              <a:blipFill rotWithShape="0">
                <a:blip r:embed="rId3"/>
                <a:stretch>
                  <a:fillRect/>
                </a:stretch>
              </a:blipFill>
            </p:spPr>
            <p:txBody>
              <a:bodyPr/>
              <a:lstStyle/>
              <a:p>
                <a:r>
                  <a:rPr lang="en-IE">
                    <a:noFill/>
                  </a:rPr>
                  <a:t> </a:t>
                </a:r>
              </a:p>
            </p:txBody>
          </p:sp>
        </mc:Fallback>
      </mc:AlternateContent>
      <p:sp>
        <p:nvSpPr>
          <p:cNvPr id="35" name="Title 1"/>
          <p:cNvSpPr txBox="1">
            <a:spLocks/>
          </p:cNvSpPr>
          <p:nvPr/>
        </p:nvSpPr>
        <p:spPr>
          <a:xfrm>
            <a:off x="431821" y="1846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dirty="0"/>
          </a:p>
        </p:txBody>
      </p:sp>
      <p:grpSp>
        <p:nvGrpSpPr>
          <p:cNvPr id="19" name="Group 18"/>
          <p:cNvGrpSpPr/>
          <p:nvPr/>
        </p:nvGrpSpPr>
        <p:grpSpPr>
          <a:xfrm>
            <a:off x="2015394" y="2555612"/>
            <a:ext cx="5113212" cy="369332"/>
            <a:chOff x="1907060" y="2555612"/>
            <a:chExt cx="5113212" cy="369332"/>
          </a:xfrm>
        </p:grpSpPr>
        <p:cxnSp>
          <p:nvCxnSpPr>
            <p:cNvPr id="21" name="Straight Arrow Connector 20"/>
            <p:cNvCxnSpPr/>
            <p:nvPr/>
          </p:nvCxnSpPr>
          <p:spPr>
            <a:xfrm>
              <a:off x="1907060" y="2924944"/>
              <a:ext cx="5113212" cy="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40465" y="2555612"/>
              <a:ext cx="2951088" cy="369332"/>
            </a:xfrm>
            <a:prstGeom prst="rect">
              <a:avLst/>
            </a:prstGeom>
            <a:noFill/>
          </p:spPr>
          <p:txBody>
            <a:bodyPr wrap="square" rtlCol="0">
              <a:spAutoFit/>
            </a:bodyPr>
            <a:lstStyle/>
            <a:p>
              <a:r>
                <a:rPr lang="en-IE" b="1" dirty="0" smtClean="0"/>
                <a:t>95% confidence interval</a:t>
              </a:r>
              <a:endParaRPr lang="en-IE" b="1" dirty="0"/>
            </a:p>
          </p:txBody>
        </p:sp>
      </p:grpSp>
      <p:grpSp>
        <p:nvGrpSpPr>
          <p:cNvPr id="7" name="Group 6"/>
          <p:cNvGrpSpPr/>
          <p:nvPr/>
        </p:nvGrpSpPr>
        <p:grpSpPr>
          <a:xfrm>
            <a:off x="743138" y="3018649"/>
            <a:ext cx="7494367" cy="944096"/>
            <a:chOff x="730552" y="3018649"/>
            <a:chExt cx="7494367" cy="944096"/>
          </a:xfrm>
        </p:grpSpPr>
        <p:grpSp>
          <p:nvGrpSpPr>
            <p:cNvPr id="2" name="Group 1"/>
            <p:cNvGrpSpPr/>
            <p:nvPr/>
          </p:nvGrpSpPr>
          <p:grpSpPr>
            <a:xfrm>
              <a:off x="3136234" y="3455194"/>
              <a:ext cx="2735648" cy="38166"/>
              <a:chOff x="3151546" y="3656248"/>
              <a:chExt cx="2735648" cy="38166"/>
            </a:xfrm>
          </p:grpSpPr>
          <p:cxnSp>
            <p:nvCxnSpPr>
              <p:cNvPr id="4" name="Straight Arrow Connector 3"/>
              <p:cNvCxnSpPr/>
              <p:nvPr/>
            </p:nvCxnSpPr>
            <p:spPr>
              <a:xfrm flipH="1">
                <a:off x="3151546" y="3656248"/>
                <a:ext cx="648072"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340619" y="3694413"/>
                <a:ext cx="546575" cy="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820760" y="3144993"/>
                  <a:ext cx="1477307" cy="584775"/>
                </a:xfrm>
                <a:prstGeom prst="rect">
                  <a:avLst/>
                </a:prstGeom>
                <a:solidFill>
                  <a:srgbClr val="FF0000"/>
                </a:solidFill>
              </p:spPr>
              <p:txBody>
                <a:bodyPr wrap="square" rtlCol="0">
                  <a:spAutoFit/>
                </a:bodyPr>
                <a:lstStyle/>
                <a:p>
                  <a:pPr algn="ctr"/>
                  <a:r>
                    <a:rPr lang="en-GB" sz="1600" b="1" dirty="0" smtClean="0">
                      <a:solidFill>
                        <a:prstClr val="black"/>
                      </a:solidFill>
                    </a:rPr>
                    <a:t>Population </a:t>
                  </a:r>
                  <a:br>
                    <a:rPr lang="en-GB" sz="1600" b="1" dirty="0" smtClean="0">
                      <a:solidFill>
                        <a:prstClr val="black"/>
                      </a:solidFill>
                    </a:rPr>
                  </a:br>
                  <a:r>
                    <a:rPr lang="en-GB" sz="1600" b="1" dirty="0" smtClean="0">
                      <a:solidFill>
                        <a:prstClr val="black"/>
                      </a:solidFill>
                    </a:rPr>
                    <a:t>Proportion </a:t>
                  </a:r>
                  <a14:m>
                    <m:oMath xmlns:m="http://schemas.openxmlformats.org/officeDocument/2006/math">
                      <m:r>
                        <a:rPr lang="en-IE" sz="1600" b="1" i="1" smtClean="0">
                          <a:latin typeface="Cambria Math"/>
                        </a:rPr>
                        <m:t>𝒑</m:t>
                      </m:r>
                    </m:oMath>
                  </a14:m>
                  <a:endParaRPr lang="en-IE" sz="1600" b="1" i="1"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20760" y="3144993"/>
                  <a:ext cx="1477307" cy="584775"/>
                </a:xfrm>
                <a:prstGeom prst="rect">
                  <a:avLst/>
                </a:prstGeom>
                <a:blipFill rotWithShape="1">
                  <a:blip r:embed="rId4"/>
                  <a:stretch>
                    <a:fillRect t="-3125" b="-12500"/>
                  </a:stretch>
                </a:blipFill>
              </p:spPr>
              <p:txBody>
                <a:bodyPr/>
                <a:lstStyle/>
                <a:p>
                  <a:r>
                    <a:rPr lang="en-IE">
                      <a:noFill/>
                    </a:rPr>
                    <a:t> </a:t>
                  </a:r>
                </a:p>
              </p:txBody>
            </p:sp>
          </mc:Fallback>
        </mc:AlternateContent>
        <p:grpSp>
          <p:nvGrpSpPr>
            <p:cNvPr id="28" name="Group 27"/>
            <p:cNvGrpSpPr/>
            <p:nvPr/>
          </p:nvGrpSpPr>
          <p:grpSpPr>
            <a:xfrm>
              <a:off x="730552" y="3018649"/>
              <a:ext cx="7494367" cy="944096"/>
              <a:chOff x="730552" y="3018649"/>
              <a:chExt cx="7494367" cy="944096"/>
            </a:xfrm>
          </p:grpSpPr>
          <mc:AlternateContent xmlns:mc="http://schemas.openxmlformats.org/markup-compatibility/2006" xmlns:a14="http://schemas.microsoft.com/office/drawing/2010/main">
            <mc:Choice Requires="a14">
              <p:sp>
                <p:nvSpPr>
                  <p:cNvPr id="33" name="Rectangle 32"/>
                  <p:cNvSpPr/>
                  <p:nvPr/>
                </p:nvSpPr>
                <p:spPr>
                  <a:xfrm>
                    <a:off x="730552" y="3052046"/>
                    <a:ext cx="2307243" cy="910699"/>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IE" b="1" i="1" smtClean="0">
                              <a:latin typeface="Cambria Math"/>
                              <a:ea typeface="Cambria Math"/>
                            </a:rPr>
                            <m:t>−</m:t>
                          </m:r>
                          <m:r>
                            <a:rPr lang="en-GB" b="1" i="1">
                              <a:latin typeface="Cambria Math"/>
                              <a:ea typeface="Cambria Math"/>
                            </a:rPr>
                            <m:t>𝟏</m:t>
                          </m:r>
                          <m:r>
                            <a:rPr lang="en-GB" b="1" i="1">
                              <a:latin typeface="Cambria Math"/>
                              <a:ea typeface="Cambria Math"/>
                            </a:rPr>
                            <m:t>.</m:t>
                          </m:r>
                          <m:r>
                            <a:rPr lang="en-GB" b="1" i="1">
                              <a:latin typeface="Cambria Math"/>
                              <a:ea typeface="Cambria Math"/>
                            </a:rPr>
                            <m:t>𝟗𝟔</m:t>
                          </m:r>
                          <m:rad>
                            <m:radPr>
                              <m:degHide m:val="on"/>
                              <m:ctrlPr>
                                <a:rPr lang="en-GB" b="1" i="1">
                                  <a:latin typeface="Cambria Math" panose="02040503050406030204" pitchFamily="18" charset="0"/>
                                  <a:ea typeface="Cambria Math"/>
                                </a:rPr>
                              </m:ctrlPr>
                            </m:radPr>
                            <m:deg/>
                            <m:e>
                              <m:f>
                                <m:fPr>
                                  <m:ctrlPr>
                                    <a:rPr lang="en-GB" b="1" i="1">
                                      <a:latin typeface="Cambria Math" panose="02040503050406030204" pitchFamily="18" charset="0"/>
                                      <a:ea typeface="Cambria Math"/>
                                    </a:rPr>
                                  </m:ctrlPr>
                                </m:fPr>
                                <m:num>
                                  <m:acc>
                                    <m:accPr>
                                      <m:chr m:val="̂"/>
                                      <m:ctrlPr>
                                        <a:rPr lang="en-GB" b="1" i="1" smtClean="0">
                                          <a:latin typeface="Cambria Math" panose="02040503050406030204" pitchFamily="18" charset="0"/>
                                          <a:ea typeface="Cambria Math"/>
                                        </a:rPr>
                                      </m:ctrlPr>
                                    </m:accPr>
                                    <m:e>
                                      <m:r>
                                        <a:rPr lang="en-IE" b="1" i="1">
                                          <a:latin typeface="Cambria Math"/>
                                          <a:ea typeface="Cambria Math"/>
                                        </a:rPr>
                                        <m:t>𝒑</m:t>
                                      </m:r>
                                    </m:e>
                                  </m:acc>
                                  <m:r>
                                    <a:rPr lang="en-IE" b="1" i="1" smtClean="0">
                                      <a:latin typeface="Cambria Math"/>
                                      <a:ea typeface="Cambria Math"/>
                                    </a:rPr>
                                    <m:t> </m:t>
                                  </m:r>
                                  <m:r>
                                    <a:rPr lang="en-GB" b="1" i="1" smtClean="0">
                                      <a:latin typeface="Cambria Math"/>
                                      <a:ea typeface="Cambria Math"/>
                                    </a:rPr>
                                    <m:t>(</m:t>
                                  </m:r>
                                  <m:r>
                                    <a:rPr lang="en-GB" b="1" i="1" smtClean="0">
                                      <a:latin typeface="Cambria Math"/>
                                      <a:ea typeface="Cambria Math"/>
                                    </a:rPr>
                                    <m:t>𝟏</m:t>
                                  </m:r>
                                  <m:r>
                                    <a:rPr lang="en-GB" b="1" i="1" smtClean="0">
                                      <a:latin typeface="Cambria Math"/>
                                      <a:ea typeface="Cambria Math"/>
                                    </a:rPr>
                                    <m:t>−</m:t>
                                  </m:r>
                                  <m:acc>
                                    <m:accPr>
                                      <m:chr m:val="̂"/>
                                      <m:ctrlPr>
                                        <a:rPr lang="en-GB" b="1" i="1">
                                          <a:latin typeface="Cambria Math" panose="02040503050406030204" pitchFamily="18" charset="0"/>
                                          <a:ea typeface="Cambria Math"/>
                                        </a:rPr>
                                      </m:ctrlPr>
                                    </m:accPr>
                                    <m:e>
                                      <m:r>
                                        <a:rPr lang="en-IE" b="1" i="1">
                                          <a:latin typeface="Cambria Math"/>
                                          <a:ea typeface="Cambria Math"/>
                                        </a:rPr>
                                        <m:t>𝒑</m:t>
                                      </m:r>
                                    </m:e>
                                  </m:acc>
                                  <m:r>
                                    <a:rPr lang="en-GB" b="1" i="1">
                                      <a:latin typeface="Cambria Math"/>
                                      <a:ea typeface="Cambria Math"/>
                                    </a:rPr>
                                    <m:t>)</m:t>
                                  </m:r>
                                </m:num>
                                <m:den>
                                  <m:r>
                                    <a:rPr lang="en-GB" b="1" i="1">
                                      <a:latin typeface="Cambria Math"/>
                                      <a:ea typeface="Cambria Math"/>
                                    </a:rPr>
                                    <m:t>𝒏</m:t>
                                  </m:r>
                                </m:den>
                              </m:f>
                            </m:e>
                          </m:rad>
                          <m:r>
                            <a:rPr lang="en-GB" b="1">
                              <a:latin typeface="Cambria Math"/>
                              <a:ea typeface="Cambria Math"/>
                            </a:rPr>
                            <m:t> </m:t>
                          </m:r>
                        </m:oMath>
                      </m:oMathPara>
                    </a14:m>
                    <a:endParaRPr lang="en-IE" dirty="0"/>
                  </a:p>
                </p:txBody>
              </p:sp>
            </mc:Choice>
            <mc:Fallback xmlns="">
              <p:sp>
                <p:nvSpPr>
                  <p:cNvPr id="33" name="Rectangle 32"/>
                  <p:cNvSpPr>
                    <a:spLocks noRot="1" noChangeAspect="1" noMove="1" noResize="1" noEditPoints="1" noAdjustHandles="1" noChangeArrowheads="1" noChangeShapeType="1" noTextEdit="1"/>
                  </p:cNvSpPr>
                  <p:nvPr/>
                </p:nvSpPr>
                <p:spPr>
                  <a:xfrm>
                    <a:off x="730552" y="3052046"/>
                    <a:ext cx="2307243" cy="910699"/>
                  </a:xfrm>
                  <a:prstGeom prst="rect">
                    <a:avLst/>
                  </a:prstGeom>
                  <a:blipFill rotWithShape="0">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871882" y="3018649"/>
                    <a:ext cx="2353037" cy="910699"/>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b="1" i="1">
                                  <a:latin typeface="Cambria Math" panose="02040503050406030204" pitchFamily="18" charset="0"/>
                                </a:rPr>
                              </m:ctrlPr>
                            </m:accPr>
                            <m:e>
                              <m:r>
                                <a:rPr lang="en-IE" b="1" i="1">
                                  <a:latin typeface="Cambria Math"/>
                                </a:rPr>
                                <m:t>𝒑</m:t>
                              </m:r>
                            </m:e>
                          </m:acc>
                          <m:r>
                            <a:rPr lang="en-GB" b="1" i="1">
                              <a:latin typeface="Cambria Math"/>
                              <a:ea typeface="Cambria Math"/>
                            </a:rPr>
                            <m:t>+</m:t>
                          </m:r>
                          <m:r>
                            <a:rPr lang="en-GB" b="1" i="1">
                              <a:latin typeface="Cambria Math"/>
                              <a:ea typeface="Cambria Math"/>
                            </a:rPr>
                            <m:t>𝟏</m:t>
                          </m:r>
                          <m:r>
                            <a:rPr lang="en-GB" b="1" i="1">
                              <a:latin typeface="Cambria Math"/>
                              <a:ea typeface="Cambria Math"/>
                            </a:rPr>
                            <m:t>.</m:t>
                          </m:r>
                          <m:r>
                            <a:rPr lang="en-GB" b="1" i="1">
                              <a:latin typeface="Cambria Math"/>
                              <a:ea typeface="Cambria Math"/>
                            </a:rPr>
                            <m:t>𝟗𝟔</m:t>
                          </m:r>
                          <m:rad>
                            <m:radPr>
                              <m:degHide m:val="on"/>
                              <m:ctrlPr>
                                <a:rPr lang="en-GB" b="1" i="1">
                                  <a:latin typeface="Cambria Math" panose="02040503050406030204" pitchFamily="18" charset="0"/>
                                  <a:ea typeface="Cambria Math"/>
                                </a:rPr>
                              </m:ctrlPr>
                            </m:radPr>
                            <m:deg/>
                            <m:e>
                              <m:f>
                                <m:fPr>
                                  <m:ctrlPr>
                                    <a:rPr lang="en-GB" b="1" i="1">
                                      <a:latin typeface="Cambria Math" panose="02040503050406030204" pitchFamily="18" charset="0"/>
                                      <a:ea typeface="Cambria Math"/>
                                    </a:rPr>
                                  </m:ctrlPr>
                                </m:fPr>
                                <m:num>
                                  <m:acc>
                                    <m:accPr>
                                      <m:chr m:val="̂"/>
                                      <m:ctrlPr>
                                        <a:rPr lang="en-GB" b="1" i="1">
                                          <a:latin typeface="Cambria Math" panose="02040503050406030204" pitchFamily="18" charset="0"/>
                                          <a:ea typeface="Cambria Math"/>
                                        </a:rPr>
                                      </m:ctrlPr>
                                    </m:accPr>
                                    <m:e>
                                      <m:r>
                                        <a:rPr lang="en-IE" b="1" i="1">
                                          <a:latin typeface="Cambria Math"/>
                                          <a:ea typeface="Cambria Math"/>
                                        </a:rPr>
                                        <m:t>𝒑</m:t>
                                      </m:r>
                                    </m:e>
                                  </m:acc>
                                  <m:r>
                                    <a:rPr lang="en-GB" b="1" i="1">
                                      <a:latin typeface="Cambria Math"/>
                                      <a:ea typeface="Cambria Math"/>
                                    </a:rPr>
                                    <m:t>(</m:t>
                                  </m:r>
                                  <m:r>
                                    <a:rPr lang="en-GB" b="1" i="1" smtClean="0">
                                      <a:latin typeface="Cambria Math"/>
                                      <a:ea typeface="Cambria Math"/>
                                    </a:rPr>
                                    <m:t>𝟏</m:t>
                                  </m:r>
                                  <m:r>
                                    <a:rPr lang="en-GB" b="1" i="1" smtClean="0">
                                      <a:latin typeface="Cambria Math"/>
                                      <a:ea typeface="Cambria Math"/>
                                    </a:rPr>
                                    <m:t>−</m:t>
                                  </m:r>
                                  <m:acc>
                                    <m:accPr>
                                      <m:chr m:val="̂"/>
                                      <m:ctrlPr>
                                        <a:rPr lang="en-GB" b="1" i="1">
                                          <a:latin typeface="Cambria Math" panose="02040503050406030204" pitchFamily="18" charset="0"/>
                                          <a:ea typeface="Cambria Math"/>
                                        </a:rPr>
                                      </m:ctrlPr>
                                    </m:accPr>
                                    <m:e>
                                      <m:r>
                                        <a:rPr lang="en-IE" b="1" i="1">
                                          <a:latin typeface="Cambria Math"/>
                                          <a:ea typeface="Cambria Math"/>
                                        </a:rPr>
                                        <m:t>𝒑</m:t>
                                      </m:r>
                                    </m:e>
                                  </m:acc>
                                  <m:r>
                                    <a:rPr lang="en-GB" b="1" i="1">
                                      <a:latin typeface="Cambria Math"/>
                                      <a:ea typeface="Cambria Math"/>
                                    </a:rPr>
                                    <m:t>)</m:t>
                                  </m:r>
                                </m:num>
                                <m:den>
                                  <m:r>
                                    <a:rPr lang="en-GB" b="1" i="1">
                                      <a:latin typeface="Cambria Math"/>
                                      <a:ea typeface="Cambria Math"/>
                                    </a:rPr>
                                    <m:t>𝒏</m:t>
                                  </m:r>
                                </m:den>
                              </m:f>
                            </m:e>
                          </m:rad>
                          <m:r>
                            <a:rPr lang="en-GB" b="1">
                              <a:latin typeface="Cambria Math"/>
                              <a:ea typeface="Cambria Math"/>
                            </a:rPr>
                            <m:t> </m:t>
                          </m:r>
                        </m:oMath>
                      </m:oMathPara>
                    </a14:m>
                    <a:endParaRPr lang="en-IE" dirty="0"/>
                  </a:p>
                </p:txBody>
              </p:sp>
            </mc:Choice>
            <mc:Fallback xmlns="">
              <p:sp>
                <p:nvSpPr>
                  <p:cNvPr id="38" name="Rectangle 37"/>
                  <p:cNvSpPr>
                    <a:spLocks noRot="1" noChangeAspect="1" noMove="1" noResize="1" noEditPoints="1" noAdjustHandles="1" noChangeArrowheads="1" noChangeShapeType="1" noTextEdit="1"/>
                  </p:cNvSpPr>
                  <p:nvPr/>
                </p:nvSpPr>
                <p:spPr>
                  <a:xfrm>
                    <a:off x="5871882" y="3018649"/>
                    <a:ext cx="2353037" cy="910699"/>
                  </a:xfrm>
                  <a:prstGeom prst="rect">
                    <a:avLst/>
                  </a:prstGeom>
                  <a:blipFill rotWithShape="0">
                    <a:blip r:embed="rId6"/>
                    <a:stretch>
                      <a:fillRect/>
                    </a:stretch>
                  </a:blipFill>
                </p:spPr>
                <p:txBody>
                  <a:bodyPr/>
                  <a:lstStyle/>
                  <a:p>
                    <a:r>
                      <a:rPr lang="en-IE">
                        <a:noFill/>
                      </a:rPr>
                      <a:t> </a:t>
                    </a:r>
                  </a:p>
                </p:txBody>
              </p:sp>
            </mc:Fallback>
          </mc:AlternateContent>
        </p:grpSp>
      </p:grpSp>
      <p:sp>
        <p:nvSpPr>
          <p:cNvPr id="40" name="TextBox 39"/>
          <p:cNvSpPr txBox="1"/>
          <p:nvPr/>
        </p:nvSpPr>
        <p:spPr>
          <a:xfrm>
            <a:off x="546199" y="4486838"/>
            <a:ext cx="8115222" cy="369332"/>
          </a:xfrm>
          <a:prstGeom prst="rect">
            <a:avLst/>
          </a:prstGeom>
          <a:noFill/>
        </p:spPr>
        <p:txBody>
          <a:bodyPr wrap="square" rtlCol="0">
            <a:spAutoFit/>
          </a:bodyPr>
          <a:lstStyle/>
          <a:p>
            <a:r>
              <a:rPr lang="en-IE" b="1" dirty="0" smtClean="0"/>
              <a:t>95% confident </a:t>
            </a:r>
            <a:r>
              <a:rPr lang="en-IE" dirty="0" smtClean="0"/>
              <a:t>that the population proportion is  inside this confidence interval</a:t>
            </a:r>
          </a:p>
        </p:txBody>
      </p:sp>
      <p:sp>
        <p:nvSpPr>
          <p:cNvPr id="3" name="Title 2"/>
          <p:cNvSpPr>
            <a:spLocks noGrp="1"/>
          </p:cNvSpPr>
          <p:nvPr>
            <p:ph type="title"/>
          </p:nvPr>
        </p:nvSpPr>
        <p:spPr>
          <a:xfrm>
            <a:off x="135693" y="119416"/>
            <a:ext cx="9008307" cy="1005328"/>
          </a:xfrm>
        </p:spPr>
        <p:txBody>
          <a:bodyPr>
            <a:noAutofit/>
          </a:bodyPr>
          <a:lstStyle/>
          <a:p>
            <a:r>
              <a:rPr lang="en-GB" sz="3200" dirty="0"/>
              <a:t>Confidence interval </a:t>
            </a:r>
            <a:r>
              <a:rPr lang="en-GB" sz="3200" dirty="0" smtClean="0"/>
              <a:t/>
            </a:r>
            <a:br>
              <a:rPr lang="en-GB" sz="3200" dirty="0" smtClean="0"/>
            </a:br>
            <a:r>
              <a:rPr lang="en-GB" sz="3200" dirty="0" smtClean="0"/>
              <a:t>for population proportion</a:t>
            </a:r>
            <a:endParaRPr lang="en-IE" sz="3200" dirty="0"/>
          </a:p>
        </p:txBody>
      </p:sp>
    </p:spTree>
    <p:extLst>
      <p:ext uri="{BB962C8B-B14F-4D97-AF65-F5344CB8AC3E}">
        <p14:creationId xmlns:p14="http://schemas.microsoft.com/office/powerpoint/2010/main" val="3803029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sky.com/shop/export/sites/www.sky.com/shop/__16ColImages/broadband-talk/mvt/SkyWiFi_230x140.jpg_919198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39" y="3168423"/>
            <a:ext cx="2190750" cy="1333501"/>
          </a:xfrm>
          <a:prstGeom prst="rect">
            <a:avLst/>
          </a:prstGeom>
          <a:noFill/>
          <a:effectLst>
            <a:reflection blurRad="6350" stA="52000" endA="3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16" name="Title 15"/>
          <p:cNvSpPr>
            <a:spLocks noGrp="1"/>
          </p:cNvSpPr>
          <p:nvPr>
            <p:ph type="title"/>
          </p:nvPr>
        </p:nvSpPr>
        <p:spPr/>
        <p:txBody>
          <a:bodyPr/>
          <a:lstStyle/>
          <a:p>
            <a:r>
              <a:rPr lang="en-IE" dirty="0" smtClean="0"/>
              <a:t>Example 1</a:t>
            </a:r>
            <a:endParaRPr lang="en-IE" dirty="0"/>
          </a:p>
        </p:txBody>
      </p:sp>
      <mc:AlternateContent xmlns:mc="http://schemas.openxmlformats.org/markup-compatibility/2006" xmlns:a14="http://schemas.microsoft.com/office/drawing/2010/main">
        <mc:Choice Requires="a14">
          <p:sp>
            <p:nvSpPr>
              <p:cNvPr id="5" name="TextBox 4"/>
              <p:cNvSpPr txBox="1"/>
              <p:nvPr/>
            </p:nvSpPr>
            <p:spPr>
              <a:xfrm>
                <a:off x="169246" y="2248540"/>
                <a:ext cx="8686800" cy="536942"/>
              </a:xfrm>
              <a:prstGeom prst="rect">
                <a:avLst/>
              </a:prstGeom>
              <a:noFill/>
            </p:spPr>
            <p:txBody>
              <a:bodyPr wrap="square" rtlCol="0">
                <a:spAutoFit/>
              </a:bodyPr>
              <a:lstStyle/>
              <a:p>
                <a:r>
                  <a:rPr lang="en-IE" sz="2000" b="1" dirty="0" smtClean="0">
                    <a:solidFill>
                      <a:srgbClr val="FF0000"/>
                    </a:solidFill>
                  </a:rPr>
                  <a:t>Sample Proportion </a:t>
                </a:r>
                <a:r>
                  <a:rPr lang="en-IE" sz="2000" dirty="0"/>
                  <a:t>= </a:t>
                </a:r>
                <a14:m>
                  <m:oMath xmlns:m="http://schemas.openxmlformats.org/officeDocument/2006/math">
                    <m:f>
                      <m:fPr>
                        <m:ctrlPr>
                          <a:rPr lang="en-IE" sz="2000" b="1" i="1" smtClean="0">
                            <a:latin typeface="Cambria Math" panose="02040503050406030204" pitchFamily="18" charset="0"/>
                          </a:rPr>
                        </m:ctrlPr>
                      </m:fPr>
                      <m:num>
                        <m:r>
                          <a:rPr lang="en-IE" sz="2000" b="1" i="1" smtClean="0">
                            <a:latin typeface="Cambria Math"/>
                          </a:rPr>
                          <m:t>𝟑𝟕𝟎</m:t>
                        </m:r>
                      </m:num>
                      <m:den>
                        <m:r>
                          <a:rPr lang="en-IE" sz="2000" b="1" i="1" smtClean="0">
                            <a:latin typeface="Cambria Math"/>
                          </a:rPr>
                          <m:t>𝟔𝟐𝟓</m:t>
                        </m:r>
                      </m:den>
                    </m:f>
                    <m:r>
                      <a:rPr lang="en-IE" sz="2000" b="1">
                        <a:latin typeface="Cambria Math"/>
                      </a:rPr>
                      <m:t>=</m:t>
                    </m:r>
                    <m:r>
                      <a:rPr lang="en-IE" sz="2000" b="1" i="1" smtClean="0">
                        <a:latin typeface="Cambria Math"/>
                      </a:rPr>
                      <m:t>𝟎</m:t>
                    </m:r>
                    <m:r>
                      <a:rPr lang="en-IE" sz="2000" b="1" i="1" smtClean="0">
                        <a:latin typeface="Cambria Math"/>
                      </a:rPr>
                      <m:t>.</m:t>
                    </m:r>
                    <m:r>
                      <a:rPr lang="en-IE" sz="2000" b="1" i="1" smtClean="0">
                        <a:latin typeface="Cambria Math"/>
                      </a:rPr>
                      <m:t>𝟓𝟗𝟐</m:t>
                    </m:r>
                    <m:r>
                      <a:rPr lang="en-IE" sz="2000" b="1">
                        <a:latin typeface="Cambria Math"/>
                      </a:rPr>
                      <m:t>=</m:t>
                    </m:r>
                    <m:r>
                      <a:rPr lang="en-IE" sz="2000" b="1" i="1" smtClean="0">
                        <a:latin typeface="Cambria Math"/>
                      </a:rPr>
                      <m:t>𝟓𝟗</m:t>
                    </m:r>
                    <m:r>
                      <a:rPr lang="en-IE" sz="2000" b="1" i="1" smtClean="0">
                        <a:latin typeface="Cambria Math"/>
                      </a:rPr>
                      <m:t>.</m:t>
                    </m:r>
                    <m:r>
                      <a:rPr lang="en-IE" sz="2000" b="1" i="1" smtClean="0">
                        <a:latin typeface="Cambria Math"/>
                      </a:rPr>
                      <m:t>𝟐</m:t>
                    </m:r>
                    <m:r>
                      <a:rPr lang="en-IE" sz="2000" b="1">
                        <a:latin typeface="Cambria Math"/>
                      </a:rPr>
                      <m:t>%</m:t>
                    </m:r>
                  </m:oMath>
                </a14:m>
                <a:endParaRPr lang="en-IE"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69246" y="2248540"/>
                <a:ext cx="8686800" cy="536942"/>
              </a:xfrm>
              <a:prstGeom prst="rect">
                <a:avLst/>
              </a:prstGeom>
              <a:blipFill rotWithShape="0">
                <a:blip r:embed="rId4"/>
                <a:stretch>
                  <a:fillRect l="-772" b="-568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5693" y="2796915"/>
                <a:ext cx="8603325" cy="718658"/>
              </a:xfrm>
              <a:prstGeom prst="rect">
                <a:avLst/>
              </a:prstGeom>
              <a:noFill/>
            </p:spPr>
            <p:txBody>
              <a:bodyPr wrap="square" rtlCol="0">
                <a:spAutoFit/>
              </a:bodyPr>
              <a:lstStyle/>
              <a:p>
                <a:r>
                  <a:rPr lang="en-GB" sz="2000" b="1" dirty="0" smtClean="0">
                    <a:solidFill>
                      <a:srgbClr val="FF0000"/>
                    </a:solidFill>
                  </a:rPr>
                  <a:t>Confidence Limits </a:t>
                </a:r>
                <a:r>
                  <a:rPr lang="en-GB" sz="2000" b="1" i="1" dirty="0" smtClean="0"/>
                  <a:t>= </a:t>
                </a:r>
                <a14:m>
                  <m:oMath xmlns:m="http://schemas.openxmlformats.org/officeDocument/2006/math">
                    <m:r>
                      <a:rPr lang="en-GB" sz="2000" b="1" i="1">
                        <a:latin typeface="Cambria Math"/>
                        <a:ea typeface="Cambria Math"/>
                      </a:rPr>
                      <m:t>±</m:t>
                    </m:r>
                    <m:r>
                      <a:rPr lang="en-GB" sz="2000" b="1" i="1">
                        <a:latin typeface="Cambria Math"/>
                        <a:ea typeface="Cambria Math"/>
                      </a:rPr>
                      <m:t>𝟏</m:t>
                    </m:r>
                    <m:r>
                      <a:rPr lang="en-GB" sz="2000" b="1" i="1">
                        <a:latin typeface="Cambria Math"/>
                        <a:ea typeface="Cambria Math"/>
                      </a:rPr>
                      <m:t>.</m:t>
                    </m:r>
                    <m:r>
                      <a:rPr lang="en-GB" sz="2000" b="1" i="1">
                        <a:latin typeface="Cambria Math"/>
                        <a:ea typeface="Cambria Math"/>
                      </a:rPr>
                      <m:t>𝟗𝟔</m:t>
                    </m:r>
                    <m:rad>
                      <m:radPr>
                        <m:degHide m:val="on"/>
                        <m:ctrlPr>
                          <a:rPr lang="en-GB" sz="2000" b="1" i="1">
                            <a:latin typeface="Cambria Math" panose="02040503050406030204" pitchFamily="18" charset="0"/>
                            <a:ea typeface="Cambria Math"/>
                          </a:rPr>
                        </m:ctrlPr>
                      </m:radPr>
                      <m:deg/>
                      <m:e>
                        <m:f>
                          <m:fPr>
                            <m:ctrlPr>
                              <a:rPr lang="en-GB" sz="2000" b="1" i="1">
                                <a:latin typeface="Cambria Math" panose="02040503050406030204" pitchFamily="18" charset="0"/>
                                <a:ea typeface="Cambria Math"/>
                              </a:rPr>
                            </m:ctrlPr>
                          </m:fPr>
                          <m:num>
                            <m:r>
                              <a:rPr lang="en-IE" sz="2000" b="1" i="1" smtClean="0">
                                <a:latin typeface="Cambria Math"/>
                                <a:ea typeface="Cambria Math"/>
                              </a:rPr>
                              <m:t>𝟎</m:t>
                            </m:r>
                            <m:r>
                              <a:rPr lang="en-IE" sz="2000" b="1" i="1" smtClean="0">
                                <a:latin typeface="Cambria Math"/>
                                <a:ea typeface="Cambria Math"/>
                              </a:rPr>
                              <m:t>.</m:t>
                            </m:r>
                            <m:r>
                              <a:rPr lang="en-IE" sz="2000" b="1" i="1" smtClean="0">
                                <a:latin typeface="Cambria Math" panose="02040503050406030204" pitchFamily="18" charset="0"/>
                                <a:ea typeface="Cambria Math"/>
                              </a:rPr>
                              <m:t>𝟓𝟗𝟐</m:t>
                            </m:r>
                            <m:r>
                              <a:rPr lang="en-GB" sz="2000" b="1" i="1" smtClean="0">
                                <a:latin typeface="Cambria Math"/>
                                <a:ea typeface="Cambria Math"/>
                              </a:rPr>
                              <m:t> </m:t>
                            </m:r>
                            <m:r>
                              <a:rPr lang="en-GB" sz="2000" b="1" i="1">
                                <a:latin typeface="Cambria Math"/>
                                <a:ea typeface="Cambria Math"/>
                              </a:rPr>
                              <m:t>(</m:t>
                            </m:r>
                            <m:r>
                              <a:rPr lang="en-GB" sz="2000" b="1" i="1">
                                <a:latin typeface="Cambria Math"/>
                                <a:ea typeface="Cambria Math"/>
                              </a:rPr>
                              <m:t>𝟏</m:t>
                            </m:r>
                            <m:r>
                              <a:rPr lang="en-GB" sz="2000" b="1" i="1">
                                <a:latin typeface="Cambria Math"/>
                                <a:ea typeface="Cambria Math"/>
                              </a:rPr>
                              <m:t>−</m:t>
                            </m:r>
                            <m:r>
                              <a:rPr lang="en-IE" sz="2000" b="1" i="1" smtClean="0">
                                <a:latin typeface="Cambria Math"/>
                                <a:ea typeface="Cambria Math"/>
                              </a:rPr>
                              <m:t>𝟎</m:t>
                            </m:r>
                            <m:r>
                              <a:rPr lang="en-IE" sz="2000" b="1" i="1" smtClean="0">
                                <a:latin typeface="Cambria Math"/>
                                <a:ea typeface="Cambria Math"/>
                              </a:rPr>
                              <m:t>.</m:t>
                            </m:r>
                            <m:r>
                              <a:rPr lang="en-IE" sz="2000" b="1" i="1" smtClean="0">
                                <a:latin typeface="Cambria Math" panose="02040503050406030204" pitchFamily="18" charset="0"/>
                                <a:ea typeface="Cambria Math"/>
                              </a:rPr>
                              <m:t>𝟓𝟗𝟐</m:t>
                            </m:r>
                            <m:r>
                              <a:rPr lang="en-IE" sz="2000" b="1" i="1" smtClean="0">
                                <a:latin typeface="Cambria Math" panose="02040503050406030204" pitchFamily="18" charset="0"/>
                                <a:ea typeface="Cambria Math"/>
                              </a:rPr>
                              <m:t>)</m:t>
                            </m:r>
                          </m:num>
                          <m:den>
                            <m:r>
                              <a:rPr lang="en-IE" sz="2000" b="1" i="1" smtClean="0">
                                <a:latin typeface="Cambria Math"/>
                                <a:ea typeface="Cambria Math"/>
                              </a:rPr>
                              <m:t>𝟔𝟐𝟓</m:t>
                            </m:r>
                          </m:den>
                        </m:f>
                      </m:e>
                    </m:rad>
                    <m:r>
                      <a:rPr lang="en-GB" sz="2000" b="1" i="1">
                        <a:latin typeface="Cambria Math"/>
                      </a:rPr>
                      <m:t>=</m:t>
                    </m:r>
                    <m:r>
                      <a:rPr lang="en-GB" sz="2000" b="1" i="1">
                        <a:latin typeface="Cambria Math"/>
                        <a:ea typeface="Cambria Math"/>
                      </a:rPr>
                      <m:t>±</m:t>
                    </m:r>
                    <m:r>
                      <a:rPr lang="en-GB" sz="2000" b="1" i="1">
                        <a:latin typeface="Cambria Math"/>
                        <a:ea typeface="Cambria Math"/>
                      </a:rPr>
                      <m:t>𝟎</m:t>
                    </m:r>
                    <m:r>
                      <a:rPr lang="en-GB" sz="2000" b="1" i="1">
                        <a:latin typeface="Cambria Math"/>
                        <a:ea typeface="Cambria Math"/>
                      </a:rPr>
                      <m:t>.</m:t>
                    </m:r>
                    <m:r>
                      <a:rPr lang="en-IE" sz="2000" b="1" i="1" smtClean="0">
                        <a:latin typeface="Cambria Math"/>
                        <a:ea typeface="Cambria Math"/>
                      </a:rPr>
                      <m:t>𝟎𝟑𝟖</m:t>
                    </m:r>
                    <m:r>
                      <a:rPr lang="en-IE" sz="2000" b="1" i="1" smtClean="0">
                        <a:latin typeface="Cambria Math" panose="02040503050406030204" pitchFamily="18" charset="0"/>
                        <a:ea typeface="Cambria Math"/>
                      </a:rPr>
                      <m:t>𝟓</m:t>
                    </m:r>
                    <m:r>
                      <a:rPr lang="en-GB" sz="2000" b="1" i="1">
                        <a:latin typeface="Cambria Math"/>
                        <a:ea typeface="Cambria Math"/>
                      </a:rPr>
                      <m:t>=±</m:t>
                    </m:r>
                    <m:r>
                      <a:rPr lang="en-IE" sz="2000" b="1" i="1" smtClean="0">
                        <a:latin typeface="Cambria Math"/>
                        <a:ea typeface="Cambria Math"/>
                      </a:rPr>
                      <m:t>𝟑</m:t>
                    </m:r>
                    <m:r>
                      <a:rPr lang="en-GB" sz="2000" b="1" i="1" smtClean="0">
                        <a:latin typeface="Cambria Math"/>
                        <a:ea typeface="Cambria Math"/>
                      </a:rPr>
                      <m:t>.</m:t>
                    </m:r>
                    <m:r>
                      <a:rPr lang="en-IE" sz="2000" b="1" i="1" smtClean="0">
                        <a:latin typeface="Cambria Math"/>
                        <a:ea typeface="Cambria Math"/>
                      </a:rPr>
                      <m:t>𝟖</m:t>
                    </m:r>
                    <m:r>
                      <a:rPr lang="en-IE" sz="2000" b="1" i="1" smtClean="0">
                        <a:latin typeface="Cambria Math" panose="02040503050406030204" pitchFamily="18" charset="0"/>
                        <a:ea typeface="Cambria Math"/>
                      </a:rPr>
                      <m:t>𝟓</m:t>
                    </m:r>
                    <m:r>
                      <a:rPr lang="en-GB" sz="2000" b="1" i="1">
                        <a:latin typeface="Cambria Math"/>
                        <a:ea typeface="Cambria Math"/>
                      </a:rPr>
                      <m:t>%</m:t>
                    </m:r>
                  </m:oMath>
                </a14:m>
                <a:endParaRPr lang="en-GB" sz="2000" b="1" i="1" dirty="0"/>
              </a:p>
            </p:txBody>
          </p:sp>
        </mc:Choice>
        <mc:Fallback xmlns="">
          <p:sp>
            <p:nvSpPr>
              <p:cNvPr id="6" name="TextBox 5"/>
              <p:cNvSpPr txBox="1">
                <a:spLocks noRot="1" noChangeAspect="1" noMove="1" noResize="1" noEditPoints="1" noAdjustHandles="1" noChangeArrowheads="1" noChangeShapeType="1" noTextEdit="1"/>
              </p:cNvSpPr>
              <p:nvPr/>
            </p:nvSpPr>
            <p:spPr>
              <a:xfrm>
                <a:off x="135693" y="2796915"/>
                <a:ext cx="8603325" cy="718658"/>
              </a:xfrm>
              <a:prstGeom prst="rect">
                <a:avLst/>
              </a:prstGeom>
              <a:blipFill rotWithShape="0">
                <a:blip r:embed="rId5"/>
                <a:stretch>
                  <a:fillRect l="-708"/>
                </a:stretch>
              </a:blipFill>
            </p:spPr>
            <p:txBody>
              <a:bodyPr/>
              <a:lstStyle/>
              <a:p>
                <a:r>
                  <a:rPr lang="en-IE">
                    <a:noFill/>
                  </a:rPr>
                  <a:t> </a:t>
                </a:r>
              </a:p>
            </p:txBody>
          </p:sp>
        </mc:Fallback>
      </mc:AlternateContent>
      <p:sp>
        <p:nvSpPr>
          <p:cNvPr id="31" name="Content Placeholder 2"/>
          <p:cNvSpPr txBox="1">
            <a:spLocks/>
          </p:cNvSpPr>
          <p:nvPr/>
        </p:nvSpPr>
        <p:spPr>
          <a:xfrm>
            <a:off x="151601" y="836712"/>
            <a:ext cx="8856984" cy="13681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buFont typeface="Arial" panose="020B0604020202020204" pitchFamily="34" charset="0"/>
              <a:buNone/>
            </a:pPr>
            <a:r>
              <a:rPr lang="en-IE" sz="1800" dirty="0" err="1" smtClean="0"/>
              <a:t>Skygo</a:t>
            </a:r>
            <a:r>
              <a:rPr lang="en-IE" sz="1800" dirty="0" smtClean="0"/>
              <a:t> provides </a:t>
            </a:r>
            <a:r>
              <a:rPr lang="en-IE" sz="1800" dirty="0" err="1" smtClean="0"/>
              <a:t>Wifi</a:t>
            </a:r>
            <a:r>
              <a:rPr lang="en-IE" sz="1800" dirty="0" smtClean="0"/>
              <a:t> in  the Galway area . In March the company carries out a survey among 625 of its costumers.  The company advertises that 60% of their customers were satisfied with their download speeds. 370 of the sample stated they were satisfied with their download speed time. Create a 95% confidence interval based on your sample.</a:t>
            </a:r>
            <a:endParaRPr lang="en-IE" sz="1800" i="1" dirty="0"/>
          </a:p>
        </p:txBody>
      </p:sp>
      <p:grpSp>
        <p:nvGrpSpPr>
          <p:cNvPr id="4" name="Group 3"/>
          <p:cNvGrpSpPr/>
          <p:nvPr/>
        </p:nvGrpSpPr>
        <p:grpSpPr>
          <a:xfrm>
            <a:off x="553667" y="5043403"/>
            <a:ext cx="8297869" cy="461665"/>
            <a:chOff x="750886" y="5825894"/>
            <a:chExt cx="8297869" cy="461665"/>
          </a:xfrm>
        </p:grpSpPr>
        <p:sp>
          <p:nvSpPr>
            <p:cNvPr id="7" name="TextBox 6"/>
            <p:cNvSpPr txBox="1"/>
            <p:nvPr/>
          </p:nvSpPr>
          <p:spPr>
            <a:xfrm>
              <a:off x="750886" y="5825894"/>
              <a:ext cx="8297869" cy="461665"/>
            </a:xfrm>
            <a:prstGeom prst="rect">
              <a:avLst/>
            </a:prstGeom>
            <a:noFill/>
          </p:spPr>
          <p:txBody>
            <a:bodyPr wrap="square" rtlCol="0">
              <a:spAutoFit/>
            </a:bodyPr>
            <a:lstStyle/>
            <a:p>
              <a:r>
                <a:rPr lang="en-GB" sz="2400" b="1" dirty="0" smtClean="0">
                  <a:solidFill>
                    <a:srgbClr val="FF0000"/>
                  </a:solidFill>
                </a:rPr>
                <a:t>     </a:t>
              </a:r>
              <a:r>
                <a:rPr lang="en-GB" sz="2400" b="1" i="1" dirty="0" smtClean="0">
                  <a:solidFill>
                    <a:srgbClr val="FF0000"/>
                  </a:solidFill>
                  <a:latin typeface="Tahoma" pitchFamily="34" charset="0"/>
                  <a:ea typeface="Tahoma" pitchFamily="34" charset="0"/>
                  <a:cs typeface="Tahoma" pitchFamily="34" charset="0"/>
                </a:rPr>
                <a:t>          </a:t>
              </a:r>
              <a:r>
                <a:rPr lang="en-GB" sz="2400" b="1" dirty="0" smtClean="0">
                  <a:solidFill>
                    <a:prstClr val="black"/>
                  </a:solidFill>
                </a:rPr>
                <a:t>55.36%                                   63.04%  </a:t>
              </a:r>
              <a:endParaRPr lang="en-IE" sz="2400" b="1" dirty="0">
                <a:solidFill>
                  <a:prstClr val="black"/>
                </a:solidFill>
              </a:endParaRPr>
            </a:p>
          </p:txBody>
        </p:sp>
        <p:cxnSp>
          <p:nvCxnSpPr>
            <p:cNvPr id="9" name="Straight Arrow Connector 8"/>
            <p:cNvCxnSpPr/>
            <p:nvPr/>
          </p:nvCxnSpPr>
          <p:spPr>
            <a:xfrm flipH="1">
              <a:off x="3439305" y="6056726"/>
              <a:ext cx="720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41629" y="6056726"/>
              <a:ext cx="720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224205" y="5094235"/>
            <a:ext cx="720000" cy="360000"/>
          </a:xfrm>
          <a:prstGeom prst="rect">
            <a:avLst/>
          </a:prstGeom>
          <a:solidFill>
            <a:srgbClr val="FF0000"/>
          </a:solidFill>
        </p:spPr>
        <p:txBody>
          <a:bodyPr wrap="square" rtlCol="0">
            <a:spAutoFit/>
          </a:bodyPr>
          <a:lstStyle/>
          <a:p>
            <a:pPr algn="ctr"/>
            <a:endParaRPr lang="en-IE" sz="2800" b="1" dirty="0">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4394089" y="5089569"/>
                <a:ext cx="380232"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IE" b="1" i="1">
                          <a:latin typeface="Cambria Math"/>
                        </a:rPr>
                        <m:t>𝒑</m:t>
                      </m:r>
                    </m:oMath>
                  </m:oMathPara>
                </a14:m>
                <a:endParaRPr lang="en-IE" b="1" i="1"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394089" y="5089569"/>
                <a:ext cx="380232" cy="369332"/>
              </a:xfrm>
              <a:prstGeom prst="rect">
                <a:avLst/>
              </a:prstGeom>
              <a:blipFill rotWithShape="1">
                <a:blip r:embed="rId6"/>
                <a:stretch>
                  <a:fillRect b="-10000"/>
                </a:stretch>
              </a:blipFill>
            </p:spPr>
            <p:txBody>
              <a:bodyPr/>
              <a:lstStyle/>
              <a:p>
                <a:r>
                  <a:rPr lang="en-IE">
                    <a:noFill/>
                  </a:rPr>
                  <a:t> </a:t>
                </a:r>
              </a:p>
            </p:txBody>
          </p:sp>
        </mc:Fallback>
      </mc:AlternateContent>
      <p:grpSp>
        <p:nvGrpSpPr>
          <p:cNvPr id="14" name="Group 13"/>
          <p:cNvGrpSpPr/>
          <p:nvPr/>
        </p:nvGrpSpPr>
        <p:grpSpPr>
          <a:xfrm>
            <a:off x="1604504" y="4630394"/>
            <a:ext cx="5789783" cy="832211"/>
            <a:chOff x="1571356" y="4536294"/>
            <a:chExt cx="5789783" cy="832211"/>
          </a:xfrm>
        </p:grpSpPr>
        <p:grpSp>
          <p:nvGrpSpPr>
            <p:cNvPr id="11" name="Group 10"/>
            <p:cNvGrpSpPr/>
            <p:nvPr/>
          </p:nvGrpSpPr>
          <p:grpSpPr>
            <a:xfrm>
              <a:off x="1571356" y="4536294"/>
              <a:ext cx="5789783" cy="832211"/>
              <a:chOff x="1465088" y="4141821"/>
              <a:chExt cx="5789783" cy="832211"/>
            </a:xfrm>
          </p:grpSpPr>
          <p:grpSp>
            <p:nvGrpSpPr>
              <p:cNvPr id="34" name="Group 33"/>
              <p:cNvGrpSpPr/>
              <p:nvPr/>
            </p:nvGrpSpPr>
            <p:grpSpPr>
              <a:xfrm>
                <a:off x="1465088" y="4141821"/>
                <a:ext cx="5554083" cy="832211"/>
                <a:chOff x="1466189" y="2555612"/>
                <a:chExt cx="5554083" cy="832211"/>
              </a:xfrm>
            </p:grpSpPr>
            <p:cxnSp>
              <p:nvCxnSpPr>
                <p:cNvPr id="35" name="Straight Arrow Connector 34"/>
                <p:cNvCxnSpPr/>
                <p:nvPr/>
              </p:nvCxnSpPr>
              <p:spPr>
                <a:xfrm>
                  <a:off x="1907060" y="2924944"/>
                  <a:ext cx="5113212" cy="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61432" y="2555612"/>
                  <a:ext cx="3066542" cy="369332"/>
                </a:xfrm>
                <a:prstGeom prst="rect">
                  <a:avLst/>
                </a:prstGeom>
                <a:noFill/>
              </p:spPr>
              <p:txBody>
                <a:bodyPr wrap="square" rtlCol="0">
                  <a:spAutoFit/>
                </a:bodyPr>
                <a:lstStyle/>
                <a:p>
                  <a:r>
                    <a:rPr lang="en-IE" b="1" dirty="0" smtClean="0"/>
                    <a:t>95% confidence interval</a:t>
                  </a:r>
                  <a:endParaRPr lang="en-IE" b="1" dirty="0"/>
                </a:p>
              </p:txBody>
            </p:sp>
            <mc:AlternateContent xmlns:mc="http://schemas.openxmlformats.org/markup-compatibility/2006" xmlns:a14="http://schemas.microsoft.com/office/drawing/2010/main">
              <mc:Choice Requires="a14">
                <p:sp>
                  <p:nvSpPr>
                    <p:cNvPr id="42" name="Rectangle 41"/>
                    <p:cNvSpPr/>
                    <p:nvPr/>
                  </p:nvSpPr>
                  <p:spPr>
                    <a:xfrm>
                      <a:off x="1466189" y="3018491"/>
                      <a:ext cx="1404933" cy="369332"/>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b="0" i="1" smtClean="0">
                                    <a:latin typeface="Cambria Math"/>
                                  </a:rPr>
                                  <m:t>𝑝</m:t>
                                </m:r>
                              </m:e>
                            </m:acc>
                            <m:r>
                              <a:rPr lang="en-IE" b="0" i="1" smtClean="0">
                                <a:latin typeface="Cambria Math"/>
                              </a:rPr>
                              <m:t>−</m:t>
                            </m:r>
                            <m:r>
                              <a:rPr lang="en-IE" b="0" i="1" smtClean="0">
                                <a:latin typeface="Cambria Math"/>
                              </a:rPr>
                              <m:t>𝐸𝑟𝑟𝑜𝑟</m:t>
                            </m:r>
                          </m:oMath>
                        </m:oMathPara>
                      </a14:m>
                      <a:endParaRPr lang="en-IE" dirty="0"/>
                    </a:p>
                  </p:txBody>
                </p:sp>
              </mc:Choice>
              <mc:Fallback xmlns="">
                <p:sp>
                  <p:nvSpPr>
                    <p:cNvPr id="42" name="Rectangle 41"/>
                    <p:cNvSpPr>
                      <a:spLocks noRot="1" noChangeAspect="1" noMove="1" noResize="1" noEditPoints="1" noAdjustHandles="1" noChangeArrowheads="1" noChangeShapeType="1" noTextEdit="1"/>
                    </p:cNvSpPr>
                    <p:nvPr/>
                  </p:nvSpPr>
                  <p:spPr>
                    <a:xfrm>
                      <a:off x="1466189" y="3018491"/>
                      <a:ext cx="1404933" cy="369332"/>
                    </a:xfrm>
                    <a:prstGeom prst="rect">
                      <a:avLst/>
                    </a:prstGeom>
                    <a:blipFill rotWithShape="1">
                      <a:blip r:embed="rId7"/>
                      <a:stretch>
                        <a:fillRect t="-3333" b="-10000"/>
                      </a:stretch>
                    </a:blipFill>
                  </p:spPr>
                  <p:txBody>
                    <a:bodyPr/>
                    <a:lstStyle/>
                    <a:p>
                      <a:r>
                        <a:rPr lang="en-IE">
                          <a:noFill/>
                        </a:rPr>
                        <a:t> </a:t>
                      </a:r>
                    </a:p>
                  </p:txBody>
                </p:sp>
              </mc:Fallback>
            </mc:AlternateContent>
            <p:grpSp>
              <p:nvGrpSpPr>
                <p:cNvPr id="38" name="Group 37"/>
                <p:cNvGrpSpPr/>
                <p:nvPr/>
              </p:nvGrpSpPr>
              <p:grpSpPr>
                <a:xfrm>
                  <a:off x="2991412" y="3203156"/>
                  <a:ext cx="2679662" cy="2"/>
                  <a:chOff x="3006724" y="3404210"/>
                  <a:chExt cx="2679662" cy="2"/>
                </a:xfrm>
              </p:grpSpPr>
              <p:cxnSp>
                <p:nvCxnSpPr>
                  <p:cNvPr id="40" name="Straight Arrow Connector 39"/>
                  <p:cNvCxnSpPr/>
                  <p:nvPr/>
                </p:nvCxnSpPr>
                <p:spPr>
                  <a:xfrm flipH="1" flipV="1">
                    <a:off x="3006724" y="3404210"/>
                    <a:ext cx="720000"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966386" y="3404211"/>
                    <a:ext cx="720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4" name="Rectangle 43"/>
                  <p:cNvSpPr/>
                  <p:nvPr/>
                </p:nvSpPr>
                <p:spPr>
                  <a:xfrm>
                    <a:off x="5920382" y="4604700"/>
                    <a:ext cx="1334489" cy="369332"/>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b="0" i="1" smtClean="0">
                                  <a:latin typeface="Cambria Math"/>
                                </a:rPr>
                                <m:t>𝑝</m:t>
                              </m:r>
                            </m:e>
                          </m:acc>
                          <m:r>
                            <a:rPr lang="en-IE" b="0" i="1" smtClean="0">
                              <a:latin typeface="Cambria Math"/>
                            </a:rPr>
                            <m:t>+</m:t>
                          </m:r>
                          <m:r>
                            <a:rPr lang="en-IE" b="0" i="1" smtClean="0">
                              <a:latin typeface="Cambria Math"/>
                            </a:rPr>
                            <m:t>𝐸𝑟𝑟𝑜𝑟</m:t>
                          </m:r>
                        </m:oMath>
                      </m:oMathPara>
                    </a14:m>
                    <a:endParaRPr lang="en-IE" dirty="0"/>
                  </a:p>
                </p:txBody>
              </p:sp>
            </mc:Choice>
            <mc:Fallback xmlns="">
              <p:sp>
                <p:nvSpPr>
                  <p:cNvPr id="44" name="Rectangle 43"/>
                  <p:cNvSpPr>
                    <a:spLocks noRot="1" noChangeAspect="1" noMove="1" noResize="1" noEditPoints="1" noAdjustHandles="1" noChangeArrowheads="1" noChangeShapeType="1" noTextEdit="1"/>
                  </p:cNvSpPr>
                  <p:nvPr/>
                </p:nvSpPr>
                <p:spPr>
                  <a:xfrm>
                    <a:off x="5920382" y="4604700"/>
                    <a:ext cx="1334489" cy="369332"/>
                  </a:xfrm>
                  <a:prstGeom prst="rect">
                    <a:avLst/>
                  </a:prstGeom>
                  <a:blipFill rotWithShape="1">
                    <a:blip r:embed="rId8"/>
                    <a:stretch>
                      <a:fillRect t="-3333" b="-10000"/>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45" name="TextBox 44"/>
                <p:cNvSpPr txBox="1"/>
                <p:nvPr/>
              </p:nvSpPr>
              <p:spPr>
                <a:xfrm>
                  <a:off x="4125053" y="5003839"/>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125053" y="5003839"/>
                  <a:ext cx="720000" cy="360000"/>
                </a:xfrm>
                <a:prstGeom prst="rect">
                  <a:avLst/>
                </a:prstGeom>
                <a:blipFill rotWithShape="1">
                  <a:blip r:embed="rId9"/>
                  <a:stretch>
                    <a:fillRect b="-11864"/>
                  </a:stretch>
                </a:blipFill>
              </p:spPr>
              <p:txBody>
                <a:bodyPr/>
                <a:lstStyle/>
                <a:p>
                  <a:r>
                    <a:rPr lang="en-IE">
                      <a:noFill/>
                    </a:rPr>
                    <a:t> </a:t>
                  </a:r>
                </a:p>
              </p:txBody>
            </p:sp>
          </mc:Fallback>
        </mc:AlternateContent>
      </p:grpSp>
    </p:spTree>
    <p:extLst>
      <p:ext uri="{BB962C8B-B14F-4D97-AF65-F5344CB8AC3E}">
        <p14:creationId xmlns:p14="http://schemas.microsoft.com/office/powerpoint/2010/main" val="17682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83624" y="973898"/>
            <a:ext cx="7776753" cy="4910204"/>
          </a:xfrm>
          <a:prstGeom prst="rect">
            <a:avLst/>
          </a:prstGeom>
          <a:ln w="76200">
            <a:solidFill>
              <a:schemeClr val="bg1"/>
            </a:solidFill>
          </a:ln>
        </p:spPr>
      </p:pic>
      <p:sp>
        <p:nvSpPr>
          <p:cNvPr id="4" name="TextBox 3"/>
          <p:cNvSpPr txBox="1"/>
          <p:nvPr/>
        </p:nvSpPr>
        <p:spPr>
          <a:xfrm>
            <a:off x="1077238"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295028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764704"/>
            <a:ext cx="864096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Sunday Independent reports that the government's</a:t>
            </a:r>
            <a:r>
              <a:rPr lang="en-IE" dirty="0" smtClean="0">
                <a:latin typeface="Calibri" pitchFamily="34" charset="0"/>
                <a:ea typeface="Calibri" pitchFamily="34" charset="0"/>
                <a:cs typeface="Times New Roman" pitchFamily="18" charset="0"/>
              </a:rPr>
              <a:t> approval rating is at 65%. The paper states that the poll is based on a random sample of 972 voters and that the margin of error is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Show</a:t>
            </a:r>
            <a:r>
              <a:rPr kumimoji="0" lang="en-IE"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that the pollsters used a 95% level of confidence.</a:t>
            </a:r>
            <a:endPar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4" name="Title 3"/>
          <p:cNvSpPr>
            <a:spLocks noGrp="1"/>
          </p:cNvSpPr>
          <p:nvPr>
            <p:ph type="title"/>
          </p:nvPr>
        </p:nvSpPr>
        <p:spPr/>
        <p:txBody>
          <a:bodyPr/>
          <a:lstStyle/>
          <a:p>
            <a:r>
              <a:rPr lang="en-IE" dirty="0" smtClean="0"/>
              <a:t>Question 1:</a:t>
            </a:r>
            <a:endParaRPr lang="en-IE" dirty="0"/>
          </a:p>
        </p:txBody>
      </p:sp>
      <p:pic>
        <p:nvPicPr>
          <p:cNvPr id="99332" name="Picture 4" descr="http://t3.gstatic.com/images?q=tbn:ANd9GcSXp66PhO19brfstBr6gzuIp4J-okFf0gzIWGH4dcmiR2ttY3O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8744962">
            <a:off x="4174868" y="3044187"/>
            <a:ext cx="5088358" cy="1077046"/>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0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764704"/>
            <a:ext cx="864096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Sunday Independent reports that the government's</a:t>
            </a:r>
            <a:r>
              <a:rPr lang="en-IE" dirty="0" smtClean="0">
                <a:latin typeface="Calibri" pitchFamily="34" charset="0"/>
                <a:ea typeface="Calibri" pitchFamily="34" charset="0"/>
                <a:cs typeface="Times New Roman" pitchFamily="18" charset="0"/>
              </a:rPr>
              <a:t> approval rating is at 65%. The paper states that the poll is based on a random sample of 972 voters and that the margin of error is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Show</a:t>
            </a:r>
            <a:r>
              <a:rPr kumimoji="0" lang="en-IE"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that the pollsters used a 95% level of confidence.</a:t>
            </a:r>
            <a:endPar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252536" y="2029490"/>
                <a:ext cx="9144000" cy="4268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Solution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Confidence Limits= </a:t>
                </a:r>
                <a14:m>
                  <m:oMath xmlns:m="http://schemas.openxmlformats.org/officeDocument/2006/math">
                    <m:r>
                      <a:rPr kumimoji="0" lang="en-IE" b="0" i="1" u="none" strike="noStrike" cap="none" normalizeH="0" baseline="0" smtClean="0">
                        <a:ln>
                          <a:noFill/>
                        </a:ln>
                        <a:solidFill>
                          <a:schemeClr val="tx1"/>
                        </a:solidFill>
                        <a:effectLst/>
                        <a:latin typeface="Cambria Math"/>
                        <a:ea typeface="Cambria Math"/>
                        <a:cs typeface="Times New Roman" pitchFamily="18" charset="0"/>
                      </a:rPr>
                      <m:t>±</m:t>
                    </m:r>
                    <m:r>
                      <a:rPr kumimoji="0" lang="en-IE" b="0" i="1" u="none" strike="noStrike" cap="none" normalizeH="0" baseline="0" smtClean="0">
                        <a:ln>
                          <a:noFill/>
                        </a:ln>
                        <a:solidFill>
                          <a:schemeClr val="tx1"/>
                        </a:solidFill>
                        <a:effectLst/>
                        <a:latin typeface="Cambria Math"/>
                        <a:ea typeface="Cambria Math"/>
                        <a:cs typeface="Times New Roman" pitchFamily="18" charset="0"/>
                      </a:rPr>
                      <m:t>𝑥</m:t>
                    </m:r>
                    <m:rad>
                      <m:radPr>
                        <m:degHide m:val="on"/>
                        <m:ctrlPr>
                          <a:rPr kumimoji="0" lang="en-IE" b="0" i="1" u="none" strike="noStrike" cap="none" normalizeH="0" baseline="0" smtClean="0">
                            <a:ln>
                              <a:noFill/>
                            </a:ln>
                            <a:solidFill>
                              <a:schemeClr val="tx1"/>
                            </a:solidFill>
                            <a:effectLst/>
                            <a:latin typeface="Cambria Math" panose="02040503050406030204" pitchFamily="18" charset="0"/>
                            <a:ea typeface="Cambria Math"/>
                            <a:cs typeface="Times New Roman" pitchFamily="18" charset="0"/>
                          </a:rPr>
                        </m:ctrlPr>
                      </m:radPr>
                      <m:deg/>
                      <m:e>
                        <m:f>
                          <m:fPr>
                            <m:ctrlPr>
                              <a:rPr kumimoji="0" lang="en-IE" b="0" i="1" u="none" strike="noStrike" cap="none" normalizeH="0" baseline="0" smtClean="0">
                                <a:ln>
                                  <a:noFill/>
                                </a:ln>
                                <a:solidFill>
                                  <a:schemeClr val="tx1"/>
                                </a:solidFill>
                                <a:effectLst/>
                                <a:latin typeface="Cambria Math" panose="02040503050406030204" pitchFamily="18" charset="0"/>
                                <a:ea typeface="Cambria Math"/>
                                <a:cs typeface="Times New Roman" pitchFamily="18" charset="0"/>
                              </a:rPr>
                            </m:ctrlPr>
                          </m:fPr>
                          <m:num>
                            <m:acc>
                              <m:accPr>
                                <m:chr m:val="̂"/>
                                <m:ctrlPr>
                                  <a:rPr kumimoji="0" lang="en-IE" b="0" i="1" u="none" strike="noStrike" cap="none" normalizeH="0" baseline="0" smtClean="0">
                                    <a:ln>
                                      <a:noFill/>
                                    </a:ln>
                                    <a:solidFill>
                                      <a:schemeClr val="tx1"/>
                                    </a:solidFill>
                                    <a:effectLst/>
                                    <a:latin typeface="Cambria Math" panose="02040503050406030204" pitchFamily="18" charset="0"/>
                                    <a:ea typeface="Cambria Math"/>
                                    <a:cs typeface="Times New Roman" pitchFamily="18" charset="0"/>
                                  </a:rPr>
                                </m:ctrlPr>
                              </m:accPr>
                              <m:e>
                                <m:r>
                                  <a:rPr kumimoji="0" lang="en-IE" b="0" i="1" u="none" strike="noStrike" cap="none" normalizeH="0" baseline="0" smtClean="0">
                                    <a:ln>
                                      <a:noFill/>
                                    </a:ln>
                                    <a:solidFill>
                                      <a:schemeClr val="tx1"/>
                                    </a:solidFill>
                                    <a:effectLst/>
                                    <a:latin typeface="Cambria Math"/>
                                    <a:ea typeface="Cambria Math"/>
                                    <a:cs typeface="Times New Roman" pitchFamily="18" charset="0"/>
                                  </a:rPr>
                                  <m:t>𝑝</m:t>
                                </m:r>
                              </m:e>
                            </m:acc>
                            <m:r>
                              <a:rPr kumimoji="0" lang="en-IE" b="0" i="1" u="none" strike="noStrike" cap="none" normalizeH="0" baseline="0" smtClean="0">
                                <a:ln>
                                  <a:noFill/>
                                </a:ln>
                                <a:solidFill>
                                  <a:schemeClr val="tx1"/>
                                </a:solidFill>
                                <a:effectLst/>
                                <a:latin typeface="Cambria Math"/>
                                <a:ea typeface="Cambria Math"/>
                                <a:cs typeface="Times New Roman" pitchFamily="18" charset="0"/>
                              </a:rPr>
                              <m:t>(1−</m:t>
                            </m:r>
                            <m:acc>
                              <m:accPr>
                                <m:chr m:val="̂"/>
                                <m:ctrlPr>
                                  <a:rPr kumimoji="0" lang="en-IE" b="0" i="1" u="none" strike="noStrike" cap="none" normalizeH="0" baseline="0" smtClean="0">
                                    <a:ln>
                                      <a:noFill/>
                                    </a:ln>
                                    <a:solidFill>
                                      <a:schemeClr val="tx1"/>
                                    </a:solidFill>
                                    <a:effectLst/>
                                    <a:latin typeface="Cambria Math" panose="02040503050406030204" pitchFamily="18" charset="0"/>
                                    <a:ea typeface="Cambria Math"/>
                                    <a:cs typeface="Times New Roman" pitchFamily="18" charset="0"/>
                                  </a:rPr>
                                </m:ctrlPr>
                              </m:accPr>
                              <m:e>
                                <m:r>
                                  <a:rPr kumimoji="0" lang="en-IE" b="0" i="1" u="none" strike="noStrike" cap="none" normalizeH="0" baseline="0" smtClean="0">
                                    <a:ln>
                                      <a:noFill/>
                                    </a:ln>
                                    <a:solidFill>
                                      <a:schemeClr val="tx1"/>
                                    </a:solidFill>
                                    <a:effectLst/>
                                    <a:latin typeface="Cambria Math"/>
                                    <a:ea typeface="Cambria Math"/>
                                    <a:cs typeface="Times New Roman" pitchFamily="18" charset="0"/>
                                  </a:rPr>
                                  <m:t>𝑝</m:t>
                                </m:r>
                                <m:r>
                                  <a:rPr kumimoji="0" lang="en-IE" b="0" i="1" u="none" strike="noStrike" cap="none" normalizeH="0" baseline="0" smtClean="0">
                                    <a:ln>
                                      <a:noFill/>
                                    </a:ln>
                                    <a:solidFill>
                                      <a:schemeClr val="tx1"/>
                                    </a:solidFill>
                                    <a:effectLst/>
                                    <a:latin typeface="Cambria Math"/>
                                    <a:ea typeface="Cambria Math"/>
                                    <a:cs typeface="Times New Roman" pitchFamily="18" charset="0"/>
                                  </a:rPr>
                                  <m:t> </m:t>
                                </m:r>
                              </m:e>
                            </m:acc>
                            <m:r>
                              <a:rPr kumimoji="0" lang="en-IE" b="0" i="1" u="none" strike="noStrike" cap="none" normalizeH="0" baseline="0" smtClean="0">
                                <a:ln>
                                  <a:noFill/>
                                </a:ln>
                                <a:solidFill>
                                  <a:schemeClr val="tx1"/>
                                </a:solidFill>
                                <a:effectLst/>
                                <a:latin typeface="Cambria Math"/>
                                <a:ea typeface="Cambria Math"/>
                                <a:cs typeface="Times New Roman" pitchFamily="18" charset="0"/>
                              </a:rPr>
                              <m:t>)</m:t>
                            </m:r>
                          </m:num>
                          <m:den>
                            <m:r>
                              <a:rPr kumimoji="0" lang="en-IE" b="0" i="1" u="none" strike="noStrike" cap="none" normalizeH="0" baseline="0" smtClean="0">
                                <a:ln>
                                  <a:noFill/>
                                </a:ln>
                                <a:solidFill>
                                  <a:schemeClr val="tx1"/>
                                </a:solidFill>
                                <a:effectLst/>
                                <a:latin typeface="Cambria Math"/>
                                <a:ea typeface="Cambria Math"/>
                                <a:cs typeface="Times New Roman" pitchFamily="18" charset="0"/>
                              </a:rPr>
                              <m:t>𝑛</m:t>
                            </m:r>
                          </m:den>
                        </m:f>
                      </m:e>
                    </m:rad>
                    <m:r>
                      <a:rPr kumimoji="0" lang="en-IE" b="0" i="1" u="none" strike="noStrike" cap="none" normalizeH="0" baseline="0" smtClean="0">
                        <a:ln>
                          <a:noFill/>
                        </a:ln>
                        <a:solidFill>
                          <a:schemeClr val="tx1"/>
                        </a:solidFill>
                        <a:effectLst/>
                        <a:latin typeface="Cambria Math"/>
                        <a:ea typeface="Cambria Math"/>
                        <a:cs typeface="Times New Roman" pitchFamily="18" charset="0"/>
                      </a:rPr>
                      <m:t> </m:t>
                    </m:r>
                  </m:oMath>
                </a14:m>
                <a:endParaRPr kumimoji="0" lang="en-IE" b="0" i="1" u="none" strike="noStrike" cap="none" normalizeH="0" baseline="0" dirty="0" smtClean="0">
                  <a:ln>
                    <a:noFill/>
                  </a:ln>
                  <a:solidFill>
                    <a:schemeClr val="tx1"/>
                  </a:solidFill>
                  <a:effectLst/>
                  <a:latin typeface="Cambria Math"/>
                  <a:ea typeface="Cambria Math"/>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IE" b="0" i="1" u="none" strike="noStrike" cap="none" normalizeH="0" baseline="0" dirty="0" smtClean="0">
                  <a:ln>
                    <a:noFill/>
                  </a:ln>
                  <a:solidFill>
                    <a:schemeClr val="tx1"/>
                  </a:solidFill>
                  <a:effectLst/>
                  <a:latin typeface="Cambria Math"/>
                  <a:ea typeface="Cambria Math"/>
                  <a:cs typeface="Times New Roman" pitchFamily="18" charset="0"/>
                </a:endParaRPr>
              </a:p>
              <a:p>
                <a:pPr lvl="0" fontAlgn="base">
                  <a:spcBef>
                    <a:spcPct val="0"/>
                  </a:spcBef>
                  <a:spcAft>
                    <a:spcPct val="0"/>
                  </a:spcAft>
                </a:pPr>
                <a:r>
                  <a:rPr lang="en-IE" dirty="0" smtClean="0">
                    <a:latin typeface="Calibri" pitchFamily="34" charset="0"/>
                    <a:ea typeface="Calibri" pitchFamily="34" charset="0"/>
                    <a:cs typeface="Times New Roman" pitchFamily="18" charset="0"/>
                  </a:rPr>
                  <a:t>                                                     0.03 = </a:t>
                </a:r>
                <a14:m>
                  <m:oMath xmlns:m="http://schemas.openxmlformats.org/officeDocument/2006/math">
                    <m:r>
                      <a:rPr lang="en-IE" i="1">
                        <a:latin typeface="Cambria Math"/>
                        <a:ea typeface="Cambria Math"/>
                        <a:cs typeface="Times New Roman" pitchFamily="18" charset="0"/>
                      </a:rPr>
                      <m:t>±</m:t>
                    </m:r>
                    <m:r>
                      <a:rPr lang="en-IE" i="1">
                        <a:latin typeface="Cambria Math"/>
                        <a:ea typeface="Cambria Math"/>
                        <a:cs typeface="Times New Roman" pitchFamily="18" charset="0"/>
                      </a:rPr>
                      <m:t>𝑥</m:t>
                    </m:r>
                    <m:rad>
                      <m:radPr>
                        <m:degHide m:val="on"/>
                        <m:ctrlPr>
                          <a:rPr lang="en-IE" i="1">
                            <a:latin typeface="Cambria Math" panose="02040503050406030204" pitchFamily="18" charset="0"/>
                            <a:ea typeface="Cambria Math"/>
                            <a:cs typeface="Times New Roman" pitchFamily="18" charset="0"/>
                          </a:rPr>
                        </m:ctrlPr>
                      </m:radPr>
                      <m:deg/>
                      <m:e>
                        <m:f>
                          <m:fPr>
                            <m:ctrlPr>
                              <a:rPr lang="en-IE" i="1">
                                <a:latin typeface="Cambria Math" panose="02040503050406030204" pitchFamily="18" charset="0"/>
                                <a:ea typeface="Cambria Math"/>
                                <a:cs typeface="Times New Roman" pitchFamily="18" charset="0"/>
                              </a:rPr>
                            </m:ctrlPr>
                          </m:fPr>
                          <m:num>
                            <m:r>
                              <a:rPr lang="en-IE" b="0" i="1" smtClean="0">
                                <a:latin typeface="Cambria Math"/>
                                <a:ea typeface="Cambria Math"/>
                                <a:cs typeface="Times New Roman" pitchFamily="18" charset="0"/>
                              </a:rPr>
                              <m:t>0.65</m:t>
                            </m:r>
                            <m:r>
                              <a:rPr lang="en-IE" i="1" smtClean="0">
                                <a:latin typeface="Cambria Math"/>
                                <a:ea typeface="Cambria Math"/>
                                <a:cs typeface="Times New Roman" pitchFamily="18" charset="0"/>
                              </a:rPr>
                              <m:t> </m:t>
                            </m:r>
                            <m:r>
                              <a:rPr lang="en-IE" i="1">
                                <a:latin typeface="Cambria Math"/>
                                <a:ea typeface="Cambria Math"/>
                                <a:cs typeface="Times New Roman" pitchFamily="18" charset="0"/>
                              </a:rPr>
                              <m:t>(1−</m:t>
                            </m:r>
                            <m:r>
                              <a:rPr lang="en-IE" b="0" i="1" smtClean="0">
                                <a:latin typeface="Cambria Math"/>
                                <a:ea typeface="Cambria Math"/>
                                <a:cs typeface="Times New Roman" pitchFamily="18" charset="0"/>
                              </a:rPr>
                              <m:t>0.65</m:t>
                            </m:r>
                            <m:r>
                              <a:rPr lang="en-IE" i="1">
                                <a:latin typeface="Cambria Math"/>
                                <a:ea typeface="Cambria Math"/>
                                <a:cs typeface="Times New Roman" pitchFamily="18" charset="0"/>
                              </a:rPr>
                              <m:t>)</m:t>
                            </m:r>
                          </m:num>
                          <m:den>
                            <m:r>
                              <a:rPr lang="en-IE" b="0" i="1" smtClean="0">
                                <a:latin typeface="Cambria Math"/>
                                <a:ea typeface="Cambria Math"/>
                                <a:cs typeface="Times New Roman" pitchFamily="18" charset="0"/>
                              </a:rPr>
                              <m:t>972</m:t>
                            </m:r>
                          </m:den>
                        </m:f>
                      </m:e>
                    </m:rad>
                  </m:oMath>
                </a14:m>
                <a:endParaRPr lang="en-IE" i="1" dirty="0" smtClean="0">
                  <a:latin typeface="Cambria Math"/>
                  <a:ea typeface="Cambria Math"/>
                  <a:cs typeface="Times New Roman" pitchFamily="18" charset="0"/>
                </a:endParaRPr>
              </a:p>
              <a:p>
                <a:pPr lvl="0" fontAlgn="base">
                  <a:spcBef>
                    <a:spcPct val="0"/>
                  </a:spcBef>
                  <a:spcAft>
                    <a:spcPct val="0"/>
                  </a:spcAft>
                </a:pPr>
                <a14:m>
                  <m:oMathPara xmlns:m="http://schemas.openxmlformats.org/officeDocument/2006/math">
                    <m:oMathParaPr>
                      <m:jc m:val="centerGroup"/>
                    </m:oMathParaPr>
                    <m:oMath xmlns:m="http://schemas.openxmlformats.org/officeDocument/2006/math">
                      <m:r>
                        <a:rPr kumimoji="0" lang="en-IE" b="0" i="1" u="none" strike="noStrike" cap="none" normalizeH="0" baseline="0" smtClean="0">
                          <a:ln>
                            <a:noFill/>
                          </a:ln>
                          <a:solidFill>
                            <a:schemeClr val="tx1"/>
                          </a:solidFill>
                          <a:effectLst/>
                          <a:latin typeface="Cambria Math"/>
                          <a:ea typeface="Cambria Math"/>
                          <a:cs typeface="Times New Roman" pitchFamily="18" charset="0"/>
                        </a:rPr>
                        <m:t> </m:t>
                      </m:r>
                    </m:oMath>
                  </m:oMathPara>
                </a14:m>
                <a:endParaRPr kumimoji="0" lang="en-IE" b="0" i="1" u="none" strike="noStrike" cap="none" normalizeH="0" baseline="0" dirty="0" smtClean="0">
                  <a:ln>
                    <a:noFill/>
                  </a:ln>
                  <a:solidFill>
                    <a:schemeClr val="tx1"/>
                  </a:solidFill>
                  <a:effectLst/>
                  <a:latin typeface="Cambria Math"/>
                  <a:ea typeface="Cambria Math"/>
                  <a:cs typeface="Times New Roman" pitchFamily="18" charset="0"/>
                </a:endParaRPr>
              </a:p>
              <a:p>
                <a:pPr lvl="0" fontAlgn="base">
                  <a:spcBef>
                    <a:spcPct val="0"/>
                  </a:spcBef>
                  <a:spcAft>
                    <a:spcPct val="0"/>
                  </a:spcAft>
                </a:pPr>
                <a:r>
                  <a:rPr lang="en-IE" dirty="0" smtClean="0">
                    <a:latin typeface="Calibri" pitchFamily="34" charset="0"/>
                    <a:ea typeface="Calibri" pitchFamily="34" charset="0"/>
                    <a:cs typeface="Times New Roman" pitchFamily="18" charset="0"/>
                  </a:rPr>
                  <a:t>                                                      0.03 </a:t>
                </a:r>
                <a:r>
                  <a:rPr lang="en-IE" dirty="0">
                    <a:latin typeface="Calibri" pitchFamily="34" charset="0"/>
                    <a:ea typeface="Calibri" pitchFamily="34" charset="0"/>
                    <a:cs typeface="Times New Roman" pitchFamily="18" charset="0"/>
                  </a:rPr>
                  <a:t>= </a:t>
                </a:r>
                <a14:m>
                  <m:oMath xmlns:m="http://schemas.openxmlformats.org/officeDocument/2006/math">
                    <m:r>
                      <a:rPr lang="en-IE" i="1">
                        <a:latin typeface="Cambria Math"/>
                        <a:ea typeface="Cambria Math"/>
                        <a:cs typeface="Times New Roman" pitchFamily="18" charset="0"/>
                      </a:rPr>
                      <m:t>±</m:t>
                    </m:r>
                    <m:r>
                      <a:rPr lang="en-IE" i="1">
                        <a:latin typeface="Cambria Math"/>
                        <a:ea typeface="Cambria Math"/>
                        <a:cs typeface="Times New Roman" pitchFamily="18" charset="0"/>
                      </a:rPr>
                      <m:t>𝑥</m:t>
                    </m:r>
                    <m:r>
                      <a:rPr lang="en-IE" b="0" i="1" smtClean="0">
                        <a:latin typeface="Cambria Math"/>
                        <a:ea typeface="Cambria Math"/>
                        <a:cs typeface="Times New Roman" pitchFamily="18" charset="0"/>
                      </a:rPr>
                      <m:t>(0.0153)</m:t>
                    </m:r>
                  </m:oMath>
                </a14:m>
                <a:endPar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fontAlgn="base">
                  <a:spcBef>
                    <a:spcPct val="0"/>
                  </a:spcBef>
                  <a:spcAft>
                    <a:spcPct val="0"/>
                  </a:spcAft>
                </a:pPr>
                <a:endPar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fontAlgn="base">
                  <a:spcBef>
                    <a:spcPct val="0"/>
                  </a:spcBef>
                  <a:spcAft>
                    <a:spcPct val="0"/>
                  </a:spcAft>
                </a:pPr>
                <a:r>
                  <a:rPr lang="en-IE" sz="1600" dirty="0" smtClean="0">
                    <a:latin typeface="Calibri" pitchFamily="34" charset="0"/>
                    <a:ea typeface="Calibri" pitchFamily="34" charset="0"/>
                    <a:cs typeface="Times New Roman" pitchFamily="18" charset="0"/>
                  </a:rPr>
                  <a:t>                                                                 </a:t>
                </a:r>
                <a14:m>
                  <m:oMath xmlns:m="http://schemas.openxmlformats.org/officeDocument/2006/math">
                    <m:f>
                      <m:fPr>
                        <m:ctrlPr>
                          <a:rPr lang="en-IE" sz="2400" i="1" smtClean="0">
                            <a:latin typeface="Cambria Math" panose="02040503050406030204" pitchFamily="18" charset="0"/>
                            <a:cs typeface="Times New Roman" pitchFamily="18" charset="0"/>
                          </a:rPr>
                        </m:ctrlPr>
                      </m:fPr>
                      <m:num>
                        <m:r>
                          <a:rPr lang="en-IE" sz="2400" b="0" i="1" smtClean="0">
                            <a:latin typeface="Cambria Math"/>
                            <a:cs typeface="Times New Roman" pitchFamily="18" charset="0"/>
                          </a:rPr>
                          <m:t>0.03</m:t>
                        </m:r>
                      </m:num>
                      <m:den>
                        <m:r>
                          <a:rPr lang="en-IE" sz="2400" b="0" i="1" smtClean="0">
                            <a:latin typeface="Cambria Math"/>
                            <a:cs typeface="Times New Roman" pitchFamily="18" charset="0"/>
                          </a:rPr>
                          <m:t>0.0153</m:t>
                        </m:r>
                      </m:den>
                    </m:f>
                  </m:oMath>
                </a14:m>
                <a:r>
                  <a:rPr lang="en-IE" sz="2000" dirty="0" smtClean="0">
                    <a:latin typeface="Calibri" pitchFamily="34" charset="0"/>
                    <a:ea typeface="Calibri" pitchFamily="34" charset="0"/>
                    <a:cs typeface="Times New Roman" pitchFamily="18" charset="0"/>
                  </a:rPr>
                  <a:t> =</a:t>
                </a:r>
                <a14:m>
                  <m:oMath xmlns:m="http://schemas.openxmlformats.org/officeDocument/2006/math">
                    <m:r>
                      <a:rPr lang="en-IE" sz="2000" i="1" dirty="0" smtClean="0">
                        <a:latin typeface="Cambria Math"/>
                        <a:ea typeface="Cambria Math"/>
                        <a:cs typeface="Times New Roman" pitchFamily="18" charset="0"/>
                      </a:rPr>
                      <m:t>±</m:t>
                    </m:r>
                    <m:r>
                      <a:rPr lang="en-IE" sz="2000" b="0" i="1" dirty="0" smtClean="0">
                        <a:latin typeface="Cambria Math"/>
                        <a:ea typeface="Cambria Math"/>
                        <a:cs typeface="Times New Roman" pitchFamily="18" charset="0"/>
                      </a:rPr>
                      <m:t>𝑥</m:t>
                    </m:r>
                  </m:oMath>
                </a14:m>
                <a:endParaRPr lang="en-IE" sz="2000" dirty="0" smtClean="0">
                  <a:latin typeface="Calibri" pitchFamily="34" charset="0"/>
                  <a:ea typeface="Calibri" pitchFamily="34" charset="0"/>
                  <a:cs typeface="Times New Roman" pitchFamily="18" charset="0"/>
                </a:endParaRPr>
              </a:p>
              <a:p>
                <a:pPr fontAlgn="base">
                  <a:spcBef>
                    <a:spcPct val="0"/>
                  </a:spcBef>
                  <a:spcAft>
                    <a:spcPct val="0"/>
                  </a:spcAft>
                </a:pPr>
                <a:endParaRPr lang="en-IE" sz="2000" dirty="0">
                  <a:latin typeface="Calibri" pitchFamily="34" charset="0"/>
                  <a:ea typeface="Calibri" pitchFamily="34" charset="0"/>
                  <a:cs typeface="Times New Roman" pitchFamily="18" charset="0"/>
                </a:endParaRPr>
              </a:p>
              <a:p>
                <a:pPr fontAlgn="base">
                  <a:spcBef>
                    <a:spcPct val="0"/>
                  </a:spcBef>
                  <a:spcAft>
                    <a:spcPct val="0"/>
                  </a:spcAft>
                </a:pPr>
                <a14:m>
                  <m:oMath xmlns:m="http://schemas.openxmlformats.org/officeDocument/2006/math">
                    <m:r>
                      <a:rPr lang="en-IE" sz="2000" b="0" i="1" dirty="0" smtClean="0">
                        <a:latin typeface="Cambria Math"/>
                        <a:ea typeface="Cambria Math"/>
                        <a:cs typeface="Times New Roman" pitchFamily="18" charset="0"/>
                      </a:rPr>
                      <m:t>                                                           </m:t>
                    </m:r>
                    <m:r>
                      <a:rPr lang="en-IE" sz="2000" i="1" dirty="0">
                        <a:latin typeface="Cambria Math"/>
                        <a:ea typeface="Cambria Math"/>
                        <a:cs typeface="Times New Roman" pitchFamily="18" charset="0"/>
                      </a:rPr>
                      <m:t>𝑥</m:t>
                    </m:r>
                    <m:r>
                      <a:rPr lang="en-IE" sz="2000" b="0" i="1" dirty="0" smtClean="0">
                        <a:latin typeface="Cambria Math"/>
                        <a:ea typeface="Cambria Math"/>
                        <a:cs typeface="Times New Roman" pitchFamily="18" charset="0"/>
                      </a:rPr>
                      <m:t> </m:t>
                    </m:r>
                  </m:oMath>
                </a14:m>
                <a:r>
                  <a:rPr lang="en-IE" sz="2000" dirty="0">
                    <a:latin typeface="Calibri" pitchFamily="34" charset="0"/>
                    <a:ea typeface="Calibri" pitchFamily="34" charset="0"/>
                    <a:cs typeface="Times New Roman" pitchFamily="18" charset="0"/>
                  </a:rPr>
                  <a:t>=</a:t>
                </a:r>
                <a14:m>
                  <m:oMath xmlns:m="http://schemas.openxmlformats.org/officeDocument/2006/math">
                    <m:r>
                      <a:rPr lang="en-IE" sz="2000" i="1" dirty="0">
                        <a:latin typeface="Cambria Math"/>
                        <a:ea typeface="Cambria Math"/>
                        <a:cs typeface="Times New Roman" pitchFamily="18" charset="0"/>
                      </a:rPr>
                      <m:t>±</m:t>
                    </m:r>
                  </m:oMath>
                </a14:m>
                <a:r>
                  <a:rPr lang="en-IE" sz="2000" dirty="0" smtClean="0">
                    <a:latin typeface="Calibri" pitchFamily="34" charset="0"/>
                    <a:ea typeface="Calibri" pitchFamily="34" charset="0"/>
                    <a:cs typeface="Times New Roman" pitchFamily="18" charset="0"/>
                  </a:rPr>
                  <a:t>1.96</a:t>
                </a:r>
              </a:p>
              <a:p>
                <a:pPr fontAlgn="base">
                  <a:spcBef>
                    <a:spcPct val="0"/>
                  </a:spcBef>
                  <a:spcAft>
                    <a:spcPct val="0"/>
                  </a:spcAft>
                </a:pPr>
                <a:endParaRPr lang="en-IE" sz="2000" dirty="0">
                  <a:latin typeface="Calibri" pitchFamily="34" charset="0"/>
                  <a:ea typeface="Calibri" pitchFamily="34" charset="0"/>
                  <a:cs typeface="Times New Roman" pitchFamily="18" charset="0"/>
                </a:endParaRPr>
              </a:p>
              <a:p>
                <a:pPr fontAlgn="base">
                  <a:spcBef>
                    <a:spcPct val="0"/>
                  </a:spcBef>
                  <a:spcAft>
                    <a:spcPct val="0"/>
                  </a:spcAft>
                </a:pPr>
                <a:r>
                  <a:rPr lang="en-IE" sz="1600" dirty="0" smtClean="0">
                    <a:latin typeface="Calibri" pitchFamily="34" charset="0"/>
                    <a:ea typeface="Calibri" pitchFamily="34" charset="0"/>
                    <a:cs typeface="Times New Roman" pitchFamily="18" charset="0"/>
                  </a:rPr>
                  <a:t>                                  Therefore they are using a 95% level of confidence.</a:t>
                </a:r>
              </a:p>
            </p:txBody>
          </p:sp>
        </mc:Choice>
        <mc:Fallback xmlns="">
          <p:sp>
            <p:nvSpPr>
              <p:cNvPr id="3" name="Rectangle 2"/>
              <p:cNvSpPr>
                <a:spLocks noRot="1" noChangeAspect="1" noMove="1" noResize="1" noEditPoints="1" noAdjustHandles="1" noChangeArrowheads="1" noChangeShapeType="1" noTextEdit="1"/>
              </p:cNvSpPr>
              <p:nvPr/>
            </p:nvSpPr>
            <p:spPr bwMode="auto">
              <a:xfrm>
                <a:off x="252536" y="2029490"/>
                <a:ext cx="9144000" cy="4268091"/>
              </a:xfrm>
              <a:prstGeom prst="rect">
                <a:avLst/>
              </a:prstGeom>
              <a:blipFill rotWithShape="1">
                <a:blip r:embed="rId2"/>
                <a:stretch>
                  <a:fillRect l="-533" t="-286" b="-1429"/>
                </a:stretch>
              </a:blipFill>
              <a:ln w="9525">
                <a:noFill/>
                <a:miter lim="800000"/>
                <a:headEnd/>
                <a:tailEnd/>
              </a:ln>
              <a:effectLst/>
            </p:spPr>
            <p:txBody>
              <a:bodyPr/>
              <a:lstStyle/>
              <a:p>
                <a:r>
                  <a:rPr lang="en-IE">
                    <a:noFill/>
                  </a:rPr>
                  <a:t> </a:t>
                </a:r>
              </a:p>
            </p:txBody>
          </p:sp>
        </mc:Fallback>
      </mc:AlternateContent>
      <p:sp>
        <p:nvSpPr>
          <p:cNvPr id="4" name="Title 3"/>
          <p:cNvSpPr>
            <a:spLocks noGrp="1"/>
          </p:cNvSpPr>
          <p:nvPr>
            <p:ph type="title"/>
          </p:nvPr>
        </p:nvSpPr>
        <p:spPr/>
        <p:txBody>
          <a:bodyPr/>
          <a:lstStyle/>
          <a:p>
            <a:r>
              <a:rPr lang="en-IE" dirty="0" smtClean="0"/>
              <a:t>Question 1: Solution</a:t>
            </a:r>
            <a:endParaRPr lang="en-IE" dirty="0"/>
          </a:p>
        </p:txBody>
      </p:sp>
      <p:pic>
        <p:nvPicPr>
          <p:cNvPr id="99332" name="Picture 4" descr="http://t3.gstatic.com/images?q=tbn:ANd9GcSXp66PhO19brfstBr6gzuIp4J-okFf0gzIWGH4dcmiR2ttY3O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744962">
            <a:off x="4174868" y="3044187"/>
            <a:ext cx="5088358" cy="1077046"/>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2830" y="814308"/>
            <a:ext cx="87234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a:t>
            </a:r>
            <a:r>
              <a:rPr kumimoji="0" lang="en-IE" i="0" u="none" strike="noStrike" cap="none" normalizeH="0" dirty="0" smtClean="0">
                <a:ln>
                  <a:noFill/>
                </a:ln>
                <a:solidFill>
                  <a:schemeClr val="tx1"/>
                </a:solidFill>
                <a:effectLst/>
                <a:latin typeface="Calibri" pitchFamily="34" charset="0"/>
                <a:ea typeface="Calibri" pitchFamily="34" charset="0"/>
                <a:cs typeface="Times New Roman" pitchFamily="18" charset="0"/>
              </a:rPr>
              <a:t>is known that  30% of a certain kind of apple seed will germinate. In an experiment 85 out of 300 seeds germinated. Construct a 95% confidence interval for the </a:t>
            </a:r>
            <a:r>
              <a:rPr lang="en-IE" dirty="0" smtClean="0">
                <a:latin typeface="Calibri" pitchFamily="34" charset="0"/>
                <a:ea typeface="Calibri" pitchFamily="34" charset="0"/>
                <a:cs typeface="Times New Roman" pitchFamily="18" charset="0"/>
              </a:rPr>
              <a:t>sample proportion. </a:t>
            </a:r>
            <a:endParaRPr kumimoji="0" lang="en-IE"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10" name="Title 9"/>
          <p:cNvSpPr>
            <a:spLocks noGrp="1"/>
          </p:cNvSpPr>
          <p:nvPr>
            <p:ph type="title"/>
          </p:nvPr>
        </p:nvSpPr>
        <p:spPr/>
        <p:txBody>
          <a:bodyPr/>
          <a:lstStyle/>
          <a:p>
            <a:r>
              <a:rPr lang="en-IE" dirty="0" smtClean="0"/>
              <a:t>Question 2</a:t>
            </a:r>
            <a:endParaRPr lang="en-IE" dirty="0"/>
          </a:p>
        </p:txBody>
      </p:sp>
      <p:sp>
        <p:nvSpPr>
          <p:cNvPr id="11" name="AutoShape 2" descr="data:image/jpeg;base64,/9j/4AAQSkZJRgABAQAAAQABAAD/2wCEAAkGBhQSEBQUEhQUFRUUFBQUFRQXFBQUFBQUFRQVFBQUFBQXHCYeFxkjGRQUHy8gIycpLCwsFR4xNTAqNSYrLCkBCQoKDgwOGg8PGikgHCQpKSkpLCwsKSkpLCwsLCkpLCksLCkpKSksLCwpKSksLCwpLCwpLCwsLiksLCwsLCkpLP/AABEIAOEA4QMBIgACEQEDEQH/xAAcAAABBQEBAQAAAAAAAAAAAAABAAIDBAUGBwj/xAA+EAACAQIDBQQIBQMEAQUAAAAAAQIDEQQhMQUSQVFhBhNxkQciMkJSgaHBFGKx0fAVI5IzgqLhchZDU3Oz/8QAGgEAAwEBAQEAAAAAAAAAAAAAAAECAwQFBv/EADARAAICAQMCAwcDBQEAAAAAAAABAhEDEiExQVEEE6EiMmFxkbHwBULBM2KB4fEV/9oADAMBAAIRAxEAPwDua+NuUauLuU6mM1KssVkfETzX1NqLVWsQOqQVMRchlUuZSdMCaVcgdfMinIidQhWMmcxm8M3hjqDURWGTzG7wGNky0hDt8cpkKNDB7Er1PYpTknx3Wl5vIrTfAIq2HU9Tbh2KxXwRXjOP2Y2XY7FR/wDbT8Jx/cbxT7P6FEWElax3WxK+9BHFf06tT9unOPVxdvNZHSdm63A9D9Pm45EmV0OmQ2aFFjmj6TlGREITQiSgCCIAG2FYImAAFYW8NcwANhraGtgFYUO3hDLCFY6PNHiBrqFGVcXfnxXlhZciwSZTliRrrsagxWT1JjYzK+8OUy9IiSVQCY1s63s72IlUtOveEdVDScvH4V9fAuGNydRA5/Z+zKtaW7Sg5PjyXi3kjrtm+jxZOvNv8kMl85PPySOuwmDhSiowioxWiSsTHqYfALme4GfgtgUKP+nSgnza3pf5O7LrY4VjvjgjHhBYyw5IQS1jQA3StLCRvvJJPmsvMtDJEyxrlAMjLkSFPEQescmtGSYPE78b2s1k1yZphz3LRLn7g0SyQB0yM6WAQOQAMQCbAJyI3MhspIe0NckNzF3bFYxOoNvckVNBCgI9wRJvCCkKzxXeDKoRSkN3j5iiSZVBb5E2FMVCJlImw9KU5KMU3JuyS1bIsLh5VJqEE5Sk7JLVs9U7L9lY4WF5WlVkvWlwX5Y9OvEvHheR0gKvZrsfGglUq2lU1S1jDw5vr5HTRXMfuhSPZw+HjBUh2FCYQHWkINgWCBMoBOIrBAwoADWFgaFQENSJQo1t2vbhJfVafc0Zo5rb9TcanyZxeJflpZF0djR09yKTM3Ye3I1YpN5mvKJ3YsscsNUQ4IRbpINbKYxu4KyMvbPajD4VPv6sINK+5e9R30tBZmT2b9ImGxtaVGmqkZxi5WmopSSaTtuyfNMlsZ1DkAZvgdUjUVRLYa5pELmNbFr7D0k3foRBYAtTCkeMXAwbwlI8AxDvDkRtnY+j7s330+/mvUpv1PzTWd/Bfr4DUW9kB0vYjsr3EO9qL+7NafBF+74vj5HWCQT2cOJQVIBIILCOlIBJCEKwwCIFw3KAVhNATFcAAgiCx0IgqHD9u8ZuUuraS+Z21eWR496TdsXrxpL3VvNdXkvucPi1qjpKiM2Tthqqop2tr9z0rY+3t+KUr6cdfE8a2clBOtVySz/8nwSXE0Nn7Yx2OcoYOluxbtKrLRLrN+qvBLzOPw8JY37Bddz1Hb/bXC4SN6lROT0hH1pv5LRdWeX7d9LGJxDdPDp01JtRUE3Va4Xeef8A4nQbM9EVKPr42u6s3rCMnCHg5P1pfKx2Wytj4bDq1CnSp9Ypbz8ZvN/NndLLvTdAqfB5PsH0XYnF/wBzFTlRi5NtSTdaXWz08ZP5HpHZrsThsDd0INzlrUm9+duSdsl0R0cYX0HqkUk2itkQWCqZPuoTkWoBqIVRHd2h1xbjLUUTYN1AHd0IdCs8LlEBPKJFKJ80mSS7PwMq1WFOHtTkkunNvold/I9x2TgI0aMKcFZRikufVvq3d/M4X0ZbFu54iXD+3D9Zv9F5noiZ6PhMf7mA4VgXFc9JCFYQbiKoBCuCwUMBACEYDbAuHeQG0FoQ64JMY5FXHbRhSi5TkklxJlNRVsKKnaDasKFKU5uyS/lup4Rjau/VqYis85NtQ1aXup/JI63txtiWKqxVNSlGPsxzSlJ8bcXyuWOzno+dRxqYpZLNU78ecufgebLI80vY4NFscv2f7OVcdU3qkW6a0hdxh03muH5V5o9a2TsN04qO9ZJJKEF3cEuiWf1NXBbOjTilGKSXBItqB0xwbbicinDAxXBEyoosWBuj8mK4QivUwqf8sNipR/MuuvmWrAZm8KTuOzHZFHPiO3UitiHu5rX9eg6FpJO+prjzW9MluVySuuloMdVsVuSE4vwNtTYUMvIQtzqEncNjxiaIkruyzb0XUsTRp9kdnd7jKaeaj/cf+3T/AJbp83DfYGeodnsAqGGp017sVd85POT/AMmzTSGU45Eh9DijpikZgsJocNaNgExtwtASAB0QykMYyc8r8gcqQDK2K3dTOxO1csnYrbRxl7mY8XFJ7zPLyZ3KWlPY1USae0G3q/MuYPHN8WYVLE075ys+VuBr4GrpuK65mOLG7tsbZdxeMqRTcbNJceRxW3NqzrZPJLPoddicRm6esmrzfCKZmT2DGVSy0Wb5t8jPxWPLKSUW2uwRa6kfZLYS3e8ms37PRfudjSppFHB0txJcEX4yPU8LjWOCXUzlux4mER1kgsAILkgIa0EaxMCtilkVsDU3ajhwlnHxWq/nIvVFcyse3BKa1hJSX3+55/iLg1lXT7dfQuLNpUmF4fmyNY3eScVk0mvBkdSrzZ6OqI6ZN3UQlH8RHmAXmRDSzySpA670a4X161TkowXzvJ/pE5itSsdz6PaNqEnzqP6KKPnPC75EhyR2MGOuMiOR9HHgyDcVwWEygFYAhWACOcsyOpoyWWpFiY5cDOfDGjBx0L3PIu3XaWcMRKhFuO6k5NNpyur2vwVj2bF0nwR5h2o7AficU5tuLaV5cHZWzyPNioRmnNGu55qsZUq1FCnvOUmkrNtv5n0P2ZwDw+EpRqZz3YrPVuxzXZT0e0MKu9fryVrdW9FfkS9s+1jw8LRadWd10pxtqlz5I6ck4tpJE0VO1XbuNGqqNG06kp3qNvLL3brhwOv7O47vacZuzckm2sk21fLofOtaq5VU2/a3s28lfi2e99i4tYemnwhFeStcenTQuh10EPUSOmTo3iSGMh1hjQYM0TEGwGhwBgNsBsLYGICObKOMp70WmX2VcS8mYZVcXY0ZeDxdR04xim7Ldv4ZfYm/plWftSsWdjVX3EbLjPP/AHyLU78XYwwYlLHFybey+xvrfQzf6F+diL14/EI38rH29RapHA7WpReizOn7DK2Ht+eRi4uibPY2f9uUeU2/NI4IQSyKQT4OqQ5DIseesjATQGh1gqkVQDLguSbg1xCgGSIqquS7pHOORD3GZ1eLejZmz2fT39+d5PS127L9DWrYa+pXqxUTgnB3bNUzK2zju7pSklZRVoR6vJHjG2ZVJb1Ss825SfhwR6/t2HebsVomm+Jh7R9HX4qNnNwV1eyTbs75N/sZ45ap0J8HlGBwnfTjFK85uyis7J8/lm30Pobs/s/cpRXJJeWhzvZT0X0cLU77enKeajvOL3V0skd1SgdqjbslvoPhGxIgJD0aJEgYEswg4jYiQY0OY1yKAFxrExMVgMkUNoVLQk+SZdqGVtO8koLWpJQX+52b8rnNnlUGNFrZNCSoU03b1E+vret9yecYLV3Jfwy4y04IShFaRv1NYQ0xUeyNLIO9h8P0EWLvkhGlflCs4rEYRv2mXOy8lCpKPxWfzWX3DUprxGUIOM1JKx5ji1ujV7qjs4Mk3ijgcSpxUi2ejjmpRTRzMkTDvDEw3NbALBYQnIYDZTGXvwBVqrLqNU+Blq3AFZpIpxw13dl1vgFWJcFJ7jsprAx5EsadixYTiCxpcBZAkPUfIcojkOgAgisK4xBCkMJExoANgYmwbwwBJDJMc5EciWBHVkZdGSniG27Kkv8AnLJeUb+aJtqYrci3x4Li3wS6jMPseMI3qT9Z+tJL4nqr9NPkcU7nNRiuN3/Hr9i411Lc9pQjpmyJ46pP2Ivx0DCrSj7ELvzZK3Vlw3V5HQtT6/QvYr9zX6eYiX8JP40Iflv4/UNRUqbqKVfFIjnH4mV6teK0OSeU1UTT2XtOztZL7/ub9LEXOFUpN5Jk9Pbs6TtJX+djmXivJftcMiePsdupBlUOSXbWNs4u/wAhr7ZRekX5o6P/AEcNc+jMtDOtdexXxGNUc20jnf8A1fG2mfBZW8+By22NvYiqrrd3b5qOfHrr4kz8fFxuG5UYb7nR4/tilUSirpPM18BtuFRZPP5nmuy06kvzXzPQtk7KjBLi8v5Y5PD5c0sjV/P/AEXKKSNmnVJoy6EcKZPGB7cUzAUR1uoVADga0IDiCw6wN0VABBsJCzABWEKw24AFsDBcDYgBIhrVAzmYu08ZKT7ulnOSf+2PxNnPlyKCGkKNLvq283aFJ68565eC/VGpUdJLXet1MXDbNcUlOoklwWb6tvmXsHXpQe7FOWWrzeQsC0qpLd8/M0a7Eq2lwpw8kOdOtPVqK6v7EsqlRu0IWXkNlh3780uizN6fx+wiH+nv/wCX6CJO5pfFIQaV+MLMpbH+KRJHAU48Lj44u/sq4nSnLkjjqP7VZtb6sjnJLRJGPtSipZrX9TVq4RL2plV7qelzDNjeSOmWw0kcrWSGd6loae08Fa8knYxazPFeNxelkvYbVnclo1fVd72SeS8OpXjEtUoZFNpEo1uyWHUppqO6s21q79W2zv8ADUbHK9jKVr/L7nawie1+nxUoa+7ZE2GCJLAuE9VGYgiuC4wEKQrgYgBYDCMuIBw2TBKRHORLYx28RVJ5AlMxtvdoIYeF5PPguLMcmRQVsEibau01Ti+MnlGK1bMHC0cRJuTtDe1lJ2fRW5GDS7R1qs5ShBty4pXaXJckaFLB1551aigusrvyRw6tUtT/AMG0Y0bUKFKOdSq5vkskWqe14R/0YZ8+LMmhh6EPak5vyRo4fai0pQ8kbRnXZerKas2F3tSN1aOuTdmQ/hLf6k79F+4zBSlKV6kt3K9tXlnfpkCvSgpPelKXFcFbgdb9pKX8ma2dD9yj1/yEV9+j8L/5fuIzv5FfUd+KSyivJDXTqT4WXU0oxtokiOpUS1YOPdjT7FCWzF78vkhRowj7MbklXGRRWliZy9mL8jFuCe3P1KpvkbibyTTtZ8Dldq7Js7wd+nE6Wpgpv2pKP1ZWq4SnHW8n10ObLj8zlDpHHQjZ5lmnLgamNwSqO8YW6rJGVWwkoSz+h5uXBJb9CKo6vslWSm1zOzhI8x2dj+7nGXmeh4DGqcU1xR3/AKZlSi8b5M5rqaCQUMUg3PcMx1wNgQmwALY1sVxrkIA3GyY2T5EM6tiXIYZ1CnVxf04lLae1oU7ynJRSXOxwG3+37neFDJaOb+yOLJn3qJSR0+3e2dOgrb29J6L7nC4nbvez35R3nw3s0vBaGRC0nvScpN6vmaOGqpezBeLz/U5nfMi0jSwuPrTyinborLz0NOhhHrUqJdE95lLC0Ks9bpeS+pq4bZsV7Ut7onl5sEmzQt0JUYrKO8+cnl5F6hiaksoRbX5Y7sfNIbScYRW7GO9zlnbz+xcjKpKK3XveGZsov/g7HYfA1W05OMErZN70mutjR/C0t1J3dlbWy9VZqy6FKjhqjXrSS+d35R/csUN2OW62003fLJ5Xsm814nVja4+5nJdRd5S+BBJvwX5Y/X9xF6Z9vQm13Ie5qy1yXVi/AL3pt+BcdB+9JL6jZd2uviQ8S6+pWrsVY04L2Y3fmx0lN6Ky65E3ft+xHyRHOhN+1JINPb0C+5Tq4de9L5IqV6sI6RV/Nl+dKmtW5fQryrcIQ8l9zJpL8soyMQqs9E0uuSMqvgEnec/kv3OhxGGnL2pKPzz8kZeJwsFq3L6IyaGZO0KkU3uRk8otJZ3TyfzTLuwe0zpOzu4vg8n8kxU6srSjTjorqy0ad1n/ADU5rHYGpvSvlaT1emZjPDFvzI7P4EfA9cwG3adRerJX5cV8jTjXPBvxs6XszbfPT6l7C+kbFU8rRmut/wBUbY82SO0lZm4ntneAc+p5RS9Ls17dHynf9UPn6Y48KE/8oo6PPfZk0eqOoQzrpankdf0uVn7FGK8ZN/ojF2h6QMXVVnUjBPhFZ+buJ5ZPhDo9k2l2ipUVec4x8XY4Lb/pSTvHDpyfxPJfLmeeVakqjvJym+cm/uSUcI3/ANGMm37z/Pz5DSJsdtGtiJXqzb5LSK8ELD4S5cw+y+eXiamGwK6v9DO0lSLUSrhcCuP8+5tYWhb2Ul1tn+5PhMB0sa+GwlibNEivh8FJ8Pm3b6as1MLs6MVnK/h/2T0cJLw8ci3TwaWr8jSMGx7EUIxXup+Of00LdOE5cHbrkh1NxjolfzfmWI0py4W6y/bU3jjslsZHDfFP5R/ckVeEdNebd2OWCXvSb6LIdvwhpFX5vN/U3jGvgQ3ZH/Upc/oIP9UCaa/7iK+BL+GXvS8v3E6kI6RXzzF3cFq2/oKNZe5HyWZLpfllDXVnLRNLyRFLCv3pfJZk8ozerSIakIr2pN/Qh/EaIJ7keF/HMilVlL2Y5eSJJYmK9lK/m/qMm6kuFury/wCzJvt6F0VKuFfvSS8ClWpU1wv4mjPDr3peX7sq1JwWiT6vP9TCS7lIoU5NtpKyaadlzTRk7T2K025SSu4qS1z3U7+DN+TnLRO3khu0cBeDu87U0/O8ZfYcVqi0TLZnEYnBQjom+r/6MuvQbyS8kdnUwMeV/EpV8L4eBjwNo42ez3xI3gHyOslgOjG/058kitdE6Tlls1vn+iJaezUuXyzOmjse+paobI6C1NhpObo7NvpH5s0cNsl8W/lkdHQ2V0L9HZqBRbKpGFhtjrl9zWw2yeljVo4S3AuU8G/A0jivkLooUsCl/PsW6UeS8kW6eDitXf6Im71RySNljr4CuyGnhZPp4liOEj7zb+iG70noreOQVT+KXl+7NVRJIqsY6JL+cxvfSlom/wBPMbvxjwz65j7zlosuuSHq6IVAdB+9K3RZjJQprhfxeXksiXuF70vkv3GvEQjol46v6jruFkffx+CP+KEH+piDbv6C37DTToewhCHj95hLgrVzMqCEZZS4E2ydWSYjVgEKH9NBL3jLxI3C+2hCOZ++jT9pbxWpTx3sv/64/wD6IAjqfL+RkZdfQr0NGIRwvk1fA2WgyAhEvkETR4FyIhGseCXyWo6FmXAQi1wxl/DE0tGIR1L3TLqMkOwmohE9UV0J5EE9GIRTEhuD1NGqIRWL3RT5M/EalR6hERIpcFkQhF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0356" name="Picture 4" descr="https://encrypted-tbn2.gstatic.com/images?q=tbn:ANd9GcSUFbGATe-Ic44DT5fFZ4aLUMKpTF-Yvp9poiF5fcrKn0yU9BNKglFNt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923" y="5042595"/>
            <a:ext cx="1669450" cy="166945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307974" y="2155303"/>
                <a:ext cx="6064225" cy="1337226"/>
              </a:xfrm>
              <a:prstGeom prst="rect">
                <a:avLst/>
              </a:prstGeom>
            </p:spPr>
            <p:txBody>
              <a:bodyPr wrap="square">
                <a:spAutoFit/>
              </a:bodyPr>
              <a:lstStyle/>
              <a:p>
                <a:r>
                  <a:rPr lang="en-IE" b="1" dirty="0" smtClean="0">
                    <a:solidFill>
                      <a:srgbClr val="FF0000"/>
                    </a:solidFill>
                  </a:rPr>
                  <a:t>Sample Proportion </a:t>
                </a:r>
                <a:r>
                  <a:rPr lang="en-IE" dirty="0"/>
                  <a:t>= </a:t>
                </a:r>
                <a14:m>
                  <m:oMath xmlns:m="http://schemas.openxmlformats.org/officeDocument/2006/math">
                    <m:f>
                      <m:fPr>
                        <m:ctrlPr>
                          <a:rPr lang="en-IE" b="1" i="1">
                            <a:latin typeface="Cambria Math" panose="02040503050406030204" pitchFamily="18" charset="0"/>
                          </a:rPr>
                        </m:ctrlPr>
                      </m:fPr>
                      <m:num>
                        <m:r>
                          <a:rPr lang="en-IE" b="1" i="1" smtClean="0">
                            <a:latin typeface="Cambria Math" panose="02040503050406030204" pitchFamily="18" charset="0"/>
                          </a:rPr>
                          <m:t>𝟖𝟓</m:t>
                        </m:r>
                      </m:num>
                      <m:den>
                        <m:r>
                          <a:rPr lang="en-IE" b="1" i="1" smtClean="0">
                            <a:latin typeface="Cambria Math" panose="02040503050406030204" pitchFamily="18" charset="0"/>
                          </a:rPr>
                          <m:t>𝟑𝟎𝟎</m:t>
                        </m:r>
                      </m:den>
                    </m:f>
                    <m:r>
                      <a:rPr lang="en-IE" b="1">
                        <a:latin typeface="Cambria Math"/>
                      </a:rPr>
                      <m:t>=</m:t>
                    </m:r>
                    <m:r>
                      <a:rPr lang="en-IE" b="1" i="1">
                        <a:latin typeface="Cambria Math"/>
                      </a:rPr>
                      <m:t>𝟎</m:t>
                    </m:r>
                    <m:r>
                      <a:rPr lang="en-IE" b="1" i="1">
                        <a:latin typeface="Cambria Math"/>
                      </a:rPr>
                      <m:t>.</m:t>
                    </m:r>
                    <m:r>
                      <a:rPr lang="en-IE" b="1" i="0" smtClean="0">
                        <a:latin typeface="Cambria Math" panose="02040503050406030204" pitchFamily="18" charset="0"/>
                      </a:rPr>
                      <m:t>𝟐𝟖𝟑</m:t>
                    </m:r>
                    <m:r>
                      <a:rPr lang="en-IE" b="1" i="0" smtClean="0">
                        <a:latin typeface="Cambria Math" panose="02040503050406030204" pitchFamily="18" charset="0"/>
                      </a:rPr>
                      <m:t>=</m:t>
                    </m:r>
                    <m:r>
                      <a:rPr lang="en-IE" b="1" i="0" smtClean="0">
                        <a:latin typeface="Cambria Math" panose="02040503050406030204" pitchFamily="18" charset="0"/>
                      </a:rPr>
                      <m:t>𝟐𝟖</m:t>
                    </m:r>
                    <m:r>
                      <a:rPr lang="en-IE" b="1" i="0" smtClean="0">
                        <a:latin typeface="Cambria Math" panose="02040503050406030204" pitchFamily="18" charset="0"/>
                      </a:rPr>
                      <m:t>.</m:t>
                    </m:r>
                    <m:r>
                      <a:rPr lang="en-IE" b="1" i="0" smtClean="0">
                        <a:latin typeface="Cambria Math" panose="02040503050406030204" pitchFamily="18" charset="0"/>
                      </a:rPr>
                      <m:t>𝟑</m:t>
                    </m:r>
                    <m:r>
                      <a:rPr lang="en-IE" b="1">
                        <a:latin typeface="Cambria Math"/>
                      </a:rPr>
                      <m:t>%</m:t>
                    </m:r>
                  </m:oMath>
                </a14:m>
                <a:endParaRPr lang="en-IE" b="1" dirty="0"/>
              </a:p>
              <a:p>
                <a:endParaRPr lang="en-GB" b="1" dirty="0" smtClean="0">
                  <a:solidFill>
                    <a:srgbClr val="FF0000"/>
                  </a:solidFill>
                </a:endParaRPr>
              </a:p>
              <a:p>
                <a:r>
                  <a:rPr lang="en-GB" b="1" dirty="0" smtClean="0">
                    <a:solidFill>
                      <a:srgbClr val="FF0000"/>
                    </a:solidFill>
                  </a:rPr>
                  <a:t>Confidence </a:t>
                </a:r>
                <a:r>
                  <a:rPr lang="en-GB" b="1" dirty="0">
                    <a:solidFill>
                      <a:srgbClr val="FF0000"/>
                    </a:solidFill>
                  </a:rPr>
                  <a:t>Limits </a:t>
                </a:r>
                <a:r>
                  <a:rPr lang="en-GB" b="1" i="1" dirty="0"/>
                  <a:t>= </a:t>
                </a:r>
                <a14:m>
                  <m:oMath xmlns:m="http://schemas.openxmlformats.org/officeDocument/2006/math">
                    <m:r>
                      <a:rPr lang="en-GB" b="1" i="1">
                        <a:latin typeface="Cambria Math"/>
                        <a:ea typeface="Cambria Math"/>
                      </a:rPr>
                      <m:t>±</m:t>
                    </m:r>
                    <m:r>
                      <a:rPr lang="en-GB" b="1" i="1">
                        <a:latin typeface="Cambria Math"/>
                        <a:ea typeface="Cambria Math"/>
                      </a:rPr>
                      <m:t>𝟏</m:t>
                    </m:r>
                    <m:r>
                      <a:rPr lang="en-GB" b="1" i="1">
                        <a:latin typeface="Cambria Math"/>
                        <a:ea typeface="Cambria Math"/>
                      </a:rPr>
                      <m:t>.</m:t>
                    </m:r>
                    <m:r>
                      <a:rPr lang="en-GB" b="1" i="1">
                        <a:latin typeface="Cambria Math"/>
                        <a:ea typeface="Cambria Math"/>
                      </a:rPr>
                      <m:t>𝟗𝟔</m:t>
                    </m:r>
                    <m:rad>
                      <m:radPr>
                        <m:degHide m:val="on"/>
                        <m:ctrlPr>
                          <a:rPr lang="en-GB" b="1" i="1">
                            <a:latin typeface="Cambria Math" panose="02040503050406030204" pitchFamily="18" charset="0"/>
                            <a:ea typeface="Cambria Math"/>
                          </a:rPr>
                        </m:ctrlPr>
                      </m:radPr>
                      <m:deg/>
                      <m:e>
                        <m:f>
                          <m:fPr>
                            <m:ctrlPr>
                              <a:rPr lang="en-GB" b="1" i="1">
                                <a:latin typeface="Cambria Math" panose="02040503050406030204" pitchFamily="18" charset="0"/>
                                <a:ea typeface="Cambria Math"/>
                              </a:rPr>
                            </m:ctrlPr>
                          </m:fPr>
                          <m:num>
                            <m:r>
                              <a:rPr lang="en-IE" b="1" i="1">
                                <a:latin typeface="Cambria Math"/>
                                <a:ea typeface="Cambria Math"/>
                              </a:rPr>
                              <m:t>𝟎</m:t>
                            </m:r>
                            <m:r>
                              <a:rPr lang="en-IE" b="1" i="1">
                                <a:latin typeface="Cambria Math"/>
                                <a:ea typeface="Cambria Math"/>
                              </a:rPr>
                              <m:t>.</m:t>
                            </m:r>
                            <m:r>
                              <a:rPr lang="en-IE" b="1" i="1" smtClean="0">
                                <a:latin typeface="Cambria Math" panose="02040503050406030204" pitchFamily="18" charset="0"/>
                                <a:ea typeface="Cambria Math"/>
                              </a:rPr>
                              <m:t>𝟐𝟖𝟑</m:t>
                            </m:r>
                            <m:r>
                              <a:rPr lang="en-GB" b="1" i="1">
                                <a:latin typeface="Cambria Math"/>
                                <a:ea typeface="Cambria Math"/>
                              </a:rPr>
                              <m:t> (</m:t>
                            </m:r>
                            <m:r>
                              <a:rPr lang="en-GB" b="1" i="1">
                                <a:latin typeface="Cambria Math"/>
                                <a:ea typeface="Cambria Math"/>
                              </a:rPr>
                              <m:t>𝟏</m:t>
                            </m:r>
                            <m:r>
                              <a:rPr lang="en-GB" b="1" i="1">
                                <a:latin typeface="Cambria Math"/>
                                <a:ea typeface="Cambria Math"/>
                              </a:rPr>
                              <m:t>−</m:t>
                            </m:r>
                            <m:r>
                              <a:rPr lang="en-IE" b="1" i="1">
                                <a:latin typeface="Cambria Math"/>
                                <a:ea typeface="Cambria Math"/>
                              </a:rPr>
                              <m:t>𝟎</m:t>
                            </m:r>
                            <m:r>
                              <a:rPr lang="en-IE" b="1" i="1" smtClean="0">
                                <a:latin typeface="Cambria Math" panose="02040503050406030204" pitchFamily="18" charset="0"/>
                                <a:ea typeface="Cambria Math"/>
                              </a:rPr>
                              <m:t>.</m:t>
                            </m:r>
                            <m:r>
                              <a:rPr lang="en-IE" b="1" i="1" smtClean="0">
                                <a:latin typeface="Cambria Math" panose="02040503050406030204" pitchFamily="18" charset="0"/>
                                <a:ea typeface="Cambria Math"/>
                              </a:rPr>
                              <m:t>𝟐𝟖𝟑</m:t>
                            </m:r>
                            <m:r>
                              <a:rPr lang="en-IE" b="1" i="1">
                                <a:latin typeface="Cambria Math" panose="02040503050406030204" pitchFamily="18" charset="0"/>
                                <a:ea typeface="Cambria Math"/>
                              </a:rPr>
                              <m:t>)</m:t>
                            </m:r>
                          </m:num>
                          <m:den>
                            <m:r>
                              <a:rPr lang="en-IE" b="1" i="1" smtClean="0">
                                <a:latin typeface="Cambria Math" panose="02040503050406030204" pitchFamily="18" charset="0"/>
                                <a:ea typeface="Cambria Math"/>
                              </a:rPr>
                              <m:t>𝟑𝟎𝟎</m:t>
                            </m:r>
                          </m:den>
                        </m:f>
                      </m:e>
                    </m:rad>
                    <m:r>
                      <a:rPr lang="en-IE" b="1" i="1" smtClean="0">
                        <a:latin typeface="Cambria Math" panose="02040503050406030204" pitchFamily="18" charset="0"/>
                        <a:ea typeface="Cambria Math"/>
                      </a:rPr>
                      <m:t>=</m:t>
                    </m:r>
                    <m:r>
                      <a:rPr lang="en-IE" b="1" i="1" smtClean="0">
                        <a:latin typeface="Cambria Math" panose="02040503050406030204" pitchFamily="18" charset="0"/>
                        <a:ea typeface="Cambria Math"/>
                      </a:rPr>
                      <m:t>𝟎</m:t>
                    </m:r>
                    <m:r>
                      <a:rPr lang="en-IE" b="1" i="1" smtClean="0">
                        <a:latin typeface="Cambria Math" panose="02040503050406030204" pitchFamily="18" charset="0"/>
                        <a:ea typeface="Cambria Math"/>
                      </a:rPr>
                      <m:t>.</m:t>
                    </m:r>
                    <m:r>
                      <a:rPr lang="en-IE" b="1" i="1" smtClean="0">
                        <a:latin typeface="Cambria Math" panose="02040503050406030204" pitchFamily="18" charset="0"/>
                        <a:ea typeface="Cambria Math"/>
                      </a:rPr>
                      <m:t>𝟎𝟓𝟏</m:t>
                    </m:r>
                  </m:oMath>
                </a14:m>
                <a:endParaRPr lang="en-GB" b="1" i="1" dirty="0"/>
              </a:p>
            </p:txBody>
          </p:sp>
        </mc:Choice>
        <mc:Fallback xmlns="">
          <p:sp>
            <p:nvSpPr>
              <p:cNvPr id="6" name="Rectangle 5"/>
              <p:cNvSpPr>
                <a:spLocks noRot="1" noChangeAspect="1" noMove="1" noResize="1" noEditPoints="1" noAdjustHandles="1" noChangeArrowheads="1" noChangeShapeType="1" noTextEdit="1"/>
              </p:cNvSpPr>
              <p:nvPr/>
            </p:nvSpPr>
            <p:spPr>
              <a:xfrm>
                <a:off x="307974" y="2155303"/>
                <a:ext cx="6064225" cy="1337226"/>
              </a:xfrm>
              <a:prstGeom prst="rect">
                <a:avLst/>
              </a:prstGeom>
              <a:blipFill rotWithShape="0">
                <a:blip r:embed="rId3"/>
                <a:stretch>
                  <a:fillRect l="-905"/>
                </a:stretch>
              </a:blipFill>
            </p:spPr>
            <p:txBody>
              <a:bodyPr/>
              <a:lstStyle/>
              <a:p>
                <a:r>
                  <a:rPr lang="en-IE">
                    <a:noFill/>
                  </a:rPr>
                  <a:t> </a:t>
                </a:r>
              </a:p>
            </p:txBody>
          </p:sp>
        </mc:Fallback>
      </mc:AlternateContent>
      <p:sp>
        <p:nvSpPr>
          <p:cNvPr id="12" name="TextBox 11"/>
          <p:cNvSpPr txBox="1"/>
          <p:nvPr/>
        </p:nvSpPr>
        <p:spPr>
          <a:xfrm>
            <a:off x="3213342" y="4423639"/>
            <a:ext cx="720000" cy="360000"/>
          </a:xfrm>
          <a:prstGeom prst="rect">
            <a:avLst/>
          </a:prstGeom>
          <a:solidFill>
            <a:srgbClr val="FF0000"/>
          </a:solidFill>
        </p:spPr>
        <p:txBody>
          <a:bodyPr wrap="square" rtlCol="0">
            <a:spAutoFit/>
          </a:bodyPr>
          <a:lstStyle/>
          <a:p>
            <a:pPr algn="ctr"/>
            <a:endParaRPr lang="en-IE" sz="2800" b="1" dirty="0">
              <a:solidFill>
                <a:prstClr val="black"/>
              </a:solidFill>
            </a:endParaRPr>
          </a:p>
        </p:txBody>
      </p:sp>
      <mc:AlternateContent xmlns:mc="http://schemas.openxmlformats.org/markup-compatibility/2006" xmlns:a14="http://schemas.microsoft.com/office/drawing/2010/main">
        <mc:Choice Requires="a14">
          <p:sp>
            <p:nvSpPr>
              <p:cNvPr id="13" name="Rectangle 12"/>
              <p:cNvSpPr/>
              <p:nvPr/>
            </p:nvSpPr>
            <p:spPr>
              <a:xfrm>
                <a:off x="3383226" y="4418973"/>
                <a:ext cx="380232"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IE" b="1" i="1">
                          <a:latin typeface="Cambria Math"/>
                        </a:rPr>
                        <m:t>𝒑</m:t>
                      </m:r>
                    </m:oMath>
                  </m:oMathPara>
                </a14:m>
                <a:endParaRPr lang="en-IE" b="1" i="1"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383226" y="4418973"/>
                <a:ext cx="380232" cy="369332"/>
              </a:xfrm>
              <a:prstGeom prst="rect">
                <a:avLst/>
              </a:prstGeom>
              <a:blipFill rotWithShape="0">
                <a:blip r:embed="rId4"/>
                <a:stretch>
                  <a:fillRect b="-10000"/>
                </a:stretch>
              </a:blipFill>
            </p:spPr>
            <p:txBody>
              <a:bodyPr/>
              <a:lstStyle/>
              <a:p>
                <a:r>
                  <a:rPr lang="en-IE">
                    <a:noFill/>
                  </a:rPr>
                  <a:t> </a:t>
                </a:r>
              </a:p>
            </p:txBody>
          </p:sp>
        </mc:Fallback>
      </mc:AlternateContent>
      <p:grpSp>
        <p:nvGrpSpPr>
          <p:cNvPr id="14" name="Group 13"/>
          <p:cNvGrpSpPr/>
          <p:nvPr/>
        </p:nvGrpSpPr>
        <p:grpSpPr>
          <a:xfrm>
            <a:off x="678450" y="3959798"/>
            <a:ext cx="5789783" cy="832211"/>
            <a:chOff x="1571356" y="4536294"/>
            <a:chExt cx="5789783" cy="832211"/>
          </a:xfrm>
        </p:grpSpPr>
        <p:grpSp>
          <p:nvGrpSpPr>
            <p:cNvPr id="15" name="Group 14"/>
            <p:cNvGrpSpPr/>
            <p:nvPr/>
          </p:nvGrpSpPr>
          <p:grpSpPr>
            <a:xfrm>
              <a:off x="1571356" y="4536294"/>
              <a:ext cx="5789783" cy="832211"/>
              <a:chOff x="1465088" y="4141821"/>
              <a:chExt cx="5789783" cy="832211"/>
            </a:xfrm>
          </p:grpSpPr>
          <p:grpSp>
            <p:nvGrpSpPr>
              <p:cNvPr id="17" name="Group 16"/>
              <p:cNvGrpSpPr/>
              <p:nvPr/>
            </p:nvGrpSpPr>
            <p:grpSpPr>
              <a:xfrm>
                <a:off x="1465088" y="4141821"/>
                <a:ext cx="5554083" cy="832211"/>
                <a:chOff x="1466189" y="2555612"/>
                <a:chExt cx="5554083" cy="832211"/>
              </a:xfrm>
            </p:grpSpPr>
            <p:cxnSp>
              <p:nvCxnSpPr>
                <p:cNvPr id="19" name="Straight Arrow Connector 18"/>
                <p:cNvCxnSpPr/>
                <p:nvPr/>
              </p:nvCxnSpPr>
              <p:spPr>
                <a:xfrm>
                  <a:off x="1907060" y="2924944"/>
                  <a:ext cx="5113212" cy="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61432" y="2555612"/>
                  <a:ext cx="3066542" cy="369332"/>
                </a:xfrm>
                <a:prstGeom prst="rect">
                  <a:avLst/>
                </a:prstGeom>
                <a:noFill/>
              </p:spPr>
              <p:txBody>
                <a:bodyPr wrap="square" rtlCol="0">
                  <a:spAutoFit/>
                </a:bodyPr>
                <a:lstStyle/>
                <a:p>
                  <a:r>
                    <a:rPr lang="en-IE" b="1" dirty="0" smtClean="0"/>
                    <a:t>95% confidence interval</a:t>
                  </a:r>
                  <a:endParaRPr lang="en-IE" b="1" dirty="0"/>
                </a:p>
              </p:txBody>
            </p:sp>
            <mc:AlternateContent xmlns:mc="http://schemas.openxmlformats.org/markup-compatibility/2006" xmlns:a14="http://schemas.microsoft.com/office/drawing/2010/main">
              <mc:Choice Requires="a14">
                <p:sp>
                  <p:nvSpPr>
                    <p:cNvPr id="21" name="Rectangle 20"/>
                    <p:cNvSpPr/>
                    <p:nvPr/>
                  </p:nvSpPr>
                  <p:spPr>
                    <a:xfrm>
                      <a:off x="1466189" y="3018491"/>
                      <a:ext cx="1404933" cy="369332"/>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b="0" i="1" smtClean="0">
                                    <a:latin typeface="Cambria Math"/>
                                  </a:rPr>
                                  <m:t>𝑝</m:t>
                                </m:r>
                              </m:e>
                            </m:acc>
                            <m:r>
                              <a:rPr lang="en-IE" b="0" i="1" smtClean="0">
                                <a:latin typeface="Cambria Math"/>
                              </a:rPr>
                              <m:t>−</m:t>
                            </m:r>
                            <m:r>
                              <a:rPr lang="en-IE" b="0" i="1" smtClean="0">
                                <a:latin typeface="Cambria Math"/>
                              </a:rPr>
                              <m:t>𝐸𝑟𝑟𝑜𝑟</m:t>
                            </m:r>
                          </m:oMath>
                        </m:oMathPara>
                      </a14:m>
                      <a:endParaRPr lang="en-IE" dirty="0"/>
                    </a:p>
                  </p:txBody>
                </p:sp>
              </mc:Choice>
              <mc:Fallback xmlns="">
                <p:sp>
                  <p:nvSpPr>
                    <p:cNvPr id="42" name="Rectangle 41"/>
                    <p:cNvSpPr>
                      <a:spLocks noRot="1" noChangeAspect="1" noMove="1" noResize="1" noEditPoints="1" noAdjustHandles="1" noChangeArrowheads="1" noChangeShapeType="1" noTextEdit="1"/>
                    </p:cNvSpPr>
                    <p:nvPr/>
                  </p:nvSpPr>
                  <p:spPr>
                    <a:xfrm>
                      <a:off x="1466189" y="3018491"/>
                      <a:ext cx="1404933" cy="369332"/>
                    </a:xfrm>
                    <a:prstGeom prst="rect">
                      <a:avLst/>
                    </a:prstGeom>
                    <a:blipFill rotWithShape="1">
                      <a:blip r:embed="rId7"/>
                      <a:stretch>
                        <a:fillRect t="-3333" b="-10000"/>
                      </a:stretch>
                    </a:blipFill>
                  </p:spPr>
                  <p:txBody>
                    <a:bodyPr/>
                    <a:lstStyle/>
                    <a:p>
                      <a:r>
                        <a:rPr lang="en-IE">
                          <a:noFill/>
                        </a:rPr>
                        <a:t> </a:t>
                      </a:r>
                    </a:p>
                  </p:txBody>
                </p:sp>
              </mc:Fallback>
            </mc:AlternateContent>
            <p:grpSp>
              <p:nvGrpSpPr>
                <p:cNvPr id="22" name="Group 21"/>
                <p:cNvGrpSpPr/>
                <p:nvPr/>
              </p:nvGrpSpPr>
              <p:grpSpPr>
                <a:xfrm>
                  <a:off x="2991412" y="3203156"/>
                  <a:ext cx="2679662" cy="2"/>
                  <a:chOff x="3006724" y="3404210"/>
                  <a:chExt cx="2679662" cy="2"/>
                </a:xfrm>
              </p:grpSpPr>
              <p:cxnSp>
                <p:nvCxnSpPr>
                  <p:cNvPr id="23" name="Straight Arrow Connector 22"/>
                  <p:cNvCxnSpPr/>
                  <p:nvPr/>
                </p:nvCxnSpPr>
                <p:spPr>
                  <a:xfrm flipH="1" flipV="1">
                    <a:off x="3006724" y="3404210"/>
                    <a:ext cx="720000"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66386" y="3404211"/>
                    <a:ext cx="720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8" name="Rectangle 17"/>
                  <p:cNvSpPr/>
                  <p:nvPr/>
                </p:nvSpPr>
                <p:spPr>
                  <a:xfrm>
                    <a:off x="5920382" y="4604700"/>
                    <a:ext cx="1334489" cy="369332"/>
                  </a:xfrm>
                  <a:prstGeom prst="rect">
                    <a:avLst/>
                  </a:prstGeom>
                  <a:solidFill>
                    <a:schemeClr val="accent3">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b="0" i="1" smtClean="0">
                                  <a:latin typeface="Cambria Math"/>
                                </a:rPr>
                                <m:t>𝑝</m:t>
                              </m:r>
                            </m:e>
                          </m:acc>
                          <m:r>
                            <a:rPr lang="en-IE" b="0" i="1" smtClean="0">
                              <a:latin typeface="Cambria Math"/>
                            </a:rPr>
                            <m:t>+</m:t>
                          </m:r>
                          <m:r>
                            <a:rPr lang="en-IE" b="0" i="1" smtClean="0">
                              <a:latin typeface="Cambria Math"/>
                            </a:rPr>
                            <m:t>𝐸𝑟𝑟𝑜𝑟</m:t>
                          </m:r>
                        </m:oMath>
                      </m:oMathPara>
                    </a14:m>
                    <a:endParaRPr lang="en-IE" dirty="0"/>
                  </a:p>
                </p:txBody>
              </p:sp>
            </mc:Choice>
            <mc:Fallback xmlns="">
              <p:sp>
                <p:nvSpPr>
                  <p:cNvPr id="44" name="Rectangle 43"/>
                  <p:cNvSpPr>
                    <a:spLocks noRot="1" noChangeAspect="1" noMove="1" noResize="1" noEditPoints="1" noAdjustHandles="1" noChangeArrowheads="1" noChangeShapeType="1" noTextEdit="1"/>
                  </p:cNvSpPr>
                  <p:nvPr/>
                </p:nvSpPr>
                <p:spPr>
                  <a:xfrm>
                    <a:off x="5920382" y="4604700"/>
                    <a:ext cx="1334489" cy="369332"/>
                  </a:xfrm>
                  <a:prstGeom prst="rect">
                    <a:avLst/>
                  </a:prstGeom>
                  <a:blipFill rotWithShape="1">
                    <a:blip r:embed="rId8"/>
                    <a:stretch>
                      <a:fillRect t="-3333" b="-10000"/>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4125053" y="5003839"/>
                  <a:ext cx="720000" cy="360000"/>
                </a:xfrm>
                <a:prstGeom prst="rect">
                  <a:avLst/>
                </a:prstGeom>
                <a:solidFill>
                  <a:srgbClr val="FF0000"/>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b="1" i="1" smtClean="0">
                            <a:latin typeface="Cambria Math"/>
                          </a:rPr>
                          <m:t>𝒑</m:t>
                        </m:r>
                      </m:oMath>
                    </m:oMathPara>
                  </a14:m>
                  <a:endParaRPr lang="en-IE" b="1" dirty="0">
                    <a:solidFill>
                      <a:prstClr val="black"/>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125053" y="5003839"/>
                  <a:ext cx="720000" cy="360000"/>
                </a:xfrm>
                <a:prstGeom prst="rect">
                  <a:avLst/>
                </a:prstGeom>
                <a:blipFill rotWithShape="1">
                  <a:blip r:embed="rId9"/>
                  <a:stretch>
                    <a:fillRect b="-11864"/>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a:off x="2613335" y="5165731"/>
                <a:ext cx="25481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panose="02040503050406030204" pitchFamily="18" charset="0"/>
                        </a:rPr>
                        <m:t>0.232&lt;</m:t>
                      </m:r>
                      <m:r>
                        <a:rPr lang="en-IE" sz="2400" b="0" i="1" smtClean="0">
                          <a:latin typeface="Cambria Math" panose="02040503050406030204" pitchFamily="18" charset="0"/>
                        </a:rPr>
                        <m:t>𝑝</m:t>
                      </m:r>
                      <m:r>
                        <a:rPr lang="en-IE" sz="2400" b="0" i="1" smtClean="0">
                          <a:latin typeface="Cambria Math" panose="02040503050406030204" pitchFamily="18" charset="0"/>
                        </a:rPr>
                        <m:t>&lt;0.334</m:t>
                      </m:r>
                    </m:oMath>
                  </m:oMathPara>
                </a14:m>
                <a:endParaRPr lang="en-IE"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613335" y="5165731"/>
                <a:ext cx="2548198" cy="369332"/>
              </a:xfrm>
              <a:prstGeom prst="rect">
                <a:avLst/>
              </a:prstGeom>
              <a:blipFill rotWithShape="0">
                <a:blip r:embed="rId10"/>
                <a:stretch>
                  <a:fillRect l="-2153" r="-2153" b="-27869"/>
                </a:stretch>
              </a:blipFill>
            </p:spPr>
            <p:txBody>
              <a:bodyPr/>
              <a:lstStyle/>
              <a:p>
                <a:r>
                  <a:rPr lang="en-IE">
                    <a:noFill/>
                  </a:rPr>
                  <a:t> </a:t>
                </a:r>
              </a:p>
            </p:txBody>
          </p:sp>
        </mc:Fallback>
      </mc:AlternateContent>
    </p:spTree>
    <p:extLst>
      <p:ext uri="{BB962C8B-B14F-4D97-AF65-F5344CB8AC3E}">
        <p14:creationId xmlns:p14="http://schemas.microsoft.com/office/powerpoint/2010/main" val="13145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2708920"/>
            <a:ext cx="3313728" cy="707886"/>
          </a:xfrm>
          <a:prstGeom prst="rect">
            <a:avLst/>
          </a:prstGeom>
          <a:noFill/>
        </p:spPr>
        <p:txBody>
          <a:bodyPr wrap="none" rtlCol="0">
            <a:spAutoFit/>
          </a:bodyPr>
          <a:lstStyle/>
          <a:p>
            <a:r>
              <a:rPr lang="en-IE" sz="4000" b="1" dirty="0" smtClean="0">
                <a:solidFill>
                  <a:schemeClr val="tx2"/>
                </a:solidFill>
              </a:rPr>
              <a:t>Sample Means</a:t>
            </a:r>
            <a:endParaRPr lang="en-IE" sz="4000" b="1" dirty="0">
              <a:solidFill>
                <a:schemeClr val="tx2"/>
              </a:solidFill>
            </a:endParaRPr>
          </a:p>
        </p:txBody>
      </p:sp>
      <p:pic>
        <p:nvPicPr>
          <p:cNvPr id="101378" name="Picture 2" descr="http://www.nature.com/nmeth/journal/v10/n9/images/nmeth.2613-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36" y="2281302"/>
            <a:ext cx="7730329" cy="424923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5693" y="119416"/>
            <a:ext cx="8872615" cy="1653400"/>
          </a:xfrm>
        </p:spPr>
        <p:txBody>
          <a:bodyPr>
            <a:normAutofit/>
          </a:bodyPr>
          <a:lstStyle/>
          <a:p>
            <a:r>
              <a:rPr lang="en-IE" sz="7200" dirty="0" smtClean="0"/>
              <a:t>Sample means</a:t>
            </a:r>
            <a:endParaRPr lang="en-IE" sz="7200" dirty="0"/>
          </a:p>
        </p:txBody>
      </p:sp>
    </p:spTree>
    <p:extLst>
      <p:ext uri="{BB962C8B-B14F-4D97-AF65-F5344CB8AC3E}">
        <p14:creationId xmlns:p14="http://schemas.microsoft.com/office/powerpoint/2010/main" val="70279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531404640"/>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114737" name="Equation" r:id="rId4" imgW="126720" imgH="164880" progId="Equation.DSMT4">
                  <p:embed/>
                </p:oleObj>
              </mc:Choice>
              <mc:Fallback>
                <p:oleObj name="Equation" r:id="rId4" imgW="126720" imgH="164880" progId="Equation.DSMT4">
                  <p:embed/>
                  <p:pic>
                    <p:nvPicPr>
                      <p:cNvPr id="0" name="Picture 6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7" name="Object 25"/>
          <p:cNvGraphicFramePr>
            <a:graphicFrameLocks noChangeAspect="1"/>
          </p:cNvGraphicFramePr>
          <p:nvPr>
            <p:extLst>
              <p:ext uri="{D42A27DB-BD31-4B8C-83A1-F6EECF244321}">
                <p14:modId xmlns:p14="http://schemas.microsoft.com/office/powerpoint/2010/main" val="2551654424"/>
              </p:ext>
            </p:extLst>
          </p:nvPr>
        </p:nvGraphicFramePr>
        <p:xfrm>
          <a:off x="5435600" y="4440238"/>
          <a:ext cx="647700" cy="285750"/>
        </p:xfrm>
        <a:graphic>
          <a:graphicData uri="http://schemas.openxmlformats.org/presentationml/2006/ole">
            <mc:AlternateContent xmlns:mc="http://schemas.openxmlformats.org/markup-compatibility/2006">
              <mc:Choice xmlns:v="urn:schemas-microsoft-com:vml" Requires="v">
                <p:oleObj spid="_x0000_s114738" name="Equation" r:id="rId6" imgW="431640" imgH="190440" progId="Equation.DSMT4">
                  <p:embed/>
                </p:oleObj>
              </mc:Choice>
              <mc:Fallback>
                <p:oleObj name="Equation" r:id="rId6" imgW="431640" imgH="190440" progId="Equation.DSMT4">
                  <p:embed/>
                  <p:pic>
                    <p:nvPicPr>
                      <p:cNvPr id="0" name="Picture 6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1288398413"/>
              </p:ext>
            </p:extLst>
          </p:nvPr>
        </p:nvGraphicFramePr>
        <p:xfrm>
          <a:off x="6707188" y="4440238"/>
          <a:ext cx="666750" cy="285750"/>
        </p:xfrm>
        <a:graphic>
          <a:graphicData uri="http://schemas.openxmlformats.org/presentationml/2006/ole">
            <mc:AlternateContent xmlns:mc="http://schemas.openxmlformats.org/markup-compatibility/2006">
              <mc:Choice xmlns:v="urn:schemas-microsoft-com:vml" Requires="v">
                <p:oleObj spid="_x0000_s114739" name="Equation" r:id="rId8" imgW="444240" imgH="190440" progId="Equation.DSMT4">
                  <p:embed/>
                </p:oleObj>
              </mc:Choice>
              <mc:Fallback>
                <p:oleObj name="Equation" r:id="rId8" imgW="444240" imgH="190440" progId="Equation.DSMT4">
                  <p:embed/>
                  <p:pic>
                    <p:nvPicPr>
                      <p:cNvPr id="0" name="Picture 6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7188"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9" name="Object 27"/>
          <p:cNvGraphicFramePr>
            <a:graphicFrameLocks noChangeAspect="1"/>
          </p:cNvGraphicFramePr>
          <p:nvPr>
            <p:extLst>
              <p:ext uri="{D42A27DB-BD31-4B8C-83A1-F6EECF244321}">
                <p14:modId xmlns:p14="http://schemas.microsoft.com/office/powerpoint/2010/main" val="1366931022"/>
              </p:ext>
            </p:extLst>
          </p:nvPr>
        </p:nvGraphicFramePr>
        <p:xfrm>
          <a:off x="7918450" y="4440238"/>
          <a:ext cx="666750" cy="285750"/>
        </p:xfrm>
        <a:graphic>
          <a:graphicData uri="http://schemas.openxmlformats.org/presentationml/2006/ole">
            <mc:AlternateContent xmlns:mc="http://schemas.openxmlformats.org/markup-compatibility/2006">
              <mc:Choice xmlns:v="urn:schemas-microsoft-com:vml" Requires="v">
                <p:oleObj spid="_x0000_s114740" name="Equation" r:id="rId10" imgW="444240" imgH="190440" progId="Equation.DSMT4">
                  <p:embed/>
                </p:oleObj>
              </mc:Choice>
              <mc:Fallback>
                <p:oleObj name="Equation" r:id="rId10" imgW="444240" imgH="190440" progId="Equation.DSMT4">
                  <p:embed/>
                  <p:pic>
                    <p:nvPicPr>
                      <p:cNvPr id="0" name="Picture 6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8450"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0" name="Object 28"/>
          <p:cNvGraphicFramePr>
            <a:graphicFrameLocks noChangeAspect="1"/>
          </p:cNvGraphicFramePr>
          <p:nvPr>
            <p:extLst>
              <p:ext uri="{D42A27DB-BD31-4B8C-83A1-F6EECF244321}">
                <p14:modId xmlns:p14="http://schemas.microsoft.com/office/powerpoint/2010/main" val="2376448943"/>
              </p:ext>
            </p:extLst>
          </p:nvPr>
        </p:nvGraphicFramePr>
        <p:xfrm>
          <a:off x="3017838" y="4459288"/>
          <a:ext cx="647700" cy="285750"/>
        </p:xfrm>
        <a:graphic>
          <a:graphicData uri="http://schemas.openxmlformats.org/presentationml/2006/ole">
            <mc:AlternateContent xmlns:mc="http://schemas.openxmlformats.org/markup-compatibility/2006">
              <mc:Choice xmlns:v="urn:schemas-microsoft-com:vml" Requires="v">
                <p:oleObj spid="_x0000_s114741" name="Equation" r:id="rId12" imgW="431640" imgH="190440" progId="Equation.DSMT4">
                  <p:embed/>
                </p:oleObj>
              </mc:Choice>
              <mc:Fallback>
                <p:oleObj name="Equation" r:id="rId12" imgW="431640" imgH="190440" progId="Equation.DSMT4">
                  <p:embed/>
                  <p:pic>
                    <p:nvPicPr>
                      <p:cNvPr id="0" name="Picture 6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7838" y="445928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505464003"/>
              </p:ext>
            </p:extLst>
          </p:nvPr>
        </p:nvGraphicFramePr>
        <p:xfrm>
          <a:off x="1787525" y="4440238"/>
          <a:ext cx="647700" cy="285750"/>
        </p:xfrm>
        <a:graphic>
          <a:graphicData uri="http://schemas.openxmlformats.org/presentationml/2006/ole">
            <mc:AlternateContent xmlns:mc="http://schemas.openxmlformats.org/markup-compatibility/2006">
              <mc:Choice xmlns:v="urn:schemas-microsoft-com:vml" Requires="v">
                <p:oleObj spid="_x0000_s114742" name="Equation" r:id="rId14" imgW="431640" imgH="190440" progId="Equation.DSMT4">
                  <p:embed/>
                </p:oleObj>
              </mc:Choice>
              <mc:Fallback>
                <p:oleObj name="Equation" r:id="rId14" imgW="431640" imgH="190440" progId="Equation.DSMT4">
                  <p:embed/>
                  <p:pic>
                    <p:nvPicPr>
                      <p:cNvPr id="0" name="Picture 65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75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2" name="Object 30"/>
          <p:cNvGraphicFramePr>
            <a:graphicFrameLocks noChangeAspect="1"/>
          </p:cNvGraphicFramePr>
          <p:nvPr>
            <p:extLst>
              <p:ext uri="{D42A27DB-BD31-4B8C-83A1-F6EECF244321}">
                <p14:modId xmlns:p14="http://schemas.microsoft.com/office/powerpoint/2010/main" val="3562185832"/>
              </p:ext>
            </p:extLst>
          </p:nvPr>
        </p:nvGraphicFramePr>
        <p:xfrm>
          <a:off x="568325" y="4440238"/>
          <a:ext cx="647700" cy="285750"/>
        </p:xfrm>
        <a:graphic>
          <a:graphicData uri="http://schemas.openxmlformats.org/presentationml/2006/ole">
            <mc:AlternateContent xmlns:mc="http://schemas.openxmlformats.org/markup-compatibility/2006">
              <mc:Choice xmlns:v="urn:schemas-microsoft-com:vml" Requires="v">
                <p:oleObj spid="_x0000_s114743" name="Equation" r:id="rId16" imgW="431640" imgH="190440" progId="Equation.DSMT4">
                  <p:embed/>
                </p:oleObj>
              </mc:Choice>
              <mc:Fallback>
                <p:oleObj name="Equation" r:id="rId16" imgW="431640" imgH="190440" progId="Equation.DSMT4">
                  <p:embed/>
                  <p:pic>
                    <p:nvPicPr>
                      <p:cNvPr id="0" name="Picture 6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83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IE" sz="3200" dirty="0">
                <a:solidFill>
                  <a:srgbClr val="FFC000"/>
                </a:solidFill>
                <a:effectLst>
                  <a:outerShdw blurRad="38100" dist="38100" dir="2700000" algn="tl">
                    <a:srgbClr val="000000">
                      <a:alpha val="43137"/>
                    </a:srgbClr>
                  </a:outerShdw>
                </a:effectLst>
              </a:rPr>
              <a:t>Empirical Rule</a:t>
            </a:r>
            <a:endParaRPr lang="en-IE" dirty="0"/>
          </a:p>
        </p:txBody>
      </p:sp>
      <p:sp>
        <p:nvSpPr>
          <p:cNvPr id="33"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1" name="Left-Right Arrow 30"/>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b="1" dirty="0" smtClean="0">
                <a:solidFill>
                  <a:srgbClr val="1F497D">
                    <a:lumMod val="75000"/>
                  </a:srgbClr>
                </a:solidFill>
              </a:rPr>
              <a:t>68%</a:t>
            </a: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3" name="Left-Right Arrow 42"/>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b="1" dirty="0" smtClean="0">
                <a:solidFill>
                  <a:srgbClr val="1F497D">
                    <a:lumMod val="75000"/>
                  </a:srgbClr>
                </a:solidFill>
              </a:rPr>
              <a:t>99.7%</a:t>
            </a:r>
            <a:endParaRPr lang="en-IE" b="1" dirty="0">
              <a:solidFill>
                <a:srgbClr val="1F497D">
                  <a:lumMod val="75000"/>
                </a:srgbClr>
              </a:solidFill>
            </a:endParaRPr>
          </a:p>
        </p:txBody>
      </p:sp>
      <p:sp>
        <p:nvSpPr>
          <p:cNvPr id="474126"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5544863" y="1465247"/>
                <a:ext cx="3468664" cy="9169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b="1" i="1" smtClean="0">
                          <a:solidFill>
                            <a:prstClr val="black"/>
                          </a:solidFill>
                          <a:latin typeface="Cambria Math"/>
                          <a:ea typeface="Cambria Math"/>
                        </a:rPr>
                        <m:t>𝝁</m:t>
                      </m:r>
                      <m:r>
                        <a:rPr lang="en-GB" b="1" i="1">
                          <a:solidFill>
                            <a:prstClr val="black"/>
                          </a:solidFill>
                          <a:latin typeface="Cambria Math"/>
                          <a:ea typeface="Cambria Math"/>
                        </a:rPr>
                        <m:t>=</m:t>
                      </m:r>
                      <m:r>
                        <a:rPr lang="en-GB" b="1" i="1" smtClean="0">
                          <a:solidFill>
                            <a:prstClr val="black"/>
                          </a:solidFill>
                          <a:latin typeface="Cambria Math"/>
                          <a:ea typeface="Cambria Math"/>
                        </a:rPr>
                        <m:t>𝒑𝒐𝒑𝒖𝒍𝒂𝒕𝒊𝒐𝒏</m:t>
                      </m:r>
                      <m:r>
                        <a:rPr lang="en-GB" b="1" i="1" smtClean="0">
                          <a:solidFill>
                            <a:prstClr val="black"/>
                          </a:solidFill>
                          <a:latin typeface="Cambria Math"/>
                          <a:ea typeface="Cambria Math"/>
                        </a:rPr>
                        <m:t> </m:t>
                      </m:r>
                      <m:r>
                        <a:rPr lang="en-GB" b="1" i="1">
                          <a:solidFill>
                            <a:prstClr val="black"/>
                          </a:solidFill>
                          <a:latin typeface="Cambria Math"/>
                          <a:ea typeface="Cambria Math"/>
                        </a:rPr>
                        <m:t>𝒎𝒆𝒂𝒏</m:t>
                      </m:r>
                      <m:r>
                        <a:rPr lang="en-GB" b="1" i="1">
                          <a:solidFill>
                            <a:prstClr val="black"/>
                          </a:solidFill>
                          <a:latin typeface="Cambria Math"/>
                          <a:ea typeface="Cambria Math"/>
                        </a:rPr>
                        <m:t> </m:t>
                      </m:r>
                    </m:oMath>
                  </m:oMathPara>
                </a14:m>
                <a:endParaRPr lang="en-GB" b="1" dirty="0">
                  <a:solidFill>
                    <a:prstClr val="black"/>
                  </a:solidFill>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𝝈</m:t>
                      </m:r>
                      <m:r>
                        <a:rPr lang="en-GB" b="1" i="1">
                          <a:solidFill>
                            <a:prstClr val="black"/>
                          </a:solidFill>
                          <a:latin typeface="Cambria Math"/>
                          <a:ea typeface="Cambria Math"/>
                        </a:rPr>
                        <m:t>=</m:t>
                      </m:r>
                      <m:r>
                        <a:rPr lang="en-GB" b="1" i="1" smtClean="0">
                          <a:solidFill>
                            <a:prstClr val="black"/>
                          </a:solidFill>
                          <a:latin typeface="Cambria Math"/>
                          <a:ea typeface="Cambria Math"/>
                        </a:rPr>
                        <m:t>𝒑𝒐𝒑𝒖𝒍𝒂𝒕𝒊𝒐𝒏</m:t>
                      </m:r>
                    </m:oMath>
                  </m:oMathPara>
                </a14:m>
                <a:endParaRPr lang="en-GB" b="1" i="1" dirty="0" smtClean="0">
                  <a:solidFill>
                    <a:prstClr val="black"/>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en-GB" b="1" i="1">
                          <a:solidFill>
                            <a:prstClr val="black"/>
                          </a:solidFill>
                          <a:latin typeface="Cambria Math"/>
                          <a:ea typeface="Cambria Math"/>
                        </a:rPr>
                        <m:t>𝒔𝒕𝒂𝒏𝒅𝒂𝒓𝒅</m:t>
                      </m:r>
                      <m:r>
                        <a:rPr lang="en-GB" b="1" i="1">
                          <a:solidFill>
                            <a:prstClr val="black"/>
                          </a:solidFill>
                          <a:latin typeface="Cambria Math"/>
                          <a:ea typeface="Cambria Math"/>
                        </a:rPr>
                        <m:t> </m:t>
                      </m:r>
                      <m:r>
                        <a:rPr lang="en-GB" b="1" i="1">
                          <a:solidFill>
                            <a:prstClr val="black"/>
                          </a:solidFill>
                          <a:latin typeface="Cambria Math"/>
                          <a:ea typeface="Cambria Math"/>
                        </a:rPr>
                        <m:t>𝒅𝒆𝒗𝒊𝒂𝒕𝒊𝒐𝒏</m:t>
                      </m:r>
                    </m:oMath>
                  </m:oMathPara>
                </a14:m>
                <a:endParaRPr lang="en-GB" b="1" dirty="0">
                  <a:solidFill>
                    <a:prstClr val="black"/>
                  </a:solidFill>
                  <a:ea typeface="Cambria Math"/>
                </a:endParaRPr>
              </a:p>
            </p:txBody>
          </p:sp>
        </mc:Choice>
        <mc:Fallback xmlns="">
          <p:sp>
            <p:nvSpPr>
              <p:cNvPr id="2" name="Rectangle 1"/>
              <p:cNvSpPr>
                <a:spLocks noRot="1" noChangeAspect="1" noMove="1" noResize="1" noEditPoints="1" noAdjustHandles="1" noChangeArrowheads="1" noChangeShapeType="1" noTextEdit="1"/>
              </p:cNvSpPr>
              <p:nvPr/>
            </p:nvSpPr>
            <p:spPr>
              <a:xfrm>
                <a:off x="5544863" y="1465247"/>
                <a:ext cx="3468664" cy="916982"/>
              </a:xfrm>
              <a:prstGeom prst="rect">
                <a:avLst/>
              </a:prstGeom>
              <a:blipFill rotWithShape="1">
                <a:blip r:embed="rId18" cstate="print"/>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722599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0" y="1143000"/>
            <a:ext cx="935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b="1">
                <a:latin typeface="Arial" charset="0"/>
              </a:rPr>
              <a:t>The data below are the heights in cm, of a </a:t>
            </a:r>
            <a:r>
              <a:rPr lang="en-GB" altLang="en-US" sz="1800" b="1" i="1">
                <a:solidFill>
                  <a:srgbClr val="FF0000"/>
                </a:solidFill>
                <a:latin typeface="Arial" charset="0"/>
              </a:rPr>
              <a:t>population</a:t>
            </a:r>
            <a:r>
              <a:rPr lang="en-GB" altLang="en-US" sz="1800" b="1" i="1">
                <a:latin typeface="Arial" charset="0"/>
              </a:rPr>
              <a:t> </a:t>
            </a:r>
            <a:r>
              <a:rPr lang="en-GB" altLang="en-US" sz="1800" b="1">
                <a:latin typeface="Arial" charset="0"/>
              </a:rPr>
              <a:t>of 100, 15 year old students</a:t>
            </a:r>
            <a:endParaRPr lang="en-US" altLang="en-US" sz="1800" b="1">
              <a:latin typeface="Arial" charset="0"/>
            </a:endParaRPr>
          </a:p>
        </p:txBody>
      </p:sp>
      <p:graphicFrame>
        <p:nvGraphicFramePr>
          <p:cNvPr id="9" name="Table 8"/>
          <p:cNvGraphicFramePr>
            <a:graphicFrameLocks noGrp="1"/>
          </p:cNvGraphicFramePr>
          <p:nvPr/>
        </p:nvGraphicFramePr>
        <p:xfrm>
          <a:off x="2643188"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170</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174</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174</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164</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152</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155</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160</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172</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156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163</a:t>
                      </a: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3357563"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182</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143</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4000500"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176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166</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184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162</a:t>
                      </a:r>
                    </a:p>
                  </a:txBody>
                  <a:tcPr marL="9525" marR="9525" marT="9525" marB="0" anchor="b">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4643438"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185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171</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173</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172</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179</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153</a:t>
                      </a:r>
                    </a:p>
                  </a:txBody>
                  <a:tcPr marL="9525" marR="9525" marT="9525" marB="0" anchor="b">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5286375"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180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172</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153</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152</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167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145</a:t>
                      </a:r>
                    </a:p>
                  </a:txBody>
                  <a:tcPr marL="9525" marR="9525" marT="9525" marB="0" anchor="b">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5857875"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155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158</a:t>
                      </a:r>
                    </a:p>
                  </a:txBody>
                  <a:tcPr marL="9525" marR="9525" marT="9525" marB="0" anchor="b">
                    <a:lnL>
                      <a:noFill/>
                    </a:lnL>
                    <a:lnR>
                      <a:noFill/>
                    </a:lnR>
                    <a:lnT>
                      <a:noFill/>
                    </a:lnT>
                    <a:lnB>
                      <a:noFill/>
                    </a:lnB>
                  </a:tcPr>
                </a:tc>
              </a:tr>
              <a:tr h="238125">
                <a:tc>
                  <a:txBody>
                    <a:bodyPr/>
                    <a:lstStyle/>
                    <a:p>
                      <a:pPr algn="ctr" fontAlgn="b"/>
                      <a:r>
                        <a:rPr lang="en-US" sz="1100" b="0" i="0" u="none" strike="noStrike">
                          <a:solidFill>
                            <a:srgbClr val="000000"/>
                          </a:solidFill>
                          <a:latin typeface="Arial Black"/>
                        </a:rPr>
                        <a:t>162</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163</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159</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170</a:t>
                      </a:r>
                    </a:p>
                  </a:txBody>
                  <a:tcPr marL="9525" marR="9525" marT="9525" marB="0" anchor="b">
                    <a:lnL>
                      <a:noFill/>
                    </a:lnL>
                    <a:lnR>
                      <a:noFill/>
                    </a:lnR>
                    <a:lnT>
                      <a:noFill/>
                    </a:lnT>
                    <a:lnB>
                      <a:noFill/>
                    </a:lnB>
                  </a:tcPr>
                </a:tc>
              </a:tr>
            </a:tbl>
          </a:graphicData>
        </a:graphic>
      </p:graphicFrame>
      <p:graphicFrame>
        <p:nvGraphicFramePr>
          <p:cNvPr id="15" name="Table 14"/>
          <p:cNvGraphicFramePr>
            <a:graphicFrameLocks noGrp="1"/>
          </p:cNvGraphicFramePr>
          <p:nvPr/>
        </p:nvGraphicFramePr>
        <p:xfrm>
          <a:off x="6500813"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154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181</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180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176</a:t>
                      </a: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nvGraphicFramePr>
        <p:xfrm>
          <a:off x="7215188"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166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180</a:t>
                      </a:r>
                    </a:p>
                  </a:txBody>
                  <a:tcPr marL="9525" marR="9525" marT="9525" marB="0" anchor="b">
                    <a:lnL>
                      <a:noFill/>
                    </a:lnL>
                    <a:lnR>
                      <a:noFill/>
                    </a:lnR>
                    <a:lnT>
                      <a:noFill/>
                    </a:lnT>
                    <a:lnB>
                      <a:noFill/>
                    </a:lnB>
                  </a:tcPr>
                </a:tc>
              </a:tr>
            </a:tbl>
          </a:graphicData>
        </a:graphic>
      </p:graphicFrame>
      <p:graphicFrame>
        <p:nvGraphicFramePr>
          <p:cNvPr id="17" name="Table 16"/>
          <p:cNvGraphicFramePr>
            <a:graphicFrameLocks noGrp="1"/>
          </p:cNvGraphicFramePr>
          <p:nvPr/>
        </p:nvGraphicFramePr>
        <p:xfrm>
          <a:off x="1428750"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166</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168</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180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153</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150</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179</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157</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2000250" y="1643063"/>
          <a:ext cx="609600" cy="2381250"/>
        </p:xfrm>
        <a:graphic>
          <a:graphicData uri="http://schemas.openxmlformats.org/drawingml/2006/table">
            <a:tbl>
              <a:tblPr/>
              <a:tblGrid>
                <a:gridCol w="609600"/>
              </a:tblGrid>
              <a:tr h="238125">
                <a:tc>
                  <a:txBody>
                    <a:bodyPr/>
                    <a:lstStyle/>
                    <a:p>
                      <a:pPr algn="ctr" fontAlgn="b"/>
                      <a:r>
                        <a:rPr lang="en-US" sz="1100" b="0" i="0" u="none" strike="noStrike" dirty="0">
                          <a:solidFill>
                            <a:srgbClr val="000000"/>
                          </a:solidFill>
                          <a:latin typeface="Arial Black"/>
                        </a:rPr>
                        <a:t>161</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152</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161</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144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172</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165</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157</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174</a:t>
                      </a:r>
                    </a:p>
                  </a:txBody>
                  <a:tcPr marL="9525" marR="9525" marT="9525" marB="0" anchor="b">
                    <a:lnL>
                      <a:noFill/>
                    </a:lnL>
                    <a:lnR>
                      <a:noFill/>
                    </a:lnR>
                    <a:lnT>
                      <a:noFill/>
                    </a:lnT>
                    <a:lnB>
                      <a:noFill/>
                    </a:lnB>
                  </a:tcPr>
                </a:tc>
              </a:tr>
              <a:tr h="238125">
                <a:tc>
                  <a:txBody>
                    <a:bodyPr/>
                    <a:lstStyle/>
                    <a:p>
                      <a:pPr algn="ctr" fontAlgn="b"/>
                      <a:r>
                        <a:rPr lang="en-US" sz="1100" b="0" i="0" u="none" strike="noStrike" dirty="0">
                          <a:solidFill>
                            <a:srgbClr val="000000"/>
                          </a:solidFill>
                          <a:latin typeface="Arial Black"/>
                        </a:rPr>
                        <a:t>159</a:t>
                      </a:r>
                    </a:p>
                  </a:txBody>
                  <a:tcPr marL="9525" marR="9525" marT="9525" marB="0" anchor="b">
                    <a:lnL>
                      <a:noFill/>
                    </a:lnL>
                    <a:lnR>
                      <a:noFill/>
                    </a:lnR>
                    <a:lnT>
                      <a:noFill/>
                    </a:lnT>
                    <a:lnB>
                      <a:noFill/>
                    </a:lnB>
                  </a:tcPr>
                </a:tc>
              </a:tr>
            </a:tbl>
          </a:graphicData>
        </a:graphic>
      </p:graphicFrame>
      <p:graphicFrame>
        <p:nvGraphicFramePr>
          <p:cNvPr id="5234" name="Object 1"/>
          <p:cNvGraphicFramePr>
            <a:graphicFrameLocks noChangeAspect="1"/>
          </p:cNvGraphicFramePr>
          <p:nvPr/>
        </p:nvGraphicFramePr>
        <p:xfrm>
          <a:off x="1528763" y="4151313"/>
          <a:ext cx="6230937" cy="635000"/>
        </p:xfrm>
        <a:graphic>
          <a:graphicData uri="http://schemas.openxmlformats.org/presentationml/2006/ole">
            <mc:AlternateContent xmlns:mc="http://schemas.openxmlformats.org/markup-compatibility/2006">
              <mc:Choice xmlns:v="urn:schemas-microsoft-com:vml" Requires="v">
                <p:oleObj spid="_x0000_s45270" name="Equation" r:id="rId4" imgW="4241800" imgH="431800" progId="Equation.DSMT4">
                  <p:embed/>
                </p:oleObj>
              </mc:Choice>
              <mc:Fallback>
                <p:oleObj name="Equation" r:id="rId4" imgW="4241800" imgH="431800" progId="Equation.DSMT4">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3" y="4151313"/>
                        <a:ext cx="6230937"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35" name="Object 2"/>
          <p:cNvGraphicFramePr>
            <a:graphicFrameLocks noChangeAspect="1"/>
          </p:cNvGraphicFramePr>
          <p:nvPr/>
        </p:nvGraphicFramePr>
        <p:xfrm>
          <a:off x="584200" y="4802188"/>
          <a:ext cx="8262938" cy="763587"/>
        </p:xfrm>
        <a:graphic>
          <a:graphicData uri="http://schemas.openxmlformats.org/presentationml/2006/ole">
            <mc:AlternateContent xmlns:mc="http://schemas.openxmlformats.org/markup-compatibility/2006">
              <mc:Choice xmlns:v="urn:schemas-microsoft-com:vml" Requires="v">
                <p:oleObj spid="_x0000_s45271" name="Equation" r:id="rId6" imgW="5626100" imgH="520700" progId="Equation.DSMT4">
                  <p:embed/>
                </p:oleObj>
              </mc:Choice>
              <mc:Fallback>
                <p:oleObj name="Equation" r:id="rId6" imgW="5626100" imgH="520700" progId="Equation.DSMT4">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4802188"/>
                        <a:ext cx="8262938"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laceholder 2"/>
          <p:cNvSpPr txBox="1">
            <a:spLocks/>
          </p:cNvSpPr>
          <p:nvPr/>
        </p:nvSpPr>
        <p:spPr>
          <a:xfrm>
            <a:off x="142875" y="6492875"/>
            <a:ext cx="2133600" cy="365125"/>
          </a:xfrm>
          <a:prstGeom prst="rect">
            <a:avLst/>
          </a:prstGeom>
        </p:spPr>
        <p:txBody>
          <a:bodyPr anchor="ctr"/>
          <a:lstStyle/>
          <a:p>
            <a:pPr fontAlgn="auto">
              <a:spcBef>
                <a:spcPts val="0"/>
              </a:spcBef>
              <a:spcAft>
                <a:spcPts val="0"/>
              </a:spcAft>
              <a:defRPr/>
            </a:pPr>
            <a:r>
              <a:rPr lang="en-US" sz="2000" b="1">
                <a:solidFill>
                  <a:schemeClr val="bg1"/>
                </a:solidFill>
                <a:latin typeface="+mn-lt"/>
              </a:rPr>
              <a:t>Slide</a:t>
            </a:r>
            <a:fld id="{F64B3184-4F70-4A43-8273-4D7D31B0716B}" type="slidenum">
              <a:rPr lang="en-US" sz="2000" b="1">
                <a:solidFill>
                  <a:schemeClr val="bg1"/>
                </a:solidFill>
                <a:latin typeface="+mn-lt"/>
              </a:rPr>
              <a:pPr fontAlgn="auto">
                <a:spcBef>
                  <a:spcPts val="0"/>
                </a:spcBef>
                <a:spcAft>
                  <a:spcPts val="0"/>
                </a:spcAft>
                <a:defRPr/>
              </a:pPr>
              <a:t>60</a:t>
            </a:fld>
            <a:endParaRPr lang="en-US" sz="2000" b="1" dirty="0">
              <a:solidFill>
                <a:schemeClr val="bg1"/>
              </a:solidFill>
              <a:latin typeface="+mn-lt"/>
            </a:endParaRPr>
          </a:p>
        </p:txBody>
      </p:sp>
    </p:spTree>
    <p:extLst>
      <p:ext uri="{BB962C8B-B14F-4D97-AF65-F5344CB8AC3E}">
        <p14:creationId xmlns:p14="http://schemas.microsoft.com/office/powerpoint/2010/main" val="2224439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14313"/>
            <a:ext cx="86868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263" y="214313"/>
            <a:ext cx="2624137" cy="1775668"/>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142875" y="6492875"/>
            <a:ext cx="2133600" cy="365125"/>
          </a:xfrm>
          <a:prstGeom prst="rect">
            <a:avLst/>
          </a:prstGeom>
        </p:spPr>
        <p:txBody>
          <a:bodyPr anchor="ctr"/>
          <a:lstStyle/>
          <a:p>
            <a:pPr fontAlgn="auto">
              <a:spcBef>
                <a:spcPts val="0"/>
              </a:spcBef>
              <a:spcAft>
                <a:spcPts val="0"/>
              </a:spcAft>
              <a:defRPr/>
            </a:pPr>
            <a:r>
              <a:rPr lang="en-US" sz="2000" b="1">
                <a:solidFill>
                  <a:schemeClr val="bg1"/>
                </a:solidFill>
                <a:latin typeface="+mn-lt"/>
              </a:rPr>
              <a:t>Slide</a:t>
            </a:r>
            <a:fld id="{DE8BF879-EF6F-4F20-80D5-DCEAD1A7A2D3}" type="slidenum">
              <a:rPr lang="en-US" sz="2000" b="1">
                <a:solidFill>
                  <a:schemeClr val="bg1"/>
                </a:solidFill>
                <a:latin typeface="+mn-lt"/>
              </a:rPr>
              <a:pPr fontAlgn="auto">
                <a:spcBef>
                  <a:spcPts val="0"/>
                </a:spcBef>
                <a:spcAft>
                  <a:spcPts val="0"/>
                </a:spcAft>
                <a:defRPr/>
              </a:pPr>
              <a:t>61</a:t>
            </a:fld>
            <a:endParaRPr lang="en-US" sz="2000" b="1" dirty="0">
              <a:solidFill>
                <a:schemeClr val="bg1"/>
              </a:solidFill>
              <a:latin typeface="+mn-lt"/>
            </a:endParaRPr>
          </a:p>
        </p:txBody>
      </p:sp>
      <p:sp>
        <p:nvSpPr>
          <p:cNvPr id="2" name="TextBox 1"/>
          <p:cNvSpPr txBox="1"/>
          <p:nvPr/>
        </p:nvSpPr>
        <p:spPr>
          <a:xfrm>
            <a:off x="858484" y="4946587"/>
            <a:ext cx="7427033" cy="646331"/>
          </a:xfrm>
          <a:prstGeom prst="rect">
            <a:avLst/>
          </a:prstGeom>
          <a:noFill/>
        </p:spPr>
        <p:txBody>
          <a:bodyPr wrap="none" rtlCol="0">
            <a:spAutoFit/>
          </a:bodyPr>
          <a:lstStyle/>
          <a:p>
            <a:r>
              <a:rPr lang="en-IE" dirty="0" smtClean="0"/>
              <a:t>It does not matter if the original distribution </a:t>
            </a:r>
            <a:r>
              <a:rPr lang="en-IE" dirty="0" smtClean="0">
                <a:solidFill>
                  <a:srgbClr val="FF0000"/>
                </a:solidFill>
              </a:rPr>
              <a:t>of</a:t>
            </a:r>
            <a:r>
              <a:rPr lang="en-IE" dirty="0" smtClean="0"/>
              <a:t> the sample means </a:t>
            </a:r>
          </a:p>
          <a:p>
            <a:r>
              <a:rPr lang="en-IE" dirty="0" smtClean="0"/>
              <a:t>will always be normally distributed. Use Java Applets.</a:t>
            </a:r>
            <a:endParaRPr lang="en-IE" dirty="0"/>
          </a:p>
        </p:txBody>
      </p:sp>
    </p:spTree>
    <p:extLst>
      <p:ext uri="{BB962C8B-B14F-4D97-AF65-F5344CB8AC3E}">
        <p14:creationId xmlns:p14="http://schemas.microsoft.com/office/powerpoint/2010/main" val="2448255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480" y="1142999"/>
            <a:ext cx="4248000" cy="28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Box 3"/>
          <p:cNvSpPr txBox="1">
            <a:spLocks noChangeArrowheads="1"/>
          </p:cNvSpPr>
          <p:nvPr/>
        </p:nvSpPr>
        <p:spPr bwMode="auto">
          <a:xfrm>
            <a:off x="214313" y="714375"/>
            <a:ext cx="4143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b="1" dirty="0">
                <a:latin typeface="Arial" charset="0"/>
              </a:rPr>
              <a:t>A single sample of 5 data points. </a:t>
            </a:r>
            <a:endParaRPr lang="en-US" altLang="en-US" sz="1800" b="1" dirty="0">
              <a:latin typeface="Arial" charset="0"/>
            </a:endParaRPr>
          </a:p>
        </p:txBody>
      </p:sp>
      <p:sp>
        <p:nvSpPr>
          <p:cNvPr id="7173" name="TextBox 4"/>
          <p:cNvSpPr txBox="1">
            <a:spLocks noChangeArrowheads="1"/>
          </p:cNvSpPr>
          <p:nvPr/>
        </p:nvSpPr>
        <p:spPr bwMode="auto">
          <a:xfrm>
            <a:off x="357188" y="3995217"/>
            <a:ext cx="857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b="1" dirty="0">
                <a:latin typeface="Arial" charset="0"/>
              </a:rPr>
              <a:t>The black arrows are the data points. The mean of the sample is the red dot</a:t>
            </a:r>
            <a:endParaRPr lang="en-US" altLang="en-US" sz="1800" b="1" dirty="0">
              <a:latin typeface="Arial" charset="0"/>
            </a:endParaRPr>
          </a:p>
        </p:txBody>
      </p:sp>
      <p:pic>
        <p:nvPicPr>
          <p:cNvPr id="7174"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992" y="1124744"/>
            <a:ext cx="4248000" cy="28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992" y="1124744"/>
            <a:ext cx="1800000" cy="1080000"/>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1"/>
          <p:cNvSpPr txBox="1">
            <a:spLocks noChangeArrowheads="1"/>
          </p:cNvSpPr>
          <p:nvPr/>
        </p:nvSpPr>
        <p:spPr bwMode="auto">
          <a:xfrm>
            <a:off x="4786313" y="714375"/>
            <a:ext cx="4143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b="1">
                <a:latin typeface="Arial" charset="0"/>
              </a:rPr>
              <a:t>A single sample of 10 data points. </a:t>
            </a:r>
            <a:endParaRPr lang="en-US" altLang="en-US" sz="1800" b="1">
              <a:latin typeface="Arial" charset="0"/>
            </a:endParaRPr>
          </a:p>
        </p:txBody>
      </p:sp>
      <p:pic>
        <p:nvPicPr>
          <p:cNvPr id="7177"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480" y="1142999"/>
            <a:ext cx="1800000" cy="1080000"/>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178" name="TextBox 15"/>
              <p:cNvSpPr txBox="1">
                <a:spLocks noChangeArrowheads="1"/>
              </p:cNvSpPr>
              <p:nvPr/>
            </p:nvSpPr>
            <p:spPr bwMode="auto">
              <a:xfrm>
                <a:off x="142875" y="4293096"/>
                <a:ext cx="9025294" cy="1851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600" b="1" dirty="0" smtClean="0">
                    <a:solidFill>
                      <a:srgbClr val="FF0000"/>
                    </a:solidFill>
                    <a:latin typeface="Arial" charset="0"/>
                  </a:rPr>
                  <a:t>Naturally </a:t>
                </a:r>
                <a:r>
                  <a:rPr lang="en-GB" altLang="en-US" sz="1600" b="1" dirty="0">
                    <a:solidFill>
                      <a:srgbClr val="FF0000"/>
                    </a:solidFill>
                    <a:latin typeface="Arial" charset="0"/>
                  </a:rPr>
                  <a:t>if we choose a sample size of 100 (original population size) the mean of the sample will be that same as the mean of the population. </a:t>
                </a:r>
              </a:p>
              <a:p>
                <a:pPr>
                  <a:spcBef>
                    <a:spcPct val="0"/>
                  </a:spcBef>
                  <a:buFontTx/>
                  <a:buNone/>
                </a:pPr>
                <a:endParaRPr lang="en-GB" altLang="en-US" sz="1600" b="1" dirty="0">
                  <a:solidFill>
                    <a:srgbClr val="FF0000"/>
                  </a:solidFill>
                  <a:latin typeface="Arial" charset="0"/>
                </a:endParaRPr>
              </a:p>
              <a:p>
                <a:pPr>
                  <a:spcBef>
                    <a:spcPct val="0"/>
                  </a:spcBef>
                  <a:buFontTx/>
                  <a:buNone/>
                </a:pPr>
                <a:r>
                  <a:rPr lang="en-GB" altLang="en-US" sz="1600" b="1" dirty="0">
                    <a:solidFill>
                      <a:schemeClr val="tx2"/>
                    </a:solidFill>
                    <a:latin typeface="Arial" charset="0"/>
                  </a:rPr>
                  <a:t>As the sample size increases the standard error </a:t>
                </a:r>
                <a14:m>
                  <m:oMath xmlns:m="http://schemas.openxmlformats.org/officeDocument/2006/math">
                    <m:f>
                      <m:fPr>
                        <m:ctrlPr>
                          <a:rPr lang="en-GB" altLang="en-US" sz="2400" b="1" i="1" dirty="0" smtClean="0">
                            <a:solidFill>
                              <a:schemeClr val="tx2"/>
                            </a:solidFill>
                            <a:latin typeface="Cambria Math" panose="02040503050406030204" pitchFamily="18" charset="0"/>
                            <a:sym typeface="Symbol" pitchFamily="18" charset="2"/>
                          </a:rPr>
                        </m:ctrlPr>
                      </m:fPr>
                      <m:num>
                        <m:r>
                          <a:rPr lang="en-GB" altLang="en-US" sz="2400" b="1" i="1" dirty="0" smtClean="0">
                            <a:solidFill>
                              <a:schemeClr val="tx2"/>
                            </a:solidFill>
                            <a:latin typeface="Cambria Math"/>
                            <a:ea typeface="Cambria Math"/>
                            <a:sym typeface="Symbol" pitchFamily="18" charset="2"/>
                          </a:rPr>
                          <m:t>𝝈</m:t>
                        </m:r>
                      </m:num>
                      <m:den>
                        <m:rad>
                          <m:radPr>
                            <m:degHide m:val="on"/>
                            <m:ctrlPr>
                              <a:rPr lang="en-GB" altLang="en-US" sz="2400" b="1" i="1" dirty="0" smtClean="0">
                                <a:solidFill>
                                  <a:schemeClr val="tx2"/>
                                </a:solidFill>
                                <a:latin typeface="Cambria Math" panose="02040503050406030204" pitchFamily="18" charset="0"/>
                                <a:sym typeface="Symbol" pitchFamily="18" charset="2"/>
                              </a:rPr>
                            </m:ctrlPr>
                          </m:radPr>
                          <m:deg/>
                          <m:e>
                            <m:r>
                              <a:rPr lang="en-IE" altLang="en-US" sz="2400" b="1" i="1" dirty="0" smtClean="0">
                                <a:solidFill>
                                  <a:schemeClr val="tx2"/>
                                </a:solidFill>
                                <a:latin typeface="Cambria Math"/>
                                <a:sym typeface="Symbol" pitchFamily="18" charset="2"/>
                              </a:rPr>
                              <m:t>𝒏</m:t>
                            </m:r>
                          </m:e>
                        </m:rad>
                      </m:den>
                    </m:f>
                    <m:r>
                      <a:rPr lang="en-GB" altLang="en-US" sz="2400" b="1" i="1" dirty="0">
                        <a:solidFill>
                          <a:schemeClr val="tx2"/>
                        </a:solidFill>
                        <a:latin typeface="Cambria Math"/>
                      </a:rPr>
                      <m:t> </m:t>
                    </m:r>
                  </m:oMath>
                </a14:m>
                <a:r>
                  <a:rPr lang="en-GB" altLang="en-US" sz="1600" b="1" dirty="0">
                    <a:solidFill>
                      <a:schemeClr val="tx2"/>
                    </a:solidFill>
                    <a:latin typeface="Arial" charset="0"/>
                  </a:rPr>
                  <a:t>will decrease. </a:t>
                </a:r>
              </a:p>
              <a:p>
                <a:pPr>
                  <a:spcBef>
                    <a:spcPct val="0"/>
                  </a:spcBef>
                  <a:buFontTx/>
                  <a:buNone/>
                </a:pPr>
                <a:r>
                  <a:rPr lang="en-GB" altLang="en-US" sz="1600" b="1" dirty="0" smtClean="0">
                    <a:solidFill>
                      <a:schemeClr val="tx2"/>
                    </a:solidFill>
                    <a:latin typeface="Arial" charset="0"/>
                  </a:rPr>
                  <a:t>Why?   …………… </a:t>
                </a:r>
                <a:endParaRPr lang="en-GB" altLang="en-US" sz="1600" b="1" dirty="0">
                  <a:solidFill>
                    <a:schemeClr val="tx2"/>
                  </a:solidFill>
                  <a:latin typeface="Arial" charset="0"/>
                </a:endParaRPr>
              </a:p>
              <a:p>
                <a:pPr>
                  <a:spcBef>
                    <a:spcPct val="0"/>
                  </a:spcBef>
                  <a:buFontTx/>
                  <a:buNone/>
                </a:pPr>
                <a:endParaRPr lang="en-US" altLang="en-US" sz="1600" b="1" dirty="0">
                  <a:solidFill>
                    <a:srgbClr val="FF0000"/>
                  </a:solidFill>
                  <a:latin typeface="Arial" charset="0"/>
                </a:endParaRPr>
              </a:p>
            </p:txBody>
          </p:sp>
        </mc:Choice>
        <mc:Fallback xmlns="">
          <p:sp>
            <p:nvSpPr>
              <p:cNvPr id="7178" name="TextBox 15"/>
              <p:cNvSpPr txBox="1">
                <a:spLocks noRot="1" noChangeAspect="1" noMove="1" noResize="1" noEditPoints="1" noAdjustHandles="1" noChangeArrowheads="1" noChangeShapeType="1" noTextEdit="1"/>
              </p:cNvSpPr>
              <p:nvPr/>
            </p:nvSpPr>
            <p:spPr bwMode="auto">
              <a:xfrm>
                <a:off x="142875" y="4293096"/>
                <a:ext cx="9025294" cy="1851597"/>
              </a:xfrm>
              <a:prstGeom prst="rect">
                <a:avLst/>
              </a:prstGeom>
              <a:blipFill rotWithShape="1">
                <a:blip r:embed="rId8"/>
                <a:stretch>
                  <a:fillRect l="-338" t="-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graphicFrame>
        <p:nvGraphicFramePr>
          <p:cNvPr id="7180" name="Object 12"/>
          <p:cNvGraphicFramePr>
            <a:graphicFrameLocks noChangeAspect="1"/>
          </p:cNvGraphicFramePr>
          <p:nvPr>
            <p:extLst>
              <p:ext uri="{D42A27DB-BD31-4B8C-83A1-F6EECF244321}">
                <p14:modId xmlns:p14="http://schemas.microsoft.com/office/powerpoint/2010/main" val="3161781838"/>
              </p:ext>
            </p:extLst>
          </p:nvPr>
        </p:nvGraphicFramePr>
        <p:xfrm>
          <a:off x="4508500" y="3573016"/>
          <a:ext cx="127000" cy="469900"/>
        </p:xfrm>
        <a:graphic>
          <a:graphicData uri="http://schemas.openxmlformats.org/presentationml/2006/ole">
            <mc:AlternateContent xmlns:mc="http://schemas.openxmlformats.org/markup-compatibility/2006">
              <mc:Choice xmlns:v="urn:schemas-microsoft-com:vml" Requires="v">
                <p:oleObj spid="_x0000_s46254" name="Equation" r:id="rId9" imgW="126945" imgH="469696" progId="Equation.3">
                  <p:embed/>
                </p:oleObj>
              </mc:Choice>
              <mc:Fallback>
                <p:oleObj name="Equation" r:id="rId9" imgW="126945" imgH="469696" progId="Equation.3">
                  <p:embed/>
                  <p:pic>
                    <p:nvPicPr>
                      <p:cNvPr id="0" name="Picture 1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3573016"/>
                        <a:ext cx="127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702128" y="3779868"/>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2007632" y="3761120"/>
            <a:ext cx="108000" cy="10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28262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386025"/>
            <a:ext cx="5796000" cy="1980000"/>
            <a:chOff x="251520" y="386025"/>
            <a:chExt cx="5796000" cy="1980000"/>
          </a:xfrm>
          <a:effectLst>
            <a:outerShdw blurRad="50800" dist="38100" dir="10800000" algn="r" rotWithShape="0">
              <a:prstClr val="black">
                <a:alpha val="40000"/>
              </a:prstClr>
            </a:outerShdw>
          </a:effectLst>
        </p:grpSpPr>
        <p:pic>
          <p:nvPicPr>
            <p:cNvPr id="8195"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520" y="386025"/>
              <a:ext cx="1800000" cy="198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196"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86025"/>
              <a:ext cx="3996000" cy="19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51520" y="2457112"/>
            <a:ext cx="5796000" cy="1980000"/>
            <a:chOff x="251520" y="2457112"/>
            <a:chExt cx="5796000" cy="1980000"/>
          </a:xfrm>
          <a:effectLst>
            <a:outerShdw blurRad="50800" dist="38100" dir="10800000" algn="r" rotWithShape="0">
              <a:prstClr val="black">
                <a:alpha val="40000"/>
              </a:prstClr>
            </a:outerShdw>
          </a:effectLst>
        </p:grpSpPr>
        <p:pic>
          <p:nvPicPr>
            <p:cNvPr id="8197"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7520" y="2457112"/>
              <a:ext cx="1800000" cy="198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198"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457112"/>
              <a:ext cx="3996000" cy="19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51520" y="4581128"/>
            <a:ext cx="5796000" cy="1980000"/>
            <a:chOff x="251520" y="4581128"/>
            <a:chExt cx="5796000" cy="1980000"/>
          </a:xfrm>
          <a:effectLst>
            <a:outerShdw blurRad="50800" dist="38100" dir="10800000" algn="r" rotWithShape="0">
              <a:prstClr val="black">
                <a:alpha val="40000"/>
              </a:prstClr>
            </a:outerShdw>
          </a:effectLst>
        </p:grpSpPr>
        <p:pic>
          <p:nvPicPr>
            <p:cNvPr id="8199" name="Picture 1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7520" y="4581128"/>
              <a:ext cx="1800000" cy="198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200" name="Picture 1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4581128"/>
              <a:ext cx="3996000" cy="19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8201" name="Object 15"/>
          <p:cNvGraphicFramePr>
            <a:graphicFrameLocks noChangeAspect="1"/>
          </p:cNvGraphicFramePr>
          <p:nvPr>
            <p:extLst>
              <p:ext uri="{D42A27DB-BD31-4B8C-83A1-F6EECF244321}">
                <p14:modId xmlns:p14="http://schemas.microsoft.com/office/powerpoint/2010/main" val="1670738424"/>
              </p:ext>
            </p:extLst>
          </p:nvPr>
        </p:nvGraphicFramePr>
        <p:xfrm>
          <a:off x="6073646" y="3046413"/>
          <a:ext cx="2797175" cy="765175"/>
        </p:xfrm>
        <a:graphic>
          <a:graphicData uri="http://schemas.openxmlformats.org/presentationml/2006/ole">
            <mc:AlternateContent xmlns:mc="http://schemas.openxmlformats.org/markup-compatibility/2006">
              <mc:Choice xmlns:v="urn:schemas-microsoft-com:vml" Requires="v">
                <p:oleObj spid="_x0000_s47320" name="Equation" r:id="rId10" imgW="1562040" imgH="457200" progId="Equation.DSMT4">
                  <p:embed/>
                </p:oleObj>
              </mc:Choice>
              <mc:Fallback>
                <p:oleObj name="Equation" r:id="rId10" imgW="1562040" imgH="457200" progId="Equation.DSMT4">
                  <p:embed/>
                  <p:pic>
                    <p:nvPicPr>
                      <p:cNvPr id="0" name="Picture 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3646" y="3046413"/>
                        <a:ext cx="2797175" cy="765175"/>
                      </a:xfrm>
                      <a:prstGeom prst="rect">
                        <a:avLst/>
                      </a:prstGeom>
                      <a:solidFill>
                        <a:srgbClr val="FFFF00"/>
                      </a:solidFill>
                      <a:extLst/>
                    </p:spPr>
                  </p:pic>
                </p:oleObj>
              </mc:Fallback>
            </mc:AlternateContent>
          </a:graphicData>
        </a:graphic>
      </p:graphicFrame>
      <p:graphicFrame>
        <p:nvGraphicFramePr>
          <p:cNvPr id="8202" name="Object 17"/>
          <p:cNvGraphicFramePr>
            <a:graphicFrameLocks noChangeAspect="1"/>
          </p:cNvGraphicFramePr>
          <p:nvPr>
            <p:extLst>
              <p:ext uri="{D42A27DB-BD31-4B8C-83A1-F6EECF244321}">
                <p14:modId xmlns:p14="http://schemas.microsoft.com/office/powerpoint/2010/main" val="3355208688"/>
              </p:ext>
            </p:extLst>
          </p:nvPr>
        </p:nvGraphicFramePr>
        <p:xfrm>
          <a:off x="230650" y="104504"/>
          <a:ext cx="4197350" cy="303213"/>
        </p:xfrm>
        <a:graphic>
          <a:graphicData uri="http://schemas.openxmlformats.org/presentationml/2006/ole">
            <mc:AlternateContent xmlns:mc="http://schemas.openxmlformats.org/markup-compatibility/2006">
              <mc:Choice xmlns:v="urn:schemas-microsoft-com:vml" Requires="v">
                <p:oleObj spid="_x0000_s47321" name="Equation" r:id="rId12" imgW="2806700" imgH="203200" progId="Equation.DSMT4">
                  <p:embed/>
                </p:oleObj>
              </mc:Choice>
              <mc:Fallback>
                <p:oleObj name="Equation" r:id="rId12" imgW="2806700" imgH="203200" progId="Equation.DSMT4">
                  <p:embed/>
                  <p:pic>
                    <p:nvPicPr>
                      <p:cNvPr id="0" name="Picture 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650" y="104504"/>
                        <a:ext cx="419735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4644008" y="1523973"/>
            <a:ext cx="79208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ounded Rectangle 35"/>
          <p:cNvSpPr/>
          <p:nvPr/>
        </p:nvSpPr>
        <p:spPr>
          <a:xfrm>
            <a:off x="4644008" y="2034722"/>
            <a:ext cx="79208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ounded Rectangle 37"/>
          <p:cNvSpPr/>
          <p:nvPr/>
        </p:nvSpPr>
        <p:spPr>
          <a:xfrm>
            <a:off x="4644008" y="3612205"/>
            <a:ext cx="79208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ounded Rectangle 38"/>
          <p:cNvSpPr/>
          <p:nvPr/>
        </p:nvSpPr>
        <p:spPr>
          <a:xfrm>
            <a:off x="4644008" y="4122954"/>
            <a:ext cx="79208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ounded Rectangle 39"/>
          <p:cNvSpPr/>
          <p:nvPr/>
        </p:nvSpPr>
        <p:spPr>
          <a:xfrm>
            <a:off x="4644008" y="5733256"/>
            <a:ext cx="79208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ounded Rectangle 40"/>
          <p:cNvSpPr/>
          <p:nvPr/>
        </p:nvSpPr>
        <p:spPr>
          <a:xfrm>
            <a:off x="4644008" y="6244005"/>
            <a:ext cx="79208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8352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1"/>
                                        </p:tgtEl>
                                      </p:cBhvr>
                                    </p:animEffect>
                                    <p:set>
                                      <p:cBhvr>
                                        <p:cTn id="38" dur="1" fill="hold">
                                          <p:stCondLst>
                                            <p:cond delay="499"/>
                                          </p:stCondLst>
                                        </p:cTn>
                                        <p:tgtEl>
                                          <p:spTgt spid="4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36"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386025"/>
            <a:ext cx="5796000" cy="1980000"/>
            <a:chOff x="251520" y="386025"/>
            <a:chExt cx="5796000" cy="1980000"/>
          </a:xfrm>
          <a:effectLst>
            <a:outerShdw blurRad="50800" dist="38100" dir="10800000" algn="r" rotWithShape="0">
              <a:prstClr val="black">
                <a:alpha val="40000"/>
              </a:prstClr>
            </a:outerShdw>
          </a:effectLst>
        </p:grpSpPr>
        <p:pic>
          <p:nvPicPr>
            <p:cNvPr id="8195"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520" y="386025"/>
              <a:ext cx="1800000" cy="198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196"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86025"/>
              <a:ext cx="3996000" cy="19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51520" y="2457112"/>
            <a:ext cx="5796000" cy="1980000"/>
            <a:chOff x="251520" y="2457112"/>
            <a:chExt cx="5796000" cy="1980000"/>
          </a:xfrm>
          <a:effectLst>
            <a:outerShdw blurRad="50800" dist="38100" dir="10800000" algn="r" rotWithShape="0">
              <a:prstClr val="black">
                <a:alpha val="40000"/>
              </a:prstClr>
            </a:outerShdw>
          </a:effectLst>
        </p:grpSpPr>
        <p:pic>
          <p:nvPicPr>
            <p:cNvPr id="8197"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7520" y="2457112"/>
              <a:ext cx="1800000" cy="198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198"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457112"/>
              <a:ext cx="3996000" cy="19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51520" y="4581128"/>
            <a:ext cx="5796000" cy="1980000"/>
            <a:chOff x="251520" y="4581128"/>
            <a:chExt cx="5796000" cy="1980000"/>
          </a:xfrm>
          <a:effectLst>
            <a:outerShdw blurRad="50800" dist="38100" dir="10800000" algn="r" rotWithShape="0">
              <a:prstClr val="black">
                <a:alpha val="40000"/>
              </a:prstClr>
            </a:outerShdw>
          </a:effectLst>
        </p:grpSpPr>
        <p:pic>
          <p:nvPicPr>
            <p:cNvPr id="8199" name="Picture 1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7520" y="4581128"/>
              <a:ext cx="1800000" cy="1980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200" name="Picture 1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4581128"/>
              <a:ext cx="3996000" cy="19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8202" name="Object 17"/>
          <p:cNvGraphicFramePr>
            <a:graphicFrameLocks noChangeAspect="1"/>
          </p:cNvGraphicFramePr>
          <p:nvPr>
            <p:extLst>
              <p:ext uri="{D42A27DB-BD31-4B8C-83A1-F6EECF244321}">
                <p14:modId xmlns:p14="http://schemas.microsoft.com/office/powerpoint/2010/main" val="4246079299"/>
              </p:ext>
            </p:extLst>
          </p:nvPr>
        </p:nvGraphicFramePr>
        <p:xfrm>
          <a:off x="230650" y="104504"/>
          <a:ext cx="4197350" cy="303213"/>
        </p:xfrm>
        <a:graphic>
          <a:graphicData uri="http://schemas.openxmlformats.org/presentationml/2006/ole">
            <mc:AlternateContent xmlns:mc="http://schemas.openxmlformats.org/markup-compatibility/2006">
              <mc:Choice xmlns:v="urn:schemas-microsoft-com:vml" Requires="v">
                <p:oleObj spid="_x0000_s103488" name="Equation" r:id="rId10" imgW="2806700" imgH="203200" progId="Equation.DSMT4">
                  <p:embed/>
                </p:oleObj>
              </mc:Choice>
              <mc:Fallback>
                <p:oleObj name="Equation" r:id="rId10" imgW="2806700" imgH="203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650" y="104504"/>
                        <a:ext cx="419735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2309689"/>
              </p:ext>
            </p:extLst>
          </p:nvPr>
        </p:nvGraphicFramePr>
        <p:xfrm>
          <a:off x="6157788" y="2783384"/>
          <a:ext cx="2806700" cy="1509712"/>
        </p:xfrm>
        <a:graphic>
          <a:graphicData uri="http://schemas.openxmlformats.org/presentationml/2006/ole">
            <mc:AlternateContent xmlns:mc="http://schemas.openxmlformats.org/markup-compatibility/2006">
              <mc:Choice xmlns:v="urn:schemas-microsoft-com:vml" Requires="v">
                <p:oleObj spid="_x0000_s103489" name="Equation" r:id="rId12" imgW="1727200" imgH="901700" progId="Equation.DSMT4">
                  <p:embed/>
                </p:oleObj>
              </mc:Choice>
              <mc:Fallback>
                <p:oleObj name="Equation" r:id="rId12" imgW="1727200" imgH="90170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7788" y="2783384"/>
                        <a:ext cx="2806700" cy="1509712"/>
                      </a:xfrm>
                      <a:prstGeom prst="rect">
                        <a:avLst/>
                      </a:prstGeom>
                      <a:solidFill>
                        <a:srgbClr val="FFFF00"/>
                      </a:solid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67826916"/>
              </p:ext>
            </p:extLst>
          </p:nvPr>
        </p:nvGraphicFramePr>
        <p:xfrm>
          <a:off x="6157788" y="237034"/>
          <a:ext cx="2806700" cy="1065212"/>
        </p:xfrm>
        <a:graphic>
          <a:graphicData uri="http://schemas.openxmlformats.org/presentationml/2006/ole">
            <mc:AlternateContent xmlns:mc="http://schemas.openxmlformats.org/markup-compatibility/2006">
              <mc:Choice xmlns:v="urn:schemas-microsoft-com:vml" Requires="v">
                <p:oleObj spid="_x0000_s103490" name="Equation" r:id="rId14" imgW="1562100" imgH="635000" progId="Equation.DSMT4">
                  <p:embed/>
                </p:oleObj>
              </mc:Choice>
              <mc:Fallback>
                <p:oleObj name="Equation" r:id="rId14" imgW="1562100" imgH="635000" progId="Equation.DSMT4">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7788" y="237034"/>
                        <a:ext cx="2806700" cy="1065212"/>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371812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2"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3"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4"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6"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7"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8"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9"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0"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1" name="Picture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2"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3" name="Picture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4" name="Picture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 name="Picture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7" name="Picture 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8" name="Picture 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9" name="Picture 6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0" name="Picture 6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1" name="Picture 6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2" name="Picture 6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3" name="Picture 6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4" name="Picture 7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 name="Picture 7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7" name="Picture 7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8" name="Picture 7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9" name="Picture 7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0" name="Picture 7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1" name="Picture 7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3" name="Picture 7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4" name="Picture 8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5" name="Picture 8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6" name="Picture 8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7" name="Picture 8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8" name="Picture 8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9" name="Picture 8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0" name="Picture 8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1" name="Picture 8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3" name="Picture 8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4" name="Picture 9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5" name="Picture 9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 name="Picture 9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7" name="Picture 9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8" name="Picture 9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9" name="Picture 9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0" name="Picture 9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1" name="Picture 9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2" name="Picture 9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3" name="Picture 9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4" name="Picture 10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5" name="Picture 10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51520" y="322610"/>
            <a:ext cx="8640960" cy="6346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0" y="322610"/>
            <a:ext cx="8640000" cy="6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Tree>
    <p:extLst>
      <p:ext uri="{BB962C8B-B14F-4D97-AF65-F5344CB8AC3E}">
        <p14:creationId xmlns:p14="http://schemas.microsoft.com/office/powerpoint/2010/main" val="3184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9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9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0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10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10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10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10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0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10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10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10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11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11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11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11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11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11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11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11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111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12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121"/>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12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12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12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3" name="Pictur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sp>
        <p:nvSpPr>
          <p:cNvPr id="30" name="Title 29"/>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ICT - Shape</a:t>
            </a:r>
            <a:endParaRPr lang="en-IE" b="1" i="1" dirty="0">
              <a:solidFill>
                <a:srgbClr val="990033"/>
              </a:solidFill>
              <a:effectLst>
                <a:outerShdw blurRad="38100" dist="38100" dir="2700000" algn="tl">
                  <a:srgbClr val="000000">
                    <a:alpha val="43137"/>
                  </a:srgbClr>
                </a:outerShdw>
              </a:effectLst>
            </a:endParaRPr>
          </a:p>
        </p:txBody>
      </p:sp>
      <p:sp>
        <p:nvSpPr>
          <p:cNvPr id="31" name="Content Placeholder 30"/>
          <p:cNvSpPr>
            <a:spLocks noGrp="1"/>
          </p:cNvSpPr>
          <p:nvPr>
            <p:ph sz="quarter" idx="1"/>
          </p:nvPr>
        </p:nvSpPr>
        <p:spPr/>
        <p:txBody>
          <a:bodyPr/>
          <a:lstStyle/>
          <a:p>
            <a:endParaRPr lang="en-IE"/>
          </a:p>
        </p:txBody>
      </p:sp>
      <p:sp>
        <p:nvSpPr>
          <p:cNvPr id="3" name="TextBox 2"/>
          <p:cNvSpPr txBox="1"/>
          <p:nvPr/>
        </p:nvSpPr>
        <p:spPr>
          <a:xfrm>
            <a:off x="3002508" y="6059606"/>
            <a:ext cx="5595582" cy="369332"/>
          </a:xfrm>
          <a:prstGeom prst="rect">
            <a:avLst/>
          </a:prstGeom>
          <a:noFill/>
        </p:spPr>
        <p:txBody>
          <a:bodyPr wrap="square" rtlCol="0">
            <a:spAutoFit/>
          </a:bodyPr>
          <a:lstStyle/>
          <a:p>
            <a:r>
              <a:rPr lang="en-IE" b="1" dirty="0">
                <a:solidFill>
                  <a:prstClr val="black"/>
                </a:solidFill>
              </a:rPr>
              <a:t>Have the Summary Sheet open during the next few slides</a:t>
            </a:r>
          </a:p>
        </p:txBody>
      </p:sp>
    </p:spTree>
    <p:extLst>
      <p:ext uri="{BB962C8B-B14F-4D97-AF65-F5344CB8AC3E}">
        <p14:creationId xmlns:p14="http://schemas.microsoft.com/office/powerpoint/2010/main" val="93871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3" name="Pictur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sp>
        <p:nvSpPr>
          <p:cNvPr id="3" name="Rectangle 2"/>
          <p:cNvSpPr/>
          <p:nvPr/>
        </p:nvSpPr>
        <p:spPr>
          <a:xfrm>
            <a:off x="5202623" y="3168870"/>
            <a:ext cx="2684540" cy="169479"/>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5" name="Rectangle 24"/>
          <p:cNvSpPr/>
          <p:nvPr/>
        </p:nvSpPr>
        <p:spPr>
          <a:xfrm>
            <a:off x="5228895" y="4078038"/>
            <a:ext cx="1660636" cy="169479"/>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6" name="Rectangle 25"/>
          <p:cNvSpPr/>
          <p:nvPr/>
        </p:nvSpPr>
        <p:spPr>
          <a:xfrm>
            <a:off x="5213129" y="5228956"/>
            <a:ext cx="1676402" cy="169479"/>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ICT - Centre</a:t>
            </a:r>
            <a:endParaRPr lang="en-IE" b="1" i="1" dirty="0">
              <a:solidFill>
                <a:srgbClr val="990033"/>
              </a:solidFill>
              <a:effectLst>
                <a:outerShdw blurRad="38100" dist="38100" dir="2700000" algn="tl">
                  <a:srgbClr val="000000">
                    <a:alpha val="43137"/>
                  </a:srgbClr>
                </a:outerShdw>
              </a:effectLst>
            </a:endParaRPr>
          </a:p>
        </p:txBody>
      </p:sp>
      <p:sp>
        <p:nvSpPr>
          <p:cNvPr id="30" name="Content Placeholder 29"/>
          <p:cNvSpPr>
            <a:spLocks noGrp="1"/>
          </p:cNvSpPr>
          <p:nvPr>
            <p:ph sz="quarter" idx="1"/>
          </p:nvPr>
        </p:nvSpPr>
        <p:spPr/>
        <p:txBody>
          <a:bodyPr/>
          <a:lstStyle/>
          <a:p>
            <a:endParaRPr lang="en-IE"/>
          </a:p>
        </p:txBody>
      </p:sp>
    </p:spTree>
    <p:extLst>
      <p:ext uri="{BB962C8B-B14F-4D97-AF65-F5344CB8AC3E}">
        <p14:creationId xmlns:p14="http://schemas.microsoft.com/office/powerpoint/2010/main" val="252853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3" name="Pictur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56837" y="1142681"/>
            <a:ext cx="6630326" cy="4572638"/>
          </a:xfrm>
          <a:prstGeom prst="rect">
            <a:avLst/>
          </a:prstGeom>
          <a:ln>
            <a:solidFill>
              <a:schemeClr val="tx1"/>
            </a:solidFill>
          </a:ln>
        </p:spPr>
      </p:pic>
      <p:sp>
        <p:nvSpPr>
          <p:cNvPr id="27" name="Rectangle 26"/>
          <p:cNvSpPr/>
          <p:nvPr/>
        </p:nvSpPr>
        <p:spPr>
          <a:xfrm>
            <a:off x="5228895" y="3381702"/>
            <a:ext cx="2684540" cy="169479"/>
          </a:xfrm>
          <a:prstGeom prst="rect">
            <a:avLst/>
          </a:prstGeom>
          <a:solidFill>
            <a:srgbClr val="0070C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8" name="Rectangle 27"/>
          <p:cNvSpPr/>
          <p:nvPr/>
        </p:nvSpPr>
        <p:spPr>
          <a:xfrm>
            <a:off x="5223635" y="4243572"/>
            <a:ext cx="1665896" cy="169479"/>
          </a:xfrm>
          <a:prstGeom prst="rect">
            <a:avLst/>
          </a:prstGeom>
          <a:solidFill>
            <a:srgbClr val="0070C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Rectangle 28"/>
          <p:cNvSpPr/>
          <p:nvPr/>
        </p:nvSpPr>
        <p:spPr>
          <a:xfrm>
            <a:off x="5202609" y="5404996"/>
            <a:ext cx="1665896" cy="169479"/>
          </a:xfrm>
          <a:prstGeom prst="rect">
            <a:avLst/>
          </a:prstGeom>
          <a:solidFill>
            <a:srgbClr val="0070C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ICT - Spread</a:t>
            </a:r>
            <a:endParaRPr lang="en-IE" b="1" i="1" dirty="0">
              <a:solidFill>
                <a:srgbClr val="990033"/>
              </a:solidFill>
              <a:effectLst>
                <a:outerShdw blurRad="38100" dist="38100" dir="2700000" algn="tl">
                  <a:srgbClr val="000000">
                    <a:alpha val="43137"/>
                  </a:srgbClr>
                </a:outerShdw>
              </a:effectLst>
            </a:endParaRPr>
          </a:p>
        </p:txBody>
      </p:sp>
      <p:sp>
        <p:nvSpPr>
          <p:cNvPr id="30" name="Content Placeholder 29"/>
          <p:cNvSpPr>
            <a:spLocks noGrp="1"/>
          </p:cNvSpPr>
          <p:nvPr>
            <p:ph sz="quarter" idx="1"/>
          </p:nvPr>
        </p:nvSpPr>
        <p:spPr/>
        <p:txBody>
          <a:bodyPr/>
          <a:lstStyle/>
          <a:p>
            <a:endParaRPr lang="en-IE"/>
          </a:p>
        </p:txBody>
      </p:sp>
    </p:spTree>
    <p:extLst>
      <p:ext uri="{BB962C8B-B14F-4D97-AF65-F5344CB8AC3E}">
        <p14:creationId xmlns:p14="http://schemas.microsoft.com/office/powerpoint/2010/main" val="184498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156" y="2586426"/>
            <a:ext cx="4865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IE" dirty="0" smtClean="0"/>
              <a:t>Population</a:t>
            </a:r>
            <a:endParaRPr lang="en-IE"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997269137"/>
                  </p:ext>
                </p:extLst>
              </p:nvPr>
            </p:nvGraphicFramePr>
            <p:xfrm>
              <a:off x="539552" y="980728"/>
              <a:ext cx="8064896" cy="1107440"/>
            </p:xfrm>
            <a:graphic>
              <a:graphicData uri="http://schemas.openxmlformats.org/drawingml/2006/table">
                <a:tbl>
                  <a:tblPr firstRow="1" bandRow="1">
                    <a:tableStyleId>{69CF1AB2-1976-4502-BF36-3FF5EA218861}</a:tableStyleId>
                  </a:tblPr>
                  <a:tblGrid>
                    <a:gridCol w="2406306"/>
                    <a:gridCol w="1459362"/>
                    <a:gridCol w="1750956"/>
                    <a:gridCol w="2448272"/>
                  </a:tblGrid>
                  <a:tr h="370840">
                    <a:tc>
                      <a:txBody>
                        <a:bodyPr/>
                        <a:lstStyle/>
                        <a:p>
                          <a:pPr algn="ctr"/>
                          <a:endParaRPr lang="en-IE" dirty="0"/>
                        </a:p>
                      </a:txBody>
                      <a:tcPr/>
                    </a:tc>
                    <a:tc>
                      <a:txBody>
                        <a:bodyPr/>
                        <a:lstStyle/>
                        <a:p>
                          <a:pPr algn="ctr"/>
                          <a:r>
                            <a:rPr lang="en-IE" dirty="0" smtClean="0"/>
                            <a:t>Population</a:t>
                          </a:r>
                          <a:endParaRPr lang="en-IE" dirty="0"/>
                        </a:p>
                      </a:txBody>
                      <a:tcPr/>
                    </a:tc>
                    <a:tc>
                      <a:txBody>
                        <a:bodyPr/>
                        <a:lstStyle/>
                        <a:p>
                          <a:pPr algn="ctr"/>
                          <a:r>
                            <a:rPr lang="en-IE" dirty="0" smtClean="0"/>
                            <a:t>Large Sample</a:t>
                          </a:r>
                          <a:endParaRPr lang="en-IE" dirty="0"/>
                        </a:p>
                      </a:txBody>
                      <a:tcPr/>
                    </a:tc>
                    <a:tc>
                      <a:txBody>
                        <a:bodyPr/>
                        <a:lstStyle/>
                        <a:p>
                          <a:pPr algn="ctr"/>
                          <a:r>
                            <a:rPr lang="en-IE" dirty="0" smtClean="0"/>
                            <a:t>Sample Means</a:t>
                          </a:r>
                          <a:endParaRPr lang="en-IE" dirty="0"/>
                        </a:p>
                      </a:txBody>
                      <a:tcPr/>
                    </a:tc>
                  </a:tr>
                  <a:tr h="370840">
                    <a:tc>
                      <a:txBody>
                        <a:bodyPr/>
                        <a:lstStyle/>
                        <a:p>
                          <a:r>
                            <a:rPr lang="en-IE" dirty="0" smtClean="0"/>
                            <a:t>Mean</a:t>
                          </a:r>
                          <a:endParaRPr lang="en-IE" dirty="0"/>
                        </a:p>
                      </a:txBody>
                      <a:tcPr/>
                    </a:tc>
                    <a:tc>
                      <a:txBody>
                        <a:bodyPr/>
                        <a:lstStyle/>
                        <a:p>
                          <a:pPr/>
                          <a14:m>
                            <m:oMathPara xmlns:m="http://schemas.openxmlformats.org/officeDocument/2006/math">
                              <m:oMathParaPr>
                                <m:jc m:val="centerGroup"/>
                              </m:oMathParaPr>
                              <m:oMath xmlns:m="http://schemas.openxmlformats.org/officeDocument/2006/math">
                                <m:r>
                                  <a:rPr lang="en-IE" smtClean="0">
                                    <a:latin typeface="Cambria Math"/>
                                  </a:rPr>
                                  <m:t>𝜇</m:t>
                                </m:r>
                              </m:oMath>
                            </m:oMathPara>
                          </a14:m>
                          <a:endParaRPr lang="en-IE"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smtClean="0">
                                        <a:latin typeface="Cambria Math"/>
                                      </a:rPr>
                                      <m:t>𝑥</m:t>
                                    </m:r>
                                  </m:e>
                                </m:acc>
                              </m:oMath>
                            </m:oMathPara>
                          </a14:m>
                          <a:endParaRPr lang="en-I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panose="02040503050406030204" pitchFamily="18" charset="0"/>
                                      </a:rPr>
                                    </m:ctrlPr>
                                  </m:sSubPr>
                                  <m:e>
                                    <m:r>
                                      <a:rPr lang="en-IE" smtClean="0">
                                        <a:latin typeface="Cambria Math"/>
                                      </a:rPr>
                                      <m:t>𝜇</m:t>
                                    </m:r>
                                  </m:e>
                                  <m:sub>
                                    <m:acc>
                                      <m:accPr>
                                        <m:chr m:val="̅"/>
                                        <m:ctrlPr>
                                          <a:rPr lang="en-IE" i="1" smtClean="0">
                                            <a:latin typeface="Cambria Math" panose="02040503050406030204" pitchFamily="18" charset="0"/>
                                          </a:rPr>
                                        </m:ctrlPr>
                                      </m:accPr>
                                      <m:e>
                                        <m:r>
                                          <a:rPr lang="en-IE" smtClean="0">
                                            <a:latin typeface="Cambria Math"/>
                                          </a:rPr>
                                          <m:t>𝑥</m:t>
                                        </m:r>
                                      </m:e>
                                    </m:acc>
                                  </m:sub>
                                </m:sSub>
                              </m:oMath>
                            </m:oMathPara>
                          </a14:m>
                          <a:endParaRPr lang="en-IE" dirty="0"/>
                        </a:p>
                      </a:txBody>
                      <a:tcPr/>
                    </a:tc>
                  </a:tr>
                  <a:tr h="122416">
                    <a:tc>
                      <a:txBody>
                        <a:bodyPr/>
                        <a:lstStyle/>
                        <a:p>
                          <a:r>
                            <a:rPr lang="en-IE" dirty="0" smtClean="0"/>
                            <a:t>Standard Deviation</a:t>
                          </a:r>
                          <a:endParaRPr lang="en-IE" dirty="0"/>
                        </a:p>
                      </a:txBody>
                      <a:tcPr/>
                    </a:tc>
                    <a:tc>
                      <a:txBody>
                        <a:bodyPr/>
                        <a:lstStyle/>
                        <a:p>
                          <a:pPr/>
                          <a14:m>
                            <m:oMathPara xmlns:m="http://schemas.openxmlformats.org/officeDocument/2006/math">
                              <m:oMathParaPr>
                                <m:jc m:val="centerGroup"/>
                              </m:oMathParaPr>
                              <m:oMath xmlns:m="http://schemas.openxmlformats.org/officeDocument/2006/math">
                                <m:r>
                                  <a:rPr lang="en-IE" smtClean="0">
                                    <a:latin typeface="Cambria Math"/>
                                  </a:rPr>
                                  <m:t>𝜎</m:t>
                                </m:r>
                              </m:oMath>
                            </m:oMathPara>
                          </a14:m>
                          <a:endParaRPr lang="en-IE" dirty="0"/>
                        </a:p>
                      </a:txBody>
                      <a:tcPr/>
                    </a:tc>
                    <a:tc>
                      <a:txBody>
                        <a:bodyPr/>
                        <a:lstStyle/>
                        <a:p>
                          <a:pPr/>
                          <a14:m>
                            <m:oMathPara xmlns:m="http://schemas.openxmlformats.org/officeDocument/2006/math">
                              <m:oMathParaPr>
                                <m:jc m:val="centerGroup"/>
                              </m:oMathParaPr>
                              <m:oMath xmlns:m="http://schemas.openxmlformats.org/officeDocument/2006/math">
                                <m:r>
                                  <a:rPr lang="en-IE" smtClean="0">
                                    <a:latin typeface="Cambria Math"/>
                                  </a:rPr>
                                  <m:t>𝑠</m:t>
                                </m:r>
                              </m:oMath>
                            </m:oMathPara>
                          </a14:m>
                          <a:endParaRPr lang="en-I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IE" i="1" smtClean="0">
                                      <a:latin typeface="Cambria Math" panose="02040503050406030204" pitchFamily="18" charset="0"/>
                                    </a:rPr>
                                  </m:ctrlPr>
                                </m:sSubPr>
                                <m:e>
                                  <m:r>
                                    <a:rPr lang="en-IE" smtClean="0">
                                      <a:latin typeface="Cambria Math"/>
                                    </a:rPr>
                                    <m:t>𝜎</m:t>
                                  </m:r>
                                </m:e>
                                <m:sub>
                                  <m:acc>
                                    <m:accPr>
                                      <m:chr m:val="̅"/>
                                      <m:ctrlPr>
                                        <a:rPr lang="en-IE" i="1" smtClean="0">
                                          <a:latin typeface="Cambria Math" panose="02040503050406030204" pitchFamily="18" charset="0"/>
                                        </a:rPr>
                                      </m:ctrlPr>
                                    </m:accPr>
                                    <m:e>
                                      <m:r>
                                        <a:rPr lang="en-IE" smtClean="0">
                                          <a:latin typeface="Cambria Math"/>
                                        </a:rPr>
                                        <m:t>𝑥</m:t>
                                      </m:r>
                                    </m:e>
                                  </m:acc>
                                </m:sub>
                              </m:sSub>
                            </m:oMath>
                          </a14:m>
                          <a:r>
                            <a:rPr lang="en-IE" dirty="0" smtClean="0"/>
                            <a:t> (Standard Error)</a:t>
                          </a:r>
                          <a:endParaRPr lang="en-IE"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997269137"/>
                  </p:ext>
                </p:extLst>
              </p:nvPr>
            </p:nvGraphicFramePr>
            <p:xfrm>
              <a:off x="539552" y="980728"/>
              <a:ext cx="8064896" cy="1127062"/>
            </p:xfrm>
            <a:graphic>
              <a:graphicData uri="http://schemas.openxmlformats.org/drawingml/2006/table">
                <a:tbl>
                  <a:tblPr firstRow="1" bandRow="1">
                    <a:tableStyleId>{69CF1AB2-1976-4502-BF36-3FF5EA218861}</a:tableStyleId>
                  </a:tblPr>
                  <a:tblGrid>
                    <a:gridCol w="2406306"/>
                    <a:gridCol w="1459362"/>
                    <a:gridCol w="1750956"/>
                    <a:gridCol w="2448272"/>
                  </a:tblGrid>
                  <a:tr h="370840">
                    <a:tc>
                      <a:txBody>
                        <a:bodyPr/>
                        <a:lstStyle/>
                        <a:p>
                          <a:pPr algn="ctr"/>
                          <a:endParaRPr lang="en-IE" dirty="0"/>
                        </a:p>
                      </a:txBody>
                      <a:tcPr/>
                    </a:tc>
                    <a:tc>
                      <a:txBody>
                        <a:bodyPr/>
                        <a:lstStyle/>
                        <a:p>
                          <a:pPr algn="ctr"/>
                          <a:r>
                            <a:rPr lang="en-IE" dirty="0" smtClean="0"/>
                            <a:t>Population</a:t>
                          </a:r>
                          <a:endParaRPr lang="en-IE" dirty="0"/>
                        </a:p>
                      </a:txBody>
                      <a:tcPr/>
                    </a:tc>
                    <a:tc>
                      <a:txBody>
                        <a:bodyPr/>
                        <a:lstStyle/>
                        <a:p>
                          <a:pPr algn="ctr"/>
                          <a:r>
                            <a:rPr lang="en-IE" dirty="0" smtClean="0"/>
                            <a:t>Large Sample</a:t>
                          </a:r>
                          <a:endParaRPr lang="en-IE" dirty="0"/>
                        </a:p>
                      </a:txBody>
                      <a:tcPr/>
                    </a:tc>
                    <a:tc>
                      <a:txBody>
                        <a:bodyPr/>
                        <a:lstStyle/>
                        <a:p>
                          <a:pPr algn="ctr"/>
                          <a:r>
                            <a:rPr lang="en-IE" dirty="0" smtClean="0"/>
                            <a:t>Sample Means</a:t>
                          </a:r>
                          <a:endParaRPr lang="en-IE" dirty="0"/>
                        </a:p>
                      </a:txBody>
                      <a:tcPr/>
                    </a:tc>
                  </a:tr>
                  <a:tr h="390462">
                    <a:tc>
                      <a:txBody>
                        <a:bodyPr/>
                        <a:lstStyle/>
                        <a:p>
                          <a:r>
                            <a:rPr lang="en-IE" dirty="0" smtClean="0"/>
                            <a:t>Mean</a:t>
                          </a:r>
                          <a:endParaRPr lang="en-IE" dirty="0"/>
                        </a:p>
                      </a:txBody>
                      <a:tcPr/>
                    </a:tc>
                    <a:tc>
                      <a:txBody>
                        <a:bodyPr/>
                        <a:lstStyle/>
                        <a:p>
                          <a:endParaRPr lang="en-US"/>
                        </a:p>
                      </a:txBody>
                      <a:tcPr>
                        <a:blipFill rotWithShape="1">
                          <a:blip r:embed="rId4"/>
                          <a:stretch>
                            <a:fillRect l="-164583" t="-103125" r="-287083" b="-118750"/>
                          </a:stretch>
                        </a:blipFill>
                      </a:tcPr>
                    </a:tc>
                    <a:tc>
                      <a:txBody>
                        <a:bodyPr/>
                        <a:lstStyle/>
                        <a:p>
                          <a:endParaRPr lang="en-US"/>
                        </a:p>
                      </a:txBody>
                      <a:tcPr>
                        <a:blipFill rotWithShape="1">
                          <a:blip r:embed="rId4"/>
                          <a:stretch>
                            <a:fillRect l="-221254" t="-103125" r="-140070" b="-118750"/>
                          </a:stretch>
                        </a:blipFill>
                      </a:tcPr>
                    </a:tc>
                    <a:tc>
                      <a:txBody>
                        <a:bodyPr/>
                        <a:lstStyle/>
                        <a:p>
                          <a:endParaRPr lang="en-US"/>
                        </a:p>
                      </a:txBody>
                      <a:tcPr>
                        <a:blipFill rotWithShape="1">
                          <a:blip r:embed="rId4"/>
                          <a:stretch>
                            <a:fillRect l="-229925" t="-103125" r="-249" b="-118750"/>
                          </a:stretch>
                        </a:blipFill>
                      </a:tcPr>
                    </a:tc>
                  </a:tr>
                  <a:tr h="365760">
                    <a:tc>
                      <a:txBody>
                        <a:bodyPr/>
                        <a:lstStyle/>
                        <a:p>
                          <a:r>
                            <a:rPr lang="en-IE" dirty="0" smtClean="0"/>
                            <a:t>Standard Deviation</a:t>
                          </a:r>
                          <a:endParaRPr lang="en-IE" dirty="0"/>
                        </a:p>
                      </a:txBody>
                      <a:tcPr/>
                    </a:tc>
                    <a:tc>
                      <a:txBody>
                        <a:bodyPr/>
                        <a:lstStyle/>
                        <a:p>
                          <a:endParaRPr lang="en-US"/>
                        </a:p>
                      </a:txBody>
                      <a:tcPr>
                        <a:blipFill rotWithShape="1">
                          <a:blip r:embed="rId4"/>
                          <a:stretch>
                            <a:fillRect l="-164583" t="-216667" r="-287083" b="-26667"/>
                          </a:stretch>
                        </a:blipFill>
                      </a:tcPr>
                    </a:tc>
                    <a:tc>
                      <a:txBody>
                        <a:bodyPr/>
                        <a:lstStyle/>
                        <a:p>
                          <a:endParaRPr lang="en-US"/>
                        </a:p>
                      </a:txBody>
                      <a:tcPr>
                        <a:blipFill rotWithShape="1">
                          <a:blip r:embed="rId4"/>
                          <a:stretch>
                            <a:fillRect l="-221254" t="-216667" r="-140070" b="-26667"/>
                          </a:stretch>
                        </a:blipFill>
                      </a:tcPr>
                    </a:tc>
                    <a:tc>
                      <a:txBody>
                        <a:bodyPr/>
                        <a:lstStyle/>
                        <a:p>
                          <a:endParaRPr lang="en-US"/>
                        </a:p>
                      </a:txBody>
                      <a:tcPr>
                        <a:blipFill rotWithShape="1">
                          <a:blip r:embed="rId4"/>
                          <a:stretch>
                            <a:fillRect l="-229925" t="-216667" r="-249" b="-26667"/>
                          </a:stretch>
                        </a:blipFill>
                      </a:tcPr>
                    </a:tc>
                  </a:tr>
                </a:tbl>
              </a:graphicData>
            </a:graphic>
          </p:graphicFrame>
        </mc:Fallback>
      </mc:AlternateContent>
    </p:spTree>
    <p:extLst>
      <p:ext uri="{BB962C8B-B14F-4D97-AF65-F5344CB8AC3E}">
        <p14:creationId xmlns:p14="http://schemas.microsoft.com/office/powerpoint/2010/main" val="1317596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474128" name="Line 16"/>
          <p:cNvSpPr>
            <a:spLocks noChangeShapeType="1"/>
          </p:cNvSpPr>
          <p:nvPr/>
        </p:nvSpPr>
        <p:spPr bwMode="auto">
          <a:xfrm>
            <a:off x="903771" y="4109994"/>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9" name="Line 16"/>
          <p:cNvSpPr>
            <a:spLocks noChangeShapeType="1"/>
          </p:cNvSpPr>
          <p:nvPr/>
        </p:nvSpPr>
        <p:spPr bwMode="auto">
          <a:xfrm>
            <a:off x="8220900" y="410999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668421793"/>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4551" name="Equation" r:id="rId4" imgW="126720" imgH="164880" progId="Equation.DSMT4">
                  <p:embed/>
                </p:oleObj>
              </mc:Choice>
              <mc:Fallback>
                <p:oleObj name="Equation" r:id="rId4" imgW="126720" imgH="164880" progId="Equation.DSMT4">
                  <p:embed/>
                  <p:pic>
                    <p:nvPicPr>
                      <p:cNvPr id="0" name="Picture 2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38" name="Object 26"/>
          <p:cNvGraphicFramePr>
            <a:graphicFrameLocks noChangeAspect="1"/>
          </p:cNvGraphicFramePr>
          <p:nvPr>
            <p:extLst>
              <p:ext uri="{D42A27DB-BD31-4B8C-83A1-F6EECF244321}">
                <p14:modId xmlns:p14="http://schemas.microsoft.com/office/powerpoint/2010/main" val="2313970702"/>
              </p:ext>
            </p:extLst>
          </p:nvPr>
        </p:nvGraphicFramePr>
        <p:xfrm>
          <a:off x="6707188" y="4440238"/>
          <a:ext cx="666750" cy="285750"/>
        </p:xfrm>
        <a:graphic>
          <a:graphicData uri="http://schemas.openxmlformats.org/presentationml/2006/ole">
            <mc:AlternateContent xmlns:mc="http://schemas.openxmlformats.org/markup-compatibility/2006">
              <mc:Choice xmlns:v="urn:schemas-microsoft-com:vml" Requires="v">
                <p:oleObj spid="_x0000_s4552" name="Equation" r:id="rId6" imgW="444240" imgH="190440" progId="Equation.DSMT4">
                  <p:embed/>
                </p:oleObj>
              </mc:Choice>
              <mc:Fallback>
                <p:oleObj name="Equation" r:id="rId6" imgW="444240" imgH="190440" progId="Equation.DSMT4">
                  <p:embed/>
                  <p:pic>
                    <p:nvPicPr>
                      <p:cNvPr id="0" name="Picture 2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188" y="4440238"/>
                        <a:ext cx="6667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4141" name="Object 29"/>
          <p:cNvGraphicFramePr>
            <a:graphicFrameLocks noChangeAspect="1"/>
          </p:cNvGraphicFramePr>
          <p:nvPr>
            <p:extLst>
              <p:ext uri="{D42A27DB-BD31-4B8C-83A1-F6EECF244321}">
                <p14:modId xmlns:p14="http://schemas.microsoft.com/office/powerpoint/2010/main" val="1327151041"/>
              </p:ext>
            </p:extLst>
          </p:nvPr>
        </p:nvGraphicFramePr>
        <p:xfrm>
          <a:off x="1787525" y="4440238"/>
          <a:ext cx="647700" cy="285750"/>
        </p:xfrm>
        <a:graphic>
          <a:graphicData uri="http://schemas.openxmlformats.org/presentationml/2006/ole">
            <mc:AlternateContent xmlns:mc="http://schemas.openxmlformats.org/markup-compatibility/2006">
              <mc:Choice xmlns:v="urn:schemas-microsoft-com:vml" Requires="v">
                <p:oleObj spid="_x0000_s4553" name="Equation" r:id="rId8" imgW="431640" imgH="190440" progId="Equation.DSMT4">
                  <p:embed/>
                </p:oleObj>
              </mc:Choice>
              <mc:Fallback>
                <p:oleObj name="Equation" r:id="rId8" imgW="431640" imgH="190440" progId="Equation.DSMT4">
                  <p:embed/>
                  <p:pic>
                    <p:nvPicPr>
                      <p:cNvPr id="0" name="Picture 2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7525" y="4440238"/>
                        <a:ext cx="647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itle 34"/>
          <p:cNvSpPr>
            <a:spLocks noGrp="1"/>
          </p:cNvSpPr>
          <p:nvPr>
            <p:ph type="title"/>
          </p:nvPr>
        </p:nvSpPr>
        <p:spPr>
          <a:xfrm>
            <a:off x="135693" y="119416"/>
            <a:ext cx="8872615" cy="933320"/>
          </a:xfrm>
        </p:spPr>
        <p:txBody>
          <a:bodyPr>
            <a:noAutofit/>
          </a:bodyPr>
          <a:lstStyle/>
          <a:p>
            <a:r>
              <a:rPr lang="en-GB" b="1" i="1" dirty="0" smtClean="0">
                <a:solidFill>
                  <a:srgbClr val="FFC000"/>
                </a:solidFill>
                <a:effectLst>
                  <a:outerShdw blurRad="38100" dist="38100" dir="2700000" algn="tl">
                    <a:srgbClr val="000000">
                      <a:alpha val="43137"/>
                    </a:srgbClr>
                  </a:outerShdw>
                </a:effectLst>
                <a:ea typeface="+mn-ea"/>
                <a:cs typeface="+mn-cs"/>
              </a:rPr>
              <a:t>Most Important for Inferential Stats on our Syllabus</a:t>
            </a:r>
            <a:endParaRPr lang="en-IE" b="1" i="1" dirty="0">
              <a:solidFill>
                <a:srgbClr val="FFC000"/>
              </a:solidFill>
              <a:effectLst>
                <a:outerShdw blurRad="38100" dist="38100" dir="2700000" algn="tl">
                  <a:srgbClr val="000000">
                    <a:alpha val="43137"/>
                  </a:srgbClr>
                </a:outerShdw>
              </a:effectLst>
              <a:ea typeface="+mn-ea"/>
              <a:cs typeface="+mn-cs"/>
            </a:endParaRPr>
          </a:p>
        </p:txBody>
      </p:sp>
      <p:sp>
        <p:nvSpPr>
          <p:cNvPr id="33" name="Line 16"/>
          <p:cNvSpPr>
            <a:spLocks noChangeShapeType="1"/>
          </p:cNvSpPr>
          <p:nvPr/>
        </p:nvSpPr>
        <p:spPr bwMode="auto">
          <a:xfrm>
            <a:off x="4560283" y="130168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5" name="Line 23"/>
          <p:cNvSpPr>
            <a:spLocks noChangeShapeType="1"/>
          </p:cNvSpPr>
          <p:nvPr/>
        </p:nvSpPr>
        <p:spPr bwMode="auto">
          <a:xfrm flipV="1">
            <a:off x="5777583" y="2309794"/>
            <a:ext cx="0" cy="1944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6" name="Line 23"/>
          <p:cNvSpPr>
            <a:spLocks noChangeShapeType="1"/>
          </p:cNvSpPr>
          <p:nvPr/>
        </p:nvSpPr>
        <p:spPr bwMode="auto">
          <a:xfrm flipV="1">
            <a:off x="7006459"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7" name="Line 23"/>
          <p:cNvSpPr>
            <a:spLocks noChangeShapeType="1"/>
          </p:cNvSpPr>
          <p:nvPr/>
        </p:nvSpPr>
        <p:spPr bwMode="auto">
          <a:xfrm flipV="1">
            <a:off x="3348829" y="238180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28" name="Line 23"/>
          <p:cNvSpPr>
            <a:spLocks noChangeShapeType="1"/>
          </p:cNvSpPr>
          <p:nvPr/>
        </p:nvSpPr>
        <p:spPr bwMode="auto">
          <a:xfrm flipV="1">
            <a:off x="2123871" y="367794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2" name="Left-Right Arrow 31"/>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b="1" dirty="0" smtClean="0">
                <a:solidFill>
                  <a:srgbClr val="1F497D">
                    <a:lumMod val="75000"/>
                  </a:srgbClr>
                </a:solidFill>
              </a:rPr>
              <a:t>95%</a:t>
            </a:r>
            <a:endParaRPr lang="en-IE" b="1" dirty="0">
              <a:solidFill>
                <a:srgbClr val="1F497D">
                  <a:lumMod val="75000"/>
                </a:srgbClr>
              </a:solidFill>
            </a:endParaRPr>
          </a:p>
        </p:txBody>
      </p:sp>
      <p:sp>
        <p:nvSpPr>
          <p:cNvPr id="474126" name="Freeform 14"/>
          <p:cNvSpPr>
            <a:spLocks/>
          </p:cNvSpPr>
          <p:nvPr/>
        </p:nvSpPr>
        <p:spPr bwMode="auto">
          <a:xfrm>
            <a:off x="788025" y="1297799"/>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3" name="TextBox 2"/>
          <p:cNvSpPr txBox="1"/>
          <p:nvPr/>
        </p:nvSpPr>
        <p:spPr>
          <a:xfrm>
            <a:off x="299544" y="5801710"/>
            <a:ext cx="8844455" cy="461665"/>
          </a:xfrm>
          <a:prstGeom prst="rect">
            <a:avLst/>
          </a:prstGeom>
          <a:noFill/>
        </p:spPr>
        <p:txBody>
          <a:bodyPr wrap="square" rtlCol="0">
            <a:spAutoFit/>
          </a:bodyPr>
          <a:lstStyle/>
          <a:p>
            <a:r>
              <a:rPr lang="en-GB" sz="2400" b="1" i="1" dirty="0" smtClean="0">
                <a:solidFill>
                  <a:prstClr val="black"/>
                </a:solidFill>
              </a:rPr>
              <a:t>95% of normal data lies within 2 standard deviations of the mean</a:t>
            </a:r>
            <a:endParaRPr lang="en-IE" sz="2400" b="1" i="1" dirty="0" smtClean="0">
              <a:solidFill>
                <a:prstClr val="black"/>
              </a:solidFill>
            </a:endParaRPr>
          </a:p>
        </p:txBody>
      </p:sp>
    </p:spTree>
    <p:extLst>
      <p:ext uri="{BB962C8B-B14F-4D97-AF65-F5344CB8AC3E}">
        <p14:creationId xmlns:p14="http://schemas.microsoft.com/office/powerpoint/2010/main" val="2075097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4"/>
          </p:cNvPr>
          <p:cNvSpPr/>
          <p:nvPr/>
        </p:nvSpPr>
        <p:spPr>
          <a:xfrm>
            <a:off x="667860" y="5908942"/>
            <a:ext cx="7885508" cy="400110"/>
          </a:xfrm>
          <a:prstGeom prst="rect">
            <a:avLst/>
          </a:prstGeom>
        </p:spPr>
        <p:txBody>
          <a:bodyPr wrap="square">
            <a:spAutoFit/>
          </a:bodyPr>
          <a:lstStyle/>
          <a:p>
            <a:r>
              <a:rPr lang="en-IE" sz="2000" dirty="0" smtClean="0"/>
              <a:t>http://onlinestatbook.com/stat_sim/sampling_dist/index.html</a:t>
            </a:r>
            <a:endParaRPr lang="en-IE" sz="2000" dirty="0"/>
          </a:p>
        </p:txBody>
      </p:sp>
      <p:sp>
        <p:nvSpPr>
          <p:cNvPr id="2" name="TextBox 1"/>
          <p:cNvSpPr txBox="1"/>
          <p:nvPr/>
        </p:nvSpPr>
        <p:spPr>
          <a:xfrm>
            <a:off x="2753817" y="4828510"/>
            <a:ext cx="3409908" cy="369332"/>
          </a:xfrm>
          <a:prstGeom prst="rect">
            <a:avLst/>
          </a:prstGeom>
          <a:noFill/>
        </p:spPr>
        <p:txBody>
          <a:bodyPr wrap="none" rtlCol="0">
            <a:spAutoFit/>
          </a:bodyPr>
          <a:lstStyle/>
          <a:p>
            <a:r>
              <a:rPr lang="en-IE" b="1" dirty="0" smtClean="0">
                <a:solidFill>
                  <a:srgbClr val="0070C0"/>
                </a:solidFill>
              </a:rPr>
              <a:t>KEY IDEA CLICK </a:t>
            </a:r>
            <a:r>
              <a:rPr lang="en-IE" b="1" dirty="0">
                <a:solidFill>
                  <a:srgbClr val="0070C0"/>
                </a:solidFill>
              </a:rPr>
              <a:t> </a:t>
            </a:r>
            <a:r>
              <a:rPr lang="en-IE" b="1" dirty="0" smtClean="0">
                <a:solidFill>
                  <a:srgbClr val="0070C0"/>
                </a:solidFill>
              </a:rPr>
              <a:t>LINK BELOW </a:t>
            </a:r>
            <a:endParaRPr lang="en-IE" b="1" dirty="0">
              <a:solidFill>
                <a:srgbClr val="0070C0"/>
              </a:solidFill>
            </a:endParaRPr>
          </a:p>
        </p:txBody>
      </p:sp>
      <p:sp>
        <p:nvSpPr>
          <p:cNvPr id="4" name="Title 3"/>
          <p:cNvSpPr>
            <a:spLocks noGrp="1"/>
          </p:cNvSpPr>
          <p:nvPr>
            <p:ph type="title"/>
          </p:nvPr>
        </p:nvSpPr>
        <p:spPr/>
        <p:txBody>
          <a:bodyPr/>
          <a:lstStyle/>
          <a:p>
            <a:r>
              <a:rPr lang="en-IE" dirty="0" smtClean="0"/>
              <a:t>Summary</a:t>
            </a:r>
            <a:endParaRPr lang="en-IE"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09758547"/>
                  </p:ext>
                </p:extLst>
              </p:nvPr>
            </p:nvGraphicFramePr>
            <p:xfrm>
              <a:off x="539552" y="980728"/>
              <a:ext cx="8064896" cy="1107440"/>
            </p:xfrm>
            <a:graphic>
              <a:graphicData uri="http://schemas.openxmlformats.org/drawingml/2006/table">
                <a:tbl>
                  <a:tblPr firstRow="1" bandRow="1">
                    <a:tableStyleId>{69CF1AB2-1976-4502-BF36-3FF5EA218861}</a:tableStyleId>
                  </a:tblPr>
                  <a:tblGrid>
                    <a:gridCol w="2406306"/>
                    <a:gridCol w="1459362"/>
                    <a:gridCol w="1750956"/>
                    <a:gridCol w="2448272"/>
                  </a:tblGrid>
                  <a:tr h="370840">
                    <a:tc>
                      <a:txBody>
                        <a:bodyPr/>
                        <a:lstStyle/>
                        <a:p>
                          <a:pPr algn="ctr"/>
                          <a:endParaRPr lang="en-IE" dirty="0"/>
                        </a:p>
                      </a:txBody>
                      <a:tcPr/>
                    </a:tc>
                    <a:tc>
                      <a:txBody>
                        <a:bodyPr/>
                        <a:lstStyle/>
                        <a:p>
                          <a:pPr algn="ctr"/>
                          <a:r>
                            <a:rPr lang="en-IE" dirty="0" smtClean="0"/>
                            <a:t>Population</a:t>
                          </a:r>
                          <a:endParaRPr lang="en-IE" dirty="0"/>
                        </a:p>
                      </a:txBody>
                      <a:tcPr/>
                    </a:tc>
                    <a:tc>
                      <a:txBody>
                        <a:bodyPr/>
                        <a:lstStyle/>
                        <a:p>
                          <a:pPr algn="ctr"/>
                          <a:r>
                            <a:rPr lang="en-IE" dirty="0" smtClean="0"/>
                            <a:t>Large Sample</a:t>
                          </a:r>
                          <a:endParaRPr lang="en-IE" dirty="0"/>
                        </a:p>
                      </a:txBody>
                      <a:tcPr/>
                    </a:tc>
                    <a:tc>
                      <a:txBody>
                        <a:bodyPr/>
                        <a:lstStyle/>
                        <a:p>
                          <a:pPr algn="ctr"/>
                          <a:r>
                            <a:rPr lang="en-IE" dirty="0" smtClean="0"/>
                            <a:t>Sample Means</a:t>
                          </a:r>
                          <a:endParaRPr lang="en-IE" dirty="0"/>
                        </a:p>
                      </a:txBody>
                      <a:tcPr/>
                    </a:tc>
                  </a:tr>
                  <a:tr h="370840">
                    <a:tc>
                      <a:txBody>
                        <a:bodyPr/>
                        <a:lstStyle/>
                        <a:p>
                          <a:r>
                            <a:rPr lang="en-IE" dirty="0" smtClean="0"/>
                            <a:t>Mean</a:t>
                          </a:r>
                          <a:endParaRPr lang="en-IE" dirty="0"/>
                        </a:p>
                      </a:txBody>
                      <a:tcPr/>
                    </a:tc>
                    <a:tc>
                      <a:txBody>
                        <a:bodyPr/>
                        <a:lstStyle/>
                        <a:p>
                          <a:pPr/>
                          <a14:m>
                            <m:oMathPara xmlns:m="http://schemas.openxmlformats.org/officeDocument/2006/math">
                              <m:oMathParaPr>
                                <m:jc m:val="centerGroup"/>
                              </m:oMathParaPr>
                              <m:oMath xmlns:m="http://schemas.openxmlformats.org/officeDocument/2006/math">
                                <m:r>
                                  <a:rPr lang="en-IE" smtClean="0">
                                    <a:latin typeface="Cambria Math"/>
                                  </a:rPr>
                                  <m:t>𝜇</m:t>
                                </m:r>
                              </m:oMath>
                            </m:oMathPara>
                          </a14:m>
                          <a:endParaRPr lang="en-IE"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smtClean="0">
                                        <a:latin typeface="Cambria Math"/>
                                      </a:rPr>
                                      <m:t>𝑥</m:t>
                                    </m:r>
                                  </m:e>
                                </m:acc>
                              </m:oMath>
                            </m:oMathPara>
                          </a14:m>
                          <a:endParaRPr lang="en-IE"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E" i="1" smtClean="0">
                                        <a:latin typeface="Cambria Math" panose="02040503050406030204" pitchFamily="18" charset="0"/>
                                      </a:rPr>
                                    </m:ctrlPr>
                                  </m:sSubPr>
                                  <m:e>
                                    <m:r>
                                      <a:rPr lang="en-IE" smtClean="0">
                                        <a:latin typeface="Cambria Math"/>
                                      </a:rPr>
                                      <m:t>𝜇</m:t>
                                    </m:r>
                                  </m:e>
                                  <m:sub>
                                    <m:acc>
                                      <m:accPr>
                                        <m:chr m:val="̅"/>
                                        <m:ctrlPr>
                                          <a:rPr lang="en-IE" i="1" smtClean="0">
                                            <a:latin typeface="Cambria Math" panose="02040503050406030204" pitchFamily="18" charset="0"/>
                                          </a:rPr>
                                        </m:ctrlPr>
                                      </m:accPr>
                                      <m:e>
                                        <m:r>
                                          <a:rPr lang="en-IE" smtClean="0">
                                            <a:latin typeface="Cambria Math"/>
                                          </a:rPr>
                                          <m:t>𝑥</m:t>
                                        </m:r>
                                      </m:e>
                                    </m:acc>
                                  </m:sub>
                                </m:sSub>
                              </m:oMath>
                            </m:oMathPara>
                          </a14:m>
                          <a:endParaRPr lang="en-IE" dirty="0"/>
                        </a:p>
                      </a:txBody>
                      <a:tcPr/>
                    </a:tc>
                  </a:tr>
                  <a:tr h="122416">
                    <a:tc>
                      <a:txBody>
                        <a:bodyPr/>
                        <a:lstStyle/>
                        <a:p>
                          <a:r>
                            <a:rPr lang="en-IE" dirty="0" smtClean="0"/>
                            <a:t>Standard Deviation</a:t>
                          </a:r>
                          <a:endParaRPr lang="en-IE" dirty="0"/>
                        </a:p>
                      </a:txBody>
                      <a:tcPr/>
                    </a:tc>
                    <a:tc>
                      <a:txBody>
                        <a:bodyPr/>
                        <a:lstStyle/>
                        <a:p>
                          <a:pPr/>
                          <a14:m>
                            <m:oMathPara xmlns:m="http://schemas.openxmlformats.org/officeDocument/2006/math">
                              <m:oMathParaPr>
                                <m:jc m:val="centerGroup"/>
                              </m:oMathParaPr>
                              <m:oMath xmlns:m="http://schemas.openxmlformats.org/officeDocument/2006/math">
                                <m:r>
                                  <a:rPr lang="en-IE" smtClean="0">
                                    <a:latin typeface="Cambria Math"/>
                                  </a:rPr>
                                  <m:t>𝜎</m:t>
                                </m:r>
                              </m:oMath>
                            </m:oMathPara>
                          </a14:m>
                          <a:endParaRPr lang="en-IE" dirty="0"/>
                        </a:p>
                      </a:txBody>
                      <a:tcPr/>
                    </a:tc>
                    <a:tc>
                      <a:txBody>
                        <a:bodyPr/>
                        <a:lstStyle/>
                        <a:p>
                          <a:pPr/>
                          <a14:m>
                            <m:oMathPara xmlns:m="http://schemas.openxmlformats.org/officeDocument/2006/math">
                              <m:oMathParaPr>
                                <m:jc m:val="centerGroup"/>
                              </m:oMathParaPr>
                              <m:oMath xmlns:m="http://schemas.openxmlformats.org/officeDocument/2006/math">
                                <m:r>
                                  <a:rPr lang="en-IE" smtClean="0">
                                    <a:latin typeface="Cambria Math"/>
                                  </a:rPr>
                                  <m:t>𝑠</m:t>
                                </m:r>
                              </m:oMath>
                            </m:oMathPara>
                          </a14:m>
                          <a:endParaRPr lang="en-I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IE" i="1" smtClean="0">
                                      <a:latin typeface="Cambria Math" panose="02040503050406030204" pitchFamily="18" charset="0"/>
                                    </a:rPr>
                                  </m:ctrlPr>
                                </m:sSubPr>
                                <m:e>
                                  <m:r>
                                    <a:rPr lang="en-IE" smtClean="0">
                                      <a:latin typeface="Cambria Math"/>
                                    </a:rPr>
                                    <m:t>𝜎</m:t>
                                  </m:r>
                                </m:e>
                                <m:sub>
                                  <m:acc>
                                    <m:accPr>
                                      <m:chr m:val="̅"/>
                                      <m:ctrlPr>
                                        <a:rPr lang="en-IE" i="1" smtClean="0">
                                          <a:latin typeface="Cambria Math" panose="02040503050406030204" pitchFamily="18" charset="0"/>
                                        </a:rPr>
                                      </m:ctrlPr>
                                    </m:accPr>
                                    <m:e>
                                      <m:r>
                                        <a:rPr lang="en-IE" smtClean="0">
                                          <a:latin typeface="Cambria Math"/>
                                        </a:rPr>
                                        <m:t>𝑥</m:t>
                                      </m:r>
                                    </m:e>
                                  </m:acc>
                                </m:sub>
                              </m:sSub>
                            </m:oMath>
                          </a14:m>
                          <a:r>
                            <a:rPr lang="en-IE" dirty="0" smtClean="0"/>
                            <a:t> (Standard Error)</a:t>
                          </a:r>
                          <a:endParaRPr lang="en-IE"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09758547"/>
                  </p:ext>
                </p:extLst>
              </p:nvPr>
            </p:nvGraphicFramePr>
            <p:xfrm>
              <a:off x="539552" y="980728"/>
              <a:ext cx="8064896" cy="1127062"/>
            </p:xfrm>
            <a:graphic>
              <a:graphicData uri="http://schemas.openxmlformats.org/drawingml/2006/table">
                <a:tbl>
                  <a:tblPr firstRow="1" bandRow="1">
                    <a:tableStyleId>{69CF1AB2-1976-4502-BF36-3FF5EA218861}</a:tableStyleId>
                  </a:tblPr>
                  <a:tblGrid>
                    <a:gridCol w="2406306"/>
                    <a:gridCol w="1459362"/>
                    <a:gridCol w="1750956"/>
                    <a:gridCol w="2448272"/>
                  </a:tblGrid>
                  <a:tr h="370840">
                    <a:tc>
                      <a:txBody>
                        <a:bodyPr/>
                        <a:lstStyle/>
                        <a:p>
                          <a:pPr algn="ctr"/>
                          <a:endParaRPr lang="en-IE" dirty="0"/>
                        </a:p>
                      </a:txBody>
                      <a:tcPr/>
                    </a:tc>
                    <a:tc>
                      <a:txBody>
                        <a:bodyPr/>
                        <a:lstStyle/>
                        <a:p>
                          <a:pPr algn="ctr"/>
                          <a:r>
                            <a:rPr lang="en-IE" dirty="0" smtClean="0"/>
                            <a:t>Population</a:t>
                          </a:r>
                          <a:endParaRPr lang="en-IE" dirty="0"/>
                        </a:p>
                      </a:txBody>
                      <a:tcPr/>
                    </a:tc>
                    <a:tc>
                      <a:txBody>
                        <a:bodyPr/>
                        <a:lstStyle/>
                        <a:p>
                          <a:pPr algn="ctr"/>
                          <a:r>
                            <a:rPr lang="en-IE" dirty="0" smtClean="0"/>
                            <a:t>Large Sample</a:t>
                          </a:r>
                          <a:endParaRPr lang="en-IE" dirty="0"/>
                        </a:p>
                      </a:txBody>
                      <a:tcPr/>
                    </a:tc>
                    <a:tc>
                      <a:txBody>
                        <a:bodyPr/>
                        <a:lstStyle/>
                        <a:p>
                          <a:pPr algn="ctr"/>
                          <a:r>
                            <a:rPr lang="en-IE" dirty="0" smtClean="0"/>
                            <a:t>Sample Means</a:t>
                          </a:r>
                          <a:endParaRPr lang="en-IE" dirty="0"/>
                        </a:p>
                      </a:txBody>
                      <a:tcPr/>
                    </a:tc>
                  </a:tr>
                  <a:tr h="390462">
                    <a:tc>
                      <a:txBody>
                        <a:bodyPr/>
                        <a:lstStyle/>
                        <a:p>
                          <a:r>
                            <a:rPr lang="en-IE" dirty="0" smtClean="0"/>
                            <a:t>Mean</a:t>
                          </a:r>
                          <a:endParaRPr lang="en-IE" dirty="0"/>
                        </a:p>
                      </a:txBody>
                      <a:tcPr/>
                    </a:tc>
                    <a:tc>
                      <a:txBody>
                        <a:bodyPr/>
                        <a:lstStyle/>
                        <a:p>
                          <a:endParaRPr lang="en-US"/>
                        </a:p>
                      </a:txBody>
                      <a:tcPr>
                        <a:blipFill rotWithShape="1">
                          <a:blip r:embed="rId7"/>
                          <a:stretch>
                            <a:fillRect l="-164583" t="-103125" r="-287083" b="-118750"/>
                          </a:stretch>
                        </a:blipFill>
                      </a:tcPr>
                    </a:tc>
                    <a:tc>
                      <a:txBody>
                        <a:bodyPr/>
                        <a:lstStyle/>
                        <a:p>
                          <a:endParaRPr lang="en-US"/>
                        </a:p>
                      </a:txBody>
                      <a:tcPr>
                        <a:blipFill rotWithShape="1">
                          <a:blip r:embed="rId7"/>
                          <a:stretch>
                            <a:fillRect l="-221254" t="-103125" r="-140070" b="-118750"/>
                          </a:stretch>
                        </a:blipFill>
                      </a:tcPr>
                    </a:tc>
                    <a:tc>
                      <a:txBody>
                        <a:bodyPr/>
                        <a:lstStyle/>
                        <a:p>
                          <a:endParaRPr lang="en-US"/>
                        </a:p>
                      </a:txBody>
                      <a:tcPr>
                        <a:blipFill rotWithShape="1">
                          <a:blip r:embed="rId7"/>
                          <a:stretch>
                            <a:fillRect l="-229925" t="-103125" r="-249" b="-118750"/>
                          </a:stretch>
                        </a:blipFill>
                      </a:tcPr>
                    </a:tc>
                  </a:tr>
                  <a:tr h="365760">
                    <a:tc>
                      <a:txBody>
                        <a:bodyPr/>
                        <a:lstStyle/>
                        <a:p>
                          <a:r>
                            <a:rPr lang="en-IE" dirty="0" smtClean="0"/>
                            <a:t>Standard Deviation</a:t>
                          </a:r>
                          <a:endParaRPr lang="en-IE" dirty="0"/>
                        </a:p>
                      </a:txBody>
                      <a:tcPr/>
                    </a:tc>
                    <a:tc>
                      <a:txBody>
                        <a:bodyPr/>
                        <a:lstStyle/>
                        <a:p>
                          <a:endParaRPr lang="en-US"/>
                        </a:p>
                      </a:txBody>
                      <a:tcPr>
                        <a:blipFill rotWithShape="1">
                          <a:blip r:embed="rId7"/>
                          <a:stretch>
                            <a:fillRect l="-164583" t="-216667" r="-287083" b="-26667"/>
                          </a:stretch>
                        </a:blipFill>
                      </a:tcPr>
                    </a:tc>
                    <a:tc>
                      <a:txBody>
                        <a:bodyPr/>
                        <a:lstStyle/>
                        <a:p>
                          <a:endParaRPr lang="en-US"/>
                        </a:p>
                      </a:txBody>
                      <a:tcPr>
                        <a:blipFill rotWithShape="1">
                          <a:blip r:embed="rId7"/>
                          <a:stretch>
                            <a:fillRect l="-221254" t="-216667" r="-140070" b="-26667"/>
                          </a:stretch>
                        </a:blipFill>
                      </a:tcPr>
                    </a:tc>
                    <a:tc>
                      <a:txBody>
                        <a:bodyPr/>
                        <a:lstStyle/>
                        <a:p>
                          <a:endParaRPr lang="en-US"/>
                        </a:p>
                      </a:txBody>
                      <a:tcPr>
                        <a:blipFill rotWithShape="1">
                          <a:blip r:embed="rId7"/>
                          <a:stretch>
                            <a:fillRect l="-229925" t="-216667" r="-249" b="-26667"/>
                          </a:stretch>
                        </a:blipFill>
                      </a:tcPr>
                    </a:tc>
                  </a:tr>
                </a:tbl>
              </a:graphicData>
            </a:graphic>
          </p:graphicFrame>
        </mc:Fallback>
      </mc:AlternateContent>
      <p:sp>
        <p:nvSpPr>
          <p:cNvPr id="5" name="Notched Right Arrow 4"/>
          <p:cNvSpPr/>
          <p:nvPr/>
        </p:nvSpPr>
        <p:spPr>
          <a:xfrm rot="5400000">
            <a:off x="4070553" y="5349976"/>
            <a:ext cx="710789" cy="3693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9" name="Object 8"/>
          <p:cNvGraphicFramePr>
            <a:graphicFrameLocks noChangeAspect="1"/>
          </p:cNvGraphicFramePr>
          <p:nvPr>
            <p:extLst>
              <p:ext uri="{D42A27DB-BD31-4B8C-83A1-F6EECF244321}">
                <p14:modId xmlns:p14="http://schemas.microsoft.com/office/powerpoint/2010/main" val="2583630777"/>
              </p:ext>
            </p:extLst>
          </p:nvPr>
        </p:nvGraphicFramePr>
        <p:xfrm>
          <a:off x="417782" y="2348880"/>
          <a:ext cx="7970642" cy="2520280"/>
        </p:xfrm>
        <a:graphic>
          <a:graphicData uri="http://schemas.openxmlformats.org/presentationml/2006/ole">
            <mc:AlternateContent xmlns:mc="http://schemas.openxmlformats.org/markup-compatibility/2006">
              <mc:Choice xmlns:v="urn:schemas-microsoft-com:vml" Requires="v">
                <p:oleObj spid="_x0000_s49268" name="Equation" r:id="rId8" imgW="4940280" imgH="1562040" progId="Equation.DSMT4">
                  <p:embed/>
                </p:oleObj>
              </mc:Choice>
              <mc:Fallback>
                <p:oleObj name="Equation" r:id="rId8" imgW="4940280" imgH="1562040" progId="Equation.DSMT4">
                  <p:embed/>
                  <p:pic>
                    <p:nvPicPr>
                      <p:cNvPr id="0" name=""/>
                      <p:cNvPicPr/>
                      <p:nvPr/>
                    </p:nvPicPr>
                    <p:blipFill>
                      <a:blip r:embed="rId9"/>
                      <a:stretch>
                        <a:fillRect/>
                      </a:stretch>
                    </p:blipFill>
                    <p:spPr>
                      <a:xfrm>
                        <a:off x="417782" y="2348880"/>
                        <a:ext cx="7970642" cy="2520280"/>
                      </a:xfrm>
                      <a:prstGeom prst="rect">
                        <a:avLst/>
                      </a:prstGeom>
                    </p:spPr>
                  </p:pic>
                </p:oleObj>
              </mc:Fallback>
            </mc:AlternateContent>
          </a:graphicData>
        </a:graphic>
      </p:graphicFrame>
    </p:spTree>
    <p:extLst>
      <p:ext uri="{BB962C8B-B14F-4D97-AF65-F5344CB8AC3E}">
        <p14:creationId xmlns:p14="http://schemas.microsoft.com/office/powerpoint/2010/main" val="3919198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375" y="785813"/>
            <a:ext cx="537368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142874" y="139700"/>
            <a:ext cx="9001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latin typeface="+mn-lt"/>
              </a:rPr>
              <a:t>In the Standard Normal Distribution we want the values of z</a:t>
            </a:r>
            <a:r>
              <a:rPr lang="en-GB" altLang="en-US" sz="1800" baseline="-25000" dirty="0">
                <a:latin typeface="+mn-lt"/>
              </a:rPr>
              <a:t>1</a:t>
            </a:r>
            <a:r>
              <a:rPr lang="en-GB" altLang="en-US" sz="1800" dirty="0">
                <a:latin typeface="+mn-lt"/>
              </a:rPr>
              <a:t> such that 95% of the </a:t>
            </a:r>
            <a:r>
              <a:rPr lang="en-GB" altLang="en-US" sz="1800" dirty="0" smtClean="0">
                <a:latin typeface="+mn-lt"/>
              </a:rPr>
              <a:t>population </a:t>
            </a:r>
            <a:r>
              <a:rPr lang="en-GB" altLang="en-US" sz="1800" dirty="0">
                <a:latin typeface="+mn-lt"/>
              </a:rPr>
              <a:t>lies in the interval  - z</a:t>
            </a:r>
            <a:r>
              <a:rPr lang="en-GB" altLang="en-US" sz="1800" baseline="-25000" dirty="0">
                <a:latin typeface="+mn-lt"/>
              </a:rPr>
              <a:t>1  </a:t>
            </a:r>
            <a:r>
              <a:rPr lang="en-GB" altLang="en-US" sz="1800" dirty="0">
                <a:latin typeface="+mn-lt"/>
              </a:rPr>
              <a:t>≤ z ≤ z</a:t>
            </a:r>
            <a:r>
              <a:rPr lang="en-GB" altLang="en-US" sz="1800" baseline="-25000" dirty="0">
                <a:latin typeface="+mn-lt"/>
              </a:rPr>
              <a:t>1</a:t>
            </a:r>
            <a:endParaRPr lang="en-US" altLang="en-US" sz="1800" dirty="0">
              <a:latin typeface="+mn-lt"/>
            </a:endParaRPr>
          </a:p>
        </p:txBody>
      </p:sp>
      <p:sp>
        <p:nvSpPr>
          <p:cNvPr id="4102" name="Rectangle 5"/>
          <p:cNvSpPr>
            <a:spLocks noChangeArrowheads="1"/>
          </p:cNvSpPr>
          <p:nvPr/>
        </p:nvSpPr>
        <p:spPr bwMode="auto">
          <a:xfrm>
            <a:off x="142875" y="4000500"/>
            <a:ext cx="9001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latin typeface="+mn-lt"/>
              </a:rPr>
              <a:t>Therefore in a Normal Distribution 95% of the population lies within 1∙96</a:t>
            </a:r>
          </a:p>
          <a:p>
            <a:pPr eaLnBrk="1" hangingPunct="1">
              <a:spcBef>
                <a:spcPct val="0"/>
              </a:spcBef>
              <a:buFontTx/>
              <a:buNone/>
            </a:pPr>
            <a:r>
              <a:rPr lang="en-GB" altLang="en-US" sz="1800" dirty="0">
                <a:latin typeface="+mn-lt"/>
              </a:rPr>
              <a:t>standard deviations of the mean.</a:t>
            </a:r>
          </a:p>
          <a:p>
            <a:pPr eaLnBrk="1" hangingPunct="1">
              <a:spcBef>
                <a:spcPct val="0"/>
              </a:spcBef>
              <a:buNone/>
            </a:pPr>
            <a:r>
              <a:rPr lang="en-GB" altLang="en-US" sz="1800" dirty="0" smtClean="0">
                <a:latin typeface="+mn-lt"/>
              </a:rPr>
              <a:t>95</a:t>
            </a:r>
            <a:r>
              <a:rPr lang="en-GB" altLang="en-US" sz="1800" dirty="0">
                <a:latin typeface="+mn-lt"/>
              </a:rPr>
              <a:t>% of the population lies </a:t>
            </a:r>
            <a:r>
              <a:rPr lang="en-GB" altLang="en-US" sz="1800" dirty="0" smtClean="0">
                <a:latin typeface="+mn-lt"/>
              </a:rPr>
              <a:t>within 1</a:t>
            </a:r>
            <a:r>
              <a:rPr lang="en-GB" altLang="en-US" sz="1800" dirty="0">
                <a:latin typeface="+mn-lt"/>
              </a:rPr>
              <a:t>∙96 of </a:t>
            </a:r>
            <a:r>
              <a:rPr lang="el-GR" altLang="en-US" sz="1800" dirty="0" smtClean="0">
                <a:latin typeface="Cambria Math"/>
                <a:ea typeface="Cambria Math"/>
              </a:rPr>
              <a:t>μ</a:t>
            </a:r>
            <a:r>
              <a:rPr lang="en-GB" altLang="en-US" sz="1800" dirty="0" smtClean="0">
                <a:latin typeface="+mn-lt"/>
              </a:rPr>
              <a:t>( </a:t>
            </a:r>
            <a:r>
              <a:rPr lang="en-GB" altLang="en-US" sz="1800" dirty="0">
                <a:latin typeface="+mn-lt"/>
              </a:rPr>
              <a:t>the population mean</a:t>
            </a:r>
            <a:r>
              <a:rPr lang="en-GB" altLang="en-US" sz="1800" dirty="0" smtClean="0">
                <a:latin typeface="+mn-lt"/>
              </a:rPr>
              <a:t>)</a:t>
            </a:r>
            <a:endParaRPr lang="en-GB" altLang="en-US" sz="1800" dirty="0">
              <a:latin typeface="+mn-lt"/>
            </a:endParaRPr>
          </a:p>
        </p:txBody>
      </p:sp>
      <p:sp>
        <p:nvSpPr>
          <p:cNvPr id="4105" name="AutoShape 14"/>
          <p:cNvSpPr>
            <a:spLocks noChangeAspect="1" noChangeArrowheads="1"/>
          </p:cNvSpPr>
          <p:nvPr/>
        </p:nvSpPr>
        <p:spPr bwMode="auto">
          <a:xfrm>
            <a:off x="1588" y="15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 name="Slide Number Placeholder 2"/>
          <p:cNvSpPr txBox="1">
            <a:spLocks/>
          </p:cNvSpPr>
          <p:nvPr/>
        </p:nvSpPr>
        <p:spPr>
          <a:xfrm>
            <a:off x="142875" y="6492875"/>
            <a:ext cx="2133600" cy="365125"/>
          </a:xfrm>
          <a:prstGeom prst="rect">
            <a:avLst/>
          </a:prstGeom>
        </p:spPr>
        <p:txBody>
          <a:bodyPr anchor="ctr"/>
          <a:lstStyle/>
          <a:p>
            <a:pPr fontAlgn="auto">
              <a:spcBef>
                <a:spcPts val="0"/>
              </a:spcBef>
              <a:spcAft>
                <a:spcPts val="0"/>
              </a:spcAft>
              <a:defRPr/>
            </a:pPr>
            <a:r>
              <a:rPr lang="en-US" sz="2000">
                <a:solidFill>
                  <a:schemeClr val="bg1"/>
                </a:solidFill>
                <a:latin typeface="+mn-lt"/>
              </a:rPr>
              <a:t>Slide</a:t>
            </a:r>
            <a:fld id="{42CF9704-B883-4C44-897D-D6AAFEC23998}" type="slidenum">
              <a:rPr lang="en-US" sz="2000">
                <a:solidFill>
                  <a:schemeClr val="bg1"/>
                </a:solidFill>
                <a:latin typeface="+mn-lt"/>
              </a:rPr>
              <a:pPr fontAlgn="auto">
                <a:spcBef>
                  <a:spcPts val="0"/>
                </a:spcBef>
                <a:spcAft>
                  <a:spcPts val="0"/>
                </a:spcAft>
                <a:defRPr/>
              </a:pPr>
              <a:t>71</a:t>
            </a:fld>
            <a:endParaRPr lang="en-US" sz="2000" dirty="0">
              <a:solidFill>
                <a:schemeClr val="bg1"/>
              </a:solidFill>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83438979"/>
              </p:ext>
            </p:extLst>
          </p:nvPr>
        </p:nvGraphicFramePr>
        <p:xfrm>
          <a:off x="2708635" y="3322421"/>
          <a:ext cx="3519549" cy="745316"/>
        </p:xfrm>
        <a:graphic>
          <a:graphicData uri="http://schemas.openxmlformats.org/presentationml/2006/ole">
            <mc:AlternateContent xmlns:mc="http://schemas.openxmlformats.org/markup-compatibility/2006">
              <mc:Choice xmlns:v="urn:schemas-microsoft-com:vml" Requires="v">
                <p:oleObj spid="_x0000_s52531" name="Equation" r:id="rId5" imgW="2158920" imgH="457200" progId="Equation.DSMT4">
                  <p:embed/>
                </p:oleObj>
              </mc:Choice>
              <mc:Fallback>
                <p:oleObj name="Equation" r:id="rId5" imgW="2158920" imgH="457200" progId="Equation.DSMT4">
                  <p:embed/>
                  <p:pic>
                    <p:nvPicPr>
                      <p:cNvPr id="0" name=""/>
                      <p:cNvPicPr/>
                      <p:nvPr/>
                    </p:nvPicPr>
                    <p:blipFill>
                      <a:blip r:embed="rId6"/>
                      <a:stretch>
                        <a:fillRect/>
                      </a:stretch>
                    </p:blipFill>
                    <p:spPr>
                      <a:xfrm>
                        <a:off x="2708635" y="3322421"/>
                        <a:ext cx="3519549" cy="74531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02233236"/>
              </p:ext>
            </p:extLst>
          </p:nvPr>
        </p:nvGraphicFramePr>
        <p:xfrm>
          <a:off x="2051720" y="5229200"/>
          <a:ext cx="5446714" cy="1050438"/>
        </p:xfrm>
        <a:graphic>
          <a:graphicData uri="http://schemas.openxmlformats.org/presentationml/2006/ole">
            <mc:AlternateContent xmlns:mc="http://schemas.openxmlformats.org/markup-compatibility/2006">
              <mc:Choice xmlns:v="urn:schemas-microsoft-com:vml" Requires="v">
                <p:oleObj spid="_x0000_s52532" name="Equation" r:id="rId7" imgW="3555720" imgH="685800" progId="Equation.DSMT4">
                  <p:embed/>
                </p:oleObj>
              </mc:Choice>
              <mc:Fallback>
                <p:oleObj name="Equation" r:id="rId7" imgW="3555720" imgH="685800" progId="Equation.DSMT4">
                  <p:embed/>
                  <p:pic>
                    <p:nvPicPr>
                      <p:cNvPr id="0" name=""/>
                      <p:cNvPicPr/>
                      <p:nvPr/>
                    </p:nvPicPr>
                    <p:blipFill>
                      <a:blip r:embed="rId8"/>
                      <a:stretch>
                        <a:fillRect/>
                      </a:stretch>
                    </p:blipFill>
                    <p:spPr>
                      <a:xfrm>
                        <a:off x="2051720" y="5229200"/>
                        <a:ext cx="5446714" cy="1050438"/>
                      </a:xfrm>
                      <a:prstGeom prst="rect">
                        <a:avLst/>
                      </a:prstGeom>
                    </p:spPr>
                  </p:pic>
                </p:oleObj>
              </mc:Fallback>
            </mc:AlternateContent>
          </a:graphicData>
        </a:graphic>
      </p:graphicFrame>
    </p:spTree>
    <p:extLst>
      <p:ext uri="{BB962C8B-B14F-4D97-AF65-F5344CB8AC3E}">
        <p14:creationId xmlns:p14="http://schemas.microsoft.com/office/powerpoint/2010/main" val="4825446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25089091"/>
              </p:ext>
            </p:extLst>
          </p:nvPr>
        </p:nvGraphicFramePr>
        <p:xfrm>
          <a:off x="251520" y="2636912"/>
          <a:ext cx="4784725" cy="2986087"/>
        </p:xfrm>
        <a:graphic>
          <a:graphicData uri="http://schemas.openxmlformats.org/presentationml/2006/ole">
            <mc:AlternateContent xmlns:mc="http://schemas.openxmlformats.org/markup-compatibility/2006">
              <mc:Choice xmlns:v="urn:schemas-microsoft-com:vml" Requires="v">
                <p:oleObj spid="_x0000_s53579" name="Equation" r:id="rId4" imgW="3441600" imgH="2158920" progId="Equation.DSMT4">
                  <p:embed/>
                </p:oleObj>
              </mc:Choice>
              <mc:Fallback>
                <p:oleObj name="Equation" r:id="rId4" imgW="3441600" imgH="2158920" progId="Equation.DSMT4">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636912"/>
                        <a:ext cx="4784725"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90370636"/>
              </p:ext>
            </p:extLst>
          </p:nvPr>
        </p:nvGraphicFramePr>
        <p:xfrm>
          <a:off x="5508104" y="2636912"/>
          <a:ext cx="3213100" cy="2705100"/>
        </p:xfrm>
        <a:graphic>
          <a:graphicData uri="http://schemas.openxmlformats.org/presentationml/2006/ole">
            <mc:AlternateContent xmlns:mc="http://schemas.openxmlformats.org/markup-compatibility/2006">
              <mc:Choice xmlns:v="urn:schemas-microsoft-com:vml" Requires="v">
                <p:oleObj spid="_x0000_s53580" name="Equation" r:id="rId6" imgW="2311400" imgH="1955800" progId="Equation.DSMT4">
                  <p:embed/>
                </p:oleObj>
              </mc:Choice>
              <mc:Fallback>
                <p:oleObj name="Equation" r:id="rId6" imgW="2311400" imgH="1955800" progId="Equation.DSMT4">
                  <p:embed/>
                  <p:pic>
                    <p:nvPicPr>
                      <p:cNvPr id="0"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636912"/>
                        <a:ext cx="32131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52011736"/>
              </p:ext>
            </p:extLst>
          </p:nvPr>
        </p:nvGraphicFramePr>
        <p:xfrm>
          <a:off x="315789" y="876300"/>
          <a:ext cx="7712595" cy="1827213"/>
        </p:xfrm>
        <a:graphic>
          <a:graphicData uri="http://schemas.openxmlformats.org/presentationml/2006/ole">
            <mc:AlternateContent xmlns:mc="http://schemas.openxmlformats.org/markup-compatibility/2006">
              <mc:Choice xmlns:v="urn:schemas-microsoft-com:vml" Requires="v">
                <p:oleObj spid="_x0000_s53581" name="Equation" r:id="rId8" imgW="5003640" imgH="1320480" progId="Equation.DSMT4">
                  <p:embed/>
                </p:oleObj>
              </mc:Choice>
              <mc:Fallback>
                <p:oleObj name="Equation" r:id="rId8" imgW="5003640" imgH="1320480" progId="Equation.DSMT4">
                  <p:embed/>
                  <p:pic>
                    <p:nvPicPr>
                      <p:cNvPr id="0" name="Picture 151"/>
                      <p:cNvPicPr>
                        <a:picLocks noChangeAspect="1" noChangeArrowheads="1"/>
                      </p:cNvPicPr>
                      <p:nvPr/>
                    </p:nvPicPr>
                    <p:blipFill>
                      <a:blip r:embed="rId9"/>
                      <a:srcRect/>
                      <a:stretch>
                        <a:fillRect/>
                      </a:stretch>
                    </p:blipFill>
                    <p:spPr bwMode="auto">
                      <a:xfrm>
                        <a:off x="315789" y="876300"/>
                        <a:ext cx="7712595" cy="1827213"/>
                      </a:xfrm>
                      <a:prstGeom prst="rect">
                        <a:avLst/>
                      </a:prstGeom>
                      <a:noFill/>
                      <a:ln>
                        <a:noFill/>
                      </a:ln>
                      <a:effectLst/>
                      <a:extLst/>
                    </p:spPr>
                  </p:pic>
                </p:oleObj>
              </mc:Fallback>
            </mc:AlternateContent>
          </a:graphicData>
        </a:graphic>
      </p:graphicFrame>
      <p:sp>
        <p:nvSpPr>
          <p:cNvPr id="3" name="Title 2"/>
          <p:cNvSpPr>
            <a:spLocks noGrp="1"/>
          </p:cNvSpPr>
          <p:nvPr>
            <p:ph type="title"/>
          </p:nvPr>
        </p:nvSpPr>
        <p:spPr/>
        <p:txBody>
          <a:bodyPr/>
          <a:lstStyle/>
          <a:p>
            <a:r>
              <a:rPr lang="en-IE" dirty="0" smtClean="0"/>
              <a:t>Example 1</a:t>
            </a:r>
            <a:endParaRPr lang="en-IE" dirty="0"/>
          </a:p>
        </p:txBody>
      </p:sp>
      <p:pic>
        <p:nvPicPr>
          <p:cNvPr id="53521" name="Picture 273" descr="http://static.guim.co.uk/sys-images/Guardian/Pix/pictures/2013/2/18/1361217543317/lots-of-cars-in-a-car-par-00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0090" y="5222507"/>
            <a:ext cx="2509292" cy="150557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06714102"/>
              </p:ext>
            </p:extLst>
          </p:nvPr>
        </p:nvGraphicFramePr>
        <p:xfrm>
          <a:off x="123825" y="836712"/>
          <a:ext cx="8553450" cy="1549400"/>
        </p:xfrm>
        <a:graphic>
          <a:graphicData uri="http://schemas.openxmlformats.org/presentationml/2006/ole">
            <mc:AlternateContent xmlns:mc="http://schemas.openxmlformats.org/markup-compatibility/2006">
              <mc:Choice xmlns:v="urn:schemas-microsoft-com:vml" Requires="v">
                <p:oleObj spid="_x0000_s59000" name="Equation" r:id="rId3" imgW="6159240" imgH="1117440" progId="Equation.DSMT4">
                  <p:embed/>
                </p:oleObj>
              </mc:Choice>
              <mc:Fallback>
                <p:oleObj name="Equation" r:id="rId3" imgW="6159240" imgH="1117440" progId="Equation.DSMT4">
                  <p:embed/>
                  <p:pic>
                    <p:nvPicPr>
                      <p:cNvPr id="0" name="Picture 258"/>
                      <p:cNvPicPr>
                        <a:picLocks noChangeAspect="1" noChangeArrowheads="1"/>
                      </p:cNvPicPr>
                      <p:nvPr/>
                    </p:nvPicPr>
                    <p:blipFill>
                      <a:blip r:embed="rId4"/>
                      <a:srcRect/>
                      <a:stretch>
                        <a:fillRect/>
                      </a:stretch>
                    </p:blipFill>
                    <p:spPr bwMode="auto">
                      <a:xfrm>
                        <a:off x="123825" y="836712"/>
                        <a:ext cx="855345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714550"/>
              </p:ext>
            </p:extLst>
          </p:nvPr>
        </p:nvGraphicFramePr>
        <p:xfrm>
          <a:off x="179512" y="2577976"/>
          <a:ext cx="7874000" cy="635000"/>
        </p:xfrm>
        <a:graphic>
          <a:graphicData uri="http://schemas.openxmlformats.org/presentationml/2006/ole">
            <mc:AlternateContent xmlns:mc="http://schemas.openxmlformats.org/markup-compatibility/2006">
              <mc:Choice xmlns:v="urn:schemas-microsoft-com:vml" Requires="v">
                <p:oleObj spid="_x0000_s59001" name="Equation" r:id="rId5" imgW="5663880" imgH="457200" progId="Equation.DSMT4">
                  <p:embed/>
                </p:oleObj>
              </mc:Choice>
              <mc:Fallback>
                <p:oleObj name="Equation" r:id="rId5" imgW="5663880" imgH="457200" progId="Equation.DSMT4">
                  <p:embed/>
                  <p:pic>
                    <p:nvPicPr>
                      <p:cNvPr id="0" name="Picture 2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577976"/>
                        <a:ext cx="7874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96041530"/>
              </p:ext>
            </p:extLst>
          </p:nvPr>
        </p:nvGraphicFramePr>
        <p:xfrm>
          <a:off x="1475656" y="3068960"/>
          <a:ext cx="5245100" cy="1163637"/>
        </p:xfrm>
        <a:graphic>
          <a:graphicData uri="http://schemas.openxmlformats.org/presentationml/2006/ole">
            <mc:AlternateContent xmlns:mc="http://schemas.openxmlformats.org/markup-compatibility/2006">
              <mc:Choice xmlns:v="urn:schemas-microsoft-com:vml" Requires="v">
                <p:oleObj spid="_x0000_s59002" name="Equation" r:id="rId7" imgW="3771720" imgH="838080" progId="Equation.DSMT4">
                  <p:embed/>
                </p:oleObj>
              </mc:Choice>
              <mc:Fallback>
                <p:oleObj name="Equation" r:id="rId7" imgW="3771720" imgH="838080" progId="Equation.DSMT4">
                  <p:embed/>
                  <p:pic>
                    <p:nvPicPr>
                      <p:cNvPr id="0" name="Picture 2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3068960"/>
                        <a:ext cx="524510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1242140"/>
              </p:ext>
            </p:extLst>
          </p:nvPr>
        </p:nvGraphicFramePr>
        <p:xfrm>
          <a:off x="395536" y="4293096"/>
          <a:ext cx="7435850" cy="334963"/>
        </p:xfrm>
        <a:graphic>
          <a:graphicData uri="http://schemas.openxmlformats.org/presentationml/2006/ole">
            <mc:AlternateContent xmlns:mc="http://schemas.openxmlformats.org/markup-compatibility/2006">
              <mc:Choice xmlns:v="urn:schemas-microsoft-com:vml" Requires="v">
                <p:oleObj spid="_x0000_s59003" name="Equation" r:id="rId9" imgW="5346360" imgH="241200" progId="Equation.DSMT4">
                  <p:embed/>
                </p:oleObj>
              </mc:Choice>
              <mc:Fallback>
                <p:oleObj name="Equation" r:id="rId9" imgW="5346360" imgH="241200" progId="Equation.DSMT4">
                  <p:embed/>
                  <p:pic>
                    <p:nvPicPr>
                      <p:cNvPr id="0" name="Picture 2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4293096"/>
                        <a:ext cx="74358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8639922"/>
              </p:ext>
            </p:extLst>
          </p:nvPr>
        </p:nvGraphicFramePr>
        <p:xfrm>
          <a:off x="243929" y="4632300"/>
          <a:ext cx="7064375" cy="596900"/>
        </p:xfrm>
        <a:graphic>
          <a:graphicData uri="http://schemas.openxmlformats.org/presentationml/2006/ole">
            <mc:AlternateContent xmlns:mc="http://schemas.openxmlformats.org/markup-compatibility/2006">
              <mc:Choice xmlns:v="urn:schemas-microsoft-com:vml" Requires="v">
                <p:oleObj spid="_x0000_s59004" name="Equation" r:id="rId11" imgW="5079960" imgH="431640" progId="Equation.DSMT4">
                  <p:embed/>
                </p:oleObj>
              </mc:Choice>
              <mc:Fallback>
                <p:oleObj name="Equation" r:id="rId11" imgW="5079960" imgH="431640" progId="Equation.DSMT4">
                  <p:embed/>
                  <p:pic>
                    <p:nvPicPr>
                      <p:cNvPr id="0" name="Picture 2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929" y="4632300"/>
                        <a:ext cx="706437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6856565"/>
              </p:ext>
            </p:extLst>
          </p:nvPr>
        </p:nvGraphicFramePr>
        <p:xfrm>
          <a:off x="684213" y="5256162"/>
          <a:ext cx="7964487" cy="1773238"/>
        </p:xfrm>
        <a:graphic>
          <a:graphicData uri="http://schemas.openxmlformats.org/presentationml/2006/ole">
            <mc:AlternateContent xmlns:mc="http://schemas.openxmlformats.org/markup-compatibility/2006">
              <mc:Choice xmlns:v="urn:schemas-microsoft-com:vml" Requires="v">
                <p:oleObj spid="_x0000_s59005" name="Equation" r:id="rId13" imgW="5727600" imgH="1282680" progId="Equation.DSMT4">
                  <p:embed/>
                </p:oleObj>
              </mc:Choice>
              <mc:Fallback>
                <p:oleObj name="Equation" r:id="rId13" imgW="5727600" imgH="1282680" progId="Equation.DSMT4">
                  <p:embed/>
                  <p:pic>
                    <p:nvPicPr>
                      <p:cNvPr id="0" name="Picture 2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213" y="5256162"/>
                        <a:ext cx="7964487"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IE" dirty="0" smtClean="0"/>
              <a:t>Example 2</a:t>
            </a:r>
            <a:endParaRPr lang="en-IE" dirty="0"/>
          </a:p>
        </p:txBody>
      </p:sp>
      <p:pic>
        <p:nvPicPr>
          <p:cNvPr id="58885" name="Picture 517" descr="http://www.csuchico.edu/catalog/cat07/nfsc/C07NFSC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17483" y="4581128"/>
            <a:ext cx="154700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2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14683271"/>
              </p:ext>
            </p:extLst>
          </p:nvPr>
        </p:nvGraphicFramePr>
        <p:xfrm>
          <a:off x="1368425" y="762000"/>
          <a:ext cx="5710238" cy="876300"/>
        </p:xfrm>
        <a:graphic>
          <a:graphicData uri="http://schemas.openxmlformats.org/presentationml/2006/ole">
            <mc:AlternateContent xmlns:mc="http://schemas.openxmlformats.org/markup-compatibility/2006">
              <mc:Choice xmlns:v="urn:schemas-microsoft-com:vml" Requires="v">
                <p:oleObj spid="_x0000_s59705" name="Equation" r:id="rId3" imgW="4114800" imgH="634680" progId="Equation.DSMT4">
                  <p:embed/>
                </p:oleObj>
              </mc:Choice>
              <mc:Fallback>
                <p:oleObj name="Equation" r:id="rId3" imgW="4114800" imgH="634680" progId="Equation.DSMT4">
                  <p:embed/>
                  <p:pic>
                    <p:nvPicPr>
                      <p:cNvPr id="0" name="Picture 130"/>
                      <p:cNvPicPr>
                        <a:picLocks noChangeAspect="1" noChangeArrowheads="1"/>
                      </p:cNvPicPr>
                      <p:nvPr/>
                    </p:nvPicPr>
                    <p:blipFill>
                      <a:blip r:embed="rId4"/>
                      <a:srcRect/>
                      <a:stretch>
                        <a:fillRect/>
                      </a:stretch>
                    </p:blipFill>
                    <p:spPr bwMode="auto">
                      <a:xfrm>
                        <a:off x="1368425" y="762000"/>
                        <a:ext cx="571023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58699345"/>
              </p:ext>
            </p:extLst>
          </p:nvPr>
        </p:nvGraphicFramePr>
        <p:xfrm>
          <a:off x="827584" y="1484784"/>
          <a:ext cx="7964487" cy="2106612"/>
        </p:xfrm>
        <a:graphic>
          <a:graphicData uri="http://schemas.openxmlformats.org/presentationml/2006/ole">
            <mc:AlternateContent xmlns:mc="http://schemas.openxmlformats.org/markup-compatibility/2006">
              <mc:Choice xmlns:v="urn:schemas-microsoft-com:vml" Requires="v">
                <p:oleObj spid="_x0000_s59706" name="Equation" r:id="rId5" imgW="5727600" imgH="1523880" progId="Equation.DSMT4">
                  <p:embed/>
                </p:oleObj>
              </mc:Choice>
              <mc:Fallback>
                <p:oleObj name="Equation" r:id="rId5" imgW="5727600" imgH="1523880" progId="Equation.DSMT4">
                  <p:embed/>
                  <p:pic>
                    <p:nvPicPr>
                      <p:cNvPr id="0" name="Picture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484784"/>
                        <a:ext cx="7964487"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00589305"/>
              </p:ext>
            </p:extLst>
          </p:nvPr>
        </p:nvGraphicFramePr>
        <p:xfrm>
          <a:off x="899592" y="3933056"/>
          <a:ext cx="7134225" cy="862013"/>
        </p:xfrm>
        <a:graphic>
          <a:graphicData uri="http://schemas.openxmlformats.org/presentationml/2006/ole">
            <mc:AlternateContent xmlns:mc="http://schemas.openxmlformats.org/markup-compatibility/2006">
              <mc:Choice xmlns:v="urn:schemas-microsoft-com:vml" Requires="v">
                <p:oleObj spid="_x0000_s59707" name="Equation" r:id="rId7" imgW="5130720" imgH="622080" progId="Equation.DSMT4">
                  <p:embed/>
                </p:oleObj>
              </mc:Choice>
              <mc:Fallback>
                <p:oleObj name="Equation" r:id="rId7" imgW="5130720" imgH="622080" progId="Equation.DSMT4">
                  <p:embed/>
                  <p:pic>
                    <p:nvPicPr>
                      <p:cNvPr id="0"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3933056"/>
                        <a:ext cx="713422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7" descr="http://www.csuchico.edu/catalog/cat07/nfsc/C07NFSC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7483" y="4581128"/>
            <a:ext cx="154700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981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1215717"/>
          </a:xfrm>
          <a:prstGeom prst="rect">
            <a:avLst/>
          </a:prstGeom>
        </p:spPr>
        <p:txBody>
          <a:bodyPr wrap="square">
            <a:spAutoFit/>
          </a:bodyPr>
          <a:lstStyle/>
          <a:p>
            <a:r>
              <a:rPr lang="en-IE" sz="1600" dirty="0" smtClean="0">
                <a:latin typeface="Cambria" panose="02040503050406030204" pitchFamily="18" charset="0"/>
              </a:rPr>
              <a:t>A study </a:t>
            </a:r>
            <a:r>
              <a:rPr lang="en-IE" sz="1600" dirty="0">
                <a:latin typeface="Cambria" panose="02040503050406030204" pitchFamily="18" charset="0"/>
              </a:rPr>
              <a:t>addressed </a:t>
            </a:r>
            <a:r>
              <a:rPr lang="en-IE" sz="1600" dirty="0" smtClean="0">
                <a:latin typeface="Cambria" panose="02040503050406030204" pitchFamily="18" charset="0"/>
              </a:rPr>
              <a:t>the issue </a:t>
            </a:r>
            <a:r>
              <a:rPr lang="en-IE" sz="1600" dirty="0">
                <a:latin typeface="Cambria" panose="02040503050406030204" pitchFamily="18" charset="0"/>
              </a:rPr>
              <a:t>of whether pregnant women can correctly guess the sex of their baby. </a:t>
            </a:r>
            <a:r>
              <a:rPr lang="en-IE" sz="1600" dirty="0" smtClean="0">
                <a:latin typeface="Cambria" panose="02040503050406030204" pitchFamily="18" charset="0"/>
              </a:rPr>
              <a:t>Among 104 </a:t>
            </a:r>
            <a:r>
              <a:rPr lang="en-IE" sz="1600" dirty="0">
                <a:latin typeface="Cambria" panose="02040503050406030204" pitchFamily="18" charset="0"/>
              </a:rPr>
              <a:t>recruited subjects, </a:t>
            </a:r>
            <a:r>
              <a:rPr lang="en-IE" sz="1600" dirty="0" smtClean="0">
                <a:latin typeface="Cambria" panose="02040503050406030204" pitchFamily="18" charset="0"/>
              </a:rPr>
              <a:t>57 </a:t>
            </a:r>
            <a:r>
              <a:rPr lang="en-IE" sz="1600" dirty="0">
                <a:latin typeface="Cambria" panose="02040503050406030204" pitchFamily="18" charset="0"/>
              </a:rPr>
              <a:t>correctly guessed the sex of the baby </a:t>
            </a:r>
            <a:r>
              <a:rPr lang="en-IE" sz="1600" dirty="0" smtClean="0">
                <a:latin typeface="Cambria" panose="02040503050406030204" pitchFamily="18" charset="0"/>
              </a:rPr>
              <a:t/>
            </a:r>
            <a:br>
              <a:rPr lang="en-IE" sz="1600" dirty="0" smtClean="0">
                <a:latin typeface="Cambria" panose="02040503050406030204" pitchFamily="18" charset="0"/>
              </a:rPr>
            </a:br>
            <a:r>
              <a:rPr lang="en-IE" sz="1600" dirty="0" smtClean="0">
                <a:solidFill>
                  <a:srgbClr val="231F20"/>
                </a:solidFill>
                <a:latin typeface="Cambria" panose="02040503050406030204" pitchFamily="18" charset="0"/>
              </a:rPr>
              <a:t>Use </a:t>
            </a:r>
            <a:r>
              <a:rPr lang="en-IE" sz="1600" dirty="0">
                <a:solidFill>
                  <a:srgbClr val="231F20"/>
                </a:solidFill>
                <a:latin typeface="Cambria" panose="02040503050406030204" pitchFamily="18" charset="0"/>
              </a:rPr>
              <a:t>these sample data to test the claim that the </a:t>
            </a:r>
            <a:r>
              <a:rPr lang="en-IE" sz="1600" dirty="0" smtClean="0">
                <a:solidFill>
                  <a:srgbClr val="231F20"/>
                </a:solidFill>
                <a:latin typeface="Cambria" panose="02040503050406030204" pitchFamily="18" charset="0"/>
              </a:rPr>
              <a:t>success rate </a:t>
            </a:r>
            <a:r>
              <a:rPr lang="en-IE" sz="1600" dirty="0">
                <a:solidFill>
                  <a:srgbClr val="231F20"/>
                </a:solidFill>
                <a:latin typeface="Cambria" panose="02040503050406030204" pitchFamily="18" charset="0"/>
              </a:rPr>
              <a:t>of such guesses is no different from the 50% success rate expected </a:t>
            </a:r>
            <a:r>
              <a:rPr lang="en-IE" sz="1600" dirty="0" smtClean="0">
                <a:solidFill>
                  <a:srgbClr val="231F20"/>
                </a:solidFill>
                <a:latin typeface="Cambria" panose="02040503050406030204" pitchFamily="18" charset="0"/>
              </a:rPr>
              <a:t>with random </a:t>
            </a:r>
            <a:r>
              <a:rPr lang="en-IE" sz="1600" dirty="0">
                <a:solidFill>
                  <a:srgbClr val="231F20"/>
                </a:solidFill>
                <a:latin typeface="Cambria" panose="02040503050406030204" pitchFamily="18" charset="0"/>
              </a:rPr>
              <a:t>chance guesses. Use a </a:t>
            </a:r>
            <a:r>
              <a:rPr lang="en-IE" sz="1600" dirty="0" smtClean="0">
                <a:solidFill>
                  <a:srgbClr val="231F20"/>
                </a:solidFill>
                <a:latin typeface="Cambria" panose="02040503050406030204" pitchFamily="18" charset="0"/>
              </a:rPr>
              <a:t>5% </a:t>
            </a:r>
            <a:r>
              <a:rPr lang="en-IE" sz="1600" dirty="0">
                <a:solidFill>
                  <a:srgbClr val="231F20"/>
                </a:solidFill>
                <a:latin typeface="Cambria" panose="02040503050406030204" pitchFamily="18" charset="0"/>
              </a:rPr>
              <a:t>significance level</a:t>
            </a:r>
            <a:r>
              <a:rPr lang="en-IE" sz="1600" dirty="0" smtClean="0">
                <a:solidFill>
                  <a:srgbClr val="231F20"/>
                </a:solidFill>
                <a:latin typeface="Cambria" panose="02040503050406030204" pitchFamily="18" charset="0"/>
              </a:rPr>
              <a:t>.</a:t>
            </a:r>
          </a:p>
          <a:p>
            <a:r>
              <a:rPr lang="en-IE" sz="900" dirty="0">
                <a:latin typeface="Cambria" panose="02040503050406030204" pitchFamily="18" charset="0"/>
              </a:rPr>
              <a:t>(based on data from “Are Women Carrying ‘Basketballs’ Really Having Boys? Testing Pregnancy Folklore,” by Perry, </a:t>
            </a:r>
            <a:r>
              <a:rPr lang="en-IE" sz="900" dirty="0" err="1">
                <a:latin typeface="Cambria" panose="02040503050406030204" pitchFamily="18" charset="0"/>
              </a:rPr>
              <a:t>DiPietro</a:t>
            </a:r>
            <a:r>
              <a:rPr lang="en-IE" sz="900" dirty="0">
                <a:latin typeface="Cambria" panose="02040503050406030204" pitchFamily="18" charset="0"/>
              </a:rPr>
              <a:t>, and </a:t>
            </a:r>
            <a:r>
              <a:rPr lang="en-IE" sz="900" dirty="0" err="1">
                <a:latin typeface="Cambria" panose="02040503050406030204" pitchFamily="18" charset="0"/>
              </a:rPr>
              <a:t>Constigan</a:t>
            </a:r>
            <a:r>
              <a:rPr lang="en-IE" sz="900" dirty="0">
                <a:latin typeface="Cambria" panose="02040503050406030204" pitchFamily="18" charset="0"/>
              </a:rPr>
              <a:t>, </a:t>
            </a:r>
            <a:r>
              <a:rPr lang="en-IE" sz="900" i="1" dirty="0">
                <a:latin typeface="Cambria" panose="02040503050406030204" pitchFamily="18" charset="0"/>
              </a:rPr>
              <a:t>Birth, </a:t>
            </a:r>
            <a:r>
              <a:rPr lang="en-IE" sz="900" dirty="0">
                <a:latin typeface="Cambria" panose="02040503050406030204" pitchFamily="18" charset="0"/>
              </a:rPr>
              <a:t>Vol. 26, No. 3</a:t>
            </a:r>
            <a:r>
              <a:rPr lang="en-IE" sz="900" dirty="0" smtClean="0">
                <a:latin typeface="Cambria" panose="02040503050406030204" pitchFamily="18" charset="0"/>
              </a:rPr>
              <a:t>)</a:t>
            </a:r>
            <a:endParaRPr lang="en-IE" sz="900" dirty="0"/>
          </a:p>
        </p:txBody>
      </p:sp>
      <p:sp>
        <p:nvSpPr>
          <p:cNvPr id="3" name="Rectangle 2"/>
          <p:cNvSpPr/>
          <p:nvPr/>
        </p:nvSpPr>
        <p:spPr>
          <a:xfrm>
            <a:off x="179512" y="1472030"/>
            <a:ext cx="6678488" cy="646331"/>
          </a:xfrm>
          <a:prstGeom prst="rect">
            <a:avLst/>
          </a:prstGeom>
        </p:spPr>
        <p:txBody>
          <a:bodyPr wrap="square">
            <a:spAutoFit/>
          </a:bodyPr>
          <a:lstStyle/>
          <a:p>
            <a:r>
              <a:rPr lang="en-IE" b="1" dirty="0" smtClean="0">
                <a:solidFill>
                  <a:srgbClr val="231F20"/>
                </a:solidFill>
                <a:latin typeface="Cambria" panose="02040503050406030204" pitchFamily="18" charset="0"/>
              </a:rPr>
              <a:t>Solution:</a:t>
            </a:r>
          </a:p>
          <a:p>
            <a:r>
              <a:rPr lang="en-IE" dirty="0" smtClean="0">
                <a:solidFill>
                  <a:srgbClr val="231F20"/>
                </a:solidFill>
                <a:latin typeface="Cambria" panose="02040503050406030204" pitchFamily="18" charset="0"/>
              </a:rPr>
              <a:t>The </a:t>
            </a:r>
            <a:r>
              <a:rPr lang="en-IE" dirty="0">
                <a:solidFill>
                  <a:srgbClr val="231F20"/>
                </a:solidFill>
                <a:latin typeface="Cambria" panose="02040503050406030204" pitchFamily="18" charset="0"/>
              </a:rPr>
              <a:t>original claim is that the success rate is no different from 50</a:t>
            </a:r>
            <a:r>
              <a:rPr lang="en-IE" dirty="0" smtClean="0">
                <a:solidFill>
                  <a:srgbClr val="231F20"/>
                </a:solidFill>
                <a:latin typeface="Cambria" panose="02040503050406030204" pitchFamily="18"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094539161"/>
              </p:ext>
            </p:extLst>
          </p:nvPr>
        </p:nvGraphicFramePr>
        <p:xfrm>
          <a:off x="220919" y="2186034"/>
          <a:ext cx="6376849" cy="2539110"/>
        </p:xfrm>
        <a:graphic>
          <a:graphicData uri="http://schemas.openxmlformats.org/presentationml/2006/ole">
            <mc:AlternateContent xmlns:mc="http://schemas.openxmlformats.org/markup-compatibility/2006">
              <mc:Choice xmlns:v="urn:schemas-microsoft-com:vml" Requires="v">
                <p:oleObj spid="_x0000_s116743" name="Equation" r:id="rId3" imgW="4178160" imgH="1663560" progId="Equation.DSMT4">
                  <p:embed/>
                </p:oleObj>
              </mc:Choice>
              <mc:Fallback>
                <p:oleObj name="Equation" r:id="rId3" imgW="4178160" imgH="1663560" progId="Equation.DSMT4">
                  <p:embed/>
                  <p:pic>
                    <p:nvPicPr>
                      <p:cNvPr id="0" name=""/>
                      <p:cNvPicPr/>
                      <p:nvPr/>
                    </p:nvPicPr>
                    <p:blipFill>
                      <a:blip r:embed="rId4"/>
                      <a:stretch>
                        <a:fillRect/>
                      </a:stretch>
                    </p:blipFill>
                    <p:spPr>
                      <a:xfrm>
                        <a:off x="220919" y="2186034"/>
                        <a:ext cx="6376849" cy="2539110"/>
                      </a:xfrm>
                      <a:prstGeom prst="rect">
                        <a:avLst/>
                      </a:prstGeom>
                    </p:spPr>
                  </p:pic>
                </p:oleObj>
              </mc:Fallback>
            </mc:AlternateContent>
          </a:graphicData>
        </a:graphic>
      </p:graphicFrame>
      <p:sp>
        <p:nvSpPr>
          <p:cNvPr id="5" name="Rectangle 4"/>
          <p:cNvSpPr/>
          <p:nvPr/>
        </p:nvSpPr>
        <p:spPr>
          <a:xfrm>
            <a:off x="164824" y="4792817"/>
            <a:ext cx="8743568" cy="584775"/>
          </a:xfrm>
          <a:prstGeom prst="rect">
            <a:avLst/>
          </a:prstGeom>
        </p:spPr>
        <p:txBody>
          <a:bodyPr wrap="square">
            <a:spAutoFit/>
          </a:bodyPr>
          <a:lstStyle/>
          <a:p>
            <a:r>
              <a:rPr lang="en-IE" sz="1600" dirty="0">
                <a:solidFill>
                  <a:srgbClr val="231F20"/>
                </a:solidFill>
                <a:latin typeface="Cambria" panose="02040503050406030204" pitchFamily="18" charset="0"/>
              </a:rPr>
              <a:t>There is not sufficient evidence to warrant rejection of the claim that women </a:t>
            </a:r>
            <a:r>
              <a:rPr lang="en-IE" sz="1600" dirty="0" smtClean="0">
                <a:solidFill>
                  <a:srgbClr val="231F20"/>
                </a:solidFill>
                <a:latin typeface="Cambria" panose="02040503050406030204" pitchFamily="18" charset="0"/>
              </a:rPr>
              <a:t>who guess </a:t>
            </a:r>
            <a:r>
              <a:rPr lang="en-IE" sz="1600" dirty="0">
                <a:solidFill>
                  <a:srgbClr val="231F20"/>
                </a:solidFill>
                <a:latin typeface="Cambria" panose="02040503050406030204" pitchFamily="18" charset="0"/>
              </a:rPr>
              <a:t>the sex of their babies have a success rate equal to 50%.</a:t>
            </a:r>
            <a:endParaRPr lang="en-IE" sz="1600" dirty="0">
              <a:latin typeface="Cambria" panose="02040503050406030204" pitchFamily="18" charset="0"/>
            </a:endParaRPr>
          </a:p>
        </p:txBody>
      </p:sp>
    </p:spTree>
    <p:extLst>
      <p:ext uri="{BB962C8B-B14F-4D97-AF65-F5344CB8AC3E}">
        <p14:creationId xmlns:p14="http://schemas.microsoft.com/office/powerpoint/2010/main" val="25694062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54856" y="973898"/>
            <a:ext cx="7834288" cy="4910204"/>
          </a:xfrm>
          <a:prstGeom prst="rect">
            <a:avLst/>
          </a:prstGeom>
          <a:ln w="76200">
            <a:solidFill>
              <a:schemeClr val="bg1"/>
            </a:solidFill>
          </a:ln>
        </p:spPr>
      </p:pic>
      <p:sp>
        <p:nvSpPr>
          <p:cNvPr id="4" name="TextBox 3"/>
          <p:cNvSpPr txBox="1"/>
          <p:nvPr/>
        </p:nvSpPr>
        <p:spPr>
          <a:xfrm>
            <a:off x="1072674" y="945744"/>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56256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50504375"/>
              </p:ext>
            </p:extLst>
          </p:nvPr>
        </p:nvGraphicFramePr>
        <p:xfrm>
          <a:off x="201613" y="908720"/>
          <a:ext cx="8951912" cy="1233487"/>
        </p:xfrm>
        <a:graphic>
          <a:graphicData uri="http://schemas.openxmlformats.org/presentationml/2006/ole">
            <mc:AlternateContent xmlns:mc="http://schemas.openxmlformats.org/markup-compatibility/2006">
              <mc:Choice xmlns:v="urn:schemas-microsoft-com:vml" Requires="v">
                <p:oleObj spid="_x0000_s55512" name="Equation" r:id="rId4" imgW="6438600" imgH="888840" progId="Equation.DSMT4">
                  <p:embed/>
                </p:oleObj>
              </mc:Choice>
              <mc:Fallback>
                <p:oleObj name="Equation" r:id="rId4" imgW="6438600" imgH="888840" progId="Equation.DSMT4">
                  <p:embed/>
                  <p:pic>
                    <p:nvPicPr>
                      <p:cNvPr id="0" name="Picture 93"/>
                      <p:cNvPicPr>
                        <a:picLocks noChangeAspect="1" noChangeArrowheads="1"/>
                      </p:cNvPicPr>
                      <p:nvPr/>
                    </p:nvPicPr>
                    <p:blipFill>
                      <a:blip r:embed="rId5"/>
                      <a:srcRect/>
                      <a:stretch>
                        <a:fillRect/>
                      </a:stretch>
                    </p:blipFill>
                    <p:spPr bwMode="auto">
                      <a:xfrm>
                        <a:off x="201613" y="908720"/>
                        <a:ext cx="8951912"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15902689"/>
              </p:ext>
            </p:extLst>
          </p:nvPr>
        </p:nvGraphicFramePr>
        <p:xfrm>
          <a:off x="2123728" y="3068960"/>
          <a:ext cx="3654425" cy="2352675"/>
        </p:xfrm>
        <a:graphic>
          <a:graphicData uri="http://schemas.openxmlformats.org/presentationml/2006/ole">
            <mc:AlternateContent xmlns:mc="http://schemas.openxmlformats.org/markup-compatibility/2006">
              <mc:Choice xmlns:v="urn:schemas-microsoft-com:vml" Requires="v">
                <p:oleObj spid="_x0000_s55513" name="Equation" r:id="rId6" imgW="2628720" imgH="1701720" progId="Equation.DSMT4">
                  <p:embed/>
                </p:oleObj>
              </mc:Choice>
              <mc:Fallback>
                <p:oleObj name="Equation" r:id="rId6" imgW="2628720" imgH="1701720" progId="Equation.DSMT4">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3068960"/>
                        <a:ext cx="36544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m:rPr>
                          <m:nor/>
                        </m:rPr>
                        <a:rPr lang="en-IE" b="1" i="1" smtClean="0"/>
                        <m:t>2005 </m:t>
                      </m:r>
                      <m:r>
                        <m:rPr>
                          <m:nor/>
                        </m:rPr>
                        <a:rPr lang="en-IE" b="1" i="1" smtClean="0"/>
                        <m:t>LC</m:t>
                      </m:r>
                      <m:r>
                        <m:rPr>
                          <m:nor/>
                        </m:rPr>
                        <a:rPr lang="en-IE" b="1" i="1" smtClean="0"/>
                        <m:t>. </m:t>
                      </m:r>
                      <m:r>
                        <m:rPr>
                          <m:nor/>
                        </m:rPr>
                        <a:rPr lang="en-IE" b="1" i="1" smtClean="0"/>
                        <m:t>HL</m:t>
                      </m:r>
                      <m:r>
                        <m:rPr>
                          <m:nor/>
                        </m:rPr>
                        <a:rPr lang="en-IE" b="1" i="1" smtClean="0"/>
                        <m:t> </m:t>
                      </m:r>
                      <m:r>
                        <m:rPr>
                          <m:nor/>
                        </m:rPr>
                        <a:rPr lang="en-IE"/>
                        <m:t>. </m:t>
                      </m:r>
                      <m:r>
                        <m:rPr>
                          <m:nor/>
                        </m:rPr>
                        <a:rPr lang="en-IE"/>
                        <m:t>Q</m:t>
                      </m:r>
                      <m:r>
                        <m:rPr>
                          <m:nor/>
                        </m:rPr>
                        <a:rPr lang="en-IE"/>
                        <m:t> 9 (</m:t>
                      </m:r>
                      <m:r>
                        <m:rPr>
                          <m:nor/>
                        </m:rPr>
                        <a:rPr lang="en-IE"/>
                        <m:t>c</m:t>
                      </m:r>
                      <m:r>
                        <m:rPr>
                          <m:nor/>
                        </m:rPr>
                        <a:rPr lang="en-IE"/>
                        <m:t>)</m:t>
                      </m:r>
                    </m:oMath>
                  </m:oMathPara>
                </a14:m>
                <a:endParaRPr lang="en-IE"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8"/>
                <a:stretch>
                  <a:fillRect/>
                </a:stretch>
              </a:blipFill>
            </p:spPr>
            <p:txBody>
              <a:bodyPr/>
              <a:lstStyle/>
              <a:p>
                <a:r>
                  <a:rPr lang="en-IE">
                    <a:noFill/>
                  </a:rPr>
                  <a:t> </a:t>
                </a:r>
              </a:p>
            </p:txBody>
          </p:sp>
        </mc:Fallback>
      </mc:AlternateContent>
      <p:pic>
        <p:nvPicPr>
          <p:cNvPr id="55481" name="Picture 185" descr="https://encrypted-tbn3.gstatic.com/images?q=tbn:ANd9GcQLHXzfaSPzXzhRJ0tohnzX7cBVKegWhs5oF1oHApoq7ZwAgID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5168" y="4869160"/>
            <a:ext cx="2466975" cy="1847851"/>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7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4" descr="http://ak0.picdn.net/shutterstock/videos/3406901/preview/stock-footage-moon-between-the-clouds-in-dark-nght-nature-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4" y="1020130"/>
            <a:ext cx="8526973" cy="48177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052736"/>
            <a:ext cx="5227200" cy="2215991"/>
          </a:xfrm>
          <a:prstGeom prst="rect">
            <a:avLst/>
          </a:prstGeom>
          <a:noFill/>
        </p:spPr>
        <p:txBody>
          <a:bodyPr wrap="none" rtlCol="0">
            <a:spAutoFit/>
          </a:bodyPr>
          <a:lstStyle/>
          <a:p>
            <a:r>
              <a:rPr lang="en-IE" sz="13800" dirty="0" smtClean="0">
                <a:solidFill>
                  <a:schemeClr val="bg1"/>
                </a:solidFill>
                <a:latin typeface="Curlz MT" panose="04040404050702020202" pitchFamily="82" charset="0"/>
              </a:rPr>
              <a:t>Night 3</a:t>
            </a:r>
            <a:endParaRPr lang="en-IE" sz="13800" dirty="0">
              <a:solidFill>
                <a:schemeClr val="bg1"/>
              </a:solidFill>
              <a:latin typeface="Curlz MT" panose="04040404050702020202" pitchFamily="82" charset="0"/>
            </a:endParaRPr>
          </a:p>
        </p:txBody>
      </p:sp>
    </p:spTree>
    <p:extLst>
      <p:ext uri="{BB962C8B-B14F-4D97-AF65-F5344CB8AC3E}">
        <p14:creationId xmlns:p14="http://schemas.microsoft.com/office/powerpoint/2010/main" val="26692977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4361" y="2428868"/>
            <a:ext cx="5543249" cy="923330"/>
          </a:xfrm>
          <a:prstGeom prst="rect">
            <a:avLst/>
          </a:prstGeom>
          <a:noFill/>
        </p:spPr>
        <p:txBody>
          <a:bodyPr wrap="none">
            <a:spAutoFit/>
          </a:bodyPr>
          <a:lstStyle/>
          <a:p>
            <a:pPr algn="ctr"/>
            <a:r>
              <a:rPr lang="en-GB"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Hypothesis Testing</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Slide Number Placeholder 2"/>
          <p:cNvSpPr txBox="1">
            <a:spLocks/>
          </p:cNvSpPr>
          <p:nvPr/>
        </p:nvSpPr>
        <p:spPr>
          <a:xfrm>
            <a:off x="142875" y="6492875"/>
            <a:ext cx="2133600" cy="365125"/>
          </a:xfrm>
          <a:prstGeom prst="rect">
            <a:avLst/>
          </a:prstGeom>
        </p:spPr>
        <p:txBody>
          <a:bodyPr anchor="ctr"/>
          <a:lstStyle/>
          <a:p>
            <a:pPr fontAlgn="auto">
              <a:spcBef>
                <a:spcPts val="0"/>
              </a:spcBef>
              <a:spcAft>
                <a:spcPts val="0"/>
              </a:spcAft>
              <a:defRPr/>
            </a:pPr>
            <a:r>
              <a:rPr lang="en-US" sz="2000" b="1" dirty="0">
                <a:solidFill>
                  <a:schemeClr val="bg1"/>
                </a:solidFill>
                <a:latin typeface="+mn-lt"/>
              </a:rPr>
              <a:t>Slide</a:t>
            </a:r>
            <a:fld id="{FFFBAB62-D06C-47C3-A26E-320129F959D9}" type="slidenum">
              <a:rPr lang="en-US" sz="2000" b="1">
                <a:solidFill>
                  <a:schemeClr val="bg1"/>
                </a:solidFill>
                <a:latin typeface="+mn-lt"/>
              </a:rPr>
              <a:pPr fontAlgn="auto">
                <a:spcBef>
                  <a:spcPts val="0"/>
                </a:spcBef>
                <a:spcAft>
                  <a:spcPts val="0"/>
                </a:spcAft>
                <a:defRPr/>
              </a:pPr>
              <a:t>79</a:t>
            </a:fld>
            <a:endParaRPr lang="en-US" sz="2000" b="1" dirty="0">
              <a:solidFill>
                <a:schemeClr val="bg1"/>
              </a:solidFill>
              <a:latin typeface="+mn-lt"/>
            </a:endParaRPr>
          </a:p>
        </p:txBody>
      </p:sp>
    </p:spTree>
    <p:extLst>
      <p:ext uri="{BB962C8B-B14F-4D97-AF65-F5344CB8AC3E}">
        <p14:creationId xmlns:p14="http://schemas.microsoft.com/office/powerpoint/2010/main" val="289014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629153901"/>
              </p:ext>
            </p:extLst>
          </p:nvPr>
        </p:nvGraphicFramePr>
        <p:xfrm>
          <a:off x="1476375" y="2212975"/>
          <a:ext cx="6199188" cy="1246188"/>
        </p:xfrm>
        <a:graphic>
          <a:graphicData uri="http://schemas.openxmlformats.org/presentationml/2006/ole">
            <mc:AlternateContent xmlns:mc="http://schemas.openxmlformats.org/markup-compatibility/2006">
              <mc:Choice xmlns:v="urn:schemas-microsoft-com:vml" Requires="v">
                <p:oleObj spid="_x0000_s20045" name="Equation" r:id="rId4" imgW="4356000" imgH="876240" progId="Equation.DSMT4">
                  <p:embed/>
                </p:oleObj>
              </mc:Choice>
              <mc:Fallback>
                <p:oleObj name="Equation" r:id="rId4" imgW="4356000" imgH="876240" progId="Equation.DSMT4">
                  <p:embed/>
                  <p:pic>
                    <p:nvPicPr>
                      <p:cNvPr id="0" name="Picture 184"/>
                      <p:cNvPicPr>
                        <a:picLocks noChangeAspect="1" noChangeArrowheads="1"/>
                      </p:cNvPicPr>
                      <p:nvPr/>
                    </p:nvPicPr>
                    <p:blipFill>
                      <a:blip r:embed="rId5"/>
                      <a:srcRect/>
                      <a:stretch>
                        <a:fillRect/>
                      </a:stretch>
                    </p:blipFill>
                    <p:spPr bwMode="auto">
                      <a:xfrm>
                        <a:off x="1476375" y="2212975"/>
                        <a:ext cx="6199188" cy="1246188"/>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pSp>
        <p:nvGrpSpPr>
          <p:cNvPr id="6" name="Group 5"/>
          <p:cNvGrpSpPr/>
          <p:nvPr/>
        </p:nvGrpSpPr>
        <p:grpSpPr>
          <a:xfrm>
            <a:off x="5257933" y="4797152"/>
            <a:ext cx="3634547" cy="1779326"/>
            <a:chOff x="718571" y="1196752"/>
            <a:chExt cx="7704000" cy="5379726"/>
          </a:xfrm>
        </p:grpSpPr>
        <p:sp>
          <p:nvSpPr>
            <p:cNvPr id="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8" name="Line 16"/>
            <p:cNvSpPr>
              <a:spLocks noChangeShapeType="1"/>
            </p:cNvSpPr>
            <p:nvPr/>
          </p:nvSpPr>
          <p:spPr bwMode="auto">
            <a:xfrm>
              <a:off x="899592" y="3933056"/>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9" name="Line 16"/>
            <p:cNvSpPr>
              <a:spLocks noChangeShapeType="1"/>
            </p:cNvSpPr>
            <p:nvPr/>
          </p:nvSpPr>
          <p:spPr bwMode="auto">
            <a:xfrm>
              <a:off x="8220900" y="400506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498710780"/>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20046" name="Equation" r:id="rId6" imgW="126780" imgH="164814" progId="Equation.DSMT4">
                    <p:embed/>
                  </p:oleObj>
                </mc:Choice>
                <mc:Fallback>
                  <p:oleObj name="Equation" r:id="rId6" imgW="126780" imgH="16481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5"/>
            <p:cNvGraphicFramePr>
              <a:graphicFrameLocks noChangeAspect="1"/>
            </p:cNvGraphicFramePr>
            <p:nvPr>
              <p:extLst>
                <p:ext uri="{D42A27DB-BD31-4B8C-83A1-F6EECF244321}">
                  <p14:modId xmlns:p14="http://schemas.microsoft.com/office/powerpoint/2010/main" val="277157938"/>
                </p:ext>
              </p:extLst>
            </p:nvPr>
          </p:nvGraphicFramePr>
          <p:xfrm>
            <a:off x="5673725" y="4468813"/>
            <a:ext cx="171450" cy="228600"/>
          </p:xfrm>
          <a:graphic>
            <a:graphicData uri="http://schemas.openxmlformats.org/presentationml/2006/ole">
              <mc:AlternateContent xmlns:mc="http://schemas.openxmlformats.org/markup-compatibility/2006">
                <mc:Choice xmlns:v="urn:schemas-microsoft-com:vml" Requires="v">
                  <p:oleObj spid="_x0000_s20047" name="Equation" r:id="rId8" imgW="114151" imgH="152202" progId="Equation.DSMT4">
                    <p:embed/>
                  </p:oleObj>
                </mc:Choice>
                <mc:Fallback>
                  <p:oleObj name="Equation" r:id="rId8" imgW="114151" imgH="15220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725"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6"/>
            <p:cNvGraphicFramePr>
              <a:graphicFrameLocks noChangeAspect="1"/>
            </p:cNvGraphicFramePr>
            <p:nvPr>
              <p:extLst>
                <p:ext uri="{D42A27DB-BD31-4B8C-83A1-F6EECF244321}">
                  <p14:modId xmlns:p14="http://schemas.microsoft.com/office/powerpoint/2010/main" val="4221329798"/>
                </p:ext>
              </p:extLst>
            </p:nvPr>
          </p:nvGraphicFramePr>
          <p:xfrm>
            <a:off x="6954838" y="4468813"/>
            <a:ext cx="171450" cy="228600"/>
          </p:xfrm>
          <a:graphic>
            <a:graphicData uri="http://schemas.openxmlformats.org/presentationml/2006/ole">
              <mc:AlternateContent xmlns:mc="http://schemas.openxmlformats.org/markup-compatibility/2006">
                <mc:Choice xmlns:v="urn:schemas-microsoft-com:vml" Requires="v">
                  <p:oleObj spid="_x0000_s20048" name="Equation" r:id="rId10" imgW="114151" imgH="152202" progId="Equation.DSMT4">
                    <p:embed/>
                  </p:oleObj>
                </mc:Choice>
                <mc:Fallback>
                  <p:oleObj name="Equation" r:id="rId10" imgW="114151" imgH="1522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4838"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7"/>
            <p:cNvGraphicFramePr>
              <a:graphicFrameLocks noChangeAspect="1"/>
            </p:cNvGraphicFramePr>
            <p:nvPr>
              <p:extLst>
                <p:ext uri="{D42A27DB-BD31-4B8C-83A1-F6EECF244321}">
                  <p14:modId xmlns:p14="http://schemas.microsoft.com/office/powerpoint/2010/main" val="2690223908"/>
                </p:ext>
              </p:extLst>
            </p:nvPr>
          </p:nvGraphicFramePr>
          <p:xfrm>
            <a:off x="8166100" y="4459288"/>
            <a:ext cx="171450" cy="247650"/>
          </p:xfrm>
          <a:graphic>
            <a:graphicData uri="http://schemas.openxmlformats.org/presentationml/2006/ole">
              <mc:AlternateContent xmlns:mc="http://schemas.openxmlformats.org/markup-compatibility/2006">
                <mc:Choice xmlns:v="urn:schemas-microsoft-com:vml" Requires="v">
                  <p:oleObj spid="_x0000_s20049" name="Equation" r:id="rId12" imgW="114151" imgH="164885" progId="Equation.DSMT4">
                    <p:embed/>
                  </p:oleObj>
                </mc:Choice>
                <mc:Fallback>
                  <p:oleObj name="Equation" r:id="rId12" imgW="114151" imgH="16488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4459288"/>
                          <a:ext cx="1714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8"/>
            <p:cNvGraphicFramePr>
              <a:graphicFrameLocks noChangeAspect="1"/>
            </p:cNvGraphicFramePr>
            <p:nvPr>
              <p:extLst>
                <p:ext uri="{D42A27DB-BD31-4B8C-83A1-F6EECF244321}">
                  <p14:modId xmlns:p14="http://schemas.microsoft.com/office/powerpoint/2010/main" val="3054730373"/>
                </p:ext>
              </p:extLst>
            </p:nvPr>
          </p:nvGraphicFramePr>
          <p:xfrm>
            <a:off x="3189288" y="4487863"/>
            <a:ext cx="304800" cy="228600"/>
          </p:xfrm>
          <a:graphic>
            <a:graphicData uri="http://schemas.openxmlformats.org/presentationml/2006/ole">
              <mc:AlternateContent xmlns:mc="http://schemas.openxmlformats.org/markup-compatibility/2006">
                <mc:Choice xmlns:v="urn:schemas-microsoft-com:vml" Requires="v">
                  <p:oleObj spid="_x0000_s20050" name="Equation" r:id="rId14" imgW="203024" imgH="152268" progId="Equation.DSMT4">
                    <p:embed/>
                  </p:oleObj>
                </mc:Choice>
                <mc:Fallback>
                  <p:oleObj name="Equation" r:id="rId14" imgW="203024" imgH="152268"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9288" y="448786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9"/>
            <p:cNvGraphicFramePr>
              <a:graphicFrameLocks noChangeAspect="1"/>
            </p:cNvGraphicFramePr>
            <p:nvPr>
              <p:extLst>
                <p:ext uri="{D42A27DB-BD31-4B8C-83A1-F6EECF244321}">
                  <p14:modId xmlns:p14="http://schemas.microsoft.com/office/powerpoint/2010/main" val="2985161962"/>
                </p:ext>
              </p:extLst>
            </p:nvPr>
          </p:nvGraphicFramePr>
          <p:xfrm>
            <a:off x="1958975" y="4468813"/>
            <a:ext cx="304800" cy="228600"/>
          </p:xfrm>
          <a:graphic>
            <a:graphicData uri="http://schemas.openxmlformats.org/presentationml/2006/ole">
              <mc:AlternateContent xmlns:mc="http://schemas.openxmlformats.org/markup-compatibility/2006">
                <mc:Choice xmlns:v="urn:schemas-microsoft-com:vml" Requires="v">
                  <p:oleObj spid="_x0000_s20051" name="Equation" r:id="rId16" imgW="203024" imgH="152268" progId="Equation.DSMT4">
                    <p:embed/>
                  </p:oleObj>
                </mc:Choice>
                <mc:Fallback>
                  <p:oleObj name="Equation" r:id="rId16" imgW="203024" imgH="152268"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8975" y="446881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30"/>
            <p:cNvGraphicFramePr>
              <a:graphicFrameLocks noChangeAspect="1"/>
            </p:cNvGraphicFramePr>
            <p:nvPr>
              <p:extLst>
                <p:ext uri="{D42A27DB-BD31-4B8C-83A1-F6EECF244321}">
                  <p14:modId xmlns:p14="http://schemas.microsoft.com/office/powerpoint/2010/main" val="1534728865"/>
                </p:ext>
              </p:extLst>
            </p:nvPr>
          </p:nvGraphicFramePr>
          <p:xfrm>
            <a:off x="739775" y="4459288"/>
            <a:ext cx="304800" cy="247650"/>
          </p:xfrm>
          <a:graphic>
            <a:graphicData uri="http://schemas.openxmlformats.org/presentationml/2006/ole">
              <mc:AlternateContent xmlns:mc="http://schemas.openxmlformats.org/markup-compatibility/2006">
                <mc:Choice xmlns:v="urn:schemas-microsoft-com:vml" Requires="v">
                  <p:oleObj spid="_x0000_s20052" name="Equation" r:id="rId18" imgW="203024" imgH="164957" progId="Equation.DSMT4">
                    <p:embed/>
                  </p:oleObj>
                </mc:Choice>
                <mc:Fallback>
                  <p:oleObj name="Equation" r:id="rId18" imgW="203024" imgH="16495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775" y="4459288"/>
                          <a:ext cx="304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Line 16"/>
            <p:cNvSpPr>
              <a:spLocks noChangeShapeType="1"/>
            </p:cNvSpPr>
            <p:nvPr/>
          </p:nvSpPr>
          <p:spPr bwMode="auto">
            <a:xfrm>
              <a:off x="4560283" y="119675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8" name="Line 23"/>
            <p:cNvSpPr>
              <a:spLocks noChangeShapeType="1"/>
            </p:cNvSpPr>
            <p:nvPr/>
          </p:nvSpPr>
          <p:spPr bwMode="auto">
            <a:xfrm flipH="1" flipV="1">
              <a:off x="5777582" y="2277088"/>
              <a:ext cx="18553" cy="18719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9" name="Line 23"/>
            <p:cNvSpPr>
              <a:spLocks noChangeShapeType="1"/>
            </p:cNvSpPr>
            <p:nvPr/>
          </p:nvSpPr>
          <p:spPr bwMode="auto">
            <a:xfrm flipV="1">
              <a:off x="7006459"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0" name="Line 23"/>
            <p:cNvSpPr>
              <a:spLocks noChangeShapeType="1"/>
            </p:cNvSpPr>
            <p:nvPr/>
          </p:nvSpPr>
          <p:spPr bwMode="auto">
            <a:xfrm flipV="1">
              <a:off x="3348829" y="227687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1" name="Line 23"/>
            <p:cNvSpPr>
              <a:spLocks noChangeShapeType="1"/>
            </p:cNvSpPr>
            <p:nvPr/>
          </p:nvSpPr>
          <p:spPr bwMode="auto">
            <a:xfrm flipV="1">
              <a:off x="2123871"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2" name="Left-Right Arrow 21"/>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400" b="1" dirty="0" smtClean="0">
                  <a:solidFill>
                    <a:srgbClr val="1F497D">
                      <a:lumMod val="75000"/>
                    </a:srgbClr>
                  </a:solidFill>
                </a:rPr>
                <a:t>68%</a:t>
              </a:r>
            </a:p>
          </p:txBody>
        </p:sp>
        <p:sp>
          <p:nvSpPr>
            <p:cNvPr id="23" name="Left-Right Arrow 22"/>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1400" b="1" dirty="0" smtClean="0">
                  <a:solidFill>
                    <a:srgbClr val="1F497D">
                      <a:lumMod val="75000"/>
                    </a:srgbClr>
                  </a:solidFill>
                </a:rPr>
                <a:t>95%</a:t>
              </a:r>
              <a:endParaRPr lang="en-IE" sz="1050" b="1" dirty="0">
                <a:solidFill>
                  <a:srgbClr val="1F497D">
                    <a:lumMod val="75000"/>
                  </a:srgbClr>
                </a:solidFill>
              </a:endParaRPr>
            </a:p>
          </p:txBody>
        </p:sp>
        <p:sp>
          <p:nvSpPr>
            <p:cNvPr id="24" name="Left-Right Arrow 23"/>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1400" b="1" dirty="0" smtClean="0">
                  <a:solidFill>
                    <a:srgbClr val="1F497D">
                      <a:lumMod val="75000"/>
                    </a:srgbClr>
                  </a:solidFill>
                </a:rPr>
                <a:t>99.7%</a:t>
              </a:r>
              <a:endParaRPr lang="en-IE" sz="1050" b="1" dirty="0">
                <a:solidFill>
                  <a:srgbClr val="1F497D">
                    <a:lumMod val="75000"/>
                  </a:srgbClr>
                </a:solidFill>
              </a:endParaRPr>
            </a:p>
          </p:txBody>
        </p:sp>
        <p:sp>
          <p:nvSpPr>
            <p:cNvPr id="25" name="Freeform 14"/>
            <p:cNvSpPr>
              <a:spLocks/>
            </p:cNvSpPr>
            <p:nvPr/>
          </p:nvSpPr>
          <p:spPr bwMode="auto">
            <a:xfrm>
              <a:off x="788025" y="1196752"/>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3935851484"/>
              </p:ext>
            </p:extLst>
          </p:nvPr>
        </p:nvGraphicFramePr>
        <p:xfrm>
          <a:off x="238125" y="1052736"/>
          <a:ext cx="8559800" cy="660400"/>
        </p:xfrm>
        <a:graphic>
          <a:graphicData uri="http://schemas.openxmlformats.org/presentationml/2006/ole">
            <mc:AlternateContent xmlns:mc="http://schemas.openxmlformats.org/markup-compatibility/2006">
              <mc:Choice xmlns:v="urn:schemas-microsoft-com:vml" Requires="v">
                <p:oleObj spid="_x0000_s20053" name="Equation" r:id="rId20" imgW="6019560" imgH="431640" progId="Equation.DSMT4">
                  <p:embed/>
                </p:oleObj>
              </mc:Choice>
              <mc:Fallback>
                <p:oleObj name="Equation" r:id="rId20" imgW="6019560" imgH="431640" progId="Equation.DSMT4">
                  <p:embed/>
                  <p:pic>
                    <p:nvPicPr>
                      <p:cNvPr id="0" name="Object 1"/>
                      <p:cNvPicPr>
                        <a:picLocks noChangeAspect="1" noChangeArrowheads="1"/>
                      </p:cNvPicPr>
                      <p:nvPr/>
                    </p:nvPicPr>
                    <p:blipFill>
                      <a:blip r:embed="rId21"/>
                      <a:srcRect/>
                      <a:stretch>
                        <a:fillRect/>
                      </a:stretch>
                    </p:blipFill>
                    <p:spPr bwMode="auto">
                      <a:xfrm>
                        <a:off x="238125" y="1052736"/>
                        <a:ext cx="8559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le 2"/>
          <p:cNvSpPr>
            <a:spLocks noGrp="1"/>
          </p:cNvSpPr>
          <p:nvPr>
            <p:ph type="title"/>
          </p:nvPr>
        </p:nvSpPr>
        <p:spPr/>
        <p:txBody>
          <a:bodyPr/>
          <a:lstStyle/>
          <a:p>
            <a:r>
              <a:rPr lang="en-IE" dirty="0" smtClean="0"/>
              <a:t>Example 1</a:t>
            </a:r>
            <a:endParaRPr lang="en-IE" dirty="0"/>
          </a:p>
        </p:txBody>
      </p:sp>
      <p:pic>
        <p:nvPicPr>
          <p:cNvPr id="19819" name="Picture 363" descr="http://images.mylot.com/userImages/images/postphotos/2341624.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552" y="2857917"/>
            <a:ext cx="25241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5"/>
          <p:cNvSpPr>
            <a:spLocks noChangeArrowheads="1"/>
          </p:cNvSpPr>
          <p:nvPr/>
        </p:nvSpPr>
        <p:spPr bwMode="auto">
          <a:xfrm>
            <a:off x="180528" y="260648"/>
            <a:ext cx="9144000" cy="6494085"/>
          </a:xfrm>
          <a:prstGeom prst="rect">
            <a:avLst/>
          </a:prstGeom>
          <a:noFill/>
          <a:ln w="9525">
            <a:noFill/>
            <a:miter lim="800000"/>
            <a:headEnd/>
            <a:tailEnd/>
          </a:ln>
        </p:spPr>
        <p:txBody>
          <a:bodyPr>
            <a:spAutoFit/>
          </a:bodyPr>
          <a:lstStyle/>
          <a:p>
            <a:pPr>
              <a:defRPr/>
            </a:pPr>
            <a:r>
              <a:rPr lang="en-GB" b="1" dirty="0" smtClean="0"/>
              <a:t>     Often </a:t>
            </a:r>
            <a:r>
              <a:rPr lang="en-GB" b="1" dirty="0"/>
              <a:t>we need to make a decision about a population based on a sample</a:t>
            </a:r>
            <a:r>
              <a:rPr lang="en-GB" b="1" dirty="0" smtClean="0"/>
              <a:t>.</a:t>
            </a:r>
          </a:p>
          <a:p>
            <a:pPr marL="342900" indent="-342900">
              <a:buFont typeface="+mj-lt"/>
              <a:buAutoNum type="arabicPeriod"/>
              <a:defRPr/>
            </a:pPr>
            <a:endParaRPr lang="en-GB" b="1" dirty="0" smtClean="0"/>
          </a:p>
          <a:p>
            <a:pPr>
              <a:defRPr/>
            </a:pPr>
            <a:r>
              <a:rPr lang="en-GB" b="1" dirty="0" smtClean="0"/>
              <a:t>      In a trial you are presumed innocent until after the trial?</a:t>
            </a:r>
            <a:endParaRPr lang="en-GB" b="1" dirty="0"/>
          </a:p>
          <a:p>
            <a:pPr marL="342900" indent="-342900">
              <a:defRPr/>
            </a:pPr>
            <a:r>
              <a:rPr lang="en-GB" b="1" dirty="0"/>
              <a:t>      </a:t>
            </a:r>
            <a:r>
              <a:rPr lang="en-GB" b="1" i="1" dirty="0" smtClean="0">
                <a:solidFill>
                  <a:srgbClr val="FF0000"/>
                </a:solidFill>
              </a:rPr>
              <a:t>Assuming </a:t>
            </a:r>
            <a:r>
              <a:rPr lang="en-GB" b="1" i="1" dirty="0">
                <a:solidFill>
                  <a:srgbClr val="FF0000"/>
                </a:solidFill>
              </a:rPr>
              <a:t>that </a:t>
            </a:r>
            <a:r>
              <a:rPr lang="en-GB" b="1" i="1" dirty="0" smtClean="0">
                <a:solidFill>
                  <a:srgbClr val="FF0000"/>
                </a:solidFill>
              </a:rPr>
              <a:t>an accused person is innocent ( nothing has happened) is called </a:t>
            </a:r>
            <a:r>
              <a:rPr lang="en-GB" b="1" i="1" dirty="0">
                <a:solidFill>
                  <a:srgbClr val="FF0000"/>
                </a:solidFill>
              </a:rPr>
              <a:t>a NULL HYPOTHESIS  (H</a:t>
            </a:r>
            <a:r>
              <a:rPr lang="en-GB" b="1" i="1" baseline="-25000" dirty="0">
                <a:solidFill>
                  <a:srgbClr val="FF0000"/>
                </a:solidFill>
              </a:rPr>
              <a:t>0</a:t>
            </a:r>
            <a:r>
              <a:rPr lang="en-GB" b="1" i="1" dirty="0">
                <a:solidFill>
                  <a:srgbClr val="FF0000"/>
                </a:solidFill>
              </a:rPr>
              <a:t>)</a:t>
            </a:r>
          </a:p>
          <a:p>
            <a:pPr marL="342900" indent="-342900">
              <a:defRPr/>
            </a:pPr>
            <a:r>
              <a:rPr lang="en-GB" b="1" i="1" dirty="0">
                <a:solidFill>
                  <a:srgbClr val="FF0000"/>
                </a:solidFill>
              </a:rPr>
              <a:t>      </a:t>
            </a:r>
            <a:r>
              <a:rPr lang="en-GB" b="1" i="1" dirty="0" smtClean="0">
                <a:solidFill>
                  <a:srgbClr val="00B050"/>
                </a:solidFill>
              </a:rPr>
              <a:t>Assuming </a:t>
            </a:r>
            <a:r>
              <a:rPr lang="en-GB" b="1" i="1" dirty="0">
                <a:solidFill>
                  <a:srgbClr val="00B050"/>
                </a:solidFill>
              </a:rPr>
              <a:t>that </a:t>
            </a:r>
            <a:r>
              <a:rPr lang="en-GB" b="1" i="1" dirty="0" smtClean="0">
                <a:solidFill>
                  <a:srgbClr val="00B050"/>
                </a:solidFill>
              </a:rPr>
              <a:t>an accused person is not  innocent </a:t>
            </a:r>
            <a:r>
              <a:rPr lang="en-GB" b="1" i="1" dirty="0">
                <a:solidFill>
                  <a:srgbClr val="00B050"/>
                </a:solidFill>
              </a:rPr>
              <a:t>called an ALTERNATIVE HYPOTHESIS  (H</a:t>
            </a:r>
            <a:r>
              <a:rPr lang="en-GB" b="1" i="1" baseline="-25000" dirty="0">
                <a:solidFill>
                  <a:srgbClr val="00B050"/>
                </a:solidFill>
              </a:rPr>
              <a:t>1</a:t>
            </a:r>
            <a:r>
              <a:rPr lang="en-GB" b="1" i="1" dirty="0" smtClean="0">
                <a:solidFill>
                  <a:srgbClr val="00B050"/>
                </a:solidFill>
              </a:rPr>
              <a:t>)</a:t>
            </a:r>
            <a:endParaRPr lang="en-GB" b="1" dirty="0" smtClean="0">
              <a:solidFill>
                <a:srgbClr val="FFC000"/>
              </a:solidFill>
            </a:endParaRPr>
          </a:p>
          <a:p>
            <a:pPr>
              <a:defRPr/>
            </a:pPr>
            <a:endParaRPr lang="en-GB" b="1" dirty="0">
              <a:solidFill>
                <a:srgbClr val="FFC000"/>
              </a:solidFill>
            </a:endParaRPr>
          </a:p>
          <a:p>
            <a:pPr marL="342900" indent="-342900">
              <a:buFontTx/>
              <a:buAutoNum type="arabicPeriod"/>
              <a:defRPr/>
            </a:pPr>
            <a:r>
              <a:rPr lang="en-GB" sz="1600" b="1" dirty="0" smtClean="0"/>
              <a:t> Is </a:t>
            </a:r>
            <a:r>
              <a:rPr lang="en-GB" sz="1600" b="1" dirty="0"/>
              <a:t>a coin which is tossed biased if we get a run of 8 heads in 10 </a:t>
            </a:r>
            <a:r>
              <a:rPr lang="en-GB" sz="1600" b="1" dirty="0" smtClean="0"/>
              <a:t>tosses?</a:t>
            </a:r>
            <a:endParaRPr lang="en-GB" sz="1600" b="1" dirty="0"/>
          </a:p>
          <a:p>
            <a:pPr marL="342900" indent="-342900">
              <a:defRPr/>
            </a:pPr>
            <a:r>
              <a:rPr lang="en-GB" sz="1600" b="1" dirty="0"/>
              <a:t>     </a:t>
            </a:r>
            <a:r>
              <a:rPr lang="en-GB" sz="1600" b="1" dirty="0" smtClean="0"/>
              <a:t>  </a:t>
            </a:r>
            <a:r>
              <a:rPr lang="en-GB" sz="1600" b="1" i="1" dirty="0" smtClean="0">
                <a:solidFill>
                  <a:srgbClr val="FF0000"/>
                </a:solidFill>
              </a:rPr>
              <a:t>Assuming </a:t>
            </a:r>
            <a:r>
              <a:rPr lang="en-GB" sz="1600" b="1" i="1" dirty="0">
                <a:solidFill>
                  <a:srgbClr val="FF0000"/>
                </a:solidFill>
              </a:rPr>
              <a:t>that the coin is not biased is called a NULL </a:t>
            </a:r>
            <a:r>
              <a:rPr lang="en-GB" sz="1600" b="1" i="1" dirty="0" smtClean="0">
                <a:solidFill>
                  <a:srgbClr val="FF0000"/>
                </a:solidFill>
              </a:rPr>
              <a:t>HYPOTHESIS  (H</a:t>
            </a:r>
            <a:r>
              <a:rPr lang="en-GB" sz="1600" b="1" i="1" baseline="-25000" dirty="0" smtClean="0">
                <a:solidFill>
                  <a:srgbClr val="FF0000"/>
                </a:solidFill>
              </a:rPr>
              <a:t>0</a:t>
            </a:r>
            <a:r>
              <a:rPr lang="en-GB" sz="1600" b="1" i="1" dirty="0" smtClean="0">
                <a:solidFill>
                  <a:srgbClr val="FF0000"/>
                </a:solidFill>
              </a:rPr>
              <a:t>)</a:t>
            </a:r>
            <a:endParaRPr lang="en-GB" sz="1600" b="1" i="1" dirty="0">
              <a:solidFill>
                <a:srgbClr val="FF0000"/>
              </a:solidFill>
            </a:endParaRPr>
          </a:p>
          <a:p>
            <a:pPr marL="342900" indent="-342900">
              <a:defRPr/>
            </a:pPr>
            <a:r>
              <a:rPr lang="en-GB" sz="1600" b="1" i="1" dirty="0">
                <a:solidFill>
                  <a:srgbClr val="FF0000"/>
                </a:solidFill>
              </a:rPr>
              <a:t>     </a:t>
            </a:r>
            <a:r>
              <a:rPr lang="en-GB" sz="1600" b="1" i="1" dirty="0" smtClean="0">
                <a:solidFill>
                  <a:srgbClr val="FF0000"/>
                </a:solidFill>
              </a:rPr>
              <a:t>  </a:t>
            </a:r>
            <a:r>
              <a:rPr lang="en-GB" sz="1600" b="1" i="1" dirty="0" smtClean="0">
                <a:solidFill>
                  <a:srgbClr val="00B050"/>
                </a:solidFill>
              </a:rPr>
              <a:t>Assuming </a:t>
            </a:r>
            <a:r>
              <a:rPr lang="en-GB" sz="1600" b="1" i="1" dirty="0">
                <a:solidFill>
                  <a:srgbClr val="00B050"/>
                </a:solidFill>
              </a:rPr>
              <a:t>that the coin is biased is called an ALTERNATIVE </a:t>
            </a:r>
            <a:r>
              <a:rPr lang="en-GB" sz="1600" b="1" i="1" dirty="0" smtClean="0">
                <a:solidFill>
                  <a:srgbClr val="00B050"/>
                </a:solidFill>
              </a:rPr>
              <a:t>HYPOTHESIS  (H</a:t>
            </a:r>
            <a:r>
              <a:rPr lang="en-GB" sz="1600" b="1" i="1" baseline="-25000" dirty="0" smtClean="0">
                <a:solidFill>
                  <a:srgbClr val="00B050"/>
                </a:solidFill>
              </a:rPr>
              <a:t>1</a:t>
            </a:r>
            <a:r>
              <a:rPr lang="en-GB" sz="1600" b="1" i="1" dirty="0" smtClean="0">
                <a:solidFill>
                  <a:srgbClr val="00B050"/>
                </a:solidFill>
              </a:rPr>
              <a:t>)</a:t>
            </a:r>
          </a:p>
          <a:p>
            <a:pPr marL="342900" indent="-342900">
              <a:defRPr/>
            </a:pPr>
            <a:endParaRPr lang="en-GB" sz="1600" b="1" i="1" dirty="0">
              <a:solidFill>
                <a:srgbClr val="00B050"/>
              </a:solidFill>
            </a:endParaRPr>
          </a:p>
          <a:p>
            <a:pPr marL="342900" indent="-342900">
              <a:buFontTx/>
              <a:buAutoNum type="arabicPeriod" startAt="2"/>
              <a:defRPr/>
            </a:pPr>
            <a:r>
              <a:rPr lang="en-GB" sz="1600" b="1" dirty="0"/>
              <a:t>During a 5 minute period a new machine produces fewer faulty parts than an old machine. </a:t>
            </a:r>
          </a:p>
          <a:p>
            <a:pPr marL="342900" indent="-342900">
              <a:defRPr/>
            </a:pPr>
            <a:r>
              <a:rPr lang="en-GB" sz="1600" b="1" dirty="0"/>
              <a:t>     </a:t>
            </a:r>
            <a:r>
              <a:rPr lang="en-GB" sz="1600" b="1" dirty="0" smtClean="0"/>
              <a:t> </a:t>
            </a:r>
            <a:r>
              <a:rPr lang="en-GB" sz="1600" b="1" i="1" dirty="0" smtClean="0">
                <a:solidFill>
                  <a:srgbClr val="FF0000"/>
                </a:solidFill>
              </a:rPr>
              <a:t>Assuming </a:t>
            </a:r>
            <a:r>
              <a:rPr lang="en-GB" sz="1600" b="1" i="1" dirty="0">
                <a:solidFill>
                  <a:srgbClr val="FF0000"/>
                </a:solidFill>
              </a:rPr>
              <a:t>that the new machine is no better than the old one is called a NULL </a:t>
            </a:r>
            <a:r>
              <a:rPr lang="en-GB" sz="1600" b="1" i="1" dirty="0" smtClean="0">
                <a:solidFill>
                  <a:srgbClr val="FF0000"/>
                </a:solidFill>
              </a:rPr>
              <a:t>HYPOTHESIS  (H</a:t>
            </a:r>
            <a:r>
              <a:rPr lang="en-GB" sz="1600" b="1" i="1" baseline="-25000" dirty="0" smtClean="0">
                <a:solidFill>
                  <a:srgbClr val="FF0000"/>
                </a:solidFill>
              </a:rPr>
              <a:t>0</a:t>
            </a:r>
            <a:r>
              <a:rPr lang="en-GB" sz="1600" b="1" i="1" dirty="0" smtClean="0">
                <a:solidFill>
                  <a:srgbClr val="FF0000"/>
                </a:solidFill>
              </a:rPr>
              <a:t>)</a:t>
            </a:r>
            <a:endParaRPr lang="en-GB" sz="1600" b="1" i="1" dirty="0">
              <a:solidFill>
                <a:srgbClr val="FF0000"/>
              </a:solidFill>
            </a:endParaRPr>
          </a:p>
          <a:p>
            <a:pPr marL="342900" indent="-342900">
              <a:defRPr/>
            </a:pPr>
            <a:r>
              <a:rPr lang="en-GB" sz="1600" b="1" i="1" dirty="0">
                <a:solidFill>
                  <a:srgbClr val="FF0000"/>
                </a:solidFill>
              </a:rPr>
              <a:t>   </a:t>
            </a:r>
            <a:r>
              <a:rPr lang="en-GB" sz="1600" b="1" i="1" dirty="0" smtClean="0">
                <a:solidFill>
                  <a:srgbClr val="FF0000"/>
                </a:solidFill>
              </a:rPr>
              <a:t>   </a:t>
            </a:r>
            <a:r>
              <a:rPr lang="en-GB" sz="1600" b="1" i="1" dirty="0" smtClean="0">
                <a:solidFill>
                  <a:srgbClr val="00B050"/>
                </a:solidFill>
              </a:rPr>
              <a:t>Assuming </a:t>
            </a:r>
            <a:r>
              <a:rPr lang="en-GB" sz="1600" b="1" i="1" dirty="0">
                <a:solidFill>
                  <a:srgbClr val="00B050"/>
                </a:solidFill>
              </a:rPr>
              <a:t>that the new machine is better than the old one is called an ALTERNATIVE </a:t>
            </a:r>
            <a:r>
              <a:rPr lang="en-GB" sz="1600" b="1" i="1" dirty="0" smtClean="0">
                <a:solidFill>
                  <a:srgbClr val="00B050"/>
                </a:solidFill>
              </a:rPr>
              <a:t>HYPOTHESIS  (H</a:t>
            </a:r>
            <a:r>
              <a:rPr lang="en-GB" sz="1600" b="1" i="1" baseline="-25000" dirty="0" smtClean="0">
                <a:solidFill>
                  <a:srgbClr val="00B050"/>
                </a:solidFill>
              </a:rPr>
              <a:t>1</a:t>
            </a:r>
            <a:r>
              <a:rPr lang="en-GB" sz="1600" b="1" i="1" dirty="0" smtClean="0">
                <a:solidFill>
                  <a:srgbClr val="00B050"/>
                </a:solidFill>
              </a:rPr>
              <a:t>)</a:t>
            </a:r>
          </a:p>
          <a:p>
            <a:pPr marL="342900" indent="-342900">
              <a:defRPr/>
            </a:pPr>
            <a:endParaRPr lang="en-GB" sz="1600" b="1" i="1" dirty="0">
              <a:solidFill>
                <a:srgbClr val="00B050"/>
              </a:solidFill>
            </a:endParaRPr>
          </a:p>
          <a:p>
            <a:pPr marL="342900" indent="-342900">
              <a:buFontTx/>
              <a:buAutoNum type="arabicPeriod" startAt="3"/>
              <a:defRPr/>
            </a:pPr>
            <a:r>
              <a:rPr lang="en-GB" sz="1600" b="1" dirty="0"/>
              <a:t>Does a new drug for Hay-Fever work </a:t>
            </a:r>
            <a:r>
              <a:rPr lang="en-GB" sz="1600" b="1" dirty="0" smtClean="0"/>
              <a:t>effectively?</a:t>
            </a:r>
            <a:endParaRPr lang="en-GB" sz="1600" b="1" dirty="0"/>
          </a:p>
          <a:p>
            <a:pPr marL="342900" indent="-342900">
              <a:defRPr/>
            </a:pPr>
            <a:r>
              <a:rPr lang="en-GB" sz="1600" b="1" i="1" dirty="0" smtClean="0">
                <a:solidFill>
                  <a:srgbClr val="FF0000"/>
                </a:solidFill>
              </a:rPr>
              <a:t>      Assuming </a:t>
            </a:r>
            <a:r>
              <a:rPr lang="en-GB" sz="1600" b="1" i="1" dirty="0">
                <a:solidFill>
                  <a:srgbClr val="FF0000"/>
                </a:solidFill>
              </a:rPr>
              <a:t>that there is no difference between the new drug and the current</a:t>
            </a:r>
            <a:br>
              <a:rPr lang="en-GB" sz="1600" b="1" i="1" dirty="0">
                <a:solidFill>
                  <a:srgbClr val="FF0000"/>
                </a:solidFill>
              </a:rPr>
            </a:br>
            <a:r>
              <a:rPr lang="en-GB" sz="1600" b="1" i="1" dirty="0" smtClean="0">
                <a:solidFill>
                  <a:srgbClr val="FF0000"/>
                </a:solidFill>
              </a:rPr>
              <a:t>drug </a:t>
            </a:r>
            <a:r>
              <a:rPr lang="en-GB" sz="1600" b="1" i="1" dirty="0">
                <a:solidFill>
                  <a:srgbClr val="FF0000"/>
                </a:solidFill>
              </a:rPr>
              <a:t>called a NULL HYPOTHESIS. ( H</a:t>
            </a:r>
            <a:r>
              <a:rPr lang="en-GB" sz="1600" b="1" i="1" baseline="-25000" dirty="0">
                <a:solidFill>
                  <a:srgbClr val="FF0000"/>
                </a:solidFill>
              </a:rPr>
              <a:t>0</a:t>
            </a:r>
            <a:r>
              <a:rPr lang="en-GB" sz="1600" b="1" i="1" dirty="0">
                <a:solidFill>
                  <a:srgbClr val="FF0000"/>
                </a:solidFill>
              </a:rPr>
              <a:t> )</a:t>
            </a:r>
          </a:p>
          <a:p>
            <a:pPr marL="342900" indent="-342900">
              <a:defRPr/>
            </a:pPr>
            <a:r>
              <a:rPr lang="en-GB" sz="1600" b="1" i="1" dirty="0">
                <a:solidFill>
                  <a:srgbClr val="00B050"/>
                </a:solidFill>
                <a:latin typeface="Arial" charset="0"/>
              </a:rPr>
              <a:t>      Assuming that the new drug is better than the current most popular drug is called an ALTERNATIVE HYPOTHESIS. ( H</a:t>
            </a:r>
            <a:r>
              <a:rPr lang="en-GB" sz="1600" b="1" i="1" baseline="-25000" dirty="0">
                <a:solidFill>
                  <a:srgbClr val="00B050"/>
                </a:solidFill>
                <a:latin typeface="Arial" charset="0"/>
              </a:rPr>
              <a:t>1</a:t>
            </a:r>
            <a:r>
              <a:rPr lang="en-GB" sz="1600" b="1" i="1" dirty="0">
                <a:solidFill>
                  <a:srgbClr val="00B050"/>
                </a:solidFill>
                <a:latin typeface="Arial" charset="0"/>
              </a:rPr>
              <a:t> )</a:t>
            </a:r>
          </a:p>
          <a:p>
            <a:pPr>
              <a:defRPr/>
            </a:pPr>
            <a:endParaRPr lang="en-US" sz="1600" b="1" dirty="0"/>
          </a:p>
        </p:txBody>
      </p:sp>
    </p:spTree>
    <p:extLst>
      <p:ext uri="{BB962C8B-B14F-4D97-AF65-F5344CB8AC3E}">
        <p14:creationId xmlns:p14="http://schemas.microsoft.com/office/powerpoint/2010/main" val="36660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2">
                                            <p:txEl>
                                              <p:pRg st="6" end="6"/>
                                            </p:txEl>
                                          </p:spTgt>
                                        </p:tgtEl>
                                        <p:attrNameLst>
                                          <p:attrName>style.visibility</p:attrName>
                                        </p:attrNameLst>
                                      </p:cBhvr>
                                      <p:to>
                                        <p:strVal val="visible"/>
                                      </p:to>
                                    </p:set>
                                    <p:animEffect transition="in" filter="fade">
                                      <p:cBhvr>
                                        <p:cTn id="7" dur="500"/>
                                        <p:tgtEl>
                                          <p:spTgt spid="34822">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22">
                                            <p:txEl>
                                              <p:pRg st="7" end="7"/>
                                            </p:txEl>
                                          </p:spTgt>
                                        </p:tgtEl>
                                        <p:attrNameLst>
                                          <p:attrName>style.visibility</p:attrName>
                                        </p:attrNameLst>
                                      </p:cBhvr>
                                      <p:to>
                                        <p:strVal val="visible"/>
                                      </p:to>
                                    </p:set>
                                    <p:animEffect transition="in" filter="fade">
                                      <p:cBhvr>
                                        <p:cTn id="10" dur="500"/>
                                        <p:tgtEl>
                                          <p:spTgt spid="34822">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2">
                                            <p:txEl>
                                              <p:pRg st="8" end="8"/>
                                            </p:txEl>
                                          </p:spTgt>
                                        </p:tgtEl>
                                        <p:attrNameLst>
                                          <p:attrName>style.visibility</p:attrName>
                                        </p:attrNameLst>
                                      </p:cBhvr>
                                      <p:to>
                                        <p:strVal val="visible"/>
                                      </p:to>
                                    </p:set>
                                    <p:animEffect transition="in" filter="fade">
                                      <p:cBhvr>
                                        <p:cTn id="13" dur="500"/>
                                        <p:tgtEl>
                                          <p:spTgt spid="3482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822">
                                            <p:txEl>
                                              <p:pRg st="10" end="10"/>
                                            </p:txEl>
                                          </p:spTgt>
                                        </p:tgtEl>
                                        <p:attrNameLst>
                                          <p:attrName>style.visibility</p:attrName>
                                        </p:attrNameLst>
                                      </p:cBhvr>
                                      <p:to>
                                        <p:strVal val="visible"/>
                                      </p:to>
                                    </p:set>
                                    <p:animEffect transition="in" filter="fade">
                                      <p:cBhvr>
                                        <p:cTn id="18" dur="500"/>
                                        <p:tgtEl>
                                          <p:spTgt spid="34822">
                                            <p:txEl>
                                              <p:pRg st="10" end="1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22">
                                            <p:txEl>
                                              <p:pRg st="11" end="11"/>
                                            </p:txEl>
                                          </p:spTgt>
                                        </p:tgtEl>
                                        <p:attrNameLst>
                                          <p:attrName>style.visibility</p:attrName>
                                        </p:attrNameLst>
                                      </p:cBhvr>
                                      <p:to>
                                        <p:strVal val="visible"/>
                                      </p:to>
                                    </p:set>
                                    <p:animEffect transition="in" filter="fade">
                                      <p:cBhvr>
                                        <p:cTn id="21" dur="500"/>
                                        <p:tgtEl>
                                          <p:spTgt spid="34822">
                                            <p:txEl>
                                              <p:pRg st="11" end="1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22">
                                            <p:txEl>
                                              <p:pRg st="12" end="12"/>
                                            </p:txEl>
                                          </p:spTgt>
                                        </p:tgtEl>
                                        <p:attrNameLst>
                                          <p:attrName>style.visibility</p:attrName>
                                        </p:attrNameLst>
                                      </p:cBhvr>
                                      <p:to>
                                        <p:strVal val="visible"/>
                                      </p:to>
                                    </p:set>
                                    <p:animEffect transition="in" filter="fade">
                                      <p:cBhvr>
                                        <p:cTn id="24" dur="500"/>
                                        <p:tgtEl>
                                          <p:spTgt spid="34822">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822">
                                            <p:txEl>
                                              <p:pRg st="14" end="14"/>
                                            </p:txEl>
                                          </p:spTgt>
                                        </p:tgtEl>
                                        <p:attrNameLst>
                                          <p:attrName>style.visibility</p:attrName>
                                        </p:attrNameLst>
                                      </p:cBhvr>
                                      <p:to>
                                        <p:strVal val="visible"/>
                                      </p:to>
                                    </p:set>
                                    <p:animEffect transition="in" filter="fade">
                                      <p:cBhvr>
                                        <p:cTn id="29" dur="500"/>
                                        <p:tgtEl>
                                          <p:spTgt spid="34822">
                                            <p:txEl>
                                              <p:pRg st="14" end="1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822">
                                            <p:txEl>
                                              <p:pRg st="15" end="15"/>
                                            </p:txEl>
                                          </p:spTgt>
                                        </p:tgtEl>
                                        <p:attrNameLst>
                                          <p:attrName>style.visibility</p:attrName>
                                        </p:attrNameLst>
                                      </p:cBhvr>
                                      <p:to>
                                        <p:strVal val="visible"/>
                                      </p:to>
                                    </p:set>
                                    <p:animEffect transition="in" filter="fade">
                                      <p:cBhvr>
                                        <p:cTn id="32" dur="500"/>
                                        <p:tgtEl>
                                          <p:spTgt spid="34822">
                                            <p:txEl>
                                              <p:pRg st="15" end="1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822">
                                            <p:txEl>
                                              <p:pRg st="16" end="16"/>
                                            </p:txEl>
                                          </p:spTgt>
                                        </p:tgtEl>
                                        <p:attrNameLst>
                                          <p:attrName>style.visibility</p:attrName>
                                        </p:attrNameLst>
                                      </p:cBhvr>
                                      <p:to>
                                        <p:strVal val="visible"/>
                                      </p:to>
                                    </p:set>
                                    <p:animEffect transition="in" filter="fade">
                                      <p:cBhvr>
                                        <p:cTn id="35" dur="500"/>
                                        <p:tgtEl>
                                          <p:spTgt spid="3482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77788" y="749017"/>
            <a:ext cx="8388424" cy="5632311"/>
          </a:xfrm>
          <a:prstGeom prst="rect">
            <a:avLst/>
          </a:prstGeom>
          <a:noFill/>
          <a:ln w="9525">
            <a:noFill/>
            <a:miter lim="800000"/>
            <a:headEnd/>
            <a:tailEnd/>
          </a:ln>
        </p:spPr>
        <p:txBody>
          <a:bodyPr wrap="square">
            <a:spAutoFit/>
          </a:bodyPr>
          <a:lstStyle/>
          <a:p>
            <a:pPr>
              <a:defRPr/>
            </a:pPr>
            <a:endParaRPr lang="en-GB" b="1" dirty="0"/>
          </a:p>
          <a:p>
            <a:pPr algn="ctr">
              <a:defRPr/>
            </a:pPr>
            <a:r>
              <a:rPr lang="en-GB" b="1" dirty="0">
                <a:solidFill>
                  <a:srgbClr val="FF0000"/>
                </a:solidFill>
              </a:rPr>
              <a:t>A Two Tailed Test. </a:t>
            </a:r>
            <a:endParaRPr lang="en-GB" b="1" dirty="0">
              <a:solidFill>
                <a:srgbClr val="00B050"/>
              </a:solidFill>
            </a:endParaRPr>
          </a:p>
          <a:p>
            <a:pPr marL="342900" indent="-342900" algn="ctr">
              <a:defRPr/>
            </a:pPr>
            <a:r>
              <a:rPr lang="en-GB" b="1" dirty="0">
                <a:solidFill>
                  <a:srgbClr val="00B050"/>
                </a:solidFill>
              </a:rPr>
              <a:t>   </a:t>
            </a: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endParaRPr lang="en-GB" b="1" dirty="0">
              <a:solidFill>
                <a:srgbClr val="00B050"/>
              </a:solidFill>
            </a:endParaRPr>
          </a:p>
          <a:p>
            <a:pPr marL="342900" indent="-342900" algn="ctr">
              <a:defRPr/>
            </a:pPr>
            <a:r>
              <a:rPr lang="en-GB" b="1" dirty="0"/>
              <a:t>       </a:t>
            </a:r>
            <a:endParaRPr lang="en-GB" b="1" dirty="0" smtClean="0"/>
          </a:p>
          <a:p>
            <a:pPr marL="342900" indent="-342900" algn="ctr">
              <a:defRPr/>
            </a:pPr>
            <a:endParaRPr lang="en-GB" b="1" dirty="0"/>
          </a:p>
          <a:p>
            <a:pPr marL="342900" indent="-342900" algn="ctr">
              <a:defRPr/>
            </a:pPr>
            <a:r>
              <a:rPr lang="en-GB" b="1" dirty="0" smtClean="0"/>
              <a:t>The </a:t>
            </a:r>
            <a:r>
              <a:rPr lang="en-GB" b="1" dirty="0"/>
              <a:t>critical values for a 5% level of significance </a:t>
            </a:r>
            <a:endParaRPr lang="en-GB" b="1" dirty="0" smtClean="0"/>
          </a:p>
          <a:p>
            <a:pPr marL="342900" indent="-342900" algn="ctr">
              <a:defRPr/>
            </a:pPr>
            <a:r>
              <a:rPr lang="en-GB" b="1" dirty="0"/>
              <a:t> </a:t>
            </a:r>
            <a:r>
              <a:rPr lang="en-GB" b="1" dirty="0" smtClean="0"/>
              <a:t>      </a:t>
            </a:r>
          </a:p>
          <a:p>
            <a:pPr marL="342900" indent="-342900" algn="ctr">
              <a:defRPr/>
            </a:pPr>
            <a:r>
              <a:rPr lang="en-GB" b="1" dirty="0" smtClean="0"/>
              <a:t>z </a:t>
            </a:r>
            <a:r>
              <a:rPr lang="en-GB" b="1" dirty="0"/>
              <a:t>= </a:t>
            </a:r>
            <a:r>
              <a:rPr lang="en-GB" b="1" dirty="0">
                <a:sym typeface="Symbol"/>
              </a:rPr>
              <a:t> 1∙96  or  z = 1∙96</a:t>
            </a:r>
          </a:p>
          <a:p>
            <a:pPr marL="342900" indent="-342900">
              <a:defRPr/>
            </a:pPr>
            <a:endParaRPr lang="en-GB" b="1" dirty="0"/>
          </a:p>
          <a:p>
            <a:pPr marL="342900" indent="-342900">
              <a:defRPr/>
            </a:pPr>
            <a:endParaRPr lang="en-US" b="1" dirty="0"/>
          </a:p>
        </p:txBody>
      </p:sp>
      <p:sp>
        <p:nvSpPr>
          <p:cNvPr id="6" name="Slide Number Placeholder 2"/>
          <p:cNvSpPr txBox="1">
            <a:spLocks/>
          </p:cNvSpPr>
          <p:nvPr/>
        </p:nvSpPr>
        <p:spPr>
          <a:xfrm>
            <a:off x="142875" y="6492875"/>
            <a:ext cx="2133600" cy="365125"/>
          </a:xfrm>
          <a:prstGeom prst="rect">
            <a:avLst/>
          </a:prstGeom>
        </p:spPr>
        <p:txBody>
          <a:bodyPr anchor="ctr"/>
          <a:lstStyle/>
          <a:p>
            <a:pPr fontAlgn="auto">
              <a:spcBef>
                <a:spcPts val="0"/>
              </a:spcBef>
              <a:spcAft>
                <a:spcPts val="0"/>
              </a:spcAft>
              <a:defRPr/>
            </a:pPr>
            <a:r>
              <a:rPr lang="en-US" sz="2000" b="1">
                <a:solidFill>
                  <a:schemeClr val="bg1"/>
                </a:solidFill>
                <a:latin typeface="+mn-lt"/>
              </a:rPr>
              <a:t>Slide</a:t>
            </a:r>
            <a:fld id="{ED4879FF-7C92-46F9-BE5E-C3E432346D97}" type="slidenum">
              <a:rPr lang="en-US" sz="2000" b="1">
                <a:solidFill>
                  <a:schemeClr val="bg1"/>
                </a:solidFill>
                <a:latin typeface="+mn-lt"/>
              </a:rPr>
              <a:pPr fontAlgn="auto">
                <a:spcBef>
                  <a:spcPts val="0"/>
                </a:spcBef>
                <a:spcAft>
                  <a:spcPts val="0"/>
                </a:spcAft>
                <a:defRPr/>
              </a:pPr>
              <a:t>81</a:t>
            </a:fld>
            <a:endParaRPr lang="en-US" sz="2000" b="1" dirty="0">
              <a:solidFill>
                <a:schemeClr val="bg1"/>
              </a:solidFill>
              <a:latin typeface="+mn-lt"/>
            </a:endParaRPr>
          </a:p>
        </p:txBody>
      </p:sp>
      <p:grpSp>
        <p:nvGrpSpPr>
          <p:cNvPr id="17" name="Group 16"/>
          <p:cNvGrpSpPr/>
          <p:nvPr/>
        </p:nvGrpSpPr>
        <p:grpSpPr>
          <a:xfrm>
            <a:off x="1321594" y="1905174"/>
            <a:ext cx="6500813" cy="2947987"/>
            <a:chOff x="1285875" y="2357438"/>
            <a:chExt cx="6500813" cy="2947987"/>
          </a:xfrm>
        </p:grpSpPr>
        <p:pic>
          <p:nvPicPr>
            <p:cNvPr id="5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8" name="TextBox 7"/>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9" name="Group 8"/>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4" name="Straight Arrow Connector 3"/>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GB" dirty="0"/>
              <a:t>Testing the Null Hypothesis using </a:t>
            </a:r>
            <a:r>
              <a:rPr lang="en-GB" dirty="0" smtClean="0"/>
              <a:t>z-values</a:t>
            </a:r>
            <a:endParaRPr lang="en-IE" dirty="0"/>
          </a:p>
        </p:txBody>
      </p:sp>
    </p:spTree>
    <p:extLst>
      <p:ext uri="{BB962C8B-B14F-4D97-AF65-F5344CB8AC3E}">
        <p14:creationId xmlns:p14="http://schemas.microsoft.com/office/powerpoint/2010/main" val="2453767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179512" y="904751"/>
            <a:ext cx="891763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dirty="0">
                <a:latin typeface="Arial" charset="0"/>
              </a:rPr>
              <a:t>The statistical method used to determine whether </a:t>
            </a:r>
            <a:r>
              <a:rPr lang="en-GB" altLang="en-US" sz="1800" b="1" i="1" dirty="0">
                <a:latin typeface="Arial" charset="0"/>
              </a:rPr>
              <a:t>H</a:t>
            </a:r>
            <a:r>
              <a:rPr lang="en-GB" altLang="en-US" sz="1800" b="1" i="1" baseline="-25000" dirty="0">
                <a:latin typeface="Arial" charset="0"/>
              </a:rPr>
              <a:t>0</a:t>
            </a:r>
            <a:r>
              <a:rPr lang="en-GB" altLang="en-US" sz="1800" b="1" i="1" dirty="0">
                <a:latin typeface="Arial" charset="0"/>
              </a:rPr>
              <a:t> </a:t>
            </a:r>
            <a:r>
              <a:rPr lang="en-GB" altLang="en-US" sz="1800" b="1" dirty="0">
                <a:latin typeface="Arial" charset="0"/>
              </a:rPr>
              <a:t>is true or not is called HYPOTHESIS TESTING.</a:t>
            </a:r>
          </a:p>
          <a:p>
            <a:pPr eaLnBrk="1" hangingPunct="1">
              <a:spcBef>
                <a:spcPct val="0"/>
              </a:spcBef>
              <a:buFontTx/>
              <a:buNone/>
            </a:pPr>
            <a:r>
              <a:rPr lang="en-GB" altLang="en-US" sz="1800" b="1" dirty="0" smtClean="0">
                <a:latin typeface="Arial" charset="0"/>
              </a:rPr>
              <a:t>Statisticians </a:t>
            </a:r>
            <a:r>
              <a:rPr lang="en-GB" altLang="en-US" sz="1800" b="1" dirty="0">
                <a:latin typeface="Arial" charset="0"/>
              </a:rPr>
              <a:t>speak of “</a:t>
            </a:r>
            <a:r>
              <a:rPr lang="en-GB" altLang="en-US" sz="1800" b="1" i="1" dirty="0">
                <a:latin typeface="Arial" charset="0"/>
              </a:rPr>
              <a:t>not accepting or accepting H</a:t>
            </a:r>
            <a:r>
              <a:rPr lang="en-GB" altLang="en-US" sz="1800" b="1" i="1" baseline="-25000" dirty="0">
                <a:latin typeface="Arial" charset="0"/>
              </a:rPr>
              <a:t>0 </a:t>
            </a:r>
            <a:r>
              <a:rPr lang="en-GB" altLang="en-US" sz="1800" b="1" i="1" dirty="0">
                <a:latin typeface="Arial" charset="0"/>
              </a:rPr>
              <a:t> at a certain level</a:t>
            </a:r>
            <a:r>
              <a:rPr lang="en-GB" altLang="en-US" sz="1800" b="1" dirty="0">
                <a:latin typeface="Arial" charset="0"/>
              </a:rPr>
              <a:t>”.  This level is called the LEVEL OF SIGNIFICANCE. </a:t>
            </a:r>
            <a:r>
              <a:rPr lang="en-GB" altLang="en-US" sz="1800" b="1" dirty="0">
                <a:solidFill>
                  <a:srgbClr val="00B050"/>
                </a:solidFill>
                <a:latin typeface="Arial" charset="0"/>
              </a:rPr>
              <a:t>( 5% level of significance is on the syllabus).</a:t>
            </a:r>
          </a:p>
          <a:p>
            <a:pPr eaLnBrk="1" hangingPunct="1">
              <a:spcBef>
                <a:spcPct val="0"/>
              </a:spcBef>
              <a:buFontTx/>
              <a:buNone/>
            </a:pPr>
            <a:endParaRPr lang="en-GB" altLang="en-US" sz="1800" b="1" dirty="0">
              <a:solidFill>
                <a:srgbClr val="00B050"/>
              </a:solidFill>
              <a:latin typeface="Arial" charset="0"/>
            </a:endParaRPr>
          </a:p>
          <a:p>
            <a:pPr eaLnBrk="1" hangingPunct="1">
              <a:spcBef>
                <a:spcPct val="0"/>
              </a:spcBef>
              <a:buFontTx/>
              <a:buNone/>
            </a:pPr>
            <a:r>
              <a:rPr lang="en-GB" altLang="en-US" sz="1800" b="1" dirty="0">
                <a:latin typeface="Arial" charset="0"/>
              </a:rPr>
              <a:t>If the value of z lies outside the range  </a:t>
            </a:r>
            <a:r>
              <a:rPr lang="en-GB" altLang="en-US" sz="1800" b="1" dirty="0">
                <a:latin typeface="Arial" charset="0"/>
                <a:sym typeface="Symbol" pitchFamily="18" charset="2"/>
              </a:rPr>
              <a:t> 1∙96 &lt; z &lt; 1∙96 </a:t>
            </a:r>
            <a:r>
              <a:rPr lang="en-GB" altLang="en-US" sz="1800" b="1" dirty="0">
                <a:solidFill>
                  <a:srgbClr val="FF0000"/>
                </a:solidFill>
                <a:latin typeface="Arial" charset="0"/>
                <a:sym typeface="Symbol" pitchFamily="18" charset="2"/>
              </a:rPr>
              <a:t>(critical region) </a:t>
            </a:r>
          </a:p>
          <a:p>
            <a:pPr eaLnBrk="1" hangingPunct="1">
              <a:spcBef>
                <a:spcPct val="0"/>
              </a:spcBef>
              <a:buFontTx/>
              <a:buNone/>
            </a:pPr>
            <a:r>
              <a:rPr lang="en-GB" altLang="en-US" sz="1800" b="1" dirty="0">
                <a:latin typeface="Arial" charset="0"/>
                <a:sym typeface="Symbol" pitchFamily="18" charset="2"/>
              </a:rPr>
              <a:t>we reject </a:t>
            </a:r>
            <a:r>
              <a:rPr lang="en-GB" altLang="en-US" sz="1800" b="1" i="1" dirty="0">
                <a:latin typeface="Arial" charset="0"/>
              </a:rPr>
              <a:t>H</a:t>
            </a:r>
            <a:r>
              <a:rPr lang="en-GB" altLang="en-US" sz="1800" b="1" i="1" baseline="-25000" dirty="0">
                <a:latin typeface="Arial" charset="0"/>
              </a:rPr>
              <a:t>0 .</a:t>
            </a:r>
            <a:endParaRPr lang="en-US" altLang="en-US" sz="1800" b="1" dirty="0">
              <a:latin typeface="Arial" charset="0"/>
            </a:endParaRPr>
          </a:p>
        </p:txBody>
      </p:sp>
      <p:grpSp>
        <p:nvGrpSpPr>
          <p:cNvPr id="5" name="Group 4"/>
          <p:cNvGrpSpPr/>
          <p:nvPr/>
        </p:nvGrpSpPr>
        <p:grpSpPr>
          <a:xfrm>
            <a:off x="1346745" y="3216188"/>
            <a:ext cx="6500813" cy="2947987"/>
            <a:chOff x="1285875" y="2357438"/>
            <a:chExt cx="6500813" cy="2947987"/>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9" name="TextBox 8"/>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10" name="Group 9"/>
            <p:cNvGrpSpPr/>
            <p:nvPr/>
          </p:nvGrpSpPr>
          <p:grpSpPr>
            <a:xfrm>
              <a:off x="2899974" y="3021253"/>
              <a:ext cx="3046134" cy="529248"/>
              <a:chOff x="3547881" y="5023100"/>
              <a:chExt cx="3046134" cy="529248"/>
            </a:xfrm>
          </p:grpSpPr>
          <p:sp>
            <p:nvSpPr>
              <p:cNvPr id="13" name="TextBox 12"/>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4" name="TextBox 13"/>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11" name="Straight Arrow Connector 10"/>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dirty="0"/>
              <a:t>Testing the Null Hypothesis using z-values</a:t>
            </a:r>
            <a:endParaRPr lang="en-IE" dirty="0"/>
          </a:p>
        </p:txBody>
      </p:sp>
    </p:spTree>
    <p:extLst>
      <p:ext uri="{BB962C8B-B14F-4D97-AF65-F5344CB8AC3E}">
        <p14:creationId xmlns:p14="http://schemas.microsoft.com/office/powerpoint/2010/main" val="8669971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034460181"/>
              </p:ext>
            </p:extLst>
          </p:nvPr>
        </p:nvGraphicFramePr>
        <p:xfrm>
          <a:off x="251520" y="1412776"/>
          <a:ext cx="8669338" cy="1857375"/>
        </p:xfrm>
        <a:graphic>
          <a:graphicData uri="http://schemas.openxmlformats.org/presentationml/2006/ole">
            <mc:AlternateContent xmlns:mc="http://schemas.openxmlformats.org/markup-compatibility/2006">
              <mc:Choice xmlns:v="urn:schemas-microsoft-com:vml" Requires="v">
                <p:oleObj spid="_x0000_s60727" name="Equation" r:id="rId3" imgW="6235560" imgH="1346040" progId="Equation.DSMT4">
                  <p:embed/>
                </p:oleObj>
              </mc:Choice>
              <mc:Fallback>
                <p:oleObj name="Equation" r:id="rId3" imgW="6235560" imgH="1346040" progId="Equation.DSMT4">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12776"/>
                        <a:ext cx="866933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93206435"/>
              </p:ext>
            </p:extLst>
          </p:nvPr>
        </p:nvGraphicFramePr>
        <p:xfrm>
          <a:off x="4487863" y="393700"/>
          <a:ext cx="168275" cy="260350"/>
        </p:xfrm>
        <a:graphic>
          <a:graphicData uri="http://schemas.openxmlformats.org/presentationml/2006/ole">
            <mc:AlternateContent xmlns:mc="http://schemas.openxmlformats.org/markup-compatibility/2006">
              <mc:Choice xmlns:v="urn:schemas-microsoft-com:vml" Requires="v">
                <p:oleObj spid="_x0000_s60728" name="Equation" r:id="rId5" imgW="114120" imgH="177480" progId="Equation.DSMT4">
                  <p:embed/>
                </p:oleObj>
              </mc:Choice>
              <mc:Fallback>
                <p:oleObj name="Equation" r:id="rId5" imgW="114120" imgH="177480" progId="Equation.DSMT4">
                  <p:embed/>
                  <p:pic>
                    <p:nvPicPr>
                      <p:cNvPr id="0" name="Picture 132"/>
                      <p:cNvPicPr>
                        <a:picLocks noChangeAspect="1" noChangeArrowheads="1"/>
                      </p:cNvPicPr>
                      <p:nvPr/>
                    </p:nvPicPr>
                    <p:blipFill>
                      <a:blip r:embed="rId6"/>
                      <a:srcRect/>
                      <a:stretch>
                        <a:fillRect/>
                      </a:stretch>
                    </p:blipFill>
                    <p:spPr bwMode="auto">
                      <a:xfrm>
                        <a:off x="4487863" y="393700"/>
                        <a:ext cx="1682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4473097"/>
              </p:ext>
            </p:extLst>
          </p:nvPr>
        </p:nvGraphicFramePr>
        <p:xfrm>
          <a:off x="323528" y="3429000"/>
          <a:ext cx="7345363" cy="2122487"/>
        </p:xfrm>
        <a:graphic>
          <a:graphicData uri="http://schemas.openxmlformats.org/presentationml/2006/ole">
            <mc:AlternateContent xmlns:mc="http://schemas.openxmlformats.org/markup-compatibility/2006">
              <mc:Choice xmlns:v="urn:schemas-microsoft-com:vml" Requires="v">
                <p:oleObj spid="_x0000_s60729" name="Equation" r:id="rId7" imgW="5283000" imgH="1536480" progId="Equation.DSMT4">
                  <p:embed/>
                </p:oleObj>
              </mc:Choice>
              <mc:Fallback>
                <p:oleObj name="Equation" r:id="rId7" imgW="5283000" imgH="1536480" progId="Equation.DSMT4">
                  <p:embed/>
                  <p:pic>
                    <p:nvPicPr>
                      <p:cNvPr id="0" name="Picture 133"/>
                      <p:cNvPicPr>
                        <a:picLocks noChangeAspect="1" noChangeArrowheads="1"/>
                      </p:cNvPicPr>
                      <p:nvPr/>
                    </p:nvPicPr>
                    <p:blipFill>
                      <a:blip r:embed="rId8"/>
                      <a:srcRect/>
                      <a:stretch>
                        <a:fillRect/>
                      </a:stretch>
                    </p:blipFill>
                    <p:spPr bwMode="auto">
                      <a:xfrm>
                        <a:off x="323528" y="3429000"/>
                        <a:ext cx="7345363" cy="21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a:xfrm>
                <a:off x="135693" y="119416"/>
                <a:ext cx="8872615" cy="1149344"/>
              </a:xfrm>
            </p:spPr>
            <p:txBody>
              <a:bodyPr>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IE" i="1" smtClean="0">
                              <a:latin typeface="Cambria Math" panose="02040503050406030204" pitchFamily="18" charset="0"/>
                            </a:rPr>
                          </m:ctrlPr>
                        </m:mPr>
                        <m:mr>
                          <m:e>
                            <m:eqArr>
                              <m:eqArrPr>
                                <m:ctrlPr>
                                  <a:rPr lang="en-IE" i="1">
                                    <a:latin typeface="Cambria Math" panose="02040503050406030204" pitchFamily="18" charset="0"/>
                                  </a:rPr>
                                </m:ctrlPr>
                              </m:eqArrPr>
                              <m:e>
                                <m:r>
                                  <m:rPr>
                                    <m:nor/>
                                  </m:rPr>
                                  <a:rPr lang="en-IE"/>
                                  <m:t>Testing</m:t>
                                </m:r>
                                <m:r>
                                  <m:rPr>
                                    <m:nor/>
                                  </m:rPr>
                                  <a:rPr lang="en-IE"/>
                                  <m:t> </m:t>
                                </m:r>
                                <m:r>
                                  <m:rPr>
                                    <m:nor/>
                                  </m:rPr>
                                  <a:rPr lang="en-IE"/>
                                  <m:t>hypotheses</m:t>
                                </m:r>
                                <m:r>
                                  <m:rPr>
                                    <m:nor/>
                                  </m:rPr>
                                  <a:rPr lang="en-IE"/>
                                  <m:t> </m:t>
                                </m:r>
                                <m:r>
                                  <m:rPr>
                                    <m:nor/>
                                  </m:rPr>
                                  <a:rPr lang="en-IE"/>
                                  <m:t>about</m:t>
                                </m:r>
                                <m:r>
                                  <m:rPr>
                                    <m:nor/>
                                  </m:rPr>
                                  <a:rPr lang="en-IE"/>
                                  <m:t> </m:t>
                                </m:r>
                                <m:r>
                                  <m:rPr>
                                    <m:nor/>
                                  </m:rPr>
                                  <a:rPr lang="en-IE"/>
                                  <m:t>a</m:t>
                                </m:r>
                                <m:r>
                                  <m:rPr>
                                    <m:nor/>
                                  </m:rPr>
                                  <a:rPr lang="en-IE"/>
                                  <m:t> </m:t>
                                </m:r>
                                <m:r>
                                  <m:rPr>
                                    <m:nor/>
                                  </m:rPr>
                                  <a:rPr lang="en-IE"/>
                                  <m:t>population</m:t>
                                </m:r>
                                <m:r>
                                  <m:rPr>
                                    <m:nor/>
                                  </m:rPr>
                                  <a:rPr lang="en-IE"/>
                                  <m:t> </m:t>
                                </m:r>
                              </m:e>
                              <m:e>
                                <m:r>
                                  <m:rPr>
                                    <m:nor/>
                                  </m:rPr>
                                  <a:rPr lang="en-IE"/>
                                  <m:t>mean</m:t>
                                </m:r>
                                <m:r>
                                  <m:rPr>
                                    <m:nor/>
                                  </m:rPr>
                                  <a:rPr lang="en-IE"/>
                                  <m:t> </m:t>
                                </m:r>
                                <m:d>
                                  <m:dPr>
                                    <m:ctrlPr>
                                      <a:rPr lang="en-IE" i="1">
                                        <a:latin typeface="Cambria Math" panose="02040503050406030204" pitchFamily="18" charset="0"/>
                                      </a:rPr>
                                    </m:ctrlPr>
                                  </m:dPr>
                                  <m:e>
                                    <m:r>
                                      <m:rPr>
                                        <m:nor/>
                                      </m:rPr>
                                      <a:rPr lang="en-IE"/>
                                      <m:t>large</m:t>
                                    </m:r>
                                    <m:r>
                                      <m:rPr>
                                        <m:nor/>
                                      </m:rPr>
                                      <a:rPr lang="en-IE"/>
                                      <m:t> </m:t>
                                    </m:r>
                                    <m:r>
                                      <m:rPr>
                                        <m:nor/>
                                      </m:rPr>
                                      <a:rPr lang="en-IE"/>
                                      <m:t>samples</m:t>
                                    </m:r>
                                  </m:e>
                                </m:d>
                                <m:r>
                                  <a:rPr lang="en-IE" i="0">
                                    <a:latin typeface="Cambria Math"/>
                                  </a:rPr>
                                  <m:t>.</m:t>
                                </m:r>
                              </m:e>
                            </m:eqArr>
                          </m:e>
                        </m:mr>
                        <m:mr>
                          <m:e>
                            <m:r>
                              <m:rPr>
                                <m:nor/>
                              </m:rPr>
                              <a:rPr lang="en-IE"/>
                              <m:t>      </m:t>
                            </m:r>
                          </m:e>
                        </m:mr>
                      </m:m>
                    </m:oMath>
                  </m:oMathPara>
                </a14:m>
                <a:endParaRPr lang="en-IE"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5693" y="119416"/>
                <a:ext cx="8872615" cy="1149344"/>
              </a:xfrm>
              <a:blipFill rotWithShape="1">
                <a:blip r:embed="rId9"/>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180529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4059764"/>
              </p:ext>
            </p:extLst>
          </p:nvPr>
        </p:nvGraphicFramePr>
        <p:xfrm>
          <a:off x="250825" y="225425"/>
          <a:ext cx="6832600" cy="3540125"/>
        </p:xfrm>
        <a:graphic>
          <a:graphicData uri="http://schemas.openxmlformats.org/presentationml/2006/ole">
            <mc:AlternateContent xmlns:mc="http://schemas.openxmlformats.org/markup-compatibility/2006">
              <mc:Choice xmlns:v="urn:schemas-microsoft-com:vml" Requires="v">
                <p:oleObj spid="_x0000_s61645" name="Equation" r:id="rId3" imgW="4914720" imgH="2565360" progId="Equation.DSMT4">
                  <p:embed/>
                </p:oleObj>
              </mc:Choice>
              <mc:Fallback>
                <p:oleObj name="Equation" r:id="rId3" imgW="4914720" imgH="2565360" progId="Equation.DSMT4">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5425"/>
                        <a:ext cx="68326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29210897"/>
              </p:ext>
            </p:extLst>
          </p:nvPr>
        </p:nvGraphicFramePr>
        <p:xfrm>
          <a:off x="323528" y="4077072"/>
          <a:ext cx="6586537" cy="1263650"/>
        </p:xfrm>
        <a:graphic>
          <a:graphicData uri="http://schemas.openxmlformats.org/presentationml/2006/ole">
            <mc:AlternateContent xmlns:mc="http://schemas.openxmlformats.org/markup-compatibility/2006">
              <mc:Choice xmlns:v="urn:schemas-microsoft-com:vml" Requires="v">
                <p:oleObj spid="_x0000_s61646" name="Equation" r:id="rId5" imgW="4736880" imgH="914400" progId="Equation.DSMT4">
                  <p:embed/>
                </p:oleObj>
              </mc:Choice>
              <mc:Fallback>
                <p:oleObj name="Equation" r:id="rId5" imgW="4736880" imgH="914400" progId="Equation.DSMT4">
                  <p:embed/>
                  <p:pic>
                    <p:nvPicPr>
                      <p:cNvPr id="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077072"/>
                        <a:ext cx="6586537"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411065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510960"/>
            <a:ext cx="8929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dirty="0">
                <a:solidFill>
                  <a:srgbClr val="FF0000"/>
                </a:solidFill>
                <a:latin typeface="Arial" charset="0"/>
              </a:rPr>
              <a:t>     </a:t>
            </a:r>
            <a:endParaRPr lang="en-GB" altLang="en-US" sz="2400" b="1" dirty="0">
              <a:solidFill>
                <a:srgbClr val="00B050"/>
              </a:solidFill>
              <a:latin typeface="Arial" charset="0"/>
            </a:endParaRPr>
          </a:p>
        </p:txBody>
      </p:sp>
      <p:sp>
        <p:nvSpPr>
          <p:cNvPr id="8196" name="Rectangle 3"/>
          <p:cNvSpPr>
            <a:spLocks noChangeArrowheads="1"/>
          </p:cNvSpPr>
          <p:nvPr/>
        </p:nvSpPr>
        <p:spPr bwMode="auto">
          <a:xfrm>
            <a:off x="285750" y="1358039"/>
            <a:ext cx="88582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GB" altLang="en-US" sz="1800" b="1" dirty="0">
                <a:solidFill>
                  <a:schemeClr val="tx2"/>
                </a:solidFill>
                <a:latin typeface="Arial" charset="0"/>
              </a:rPr>
              <a:t>Write down the null hypothesis </a:t>
            </a:r>
            <a:r>
              <a:rPr lang="en-GB" altLang="en-US" sz="1800" b="1" dirty="0" smtClean="0">
                <a:solidFill>
                  <a:schemeClr val="tx2"/>
                </a:solidFill>
                <a:latin typeface="Arial" charset="0"/>
              </a:rPr>
              <a:t>H</a:t>
            </a:r>
            <a:r>
              <a:rPr lang="en-GB" altLang="en-US" sz="1800" b="1" baseline="-25000" dirty="0" smtClean="0">
                <a:solidFill>
                  <a:schemeClr val="tx2"/>
                </a:solidFill>
                <a:latin typeface="Arial" charset="0"/>
              </a:rPr>
              <a:t>0  </a:t>
            </a:r>
            <a:r>
              <a:rPr lang="en-GB" altLang="en-US" sz="1800" b="1" dirty="0">
                <a:solidFill>
                  <a:schemeClr val="tx2"/>
                </a:solidFill>
                <a:latin typeface="Arial" charset="0"/>
              </a:rPr>
              <a:t>and </a:t>
            </a:r>
            <a:r>
              <a:rPr lang="en-GB" altLang="en-US" sz="1800" b="1" dirty="0" smtClean="0">
                <a:solidFill>
                  <a:schemeClr val="tx2"/>
                </a:solidFill>
                <a:latin typeface="Arial" charset="0"/>
              </a:rPr>
              <a:t>the </a:t>
            </a:r>
            <a:r>
              <a:rPr lang="en-GB" altLang="en-US" sz="1800" b="1" dirty="0">
                <a:solidFill>
                  <a:schemeClr val="tx2"/>
                </a:solidFill>
                <a:latin typeface="Arial" charset="0"/>
              </a:rPr>
              <a:t>alternative hypothesis H</a:t>
            </a:r>
            <a:r>
              <a:rPr lang="en-GB" altLang="en-US" sz="1800" b="1" baseline="-25000" dirty="0">
                <a:solidFill>
                  <a:schemeClr val="tx2"/>
                </a:solidFill>
                <a:latin typeface="Arial" charset="0"/>
              </a:rPr>
              <a:t>1</a:t>
            </a:r>
            <a:r>
              <a:rPr lang="en-GB" altLang="en-US" sz="1800" b="1" dirty="0">
                <a:solidFill>
                  <a:schemeClr val="tx2"/>
                </a:solidFill>
                <a:latin typeface="Arial" charset="0"/>
              </a:rPr>
              <a:t> </a:t>
            </a:r>
            <a:endParaRPr lang="en-GB" altLang="en-US" sz="1800" b="1" baseline="-25000" dirty="0">
              <a:solidFill>
                <a:schemeClr val="tx2"/>
              </a:solidFill>
              <a:latin typeface="Arial" charset="0"/>
            </a:endParaRPr>
          </a:p>
          <a:p>
            <a:pPr marL="0" indent="0" eaLnBrk="1" hangingPunct="1">
              <a:spcBef>
                <a:spcPct val="0"/>
              </a:spcBef>
              <a:buNone/>
            </a:pPr>
            <a:endParaRPr lang="en-GB" altLang="en-US" sz="1800" b="1" dirty="0">
              <a:solidFill>
                <a:schemeClr val="tx2"/>
              </a:solidFill>
              <a:latin typeface="Arial" charset="0"/>
            </a:endParaRPr>
          </a:p>
          <a:p>
            <a:pPr eaLnBrk="1" hangingPunct="1">
              <a:spcBef>
                <a:spcPct val="0"/>
              </a:spcBef>
              <a:buFontTx/>
              <a:buAutoNum type="arabicPeriod" startAt="2"/>
            </a:pPr>
            <a:r>
              <a:rPr lang="en-GB" altLang="en-US" sz="1800" b="1" dirty="0">
                <a:solidFill>
                  <a:schemeClr val="tx2"/>
                </a:solidFill>
                <a:latin typeface="Arial" charset="0"/>
              </a:rPr>
              <a:t>Convert the observed results into z units</a:t>
            </a:r>
            <a:r>
              <a:rPr lang="en-GB" altLang="en-US" sz="1800" b="1" dirty="0" smtClean="0">
                <a:solidFill>
                  <a:schemeClr val="tx2"/>
                </a:solidFill>
                <a:latin typeface="Arial" charset="0"/>
              </a:rPr>
              <a:t>. (Calculate the test statistic).</a:t>
            </a:r>
          </a:p>
          <a:p>
            <a:pPr eaLnBrk="1" hangingPunct="1">
              <a:spcBef>
                <a:spcPct val="0"/>
              </a:spcBef>
              <a:buFontTx/>
              <a:buAutoNum type="arabicPeriod" startAt="2"/>
            </a:pPr>
            <a:endParaRPr lang="en-GB" altLang="en-US" sz="1800" b="1" dirty="0">
              <a:solidFill>
                <a:schemeClr val="tx2"/>
              </a:solidFill>
              <a:latin typeface="Arial" charset="0"/>
            </a:endParaRPr>
          </a:p>
          <a:p>
            <a:pPr eaLnBrk="1" hangingPunct="1">
              <a:spcBef>
                <a:spcPct val="0"/>
              </a:spcBef>
              <a:buFontTx/>
              <a:buAutoNum type="arabicPeriod" startAt="2"/>
            </a:pPr>
            <a:r>
              <a:rPr lang="en-GB" altLang="en-US" sz="1800" b="1" dirty="0" smtClean="0">
                <a:solidFill>
                  <a:schemeClr val="tx2"/>
                </a:solidFill>
                <a:latin typeface="Arial" charset="0"/>
              </a:rPr>
              <a:t>Write down the critical values. (a sketch also helps).</a:t>
            </a:r>
          </a:p>
          <a:p>
            <a:pPr eaLnBrk="1" hangingPunct="1">
              <a:spcBef>
                <a:spcPct val="0"/>
              </a:spcBef>
              <a:buFontTx/>
              <a:buNone/>
            </a:pPr>
            <a:endParaRPr lang="en-GB" altLang="en-US" sz="1800" b="1" dirty="0">
              <a:solidFill>
                <a:schemeClr val="tx2"/>
              </a:solidFill>
              <a:latin typeface="Arial" charset="0"/>
            </a:endParaRPr>
          </a:p>
          <a:p>
            <a:pPr marL="0" indent="0" eaLnBrk="1" hangingPunct="1">
              <a:spcBef>
                <a:spcPct val="0"/>
              </a:spcBef>
              <a:buNone/>
            </a:pPr>
            <a:r>
              <a:rPr lang="en-GB" altLang="en-US" sz="1800" b="1" dirty="0" smtClean="0">
                <a:solidFill>
                  <a:schemeClr val="tx2"/>
                </a:solidFill>
                <a:latin typeface="Arial" charset="0"/>
              </a:rPr>
              <a:t>4.   Reject </a:t>
            </a:r>
            <a:r>
              <a:rPr lang="en-GB" altLang="en-US" sz="1800" b="1" dirty="0">
                <a:solidFill>
                  <a:schemeClr val="tx2"/>
                </a:solidFill>
                <a:latin typeface="Arial" charset="0"/>
              </a:rPr>
              <a:t>H</a:t>
            </a:r>
            <a:r>
              <a:rPr lang="en-GB" altLang="en-US" sz="1800" b="1" baseline="-25000" dirty="0">
                <a:solidFill>
                  <a:schemeClr val="tx2"/>
                </a:solidFill>
                <a:latin typeface="Arial" charset="0"/>
              </a:rPr>
              <a:t>0 </a:t>
            </a:r>
            <a:r>
              <a:rPr lang="en-GB" altLang="en-US" sz="1800" b="1" dirty="0">
                <a:solidFill>
                  <a:schemeClr val="tx2"/>
                </a:solidFill>
                <a:latin typeface="Arial" charset="0"/>
              </a:rPr>
              <a:t> if z is in the critical </a:t>
            </a:r>
            <a:r>
              <a:rPr lang="en-GB" altLang="en-US" sz="1800" b="1" dirty="0" smtClean="0">
                <a:solidFill>
                  <a:schemeClr val="tx2"/>
                </a:solidFill>
                <a:latin typeface="Arial" charset="0"/>
              </a:rPr>
              <a:t>regions, </a:t>
            </a:r>
            <a:r>
              <a:rPr lang="en-GB" altLang="en-US" sz="1800" b="1" dirty="0">
                <a:solidFill>
                  <a:schemeClr val="tx2"/>
                </a:solidFill>
                <a:latin typeface="Arial" charset="0"/>
              </a:rPr>
              <a:t>otherwise </a:t>
            </a:r>
            <a:r>
              <a:rPr lang="en-GB" altLang="en-US" sz="1800" b="1" dirty="0" smtClean="0">
                <a:solidFill>
                  <a:schemeClr val="tx2"/>
                </a:solidFill>
                <a:latin typeface="Arial" charset="0"/>
              </a:rPr>
              <a:t>fail to reject </a:t>
            </a:r>
            <a:r>
              <a:rPr lang="en-GB" altLang="en-US" sz="1800" b="1" dirty="0">
                <a:solidFill>
                  <a:schemeClr val="tx2"/>
                </a:solidFill>
                <a:latin typeface="Arial" charset="0"/>
              </a:rPr>
              <a:t>H</a:t>
            </a:r>
            <a:r>
              <a:rPr lang="en-GB" altLang="en-US" sz="1800" b="1" baseline="-25000" dirty="0">
                <a:solidFill>
                  <a:schemeClr val="tx2"/>
                </a:solidFill>
                <a:latin typeface="Arial" charset="0"/>
              </a:rPr>
              <a:t>0.</a:t>
            </a:r>
            <a:endParaRPr lang="en-GB" altLang="en-US" sz="1800" b="1" dirty="0">
              <a:solidFill>
                <a:schemeClr val="tx2"/>
              </a:solidFill>
              <a:latin typeface="Arial" charset="0"/>
            </a:endParaRPr>
          </a:p>
        </p:txBody>
      </p:sp>
      <p:sp>
        <p:nvSpPr>
          <p:cNvPr id="2" name="Title 1"/>
          <p:cNvSpPr>
            <a:spLocks noGrp="1"/>
          </p:cNvSpPr>
          <p:nvPr>
            <p:ph type="title"/>
          </p:nvPr>
        </p:nvSpPr>
        <p:spPr>
          <a:xfrm>
            <a:off x="135693" y="119416"/>
            <a:ext cx="8872615" cy="933320"/>
          </a:xfrm>
        </p:spPr>
        <p:txBody>
          <a:bodyPr>
            <a:noAutofit/>
          </a:bodyPr>
          <a:lstStyle/>
          <a:p>
            <a:r>
              <a:rPr lang="en-GB" altLang="en-US" dirty="0">
                <a:solidFill>
                  <a:srgbClr val="FFC000"/>
                </a:solidFill>
                <a:latin typeface="Arial" charset="0"/>
              </a:rPr>
              <a:t>Review of the steps involved </a:t>
            </a:r>
            <a:r>
              <a:rPr lang="en-GB" altLang="en-US" dirty="0" smtClean="0">
                <a:solidFill>
                  <a:srgbClr val="FFC000"/>
                </a:solidFill>
                <a:latin typeface="Arial" charset="0"/>
              </a:rPr>
              <a:t/>
            </a:r>
            <a:br>
              <a:rPr lang="en-GB" altLang="en-US" dirty="0" smtClean="0">
                <a:solidFill>
                  <a:srgbClr val="FFC000"/>
                </a:solidFill>
                <a:latin typeface="Arial" charset="0"/>
              </a:rPr>
            </a:br>
            <a:r>
              <a:rPr lang="en-GB" altLang="en-US" dirty="0" smtClean="0">
                <a:solidFill>
                  <a:srgbClr val="FFC000"/>
                </a:solidFill>
                <a:latin typeface="Arial" charset="0"/>
              </a:rPr>
              <a:t>in </a:t>
            </a:r>
            <a:r>
              <a:rPr lang="en-GB" altLang="en-US" dirty="0">
                <a:solidFill>
                  <a:srgbClr val="FFC000"/>
                </a:solidFill>
                <a:latin typeface="Arial" charset="0"/>
              </a:rPr>
              <a:t>Hypothesis Testing</a:t>
            </a:r>
            <a:r>
              <a:rPr lang="en-GB" altLang="en-US" dirty="0" smtClean="0">
                <a:solidFill>
                  <a:srgbClr val="FFC000"/>
                </a:solidFill>
                <a:latin typeface="Arial" charset="0"/>
              </a:rPr>
              <a:t>:</a:t>
            </a:r>
            <a:endParaRPr lang="en-IE" dirty="0">
              <a:solidFill>
                <a:srgbClr val="FFC000"/>
              </a:solidFill>
            </a:endParaRPr>
          </a:p>
        </p:txBody>
      </p:sp>
    </p:spTree>
    <p:extLst>
      <p:ext uri="{BB962C8B-B14F-4D97-AF65-F5344CB8AC3E}">
        <p14:creationId xmlns:p14="http://schemas.microsoft.com/office/powerpoint/2010/main" val="12460749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40239092"/>
              </p:ext>
            </p:extLst>
          </p:nvPr>
        </p:nvGraphicFramePr>
        <p:xfrm>
          <a:off x="223838" y="931863"/>
          <a:ext cx="6842125" cy="1222375"/>
        </p:xfrm>
        <a:graphic>
          <a:graphicData uri="http://schemas.openxmlformats.org/presentationml/2006/ole">
            <mc:AlternateContent xmlns:mc="http://schemas.openxmlformats.org/markup-compatibility/2006">
              <mc:Choice xmlns:v="urn:schemas-microsoft-com:vml" Requires="v">
                <p:oleObj spid="_x0000_s62780" name="Equation" r:id="rId3" imgW="4927320" imgH="888840" progId="Equation.DSMT4">
                  <p:embed/>
                </p:oleObj>
              </mc:Choice>
              <mc:Fallback>
                <p:oleObj name="Equation" r:id="rId3" imgW="4927320" imgH="888840" progId="Equation.DSMT4">
                  <p:embed/>
                  <p:pic>
                    <p:nvPicPr>
                      <p:cNvPr id="0" name="Picture 126"/>
                      <p:cNvPicPr>
                        <a:picLocks noChangeAspect="1" noChangeArrowheads="1"/>
                      </p:cNvPicPr>
                      <p:nvPr/>
                    </p:nvPicPr>
                    <p:blipFill>
                      <a:blip r:embed="rId4"/>
                      <a:srcRect/>
                      <a:stretch>
                        <a:fillRect/>
                      </a:stretch>
                    </p:blipFill>
                    <p:spPr bwMode="auto">
                      <a:xfrm>
                        <a:off x="223838" y="931863"/>
                        <a:ext cx="6842125"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28446420"/>
              </p:ext>
            </p:extLst>
          </p:nvPr>
        </p:nvGraphicFramePr>
        <p:xfrm>
          <a:off x="171450" y="2420888"/>
          <a:ext cx="8859838" cy="1219200"/>
        </p:xfrm>
        <a:graphic>
          <a:graphicData uri="http://schemas.openxmlformats.org/presentationml/2006/ole">
            <mc:AlternateContent xmlns:mc="http://schemas.openxmlformats.org/markup-compatibility/2006">
              <mc:Choice xmlns:v="urn:schemas-microsoft-com:vml" Requires="v">
                <p:oleObj spid="_x0000_s62781" name="Equation" r:id="rId5" imgW="6375240" imgH="888840" progId="Equation.DSMT4">
                  <p:embed/>
                </p:oleObj>
              </mc:Choice>
              <mc:Fallback>
                <p:oleObj name="Equation" r:id="rId5" imgW="6375240" imgH="888840" progId="Equation.DSMT4">
                  <p:embed/>
                  <p:pic>
                    <p:nvPicPr>
                      <p:cNvPr id="0" name="Picture 127"/>
                      <p:cNvPicPr>
                        <a:picLocks noChangeAspect="1" noChangeArrowheads="1"/>
                      </p:cNvPicPr>
                      <p:nvPr/>
                    </p:nvPicPr>
                    <p:blipFill>
                      <a:blip r:embed="rId6"/>
                      <a:srcRect/>
                      <a:stretch>
                        <a:fillRect/>
                      </a:stretch>
                    </p:blipFill>
                    <p:spPr bwMode="auto">
                      <a:xfrm>
                        <a:off x="171450" y="2420888"/>
                        <a:ext cx="88598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6761839"/>
              </p:ext>
            </p:extLst>
          </p:nvPr>
        </p:nvGraphicFramePr>
        <p:xfrm>
          <a:off x="179512" y="4017739"/>
          <a:ext cx="6797675" cy="1787525"/>
        </p:xfrm>
        <a:graphic>
          <a:graphicData uri="http://schemas.openxmlformats.org/presentationml/2006/ole">
            <mc:AlternateContent xmlns:mc="http://schemas.openxmlformats.org/markup-compatibility/2006">
              <mc:Choice xmlns:v="urn:schemas-microsoft-com:vml" Requires="v">
                <p:oleObj spid="_x0000_s62782" name="Equation" r:id="rId7" imgW="4889160" imgH="1295280" progId="Equation.DSMT4">
                  <p:embed/>
                </p:oleObj>
              </mc:Choice>
              <mc:Fallback>
                <p:oleObj name="Equation" r:id="rId7" imgW="4889160" imgH="1295280" progId="Equation.DSMT4">
                  <p:embed/>
                  <p:pic>
                    <p:nvPicPr>
                      <p:cNvPr id="0" name="Picture 1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4017739"/>
                        <a:ext cx="679767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p:txBody>
          <a:bodyPr/>
          <a:lstStyle/>
          <a:p>
            <a:r>
              <a:rPr lang="en-IE" dirty="0" smtClean="0"/>
              <a:t>Example 1</a:t>
            </a:r>
            <a:endParaRPr lang="en-IE" dirty="0"/>
          </a:p>
        </p:txBody>
      </p:sp>
      <p:pic>
        <p:nvPicPr>
          <p:cNvPr id="9" name="Picture 258" descr="http://2.bp.blogspot.com/-BjkPE7d9bM8/UfvpF7r7WPI/AAAAAAAADCA/qgm8gbMIMS0/s1600/Screen%2BShot%2B2013-08-02%2Bat%2B12.14.38%2BP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5157191"/>
            <a:ext cx="2913137" cy="153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3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7624" y="975777"/>
            <a:ext cx="6500813" cy="2947987"/>
            <a:chOff x="1285875" y="2357438"/>
            <a:chExt cx="6500813" cy="2947987"/>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5" name="TextBox 4"/>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6" name="Group 5"/>
            <p:cNvGrpSpPr/>
            <p:nvPr/>
          </p:nvGrpSpPr>
          <p:grpSpPr>
            <a:xfrm>
              <a:off x="2899974" y="3021253"/>
              <a:ext cx="3046134" cy="529248"/>
              <a:chOff x="3547881" y="5023100"/>
              <a:chExt cx="3046134" cy="529248"/>
            </a:xfrm>
          </p:grpSpPr>
          <p:sp>
            <p:nvSpPr>
              <p:cNvPr id="9" name="TextBox 8"/>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0" name="TextBox 9"/>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7" name="Straight Arrow Connector 6"/>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extLst>
              <p:ext uri="{D42A27DB-BD31-4B8C-83A1-F6EECF244321}">
                <p14:modId xmlns:p14="http://schemas.microsoft.com/office/powerpoint/2010/main" val="853997274"/>
              </p:ext>
            </p:extLst>
          </p:nvPr>
        </p:nvGraphicFramePr>
        <p:xfrm>
          <a:off x="251520" y="874893"/>
          <a:ext cx="5245100" cy="350837"/>
        </p:xfrm>
        <a:graphic>
          <a:graphicData uri="http://schemas.openxmlformats.org/presentationml/2006/ole">
            <mc:AlternateContent xmlns:mc="http://schemas.openxmlformats.org/markup-compatibility/2006">
              <mc:Choice xmlns:v="urn:schemas-microsoft-com:vml" Requires="v">
                <p:oleObj spid="_x0000_s63702" name="Equation" r:id="rId4" imgW="3771720" imgH="253800" progId="Equation.DSMT4">
                  <p:embed/>
                </p:oleObj>
              </mc:Choice>
              <mc:Fallback>
                <p:oleObj name="Equation" r:id="rId4" imgW="3771720" imgH="253800" progId="Equation.DSMT4">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874893"/>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1187624" y="3392246"/>
            <a:ext cx="3250406" cy="900850"/>
            <a:chOff x="1003086" y="3212977"/>
            <a:chExt cx="3250406" cy="900850"/>
          </a:xfrm>
        </p:grpSpPr>
        <p:sp>
          <p:nvSpPr>
            <p:cNvPr id="14" name="TextBox 13"/>
            <p:cNvSpPr txBox="1"/>
            <p:nvPr/>
          </p:nvSpPr>
          <p:spPr>
            <a:xfrm>
              <a:off x="1003086" y="3744495"/>
              <a:ext cx="3250406"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− 2.7 is in the Reject Region</a:t>
              </a:r>
              <a:endParaRPr lang="en-IE" dirty="0">
                <a:solidFill>
                  <a:srgbClr val="FFC000"/>
                </a:solidFill>
              </a:endParaRPr>
            </a:p>
          </p:txBody>
        </p:sp>
        <p:cxnSp>
          <p:nvCxnSpPr>
            <p:cNvPr id="15" name="Straight Arrow Connector 14"/>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258" descr="http://2.bp.blogspot.com/-BjkPE7d9bM8/UfvpF7r7WPI/AAAAAAAADCA/qgm8gbMIMS0/s1600/Screen%2BShot%2B2013-08-02%2Bat%2B12.14.38%2B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5157191"/>
            <a:ext cx="2913137" cy="153164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r>
              <a:rPr lang="en-IE" dirty="0" smtClean="0"/>
              <a:t>Example 1</a:t>
            </a:r>
            <a:endParaRPr lang="en-IE" dirty="0"/>
          </a:p>
        </p:txBody>
      </p:sp>
      <p:graphicFrame>
        <p:nvGraphicFramePr>
          <p:cNvPr id="18" name="Object 17"/>
          <p:cNvGraphicFramePr>
            <a:graphicFrameLocks noChangeAspect="1"/>
          </p:cNvGraphicFramePr>
          <p:nvPr>
            <p:extLst>
              <p:ext uri="{D42A27DB-BD31-4B8C-83A1-F6EECF244321}">
                <p14:modId xmlns:p14="http://schemas.microsoft.com/office/powerpoint/2010/main" val="725700141"/>
              </p:ext>
            </p:extLst>
          </p:nvPr>
        </p:nvGraphicFramePr>
        <p:xfrm>
          <a:off x="363611" y="4340075"/>
          <a:ext cx="6552346" cy="817116"/>
        </p:xfrm>
        <a:graphic>
          <a:graphicData uri="http://schemas.openxmlformats.org/presentationml/2006/ole">
            <mc:AlternateContent xmlns:mc="http://schemas.openxmlformats.org/markup-compatibility/2006">
              <mc:Choice xmlns:v="urn:schemas-microsoft-com:vml" Requires="v">
                <p:oleObj spid="_x0000_s63703" name="Equation" r:id="rId7" imgW="5397480" imgH="672840" progId="Equation.DSMT4">
                  <p:embed/>
                </p:oleObj>
              </mc:Choice>
              <mc:Fallback>
                <p:oleObj name="Equation" r:id="rId7" imgW="5397480" imgH="672840" progId="Equation.DSMT4">
                  <p:embed/>
                  <p:pic>
                    <p:nvPicPr>
                      <p:cNvPr id="0" name=""/>
                      <p:cNvPicPr/>
                      <p:nvPr/>
                    </p:nvPicPr>
                    <p:blipFill>
                      <a:blip r:embed="rId8"/>
                      <a:stretch>
                        <a:fillRect/>
                      </a:stretch>
                    </p:blipFill>
                    <p:spPr>
                      <a:xfrm>
                        <a:off x="363611" y="4340075"/>
                        <a:ext cx="6552346" cy="817116"/>
                      </a:xfrm>
                      <a:prstGeom prst="rect">
                        <a:avLst/>
                      </a:prstGeom>
                    </p:spPr>
                  </p:pic>
                </p:oleObj>
              </mc:Fallback>
            </mc:AlternateContent>
          </a:graphicData>
        </a:graphic>
      </p:graphicFrame>
    </p:spTree>
    <p:extLst>
      <p:ext uri="{BB962C8B-B14F-4D97-AF65-F5344CB8AC3E}">
        <p14:creationId xmlns:p14="http://schemas.microsoft.com/office/powerpoint/2010/main" val="21039556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60815915"/>
              </p:ext>
            </p:extLst>
          </p:nvPr>
        </p:nvGraphicFramePr>
        <p:xfrm>
          <a:off x="219075" y="908720"/>
          <a:ext cx="8259763" cy="2117725"/>
        </p:xfrm>
        <a:graphic>
          <a:graphicData uri="http://schemas.openxmlformats.org/presentationml/2006/ole">
            <mc:AlternateContent xmlns:mc="http://schemas.openxmlformats.org/markup-compatibility/2006">
              <mc:Choice xmlns:v="urn:schemas-microsoft-com:vml" Requires="v">
                <p:oleObj spid="_x0000_s64826" name="Equation" r:id="rId3" imgW="5943600" imgH="1536480" progId="Equation.DSMT4">
                  <p:embed/>
                </p:oleObj>
              </mc:Choice>
              <mc:Fallback>
                <p:oleObj name="Equation" r:id="rId3" imgW="5943600" imgH="1536480" progId="Equation.DSMT4">
                  <p:embed/>
                  <p:pic>
                    <p:nvPicPr>
                      <p:cNvPr id="0" name="Picture 126"/>
                      <p:cNvPicPr>
                        <a:picLocks noChangeAspect="1" noChangeArrowheads="1"/>
                      </p:cNvPicPr>
                      <p:nvPr/>
                    </p:nvPicPr>
                    <p:blipFill>
                      <a:blip r:embed="rId4"/>
                      <a:srcRect/>
                      <a:stretch>
                        <a:fillRect/>
                      </a:stretch>
                    </p:blipFill>
                    <p:spPr bwMode="auto">
                      <a:xfrm>
                        <a:off x="219075" y="908720"/>
                        <a:ext cx="8259763"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0552167"/>
              </p:ext>
            </p:extLst>
          </p:nvPr>
        </p:nvGraphicFramePr>
        <p:xfrm>
          <a:off x="168275" y="3068638"/>
          <a:ext cx="9290050" cy="928687"/>
        </p:xfrm>
        <a:graphic>
          <a:graphicData uri="http://schemas.openxmlformats.org/presentationml/2006/ole">
            <mc:AlternateContent xmlns:mc="http://schemas.openxmlformats.org/markup-compatibility/2006">
              <mc:Choice xmlns:v="urn:schemas-microsoft-com:vml" Requires="v">
                <p:oleObj spid="_x0000_s64827" name="Equation" r:id="rId5" imgW="6680160" imgH="672840" progId="Equation.DSMT4">
                  <p:embed/>
                </p:oleObj>
              </mc:Choice>
              <mc:Fallback>
                <p:oleObj name="Equation" r:id="rId5" imgW="6680160" imgH="672840" progId="Equation.DSMT4">
                  <p:embed/>
                  <p:pic>
                    <p:nvPicPr>
                      <p:cNvPr id="0" name="Picture 127"/>
                      <p:cNvPicPr>
                        <a:picLocks noChangeAspect="1" noChangeArrowheads="1"/>
                      </p:cNvPicPr>
                      <p:nvPr/>
                    </p:nvPicPr>
                    <p:blipFill>
                      <a:blip r:embed="rId6"/>
                      <a:srcRect/>
                      <a:stretch>
                        <a:fillRect/>
                      </a:stretch>
                    </p:blipFill>
                    <p:spPr bwMode="auto">
                      <a:xfrm>
                        <a:off x="168275" y="3068638"/>
                        <a:ext cx="929005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9308379"/>
              </p:ext>
            </p:extLst>
          </p:nvPr>
        </p:nvGraphicFramePr>
        <p:xfrm>
          <a:off x="232569" y="4377779"/>
          <a:ext cx="6797675" cy="1787525"/>
        </p:xfrm>
        <a:graphic>
          <a:graphicData uri="http://schemas.openxmlformats.org/presentationml/2006/ole">
            <mc:AlternateContent xmlns:mc="http://schemas.openxmlformats.org/markup-compatibility/2006">
              <mc:Choice xmlns:v="urn:schemas-microsoft-com:vml" Requires="v">
                <p:oleObj spid="_x0000_s64828" name="Equation" r:id="rId7" imgW="4889160" imgH="1295280" progId="Equation.DSMT4">
                  <p:embed/>
                </p:oleObj>
              </mc:Choice>
              <mc:Fallback>
                <p:oleObj name="Equation" r:id="rId7" imgW="4889160" imgH="1295280" progId="Equation.DSMT4">
                  <p:embed/>
                  <p:pic>
                    <p:nvPicPr>
                      <p:cNvPr id="0" name="Picture 1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569" y="4377779"/>
                        <a:ext cx="679767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p:txBody>
          <a:bodyPr/>
          <a:lstStyle/>
          <a:p>
            <a:r>
              <a:rPr lang="en-IE" dirty="0" smtClean="0"/>
              <a:t>Example 2</a:t>
            </a:r>
            <a:endParaRPr lang="en-IE" dirty="0"/>
          </a:p>
        </p:txBody>
      </p:sp>
      <p:pic>
        <p:nvPicPr>
          <p:cNvPr id="64765" name="Picture 253" descr="https://encrypted-tbn2.gstatic.com/images?q=tbn:ANd9GcQ6wYsnzrXCSaIoJsLnNmflM7kSb0dASFulDqjElkhWA9Y5g7j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4797152"/>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7624" y="1263809"/>
            <a:ext cx="6500813" cy="2947987"/>
            <a:chOff x="1285875" y="2357438"/>
            <a:chExt cx="6500813" cy="2947987"/>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5" name="TextBox 4"/>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6" name="Group 5"/>
            <p:cNvGrpSpPr/>
            <p:nvPr/>
          </p:nvGrpSpPr>
          <p:grpSpPr>
            <a:xfrm>
              <a:off x="2899974" y="3021253"/>
              <a:ext cx="3046134" cy="529248"/>
              <a:chOff x="3547881" y="5023100"/>
              <a:chExt cx="3046134" cy="529248"/>
            </a:xfrm>
          </p:grpSpPr>
          <p:sp>
            <p:nvSpPr>
              <p:cNvPr id="9" name="TextBox 8"/>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0" name="TextBox 9"/>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7" name="Straight Arrow Connector 6"/>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Object 11"/>
          <p:cNvGraphicFramePr>
            <a:graphicFrameLocks noChangeAspect="1"/>
          </p:cNvGraphicFramePr>
          <p:nvPr>
            <p:extLst>
              <p:ext uri="{D42A27DB-BD31-4B8C-83A1-F6EECF244321}">
                <p14:modId xmlns:p14="http://schemas.microsoft.com/office/powerpoint/2010/main" val="240605043"/>
              </p:ext>
            </p:extLst>
          </p:nvPr>
        </p:nvGraphicFramePr>
        <p:xfrm>
          <a:off x="323528" y="1018909"/>
          <a:ext cx="5245100" cy="350837"/>
        </p:xfrm>
        <a:graphic>
          <a:graphicData uri="http://schemas.openxmlformats.org/presentationml/2006/ole">
            <mc:AlternateContent xmlns:mc="http://schemas.openxmlformats.org/markup-compatibility/2006">
              <mc:Choice xmlns:v="urn:schemas-microsoft-com:vml" Requires="v">
                <p:oleObj spid="_x0000_s66747" name="Equation" r:id="rId4" imgW="3771720" imgH="253800" progId="Equation.DSMT4">
                  <p:embed/>
                </p:oleObj>
              </mc:Choice>
              <mc:Fallback>
                <p:oleObj name="Equation" r:id="rId4" imgW="3771720" imgH="253800" progId="Equation.DSMT4">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018909"/>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1187624" y="3680278"/>
            <a:ext cx="3456384" cy="900850"/>
            <a:chOff x="1003086" y="3212977"/>
            <a:chExt cx="3456384" cy="900850"/>
          </a:xfrm>
        </p:grpSpPr>
        <p:sp>
          <p:nvSpPr>
            <p:cNvPr id="14" name="TextBox 13"/>
            <p:cNvSpPr txBox="1"/>
            <p:nvPr/>
          </p:nvSpPr>
          <p:spPr>
            <a:xfrm>
              <a:off x="1003086" y="3744495"/>
              <a:ext cx="3456384"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− 10.87 is in the Reject Region</a:t>
              </a:r>
              <a:endParaRPr lang="en-IE" dirty="0">
                <a:solidFill>
                  <a:srgbClr val="FFC000"/>
                </a:solidFill>
              </a:endParaRPr>
            </a:p>
          </p:txBody>
        </p:sp>
        <p:cxnSp>
          <p:nvCxnSpPr>
            <p:cNvPr id="15" name="Straight Arrow Connector 14"/>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itle 10"/>
          <p:cNvSpPr>
            <a:spLocks noGrp="1"/>
          </p:cNvSpPr>
          <p:nvPr>
            <p:ph type="title"/>
          </p:nvPr>
        </p:nvSpPr>
        <p:spPr/>
        <p:txBody>
          <a:bodyPr/>
          <a:lstStyle/>
          <a:p>
            <a:r>
              <a:rPr lang="en-IE" dirty="0" smtClean="0"/>
              <a:t>Example 2</a:t>
            </a:r>
            <a:endParaRPr lang="en-IE" dirty="0"/>
          </a:p>
        </p:txBody>
      </p:sp>
      <p:graphicFrame>
        <p:nvGraphicFramePr>
          <p:cNvPr id="17" name="Object 16"/>
          <p:cNvGraphicFramePr>
            <a:graphicFrameLocks noChangeAspect="1"/>
          </p:cNvGraphicFramePr>
          <p:nvPr>
            <p:extLst>
              <p:ext uri="{D42A27DB-BD31-4B8C-83A1-F6EECF244321}">
                <p14:modId xmlns:p14="http://schemas.microsoft.com/office/powerpoint/2010/main" val="1888177019"/>
              </p:ext>
            </p:extLst>
          </p:nvPr>
        </p:nvGraphicFramePr>
        <p:xfrm>
          <a:off x="645240" y="4941168"/>
          <a:ext cx="7043197" cy="864096"/>
        </p:xfrm>
        <a:graphic>
          <a:graphicData uri="http://schemas.openxmlformats.org/presentationml/2006/ole">
            <mc:AlternateContent xmlns:mc="http://schemas.openxmlformats.org/markup-compatibility/2006">
              <mc:Choice xmlns:v="urn:schemas-microsoft-com:vml" Requires="v">
                <p:oleObj spid="_x0000_s66748" name="Equation" r:id="rId6" imgW="5486400" imgH="672840" progId="Equation.DSMT4">
                  <p:embed/>
                </p:oleObj>
              </mc:Choice>
              <mc:Fallback>
                <p:oleObj name="Equation" r:id="rId6" imgW="5486400" imgH="672840" progId="Equation.DSMT4">
                  <p:embed/>
                  <p:pic>
                    <p:nvPicPr>
                      <p:cNvPr id="0" name=""/>
                      <p:cNvPicPr/>
                      <p:nvPr/>
                    </p:nvPicPr>
                    <p:blipFill>
                      <a:blip r:embed="rId7"/>
                      <a:stretch>
                        <a:fillRect/>
                      </a:stretch>
                    </p:blipFill>
                    <p:spPr>
                      <a:xfrm>
                        <a:off x="645240" y="4941168"/>
                        <a:ext cx="7043197" cy="864096"/>
                      </a:xfrm>
                      <a:prstGeom prst="rect">
                        <a:avLst/>
                      </a:prstGeom>
                    </p:spPr>
                  </p:pic>
                </p:oleObj>
              </mc:Fallback>
            </mc:AlternateContent>
          </a:graphicData>
        </a:graphic>
      </p:graphicFrame>
    </p:spTree>
    <p:extLst>
      <p:ext uri="{BB962C8B-B14F-4D97-AF65-F5344CB8AC3E}">
        <p14:creationId xmlns:p14="http://schemas.microsoft.com/office/powerpoint/2010/main" val="3929136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22248156"/>
              </p:ext>
            </p:extLst>
          </p:nvPr>
        </p:nvGraphicFramePr>
        <p:xfrm>
          <a:off x="171450" y="957263"/>
          <a:ext cx="8658225" cy="1228725"/>
        </p:xfrm>
        <a:graphic>
          <a:graphicData uri="http://schemas.openxmlformats.org/presentationml/2006/ole">
            <mc:AlternateContent xmlns:mc="http://schemas.openxmlformats.org/markup-compatibility/2006">
              <mc:Choice xmlns:v="urn:schemas-microsoft-com:vml" Requires="v">
                <p:oleObj spid="_x0000_s21082" name="Equation" r:id="rId4" imgW="6083280" imgH="863280" progId="Equation.DSMT4">
                  <p:embed/>
                </p:oleObj>
              </mc:Choice>
              <mc:Fallback>
                <p:oleObj name="Equation" r:id="rId4" imgW="6083280" imgH="863280" progId="Equation.DSMT4">
                  <p:embed/>
                  <p:pic>
                    <p:nvPicPr>
                      <p:cNvPr id="0" name="Picture 185"/>
                      <p:cNvPicPr>
                        <a:picLocks noChangeAspect="1" noChangeArrowheads="1"/>
                      </p:cNvPicPr>
                      <p:nvPr/>
                    </p:nvPicPr>
                    <p:blipFill>
                      <a:blip r:embed="rId5"/>
                      <a:srcRect/>
                      <a:stretch>
                        <a:fillRect/>
                      </a:stretch>
                    </p:blipFill>
                    <p:spPr bwMode="auto">
                      <a:xfrm>
                        <a:off x="171450" y="957263"/>
                        <a:ext cx="8658225" cy="1228725"/>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0414587"/>
              </p:ext>
            </p:extLst>
          </p:nvPr>
        </p:nvGraphicFramePr>
        <p:xfrm>
          <a:off x="1068388" y="2565400"/>
          <a:ext cx="6850062" cy="1550988"/>
        </p:xfrm>
        <a:graphic>
          <a:graphicData uri="http://schemas.openxmlformats.org/presentationml/2006/ole">
            <mc:AlternateContent xmlns:mc="http://schemas.openxmlformats.org/markup-compatibility/2006">
              <mc:Choice xmlns:v="urn:schemas-microsoft-com:vml" Requires="v">
                <p:oleObj spid="_x0000_s21083" name="Equation" r:id="rId6" imgW="4813200" imgH="1091880" progId="Equation.DSMT4">
                  <p:embed/>
                </p:oleObj>
              </mc:Choice>
              <mc:Fallback>
                <p:oleObj name="Equation" r:id="rId6" imgW="4813200" imgH="1091880" progId="Equation.DSMT4">
                  <p:embed/>
                  <p:pic>
                    <p:nvPicPr>
                      <p:cNvPr id="0" name="Picture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388" y="2565400"/>
                        <a:ext cx="6850062" cy="1550988"/>
                      </a:xfrm>
                      <a:prstGeom prst="rect">
                        <a:avLst/>
                      </a:prstGeom>
                      <a:noFill/>
                      <a:extLst>
                        <a:ext uri="{909E8E84-426E-40DD-AFC4-6F175D3DCCD1}">
                          <a14:hiddenFill xmlns:a14="http://schemas.microsoft.com/office/drawing/2010/main">
                            <a:solidFill>
                              <a:srgbClr val="99CCFF"/>
                            </a:solidFill>
                          </a14:hiddenFill>
                        </a:ext>
                      </a:extLst>
                    </p:spPr>
                  </p:pic>
                </p:oleObj>
              </mc:Fallback>
            </mc:AlternateContent>
          </a:graphicData>
        </a:graphic>
      </p:graphicFrame>
      <p:grpSp>
        <p:nvGrpSpPr>
          <p:cNvPr id="6" name="Group 5"/>
          <p:cNvGrpSpPr/>
          <p:nvPr/>
        </p:nvGrpSpPr>
        <p:grpSpPr>
          <a:xfrm>
            <a:off x="5257933" y="4797152"/>
            <a:ext cx="3634547" cy="1779326"/>
            <a:chOff x="718571" y="1196752"/>
            <a:chExt cx="7704000" cy="5379726"/>
          </a:xfrm>
        </p:grpSpPr>
        <p:sp>
          <p:nvSpPr>
            <p:cNvPr id="7" name="Line 15"/>
            <p:cNvSpPr>
              <a:spLocks noChangeShapeType="1"/>
            </p:cNvSpPr>
            <p:nvPr/>
          </p:nvSpPr>
          <p:spPr bwMode="auto">
            <a:xfrm>
              <a:off x="718571" y="4077072"/>
              <a:ext cx="7704000"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8" name="Line 16"/>
            <p:cNvSpPr>
              <a:spLocks noChangeShapeType="1"/>
            </p:cNvSpPr>
            <p:nvPr/>
          </p:nvSpPr>
          <p:spPr bwMode="auto">
            <a:xfrm>
              <a:off x="899592" y="3933056"/>
              <a:ext cx="0" cy="19087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9" name="Line 16"/>
            <p:cNvSpPr>
              <a:spLocks noChangeShapeType="1"/>
            </p:cNvSpPr>
            <p:nvPr/>
          </p:nvSpPr>
          <p:spPr bwMode="auto">
            <a:xfrm>
              <a:off x="8220900" y="4005064"/>
              <a:ext cx="0" cy="180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95237715"/>
                </p:ext>
              </p:extLst>
            </p:nvPr>
          </p:nvGraphicFramePr>
          <p:xfrm>
            <a:off x="4476750" y="4406900"/>
            <a:ext cx="190500" cy="247650"/>
          </p:xfrm>
          <a:graphic>
            <a:graphicData uri="http://schemas.openxmlformats.org/presentationml/2006/ole">
              <mc:AlternateContent xmlns:mc="http://schemas.openxmlformats.org/markup-compatibility/2006">
                <mc:Choice xmlns:v="urn:schemas-microsoft-com:vml" Requires="v">
                  <p:oleObj spid="_x0000_s21084" name="Equation" r:id="rId8" imgW="126780" imgH="164814" progId="Equation.DSMT4">
                    <p:embed/>
                  </p:oleObj>
                </mc:Choice>
                <mc:Fallback>
                  <p:oleObj name="Equation" r:id="rId8" imgW="126780" imgH="16481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4406900"/>
                          <a:ext cx="1905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5"/>
            <p:cNvGraphicFramePr>
              <a:graphicFrameLocks noChangeAspect="1"/>
            </p:cNvGraphicFramePr>
            <p:nvPr>
              <p:extLst>
                <p:ext uri="{D42A27DB-BD31-4B8C-83A1-F6EECF244321}">
                  <p14:modId xmlns:p14="http://schemas.microsoft.com/office/powerpoint/2010/main" val="2904633857"/>
                </p:ext>
              </p:extLst>
            </p:nvPr>
          </p:nvGraphicFramePr>
          <p:xfrm>
            <a:off x="5673725" y="4468813"/>
            <a:ext cx="171450" cy="228600"/>
          </p:xfrm>
          <a:graphic>
            <a:graphicData uri="http://schemas.openxmlformats.org/presentationml/2006/ole">
              <mc:AlternateContent xmlns:mc="http://schemas.openxmlformats.org/markup-compatibility/2006">
                <mc:Choice xmlns:v="urn:schemas-microsoft-com:vml" Requires="v">
                  <p:oleObj spid="_x0000_s21085" name="Equation" r:id="rId10" imgW="114151" imgH="152202" progId="Equation.DSMT4">
                    <p:embed/>
                  </p:oleObj>
                </mc:Choice>
                <mc:Fallback>
                  <p:oleObj name="Equation" r:id="rId10" imgW="114151" imgH="1522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3725"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6"/>
            <p:cNvGraphicFramePr>
              <a:graphicFrameLocks noChangeAspect="1"/>
            </p:cNvGraphicFramePr>
            <p:nvPr>
              <p:extLst>
                <p:ext uri="{D42A27DB-BD31-4B8C-83A1-F6EECF244321}">
                  <p14:modId xmlns:p14="http://schemas.microsoft.com/office/powerpoint/2010/main" val="605714855"/>
                </p:ext>
              </p:extLst>
            </p:nvPr>
          </p:nvGraphicFramePr>
          <p:xfrm>
            <a:off x="6954838" y="4468813"/>
            <a:ext cx="171450" cy="228600"/>
          </p:xfrm>
          <a:graphic>
            <a:graphicData uri="http://schemas.openxmlformats.org/presentationml/2006/ole">
              <mc:AlternateContent xmlns:mc="http://schemas.openxmlformats.org/markup-compatibility/2006">
                <mc:Choice xmlns:v="urn:schemas-microsoft-com:vml" Requires="v">
                  <p:oleObj spid="_x0000_s21086" name="Equation" r:id="rId12" imgW="114151" imgH="152202" progId="Equation.DSMT4">
                    <p:embed/>
                  </p:oleObj>
                </mc:Choice>
                <mc:Fallback>
                  <p:oleObj name="Equation" r:id="rId12" imgW="114151" imgH="15220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4838" y="4468813"/>
                          <a:ext cx="1714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7"/>
            <p:cNvGraphicFramePr>
              <a:graphicFrameLocks noChangeAspect="1"/>
            </p:cNvGraphicFramePr>
            <p:nvPr>
              <p:extLst>
                <p:ext uri="{D42A27DB-BD31-4B8C-83A1-F6EECF244321}">
                  <p14:modId xmlns:p14="http://schemas.microsoft.com/office/powerpoint/2010/main" val="1686071501"/>
                </p:ext>
              </p:extLst>
            </p:nvPr>
          </p:nvGraphicFramePr>
          <p:xfrm>
            <a:off x="8166100" y="4459288"/>
            <a:ext cx="171450" cy="247650"/>
          </p:xfrm>
          <a:graphic>
            <a:graphicData uri="http://schemas.openxmlformats.org/presentationml/2006/ole">
              <mc:AlternateContent xmlns:mc="http://schemas.openxmlformats.org/markup-compatibility/2006">
                <mc:Choice xmlns:v="urn:schemas-microsoft-com:vml" Requires="v">
                  <p:oleObj spid="_x0000_s21087" name="Equation" r:id="rId14" imgW="114151" imgH="164885" progId="Equation.DSMT4">
                    <p:embed/>
                  </p:oleObj>
                </mc:Choice>
                <mc:Fallback>
                  <p:oleObj name="Equation" r:id="rId14" imgW="114151" imgH="16488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6100" y="4459288"/>
                          <a:ext cx="1714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8"/>
            <p:cNvGraphicFramePr>
              <a:graphicFrameLocks noChangeAspect="1"/>
            </p:cNvGraphicFramePr>
            <p:nvPr>
              <p:extLst>
                <p:ext uri="{D42A27DB-BD31-4B8C-83A1-F6EECF244321}">
                  <p14:modId xmlns:p14="http://schemas.microsoft.com/office/powerpoint/2010/main" val="3428665507"/>
                </p:ext>
              </p:extLst>
            </p:nvPr>
          </p:nvGraphicFramePr>
          <p:xfrm>
            <a:off x="3189288" y="4487863"/>
            <a:ext cx="304800" cy="228600"/>
          </p:xfrm>
          <a:graphic>
            <a:graphicData uri="http://schemas.openxmlformats.org/presentationml/2006/ole">
              <mc:AlternateContent xmlns:mc="http://schemas.openxmlformats.org/markup-compatibility/2006">
                <mc:Choice xmlns:v="urn:schemas-microsoft-com:vml" Requires="v">
                  <p:oleObj spid="_x0000_s21088" name="Equation" r:id="rId16" imgW="203024" imgH="152268" progId="Equation.DSMT4">
                    <p:embed/>
                  </p:oleObj>
                </mc:Choice>
                <mc:Fallback>
                  <p:oleObj name="Equation" r:id="rId16" imgW="203024" imgH="152268"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9288" y="448786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9"/>
            <p:cNvGraphicFramePr>
              <a:graphicFrameLocks noChangeAspect="1"/>
            </p:cNvGraphicFramePr>
            <p:nvPr>
              <p:extLst>
                <p:ext uri="{D42A27DB-BD31-4B8C-83A1-F6EECF244321}">
                  <p14:modId xmlns:p14="http://schemas.microsoft.com/office/powerpoint/2010/main" val="4260397506"/>
                </p:ext>
              </p:extLst>
            </p:nvPr>
          </p:nvGraphicFramePr>
          <p:xfrm>
            <a:off x="1958975" y="4468813"/>
            <a:ext cx="304800" cy="228600"/>
          </p:xfrm>
          <a:graphic>
            <a:graphicData uri="http://schemas.openxmlformats.org/presentationml/2006/ole">
              <mc:AlternateContent xmlns:mc="http://schemas.openxmlformats.org/markup-compatibility/2006">
                <mc:Choice xmlns:v="urn:schemas-microsoft-com:vml" Requires="v">
                  <p:oleObj spid="_x0000_s21089" name="Equation" r:id="rId18" imgW="203024" imgH="152268" progId="Equation.DSMT4">
                    <p:embed/>
                  </p:oleObj>
                </mc:Choice>
                <mc:Fallback>
                  <p:oleObj name="Equation" r:id="rId18" imgW="203024" imgH="152268"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8975" y="4468813"/>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30"/>
            <p:cNvGraphicFramePr>
              <a:graphicFrameLocks noChangeAspect="1"/>
            </p:cNvGraphicFramePr>
            <p:nvPr>
              <p:extLst>
                <p:ext uri="{D42A27DB-BD31-4B8C-83A1-F6EECF244321}">
                  <p14:modId xmlns:p14="http://schemas.microsoft.com/office/powerpoint/2010/main" val="3663320524"/>
                </p:ext>
              </p:extLst>
            </p:nvPr>
          </p:nvGraphicFramePr>
          <p:xfrm>
            <a:off x="739775" y="4459288"/>
            <a:ext cx="304800" cy="247650"/>
          </p:xfrm>
          <a:graphic>
            <a:graphicData uri="http://schemas.openxmlformats.org/presentationml/2006/ole">
              <mc:AlternateContent xmlns:mc="http://schemas.openxmlformats.org/markup-compatibility/2006">
                <mc:Choice xmlns:v="urn:schemas-microsoft-com:vml" Requires="v">
                  <p:oleObj spid="_x0000_s21090" name="Equation" r:id="rId20" imgW="203024" imgH="164957" progId="Equation.DSMT4">
                    <p:embed/>
                  </p:oleObj>
                </mc:Choice>
                <mc:Fallback>
                  <p:oleObj name="Equation" r:id="rId20" imgW="203024" imgH="16495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9775" y="4459288"/>
                          <a:ext cx="304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Line 16"/>
            <p:cNvSpPr>
              <a:spLocks noChangeShapeType="1"/>
            </p:cNvSpPr>
            <p:nvPr/>
          </p:nvSpPr>
          <p:spPr bwMode="auto">
            <a:xfrm>
              <a:off x="4560283" y="1196752"/>
              <a:ext cx="0" cy="29650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8" name="Line 23"/>
            <p:cNvSpPr>
              <a:spLocks noChangeShapeType="1"/>
            </p:cNvSpPr>
            <p:nvPr/>
          </p:nvSpPr>
          <p:spPr bwMode="auto">
            <a:xfrm flipH="1" flipV="1">
              <a:off x="5777582" y="2277088"/>
              <a:ext cx="18553" cy="187199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19" name="Line 23"/>
            <p:cNvSpPr>
              <a:spLocks noChangeShapeType="1"/>
            </p:cNvSpPr>
            <p:nvPr/>
          </p:nvSpPr>
          <p:spPr bwMode="auto">
            <a:xfrm flipV="1">
              <a:off x="7006459"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0" name="Line 23"/>
            <p:cNvSpPr>
              <a:spLocks noChangeShapeType="1"/>
            </p:cNvSpPr>
            <p:nvPr/>
          </p:nvSpPr>
          <p:spPr bwMode="auto">
            <a:xfrm flipV="1">
              <a:off x="3348829" y="2276872"/>
              <a:ext cx="0" cy="1908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1" name="Line 23"/>
            <p:cNvSpPr>
              <a:spLocks noChangeShapeType="1"/>
            </p:cNvSpPr>
            <p:nvPr/>
          </p:nvSpPr>
          <p:spPr bwMode="auto">
            <a:xfrm flipV="1">
              <a:off x="2123871" y="3573016"/>
              <a:ext cx="0" cy="57600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sp>
          <p:nvSpPr>
            <p:cNvPr id="22" name="Left-Right Arrow 21"/>
            <p:cNvSpPr/>
            <p:nvPr/>
          </p:nvSpPr>
          <p:spPr>
            <a:xfrm>
              <a:off x="3369180" y="2111578"/>
              <a:ext cx="2384384" cy="1134320"/>
            </a:xfrm>
            <a:prstGeom prst="lef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400" b="1" dirty="0" smtClean="0">
                  <a:solidFill>
                    <a:srgbClr val="1F497D">
                      <a:lumMod val="75000"/>
                    </a:srgbClr>
                  </a:solidFill>
                </a:rPr>
                <a:t>68%</a:t>
              </a:r>
            </a:p>
          </p:txBody>
        </p:sp>
        <p:sp>
          <p:nvSpPr>
            <p:cNvPr id="23" name="Left-Right Arrow 22"/>
            <p:cNvSpPr/>
            <p:nvPr/>
          </p:nvSpPr>
          <p:spPr>
            <a:xfrm>
              <a:off x="2142263" y="4549065"/>
              <a:ext cx="4815067" cy="1109241"/>
            </a:xfrm>
            <a:prstGeom prst="lef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1400" b="1" dirty="0" smtClean="0">
                  <a:solidFill>
                    <a:srgbClr val="1F497D">
                      <a:lumMod val="75000"/>
                    </a:srgbClr>
                  </a:solidFill>
                </a:rPr>
                <a:t>95%</a:t>
              </a:r>
              <a:endParaRPr lang="en-IE" sz="1050" b="1" dirty="0">
                <a:solidFill>
                  <a:srgbClr val="1F497D">
                    <a:lumMod val="75000"/>
                  </a:srgbClr>
                </a:solidFill>
              </a:endParaRPr>
            </a:p>
          </p:txBody>
        </p:sp>
        <p:sp>
          <p:nvSpPr>
            <p:cNvPr id="24" name="Left-Right Arrow 23"/>
            <p:cNvSpPr/>
            <p:nvPr/>
          </p:nvSpPr>
          <p:spPr>
            <a:xfrm>
              <a:off x="915348" y="5467237"/>
              <a:ext cx="7308000" cy="1109241"/>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1400" b="1" dirty="0" smtClean="0">
                  <a:solidFill>
                    <a:srgbClr val="1F497D">
                      <a:lumMod val="75000"/>
                    </a:srgbClr>
                  </a:solidFill>
                </a:rPr>
                <a:t>99.7%</a:t>
              </a:r>
              <a:endParaRPr lang="en-IE" sz="1050" b="1" dirty="0">
                <a:solidFill>
                  <a:srgbClr val="1F497D">
                    <a:lumMod val="75000"/>
                  </a:srgbClr>
                </a:solidFill>
              </a:endParaRPr>
            </a:p>
          </p:txBody>
        </p:sp>
        <p:sp>
          <p:nvSpPr>
            <p:cNvPr id="25" name="Freeform 14"/>
            <p:cNvSpPr>
              <a:spLocks/>
            </p:cNvSpPr>
            <p:nvPr/>
          </p:nvSpPr>
          <p:spPr bwMode="auto">
            <a:xfrm>
              <a:off x="788025" y="1196752"/>
              <a:ext cx="7569843" cy="2812195"/>
            </a:xfrm>
            <a:custGeom>
              <a:avLst/>
              <a:gdLst/>
              <a:ahLst/>
              <a:cxnLst>
                <a:cxn ang="0">
                  <a:pos x="0" y="1767"/>
                </a:cxn>
                <a:cxn ang="0">
                  <a:pos x="560" y="1545"/>
                </a:cxn>
                <a:cxn ang="0">
                  <a:pos x="1120" y="703"/>
                </a:cxn>
                <a:cxn ang="0">
                  <a:pos x="1680" y="0"/>
                </a:cxn>
                <a:cxn ang="0">
                  <a:pos x="2240" y="703"/>
                </a:cxn>
                <a:cxn ang="0">
                  <a:pos x="2800" y="1545"/>
                </a:cxn>
                <a:cxn ang="0">
                  <a:pos x="3360" y="1767"/>
                </a:cxn>
              </a:cxnLst>
              <a:rect l="0" t="0" r="r" b="b"/>
              <a:pathLst>
                <a:path w="3361" h="1768">
                  <a:moveTo>
                    <a:pt x="0" y="1767"/>
                  </a:moveTo>
                  <a:cubicBezTo>
                    <a:pt x="187" y="1747"/>
                    <a:pt x="373" y="1706"/>
                    <a:pt x="560" y="1545"/>
                  </a:cubicBezTo>
                  <a:cubicBezTo>
                    <a:pt x="747" y="1384"/>
                    <a:pt x="933" y="1064"/>
                    <a:pt x="1120" y="703"/>
                  </a:cubicBezTo>
                  <a:cubicBezTo>
                    <a:pt x="1307" y="342"/>
                    <a:pt x="1493" y="0"/>
                    <a:pt x="1680" y="0"/>
                  </a:cubicBezTo>
                  <a:cubicBezTo>
                    <a:pt x="1867" y="0"/>
                    <a:pt x="2053" y="342"/>
                    <a:pt x="2240" y="703"/>
                  </a:cubicBezTo>
                  <a:cubicBezTo>
                    <a:pt x="2427" y="1064"/>
                    <a:pt x="2613" y="1384"/>
                    <a:pt x="2800" y="1545"/>
                  </a:cubicBezTo>
                  <a:cubicBezTo>
                    <a:pt x="2987" y="1706"/>
                    <a:pt x="3173" y="1747"/>
                    <a:pt x="3360" y="1767"/>
                  </a:cubicBezTo>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IE" sz="1050">
                <a:solidFill>
                  <a:prstClr val="black"/>
                </a:solidFill>
              </a:endParaRPr>
            </a:p>
          </p:txBody>
        </p:sp>
      </p:grpSp>
      <p:sp>
        <p:nvSpPr>
          <p:cNvPr id="2" name="Title 1"/>
          <p:cNvSpPr>
            <a:spLocks noGrp="1"/>
          </p:cNvSpPr>
          <p:nvPr>
            <p:ph type="title"/>
          </p:nvPr>
        </p:nvSpPr>
        <p:spPr/>
        <p:txBody>
          <a:bodyPr/>
          <a:lstStyle/>
          <a:p>
            <a:r>
              <a:rPr lang="en-IE" dirty="0" smtClean="0"/>
              <a:t>Example 2</a:t>
            </a:r>
            <a:endParaRPr lang="en-IE" dirty="0"/>
          </a:p>
        </p:txBody>
      </p:sp>
      <p:sp>
        <p:nvSpPr>
          <p:cNvPr id="4" name="AutoShape 374" descr="data:image/jpeg;base64,/9j/4AAQSkZJRgABAQAAAQABAAD/2wCEAAkGBxQSEhQUEhQVFhUXFxsYGRgYGBgVFxgcHhUWHRQYGBgaHiggGBwlHRgUITEhJSkrLi4uGB8zODMsNygtLisBCgoKDg0OGxAQGywmICUsLCwvLywsLCwsLC0sLCwsLCwsLCwsLSwsLCwvLCwsLCwsLCwsLCwsLCwsLCwsLCwsLP/AABEIAL4BCQMBIgACEQEDEQH/xAAcAAABBAMBAAAAAAAAAAAAAAAABAUGBwECAwj/xABCEAACAQIEAgcFBgIKAgMBAAABAhEAAwQSITEFQQYTIlFhcYEHMkKRoRRSscHR8CNiFTNTcoKSssLh8UNjJFSTFv/EABkBAQADAQEAAAAAAAAAAAAAAAACAwQBBf/EAC0RAAICAQMDAwMEAgMAAAAAAAABAhEDEiExBEFRImFxE4GRobHR8DNCFCMy/9oADAMBAAIRAxEAPwC8aKwWFY6wd9AbUVp1go6ygN6K1z0ZqA2orE0UBmikmLxLKDlTORqBIWfInSa64S/nUNBEjYiCDzBHfQlpdWdqwTWa81dM1u28di7YuXSEuMYzMYVoYaToIYUIno9sUg3dR/iFJr/G8Mnv4iyv964g/E15euYN92G5A1PfEf6hWt7BlBJjeI5gxOun/ddolpZ6Sv8ATfh6b4zDn+7cV/8ATNNPEPajw9FbJdLsAcoCPBMaAmNBNefaKES0R7aL3/1bf/6N+lPvCvaTecl7+FC2FjPctuHKAxD5d2TxAj5VStqwze6rN5An8KW4Dib2TDDMACpUyCBqCAdxQ4/Y9RYfELcVXRgysAQwMgg7EGoL0n9pqYLEPYbDXWZI1LKqsCJBXcx6d9R/2RdLVFxsE5ItsSbGYzlOpa3J5HcDzrl7arCnF2DlGfqCf7wV2keYBJHrXDqVnW/7aG+DCAf3rhP4LTfiPbBi2/q7NlfMO/5iophuHnIrnIFYZgSDqBlk9lSNAde6DOxpRh+F9ntOAZKxGoOpgGROgJB5xpvXLfg0fSwrnJ+jFWO9pfEbqspuqqsCCFtoNCNdSCR86ZOF8ev2XDC9dgHWHbUc+dLL/CLbbXlJMZfhkHmd5HPv9dKZkwbkFgjFRPaAOXTfXapUZ5KN0uC8OifTtLgRbjFlJy5zEofhzxsD3nY9/KwK8m2bpGxOv1q/fZb0jbF4Ypdk3bMKW+8pnq2nmYBB8vGuEU6dMmtFFFCQUUUUAUUUUAUUUUAlxBAknYCTSYYxIBzCCQJ8SJXykR8xS26utMljCKHe2snJBKmFUq+bLprmCiVnTQRyqLvsWRUa9Q4riQVZgCcpYEc5G4j97itP6QXf4TEN8J79eRGuhjam6y69TmHvlgpRnOrqwGWRqeyBBjUZSdKFxjEtkt+83cdPvLcGpUwpEqrDY86bnfQL2x5yZ4ETqCdRr2tNNQNfQ0vsPI8efgYpmw5vFxK9gbxAMQVIBgTBAYTEq/eIKvFYNniCwUgo4nUDUpcXkHBj0PhXURbXZDlNCsDsZ/etNR4c7auwkwWAJgMFAz2zoUb6RSzAYTq83akMc20dr4iI2neO+TzrpAUus71ztW8vOu1QnBcaxYdmuFGUMQbZUoQRMhTGvKCZBJFRlJR5NGHBLKnpa28k2rzz7RHP9J4s/HbdWEblDZtyPSZ8ie6r/wAHiBcRXXZhI/Q+NUB7Uzk4viGH/qPgf4FsEHwIEVJFFNM0HDAQpa8ChUOpyqilQHKggyRBIOkwBcG4WUODNkHLiGEFQw7TMFIYgo2QiRJziNwCAdQaZsXbgiJKkSnPQk6eYMg+INc7OHZzCqWPcBP7512zrk3yx/vYjBiOrA0ZGEpm5qXUyO1ttoPeGxFZ/p6wFULZbTMCJABUxCk7tBUEHQ7AyAczP/RlwRmGSfvkL8529a72uDkmOttbwYLP8iqkH50Ind+kDFMuQZtO3OsgCGiN5AM89AZppxN0MzMFCyZyiYHgJ5U7pwIRmlzrBGXKdPe94jT9RWuO4fatox7ZbZf4lrfvKLJjf6UA0WrrKwZSQykEEaEEagj1qb+0vjIxP2C/bcknD6nQMHV+3MaAhgag1Zmh0fcBft6m4WW22oylh1dwHtgZd8ys8TyYiRvWcLi10C22fKFUZbYM5TvrrDAkFDsTIO0M+FvASrTlYaxuCNVYeIP0Jp8t4u8YzW2c5QZZ2C7AZgFjSI3765aXJyrFdjGXhPV4ZwMxYBmUAZh2hBWQsyRrpNcbWOvKMqdRaDSxBcNq3vEDWP7u3hWmBt3rrTbWwJ5BC/8Ark07Wej+MOhvMo0jKAvltUXliuWFCT4RGr3CQgm5dCg91u4Rz0BgCpB0F42cNeDW2zZNGA06y38Qg8xuPKlC9C3LKL9y4ynbtE8vpXLi/RY4e2L2HnNbOZhzK8/l+BNRWaDdCWKTV+C+cHiVuoty2cyOAynvBGldqrH2Z9JlGWyx/h3TNsn4H+K34A7jxnvqzqtaojGVoKKKK4SCiiigCiiigNGpu4pbgB1VSQYJOhymZAMHnlOum9OTVqwrgI473HByIVDAKYUB7bglQ4yznSVEgH3YjTSll0XrvVkKbbBCxkgrmMTbZQ2q6HWNNCK6XMUwYqWUR3Kx05eFbSxiOtO3JVH11odOOA4c6m2TChCw0M5kKnLbbQTlYiD3IO806teUbkc/HbekbYctBK6/zGYPkNKxCoe09tR4RPgZJ3ijdAVfa15GfIE/WsnEb9kiOZ0HpTTd4tYXsm87Eclkn1gUkxXHraIzJYvXY8tf8zflVf1sfFkljk+xIbeKHxQvqDTfxHgtjEksdG2LoYbwB01pq4X0je+AUwypIDDO2uvgF0p8wWIuE/xMgHcoP51z6sJPSWJZMT1J0xRgMItm2ttJyqIE6nxJ9ZqifbNajibH71q23+pf9tX/AFTXtx4K4u2sWNUZRab+UgkpPgZb5eNXIpbbdsrjBOWGQe8DmTxOzJ/iH1AHOnL+kiwChLjxMhnyCTsQEiI1pjRyCCDBBBB8RqKt7ozgrV7DW74tqrOIbTWQxzQRykGqc+V44akrLMUFOVNkKscPxTKblqxbCgwTAuMPMsSa6WejmMeCzMoknSFAnU+7tvVmfYicvVyAp1A2I7yK6pa7JBnTceu9YV1s5RtGn/jwRW3Eugd5UDKxuuW1UnlGpkmNKa+H8Cm5kdSCDDA8vCrmQjLoJA5D6/jTXxjhAZhfUFXI1GkuBsY76muplTRH6Ku0R3EdGbDWHRBBI0PMHkfnVYYmw1t2RhDKSCPEVe/CjnQkIwJ7xvA7uVV57RuCZWF9AYMB/wDa35fKpdJld6ZPng5nx90QerE9mfE0cHD3IzLLIT8S/EvmNx4T3VBeGYoWr1u4yK4VgSjCQw5ginjpFftWMaLuBdcsJdUpGVWIlkAGwGxU95rbOOpUZoyp2XdiOEWrqq1tVVl2IAHLUGuGIwhTKd53NcOifGUxFpLi6BxqPuuIzKfI/SKkaYcMhEyPqKwvHq+TRq0/Ax4RMxKvqJ35g0px+BUCREbEeH51xv2ihIb50tsYhSmu4FchT9LJS8op3jvDDgMSVEixeOa233GmQPT8I7quDoV0gGLsDNHWp2bg8eTDwO/zpm6RcGTF2Wstz1Ru5vhI/ffVc9GeM3cBigXEMh6u8n3l5EfQg+Vbsc9SrujFkjolqXDPQFFcsLfW4iuhlWAIPga61M6FFFFAFFFFAatRWTWKAiOP49iVuui2kGUxJzMT3HlSHiv2+9abq8QbTxIyKonTaSJHnUo4phRmD9+h/L9+FaWlrFpkp25MvTVbIrjgT3vs63MXduu/X5WzuxygEiNTESKsPD2bbKGUDXnUc6R4NVW8pHZZetHmu/1A+dOfQ/EhsMsaeHMVWp/9ulrk05Ip4lNf3YW4nApmDBR3V2t2wZWBFKsoIrmlXUkZbIpxQ3LN1OrgAGCNtJkfnUrwl3OgbaRNJeKYMOpJE6Qf1rbgpAULzrOozjmbv0tfqaJyjLGtt0PFi5IpHx/hKYvD3LFwdl1ieYO6sPEGDXYNlPhSmvRg7RiaPOPBOhr3sVfw11xaNgHOxE/EApA5qSVMzsaWdDcbcweNbCXpCs2QhjoralGAnSQY/wAQq0enmGuWsmMsZgyHLeCQHe1qY10MMEOvIVQvFuIvibz3rsZ7hBbKMomAJA9K7KOpUxF07PRXB3B0I376Q4uBfdNB8Q8jt9aZOgPSD7TYV31uWyEuf7X9R9Zp76SNlZLoE6we+D+xXkyi4Jx8G2Lt35NME++h3jXv76245bL2c1o7GD591baEBu+Dp+dL+HupDIQIbf6f8VGCV0ybdbojPCcaU1dyyyATrKH+ZTt504cY4cl5GBGYMNRy1ETTbx7DZDeyg52SRykAjfvI2+VHRji+Zcrnbvq6O8SUo6t0U3xfh7Ye69tvhOh7xyP75g0jq0faVwRbi9daguskgayNJ08tfTxqrhXoY56o2YJx0uiX+znpAMNf6q4f4V0gf3H2VvI7H07qu7BXiuh94b15iIq5+gPSE4nDjOZu2+w2olgAMjx5aE+FVZ4160Sxu/SywcRZW6sjemA2yjQe/wBaccJcIOuobYjlSnHWAVn/ALFUyisivuTi9O3YQ3EDjMs/lUL6f9HOtX7TagXEEXB95e/zG/zqZWJSBMg8xt/xWL0qdY13G+nP8q7GWn1dzk4alpZHPZx0lgjDXCYPuk7BtOyJ1g8vHzqyao3pNgDhMSGH9Rc90/dO+WeUbj/irR6Hcd+02srn+LbgP/MPhceBj5g1tTTVoyRtPS+SQ0UUUJhRRRQGDSLH4zItyPfCErI0JyyPPWl1NuN9/QZuzMTDAaiV/SgG7onjjiMMQ5LMhKljoT8S+oBA9KV2iZgj986V8MsqFLKNXYsdIMljoe+NvIVpjLcNPf8As1Vkj3JwfY0uYYOIMeH51E8FjeoxFy2ywM3ZI0ESP1qYpUc49wwszHmVI/SsnUJqGqPKL8W7pkiQyJFaXE1mmXo9iWWLdwyYiT3j9RT+aYM0c0LX3K5LS6ONNnXdS5n3Z1juO1Oqik/EsNnQjnUpRdbclkJK9xZbuh1kaiuuEeRB3Gn6U08FfKSp505HstPzqXT5dcVJ/cryRp0d8VYW4jI4lXUqw7wRBHyJrzb054AMDimsrmKwGUnWQZ5wK9LioX7T+BLfw/W5FZrOpmfcPvajUR73oa2FJTfQjjf2XFKW/q7kJcHKCdG9D9Jq9bmHF60ykzpoR3cq834u3ldgIgHSDIjlrz0q4PZr0i66wqMZu2dDJ1KfCx+o9DWXqYbai/DLsSOzgyoC92x51rBU9350837GoZdREnSkmKsAiTy103rG8Vx9JpU7EXELHWjNrnUaawDrMUwHBF3NxBlJ0bunmR499SFbkERpXPH4AAG4ksTOYee8VGE2nRNOthlw9lZMxMbjn6d9Vl0v4OcNfOURbfVY2Hev1keBFWLYxUMQ1y2xA0A9+ZMZj979K6dIOELi8OUOjbqY1VgNCfDcHwNaMc1jn7MrzQ1K0UzS/gPF3wt5bqcj2hyZZ7Sn970iv2WRmRxDKSCO4g61pXoNWYT0TwjiSvbS5bOa24DD15eY29Kf7LyDzn9/hVJezLpF1T/ZbhhLhm2T8L/d8m/Hzq3eHYqCQf8AqsLX056Xx2NH/uNo48SUo3Z237wR3EV0wt4XRB8vHw1pRxAZgCNaZUQ2yXJAXcjvqDbU9t0ySpxOPG+HC9bexcHZMkHmrfCw+dQXgfEruDvag9bhzlZf7RDuPGRBHiBU34txRDlbUEAA6jbymo30lsC8FxFnW5b3A3dPiUjvGpHrVuLJok4N7FefDJxU63+C2sDi0vW0uWzmRwGU94Nd6q72cdIhau/ZXb+Fd7Vknkx1ZPXcePnVo1rM6doKKKK6dCk2KsK0SDpsRuKU1yvcv39aAT4MOphjmUzBjX189aUYi3I8RqK0/fj6jnXW00ijVgRKa442wWUxvyrriDkJ+fpzrojAiRtWV+GXJ1uRPiCm2pM9pYbfuMjT6VKMNfDqGU6fnzqP9LeHk2y9swQNu/vHrSTofxYgdVdXKJOU7jfvrEtPT5a4Uv3Oybk7JaRzrdKyVrC91bmRQ0cUTq7iuNide6adw2YUm4thustMNyNRSTg2I0AO+xqnaE/Zlj9Ub8Dzhn0jursyyIOtJNjNKwa2Qe1FEkeevaZwH7HiSoAyPLoQsGCfdLbGNu+I76j3AOLNhb6Xlk5T2h95T7w/fMCr89pXR77bgnCD+Lbm5bj4iAZT/EPrFecqm1apnFsem+B49LqAqwKMMymdwaw1vKSPl5TpVW+yjpBlJwznUHPa/wB6D8fnVr8Qttct5rZytuDE+c1gpwlp/HwaYu9/I03rRXU668tI1pxwTj3TsaZbWEvPq9/MB8IUAH1rupI1G+h8u+sz9Luti+UbRzvcPt2r+QqsN2gSBJPKDzpZcwwjT50n6ScSsJh+vvuEyaKYJYsdgoGp2qOYbpqWUE4TE5fvBQfUCZrSoa1cVsRTv5It7SeCwRikGh7N3wbZW/L5VBKuy1xTD4tHUHMrDK6kEMsiDmU6r51UPGuGthrz2m1ynQ/eU+6f3zBq/p8upaXyjNlhTtcCKrk6D9IftVkFiTet9lxO/JX9Rv41TdOPR7i74S+l1JgGGX7y/EP08QKszYvqRruRxz0uz0FhMbIKkevj3U28cwbPauhZDMvZ8SNR+FNeJ6T4a3bW415crjMo3bbTsjWeWoqNcZ9pqlStiyTPx3GI8oUa/UVixxyPtujRJxXfk4FC5M5oY68xBGmkaGdN6ebSBF6xTrPpECVjznTx8KgeC6RP1hLkSxmYgCSDGnIkA1IX4s1w9XmCiA06hjzgbKTsJB9IqxYnGSSW2yrb8/g1TzRnic5Py+75/wBX7Xxfbhpo58Ww6tmNkFIh127Lb9kjlOtWp0A6TjG4cZjF+3C3V7zycDuMfOarO+4ATxHdGk6acqS8Lx9zBYhMTa1jR0BjOp3HnzHjWqD1Rs8jKvp5Gu387l/UUl4bjkv2ku2mzI4kH97EbUqmpnQrS7W9aus0BwA/fL07q3tnX9z/AM1iP3+96wD++Xp3UBnFW5Ejca/qKQYUEEj4dwfyp2pE65SRy3H51RkhvqLIPscr9oOpU8xVZ4+9cw10rIjN7s7jwHzqz2qvvaZws/w8SnvW3DHymGH4H0NZuowxyx3L8M1G7ROuD4sXbSPO4BPgY1pURUW6M8Q0Uj3GGo+6eRHhUrUyKl083OG/KKpJxZpJ5VHuJr9nuhh7jnXwqQDSk3EcMLqlTvGldyQ1RosxySe/Aqs3Q6giu1huXyqNcBxuVjabcbGpDm5iu4cmpX3I5sWh0K68/wDtZ6M/ZMV1tsfwb8sO5Xn+IvhM5h5nuq/kaRNMfTbo8MdhLlnZ/ett91x7vodj4GthnPNeCxLWriXEMMjBgfEGvQfRDjq37CXFiH3E6q3xr6GvPFy2VJVgVYEgg7ggwQfKpj7MuO9Tf6hz2Lp08Lmy+WYdn5VTnhqVrlFmOVbPgunEYfIc6iFbcbQeRFIMTahvDl/xS6yy3AFbloPPXetMVhMpykzOonl4CsG80zUnWzK66WuDirJftJZsXbwU7FgQNe+NKS2sfcxeHuWgR1uQMHtmF97TXk2h2Prypd04xGHS7bJuLK5rboCCxS4IcwO4hW9D3008LxBtm5buPlLrkz+8Ae1kOpnIUggnQSBO0ej03+NIsxzqVXs7v8bCa5cdHzXn6t1YLbcx1igrMXOV23MiddieVa9MsRbv2VdytvE2yVa2T2jtMR8J0YHzpbxNLlvDIcQ83Q+UMGILI26ypUjQDnyqMdIFDW7F0GSQ1smInIRlMSfhIG52qyUE3q7lOaLVxfi/f7+4xiiiiumQUWEDKV+ISy+IjtL5wJHkaT1lGIIIMEGQe48qeeDcGGMxFq2rpaF4kAsCQrASUAHfyGm9DgyinDDYu+iZkz5JicpKTyEkRPhV18B9leCsQbobEP8A+yMnog0+c1JeOcBt38K2HAVBANsqAAjqQbbAAQIIHpIqMoxkqaslCcoO4un7FRcB6MYvEgPdVk3HbGQ6d86gd0KakGP6FdXYcpca5dXXLEAjeI1MxOvOKe8N0msC3/8AJuEXlYpcsjVlYaOCNykgnNtBFR3i/tMVBlsKq6DYB2nWQT7sbbTVqUYqkZXqlLVL+WcvZv0jGGvdS5izebSdkuHQHwDaDzjxq4Jryvd4kTPfvUn/AP7bEf2r/wCc1WyyF1uegqKKKFhhlmtDpykVuDWaAwK5Ym3I8RrXaiuNWqCEANJeM4AXrLo2oIP4GfpS64kH61gms9dmXJ90Vl0UJtXWtOZAJX1B/OrGwZhQO78KgvH8H1WJLjQNB9RofyqW8BuZ7UkydRv4/pWbF6ZuJq6n1evyOD6kUy9JOlFrA9kqbt6JyjQKJ0LnXKPxp9wq9qox0WtB1xV5whe9iLiNn1lUOVUju02rVT7cnOmjj3nkVpVstrb9/FJjTwPpTdxl4omDsFlQvq5QwGUGGynXtCpVgOLKzC06PZuna3cIIbv6twYf5zUJw84biN3+j8M9wBTacGcisWVmysPdHZA7R76lOFxiYxWsXrbI1qA9ptbik+49tl1PKGERzqEPfk9DrsGO1KEKhSfPqV+Vb247L5JFh3hip57edK6j3CLrl2w95pu2gGV4jrLZJyMR94EEN4+dSAVox8Hi5oOEqf8AfcpP20dGuqvLi7Y7F45bkbC4BofDMB818arQGNRvXqbpFwhMXh7ti5s6kTzU/Cw8QYNeY+KYB8PeuWboh7bFT6HceBEEHuIqZUTZfaS62beW0DdAh2Y9nNyIA3ka7jWaj3GumeNxX9bfbL9xItqP8up9SaaMGQZQ/Hse5h7p8tSPI1wYQYO4qEccYttIm5t8mKe+GcWWAl+dBlW4BmIU723HxJ5GRypkpTw/h92+2Szbe43cilvnGw8TVhyMqJNgsA+WUuWG5rdFwaSBMqwJUaHQfeO2kNXSTFoertW2zi3mLPyd2MuR4V2vdDMWmIs4Z7YW7eUsgLCIAJaWEgEAGR5VOujvs0VFRsUyFu0SqdoGCcmVzpy1GWa7V8EpZopNJclUWrTMYVSx7lBY/Ia1oRXo7g/CbNrK1i2JK5OtIAuHb3nMFhttVW+1rgi2b6XlZJv5s6LpDLlBYDuMj1BrrjRTGeohWDwjXWyoJaJjmY3ileHtXbTdoOgJBzAe4wMo48QfoTSPBYt7VxLls5XQhlPiPyr0HwS1h+I4a3f6sAuO0BAKsNGB9foRUSRv0c6cYe9g1v37qW2XsXAxAOcAE5RuQdxA5+FRvjvtdtrK4S0XP37nZX0Uan1iuHTT2bF1NzDa3FHu7FgPh8+400cA9kuIuw2KcWVPwrD3fXTKv1rhx2QjjXGLmKvNduQbjkA5VCzyAAG/d30/9HfZtjMVDMvUWz8Vwdo+Vsa/OKuXo/0NwmDjqbQzj/yP27n+Y7ekVIAK6EqIV0c9mmDwxDMpv3B8VzUA94T3R6yal32NPuJ/lX9KUUVw6FFFYNAJsDbZcykAAN2Y7oG/cZmlVaTFbA0BmiiigNLqSKTUspFeRs2g0P0qua7k4sjXTLDkpmUSVP0Ipm6NcQKvk5EjQn98qnd7h+cQTFJsB0aw9pswUs3exmPIbCsWXpZzmpRdG2HUwWNwluLLZMiBNMGCQ4fFX7BMLfbrrB1GunXppuR70c5qVgUh4xwtMRbyPIIIZXUwyMPdZTyNbXDbYow5VFuMuH+ndP7ftaIlxEYnBX7mIwtvrrV2Gu2oKsrbZwNWAMHkfGkfR+9exfEmxRtNatC2UOYRplhV1AzHMZ25U9rxe7hWC462xA0GItKWtsNINxRrbbTuii/0uwcz9oW5/Iql3OmoCx3hT86qpXzXsepGeXQ0sepuOnWrdr7bX7umu53xy9XjMFG7C6h2HZyq3L+YVJRUU6PYa5fxH2u9bNlFQpYtEZWAJl3ccie6pWKuh3Z5vVpRcYXbSp/Nt19rr5M1Vftp6L50GNtjtIAt0Dmk9l/NSYPgfCrUrlicOtxGRwGVgVYHYgiCKmZDyZTjh8ML72pdUzutt3acqsdnaORH1Bqd9J/ZW9slsMcy8lO8fvuqC3cBcsOUvoyq3ZJgx4MD3gwf+66C4Oj/ALJsLag4gtiG8f4dv0UGT6mp7gsBbsqFtIttRsqAKvyFRb2X9ITisKLdxpv2P4b95H/jfxBA37waeOO9KsJgx/HvIrfcBzXD5INa4Dh0z4EcVZBtHLiLJ6yw/c4+E96sNCPGojb9ouEFlGCM94tL2mJU2j/5DndcsAgAAGTTT0h9sNxpXBWgg/tLoDN6IDlHqTVY4m+112dzmd2JJgSxO+g5nwrqbDinyTvjntJvXD/DcqA5YC0WtiNlVmPaeB3BRpNQTE4guZIA32AG5kk8ySeZk1Kuj3s5xuKhsnU2z8V0FTHeE94/SrR6O+zHB4aGdTfuD4rmqg+CbfOaApngHRXFYwjqLLFfvnsoPHMd/SavHoB0Sbh9tw943DcykqBCKRPu8yTOp8BUqS2AAAAANgNAPSt64coxFEVmih0KKKKAKKKKAKKKKAxFalY2reigNVatq0ZJrAeN/nQHSiiigCiiigCitS4rQ3eX/P4UB0IrkuGQGQig94UA/Ot8njNIeK3WVMyqzfyqJY6xoDRKxqpCl7x5frSe/i8gzE6d5MDQfvlXBkuFkbsoCFzAyzayGURoOWtbYXAqhJMtMdpmJnUnaI00g77VLZELbN7OKJcZQWRhOcQVA851nX5U4ikiWZyyJK6gkAaxBI039KViuNkkqNbqzTZxDgtm+pFxFM+Ap2rUCuHSruP9AL1kM/DrjWmylSEYpnUmcpI2I5H08qnPDb7Xja6q614nVcpLkzqT3+deqorGTnQFIdHfZJiLsNinFhfuiHuH/av18qtDo/0NwmD1s2Vz/wBo/bf/ADHb0ipBFZoDEVmiigCiiigCiiigCiiigCiiigCiiigCiiigCsEVmigOUEbbd1bq01tWjJ86A3rjcmYH4xWy3ORrZhzoDFtY7vQRW9Ymtc/cP0oDeubidO+tgvefyrIFAcLeGCgAQAPU/Wuq2wPPx1rYtWJoDM1rn7tfwoy1sBQGoB51sBWaKAKKKKAKKKKAKKKKAKKKKAKKKKAKKKKAKKKKAKKKKAKKKKAKKKKAKKKKA1ZZrnJXxH4V2rBFAahB+9a3rQaViJoDYvWNTWQtbUBqFraiigCiiigCiiigCiiigCiiigCi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856" name="Picture 376" descr="http://www.aroundnoonsandwiches.com/images/jpgs/sandwiche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5536" y="4236491"/>
            <a:ext cx="3288035" cy="236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l="2341" t="1202" r="1656" b="1490"/>
          <a:stretch>
            <a:fillRect/>
          </a:stretch>
        </p:blipFill>
        <p:spPr>
          <a:xfrm>
            <a:off x="627681" y="973898"/>
            <a:ext cx="7888638" cy="4910204"/>
          </a:xfrm>
          <a:prstGeom prst="rect">
            <a:avLst/>
          </a:prstGeom>
          <a:ln w="76200">
            <a:solidFill>
              <a:schemeClr val="bg1"/>
            </a:solidFill>
          </a:ln>
        </p:spPr>
      </p:pic>
      <p:sp>
        <p:nvSpPr>
          <p:cNvPr id="4" name="TextBox 3"/>
          <p:cNvSpPr txBox="1"/>
          <p:nvPr/>
        </p:nvSpPr>
        <p:spPr>
          <a:xfrm>
            <a:off x="1077238" y="1002082"/>
            <a:ext cx="6914367" cy="1107996"/>
          </a:xfrm>
          <a:prstGeom prst="rect">
            <a:avLst/>
          </a:prstGeom>
          <a:noFill/>
        </p:spPr>
        <p:txBody>
          <a:bodyPr wrap="square" rtlCol="0">
            <a:spAutoFit/>
          </a:bodyPr>
          <a:lstStyle/>
          <a:p>
            <a:pPr algn="ctr"/>
            <a:r>
              <a:rPr lang="en-IE" sz="6600" b="1" dirty="0" smtClean="0">
                <a:solidFill>
                  <a:srgbClr val="FF0000"/>
                </a:solidFill>
              </a:rPr>
              <a:t>Your Turn</a:t>
            </a:r>
          </a:p>
        </p:txBody>
      </p:sp>
    </p:spTree>
    <p:extLst>
      <p:ext uri="{BB962C8B-B14F-4D97-AF65-F5344CB8AC3E}">
        <p14:creationId xmlns:p14="http://schemas.microsoft.com/office/powerpoint/2010/main" val="297509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95252415"/>
              </p:ext>
            </p:extLst>
          </p:nvPr>
        </p:nvGraphicFramePr>
        <p:xfrm>
          <a:off x="153988" y="980728"/>
          <a:ext cx="8988425" cy="2124075"/>
        </p:xfrm>
        <a:graphic>
          <a:graphicData uri="http://schemas.openxmlformats.org/presentationml/2006/ole">
            <mc:AlternateContent xmlns:mc="http://schemas.openxmlformats.org/markup-compatibility/2006">
              <mc:Choice xmlns:v="urn:schemas-microsoft-com:vml" Requires="v">
                <p:oleObj spid="_x0000_s65794" name="Equation" r:id="rId3" imgW="6464160" imgH="1536480" progId="Equation.DSMT4">
                  <p:embed/>
                </p:oleObj>
              </mc:Choice>
              <mc:Fallback>
                <p:oleObj name="Equation" r:id="rId3" imgW="6464160" imgH="1536480" progId="Equation.DSMT4">
                  <p:embed/>
                  <p:pic>
                    <p:nvPicPr>
                      <p:cNvPr id="0" name="Picture 113"/>
                      <p:cNvPicPr>
                        <a:picLocks noChangeAspect="1" noChangeArrowheads="1"/>
                      </p:cNvPicPr>
                      <p:nvPr/>
                    </p:nvPicPr>
                    <p:blipFill>
                      <a:blip r:embed="rId4"/>
                      <a:srcRect/>
                      <a:stretch>
                        <a:fillRect/>
                      </a:stretch>
                    </p:blipFill>
                    <p:spPr bwMode="auto">
                      <a:xfrm>
                        <a:off x="153988" y="980728"/>
                        <a:ext cx="89884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IE" dirty="0" smtClean="0"/>
              <a:t>Question 1</a:t>
            </a:r>
            <a:endParaRPr lang="en-IE" dirty="0"/>
          </a:p>
        </p:txBody>
      </p:sp>
    </p:spTree>
    <p:extLst>
      <p:ext uri="{BB962C8B-B14F-4D97-AF65-F5344CB8AC3E}">
        <p14:creationId xmlns:p14="http://schemas.microsoft.com/office/powerpoint/2010/main" val="21527296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80452860"/>
              </p:ext>
            </p:extLst>
          </p:nvPr>
        </p:nvGraphicFramePr>
        <p:xfrm>
          <a:off x="153988" y="980728"/>
          <a:ext cx="8988425" cy="2124075"/>
        </p:xfrm>
        <a:graphic>
          <a:graphicData uri="http://schemas.openxmlformats.org/presentationml/2006/ole">
            <mc:AlternateContent xmlns:mc="http://schemas.openxmlformats.org/markup-compatibility/2006">
              <mc:Choice xmlns:v="urn:schemas-microsoft-com:vml" Requires="v">
                <p:oleObj spid="_x0000_s106555" name="Equation" r:id="rId3" imgW="6464160" imgH="1536480" progId="Equation.DSMT4">
                  <p:embed/>
                </p:oleObj>
              </mc:Choice>
              <mc:Fallback>
                <p:oleObj name="Equation" r:id="rId3" imgW="6464160" imgH="1536480" progId="Equation.DSMT4">
                  <p:embed/>
                  <p:pic>
                    <p:nvPicPr>
                      <p:cNvPr id="0" name=""/>
                      <p:cNvPicPr>
                        <a:picLocks noChangeAspect="1" noChangeArrowheads="1"/>
                      </p:cNvPicPr>
                      <p:nvPr/>
                    </p:nvPicPr>
                    <p:blipFill>
                      <a:blip r:embed="rId4"/>
                      <a:srcRect/>
                      <a:stretch>
                        <a:fillRect/>
                      </a:stretch>
                    </p:blipFill>
                    <p:spPr bwMode="auto">
                      <a:xfrm>
                        <a:off x="153988" y="980728"/>
                        <a:ext cx="89884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46825272"/>
              </p:ext>
            </p:extLst>
          </p:nvPr>
        </p:nvGraphicFramePr>
        <p:xfrm>
          <a:off x="260350" y="3141663"/>
          <a:ext cx="6021388" cy="928687"/>
        </p:xfrm>
        <a:graphic>
          <a:graphicData uri="http://schemas.openxmlformats.org/presentationml/2006/ole">
            <mc:AlternateContent xmlns:mc="http://schemas.openxmlformats.org/markup-compatibility/2006">
              <mc:Choice xmlns:v="urn:schemas-microsoft-com:vml" Requires="v">
                <p:oleObj spid="_x0000_s106556" name="Equation" r:id="rId5" imgW="4330440" imgH="672840" progId="Equation.DSMT4">
                  <p:embed/>
                </p:oleObj>
              </mc:Choice>
              <mc:Fallback>
                <p:oleObj name="Equation" r:id="rId5" imgW="4330440" imgH="672840" progId="Equation.DSMT4">
                  <p:embed/>
                  <p:pic>
                    <p:nvPicPr>
                      <p:cNvPr id="0" name=""/>
                      <p:cNvPicPr>
                        <a:picLocks noChangeAspect="1" noChangeArrowheads="1"/>
                      </p:cNvPicPr>
                      <p:nvPr/>
                    </p:nvPicPr>
                    <p:blipFill>
                      <a:blip r:embed="rId6"/>
                      <a:srcRect/>
                      <a:stretch>
                        <a:fillRect/>
                      </a:stretch>
                    </p:blipFill>
                    <p:spPr bwMode="auto">
                      <a:xfrm>
                        <a:off x="260350" y="3141663"/>
                        <a:ext cx="6021388"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81019348"/>
              </p:ext>
            </p:extLst>
          </p:nvPr>
        </p:nvGraphicFramePr>
        <p:xfrm>
          <a:off x="250825" y="4238625"/>
          <a:ext cx="6797675" cy="1752600"/>
        </p:xfrm>
        <a:graphic>
          <a:graphicData uri="http://schemas.openxmlformats.org/presentationml/2006/ole">
            <mc:AlternateContent xmlns:mc="http://schemas.openxmlformats.org/markup-compatibility/2006">
              <mc:Choice xmlns:v="urn:schemas-microsoft-com:vml" Requires="v">
                <p:oleObj spid="_x0000_s106557" name="Equation" r:id="rId7" imgW="4889160" imgH="1269720" progId="Equation.DSMT4">
                  <p:embed/>
                </p:oleObj>
              </mc:Choice>
              <mc:Fallback>
                <p:oleObj name="Equation" r:id="rId7" imgW="4889160" imgH="1269720" progId="Equation.DSMT4">
                  <p:embed/>
                  <p:pic>
                    <p:nvPicPr>
                      <p:cNvPr id="0" name=""/>
                      <p:cNvPicPr>
                        <a:picLocks noChangeAspect="1" noChangeArrowheads="1"/>
                      </p:cNvPicPr>
                      <p:nvPr/>
                    </p:nvPicPr>
                    <p:blipFill>
                      <a:blip r:embed="rId8"/>
                      <a:srcRect/>
                      <a:stretch>
                        <a:fillRect/>
                      </a:stretch>
                    </p:blipFill>
                    <p:spPr bwMode="auto">
                      <a:xfrm>
                        <a:off x="250825" y="4238625"/>
                        <a:ext cx="67976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IE" dirty="0" smtClean="0"/>
              <a:t>Question 1: Solution</a:t>
            </a:r>
            <a:endParaRPr lang="en-IE" dirty="0"/>
          </a:p>
        </p:txBody>
      </p:sp>
      <mc:AlternateContent xmlns:mc="http://schemas.openxmlformats.org/markup-compatibility/2006" xmlns:a14="http://schemas.microsoft.com/office/drawing/2010/main">
        <mc:Choice Requires="a14">
          <p:sp>
            <p:nvSpPr>
              <p:cNvPr id="6" name="TextBox 5"/>
              <p:cNvSpPr txBox="1"/>
              <p:nvPr/>
            </p:nvSpPr>
            <p:spPr>
              <a:xfrm>
                <a:off x="5982106" y="4649358"/>
                <a:ext cx="3018018" cy="584775"/>
              </a:xfrm>
              <a:prstGeom prst="rect">
                <a:avLst/>
              </a:prstGeom>
              <a:noFill/>
            </p:spPr>
            <p:txBody>
              <a:bodyPr wrap="square" rtlCol="0">
                <a:spAutoFit/>
              </a:bodyPr>
              <a:lstStyle/>
              <a:p>
                <a:r>
                  <a:rPr lang="en-IE" sz="1600" dirty="0" smtClean="0">
                    <a:latin typeface="Cambria" panose="02040503050406030204" pitchFamily="18" charset="0"/>
                  </a:rPr>
                  <a:t>Note we are approximating </a:t>
                </a:r>
                <a14:m>
                  <m:oMath xmlns:m="http://schemas.openxmlformats.org/officeDocument/2006/math">
                    <m:r>
                      <a:rPr lang="en-IE" sz="1600" i="1" smtClean="0">
                        <a:latin typeface="Cambria Math" panose="02040503050406030204" pitchFamily="18" charset="0"/>
                        <a:ea typeface="Cambria Math" panose="02040503050406030204" pitchFamily="18" charset="0"/>
                      </a:rPr>
                      <m:t>𝜎</m:t>
                    </m:r>
                  </m:oMath>
                </a14:m>
                <a:r>
                  <a:rPr lang="en-IE" sz="1600" dirty="0" smtClean="0">
                    <a:latin typeface="Cambria" panose="02040503050406030204" pitchFamily="18" charset="0"/>
                  </a:rPr>
                  <a:t> with </a:t>
                </a:r>
                <a14:m>
                  <m:oMath xmlns:m="http://schemas.openxmlformats.org/officeDocument/2006/math">
                    <m:r>
                      <a:rPr lang="en-IE" sz="1600" b="0" i="1" smtClean="0">
                        <a:latin typeface="Cambria Math" panose="02040503050406030204" pitchFamily="18" charset="0"/>
                      </a:rPr>
                      <m:t>𝑠</m:t>
                    </m:r>
                    <m:r>
                      <a:rPr lang="en-IE" sz="1600" b="0" i="1" smtClean="0">
                        <a:latin typeface="Cambria Math" panose="02040503050406030204" pitchFamily="18" charset="0"/>
                      </a:rPr>
                      <m:t>,</m:t>
                    </m:r>
                  </m:oMath>
                </a14:m>
                <a:r>
                  <a:rPr lang="en-IE" sz="1600" dirty="0" smtClean="0">
                    <a:latin typeface="Cambria" panose="02040503050406030204" pitchFamily="18" charset="0"/>
                  </a:rPr>
                  <a:t> as we don’t know </a:t>
                </a:r>
                <a14:m>
                  <m:oMath xmlns:m="http://schemas.openxmlformats.org/officeDocument/2006/math">
                    <m:r>
                      <a:rPr lang="en-IE" sz="1600" i="1">
                        <a:latin typeface="Cambria Math" panose="02040503050406030204" pitchFamily="18" charset="0"/>
                        <a:ea typeface="Cambria Math" panose="02040503050406030204" pitchFamily="18" charset="0"/>
                      </a:rPr>
                      <m:t>𝜎</m:t>
                    </m:r>
                  </m:oMath>
                </a14:m>
                <a:r>
                  <a:rPr lang="en-IE" sz="1600" dirty="0" smtClean="0">
                    <a:latin typeface="Cambria" panose="02040503050406030204" pitchFamily="18" charset="0"/>
                  </a:rPr>
                  <a:t>.</a:t>
                </a:r>
                <a:endParaRPr lang="en-IE" dirty="0">
                  <a:latin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82106" y="4649358"/>
                <a:ext cx="3018018" cy="584775"/>
              </a:xfrm>
              <a:prstGeom prst="rect">
                <a:avLst/>
              </a:prstGeom>
              <a:blipFill rotWithShape="0">
                <a:blip r:embed="rId9"/>
                <a:stretch>
                  <a:fillRect l="-1010" t="-4167" b="-11458"/>
                </a:stretch>
              </a:blipFill>
            </p:spPr>
            <p:txBody>
              <a:bodyPr/>
              <a:lstStyle/>
              <a:p>
                <a:r>
                  <a:rPr lang="en-IE">
                    <a:noFill/>
                  </a:rPr>
                  <a:t> </a:t>
                </a:r>
              </a:p>
            </p:txBody>
          </p:sp>
        </mc:Fallback>
      </mc:AlternateContent>
    </p:spTree>
    <p:extLst>
      <p:ext uri="{BB962C8B-B14F-4D97-AF65-F5344CB8AC3E}">
        <p14:creationId xmlns:p14="http://schemas.microsoft.com/office/powerpoint/2010/main" val="371660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4093894"/>
              </p:ext>
            </p:extLst>
          </p:nvPr>
        </p:nvGraphicFramePr>
        <p:xfrm>
          <a:off x="382588" y="1210792"/>
          <a:ext cx="5245100" cy="350837"/>
        </p:xfrm>
        <a:graphic>
          <a:graphicData uri="http://schemas.openxmlformats.org/presentationml/2006/ole">
            <mc:AlternateContent xmlns:mc="http://schemas.openxmlformats.org/markup-compatibility/2006">
              <mc:Choice xmlns:v="urn:schemas-microsoft-com:vml" Requires="v">
                <p:oleObj spid="_x0000_s67773" name="Equation" r:id="rId3" imgW="3771720" imgH="253800" progId="Equation.DSMT4">
                  <p:embed/>
                </p:oleObj>
              </mc:Choice>
              <mc:Fallback>
                <p:oleObj name="Equation" r:id="rId3" imgW="3771720" imgH="253800" progId="Equation.DSMT4">
                  <p:embed/>
                  <p:pic>
                    <p:nvPicPr>
                      <p:cNvPr id="0" name="Picture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1210792"/>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1187624" y="1824662"/>
            <a:ext cx="6500813" cy="2947987"/>
            <a:chOff x="1285875" y="2357438"/>
            <a:chExt cx="6500813" cy="2947987"/>
          </a:xfrm>
        </p:grpSpPr>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8" name="TextBox 7"/>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9" name="Group 8"/>
            <p:cNvGrpSpPr/>
            <p:nvPr/>
          </p:nvGrpSpPr>
          <p:grpSpPr>
            <a:xfrm>
              <a:off x="2899974" y="3021253"/>
              <a:ext cx="3046134" cy="529248"/>
              <a:chOff x="3547881" y="5023100"/>
              <a:chExt cx="3046134" cy="529248"/>
            </a:xfrm>
          </p:grpSpPr>
          <p:sp>
            <p:nvSpPr>
              <p:cNvPr id="12" name="TextBox 11"/>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3" name="TextBox 12"/>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10" name="Straight Arrow Connector 9"/>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4" name="Object 13"/>
          <p:cNvGraphicFramePr>
            <a:graphicFrameLocks noChangeAspect="1"/>
          </p:cNvGraphicFramePr>
          <p:nvPr>
            <p:extLst>
              <p:ext uri="{D42A27DB-BD31-4B8C-83A1-F6EECF244321}">
                <p14:modId xmlns:p14="http://schemas.microsoft.com/office/powerpoint/2010/main" val="3278864154"/>
              </p:ext>
            </p:extLst>
          </p:nvPr>
        </p:nvGraphicFramePr>
        <p:xfrm>
          <a:off x="271890" y="5603007"/>
          <a:ext cx="8237538" cy="922337"/>
        </p:xfrm>
        <a:graphic>
          <a:graphicData uri="http://schemas.openxmlformats.org/presentationml/2006/ole">
            <mc:AlternateContent xmlns:mc="http://schemas.openxmlformats.org/markup-compatibility/2006">
              <mc:Choice xmlns:v="urn:schemas-microsoft-com:vml" Requires="v">
                <p:oleObj spid="_x0000_s67774" name="Equation" r:id="rId6" imgW="5930640" imgH="672840" progId="Equation.DSMT4">
                  <p:embed/>
                </p:oleObj>
              </mc:Choice>
              <mc:Fallback>
                <p:oleObj name="Equation" r:id="rId6" imgW="5930640" imgH="672840" progId="Equation.DSMT4">
                  <p:embed/>
                  <p:pic>
                    <p:nvPicPr>
                      <p:cNvPr id="0" name="Picture 68"/>
                      <p:cNvPicPr>
                        <a:picLocks noChangeAspect="1" noChangeArrowheads="1"/>
                      </p:cNvPicPr>
                      <p:nvPr/>
                    </p:nvPicPr>
                    <p:blipFill>
                      <a:blip r:embed="rId7"/>
                      <a:srcRect/>
                      <a:stretch>
                        <a:fillRect/>
                      </a:stretch>
                    </p:blipFill>
                    <p:spPr bwMode="auto">
                      <a:xfrm>
                        <a:off x="271890" y="5603007"/>
                        <a:ext cx="8237538"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 14"/>
          <p:cNvGrpSpPr/>
          <p:nvPr/>
        </p:nvGrpSpPr>
        <p:grpSpPr>
          <a:xfrm>
            <a:off x="407573" y="4322224"/>
            <a:ext cx="3276817" cy="900850"/>
            <a:chOff x="1003086" y="3212977"/>
            <a:chExt cx="3276817" cy="900850"/>
          </a:xfrm>
        </p:grpSpPr>
        <p:sp>
          <p:nvSpPr>
            <p:cNvPr id="16" name="TextBox 15"/>
            <p:cNvSpPr txBox="1"/>
            <p:nvPr/>
          </p:nvSpPr>
          <p:spPr>
            <a:xfrm>
              <a:off x="1003086" y="3744495"/>
              <a:ext cx="3276817"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–4.5 is in the Reject Region</a:t>
              </a:r>
              <a:endParaRPr lang="en-IE" dirty="0">
                <a:solidFill>
                  <a:srgbClr val="FFC000"/>
                </a:solidFill>
              </a:endParaRPr>
            </a:p>
          </p:txBody>
        </p:sp>
        <p:cxnSp>
          <p:nvCxnSpPr>
            <p:cNvPr id="17" name="Straight Arrow Connector 16"/>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IE" dirty="0" smtClean="0"/>
              <a:t>Question 1: Solution</a:t>
            </a:r>
            <a:endParaRPr lang="en-IE" dirty="0"/>
          </a:p>
        </p:txBody>
      </p:sp>
    </p:spTree>
    <p:extLst>
      <p:ext uri="{BB962C8B-B14F-4D97-AF65-F5344CB8AC3E}">
        <p14:creationId xmlns:p14="http://schemas.microsoft.com/office/powerpoint/2010/main" val="25204190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68044223"/>
              </p:ext>
            </p:extLst>
          </p:nvPr>
        </p:nvGraphicFramePr>
        <p:xfrm>
          <a:off x="378146" y="2636912"/>
          <a:ext cx="8442326" cy="928688"/>
        </p:xfrm>
        <a:graphic>
          <a:graphicData uri="http://schemas.openxmlformats.org/presentationml/2006/ole">
            <mc:AlternateContent xmlns:mc="http://schemas.openxmlformats.org/markup-compatibility/2006">
              <mc:Choice xmlns:v="urn:schemas-microsoft-com:vml" Requires="v">
                <p:oleObj spid="_x0000_s68896" name="Equation" r:id="rId3" imgW="6070320" imgH="672840" progId="Equation.DSMT4">
                  <p:embed/>
                </p:oleObj>
              </mc:Choice>
              <mc:Fallback>
                <p:oleObj name="Equation" r:id="rId3" imgW="6070320" imgH="672840" progId="Equation.DSMT4">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46" y="2636912"/>
                        <a:ext cx="8442326"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0457100"/>
              </p:ext>
            </p:extLst>
          </p:nvPr>
        </p:nvGraphicFramePr>
        <p:xfrm>
          <a:off x="395536" y="3789040"/>
          <a:ext cx="6797675" cy="1787525"/>
        </p:xfrm>
        <a:graphic>
          <a:graphicData uri="http://schemas.openxmlformats.org/presentationml/2006/ole">
            <mc:AlternateContent xmlns:mc="http://schemas.openxmlformats.org/markup-compatibility/2006">
              <mc:Choice xmlns:v="urn:schemas-microsoft-com:vml" Requires="v">
                <p:oleObj spid="_x0000_s68897" name="Equation" r:id="rId5" imgW="4889160" imgH="1295280" progId="Equation.DSMT4">
                  <p:embed/>
                </p:oleObj>
              </mc:Choice>
              <mc:Fallback>
                <p:oleObj name="Equation" r:id="rId5" imgW="4889160" imgH="1295280" progId="Equation.DSMT4">
                  <p:embed/>
                  <p:pic>
                    <p:nvPicPr>
                      <p:cNvPr id="0" name="Picture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789040"/>
                        <a:ext cx="679767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24072387"/>
              </p:ext>
            </p:extLst>
          </p:nvPr>
        </p:nvGraphicFramePr>
        <p:xfrm>
          <a:off x="318914" y="908720"/>
          <a:ext cx="7637462" cy="1539875"/>
        </p:xfrm>
        <a:graphic>
          <a:graphicData uri="http://schemas.openxmlformats.org/presentationml/2006/ole">
            <mc:AlternateContent xmlns:mc="http://schemas.openxmlformats.org/markup-compatibility/2006">
              <mc:Choice xmlns:v="urn:schemas-microsoft-com:vml" Requires="v">
                <p:oleObj spid="_x0000_s68898" name="Equation" r:id="rId7" imgW="5499000" imgH="1117440" progId="Equation.DSMT4">
                  <p:embed/>
                </p:oleObj>
              </mc:Choice>
              <mc:Fallback>
                <p:oleObj name="Equation" r:id="rId7" imgW="5499000" imgH="1117440" progId="Equation.DSMT4">
                  <p:embed/>
                  <p:pic>
                    <p:nvPicPr>
                      <p:cNvPr id="0" name="Picture 107"/>
                      <p:cNvPicPr>
                        <a:picLocks noChangeAspect="1" noChangeArrowheads="1"/>
                      </p:cNvPicPr>
                      <p:nvPr/>
                    </p:nvPicPr>
                    <p:blipFill>
                      <a:blip r:embed="rId8"/>
                      <a:srcRect/>
                      <a:stretch>
                        <a:fillRect/>
                      </a:stretch>
                    </p:blipFill>
                    <p:spPr bwMode="auto">
                      <a:xfrm>
                        <a:off x="318914" y="908720"/>
                        <a:ext cx="763746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IE" dirty="0" smtClean="0"/>
              <a:t>Example 2</a:t>
            </a:r>
            <a:endParaRPr lang="en-IE" dirty="0"/>
          </a:p>
        </p:txBody>
      </p:sp>
    </p:spTree>
    <p:extLst>
      <p:ext uri="{BB962C8B-B14F-4D97-AF65-F5344CB8AC3E}">
        <p14:creationId xmlns:p14="http://schemas.microsoft.com/office/powerpoint/2010/main" val="14676967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29030609"/>
              </p:ext>
            </p:extLst>
          </p:nvPr>
        </p:nvGraphicFramePr>
        <p:xfrm>
          <a:off x="382588" y="915516"/>
          <a:ext cx="5245100" cy="350837"/>
        </p:xfrm>
        <a:graphic>
          <a:graphicData uri="http://schemas.openxmlformats.org/presentationml/2006/ole">
            <mc:AlternateContent xmlns:mc="http://schemas.openxmlformats.org/markup-compatibility/2006">
              <mc:Choice xmlns:v="urn:schemas-microsoft-com:vml" Requires="v">
                <p:oleObj spid="_x0000_s71862" name="Equation" r:id="rId3" imgW="3771720" imgH="253800" progId="Equation.DSMT4">
                  <p:embed/>
                </p:oleObj>
              </mc:Choice>
              <mc:Fallback>
                <p:oleObj name="Equation" r:id="rId3" imgW="3771720" imgH="253800"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915516"/>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1187624" y="1529386"/>
            <a:ext cx="6500813" cy="2947987"/>
            <a:chOff x="1285875" y="2357438"/>
            <a:chExt cx="6500813" cy="2947987"/>
          </a:xfrm>
        </p:grpSpPr>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6" name="TextBox 5"/>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7" name="Group 6"/>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8" name="Straight Arrow Connector 7"/>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928830" y="3923555"/>
            <a:ext cx="4120961" cy="900850"/>
            <a:chOff x="1003085" y="3212977"/>
            <a:chExt cx="4120961" cy="900850"/>
          </a:xfrm>
        </p:grpSpPr>
        <p:sp>
          <p:nvSpPr>
            <p:cNvPr id="13" name="TextBox 12"/>
            <p:cNvSpPr txBox="1"/>
            <p:nvPr/>
          </p:nvSpPr>
          <p:spPr>
            <a:xfrm>
              <a:off x="1003085" y="3744495"/>
              <a:ext cx="4120961"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−1.24 is in the Fail to Reject Region</a:t>
              </a:r>
              <a:endParaRPr lang="en-IE" dirty="0">
                <a:solidFill>
                  <a:srgbClr val="FFC000"/>
                </a:solidFill>
              </a:endParaRPr>
            </a:p>
          </p:txBody>
        </p:sp>
        <p:cxnSp>
          <p:nvCxnSpPr>
            <p:cNvPr id="14" name="Straight Arrow Connector 13"/>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407737703"/>
              </p:ext>
            </p:extLst>
          </p:nvPr>
        </p:nvGraphicFramePr>
        <p:xfrm>
          <a:off x="659389" y="5307731"/>
          <a:ext cx="7035800" cy="1217613"/>
        </p:xfrm>
        <a:graphic>
          <a:graphicData uri="http://schemas.openxmlformats.org/presentationml/2006/ole">
            <mc:AlternateContent xmlns:mc="http://schemas.openxmlformats.org/markup-compatibility/2006">
              <mc:Choice xmlns:v="urn:schemas-microsoft-com:vml" Requires="v">
                <p:oleObj spid="_x0000_s71863" name="Equation" r:id="rId6" imgW="5067000" imgH="888840" progId="Equation.DSMT4">
                  <p:embed/>
                </p:oleObj>
              </mc:Choice>
              <mc:Fallback>
                <p:oleObj name="Equation" r:id="rId6" imgW="5067000" imgH="888840" progId="Equation.DSMT4">
                  <p:embed/>
                  <p:pic>
                    <p:nvPicPr>
                      <p:cNvPr id="0" name="Picture 61"/>
                      <p:cNvPicPr>
                        <a:picLocks noChangeAspect="1" noChangeArrowheads="1"/>
                      </p:cNvPicPr>
                      <p:nvPr/>
                    </p:nvPicPr>
                    <p:blipFill>
                      <a:blip r:embed="rId7"/>
                      <a:srcRect/>
                      <a:stretch>
                        <a:fillRect/>
                      </a:stretch>
                    </p:blipFill>
                    <p:spPr bwMode="auto">
                      <a:xfrm>
                        <a:off x="659389" y="5307731"/>
                        <a:ext cx="70358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itle 15"/>
          <p:cNvSpPr>
            <a:spLocks noGrp="1"/>
          </p:cNvSpPr>
          <p:nvPr>
            <p:ph type="title"/>
          </p:nvPr>
        </p:nvSpPr>
        <p:spPr/>
        <p:txBody>
          <a:bodyPr/>
          <a:lstStyle/>
          <a:p>
            <a:r>
              <a:rPr lang="en-IE" dirty="0" smtClean="0"/>
              <a:t>Example 2</a:t>
            </a:r>
            <a:endParaRPr lang="en-IE" dirty="0"/>
          </a:p>
        </p:txBody>
      </p:sp>
    </p:spTree>
    <p:extLst>
      <p:ext uri="{BB962C8B-B14F-4D97-AF65-F5344CB8AC3E}">
        <p14:creationId xmlns:p14="http://schemas.microsoft.com/office/powerpoint/2010/main" val="39916897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04457731"/>
              </p:ext>
            </p:extLst>
          </p:nvPr>
        </p:nvGraphicFramePr>
        <p:xfrm>
          <a:off x="171450" y="882601"/>
          <a:ext cx="8809038" cy="1538287"/>
        </p:xfrm>
        <a:graphic>
          <a:graphicData uri="http://schemas.openxmlformats.org/presentationml/2006/ole">
            <mc:AlternateContent xmlns:mc="http://schemas.openxmlformats.org/markup-compatibility/2006">
              <mc:Choice xmlns:v="urn:schemas-microsoft-com:vml" Requires="v">
                <p:oleObj spid="_x0000_s69909" name="Equation" r:id="rId4" imgW="6337080" imgH="1117440" progId="Equation.DSMT4">
                  <p:embed/>
                </p:oleObj>
              </mc:Choice>
              <mc:Fallback>
                <p:oleObj name="Equation" r:id="rId4" imgW="6337080" imgH="1117440" progId="Equation.DSMT4">
                  <p:embed/>
                  <p:pic>
                    <p:nvPicPr>
                      <p:cNvPr id="0" name="Picture 97"/>
                      <p:cNvPicPr>
                        <a:picLocks noChangeAspect="1" noChangeArrowheads="1"/>
                      </p:cNvPicPr>
                      <p:nvPr/>
                    </p:nvPicPr>
                    <p:blipFill>
                      <a:blip r:embed="rId5"/>
                      <a:srcRect/>
                      <a:stretch>
                        <a:fillRect/>
                      </a:stretch>
                    </p:blipFill>
                    <p:spPr bwMode="auto">
                      <a:xfrm>
                        <a:off x="171450" y="882601"/>
                        <a:ext cx="8809038"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49222247"/>
              </p:ext>
            </p:extLst>
          </p:nvPr>
        </p:nvGraphicFramePr>
        <p:xfrm>
          <a:off x="179512" y="2808411"/>
          <a:ext cx="8651876" cy="1543050"/>
        </p:xfrm>
        <a:graphic>
          <a:graphicData uri="http://schemas.openxmlformats.org/presentationml/2006/ole">
            <mc:AlternateContent xmlns:mc="http://schemas.openxmlformats.org/markup-compatibility/2006">
              <mc:Choice xmlns:v="urn:schemas-microsoft-com:vml" Requires="v">
                <p:oleObj spid="_x0000_s69910" name="Equation" r:id="rId6" imgW="6222960" imgH="1117440" progId="Equation.DSMT4">
                  <p:embed/>
                </p:oleObj>
              </mc:Choice>
              <mc:Fallback>
                <p:oleObj name="Equation" r:id="rId6" imgW="6222960" imgH="1117440" progId="Equation.DSMT4">
                  <p:embed/>
                  <p:pic>
                    <p:nvPicPr>
                      <p:cNvPr id="0" name="Picture 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808411"/>
                        <a:ext cx="865187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23122921"/>
              </p:ext>
            </p:extLst>
          </p:nvPr>
        </p:nvGraphicFramePr>
        <p:xfrm>
          <a:off x="179512" y="4809827"/>
          <a:ext cx="6797675" cy="1787525"/>
        </p:xfrm>
        <a:graphic>
          <a:graphicData uri="http://schemas.openxmlformats.org/presentationml/2006/ole">
            <mc:AlternateContent xmlns:mc="http://schemas.openxmlformats.org/markup-compatibility/2006">
              <mc:Choice xmlns:v="urn:schemas-microsoft-com:vml" Requires="v">
                <p:oleObj spid="_x0000_s69911" name="Equation" r:id="rId8" imgW="4889160" imgH="1295280" progId="Equation.DSMT4">
                  <p:embed/>
                </p:oleObj>
              </mc:Choice>
              <mc:Fallback>
                <p:oleObj name="Equation" r:id="rId8" imgW="4889160" imgH="1295280" progId="Equation.DSMT4">
                  <p:embed/>
                  <p:pic>
                    <p:nvPicPr>
                      <p:cNvPr id="0" name="Picture 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4809827"/>
                        <a:ext cx="679767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IE" dirty="0" smtClean="0"/>
              <a:t>Example 3</a:t>
            </a:r>
            <a:endParaRPr lang="en-IE" dirty="0"/>
          </a:p>
        </p:txBody>
      </p:sp>
    </p:spTree>
    <p:extLst>
      <p:ext uri="{BB962C8B-B14F-4D97-AF65-F5344CB8AC3E}">
        <p14:creationId xmlns:p14="http://schemas.microsoft.com/office/powerpoint/2010/main" val="25489039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22300260"/>
              </p:ext>
            </p:extLst>
          </p:nvPr>
        </p:nvGraphicFramePr>
        <p:xfrm>
          <a:off x="382588" y="914549"/>
          <a:ext cx="5245100" cy="350837"/>
        </p:xfrm>
        <a:graphic>
          <a:graphicData uri="http://schemas.openxmlformats.org/presentationml/2006/ole">
            <mc:AlternateContent xmlns:mc="http://schemas.openxmlformats.org/markup-compatibility/2006">
              <mc:Choice xmlns:v="urn:schemas-microsoft-com:vml" Requires="v">
                <p:oleObj spid="_x0000_s72887" name="Equation" r:id="rId3" imgW="3771720" imgH="253800" progId="Equation.DSMT4">
                  <p:embed/>
                </p:oleObj>
              </mc:Choice>
              <mc:Fallback>
                <p:oleObj name="Equation" r:id="rId3" imgW="3771720" imgH="253800"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914549"/>
                        <a:ext cx="52451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1187624" y="1528419"/>
            <a:ext cx="6500813" cy="2947987"/>
            <a:chOff x="1285875" y="2357438"/>
            <a:chExt cx="6500813" cy="2947987"/>
          </a:xfrm>
        </p:grpSpPr>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875" y="2357438"/>
              <a:ext cx="650081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5141" y="3212976"/>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sp>
          <p:nvSpPr>
            <p:cNvPr id="6" name="TextBox 5"/>
            <p:cNvSpPr txBox="1"/>
            <p:nvPr/>
          </p:nvSpPr>
          <p:spPr>
            <a:xfrm>
              <a:off x="6148043" y="3225280"/>
              <a:ext cx="882667"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Reject</a:t>
              </a:r>
              <a:endParaRPr lang="en-IE" sz="1400" b="1" dirty="0">
                <a:solidFill>
                  <a:prstClr val="black"/>
                </a:solidFill>
              </a:endParaRPr>
            </a:p>
          </p:txBody>
        </p:sp>
        <p:grpSp>
          <p:nvGrpSpPr>
            <p:cNvPr id="7" name="Group 6"/>
            <p:cNvGrpSpPr/>
            <p:nvPr/>
          </p:nvGrpSpPr>
          <p:grpSpPr>
            <a:xfrm>
              <a:off x="2899974" y="3021253"/>
              <a:ext cx="3046134" cy="529248"/>
              <a:chOff x="3547881" y="5023100"/>
              <a:chExt cx="3046134" cy="529248"/>
            </a:xfrm>
          </p:grpSpPr>
          <p:sp>
            <p:nvSpPr>
              <p:cNvPr id="10" name="TextBox 9"/>
              <p:cNvSpPr txBox="1"/>
              <p:nvPr/>
            </p:nvSpPr>
            <p:spPr>
              <a:xfrm>
                <a:off x="5711348" y="5029128"/>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sp>
            <p:nvSpPr>
              <p:cNvPr id="11" name="TextBox 10"/>
              <p:cNvSpPr txBox="1"/>
              <p:nvPr/>
            </p:nvSpPr>
            <p:spPr>
              <a:xfrm>
                <a:off x="3547881" y="5023100"/>
                <a:ext cx="8826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b="1" dirty="0" smtClean="0">
                    <a:solidFill>
                      <a:prstClr val="black"/>
                    </a:solidFill>
                  </a:rPr>
                  <a:t>Fail to </a:t>
                </a:r>
              </a:p>
              <a:p>
                <a:pPr algn="ctr"/>
                <a:r>
                  <a:rPr lang="en-GB" sz="1400" b="1" dirty="0" smtClean="0">
                    <a:solidFill>
                      <a:prstClr val="black"/>
                    </a:solidFill>
                  </a:rPr>
                  <a:t>Reject</a:t>
                </a:r>
                <a:endParaRPr lang="en-IE" sz="1400" b="1" dirty="0">
                  <a:solidFill>
                    <a:prstClr val="black"/>
                  </a:solidFill>
                </a:endParaRPr>
              </a:p>
            </p:txBody>
          </p:sp>
        </p:grpSp>
        <p:cxnSp>
          <p:nvCxnSpPr>
            <p:cNvPr id="8" name="Straight Arrow Connector 7"/>
            <p:cNvCxnSpPr/>
            <p:nvPr/>
          </p:nvCxnSpPr>
          <p:spPr>
            <a:xfrm>
              <a:off x="2843808" y="3635090"/>
              <a:ext cx="1296144" cy="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22108" y="3635090"/>
              <a:ext cx="1390052" cy="18399"/>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84884" y="3964527"/>
            <a:ext cx="3339043" cy="900850"/>
            <a:chOff x="1090256" y="3212977"/>
            <a:chExt cx="3339043" cy="900850"/>
          </a:xfrm>
        </p:grpSpPr>
        <p:sp>
          <p:nvSpPr>
            <p:cNvPr id="13" name="TextBox 12"/>
            <p:cNvSpPr txBox="1"/>
            <p:nvPr/>
          </p:nvSpPr>
          <p:spPr>
            <a:xfrm>
              <a:off x="1090256" y="3744495"/>
              <a:ext cx="3339043" cy="369332"/>
            </a:xfrm>
            <a:prstGeom prst="rect">
              <a:avLst/>
            </a:prstGeom>
            <a:solidFill>
              <a:schemeClr val="accent1"/>
            </a:solidFill>
            <a:ln>
              <a:solidFill>
                <a:schemeClr val="tx1"/>
              </a:solidFill>
            </a:ln>
          </p:spPr>
          <p:txBody>
            <a:bodyPr wrap="square" rtlCol="0">
              <a:spAutoFit/>
            </a:bodyPr>
            <a:lstStyle/>
            <a:p>
              <a:r>
                <a:rPr lang="en-IE" dirty="0" smtClean="0">
                  <a:solidFill>
                    <a:srgbClr val="FFC000"/>
                  </a:solidFill>
                </a:rPr>
                <a:t>−3.48 is in the Reject Region</a:t>
              </a:r>
              <a:endParaRPr lang="en-IE" dirty="0">
                <a:solidFill>
                  <a:srgbClr val="FFC000"/>
                </a:solidFill>
              </a:endParaRPr>
            </a:p>
          </p:txBody>
        </p:sp>
        <p:cxnSp>
          <p:nvCxnSpPr>
            <p:cNvPr id="14" name="Straight Arrow Connector 13"/>
            <p:cNvCxnSpPr/>
            <p:nvPr/>
          </p:nvCxnSpPr>
          <p:spPr>
            <a:xfrm flipH="1" flipV="1">
              <a:off x="2178223" y="3212977"/>
              <a:ext cx="116668" cy="492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6" name="Object 15"/>
          <p:cNvGraphicFramePr>
            <a:graphicFrameLocks noChangeAspect="1"/>
          </p:cNvGraphicFramePr>
          <p:nvPr>
            <p:extLst>
              <p:ext uri="{D42A27DB-BD31-4B8C-83A1-F6EECF244321}">
                <p14:modId xmlns:p14="http://schemas.microsoft.com/office/powerpoint/2010/main" val="507572779"/>
              </p:ext>
            </p:extLst>
          </p:nvPr>
        </p:nvGraphicFramePr>
        <p:xfrm>
          <a:off x="1038225" y="5234136"/>
          <a:ext cx="6777038" cy="1219200"/>
        </p:xfrm>
        <a:graphic>
          <a:graphicData uri="http://schemas.openxmlformats.org/presentationml/2006/ole">
            <mc:AlternateContent xmlns:mc="http://schemas.openxmlformats.org/markup-compatibility/2006">
              <mc:Choice xmlns:v="urn:schemas-microsoft-com:vml" Requires="v">
                <p:oleObj spid="_x0000_s72888" name="Equation" r:id="rId6" imgW="4876560" imgH="888840" progId="Equation.DSMT4">
                  <p:embed/>
                </p:oleObj>
              </mc:Choice>
              <mc:Fallback>
                <p:oleObj name="Equation" r:id="rId6" imgW="4876560" imgH="888840" progId="Equation.DSMT4">
                  <p:embed/>
                  <p:pic>
                    <p:nvPicPr>
                      <p:cNvPr id="0" name="Picture 62"/>
                      <p:cNvPicPr>
                        <a:picLocks noChangeAspect="1" noChangeArrowheads="1"/>
                      </p:cNvPicPr>
                      <p:nvPr/>
                    </p:nvPicPr>
                    <p:blipFill>
                      <a:blip r:embed="rId7"/>
                      <a:srcRect/>
                      <a:stretch>
                        <a:fillRect/>
                      </a:stretch>
                    </p:blipFill>
                    <p:spPr bwMode="auto">
                      <a:xfrm>
                        <a:off x="1038225" y="5234136"/>
                        <a:ext cx="67770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itle 14"/>
          <p:cNvSpPr>
            <a:spLocks noGrp="1"/>
          </p:cNvSpPr>
          <p:nvPr>
            <p:ph type="title"/>
          </p:nvPr>
        </p:nvSpPr>
        <p:spPr/>
        <p:txBody>
          <a:bodyPr/>
          <a:lstStyle/>
          <a:p>
            <a:r>
              <a:rPr lang="en-IE" dirty="0" smtClean="0"/>
              <a:t>Example 3</a:t>
            </a:r>
            <a:endParaRPr lang="en-IE" dirty="0"/>
          </a:p>
        </p:txBody>
      </p:sp>
    </p:spTree>
    <p:extLst>
      <p:ext uri="{BB962C8B-B14F-4D97-AF65-F5344CB8AC3E}">
        <p14:creationId xmlns:p14="http://schemas.microsoft.com/office/powerpoint/2010/main" val="6154469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3068960"/>
            <a:ext cx="4147289" cy="369332"/>
          </a:xfrm>
          <a:prstGeom prst="rect">
            <a:avLst/>
          </a:prstGeom>
          <a:noFill/>
        </p:spPr>
        <p:txBody>
          <a:bodyPr wrap="none" rtlCol="0">
            <a:spAutoFit/>
          </a:bodyPr>
          <a:lstStyle/>
          <a:p>
            <a:r>
              <a:rPr lang="en-IE" b="1" i="1" dirty="0" smtClean="0">
                <a:solidFill>
                  <a:schemeClr val="tx2"/>
                </a:solidFill>
                <a:latin typeface="Arial" charset="0"/>
              </a:rPr>
              <a:t>p-value at the 5</a:t>
            </a:r>
            <a:r>
              <a:rPr lang="en-IE" b="1" i="1" dirty="0">
                <a:solidFill>
                  <a:schemeClr val="tx2"/>
                </a:solidFill>
                <a:latin typeface="Arial" charset="0"/>
              </a:rPr>
              <a:t>% </a:t>
            </a:r>
            <a:r>
              <a:rPr lang="en-GB" altLang="en-US" b="1" i="1" dirty="0">
                <a:solidFill>
                  <a:schemeClr val="tx2"/>
                </a:solidFill>
                <a:latin typeface="Arial" charset="0"/>
              </a:rPr>
              <a:t>Significance </a:t>
            </a:r>
            <a:r>
              <a:rPr lang="en-IE" b="1" i="1" dirty="0">
                <a:solidFill>
                  <a:schemeClr val="tx2"/>
                </a:solidFill>
                <a:latin typeface="Arial" charset="0"/>
              </a:rPr>
              <a:t>Level</a:t>
            </a:r>
          </a:p>
        </p:txBody>
      </p:sp>
      <p:graphicFrame>
        <p:nvGraphicFramePr>
          <p:cNvPr id="3" name="Object 2"/>
          <p:cNvGraphicFramePr>
            <a:graphicFrameLocks noChangeAspect="1"/>
          </p:cNvGraphicFramePr>
          <p:nvPr>
            <p:extLst>
              <p:ext uri="{D42A27DB-BD31-4B8C-83A1-F6EECF244321}">
                <p14:modId xmlns:p14="http://schemas.microsoft.com/office/powerpoint/2010/main" val="3917408158"/>
              </p:ext>
            </p:extLst>
          </p:nvPr>
        </p:nvGraphicFramePr>
        <p:xfrm>
          <a:off x="173217" y="1024716"/>
          <a:ext cx="8709025" cy="1544638"/>
        </p:xfrm>
        <a:graphic>
          <a:graphicData uri="http://schemas.openxmlformats.org/presentationml/2006/ole">
            <mc:AlternateContent xmlns:mc="http://schemas.openxmlformats.org/markup-compatibility/2006">
              <mc:Choice xmlns:v="urn:schemas-microsoft-com:vml" Requires="v">
                <p:oleObj spid="_x0000_s73907" name="Equation" r:id="rId3" imgW="6260760" imgH="1117440" progId="Equation.DSMT4">
                  <p:embed/>
                </p:oleObj>
              </mc:Choice>
              <mc:Fallback>
                <p:oleObj name="Equation" r:id="rId3" imgW="6260760" imgH="111744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17" y="1024716"/>
                        <a:ext cx="8709025"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72649556"/>
              </p:ext>
            </p:extLst>
          </p:nvPr>
        </p:nvGraphicFramePr>
        <p:xfrm>
          <a:off x="891428" y="3933056"/>
          <a:ext cx="7620000" cy="631825"/>
        </p:xfrm>
        <a:graphic>
          <a:graphicData uri="http://schemas.openxmlformats.org/presentationml/2006/ole">
            <mc:AlternateContent xmlns:mc="http://schemas.openxmlformats.org/markup-compatibility/2006">
              <mc:Choice xmlns:v="urn:schemas-microsoft-com:vml" Requires="v">
                <p:oleObj spid="_x0000_s73908" name="Equation" r:id="rId5" imgW="5473440" imgH="457200" progId="Equation.DSMT4">
                  <p:embed/>
                </p:oleObj>
              </mc:Choice>
              <mc:Fallback>
                <p:oleObj name="Equation" r:id="rId5" imgW="5473440" imgH="457200" progId="Equation.DSMT4">
                  <p:embed/>
                  <p:pic>
                    <p:nvPicPr>
                      <p:cNvPr id="0" name="Picture 60"/>
                      <p:cNvPicPr>
                        <a:picLocks noChangeAspect="1" noChangeArrowheads="1"/>
                      </p:cNvPicPr>
                      <p:nvPr/>
                    </p:nvPicPr>
                    <p:blipFill>
                      <a:blip r:embed="rId6"/>
                      <a:srcRect/>
                      <a:stretch>
                        <a:fillRect/>
                      </a:stretch>
                    </p:blipFill>
                    <p:spPr bwMode="auto">
                      <a:xfrm>
                        <a:off x="891428" y="3933056"/>
                        <a:ext cx="76200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p:txBody>
          <a:bodyPr/>
          <a:lstStyle/>
          <a:p>
            <a:r>
              <a:rPr lang="en-IE" dirty="0" smtClean="0"/>
              <a:t>p - value</a:t>
            </a:r>
            <a:endParaRPr lang="en-IE" dirty="0"/>
          </a:p>
        </p:txBody>
      </p:sp>
    </p:spTree>
    <p:extLst>
      <p:ext uri="{BB962C8B-B14F-4D97-AF65-F5344CB8AC3E}">
        <p14:creationId xmlns:p14="http://schemas.microsoft.com/office/powerpoint/2010/main" val="3167234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89366239"/>
              </p:ext>
            </p:extLst>
          </p:nvPr>
        </p:nvGraphicFramePr>
        <p:xfrm>
          <a:off x="339303" y="969119"/>
          <a:ext cx="7185025" cy="3756025"/>
        </p:xfrm>
        <a:graphic>
          <a:graphicData uri="http://schemas.openxmlformats.org/presentationml/2006/ole">
            <mc:AlternateContent xmlns:mc="http://schemas.openxmlformats.org/markup-compatibility/2006">
              <mc:Choice xmlns:v="urn:schemas-microsoft-com:vml" Requires="v">
                <p:oleObj spid="_x0000_s74849" name="Equation" r:id="rId3" imgW="5168880" imgH="2717640" progId="Equation.DSMT4">
                  <p:embed/>
                </p:oleObj>
              </mc:Choice>
              <mc:Fallback>
                <p:oleObj name="Equation" r:id="rId3" imgW="5168880" imgH="2717640" progId="Equation.DSMT4">
                  <p:embed/>
                  <p:pic>
                    <p:nvPicPr>
                      <p:cNvPr id="0" name="Picture 35"/>
                      <p:cNvPicPr>
                        <a:picLocks noChangeAspect="1" noChangeArrowheads="1"/>
                      </p:cNvPicPr>
                      <p:nvPr/>
                    </p:nvPicPr>
                    <p:blipFill>
                      <a:blip r:embed="rId4"/>
                      <a:srcRect/>
                      <a:stretch>
                        <a:fillRect/>
                      </a:stretch>
                    </p:blipFill>
                    <p:spPr bwMode="auto">
                      <a:xfrm>
                        <a:off x="339303" y="969119"/>
                        <a:ext cx="718502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lstStyle/>
          <a:p>
            <a:r>
              <a:rPr lang="en-IE" dirty="0" smtClean="0"/>
              <a:t>Example 1</a:t>
            </a:r>
            <a:endParaRPr lang="en-IE" dirty="0"/>
          </a:p>
        </p:txBody>
      </p:sp>
      <p:pic>
        <p:nvPicPr>
          <p:cNvPr id="5" name="Picture 77" descr="https://encrypted-tbn3.gstatic.com/images?q=tbn:ANd9GcSNpG9kusmSleSk11EF8CtIT5wP68lvzWXHaBPyk4FgZHgnL6s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263" y="5085184"/>
            <a:ext cx="2619375" cy="165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59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5726edbd72925b61e3f10e783fabcca57ed167f"/>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6">
  <a:themeElements>
    <a:clrScheme name="Custom 2">
      <a:dk1>
        <a:srgbClr val="000000"/>
      </a:dk1>
      <a:lt1>
        <a:sysClr val="window" lastClr="FFFFFF"/>
      </a:lt1>
      <a:dk2>
        <a:srgbClr val="898989"/>
      </a:dk2>
      <a:lt2>
        <a:srgbClr val="D4D2D0"/>
      </a:lt2>
      <a:accent1>
        <a:srgbClr val="990033"/>
      </a:accent1>
      <a:accent2>
        <a:srgbClr val="FFCC33"/>
      </a:accent2>
      <a:accent3>
        <a:srgbClr val="8D89A4"/>
      </a:accent3>
      <a:accent4>
        <a:srgbClr val="748560"/>
      </a:accent4>
      <a:accent5>
        <a:srgbClr val="9E9273"/>
      </a:accent5>
      <a:accent6>
        <a:srgbClr val="7E848D"/>
      </a:accent6>
      <a:hlink>
        <a:srgbClr val="990033"/>
      </a:hlink>
      <a:folHlink>
        <a:srgbClr val="A116E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ustom 2">
      <a:dk1>
        <a:srgbClr val="000000"/>
      </a:dk1>
      <a:lt1>
        <a:sysClr val="window" lastClr="FFFFFF"/>
      </a:lt1>
      <a:dk2>
        <a:srgbClr val="898989"/>
      </a:dk2>
      <a:lt2>
        <a:srgbClr val="D4D2D0"/>
      </a:lt2>
      <a:accent1>
        <a:srgbClr val="990033"/>
      </a:accent1>
      <a:accent2>
        <a:srgbClr val="FFCC33"/>
      </a:accent2>
      <a:accent3>
        <a:srgbClr val="8D89A4"/>
      </a:accent3>
      <a:accent4>
        <a:srgbClr val="748560"/>
      </a:accent4>
      <a:accent5>
        <a:srgbClr val="9E9273"/>
      </a:accent5>
      <a:accent6>
        <a:srgbClr val="7E848D"/>
      </a:accent6>
      <a:hlink>
        <a:srgbClr val="990033"/>
      </a:hlink>
      <a:folHlink>
        <a:srgbClr val="A116E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ustom 2">
      <a:dk1>
        <a:srgbClr val="000000"/>
      </a:dk1>
      <a:lt1>
        <a:sysClr val="window" lastClr="FFFFFF"/>
      </a:lt1>
      <a:dk2>
        <a:srgbClr val="898989"/>
      </a:dk2>
      <a:lt2>
        <a:srgbClr val="D4D2D0"/>
      </a:lt2>
      <a:accent1>
        <a:srgbClr val="990033"/>
      </a:accent1>
      <a:accent2>
        <a:srgbClr val="FFCC33"/>
      </a:accent2>
      <a:accent3>
        <a:srgbClr val="8D89A4"/>
      </a:accent3>
      <a:accent4>
        <a:srgbClr val="748560"/>
      </a:accent4>
      <a:accent5>
        <a:srgbClr val="9E9273"/>
      </a:accent5>
      <a:accent6>
        <a:srgbClr val="7E848D"/>
      </a:accent6>
      <a:hlink>
        <a:srgbClr val="990033"/>
      </a:hlink>
      <a:folHlink>
        <a:srgbClr val="A116E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Theme6</Template>
  <TotalTime>9814</TotalTime>
  <Words>5221</Words>
  <Application>Microsoft Office PowerPoint</Application>
  <PresentationFormat>On-screen Show (4:3)</PresentationFormat>
  <Paragraphs>1036</Paragraphs>
  <Slides>115</Slides>
  <Notes>73</Notes>
  <HiddenSlides>4</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115</vt:i4>
      </vt:variant>
    </vt:vector>
  </HeadingPairs>
  <TitlesOfParts>
    <vt:vector size="132" baseType="lpstr">
      <vt:lpstr>Arial</vt:lpstr>
      <vt:lpstr>Arial Black</vt:lpstr>
      <vt:lpstr>Calibri</vt:lpstr>
      <vt:lpstr>Cambria</vt:lpstr>
      <vt:lpstr>Cambria Math</vt:lpstr>
      <vt:lpstr>Century Gothic</vt:lpstr>
      <vt:lpstr>Curlz MT</vt:lpstr>
      <vt:lpstr>Symbol</vt:lpstr>
      <vt:lpstr>Tahoma</vt:lpstr>
      <vt:lpstr>Times New Roman</vt:lpstr>
      <vt:lpstr>Wingdings</vt:lpstr>
      <vt:lpstr>Wingdings 2</vt:lpstr>
      <vt:lpstr>Theme6</vt:lpstr>
      <vt:lpstr>1_Civic</vt:lpstr>
      <vt:lpstr>2_Civic</vt:lpstr>
      <vt:lpstr>Equation</vt:lpstr>
      <vt:lpstr>MathType 6.0 Equation</vt:lpstr>
      <vt:lpstr>PowerPoint Presentation</vt:lpstr>
      <vt:lpstr>Modular Course 5</vt:lpstr>
      <vt:lpstr>PowerPoint Presentation</vt:lpstr>
      <vt:lpstr>Making Decisions based on the Empirical Rule (Standard  Normal Curve)</vt:lpstr>
      <vt:lpstr>Empirical Rule</vt:lpstr>
      <vt:lpstr>Empirical Rule</vt:lpstr>
      <vt:lpstr>Most Important for Inferential Stats on our Syllabus</vt:lpstr>
      <vt:lpstr>Example 1</vt:lpstr>
      <vt:lpstr>Example 2</vt:lpstr>
      <vt:lpstr>PowerPoint Presentation</vt:lpstr>
      <vt:lpstr>Question</vt:lpstr>
      <vt:lpstr>Solution</vt:lpstr>
      <vt:lpstr>Inferential Statistics: </vt:lpstr>
      <vt:lpstr>Sampling</vt:lpstr>
      <vt:lpstr>Population Proportions and Margin of Error</vt:lpstr>
      <vt:lpstr>Population Proportions and Margin of Error</vt:lpstr>
      <vt:lpstr>Confidence interval for population proportion  using  Margin of Error</vt:lpstr>
      <vt:lpstr>PowerPoint Presentation</vt:lpstr>
      <vt:lpstr>Some Notes on Margin of Error</vt:lpstr>
      <vt:lpstr>PowerPoint Presentation</vt:lpstr>
      <vt:lpstr>Example 1</vt:lpstr>
      <vt:lpstr>" "Example 2</vt:lpstr>
      <vt:lpstr>PowerPoint Presentation</vt:lpstr>
      <vt:lpstr>Question</vt:lpstr>
      <vt:lpstr>Question: Solution</vt:lpstr>
      <vt:lpstr>Recognising the Concept of a Hypothesis Test</vt:lpstr>
      <vt:lpstr>PowerPoint Presentation</vt:lpstr>
      <vt:lpstr>PowerPoint Presentation</vt:lpstr>
      <vt:lpstr>Hypothesis test on a  population proportion  using  Margin of Error</vt:lpstr>
      <vt:lpstr>Example 1</vt:lpstr>
      <vt:lpstr>PowerPoint Presentation</vt:lpstr>
      <vt:lpstr>PowerPoint Presentation</vt:lpstr>
      <vt:lpstr>Question 1</vt:lpstr>
      <vt:lpstr>Question 1: Solution</vt:lpstr>
      <vt:lpstr>Question 2</vt:lpstr>
      <vt:lpstr>Question 2: Solution</vt:lpstr>
      <vt:lpstr>Empirical Rule</vt:lpstr>
      <vt:lpstr>PowerPoint Presentation</vt:lpstr>
      <vt:lpstr>Normal Distribution to  Standard Normal Distribution</vt:lpstr>
      <vt:lpstr>Standard Normal Distribution</vt:lpstr>
      <vt:lpstr>Standard Units (z – scores)</vt:lpstr>
      <vt:lpstr>Reading z – values From Tables Example 1</vt:lpstr>
      <vt:lpstr>Example 2</vt:lpstr>
      <vt:lpstr>Example 3</vt:lpstr>
      <vt:lpstr>Example 4</vt:lpstr>
      <vt:lpstr>PowerPoint Presentation</vt:lpstr>
      <vt:lpstr>Question 1</vt:lpstr>
      <vt:lpstr>Question 1: Solution</vt:lpstr>
      <vt:lpstr>Question 2</vt:lpstr>
      <vt:lpstr>Question 2: Solution</vt:lpstr>
      <vt:lpstr>Question 2: Solution</vt:lpstr>
      <vt:lpstr>For Higher Level Leaving Cert use z scores</vt:lpstr>
      <vt:lpstr>Confidence interval  for population proportion</vt:lpstr>
      <vt:lpstr>Example 1</vt:lpstr>
      <vt:lpstr>PowerPoint Presentation</vt:lpstr>
      <vt:lpstr>Question 1:</vt:lpstr>
      <vt:lpstr>Question 1: Solution</vt:lpstr>
      <vt:lpstr>Question 2</vt:lpstr>
      <vt:lpstr>Sample means</vt:lpstr>
      <vt:lpstr>PowerPoint Presentation</vt:lpstr>
      <vt:lpstr>PowerPoint Presentation</vt:lpstr>
      <vt:lpstr>PowerPoint Presentation</vt:lpstr>
      <vt:lpstr>PowerPoint Presentation</vt:lpstr>
      <vt:lpstr>PowerPoint Presentation</vt:lpstr>
      <vt:lpstr>PowerPoint Presentation</vt:lpstr>
      <vt:lpstr>ICT - Shape</vt:lpstr>
      <vt:lpstr>ICT - Centre</vt:lpstr>
      <vt:lpstr>ICT - Spread</vt:lpstr>
      <vt:lpstr>Population</vt:lpstr>
      <vt:lpstr>Summary</vt:lpstr>
      <vt:lpstr>PowerPoint Presentation</vt:lpstr>
      <vt:lpstr>Example 1</vt:lpstr>
      <vt:lpstr>Example 2</vt:lpstr>
      <vt:lpstr>PowerPoint Presentation</vt:lpstr>
      <vt:lpstr>PowerPoint Presentation</vt:lpstr>
      <vt:lpstr>PowerPoint Presentation</vt:lpstr>
      <vt:lpstr>"2005 LC. HL . Q 9 (c)"</vt:lpstr>
      <vt:lpstr>PowerPoint Presentation</vt:lpstr>
      <vt:lpstr>PowerPoint Presentation</vt:lpstr>
      <vt:lpstr>PowerPoint Presentation</vt:lpstr>
      <vt:lpstr>Testing the Null Hypothesis using z-values</vt:lpstr>
      <vt:lpstr>Testing the Null Hypothesis using z-values</vt:lpstr>
      <vt:lpstr>■8(█("Testing hypotheses about a population " @"mean " ("large samples" ).)@"      " )</vt:lpstr>
      <vt:lpstr>PowerPoint Presentation</vt:lpstr>
      <vt:lpstr>Review of the steps involved  in Hypothesis Testing:</vt:lpstr>
      <vt:lpstr>Example 1</vt:lpstr>
      <vt:lpstr>Example 1</vt:lpstr>
      <vt:lpstr>Example 2</vt:lpstr>
      <vt:lpstr>Example 2</vt:lpstr>
      <vt:lpstr>PowerPoint Presentation</vt:lpstr>
      <vt:lpstr>Question 1</vt:lpstr>
      <vt:lpstr>Question 1: Solution</vt:lpstr>
      <vt:lpstr>Question 1: Solution</vt:lpstr>
      <vt:lpstr>Example 2</vt:lpstr>
      <vt:lpstr>Example 2</vt:lpstr>
      <vt:lpstr>Example 3</vt:lpstr>
      <vt:lpstr>Example 3</vt:lpstr>
      <vt:lpstr>p - value</vt:lpstr>
      <vt:lpstr>Example 1</vt:lpstr>
      <vt:lpstr>PowerPoint Presentation</vt:lpstr>
      <vt:lpstr>PowerPoint Presentation</vt:lpstr>
      <vt:lpstr>PowerPoint Presentation</vt:lpstr>
      <vt:lpstr>Example 2</vt:lpstr>
      <vt:lpstr>Example 2</vt:lpstr>
      <vt:lpstr>Example 2</vt:lpstr>
      <vt:lpstr>Example 2</vt:lpstr>
      <vt:lpstr>PowerPoint Presentation</vt:lpstr>
      <vt:lpstr>Question 1</vt:lpstr>
      <vt:lpstr>Question 1: Solution</vt:lpstr>
      <vt:lpstr>Question 1: Solution</vt:lpstr>
      <vt:lpstr>Question 1: Solution</vt:lpstr>
      <vt:lpstr>Question 1: Solution</vt:lpstr>
      <vt:lpstr>Question 2</vt:lpstr>
      <vt:lpstr>Question 2: Solution</vt:lpstr>
      <vt:lpstr>Question 2: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&amp; Probability</dc:title>
  <dc:creator>Cammie</dc:creator>
  <cp:lastModifiedBy>Pádraic Kavanagh</cp:lastModifiedBy>
  <cp:revision>321</cp:revision>
  <dcterms:created xsi:type="dcterms:W3CDTF">2014-01-22T14:00:40Z</dcterms:created>
  <dcterms:modified xsi:type="dcterms:W3CDTF">2014-04-02T19:48:53Z</dcterms:modified>
</cp:coreProperties>
</file>