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
  </p:notesMasterIdLst>
  <p:sldIdLst>
    <p:sldId id="273" r:id="rId2"/>
    <p:sldId id="274" r:id="rId3"/>
    <p:sldId id="275" r:id="rId4"/>
  </p:sldIdLst>
  <p:sldSz cx="9144000" cy="6858000" type="screen4x3"/>
  <p:notesSz cx="6858000" cy="9144000"/>
  <p:custDataLst>
    <p:tags r:id="rId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40" d="100"/>
          <a:sy n="40" d="100"/>
        </p:scale>
        <p:origin x="725" y="43"/>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gs" Target="tags/tag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3F4126-0B2B-4D55-B095-6604EF4E8FF3}" type="datetimeFigureOut">
              <a:rPr lang="en-IE" smtClean="0"/>
              <a:t>23/06/2016</a:t>
            </a:fld>
            <a:endParaRPr lang="en-IE"/>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83C903-C864-454A-9F02-32CFF583C048}" type="slidenum">
              <a:rPr lang="en-IE" smtClean="0"/>
              <a:t>‹#›</a:t>
            </a:fld>
            <a:endParaRPr lang="en-IE"/>
          </a:p>
        </p:txBody>
      </p:sp>
    </p:spTree>
    <p:extLst>
      <p:ext uri="{BB962C8B-B14F-4D97-AF65-F5344CB8AC3E}">
        <p14:creationId xmlns:p14="http://schemas.microsoft.com/office/powerpoint/2010/main" val="13310978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US" dirty="0"/>
              </a:p>
            </p:txBody>
          </p:sp>
        </mc:Choice>
        <mc:Fallback xmlns="">
          <p:sp>
            <p:nvSpPr>
              <p:cNvPr id="3" name="Notes Placeholder 2"/>
              <p:cNvSpPr>
                <a:spLocks noGrp="1"/>
              </p:cNvSpPr>
              <p:nvPr>
                <p:ph type="body" idx="1"/>
              </p:nvPr>
            </p:nvSpPr>
            <p:spPr/>
            <p:txBody>
              <a:bodyPr/>
              <a:lstStyle/>
              <a:p>
                <a:r>
                  <a:rPr lang="en-IE" sz="1200" b="1" kern="1200" dirty="0" smtClean="0">
                    <a:solidFill>
                      <a:schemeClr val="tx1"/>
                    </a:solidFill>
                    <a:effectLst/>
                    <a:latin typeface="+mn-lt"/>
                    <a:ea typeface="+mn-ea"/>
                    <a:cs typeface="+mn-cs"/>
                  </a:rPr>
                  <a:t>Sample Problem 1</a:t>
                </a:r>
                <a:endParaRPr lang="en-IE" sz="1200" kern="1200" dirty="0">
                  <a:solidFill>
                    <a:schemeClr val="tx1"/>
                  </a:solidFill>
                  <a:effectLst/>
                  <a:latin typeface="+mn-lt"/>
                  <a:ea typeface="+mn-ea"/>
                  <a:cs typeface="+mn-cs"/>
                </a:endParaRPr>
              </a:p>
              <a:p>
                <a:r>
                  <a:rPr lang="en-IE" sz="1200" kern="1200" dirty="0">
                    <a:solidFill>
                      <a:schemeClr val="tx1"/>
                    </a:solidFill>
                    <a:effectLst/>
                    <a:latin typeface="+mn-lt"/>
                    <a:ea typeface="+mn-ea"/>
                    <a:cs typeface="+mn-cs"/>
                  </a:rPr>
                  <a:t>John receives a gift of a money box containing €3 for his birthday. John decides he will save €2 every day, beginning the day immediately following his birthday. Represent this pattern by drawing a table, or diagram</a:t>
                </a:r>
                <a:r>
                  <a:rPr lang="en-IE" sz="1200" kern="1200" dirty="0" smtClean="0">
                    <a:solidFill>
                      <a:schemeClr val="tx1"/>
                    </a:solidFill>
                    <a:effectLst/>
                    <a:latin typeface="+mn-lt"/>
                    <a:ea typeface="+mn-ea"/>
                    <a:cs typeface="+mn-cs"/>
                  </a:rPr>
                  <a:t>.</a:t>
                </a:r>
              </a:p>
              <a:p>
                <a:r>
                  <a:rPr lang="en-IE" sz="1200" kern="1200" dirty="0">
                    <a:solidFill>
                      <a:schemeClr val="tx1"/>
                    </a:solidFill>
                    <a:effectLst/>
                    <a:latin typeface="+mn-lt"/>
                    <a:ea typeface="+mn-ea"/>
                    <a:cs typeface="+mn-cs"/>
                  </a:rPr>
                  <a:t> </a:t>
                </a:r>
              </a:p>
              <a:p>
                <a:r>
                  <a:rPr lang="en-IE" sz="1200" kern="1200" dirty="0">
                    <a:solidFill>
                      <a:schemeClr val="tx1"/>
                    </a:solidFill>
                    <a:effectLst/>
                    <a:latin typeface="+mn-lt"/>
                    <a:ea typeface="+mn-ea"/>
                    <a:cs typeface="+mn-cs"/>
                  </a:rPr>
                  <a:t>The story or situation given can be represented in table form.  The €3 in the story can be seen in the table.  The constant increase of €2 per day can be seen in the changes between outputs for consecutive days.</a:t>
                </a:r>
              </a:p>
              <a:p>
                <a:r>
                  <a:rPr lang="en-IE" sz="1200" kern="1200" dirty="0">
                    <a:solidFill>
                      <a:schemeClr val="tx1"/>
                    </a:solidFill>
                    <a:effectLst/>
                    <a:latin typeface="+mn-lt"/>
                    <a:ea typeface="+mn-ea"/>
                    <a:cs typeface="+mn-cs"/>
                  </a:rPr>
                  <a:t>The information in the table can be graphed.  Questions like “Where can the starting amount be seen on the graph?” and “How is the constant rate of change evident from the graph?” can be asked.  </a:t>
                </a:r>
              </a:p>
              <a:p>
                <a:r>
                  <a:rPr lang="en-IE" sz="1200" kern="1200" dirty="0">
                    <a:solidFill>
                      <a:schemeClr val="tx1"/>
                    </a:solidFill>
                    <a:effectLst/>
                    <a:latin typeface="+mn-lt"/>
                    <a:ea typeface="+mn-ea"/>
                    <a:cs typeface="+mn-cs"/>
                  </a:rPr>
                  <a:t>Students can then be asked to express the relationship (with words) between the numbers of days elapsed and the amount of money in the box i.e. The amount of money in the money box is the initial €3 plus €2 per day. </a:t>
                </a:r>
              </a:p>
              <a:p>
                <a:r>
                  <a:rPr lang="en-IE" sz="1200" kern="1200" dirty="0">
                    <a:solidFill>
                      <a:schemeClr val="tx1"/>
                    </a:solidFill>
                    <a:effectLst/>
                    <a:latin typeface="+mn-lt"/>
                    <a:ea typeface="+mn-ea"/>
                    <a:cs typeface="+mn-cs"/>
                  </a:rPr>
                  <a:t>Students can then be asked to express the relationship (with symbols) between the numbers of days elapsed and the amount of money in the box.  </a:t>
                </a:r>
                <a:r>
                  <a:rPr lang="en-IE" sz="1200" i="0" kern="1200">
                    <a:solidFill>
                      <a:schemeClr val="tx1"/>
                    </a:solidFill>
                    <a:effectLst/>
                    <a:latin typeface="+mn-lt"/>
                    <a:ea typeface="+mn-ea"/>
                    <a:cs typeface="+mn-cs"/>
                  </a:rPr>
                  <a:t>𝐴=3+2𝑑</a:t>
                </a:r>
                <a:r>
                  <a:rPr lang="en-IE" sz="1200" kern="1200" dirty="0">
                    <a:solidFill>
                      <a:schemeClr val="tx1"/>
                    </a:solidFill>
                    <a:effectLst/>
                    <a:latin typeface="+mn-lt"/>
                    <a:ea typeface="+mn-ea"/>
                    <a:cs typeface="+mn-cs"/>
                  </a:rPr>
                  <a:t> where </a:t>
                </a:r>
                <a:r>
                  <a:rPr lang="en-IE" sz="1200" i="0" kern="1200">
                    <a:solidFill>
                      <a:schemeClr val="tx1"/>
                    </a:solidFill>
                    <a:effectLst/>
                    <a:latin typeface="+mn-lt"/>
                    <a:ea typeface="+mn-ea"/>
                    <a:cs typeface="+mn-cs"/>
                  </a:rPr>
                  <a:t>𝐴</a:t>
                </a:r>
                <a:r>
                  <a:rPr lang="en-IE" sz="1200" kern="1200" dirty="0">
                    <a:solidFill>
                      <a:schemeClr val="tx1"/>
                    </a:solidFill>
                    <a:effectLst/>
                    <a:latin typeface="+mn-lt"/>
                    <a:ea typeface="+mn-ea"/>
                    <a:cs typeface="+mn-cs"/>
                  </a:rPr>
                  <a:t> is the amount of money in the money box in euro and </a:t>
                </a:r>
                <a:r>
                  <a:rPr lang="en-IE" sz="1200" i="0" kern="1200">
                    <a:solidFill>
                      <a:schemeClr val="tx1"/>
                    </a:solidFill>
                    <a:effectLst/>
                    <a:latin typeface="+mn-lt"/>
                    <a:ea typeface="+mn-ea"/>
                    <a:cs typeface="+mn-cs"/>
                  </a:rPr>
                  <a:t>𝑑</a:t>
                </a:r>
                <a:r>
                  <a:rPr lang="en-IE" sz="1200" kern="1200" dirty="0">
                    <a:solidFill>
                      <a:schemeClr val="tx1"/>
                    </a:solidFill>
                    <a:effectLst/>
                    <a:latin typeface="+mn-lt"/>
                    <a:ea typeface="+mn-ea"/>
                    <a:cs typeface="+mn-cs"/>
                  </a:rPr>
                  <a:t> is the time elapsed in days.  </a:t>
                </a:r>
              </a:p>
              <a:p>
                <a:r>
                  <a:rPr lang="en-IE" sz="1200" kern="1200" dirty="0">
                    <a:solidFill>
                      <a:schemeClr val="tx1"/>
                    </a:solidFill>
                    <a:effectLst/>
                    <a:latin typeface="+mn-lt"/>
                    <a:ea typeface="+mn-ea"/>
                    <a:cs typeface="+mn-cs"/>
                  </a:rPr>
                  <a:t>Showing students how the output of 5 can be written as 3+2 and as 3+1(2) and how 7 can be written as 3+2+2 and as 3+2(2) (see table above) can also help students to see how </a:t>
                </a:r>
                <a:r>
                  <a:rPr lang="en-IE" sz="1200" i="0" kern="1200">
                    <a:solidFill>
                      <a:schemeClr val="tx1"/>
                    </a:solidFill>
                    <a:effectLst/>
                    <a:latin typeface="+mn-lt"/>
                    <a:ea typeface="+mn-ea"/>
                    <a:cs typeface="+mn-cs"/>
                  </a:rPr>
                  <a:t>3+2𝑑</a:t>
                </a:r>
                <a:r>
                  <a:rPr lang="en-IE" sz="1200" kern="1200" dirty="0">
                    <a:solidFill>
                      <a:schemeClr val="tx1"/>
                    </a:solidFill>
                    <a:effectLst/>
                    <a:latin typeface="+mn-lt"/>
                    <a:ea typeface="+mn-ea"/>
                    <a:cs typeface="+mn-cs"/>
                  </a:rPr>
                  <a:t> arises.</a:t>
                </a:r>
              </a:p>
              <a:p>
                <a:r>
                  <a:rPr lang="en-IE" sz="1200" kern="1200" dirty="0">
                    <a:solidFill>
                      <a:schemeClr val="tx1"/>
                    </a:solidFill>
                    <a:effectLst/>
                    <a:latin typeface="+mn-lt"/>
                    <a:ea typeface="+mn-ea"/>
                    <a:cs typeface="+mn-cs"/>
                  </a:rPr>
                  <a:t>Attention should be drawn to the €3, in all representations above.  The €3 occurs in the story.  The €3 is the amount of money when the time elapsed is zero in the table.  The €3 is the </a:t>
                </a:r>
                <a:r>
                  <a:rPr lang="en-IE" sz="1200" i="0" kern="1200">
                    <a:solidFill>
                      <a:schemeClr val="tx1"/>
                    </a:solidFill>
                    <a:effectLst/>
                    <a:latin typeface="+mn-lt"/>
                    <a:ea typeface="+mn-ea"/>
                    <a:cs typeface="+mn-cs"/>
                  </a:rPr>
                  <a:t>𝑦</a:t>
                </a:r>
                <a:r>
                  <a:rPr lang="en-IE" sz="1200" kern="1200" dirty="0">
                    <a:solidFill>
                      <a:schemeClr val="tx1"/>
                    </a:solidFill>
                    <a:effectLst/>
                    <a:latin typeface="+mn-lt"/>
                    <a:ea typeface="+mn-ea"/>
                    <a:cs typeface="+mn-cs"/>
                  </a:rPr>
                  <a:t>-intercept of the graph.  €3 is the amount before a number of €2 is added on in the other table.  The €3 can also be seen in the relationship expressed in words and the relationship express in symbols.</a:t>
                </a:r>
              </a:p>
              <a:p>
                <a:r>
                  <a:rPr lang="en-IE" sz="1200" kern="1200" dirty="0">
                    <a:solidFill>
                      <a:schemeClr val="tx1"/>
                    </a:solidFill>
                    <a:effectLst/>
                    <a:latin typeface="+mn-lt"/>
                    <a:ea typeface="+mn-ea"/>
                    <a:cs typeface="+mn-cs"/>
                  </a:rPr>
                  <a:t>The constant rate of change, the €2 per day, should be made obvious in all of the representations above.  The €2 occurs in the story.  The €2 is the change in the outputs between each day in the table.  The €2 is the slope of the dotted line in the graph.  €2 is the amount added on each day in the other table.  The €2 can also be seen in the relationship expressed in words and the relationship express in symbols.</a:t>
                </a:r>
              </a:p>
              <a:p>
                <a:r>
                  <a:rPr lang="en-IE" sz="1200" kern="1200" dirty="0">
                    <a:solidFill>
                      <a:schemeClr val="tx1"/>
                    </a:solidFill>
                    <a:effectLst/>
                    <a:latin typeface="+mn-lt"/>
                    <a:ea typeface="+mn-ea"/>
                    <a:cs typeface="+mn-cs"/>
                  </a:rPr>
                  <a:t> </a:t>
                </a:r>
              </a:p>
              <a:p>
                <a:r>
                  <a:rPr lang="en-IE" sz="1200" b="1" kern="1200" dirty="0">
                    <a:solidFill>
                      <a:schemeClr val="tx1"/>
                    </a:solidFill>
                    <a:effectLst/>
                    <a:latin typeface="+mn-lt"/>
                    <a:ea typeface="+mn-ea"/>
                    <a:cs typeface="+mn-cs"/>
                  </a:rPr>
                  <a:t>Notes:</a:t>
                </a:r>
                <a:endParaRPr lang="en-IE" sz="1200" kern="1200" dirty="0">
                  <a:solidFill>
                    <a:schemeClr val="tx1"/>
                  </a:solidFill>
                  <a:effectLst/>
                  <a:latin typeface="+mn-lt"/>
                  <a:ea typeface="+mn-ea"/>
                  <a:cs typeface="+mn-cs"/>
                </a:endParaRPr>
              </a:p>
              <a:p>
                <a:pPr lvl="0"/>
                <a:r>
                  <a:rPr lang="en-IE" sz="1200" kern="1200" dirty="0">
                    <a:solidFill>
                      <a:schemeClr val="tx1"/>
                    </a:solidFill>
                    <a:effectLst/>
                    <a:latin typeface="+mn-lt"/>
                    <a:ea typeface="+mn-ea"/>
                    <a:cs typeface="+mn-cs"/>
                  </a:rPr>
                  <a:t>It is important to note that in this instance the time elapsed is measured in increments of one day.  Students will encounter linear relationships with other increments as they progress through their studies.</a:t>
                </a:r>
              </a:p>
              <a:p>
                <a:pPr lvl="0"/>
                <a:r>
                  <a:rPr lang="en-IE" sz="1200" kern="1200" dirty="0">
                    <a:solidFill>
                      <a:schemeClr val="tx1"/>
                    </a:solidFill>
                    <a:effectLst/>
                    <a:latin typeface="+mn-lt"/>
                    <a:ea typeface="+mn-ea"/>
                    <a:cs typeface="+mn-cs"/>
                  </a:rPr>
                  <a:t>This function in this question does not map the reals to the reals.  It maps an arithmetic progression to an arithmetic progression with the ratio of the common difference of the outputs to that of the input being the rate of change.</a:t>
                </a:r>
              </a:p>
              <a:p>
                <a:endParaRPr lang="en-US" dirty="0" smtClean="0">
                  <a:effectLst/>
                </a:endParaRPr>
              </a:p>
              <a:p>
                <a:endParaRPr lang="en-US" dirty="0" smtClean="0"/>
              </a:p>
              <a:p>
                <a:endParaRPr lang="en-US" dirty="0"/>
              </a:p>
            </p:txBody>
          </p:sp>
        </mc:Fallback>
      </mc:AlternateContent>
      <p:sp>
        <p:nvSpPr>
          <p:cNvPr id="4" name="Slide Number Placeholder 3"/>
          <p:cNvSpPr>
            <a:spLocks noGrp="1"/>
          </p:cNvSpPr>
          <p:nvPr>
            <p:ph type="sldNum" sz="quarter" idx="10"/>
          </p:nvPr>
        </p:nvSpPr>
        <p:spPr/>
        <p:txBody>
          <a:bodyPr/>
          <a:lstStyle/>
          <a:p>
            <a:fld id="{A18411F6-79C7-784F-A59F-BAD17A04234D}" type="slidenum">
              <a:rPr lang="en-US" smtClean="0"/>
              <a:t>1</a:t>
            </a:fld>
            <a:endParaRPr lang="en-US"/>
          </a:p>
        </p:txBody>
      </p:sp>
    </p:spTree>
    <p:extLst>
      <p:ext uri="{BB962C8B-B14F-4D97-AF65-F5344CB8AC3E}">
        <p14:creationId xmlns:p14="http://schemas.microsoft.com/office/powerpoint/2010/main" val="674014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8411F6-79C7-784F-A59F-BAD17A04234D}" type="slidenum">
              <a:rPr lang="en-US" smtClean="0"/>
              <a:t>2</a:t>
            </a:fld>
            <a:endParaRPr lang="en-US"/>
          </a:p>
        </p:txBody>
      </p:sp>
    </p:spTree>
    <p:extLst>
      <p:ext uri="{BB962C8B-B14F-4D97-AF65-F5344CB8AC3E}">
        <p14:creationId xmlns:p14="http://schemas.microsoft.com/office/powerpoint/2010/main" val="21015532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A18411F6-79C7-784F-A59F-BAD17A04234D}" type="slidenum">
              <a:rPr lang="en-US" smtClean="0"/>
              <a:t>3</a:t>
            </a:fld>
            <a:endParaRPr lang="en-US"/>
          </a:p>
        </p:txBody>
      </p:sp>
    </p:spTree>
    <p:extLst>
      <p:ext uri="{BB962C8B-B14F-4D97-AF65-F5344CB8AC3E}">
        <p14:creationId xmlns:p14="http://schemas.microsoft.com/office/powerpoint/2010/main" val="4675892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FEA59EB-19DE-4E45-AB90-3F67B16BA9A5}" type="datetimeFigureOut">
              <a:rPr lang="en-US" smtClean="0"/>
              <a:t>6/23/2016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E59B6D-B29A-E042-AB6F-D34087C36CFE}" type="slidenum">
              <a:rPr lang="en-US" smtClean="0"/>
              <a:t>‹#›</a:t>
            </a:fld>
            <a:endParaRPr lang="en-US"/>
          </a:p>
        </p:txBody>
      </p:sp>
    </p:spTree>
    <p:extLst>
      <p:ext uri="{BB962C8B-B14F-4D97-AF65-F5344CB8AC3E}">
        <p14:creationId xmlns:p14="http://schemas.microsoft.com/office/powerpoint/2010/main" val="11141395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EA59EB-19DE-4E45-AB90-3F67B16BA9A5}" type="datetimeFigureOut">
              <a:rPr lang="en-US" smtClean="0"/>
              <a:t>6/23/2016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E59B6D-B29A-E042-AB6F-D34087C36CFE}" type="slidenum">
              <a:rPr lang="en-US" smtClean="0"/>
              <a:t>‹#›</a:t>
            </a:fld>
            <a:endParaRPr lang="en-US"/>
          </a:p>
        </p:txBody>
      </p:sp>
    </p:spTree>
    <p:extLst>
      <p:ext uri="{BB962C8B-B14F-4D97-AF65-F5344CB8AC3E}">
        <p14:creationId xmlns:p14="http://schemas.microsoft.com/office/powerpoint/2010/main" val="10375558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EA59EB-19DE-4E45-AB90-3F67B16BA9A5}" type="datetimeFigureOut">
              <a:rPr lang="en-US" smtClean="0"/>
              <a:t>6/23/2016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E59B6D-B29A-E042-AB6F-D34087C36CFE}" type="slidenum">
              <a:rPr lang="en-US" smtClean="0"/>
              <a:t>‹#›</a:t>
            </a:fld>
            <a:endParaRPr lang="en-US"/>
          </a:p>
        </p:txBody>
      </p:sp>
    </p:spTree>
    <p:extLst>
      <p:ext uri="{BB962C8B-B14F-4D97-AF65-F5344CB8AC3E}">
        <p14:creationId xmlns:p14="http://schemas.microsoft.com/office/powerpoint/2010/main" val="42460465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173403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EA59EB-19DE-4E45-AB90-3F67B16BA9A5}" type="datetimeFigureOut">
              <a:rPr lang="en-US" smtClean="0"/>
              <a:t>6/23/2016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E59B6D-B29A-E042-AB6F-D34087C36CFE}" type="slidenum">
              <a:rPr lang="en-US" smtClean="0"/>
              <a:t>‹#›</a:t>
            </a:fld>
            <a:endParaRPr lang="en-US"/>
          </a:p>
        </p:txBody>
      </p:sp>
    </p:spTree>
    <p:extLst>
      <p:ext uri="{BB962C8B-B14F-4D97-AF65-F5344CB8AC3E}">
        <p14:creationId xmlns:p14="http://schemas.microsoft.com/office/powerpoint/2010/main" val="397782193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EA59EB-19DE-4E45-AB90-3F67B16BA9A5}" type="datetimeFigureOut">
              <a:rPr lang="en-US" smtClean="0"/>
              <a:t>6/23/2016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E59B6D-B29A-E042-AB6F-D34087C36CFE}" type="slidenum">
              <a:rPr lang="en-US" smtClean="0"/>
              <a:t>‹#›</a:t>
            </a:fld>
            <a:endParaRPr lang="en-US"/>
          </a:p>
        </p:txBody>
      </p:sp>
    </p:spTree>
    <p:extLst>
      <p:ext uri="{BB962C8B-B14F-4D97-AF65-F5344CB8AC3E}">
        <p14:creationId xmlns:p14="http://schemas.microsoft.com/office/powerpoint/2010/main" val="1630107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FEA59EB-19DE-4E45-AB90-3F67B16BA9A5}" type="datetimeFigureOut">
              <a:rPr lang="en-US" smtClean="0"/>
              <a:t>6/23/2016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E59B6D-B29A-E042-AB6F-D34087C36CFE}" type="slidenum">
              <a:rPr lang="en-US" smtClean="0"/>
              <a:t>‹#›</a:t>
            </a:fld>
            <a:endParaRPr lang="en-US"/>
          </a:p>
        </p:txBody>
      </p:sp>
    </p:spTree>
    <p:extLst>
      <p:ext uri="{BB962C8B-B14F-4D97-AF65-F5344CB8AC3E}">
        <p14:creationId xmlns:p14="http://schemas.microsoft.com/office/powerpoint/2010/main" val="1818878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FEA59EB-19DE-4E45-AB90-3F67B16BA9A5}" type="datetimeFigureOut">
              <a:rPr lang="en-US" smtClean="0"/>
              <a:t>6/23/2016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E59B6D-B29A-E042-AB6F-D34087C36CFE}" type="slidenum">
              <a:rPr lang="en-US" smtClean="0"/>
              <a:t>‹#›</a:t>
            </a:fld>
            <a:endParaRPr lang="en-US"/>
          </a:p>
        </p:txBody>
      </p:sp>
    </p:spTree>
    <p:extLst>
      <p:ext uri="{BB962C8B-B14F-4D97-AF65-F5344CB8AC3E}">
        <p14:creationId xmlns:p14="http://schemas.microsoft.com/office/powerpoint/2010/main" val="1872032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FEA59EB-19DE-4E45-AB90-3F67B16BA9A5}" type="datetimeFigureOut">
              <a:rPr lang="en-US" smtClean="0"/>
              <a:t>6/23/2016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E59B6D-B29A-E042-AB6F-D34087C36CFE}" type="slidenum">
              <a:rPr lang="en-US" smtClean="0"/>
              <a:t>‹#›</a:t>
            </a:fld>
            <a:endParaRPr lang="en-US"/>
          </a:p>
        </p:txBody>
      </p:sp>
    </p:spTree>
    <p:extLst>
      <p:ext uri="{BB962C8B-B14F-4D97-AF65-F5344CB8AC3E}">
        <p14:creationId xmlns:p14="http://schemas.microsoft.com/office/powerpoint/2010/main" val="9885429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EA59EB-19DE-4E45-AB90-3F67B16BA9A5}" type="datetimeFigureOut">
              <a:rPr lang="en-US" smtClean="0"/>
              <a:t>6/23/2016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E59B6D-B29A-E042-AB6F-D34087C36CFE}" type="slidenum">
              <a:rPr lang="en-US" smtClean="0"/>
              <a:t>‹#›</a:t>
            </a:fld>
            <a:endParaRPr lang="en-US"/>
          </a:p>
        </p:txBody>
      </p:sp>
    </p:spTree>
    <p:extLst>
      <p:ext uri="{BB962C8B-B14F-4D97-AF65-F5344CB8AC3E}">
        <p14:creationId xmlns:p14="http://schemas.microsoft.com/office/powerpoint/2010/main" val="268778926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EA59EB-19DE-4E45-AB90-3F67B16BA9A5}" type="datetimeFigureOut">
              <a:rPr lang="en-US" smtClean="0"/>
              <a:t>6/23/2016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E59B6D-B29A-E042-AB6F-D34087C36CFE}" type="slidenum">
              <a:rPr lang="en-US" smtClean="0"/>
              <a:t>‹#›</a:t>
            </a:fld>
            <a:endParaRPr lang="en-US"/>
          </a:p>
        </p:txBody>
      </p:sp>
    </p:spTree>
    <p:extLst>
      <p:ext uri="{BB962C8B-B14F-4D97-AF65-F5344CB8AC3E}">
        <p14:creationId xmlns:p14="http://schemas.microsoft.com/office/powerpoint/2010/main" val="1091030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EA59EB-19DE-4E45-AB90-3F67B16BA9A5}" type="datetimeFigureOut">
              <a:rPr lang="en-US" smtClean="0"/>
              <a:t>6/23/2016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E59B6D-B29A-E042-AB6F-D34087C36CFE}" type="slidenum">
              <a:rPr lang="en-US" smtClean="0"/>
              <a:t>‹#›</a:t>
            </a:fld>
            <a:endParaRPr lang="en-US"/>
          </a:p>
        </p:txBody>
      </p:sp>
    </p:spTree>
    <p:extLst>
      <p:ext uri="{BB962C8B-B14F-4D97-AF65-F5344CB8AC3E}">
        <p14:creationId xmlns:p14="http://schemas.microsoft.com/office/powerpoint/2010/main" val="779714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EA59EB-19DE-4E45-AB90-3F67B16BA9A5}" type="datetimeFigureOut">
              <a:rPr lang="en-US" smtClean="0"/>
              <a:t>6/23/2016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E59B6D-B29A-E042-AB6F-D34087C36CFE}" type="slidenum">
              <a:rPr lang="en-US" smtClean="0"/>
              <a:t>‹#›</a:t>
            </a:fld>
            <a:endParaRPr lang="en-US"/>
          </a:p>
        </p:txBody>
      </p:sp>
    </p:spTree>
    <p:extLst>
      <p:ext uri="{BB962C8B-B14F-4D97-AF65-F5344CB8AC3E}">
        <p14:creationId xmlns:p14="http://schemas.microsoft.com/office/powerpoint/2010/main" val="15614491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projectmaths.ie/documents/pdf/AlgebraThroughTheLensOfFunctions.pdf"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www.projectmaths.ie/documents/pdf/AlgebraThroughTheLensOfFunctions.pdf"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www.projectmaths.ie/documents/pdf/AlgebraThroughTheLensOfFunctions.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IE" sz="2800" b="1" dirty="0">
                <a:latin typeface="Segoe Print" panose="02000600000000000000" pitchFamily="2" charset="0"/>
              </a:rPr>
              <a:t>Algebraic Expressions and Equations </a:t>
            </a:r>
            <a:br>
              <a:rPr lang="en-IE" sz="2800" b="1" dirty="0">
                <a:latin typeface="Segoe Print" panose="02000600000000000000" pitchFamily="2" charset="0"/>
              </a:rPr>
            </a:br>
            <a:r>
              <a:rPr lang="en-IE" sz="2800" b="1" dirty="0">
                <a:latin typeface="Segoe Print" panose="02000600000000000000" pitchFamily="2" charset="0"/>
              </a:rPr>
              <a:t>that have Fractions in them</a:t>
            </a:r>
            <a:endParaRPr lang="en-IE" sz="2800" dirty="0"/>
          </a:p>
        </p:txBody>
      </p:sp>
      <p:sp>
        <p:nvSpPr>
          <p:cNvPr id="6" name="Content Placeholder 5"/>
          <p:cNvSpPr>
            <a:spLocks noGrp="1"/>
          </p:cNvSpPr>
          <p:nvPr>
            <p:ph idx="1"/>
          </p:nvPr>
        </p:nvSpPr>
        <p:spPr/>
        <p:txBody>
          <a:bodyPr>
            <a:normAutofit fontScale="92500" lnSpcReduction="20000"/>
          </a:bodyPr>
          <a:lstStyle/>
          <a:p>
            <a:pPr marL="0" indent="0">
              <a:buNone/>
            </a:pPr>
            <a:r>
              <a:rPr lang="en-IE" sz="2800" b="1" dirty="0">
                <a:latin typeface="Segoe Print" panose="02000600000000000000" pitchFamily="2" charset="0"/>
              </a:rPr>
              <a:t>Problem</a:t>
            </a:r>
            <a:endParaRPr lang="en-IE" sz="2800" dirty="0">
              <a:latin typeface="Segoe Print" panose="02000600000000000000" pitchFamily="2" charset="0"/>
            </a:endParaRPr>
          </a:p>
          <a:p>
            <a:pPr marL="0" indent="0">
              <a:buNone/>
            </a:pPr>
            <a:r>
              <a:rPr lang="en-IE" sz="2800" dirty="0">
                <a:latin typeface="Segoe Print" panose="02000600000000000000" pitchFamily="2" charset="0"/>
              </a:rPr>
              <a:t>Mary starts with €3 in her money box and puts €2 in each week.  John starts with €2 in his money box and puts €2 in each week.</a:t>
            </a:r>
          </a:p>
          <a:p>
            <a:pPr marL="0" indent="0">
              <a:buNone/>
            </a:pPr>
            <a:r>
              <a:rPr lang="en-IE" sz="2800" dirty="0">
                <a:latin typeface="Segoe Print" panose="02000600000000000000" pitchFamily="2" charset="0"/>
              </a:rPr>
              <a:t>They both want to save to buy a computer game that costs €37.  </a:t>
            </a:r>
          </a:p>
          <a:p>
            <a:pPr marL="0" indent="0">
              <a:buNone/>
            </a:pPr>
            <a:r>
              <a:rPr lang="en-IE" sz="2800" dirty="0">
                <a:latin typeface="Segoe Print" panose="02000600000000000000" pitchFamily="2" charset="0"/>
              </a:rPr>
              <a:t>Mary says she will give half of the money in her money box.</a:t>
            </a:r>
          </a:p>
          <a:p>
            <a:pPr marL="0" indent="0">
              <a:buNone/>
            </a:pPr>
            <a:r>
              <a:rPr lang="en-IE" sz="2800" dirty="0">
                <a:latin typeface="Segoe Print" panose="02000600000000000000" pitchFamily="2" charset="0"/>
              </a:rPr>
              <a:t>John says he will give a quarter of the money in his money box.  </a:t>
            </a:r>
          </a:p>
          <a:p>
            <a:pPr marL="0" indent="0">
              <a:buNone/>
            </a:pPr>
            <a:r>
              <a:rPr lang="en-IE" sz="2800" dirty="0">
                <a:latin typeface="Segoe Print" panose="02000600000000000000" pitchFamily="2" charset="0"/>
              </a:rPr>
              <a:t>After how many weeks will they have enough money for the game</a:t>
            </a:r>
            <a:r>
              <a:rPr lang="en-IE" sz="2800" dirty="0" smtClean="0">
                <a:latin typeface="Segoe Print" panose="02000600000000000000" pitchFamily="2" charset="0"/>
              </a:rPr>
              <a:t>?</a:t>
            </a:r>
            <a:endParaRPr lang="en-IE" sz="2800" dirty="0">
              <a:latin typeface="Segoe Print" panose="02000600000000000000" pitchFamily="2" charset="0"/>
            </a:endParaRPr>
          </a:p>
        </p:txBody>
      </p:sp>
      <p:pic>
        <p:nvPicPr>
          <p:cNvPr id="8" name="Picture 7" descr="Irish Logo Final.png">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89824" y="104797"/>
            <a:ext cx="1179398" cy="522201"/>
          </a:xfrm>
          <a:prstGeom prst="rect">
            <a:avLst/>
          </a:prstGeom>
        </p:spPr>
      </p:pic>
    </p:spTree>
    <p:extLst>
      <p:ext uri="{BB962C8B-B14F-4D97-AF65-F5344CB8AC3E}">
        <p14:creationId xmlns:p14="http://schemas.microsoft.com/office/powerpoint/2010/main" val="34347263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id Paper copy.png"/>
          <p:cNvPicPr>
            <a:picLocks noChangeAspect="1"/>
          </p:cNvPicPr>
          <p:nvPr/>
        </p:nvPicPr>
        <p:blipFill rotWithShape="1">
          <a:blip r:embed="rId3">
            <a:extLst>
              <a:ext uri="{28A0092B-C50C-407E-A947-70E740481C1C}">
                <a14:useLocalDpi xmlns:a14="http://schemas.microsoft.com/office/drawing/2010/main" val="0"/>
              </a:ext>
            </a:extLst>
          </a:blip>
          <a:srcRect b="45672"/>
          <a:stretch/>
        </p:blipFill>
        <p:spPr>
          <a:xfrm>
            <a:off x="76974" y="2371183"/>
            <a:ext cx="8987604" cy="6388072"/>
          </a:xfrm>
          <a:prstGeom prst="rect">
            <a:avLst/>
          </a:prstGeom>
        </p:spPr>
      </p:pic>
      <p:sp>
        <p:nvSpPr>
          <p:cNvPr id="4" name="Title 3"/>
          <p:cNvSpPr>
            <a:spLocks noGrp="1"/>
          </p:cNvSpPr>
          <p:nvPr>
            <p:ph type="title"/>
          </p:nvPr>
        </p:nvSpPr>
        <p:spPr>
          <a:xfrm>
            <a:off x="457200" y="20639"/>
            <a:ext cx="8229600" cy="514576"/>
          </a:xfrm>
        </p:spPr>
        <p:txBody>
          <a:bodyPr>
            <a:normAutofit fontScale="90000"/>
          </a:bodyPr>
          <a:lstStyle/>
          <a:p>
            <a:r>
              <a:rPr lang="en-IE" sz="2000" b="1" dirty="0">
                <a:latin typeface="Segoe Print" panose="02000600000000000000" pitchFamily="2" charset="0"/>
              </a:rPr>
              <a:t>Algebraic Expressions and Equations </a:t>
            </a:r>
            <a:br>
              <a:rPr lang="en-IE" sz="2000" b="1" dirty="0">
                <a:latin typeface="Segoe Print" panose="02000600000000000000" pitchFamily="2" charset="0"/>
              </a:rPr>
            </a:br>
            <a:r>
              <a:rPr lang="en-IE" sz="2000" b="1" dirty="0">
                <a:latin typeface="Segoe Print" panose="02000600000000000000" pitchFamily="2" charset="0"/>
              </a:rPr>
              <a:t>that have Fractions in them</a:t>
            </a:r>
            <a:endParaRPr lang="en-IE" sz="2000" dirty="0"/>
          </a:p>
        </p:txBody>
      </p:sp>
      <p:pic>
        <p:nvPicPr>
          <p:cNvPr id="11" name="Picture 10" descr="Irish Logo Final.png">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89824" y="104797"/>
            <a:ext cx="1179398" cy="522201"/>
          </a:xfrm>
          <a:prstGeom prst="rect">
            <a:avLst/>
          </a:prstGeom>
        </p:spPr>
      </p:pic>
      <p:sp>
        <p:nvSpPr>
          <p:cNvPr id="14" name="Rectangle 13"/>
          <p:cNvSpPr/>
          <p:nvPr/>
        </p:nvSpPr>
        <p:spPr>
          <a:xfrm>
            <a:off x="46800" y="334800"/>
            <a:ext cx="8847052" cy="2349874"/>
          </a:xfrm>
          <a:prstGeom prst="rect">
            <a:avLst/>
          </a:prstGeom>
        </p:spPr>
        <p:txBody>
          <a:bodyPr wrap="square">
            <a:spAutoFit/>
          </a:bodyPr>
          <a:lstStyle/>
          <a:p>
            <a:r>
              <a:rPr lang="en-IE" b="1" dirty="0" smtClean="0">
                <a:latin typeface="Segoe Print" panose="02000600000000000000" pitchFamily="2" charset="0"/>
              </a:rPr>
              <a:t>Problem</a:t>
            </a:r>
          </a:p>
          <a:p>
            <a:r>
              <a:rPr lang="en-IE" dirty="0" smtClean="0">
                <a:latin typeface="Segoe Print" panose="02000600000000000000" pitchFamily="2" charset="0"/>
              </a:rPr>
              <a:t>Mary </a:t>
            </a:r>
            <a:r>
              <a:rPr lang="en-IE" dirty="0">
                <a:latin typeface="Segoe Print" panose="02000600000000000000" pitchFamily="2" charset="0"/>
              </a:rPr>
              <a:t>starts with €3 in her money box and puts €2 in each week.  John starts with €2 in his money box and puts €2 in each week.</a:t>
            </a:r>
          </a:p>
          <a:p>
            <a:r>
              <a:rPr lang="en-IE" dirty="0">
                <a:latin typeface="Segoe Print" panose="02000600000000000000" pitchFamily="2" charset="0"/>
              </a:rPr>
              <a:t>They both want to save to buy a computer game that costs €37.  </a:t>
            </a:r>
          </a:p>
          <a:p>
            <a:r>
              <a:rPr lang="en-IE" dirty="0">
                <a:latin typeface="Segoe Print" panose="02000600000000000000" pitchFamily="2" charset="0"/>
              </a:rPr>
              <a:t>Mary says she will give half of the money in her money box.</a:t>
            </a:r>
          </a:p>
          <a:p>
            <a:r>
              <a:rPr lang="en-IE" dirty="0">
                <a:latin typeface="Segoe Print" panose="02000600000000000000" pitchFamily="2" charset="0"/>
              </a:rPr>
              <a:t>John says he will give a quarter of the money in his money box.  </a:t>
            </a:r>
          </a:p>
          <a:p>
            <a:r>
              <a:rPr lang="en-IE" dirty="0">
                <a:latin typeface="Segoe Print" panose="02000600000000000000" pitchFamily="2" charset="0"/>
              </a:rPr>
              <a:t>After how many weeks will they have enough money for the game?</a:t>
            </a:r>
          </a:p>
          <a:p>
            <a:pPr>
              <a:lnSpc>
                <a:spcPct val="120000"/>
              </a:lnSpc>
            </a:pPr>
            <a:endParaRPr lang="en-IE" b="1" dirty="0" smtClean="0">
              <a:latin typeface="Segoe Print" panose="02000600000000000000" pitchFamily="2" charset="0"/>
            </a:endParaRPr>
          </a:p>
        </p:txBody>
      </p:sp>
    </p:spTree>
    <p:extLst>
      <p:ext uri="{BB962C8B-B14F-4D97-AF65-F5344CB8AC3E}">
        <p14:creationId xmlns:p14="http://schemas.microsoft.com/office/powerpoint/2010/main" val="38535471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IE" sz="2800" b="1" dirty="0" smtClean="0">
                <a:latin typeface="Segoe Print" panose="02000600000000000000" pitchFamily="2" charset="0"/>
              </a:rPr>
              <a:t>Note for Teachers</a:t>
            </a:r>
            <a:endParaRPr lang="en-IE" sz="2800" b="1" dirty="0">
              <a:latin typeface="Segoe Print" panose="02000600000000000000" pitchFamily="2" charset="0"/>
            </a:endParaRPr>
          </a:p>
        </p:txBody>
      </p:sp>
      <p:sp>
        <p:nvSpPr>
          <p:cNvPr id="6" name="Content Placeholder 5"/>
          <p:cNvSpPr>
            <a:spLocks noGrp="1"/>
          </p:cNvSpPr>
          <p:nvPr>
            <p:ph idx="1"/>
          </p:nvPr>
        </p:nvSpPr>
        <p:spPr/>
        <p:txBody>
          <a:bodyPr>
            <a:normAutofit/>
          </a:bodyPr>
          <a:lstStyle/>
          <a:p>
            <a:pPr marL="0" indent="0" algn="ctr">
              <a:lnSpc>
                <a:spcPct val="150000"/>
              </a:lnSpc>
              <a:buNone/>
            </a:pPr>
            <a:r>
              <a:rPr lang="en-IE" sz="2000" dirty="0">
                <a:latin typeface="Segoe Print" panose="02000600000000000000" pitchFamily="2" charset="0"/>
              </a:rPr>
              <a:t>Suggestions on how students can tackle the problem(s) are detailed in the Introduction, General Overview and Unit </a:t>
            </a:r>
            <a:r>
              <a:rPr lang="en-IE" sz="2000" dirty="0" smtClean="0">
                <a:latin typeface="Segoe Print" panose="02000600000000000000" pitchFamily="2" charset="0"/>
              </a:rPr>
              <a:t>10 </a:t>
            </a:r>
            <a:r>
              <a:rPr lang="en-IE" sz="2000" dirty="0">
                <a:latin typeface="Segoe Print" panose="02000600000000000000" pitchFamily="2" charset="0"/>
              </a:rPr>
              <a:t>of </a:t>
            </a:r>
            <a:r>
              <a:rPr lang="en-IE" sz="2000" dirty="0">
                <a:latin typeface="Segoe Print" panose="02000600000000000000" pitchFamily="2" charset="0"/>
                <a:hlinkClick r:id="rId3"/>
              </a:rPr>
              <a:t>Algebra Through the Lens of Functions Part </a:t>
            </a:r>
            <a:r>
              <a:rPr lang="en-IE" sz="2000" dirty="0" smtClean="0">
                <a:latin typeface="Segoe Print" panose="02000600000000000000" pitchFamily="2" charset="0"/>
                <a:hlinkClick r:id="rId3"/>
              </a:rPr>
              <a:t>1</a:t>
            </a:r>
            <a:endParaRPr lang="en-IE" sz="2000" dirty="0">
              <a:latin typeface="Segoe Print" panose="02000600000000000000" pitchFamily="2" charset="0"/>
            </a:endParaRPr>
          </a:p>
        </p:txBody>
      </p:sp>
      <p:pic>
        <p:nvPicPr>
          <p:cNvPr id="7" name="Picture 6" descr="Irish Logo Final.png">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89824" y="104797"/>
            <a:ext cx="1179398" cy="522201"/>
          </a:xfrm>
          <a:prstGeom prst="rect">
            <a:avLst/>
          </a:prstGeom>
        </p:spPr>
      </p:pic>
      <p:pic>
        <p:nvPicPr>
          <p:cNvPr id="8" name="Picture 7" descr="Screen Shot 2016-06-22 at 13.48.32.png">
            <a:hlinkClick r:id="rId3"/>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87333" y="3359636"/>
            <a:ext cx="1969333" cy="2601819"/>
          </a:xfrm>
          <a:prstGeom prst="rect">
            <a:avLst/>
          </a:prstGeom>
          <a:ln>
            <a:solidFill>
              <a:schemeClr val="bg1">
                <a:lumMod val="75000"/>
              </a:schemeClr>
            </a:solidFill>
          </a:ln>
        </p:spPr>
      </p:pic>
    </p:spTree>
    <p:extLst>
      <p:ext uri="{BB962C8B-B14F-4D97-AF65-F5344CB8AC3E}">
        <p14:creationId xmlns:p14="http://schemas.microsoft.com/office/powerpoint/2010/main" val="42380631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8a299e3a4acc0b4e6c2d6d9449aa1bf79c8dce3"/>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4505</TotalTime>
  <Words>227</Words>
  <Application>Microsoft Office PowerPoint</Application>
  <PresentationFormat>On-screen Show (4:3)</PresentationFormat>
  <Paragraphs>19</Paragraphs>
  <Slides>3</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Calibri</vt:lpstr>
      <vt:lpstr>Segoe Print</vt:lpstr>
      <vt:lpstr>Custom Design</vt:lpstr>
      <vt:lpstr>Algebraic Expressions and Equations  that have Fractions in them</vt:lpstr>
      <vt:lpstr>Algebraic Expressions and Equations  that have Fractions in them</vt:lpstr>
      <vt:lpstr>Note for Teachers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TonyKnox@projectmaths.ie</dc:creator>
  <cp:lastModifiedBy>Tony Knox</cp:lastModifiedBy>
  <cp:revision>41</cp:revision>
  <dcterms:created xsi:type="dcterms:W3CDTF">2016-04-29T10:54:19Z</dcterms:created>
  <dcterms:modified xsi:type="dcterms:W3CDTF">2016-06-23T22:15:38Z</dcterms:modified>
</cp:coreProperties>
</file>