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63" r:id="rId3"/>
    <p:sldId id="264" r:id="rId4"/>
    <p:sldId id="265" r:id="rId5"/>
    <p:sldId id="266" r:id="rId6"/>
    <p:sldId id="262" r:id="rId7"/>
    <p:sldId id="257" r:id="rId8"/>
    <p:sldId id="267" r:id="rId9"/>
  </p:sldIdLst>
  <p:sldSz cx="9144000" cy="6858000" type="screen4x3"/>
  <p:notesSz cx="6858000" cy="9144000"/>
  <p:custDataLst>
    <p:tags r:id="rId1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00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130" autoAdjust="0"/>
  </p:normalViewPr>
  <p:slideViewPr>
    <p:cSldViewPr snapToGrid="0" snapToObjects="1">
      <p:cViewPr varScale="1">
        <p:scale>
          <a:sx n="34" d="100"/>
          <a:sy n="34" d="100"/>
        </p:scale>
        <p:origin x="1896"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509C77-275A-084B-B0A7-5B9D1F6B450C}" type="datetimeFigureOut">
              <a:rPr lang="en-US" smtClean="0"/>
              <a:t>6/25/2016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8411F6-79C7-784F-A59F-BAD17A04234D}" type="slidenum">
              <a:rPr lang="en-US" smtClean="0"/>
              <a:t>‹#›</a:t>
            </a:fld>
            <a:endParaRPr lang="en-US"/>
          </a:p>
        </p:txBody>
      </p:sp>
    </p:spTree>
    <p:extLst>
      <p:ext uri="{BB962C8B-B14F-4D97-AF65-F5344CB8AC3E}">
        <p14:creationId xmlns:p14="http://schemas.microsoft.com/office/powerpoint/2010/main" val="36647219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8411F6-79C7-784F-A59F-BAD17A04234D}" type="slidenum">
              <a:rPr lang="en-US" smtClean="0"/>
              <a:t>1</a:t>
            </a:fld>
            <a:endParaRPr lang="en-US"/>
          </a:p>
        </p:txBody>
      </p:sp>
    </p:spTree>
    <p:extLst>
      <p:ext uri="{BB962C8B-B14F-4D97-AF65-F5344CB8AC3E}">
        <p14:creationId xmlns:p14="http://schemas.microsoft.com/office/powerpoint/2010/main" val="3434529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r>
                  <a:rPr lang="en-IE" sz="1200" b="1" kern="1200" dirty="0" smtClean="0">
                    <a:solidFill>
                      <a:schemeClr val="tx1"/>
                    </a:solidFill>
                    <a:effectLst/>
                    <a:latin typeface="+mn-lt"/>
                    <a:ea typeface="+mn-ea"/>
                    <a:cs typeface="+mn-cs"/>
                  </a:rPr>
                  <a:t>Sample Problem 1</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John receives a gift of a money box containing €3 for his birthday. John decides he will save €2 every day, beginning the day immediately following his birthday. Represent this pattern by drawing a table, or diagram</a:t>
                </a:r>
                <a:r>
                  <a:rPr lang="en-IE" sz="1200" kern="1200" dirty="0" smtClean="0">
                    <a:solidFill>
                      <a:schemeClr val="tx1"/>
                    </a:solidFill>
                    <a:effectLst/>
                    <a:latin typeface="+mn-lt"/>
                    <a:ea typeface="+mn-ea"/>
                    <a:cs typeface="+mn-cs"/>
                  </a:rPr>
                  <a:t>.</a:t>
                </a:r>
              </a:p>
              <a:p>
                <a:r>
                  <a:rPr lang="en-IE" sz="1200" kern="1200" dirty="0">
                    <a:solidFill>
                      <a:schemeClr val="tx1"/>
                    </a:solidFill>
                    <a:effectLst/>
                    <a:latin typeface="+mn-lt"/>
                    <a:ea typeface="+mn-ea"/>
                    <a:cs typeface="+mn-cs"/>
                  </a:rPr>
                  <a:t> </a:t>
                </a:r>
              </a:p>
              <a:p>
                <a:r>
                  <a:rPr lang="en-IE" sz="1200" kern="1200" dirty="0">
                    <a:solidFill>
                      <a:schemeClr val="tx1"/>
                    </a:solidFill>
                    <a:effectLst/>
                    <a:latin typeface="+mn-lt"/>
                    <a:ea typeface="+mn-ea"/>
                    <a:cs typeface="+mn-cs"/>
                  </a:rPr>
                  <a:t>The story or situation given can be represented in table form.  The €3 in the story can be seen in the table.  The constant increase of €2 per day can be seen in the changes between outputs for consecutive days.</a:t>
                </a:r>
              </a:p>
              <a:p>
                <a:r>
                  <a:rPr lang="en-IE" sz="1200" kern="1200" dirty="0">
                    <a:solidFill>
                      <a:schemeClr val="tx1"/>
                    </a:solidFill>
                    <a:effectLst/>
                    <a:latin typeface="+mn-lt"/>
                    <a:ea typeface="+mn-ea"/>
                    <a:cs typeface="+mn-cs"/>
                  </a:rPr>
                  <a:t>The information in the table can be graphed.  Questions like “Where can the starting amount be seen on the graph?” and “How is the constant rate of change evident from the graph?” can be asked.  </a:t>
                </a:r>
              </a:p>
              <a:p>
                <a:r>
                  <a:rPr lang="en-IE" sz="1200" kern="1200" dirty="0">
                    <a:solidFill>
                      <a:schemeClr val="tx1"/>
                    </a:solidFill>
                    <a:effectLst/>
                    <a:latin typeface="+mn-lt"/>
                    <a:ea typeface="+mn-ea"/>
                    <a:cs typeface="+mn-cs"/>
                  </a:rPr>
                  <a:t>Students can then be asked to express the relationship (with words) between the numbers of days elapsed and the amount of money in the box i.e. The amount of money in the money box is the initial €3 plus €2 per day. </a:t>
                </a:r>
              </a:p>
              <a:p>
                <a:r>
                  <a:rPr lang="en-IE" sz="1200" kern="1200" dirty="0">
                    <a:solidFill>
                      <a:schemeClr val="tx1"/>
                    </a:solidFill>
                    <a:effectLst/>
                    <a:latin typeface="+mn-lt"/>
                    <a:ea typeface="+mn-ea"/>
                    <a:cs typeface="+mn-cs"/>
                  </a:rPr>
                  <a:t>Students can then be asked to express the relationship (with symbols) between the numbers of days elapsed and the amount of money in the box.  </a:t>
                </a:r>
                <a:r>
                  <a:rPr lang="en-IE" sz="1200" i="0" kern="1200">
                    <a:solidFill>
                      <a:schemeClr val="tx1"/>
                    </a:solidFill>
                    <a:effectLst/>
                    <a:latin typeface="+mn-lt"/>
                    <a:ea typeface="+mn-ea"/>
                    <a:cs typeface="+mn-cs"/>
                  </a:rPr>
                  <a:t>𝐴=3+2𝑑</a:t>
                </a:r>
                <a:r>
                  <a:rPr lang="en-IE" sz="1200" kern="1200" dirty="0">
                    <a:solidFill>
                      <a:schemeClr val="tx1"/>
                    </a:solidFill>
                    <a:effectLst/>
                    <a:latin typeface="+mn-lt"/>
                    <a:ea typeface="+mn-ea"/>
                    <a:cs typeface="+mn-cs"/>
                  </a:rPr>
                  <a:t> where </a:t>
                </a:r>
                <a:r>
                  <a:rPr lang="en-IE" sz="1200" i="0" kern="1200">
                    <a:solidFill>
                      <a:schemeClr val="tx1"/>
                    </a:solidFill>
                    <a:effectLst/>
                    <a:latin typeface="+mn-lt"/>
                    <a:ea typeface="+mn-ea"/>
                    <a:cs typeface="+mn-cs"/>
                  </a:rPr>
                  <a:t>𝐴</a:t>
                </a:r>
                <a:r>
                  <a:rPr lang="en-IE" sz="1200" kern="1200" dirty="0">
                    <a:solidFill>
                      <a:schemeClr val="tx1"/>
                    </a:solidFill>
                    <a:effectLst/>
                    <a:latin typeface="+mn-lt"/>
                    <a:ea typeface="+mn-ea"/>
                    <a:cs typeface="+mn-cs"/>
                  </a:rPr>
                  <a:t> is the amount of money in the money box in euro and </a:t>
                </a:r>
                <a:r>
                  <a:rPr lang="en-IE" sz="1200" i="0" kern="1200">
                    <a:solidFill>
                      <a:schemeClr val="tx1"/>
                    </a:solidFill>
                    <a:effectLst/>
                    <a:latin typeface="+mn-lt"/>
                    <a:ea typeface="+mn-ea"/>
                    <a:cs typeface="+mn-cs"/>
                  </a:rPr>
                  <a:t>𝑑</a:t>
                </a:r>
                <a:r>
                  <a:rPr lang="en-IE" sz="1200" kern="1200" dirty="0">
                    <a:solidFill>
                      <a:schemeClr val="tx1"/>
                    </a:solidFill>
                    <a:effectLst/>
                    <a:latin typeface="+mn-lt"/>
                    <a:ea typeface="+mn-ea"/>
                    <a:cs typeface="+mn-cs"/>
                  </a:rPr>
                  <a:t> is the time elapsed in days.  </a:t>
                </a:r>
              </a:p>
              <a:p>
                <a:r>
                  <a:rPr lang="en-IE" sz="1200" kern="1200" dirty="0">
                    <a:solidFill>
                      <a:schemeClr val="tx1"/>
                    </a:solidFill>
                    <a:effectLst/>
                    <a:latin typeface="+mn-lt"/>
                    <a:ea typeface="+mn-ea"/>
                    <a:cs typeface="+mn-cs"/>
                  </a:rPr>
                  <a:t>Showing students how the output of 5 can be written as 3+2 and as 3+1(2) and how 7 can be written as 3+2+2 and as 3+2(2) (see table above) can also help students to see how </a:t>
                </a:r>
                <a:r>
                  <a:rPr lang="en-IE" sz="1200" i="0" kern="1200">
                    <a:solidFill>
                      <a:schemeClr val="tx1"/>
                    </a:solidFill>
                    <a:effectLst/>
                    <a:latin typeface="+mn-lt"/>
                    <a:ea typeface="+mn-ea"/>
                    <a:cs typeface="+mn-cs"/>
                  </a:rPr>
                  <a:t>3+2𝑑</a:t>
                </a:r>
                <a:r>
                  <a:rPr lang="en-IE" sz="1200" kern="1200" dirty="0">
                    <a:solidFill>
                      <a:schemeClr val="tx1"/>
                    </a:solidFill>
                    <a:effectLst/>
                    <a:latin typeface="+mn-lt"/>
                    <a:ea typeface="+mn-ea"/>
                    <a:cs typeface="+mn-cs"/>
                  </a:rPr>
                  <a:t> arises.</a:t>
                </a:r>
              </a:p>
              <a:p>
                <a:r>
                  <a:rPr lang="en-IE" sz="1200" kern="1200" dirty="0">
                    <a:solidFill>
                      <a:schemeClr val="tx1"/>
                    </a:solidFill>
                    <a:effectLst/>
                    <a:latin typeface="+mn-lt"/>
                    <a:ea typeface="+mn-ea"/>
                    <a:cs typeface="+mn-cs"/>
                  </a:rPr>
                  <a:t>Attention should be drawn to the €3, in all representations above.  The €3 occurs in the story.  The €3 is the amount of money when the time elapsed is zero in the table.  The €3 is the </a:t>
                </a:r>
                <a:r>
                  <a:rPr lang="en-IE" sz="1200" i="0" kern="1200">
                    <a:solidFill>
                      <a:schemeClr val="tx1"/>
                    </a:solidFill>
                    <a:effectLst/>
                    <a:latin typeface="+mn-lt"/>
                    <a:ea typeface="+mn-ea"/>
                    <a:cs typeface="+mn-cs"/>
                  </a:rPr>
                  <a:t>𝑦</a:t>
                </a:r>
                <a:r>
                  <a:rPr lang="en-IE" sz="1200" kern="1200" dirty="0">
                    <a:solidFill>
                      <a:schemeClr val="tx1"/>
                    </a:solidFill>
                    <a:effectLst/>
                    <a:latin typeface="+mn-lt"/>
                    <a:ea typeface="+mn-ea"/>
                    <a:cs typeface="+mn-cs"/>
                  </a:rPr>
                  <a:t>-intercept of the graph.  €3 is the amount before a number of €2 is added on in the other table.  The €3 can also be seen in the relationship expressed in words and the relationship express in symbols.</a:t>
                </a:r>
              </a:p>
              <a:p>
                <a:r>
                  <a:rPr lang="en-IE" sz="1200" kern="1200" dirty="0">
                    <a:solidFill>
                      <a:schemeClr val="tx1"/>
                    </a:solidFill>
                    <a:effectLst/>
                    <a:latin typeface="+mn-lt"/>
                    <a:ea typeface="+mn-ea"/>
                    <a:cs typeface="+mn-cs"/>
                  </a:rPr>
                  <a:t>The constant rate of change, the €2 per day, should be made obvious in all of the representations above.  The €2 occurs in the story.  The €2 is the change in the outputs between each day in the table.  The €2 is the slope of the dotted line in the graph.  €2 is the amount added on each day in the other table.  The €2 can also be seen in the relationship expressed in words and the relationship express in symbols.</a:t>
                </a:r>
              </a:p>
              <a:p>
                <a:r>
                  <a:rPr lang="en-IE" sz="1200" kern="1200" dirty="0">
                    <a:solidFill>
                      <a:schemeClr val="tx1"/>
                    </a:solidFill>
                    <a:effectLst/>
                    <a:latin typeface="+mn-lt"/>
                    <a:ea typeface="+mn-ea"/>
                    <a:cs typeface="+mn-cs"/>
                  </a:rPr>
                  <a:t> </a:t>
                </a:r>
              </a:p>
              <a:p>
                <a:r>
                  <a:rPr lang="en-IE" sz="1200" b="1" kern="1200" dirty="0">
                    <a:solidFill>
                      <a:schemeClr val="tx1"/>
                    </a:solidFill>
                    <a:effectLst/>
                    <a:latin typeface="+mn-lt"/>
                    <a:ea typeface="+mn-ea"/>
                    <a:cs typeface="+mn-cs"/>
                  </a:rPr>
                  <a:t>Notes:</a:t>
                </a:r>
                <a:endParaRPr lang="en-IE" sz="12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It is important to note that in this instance the time elapsed is measured in increments of one day.  Students will encounter linear relationships with other increments as they progress through their studies.</a:t>
                </a:r>
              </a:p>
              <a:p>
                <a:pPr lvl="0"/>
                <a:r>
                  <a:rPr lang="en-IE" sz="1200" kern="1200" dirty="0">
                    <a:solidFill>
                      <a:schemeClr val="tx1"/>
                    </a:solidFill>
                    <a:effectLst/>
                    <a:latin typeface="+mn-lt"/>
                    <a:ea typeface="+mn-ea"/>
                    <a:cs typeface="+mn-cs"/>
                  </a:rPr>
                  <a:t>This function in this question does not map the reals to the reals.  It maps an arithmetic progression to an arithmetic progression with the ratio of the common difference of the outputs to that of the input being the rate of change.</a:t>
                </a:r>
              </a:p>
              <a:p>
                <a:endParaRPr lang="en-US" dirty="0" smtClean="0">
                  <a:effectLst/>
                </a:endParaRPr>
              </a:p>
              <a:p>
                <a:endParaRPr lang="en-US" dirty="0" smtClean="0"/>
              </a:p>
              <a:p>
                <a:endParaRPr lang="en-US" dirty="0"/>
              </a:p>
            </p:txBody>
          </p:sp>
        </mc:Fallback>
      </mc:AlternateContent>
      <p:sp>
        <p:nvSpPr>
          <p:cNvPr id="4" name="Slide Number Placeholder 3"/>
          <p:cNvSpPr>
            <a:spLocks noGrp="1"/>
          </p:cNvSpPr>
          <p:nvPr>
            <p:ph type="sldNum" sz="quarter" idx="10"/>
          </p:nvPr>
        </p:nvSpPr>
        <p:spPr/>
        <p:txBody>
          <a:bodyPr/>
          <a:lstStyle/>
          <a:p>
            <a:fld id="{A18411F6-79C7-784F-A59F-BAD17A04234D}" type="slidenum">
              <a:rPr lang="en-US" smtClean="0"/>
              <a:t>2</a:t>
            </a:fld>
            <a:endParaRPr lang="en-US"/>
          </a:p>
        </p:txBody>
      </p:sp>
    </p:spTree>
    <p:extLst>
      <p:ext uri="{BB962C8B-B14F-4D97-AF65-F5344CB8AC3E}">
        <p14:creationId xmlns:p14="http://schemas.microsoft.com/office/powerpoint/2010/main" val="465611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IE"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IE" sz="1200" b="1" kern="1200" dirty="0" smtClean="0">
                    <a:solidFill>
                      <a:schemeClr val="tx1"/>
                    </a:solidFill>
                    <a:effectLst/>
                    <a:latin typeface="+mn-lt"/>
                    <a:ea typeface="+mn-ea"/>
                    <a:cs typeface="+mn-cs"/>
                  </a:rPr>
                  <a:t>Sample Problem 2 (Substitution)</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How much money does John have in his money box 4 days after he got the box?</a:t>
                </a:r>
              </a:p>
              <a:p>
                <a:r>
                  <a:rPr lang="en-IE" sz="1200" kern="1200" dirty="0">
                    <a:solidFill>
                      <a:schemeClr val="tx1"/>
                    </a:solidFill>
                    <a:effectLst/>
                    <a:latin typeface="+mn-lt"/>
                    <a:ea typeface="+mn-ea"/>
                    <a:cs typeface="+mn-cs"/>
                  </a:rPr>
                  <a:t>The answer can be found by (</a:t>
                </a:r>
                <a:r>
                  <a:rPr lang="en-IE" sz="1200" kern="1200" dirty="0" err="1">
                    <a:solidFill>
                      <a:schemeClr val="tx1"/>
                    </a:solidFill>
                    <a:effectLst/>
                    <a:latin typeface="+mn-lt"/>
                    <a:ea typeface="+mn-ea"/>
                    <a:cs typeface="+mn-cs"/>
                  </a:rPr>
                  <a:t>i</a:t>
                </a:r>
                <a:r>
                  <a:rPr lang="en-IE" sz="1200" kern="1200" dirty="0">
                    <a:solidFill>
                      <a:schemeClr val="tx1"/>
                    </a:solidFill>
                    <a:effectLst/>
                    <a:latin typeface="+mn-lt"/>
                    <a:ea typeface="+mn-ea"/>
                    <a:cs typeface="+mn-cs"/>
                  </a:rPr>
                  <a:t>) analysing the table, (ii) identifying what the output is when the input is the 4</a:t>
                </a:r>
                <a:r>
                  <a:rPr lang="en-IE" sz="1200" kern="1200" baseline="30000" dirty="0">
                    <a:solidFill>
                      <a:schemeClr val="tx1"/>
                    </a:solidFill>
                    <a:effectLst/>
                    <a:latin typeface="+mn-lt"/>
                    <a:ea typeface="+mn-ea"/>
                    <a:cs typeface="+mn-cs"/>
                  </a:rPr>
                  <a:t>th</a:t>
                </a:r>
                <a:r>
                  <a:rPr lang="en-IE" sz="1200" kern="1200" dirty="0">
                    <a:solidFill>
                      <a:schemeClr val="tx1"/>
                    </a:solidFill>
                    <a:effectLst/>
                    <a:latin typeface="+mn-lt"/>
                    <a:ea typeface="+mn-ea"/>
                    <a:cs typeface="+mn-cs"/>
                  </a:rPr>
                  <a:t> day on the graph, (iii) substituting the 4 into the word expression or (iv) substituting the 4 into the algebraic expression </a:t>
                </a:r>
                <a:r>
                  <a:rPr lang="en-IE" sz="1200" i="0" kern="1200">
                    <a:solidFill>
                      <a:schemeClr val="tx1"/>
                    </a:solidFill>
                    <a:effectLst/>
                    <a:latin typeface="+mn-lt"/>
                    <a:ea typeface="+mn-ea"/>
                    <a:cs typeface="+mn-cs"/>
                  </a:rPr>
                  <a:t>3+2𝑑</a:t>
                </a:r>
                <a:r>
                  <a:rPr lang="en-IE" sz="1200" kern="1200" dirty="0">
                    <a:solidFill>
                      <a:schemeClr val="tx1"/>
                    </a:solidFill>
                    <a:effectLst/>
                    <a:latin typeface="+mn-lt"/>
                    <a:ea typeface="+mn-ea"/>
                    <a:cs typeface="+mn-cs"/>
                  </a:rPr>
                  <a:t> and/or the function </a:t>
                </a:r>
                <a:r>
                  <a:rPr lang="en-IE" sz="1200" i="0" kern="1200">
                    <a:solidFill>
                      <a:schemeClr val="tx1"/>
                    </a:solidFill>
                    <a:effectLst/>
                    <a:latin typeface="+mn-lt"/>
                    <a:ea typeface="+mn-ea"/>
                    <a:cs typeface="+mn-cs"/>
                  </a:rPr>
                  <a:t>𝑓(𝑑)=3+2𝑑</a:t>
                </a:r>
                <a:r>
                  <a:rPr lang="en-IE" sz="1200" kern="1200" dirty="0">
                    <a:solidFill>
                      <a:schemeClr val="tx1"/>
                    </a:solidFill>
                    <a:effectLst/>
                    <a:latin typeface="+mn-lt"/>
                    <a:ea typeface="+mn-ea"/>
                    <a:cs typeface="+mn-cs"/>
                  </a:rPr>
                  <a:t>.</a:t>
                </a:r>
              </a:p>
              <a:p>
                <a:r>
                  <a:rPr lang="en-IE" sz="1200" kern="1200" dirty="0">
                    <a:solidFill>
                      <a:schemeClr val="tx1"/>
                    </a:solidFill>
                    <a:effectLst/>
                    <a:latin typeface="+mn-lt"/>
                    <a:ea typeface="+mn-ea"/>
                    <a:cs typeface="+mn-cs"/>
                  </a:rPr>
                  <a:t>“How much money does John have in his money box 100 days after he got the box?” While the answer can be found by using any of the four methods outlined immediately above, it is unlikely that the table or graphical methods merit consideration as they are inefficient given the size of the numbers involved</a:t>
                </a:r>
                <a:r>
                  <a:rPr lang="en-IE" sz="1200" kern="1200" dirty="0" smtClean="0">
                    <a:solidFill>
                      <a:schemeClr val="tx1"/>
                    </a:solidFill>
                    <a:effectLst/>
                    <a:latin typeface="+mn-lt"/>
                    <a:ea typeface="+mn-ea"/>
                    <a:cs typeface="+mn-cs"/>
                  </a:rPr>
                  <a:t>.</a:t>
                </a:r>
                <a:endParaRPr lang="en-IE"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A18411F6-79C7-784F-A59F-BAD17A04234D}" type="slidenum">
              <a:rPr lang="en-US" smtClean="0"/>
              <a:t>3</a:t>
            </a:fld>
            <a:endParaRPr lang="en-US"/>
          </a:p>
        </p:txBody>
      </p:sp>
    </p:spTree>
    <p:extLst>
      <p:ext uri="{BB962C8B-B14F-4D97-AF65-F5344CB8AC3E}">
        <p14:creationId xmlns:p14="http://schemas.microsoft.com/office/powerpoint/2010/main" val="2085805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r>
                  <a:rPr lang="en-IE" sz="1200" b="1" kern="1200" dirty="0" smtClean="0">
                    <a:solidFill>
                      <a:schemeClr val="tx1"/>
                    </a:solidFill>
                    <a:effectLst/>
                    <a:latin typeface="+mn-lt"/>
                    <a:ea typeface="+mn-ea"/>
                    <a:cs typeface="+mn-cs"/>
                  </a:rPr>
                  <a:t>Sample Problem 3 (Solving an Equation)</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John wants to buy a new book. The book costs €13. What is the minimum number of days John will have to save so that he has enough money to buy the book?</a:t>
                </a:r>
              </a:p>
              <a:p>
                <a:r>
                  <a:rPr lang="en-IE" sz="1200" kern="1200" dirty="0">
                    <a:solidFill>
                      <a:schemeClr val="tx1"/>
                    </a:solidFill>
                    <a:effectLst/>
                    <a:latin typeface="+mn-lt"/>
                    <a:ea typeface="+mn-ea"/>
                    <a:cs typeface="+mn-cs"/>
                  </a:rPr>
                  <a:t>The answer can be found by (</a:t>
                </a:r>
                <a:r>
                  <a:rPr lang="en-IE" sz="1200" kern="1200" dirty="0" err="1">
                    <a:solidFill>
                      <a:schemeClr val="tx1"/>
                    </a:solidFill>
                    <a:effectLst/>
                    <a:latin typeface="+mn-lt"/>
                    <a:ea typeface="+mn-ea"/>
                    <a:cs typeface="+mn-cs"/>
                  </a:rPr>
                  <a:t>i</a:t>
                </a:r>
                <a:r>
                  <a:rPr lang="en-IE" sz="1200" kern="1200" dirty="0">
                    <a:solidFill>
                      <a:schemeClr val="tx1"/>
                    </a:solidFill>
                    <a:effectLst/>
                    <a:latin typeface="+mn-lt"/>
                    <a:ea typeface="+mn-ea"/>
                    <a:cs typeface="+mn-cs"/>
                  </a:rPr>
                  <a:t>) analysing the table, (ii) identifying what day has an output of €13 on the graph or (iii) solving </a:t>
                </a:r>
                <a:r>
                  <a:rPr lang="en-IE" sz="1200" i="0" kern="1200">
                    <a:solidFill>
                      <a:schemeClr val="tx1"/>
                    </a:solidFill>
                    <a:effectLst/>
                    <a:latin typeface="+mn-lt"/>
                    <a:ea typeface="+mn-ea"/>
                    <a:cs typeface="+mn-cs"/>
                  </a:rPr>
                  <a:t>3+2𝑑=13</a:t>
                </a:r>
                <a:r>
                  <a:rPr lang="en-IE" sz="1200" kern="1200" dirty="0">
                    <a:solidFill>
                      <a:schemeClr val="tx1"/>
                    </a:solidFill>
                    <a:effectLst/>
                    <a:latin typeface="+mn-lt"/>
                    <a:ea typeface="+mn-ea"/>
                    <a:cs typeface="+mn-cs"/>
                  </a:rPr>
                  <a:t>.</a:t>
                </a:r>
              </a:p>
              <a:p>
                <a:endParaRPr lang="en-US" dirty="0"/>
              </a:p>
            </p:txBody>
          </p:sp>
        </mc:Fallback>
      </mc:AlternateContent>
      <p:sp>
        <p:nvSpPr>
          <p:cNvPr id="4" name="Slide Number Placeholder 3"/>
          <p:cNvSpPr>
            <a:spLocks noGrp="1"/>
          </p:cNvSpPr>
          <p:nvPr>
            <p:ph type="sldNum" sz="quarter" idx="10"/>
          </p:nvPr>
        </p:nvSpPr>
        <p:spPr/>
        <p:txBody>
          <a:bodyPr/>
          <a:lstStyle/>
          <a:p>
            <a:fld id="{A18411F6-79C7-784F-A59F-BAD17A04234D}" type="slidenum">
              <a:rPr lang="en-US" smtClean="0"/>
              <a:t>4</a:t>
            </a:fld>
            <a:endParaRPr lang="en-US"/>
          </a:p>
        </p:txBody>
      </p:sp>
    </p:spTree>
    <p:extLst>
      <p:ext uri="{BB962C8B-B14F-4D97-AF65-F5344CB8AC3E}">
        <p14:creationId xmlns:p14="http://schemas.microsoft.com/office/powerpoint/2010/main" val="245604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8411F6-79C7-784F-A59F-BAD17A04234D}" type="slidenum">
              <a:rPr lang="en-US" smtClean="0"/>
              <a:t>5</a:t>
            </a:fld>
            <a:endParaRPr lang="en-US"/>
          </a:p>
        </p:txBody>
      </p:sp>
    </p:spTree>
    <p:extLst>
      <p:ext uri="{BB962C8B-B14F-4D97-AF65-F5344CB8AC3E}">
        <p14:creationId xmlns:p14="http://schemas.microsoft.com/office/powerpoint/2010/main" val="1811201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8411F6-79C7-784F-A59F-BAD17A04234D}" type="slidenum">
              <a:rPr lang="en-US" smtClean="0"/>
              <a:t>7</a:t>
            </a:fld>
            <a:endParaRPr lang="en-US"/>
          </a:p>
        </p:txBody>
      </p:sp>
    </p:spTree>
    <p:extLst>
      <p:ext uri="{BB962C8B-B14F-4D97-AF65-F5344CB8AC3E}">
        <p14:creationId xmlns:p14="http://schemas.microsoft.com/office/powerpoint/2010/main" val="2058457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18411F6-79C7-784F-A59F-BAD17A04234D}" type="slidenum">
              <a:rPr lang="en-US" smtClean="0"/>
              <a:t>8</a:t>
            </a:fld>
            <a:endParaRPr lang="en-US"/>
          </a:p>
        </p:txBody>
      </p:sp>
    </p:spTree>
    <p:extLst>
      <p:ext uri="{BB962C8B-B14F-4D97-AF65-F5344CB8AC3E}">
        <p14:creationId xmlns:p14="http://schemas.microsoft.com/office/powerpoint/2010/main" val="2935047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7C20D4-8FAE-B249-9E29-7C2A90DBF974}" type="datetimeFigureOut">
              <a:rPr lang="en-US" smtClean="0"/>
              <a:t>6/25/2016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AC878-0EA6-2040-A5EF-4B92BD444818}" type="slidenum">
              <a:rPr lang="en-US" smtClean="0"/>
              <a:t>‹#›</a:t>
            </a:fld>
            <a:endParaRPr lang="en-US"/>
          </a:p>
        </p:txBody>
      </p:sp>
    </p:spTree>
    <p:extLst>
      <p:ext uri="{BB962C8B-B14F-4D97-AF65-F5344CB8AC3E}">
        <p14:creationId xmlns:p14="http://schemas.microsoft.com/office/powerpoint/2010/main" val="24529237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C20D4-8FAE-B249-9E29-7C2A90DBF974}" type="datetimeFigureOut">
              <a:rPr lang="en-US" smtClean="0"/>
              <a:t>6/25/2016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AC878-0EA6-2040-A5EF-4B92BD444818}" type="slidenum">
              <a:rPr lang="en-US" smtClean="0"/>
              <a:t>‹#›</a:t>
            </a:fld>
            <a:endParaRPr lang="en-US"/>
          </a:p>
        </p:txBody>
      </p:sp>
    </p:spTree>
    <p:extLst>
      <p:ext uri="{BB962C8B-B14F-4D97-AF65-F5344CB8AC3E}">
        <p14:creationId xmlns:p14="http://schemas.microsoft.com/office/powerpoint/2010/main" val="46362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C20D4-8FAE-B249-9E29-7C2A90DBF974}" type="datetimeFigureOut">
              <a:rPr lang="en-US" smtClean="0"/>
              <a:t>6/25/2016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AC878-0EA6-2040-A5EF-4B92BD444818}" type="slidenum">
              <a:rPr lang="en-US" smtClean="0"/>
              <a:t>‹#›</a:t>
            </a:fld>
            <a:endParaRPr lang="en-US"/>
          </a:p>
        </p:txBody>
      </p:sp>
    </p:spTree>
    <p:extLst>
      <p:ext uri="{BB962C8B-B14F-4D97-AF65-F5344CB8AC3E}">
        <p14:creationId xmlns:p14="http://schemas.microsoft.com/office/powerpoint/2010/main" val="1615920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C20D4-8FAE-B249-9E29-7C2A90DBF974}" type="datetimeFigureOut">
              <a:rPr lang="en-US" smtClean="0"/>
              <a:t>6/25/2016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AC878-0EA6-2040-A5EF-4B92BD444818}" type="slidenum">
              <a:rPr lang="en-US" smtClean="0"/>
              <a:t>‹#›</a:t>
            </a:fld>
            <a:endParaRPr lang="en-US"/>
          </a:p>
        </p:txBody>
      </p:sp>
    </p:spTree>
    <p:extLst>
      <p:ext uri="{BB962C8B-B14F-4D97-AF65-F5344CB8AC3E}">
        <p14:creationId xmlns:p14="http://schemas.microsoft.com/office/powerpoint/2010/main" val="15546074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7C20D4-8FAE-B249-9E29-7C2A90DBF974}" type="datetimeFigureOut">
              <a:rPr lang="en-US" smtClean="0"/>
              <a:t>6/25/2016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AC878-0EA6-2040-A5EF-4B92BD444818}" type="slidenum">
              <a:rPr lang="en-US" smtClean="0"/>
              <a:t>‹#›</a:t>
            </a:fld>
            <a:endParaRPr lang="en-US"/>
          </a:p>
        </p:txBody>
      </p:sp>
    </p:spTree>
    <p:extLst>
      <p:ext uri="{BB962C8B-B14F-4D97-AF65-F5344CB8AC3E}">
        <p14:creationId xmlns:p14="http://schemas.microsoft.com/office/powerpoint/2010/main" val="3043326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7C20D4-8FAE-B249-9E29-7C2A90DBF974}" type="datetimeFigureOut">
              <a:rPr lang="en-US" smtClean="0"/>
              <a:t>6/25/2016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AC878-0EA6-2040-A5EF-4B92BD444818}" type="slidenum">
              <a:rPr lang="en-US" smtClean="0"/>
              <a:t>‹#›</a:t>
            </a:fld>
            <a:endParaRPr lang="en-US"/>
          </a:p>
        </p:txBody>
      </p:sp>
    </p:spTree>
    <p:extLst>
      <p:ext uri="{BB962C8B-B14F-4D97-AF65-F5344CB8AC3E}">
        <p14:creationId xmlns:p14="http://schemas.microsoft.com/office/powerpoint/2010/main" val="2993525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7C20D4-8FAE-B249-9E29-7C2A90DBF974}" type="datetimeFigureOut">
              <a:rPr lang="en-US" smtClean="0"/>
              <a:t>6/25/2016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AC878-0EA6-2040-A5EF-4B92BD444818}" type="slidenum">
              <a:rPr lang="en-US" smtClean="0"/>
              <a:t>‹#›</a:t>
            </a:fld>
            <a:endParaRPr lang="en-US"/>
          </a:p>
        </p:txBody>
      </p:sp>
    </p:spTree>
    <p:extLst>
      <p:ext uri="{BB962C8B-B14F-4D97-AF65-F5344CB8AC3E}">
        <p14:creationId xmlns:p14="http://schemas.microsoft.com/office/powerpoint/2010/main" val="286784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7C20D4-8FAE-B249-9E29-7C2A90DBF974}" type="datetimeFigureOut">
              <a:rPr lang="en-US" smtClean="0"/>
              <a:t>6/25/2016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AC878-0EA6-2040-A5EF-4B92BD444818}" type="slidenum">
              <a:rPr lang="en-US" smtClean="0"/>
              <a:t>‹#›</a:t>
            </a:fld>
            <a:endParaRPr lang="en-US"/>
          </a:p>
        </p:txBody>
      </p:sp>
    </p:spTree>
    <p:extLst>
      <p:ext uri="{BB962C8B-B14F-4D97-AF65-F5344CB8AC3E}">
        <p14:creationId xmlns:p14="http://schemas.microsoft.com/office/powerpoint/2010/main" val="4196585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7C20D4-8FAE-B249-9E29-7C2A90DBF974}" type="datetimeFigureOut">
              <a:rPr lang="en-US" smtClean="0"/>
              <a:t>6/25/2016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AC878-0EA6-2040-A5EF-4B92BD444818}" type="slidenum">
              <a:rPr lang="en-US" smtClean="0"/>
              <a:t>‹#›</a:t>
            </a:fld>
            <a:endParaRPr lang="en-US"/>
          </a:p>
        </p:txBody>
      </p:sp>
    </p:spTree>
    <p:extLst>
      <p:ext uri="{BB962C8B-B14F-4D97-AF65-F5344CB8AC3E}">
        <p14:creationId xmlns:p14="http://schemas.microsoft.com/office/powerpoint/2010/main" val="3908654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7C20D4-8FAE-B249-9E29-7C2A90DBF974}" type="datetimeFigureOut">
              <a:rPr lang="en-US" smtClean="0"/>
              <a:t>6/25/2016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AC878-0EA6-2040-A5EF-4B92BD444818}" type="slidenum">
              <a:rPr lang="en-US" smtClean="0"/>
              <a:t>‹#›</a:t>
            </a:fld>
            <a:endParaRPr lang="en-US"/>
          </a:p>
        </p:txBody>
      </p:sp>
    </p:spTree>
    <p:extLst>
      <p:ext uri="{BB962C8B-B14F-4D97-AF65-F5344CB8AC3E}">
        <p14:creationId xmlns:p14="http://schemas.microsoft.com/office/powerpoint/2010/main" val="3037888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7C20D4-8FAE-B249-9E29-7C2A90DBF974}" type="datetimeFigureOut">
              <a:rPr lang="en-US" smtClean="0"/>
              <a:t>6/25/2016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AC878-0EA6-2040-A5EF-4B92BD444818}" type="slidenum">
              <a:rPr lang="en-US" smtClean="0"/>
              <a:t>‹#›</a:t>
            </a:fld>
            <a:endParaRPr lang="en-US"/>
          </a:p>
        </p:txBody>
      </p:sp>
    </p:spTree>
    <p:extLst>
      <p:ext uri="{BB962C8B-B14F-4D97-AF65-F5344CB8AC3E}">
        <p14:creationId xmlns:p14="http://schemas.microsoft.com/office/powerpoint/2010/main" val="4243257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7C20D4-8FAE-B249-9E29-7C2A90DBF974}" type="datetimeFigureOut">
              <a:rPr lang="en-US" smtClean="0"/>
              <a:t>6/25/2016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EAC878-0EA6-2040-A5EF-4B92BD444818}" type="slidenum">
              <a:rPr lang="en-US" smtClean="0"/>
              <a:t>‹#›</a:t>
            </a:fld>
            <a:endParaRPr lang="en-US"/>
          </a:p>
        </p:txBody>
      </p:sp>
    </p:spTree>
    <p:extLst>
      <p:ext uri="{BB962C8B-B14F-4D97-AF65-F5344CB8AC3E}">
        <p14:creationId xmlns:p14="http://schemas.microsoft.com/office/powerpoint/2010/main" val="514352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2.xml"/><Relationship Id="rId7"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4.xml"/><Relationship Id="rId10" Type="http://schemas.openxmlformats.org/officeDocument/2006/relationships/image" Target="../media/image1.png"/><Relationship Id="rId4" Type="http://schemas.openxmlformats.org/officeDocument/2006/relationships/slide" Target="slide3.xml"/><Relationship Id="rId9" Type="http://schemas.openxmlformats.org/officeDocument/2006/relationships/hyperlink" Target="http://www.projectmaths.ie/documents/pdf/AlgebraThroughTheLensOfFunctions.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projectmaths.ie/documents/pdf/AlgebraThroughTheLensOfFunctions.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projectmaths.ie/documents/pdf/AlgebraThroughTheLensOfFunctions.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projectmaths.ie/documents/pdf/AlgebraThroughTheLensOfFunctions.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projectmaths.ie/documents/pdf/AlgebraThroughTheLensOfFunctions.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projectmaths.ie/documents/pdf/AlgebraThroughTheLensOfFunctions.pdf"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www.projectmaths.ie/documents/pdf/AlgebraThroughTheLensOfFunctions.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projectmaths.ie/documents/pdf/AlgebraThroughTheLensOfFunctions.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02364" y="1370704"/>
            <a:ext cx="7539273" cy="707886"/>
          </a:xfrm>
          <a:prstGeom prst="rect">
            <a:avLst/>
          </a:prstGeom>
        </p:spPr>
        <p:txBody>
          <a:bodyPr wrap="square">
            <a:spAutoFit/>
          </a:bodyPr>
          <a:lstStyle/>
          <a:p>
            <a:r>
              <a:rPr lang="en-US" sz="4000" b="1" dirty="0">
                <a:latin typeface="Segoe Print"/>
              </a:rPr>
              <a:t>Comparing Linear Functions</a:t>
            </a:r>
            <a:endParaRPr lang="en-US" sz="4000" dirty="0"/>
          </a:p>
        </p:txBody>
      </p:sp>
      <p:sp>
        <p:nvSpPr>
          <p:cNvPr id="2" name="TextBox 1"/>
          <p:cNvSpPr txBox="1"/>
          <p:nvPr/>
        </p:nvSpPr>
        <p:spPr>
          <a:xfrm>
            <a:off x="3029168" y="2732649"/>
            <a:ext cx="3085665" cy="2562240"/>
          </a:xfrm>
          <a:prstGeom prst="rect">
            <a:avLst/>
          </a:prstGeom>
          <a:noFill/>
        </p:spPr>
        <p:txBody>
          <a:bodyPr wrap="square" rtlCol="0">
            <a:spAutoFit/>
          </a:bodyPr>
          <a:lstStyle/>
          <a:p>
            <a:pPr algn="ctr">
              <a:lnSpc>
                <a:spcPct val="150000"/>
              </a:lnSpc>
            </a:pPr>
            <a:r>
              <a:rPr lang="en-GB" dirty="0" smtClean="0">
                <a:hlinkClick r:id="rId3" action="ppaction://hlinksldjump"/>
              </a:rPr>
              <a:t>Information</a:t>
            </a:r>
            <a:endParaRPr lang="en-GB" dirty="0" smtClean="0"/>
          </a:p>
          <a:p>
            <a:pPr algn="ctr">
              <a:lnSpc>
                <a:spcPct val="150000"/>
              </a:lnSpc>
            </a:pPr>
            <a:r>
              <a:rPr lang="en-GB" dirty="0" smtClean="0">
                <a:hlinkClick r:id="rId4" action="ppaction://hlinksldjump"/>
              </a:rPr>
              <a:t>Problem 1</a:t>
            </a:r>
            <a:endParaRPr lang="en-GB" dirty="0" smtClean="0"/>
          </a:p>
          <a:p>
            <a:pPr algn="ctr">
              <a:lnSpc>
                <a:spcPct val="150000"/>
              </a:lnSpc>
            </a:pPr>
            <a:r>
              <a:rPr lang="en-GB" dirty="0" smtClean="0">
                <a:hlinkClick r:id="rId5" action="ppaction://hlinksldjump"/>
              </a:rPr>
              <a:t>Problem 2</a:t>
            </a:r>
            <a:endParaRPr lang="en-GB" dirty="0" smtClean="0"/>
          </a:p>
          <a:p>
            <a:pPr algn="ctr">
              <a:lnSpc>
                <a:spcPct val="150000"/>
              </a:lnSpc>
            </a:pPr>
            <a:r>
              <a:rPr lang="en-GB" dirty="0" smtClean="0">
                <a:hlinkClick r:id="rId6" action="ppaction://hlinksldjump"/>
              </a:rPr>
              <a:t>Problem 3</a:t>
            </a:r>
            <a:endParaRPr lang="en-GB" dirty="0" smtClean="0"/>
          </a:p>
          <a:p>
            <a:pPr algn="ctr">
              <a:lnSpc>
                <a:spcPct val="150000"/>
              </a:lnSpc>
            </a:pPr>
            <a:r>
              <a:rPr lang="en-GB" dirty="0" smtClean="0">
                <a:hlinkClick r:id="rId7" action="ppaction://hlinksldjump"/>
              </a:rPr>
              <a:t>Problems on Single Page</a:t>
            </a:r>
            <a:endParaRPr lang="en-GB" dirty="0" smtClean="0"/>
          </a:p>
          <a:p>
            <a:pPr algn="ctr">
              <a:lnSpc>
                <a:spcPct val="150000"/>
              </a:lnSpc>
            </a:pPr>
            <a:r>
              <a:rPr lang="en-GB" dirty="0" smtClean="0">
                <a:hlinkClick r:id="rId8" action="ppaction://hlinksldjump"/>
              </a:rPr>
              <a:t>Questions with Grid </a:t>
            </a:r>
            <a:endParaRPr lang="en-GB" dirty="0"/>
          </a:p>
        </p:txBody>
      </p:sp>
      <p:pic>
        <p:nvPicPr>
          <p:cNvPr id="13" name="Picture 12" descr="Irish Logo Final.png">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89824" y="104797"/>
            <a:ext cx="1179398" cy="522201"/>
          </a:xfrm>
          <a:prstGeom prst="rect">
            <a:avLst/>
          </a:prstGeom>
        </p:spPr>
      </p:pic>
    </p:spTree>
    <p:extLst>
      <p:ext uri="{BB962C8B-B14F-4D97-AF65-F5344CB8AC3E}">
        <p14:creationId xmlns:p14="http://schemas.microsoft.com/office/powerpoint/2010/main" val="1097816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b="1" dirty="0">
                <a:latin typeface="Segoe Print"/>
              </a:rPr>
              <a:t>Comparing Linear Functions</a:t>
            </a:r>
            <a:endParaRPr lang="en-IE" sz="2800" dirty="0"/>
          </a:p>
        </p:txBody>
      </p:sp>
      <p:sp>
        <p:nvSpPr>
          <p:cNvPr id="6" name="Content Placeholder 5"/>
          <p:cNvSpPr>
            <a:spLocks noGrp="1"/>
          </p:cNvSpPr>
          <p:nvPr>
            <p:ph idx="1"/>
          </p:nvPr>
        </p:nvSpPr>
        <p:spPr/>
        <p:txBody>
          <a:bodyPr>
            <a:normAutofit fontScale="92500" lnSpcReduction="20000"/>
          </a:bodyPr>
          <a:lstStyle/>
          <a:p>
            <a:pPr marL="0" indent="0">
              <a:buNone/>
            </a:pPr>
            <a:r>
              <a:rPr lang="en-IE" sz="2800" b="1" dirty="0">
                <a:latin typeface="Segoe Print" panose="02000600000000000000" pitchFamily="2" charset="0"/>
              </a:rPr>
              <a:t>Sunflower A</a:t>
            </a:r>
          </a:p>
          <a:p>
            <a:pPr marL="0" indent="0">
              <a:buNone/>
            </a:pPr>
            <a:r>
              <a:rPr lang="en-IE" sz="2800" dirty="0">
                <a:latin typeface="Segoe Print" panose="02000600000000000000" pitchFamily="2" charset="0"/>
              </a:rPr>
              <a:t>Starting height 3 cm and grows 2 cm per day each day thereafter.</a:t>
            </a:r>
          </a:p>
          <a:p>
            <a:pPr marL="0" indent="0">
              <a:buNone/>
            </a:pPr>
            <a:r>
              <a:rPr lang="en-IE" sz="2800" b="1" dirty="0">
                <a:latin typeface="Segoe Print" panose="02000600000000000000" pitchFamily="2" charset="0"/>
              </a:rPr>
              <a:t>Sunflower B </a:t>
            </a:r>
          </a:p>
          <a:p>
            <a:pPr marL="0" indent="0">
              <a:buNone/>
            </a:pPr>
            <a:r>
              <a:rPr lang="en-IE" sz="2800" dirty="0">
                <a:latin typeface="Segoe Print" panose="02000600000000000000" pitchFamily="2" charset="0"/>
              </a:rPr>
              <a:t>Starting height 6 cm and grows 2 cm per day each day thereafter.</a:t>
            </a:r>
          </a:p>
          <a:p>
            <a:pPr marL="0" indent="0">
              <a:buNone/>
            </a:pPr>
            <a:r>
              <a:rPr lang="en-IE" sz="2800" b="1" dirty="0">
                <a:latin typeface="Segoe Print" panose="02000600000000000000" pitchFamily="2" charset="0"/>
              </a:rPr>
              <a:t>Sunflower C </a:t>
            </a:r>
          </a:p>
          <a:p>
            <a:pPr marL="0" indent="0">
              <a:buNone/>
            </a:pPr>
            <a:r>
              <a:rPr lang="en-IE" sz="2800" dirty="0">
                <a:latin typeface="Segoe Print" panose="02000600000000000000" pitchFamily="2" charset="0"/>
              </a:rPr>
              <a:t>Starting height 6 cm and grows 3 cm per day each day thereafter.</a:t>
            </a:r>
          </a:p>
          <a:p>
            <a:pPr marL="0" indent="0">
              <a:buNone/>
            </a:pPr>
            <a:r>
              <a:rPr lang="en-IE" sz="2800" b="1" dirty="0">
                <a:latin typeface="Segoe Print" panose="02000600000000000000" pitchFamily="2" charset="0"/>
              </a:rPr>
              <a:t>Sunflower D </a:t>
            </a:r>
          </a:p>
          <a:p>
            <a:pPr marL="0" indent="0">
              <a:buNone/>
            </a:pPr>
            <a:r>
              <a:rPr lang="en-IE" sz="2800" dirty="0">
                <a:latin typeface="Segoe Print" panose="02000600000000000000" pitchFamily="2" charset="0"/>
              </a:rPr>
              <a:t>Starting height 8 cm and grows 2 cm per day each day thereafter. </a:t>
            </a:r>
          </a:p>
        </p:txBody>
      </p:sp>
      <p:pic>
        <p:nvPicPr>
          <p:cNvPr id="2" name="Picture 1">
            <a:hlinkClick r:id="" action="ppaction://hlinkshowjump?jump=firstslide"/>
          </p:cNvPr>
          <p:cNvPicPr>
            <a:picLocks noChangeAspect="1"/>
          </p:cNvPicPr>
          <p:nvPr/>
        </p:nvPicPr>
        <p:blipFill>
          <a:blip r:embed="rId3"/>
          <a:stretch>
            <a:fillRect/>
          </a:stretch>
        </p:blipFill>
        <p:spPr>
          <a:xfrm>
            <a:off x="8689454" y="6413928"/>
            <a:ext cx="411922" cy="411922"/>
          </a:xfrm>
          <a:prstGeom prst="rect">
            <a:avLst/>
          </a:prstGeom>
        </p:spPr>
      </p:pic>
      <p:pic>
        <p:nvPicPr>
          <p:cNvPr id="8" name="Picture 7" descr="Irish Logo Final.pn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9824" y="104797"/>
            <a:ext cx="1179398" cy="522201"/>
          </a:xfrm>
          <a:prstGeom prst="rect">
            <a:avLst/>
          </a:prstGeom>
        </p:spPr>
      </p:pic>
    </p:spTree>
    <p:extLst>
      <p:ext uri="{BB962C8B-B14F-4D97-AF65-F5344CB8AC3E}">
        <p14:creationId xmlns:p14="http://schemas.microsoft.com/office/powerpoint/2010/main" val="748988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b="1" dirty="0">
                <a:latin typeface="Segoe Print"/>
              </a:rPr>
              <a:t>Comparing Linear Functions</a:t>
            </a:r>
            <a:endParaRPr lang="en-IE" sz="2800" dirty="0"/>
          </a:p>
        </p:txBody>
      </p:sp>
      <p:sp>
        <p:nvSpPr>
          <p:cNvPr id="6" name="Content Placeholder 5"/>
          <p:cNvSpPr>
            <a:spLocks noGrp="1"/>
          </p:cNvSpPr>
          <p:nvPr>
            <p:ph idx="1"/>
          </p:nvPr>
        </p:nvSpPr>
        <p:spPr/>
        <p:txBody>
          <a:bodyPr>
            <a:normAutofit/>
          </a:bodyPr>
          <a:lstStyle/>
          <a:p>
            <a:pPr marL="0" indent="0">
              <a:lnSpc>
                <a:spcPct val="150000"/>
              </a:lnSpc>
              <a:buNone/>
            </a:pPr>
            <a:r>
              <a:rPr lang="en-IE" sz="2800" b="1" dirty="0" smtClean="0">
                <a:latin typeface="Segoe Print" panose="02000600000000000000" pitchFamily="2" charset="0"/>
              </a:rPr>
              <a:t>Problem 1</a:t>
            </a:r>
          </a:p>
          <a:p>
            <a:pPr marL="0" indent="0">
              <a:buNone/>
            </a:pPr>
            <a:r>
              <a:rPr lang="en-IE" sz="2800" dirty="0">
                <a:latin typeface="Segoe Print" panose="02000600000000000000" pitchFamily="2" charset="0"/>
              </a:rPr>
              <a:t>When will sunflowers C and D have the same height?</a:t>
            </a:r>
          </a:p>
        </p:txBody>
      </p:sp>
      <p:pic>
        <p:nvPicPr>
          <p:cNvPr id="8" name="Picture 7">
            <a:hlinkClick r:id="" action="ppaction://hlinkshowjump?jump=firstslide"/>
          </p:cNvPr>
          <p:cNvPicPr>
            <a:picLocks noChangeAspect="1"/>
          </p:cNvPicPr>
          <p:nvPr/>
        </p:nvPicPr>
        <p:blipFill>
          <a:blip r:embed="rId3"/>
          <a:stretch>
            <a:fillRect/>
          </a:stretch>
        </p:blipFill>
        <p:spPr>
          <a:xfrm>
            <a:off x="8689454" y="6413928"/>
            <a:ext cx="411922" cy="411922"/>
          </a:xfrm>
          <a:prstGeom prst="rect">
            <a:avLst/>
          </a:prstGeom>
        </p:spPr>
      </p:pic>
      <p:pic>
        <p:nvPicPr>
          <p:cNvPr id="9" name="Picture 8" descr="Irish Logo Final.pn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9824" y="104797"/>
            <a:ext cx="1179398" cy="522201"/>
          </a:xfrm>
          <a:prstGeom prst="rect">
            <a:avLst/>
          </a:prstGeom>
        </p:spPr>
      </p:pic>
    </p:spTree>
    <p:extLst>
      <p:ext uri="{BB962C8B-B14F-4D97-AF65-F5344CB8AC3E}">
        <p14:creationId xmlns:p14="http://schemas.microsoft.com/office/powerpoint/2010/main" val="4259372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b="1" dirty="0">
                <a:latin typeface="Segoe Print"/>
              </a:rPr>
              <a:t>Comparing Linear Functions</a:t>
            </a:r>
            <a:endParaRPr lang="en-IE" sz="2800" dirty="0"/>
          </a:p>
        </p:txBody>
      </p:sp>
      <p:sp>
        <p:nvSpPr>
          <p:cNvPr id="6" name="Content Placeholder 5"/>
          <p:cNvSpPr>
            <a:spLocks noGrp="1"/>
          </p:cNvSpPr>
          <p:nvPr>
            <p:ph idx="1"/>
          </p:nvPr>
        </p:nvSpPr>
        <p:spPr/>
        <p:txBody>
          <a:bodyPr>
            <a:normAutofit/>
          </a:bodyPr>
          <a:lstStyle/>
          <a:p>
            <a:pPr marL="0" indent="0">
              <a:lnSpc>
                <a:spcPct val="150000"/>
              </a:lnSpc>
              <a:buNone/>
            </a:pPr>
            <a:r>
              <a:rPr lang="en-IE" sz="2800" b="1" dirty="0" smtClean="0">
                <a:latin typeface="Segoe Print" panose="02000600000000000000" pitchFamily="2" charset="0"/>
              </a:rPr>
              <a:t>Problem 2</a:t>
            </a:r>
          </a:p>
          <a:p>
            <a:pPr marL="0" indent="0">
              <a:buNone/>
            </a:pPr>
            <a:r>
              <a:rPr lang="en-IE" sz="2800" dirty="0">
                <a:latin typeface="Segoe Print" panose="02000600000000000000" pitchFamily="2" charset="0"/>
              </a:rPr>
              <a:t>When will sunflower C be taller than sunflower D?</a:t>
            </a:r>
          </a:p>
        </p:txBody>
      </p:sp>
      <p:pic>
        <p:nvPicPr>
          <p:cNvPr id="8" name="Picture 7">
            <a:hlinkClick r:id="" action="ppaction://hlinkshowjump?jump=firstslide"/>
          </p:cNvPr>
          <p:cNvPicPr>
            <a:picLocks noChangeAspect="1"/>
          </p:cNvPicPr>
          <p:nvPr/>
        </p:nvPicPr>
        <p:blipFill>
          <a:blip r:embed="rId3"/>
          <a:stretch>
            <a:fillRect/>
          </a:stretch>
        </p:blipFill>
        <p:spPr>
          <a:xfrm>
            <a:off x="8689454" y="6413928"/>
            <a:ext cx="411922" cy="411922"/>
          </a:xfrm>
          <a:prstGeom prst="rect">
            <a:avLst/>
          </a:prstGeom>
        </p:spPr>
      </p:pic>
      <p:pic>
        <p:nvPicPr>
          <p:cNvPr id="9" name="Picture 8" descr="Irish Logo Final.pn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9824" y="104797"/>
            <a:ext cx="1179398" cy="522201"/>
          </a:xfrm>
          <a:prstGeom prst="rect">
            <a:avLst/>
          </a:prstGeom>
        </p:spPr>
      </p:pic>
    </p:spTree>
    <p:extLst>
      <p:ext uri="{BB962C8B-B14F-4D97-AF65-F5344CB8AC3E}">
        <p14:creationId xmlns:p14="http://schemas.microsoft.com/office/powerpoint/2010/main" val="4250341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b="1" dirty="0">
                <a:latin typeface="Segoe Print"/>
              </a:rPr>
              <a:t>Comparing Linear Functions</a:t>
            </a:r>
            <a:endParaRPr lang="en-IE" sz="2800" dirty="0"/>
          </a:p>
        </p:txBody>
      </p:sp>
      <p:sp>
        <p:nvSpPr>
          <p:cNvPr id="6" name="Content Placeholder 5"/>
          <p:cNvSpPr>
            <a:spLocks noGrp="1"/>
          </p:cNvSpPr>
          <p:nvPr>
            <p:ph idx="1"/>
          </p:nvPr>
        </p:nvSpPr>
        <p:spPr/>
        <p:txBody>
          <a:bodyPr>
            <a:normAutofit/>
          </a:bodyPr>
          <a:lstStyle/>
          <a:p>
            <a:pPr marL="0" indent="0">
              <a:lnSpc>
                <a:spcPct val="150000"/>
              </a:lnSpc>
              <a:buNone/>
            </a:pPr>
            <a:r>
              <a:rPr lang="en-IE" sz="2800" b="1" dirty="0" smtClean="0">
                <a:latin typeface="Segoe Print" panose="02000600000000000000" pitchFamily="2" charset="0"/>
              </a:rPr>
              <a:t>Problem 3</a:t>
            </a:r>
          </a:p>
          <a:p>
            <a:pPr marL="0" indent="0">
              <a:buNone/>
            </a:pPr>
            <a:r>
              <a:rPr lang="en-IE" sz="2800" dirty="0">
                <a:latin typeface="Segoe Print" panose="02000600000000000000" pitchFamily="2" charset="0"/>
              </a:rPr>
              <a:t>When will Sunflower A have a height between 17 cm and 29 cm inclusive?</a:t>
            </a:r>
          </a:p>
        </p:txBody>
      </p:sp>
      <p:pic>
        <p:nvPicPr>
          <p:cNvPr id="8" name="Picture 7">
            <a:hlinkClick r:id="" action="ppaction://hlinkshowjump?jump=firstslide"/>
          </p:cNvPr>
          <p:cNvPicPr>
            <a:picLocks noChangeAspect="1"/>
          </p:cNvPicPr>
          <p:nvPr/>
        </p:nvPicPr>
        <p:blipFill>
          <a:blip r:embed="rId3"/>
          <a:stretch>
            <a:fillRect/>
          </a:stretch>
        </p:blipFill>
        <p:spPr>
          <a:xfrm>
            <a:off x="8689454" y="6413928"/>
            <a:ext cx="411922" cy="411922"/>
          </a:xfrm>
          <a:prstGeom prst="rect">
            <a:avLst/>
          </a:prstGeom>
        </p:spPr>
      </p:pic>
      <p:pic>
        <p:nvPicPr>
          <p:cNvPr id="9" name="Picture 8" descr="Irish Logo Final.pn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9824" y="104797"/>
            <a:ext cx="1179398" cy="522201"/>
          </a:xfrm>
          <a:prstGeom prst="rect">
            <a:avLst/>
          </a:prstGeom>
        </p:spPr>
      </p:pic>
    </p:spTree>
    <p:extLst>
      <p:ext uri="{BB962C8B-B14F-4D97-AF65-F5344CB8AC3E}">
        <p14:creationId xmlns:p14="http://schemas.microsoft.com/office/powerpoint/2010/main" val="1557265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7628" y="104797"/>
            <a:ext cx="8229600" cy="602591"/>
          </a:xfrm>
        </p:spPr>
        <p:txBody>
          <a:bodyPr>
            <a:normAutofit/>
          </a:bodyPr>
          <a:lstStyle/>
          <a:p>
            <a:r>
              <a:rPr lang="en-US" sz="2800" b="1" dirty="0">
                <a:latin typeface="Segoe Print"/>
              </a:rPr>
              <a:t>Comparing Linear Functions</a:t>
            </a:r>
            <a:endParaRPr lang="en-IE" sz="2800" dirty="0"/>
          </a:p>
        </p:txBody>
      </p:sp>
      <p:sp>
        <p:nvSpPr>
          <p:cNvPr id="2" name="Rectangle 1"/>
          <p:cNvSpPr/>
          <p:nvPr/>
        </p:nvSpPr>
        <p:spPr>
          <a:xfrm>
            <a:off x="222170" y="4059399"/>
            <a:ext cx="8847052" cy="978729"/>
          </a:xfrm>
          <a:prstGeom prst="rect">
            <a:avLst/>
          </a:prstGeom>
        </p:spPr>
        <p:txBody>
          <a:bodyPr wrap="square">
            <a:spAutoFit/>
          </a:bodyPr>
          <a:lstStyle/>
          <a:p>
            <a:pPr>
              <a:lnSpc>
                <a:spcPct val="120000"/>
              </a:lnSpc>
            </a:pPr>
            <a:r>
              <a:rPr lang="en-IE" b="1" dirty="0" smtClean="0">
                <a:solidFill>
                  <a:srgbClr val="A80023"/>
                </a:solidFill>
                <a:latin typeface="Segoe Print" panose="02000600000000000000" pitchFamily="2" charset="0"/>
              </a:rPr>
              <a:t>Problem 3</a:t>
            </a:r>
          </a:p>
          <a:p>
            <a:r>
              <a:rPr lang="en-IE" dirty="0">
                <a:latin typeface="Segoe Print" panose="02000600000000000000" pitchFamily="2" charset="0"/>
              </a:rPr>
              <a:t>When will Sunflower A have a height between 17 cm and 29 cm inclusive?</a:t>
            </a:r>
          </a:p>
        </p:txBody>
      </p:sp>
      <p:sp>
        <p:nvSpPr>
          <p:cNvPr id="3" name="Rectangle 2"/>
          <p:cNvSpPr/>
          <p:nvPr/>
        </p:nvSpPr>
        <p:spPr>
          <a:xfrm>
            <a:off x="222170" y="2617439"/>
            <a:ext cx="8847052" cy="701731"/>
          </a:xfrm>
          <a:prstGeom prst="rect">
            <a:avLst/>
          </a:prstGeom>
        </p:spPr>
        <p:txBody>
          <a:bodyPr wrap="square">
            <a:spAutoFit/>
          </a:bodyPr>
          <a:lstStyle/>
          <a:p>
            <a:pPr>
              <a:lnSpc>
                <a:spcPct val="120000"/>
              </a:lnSpc>
            </a:pPr>
            <a:r>
              <a:rPr lang="en-IE" b="1" dirty="0" smtClean="0">
                <a:solidFill>
                  <a:srgbClr val="A80023"/>
                </a:solidFill>
                <a:latin typeface="Segoe Print" panose="02000600000000000000" pitchFamily="2" charset="0"/>
              </a:rPr>
              <a:t>Problem 2</a:t>
            </a:r>
          </a:p>
          <a:p>
            <a:r>
              <a:rPr lang="en-IE" dirty="0" smtClean="0">
                <a:latin typeface="Segoe Print" panose="02000600000000000000" pitchFamily="2" charset="0"/>
              </a:rPr>
              <a:t>When </a:t>
            </a:r>
            <a:r>
              <a:rPr lang="en-IE" dirty="0">
                <a:latin typeface="Segoe Print" panose="02000600000000000000" pitchFamily="2" charset="0"/>
              </a:rPr>
              <a:t>will sunflower C be taller than sunflower D?</a:t>
            </a:r>
          </a:p>
        </p:txBody>
      </p:sp>
      <p:sp>
        <p:nvSpPr>
          <p:cNvPr id="5" name="Rectangle 4"/>
          <p:cNvSpPr/>
          <p:nvPr/>
        </p:nvSpPr>
        <p:spPr>
          <a:xfrm>
            <a:off x="222170" y="1175479"/>
            <a:ext cx="8667830" cy="701731"/>
          </a:xfrm>
          <a:prstGeom prst="rect">
            <a:avLst/>
          </a:prstGeom>
        </p:spPr>
        <p:txBody>
          <a:bodyPr wrap="square">
            <a:spAutoFit/>
          </a:bodyPr>
          <a:lstStyle/>
          <a:p>
            <a:pPr>
              <a:lnSpc>
                <a:spcPct val="120000"/>
              </a:lnSpc>
            </a:pPr>
            <a:r>
              <a:rPr lang="en-IE" b="1" dirty="0">
                <a:solidFill>
                  <a:srgbClr val="A80023"/>
                </a:solidFill>
                <a:latin typeface="Segoe Print" panose="02000600000000000000" pitchFamily="2" charset="0"/>
              </a:rPr>
              <a:t>Problem 1</a:t>
            </a:r>
          </a:p>
          <a:p>
            <a:r>
              <a:rPr lang="en-IE" dirty="0">
                <a:latin typeface="Segoe Print" panose="02000600000000000000" pitchFamily="2" charset="0"/>
              </a:rPr>
              <a:t>When will sunflowers C and D have the same height?</a:t>
            </a:r>
          </a:p>
        </p:txBody>
      </p:sp>
      <p:pic>
        <p:nvPicPr>
          <p:cNvPr id="8" name="Picture 7">
            <a:hlinkClick r:id="" action="ppaction://hlinkshowjump?jump=firstslide"/>
          </p:cNvPr>
          <p:cNvPicPr>
            <a:picLocks noChangeAspect="1"/>
          </p:cNvPicPr>
          <p:nvPr/>
        </p:nvPicPr>
        <p:blipFill>
          <a:blip r:embed="rId2"/>
          <a:stretch>
            <a:fillRect/>
          </a:stretch>
        </p:blipFill>
        <p:spPr>
          <a:xfrm>
            <a:off x="8689454" y="6413928"/>
            <a:ext cx="411922" cy="411922"/>
          </a:xfrm>
          <a:prstGeom prst="rect">
            <a:avLst/>
          </a:prstGeom>
        </p:spPr>
      </p:pic>
      <p:pic>
        <p:nvPicPr>
          <p:cNvPr id="11" name="Picture 10" descr="Irish Logo Final.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9824" y="104797"/>
            <a:ext cx="1179398" cy="522201"/>
          </a:xfrm>
          <a:prstGeom prst="rect">
            <a:avLst/>
          </a:prstGeom>
        </p:spPr>
      </p:pic>
      <p:sp>
        <p:nvSpPr>
          <p:cNvPr id="7" name="Content Placeholder 6"/>
          <p:cNvSpPr>
            <a:spLocks noGrp="1"/>
          </p:cNvSpPr>
          <p:nvPr>
            <p:ph idx="1"/>
          </p:nvPr>
        </p:nvSpPr>
        <p:spPr>
          <a:xfrm>
            <a:off x="457200" y="2041073"/>
            <a:ext cx="8229600" cy="4525963"/>
          </a:xfrm>
        </p:spPr>
        <p:txBody>
          <a:bodyPr/>
          <a:lstStyle/>
          <a:p>
            <a:endParaRPr lang="en-IE" dirty="0"/>
          </a:p>
        </p:txBody>
      </p:sp>
    </p:spTree>
    <p:extLst>
      <p:ext uri="{BB962C8B-B14F-4D97-AF65-F5344CB8AC3E}">
        <p14:creationId xmlns:p14="http://schemas.microsoft.com/office/powerpoint/2010/main" val="302780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id Paper copy.png"/>
          <p:cNvPicPr>
            <a:picLocks noChangeAspect="1"/>
          </p:cNvPicPr>
          <p:nvPr/>
        </p:nvPicPr>
        <p:blipFill rotWithShape="1">
          <a:blip r:embed="rId3">
            <a:extLst>
              <a:ext uri="{28A0092B-C50C-407E-A947-70E740481C1C}">
                <a14:useLocalDpi xmlns:a14="http://schemas.microsoft.com/office/drawing/2010/main" val="0"/>
              </a:ext>
            </a:extLst>
          </a:blip>
          <a:srcRect b="45672"/>
          <a:stretch/>
        </p:blipFill>
        <p:spPr>
          <a:xfrm>
            <a:off x="76974" y="1326144"/>
            <a:ext cx="8987604" cy="6388072"/>
          </a:xfrm>
          <a:prstGeom prst="rect">
            <a:avLst/>
          </a:prstGeom>
        </p:spPr>
      </p:pic>
      <p:sp>
        <p:nvSpPr>
          <p:cNvPr id="4" name="Title 3"/>
          <p:cNvSpPr>
            <a:spLocks noGrp="1"/>
          </p:cNvSpPr>
          <p:nvPr>
            <p:ph type="title"/>
          </p:nvPr>
        </p:nvSpPr>
        <p:spPr>
          <a:xfrm>
            <a:off x="457200" y="20639"/>
            <a:ext cx="8229600" cy="514576"/>
          </a:xfrm>
        </p:spPr>
        <p:txBody>
          <a:bodyPr>
            <a:normAutofit/>
          </a:bodyPr>
          <a:lstStyle/>
          <a:p>
            <a:r>
              <a:rPr lang="en-US" sz="2000" b="1" dirty="0">
                <a:latin typeface="Segoe Print"/>
              </a:rPr>
              <a:t>Comparing Linear Functions</a:t>
            </a:r>
            <a:endParaRPr lang="en-IE" sz="2000" dirty="0"/>
          </a:p>
        </p:txBody>
      </p:sp>
      <p:pic>
        <p:nvPicPr>
          <p:cNvPr id="11" name="Picture 10" descr="Irish Logo Final.pn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9824" y="104797"/>
            <a:ext cx="1179398" cy="522201"/>
          </a:xfrm>
          <a:prstGeom prst="rect">
            <a:avLst/>
          </a:prstGeom>
        </p:spPr>
      </p:pic>
      <p:pic>
        <p:nvPicPr>
          <p:cNvPr id="12" name="Picture 11">
            <a:hlinkClick r:id="" action="ppaction://hlinkshowjump?jump=firstslide"/>
          </p:cNvPr>
          <p:cNvPicPr>
            <a:picLocks noChangeAspect="1"/>
          </p:cNvPicPr>
          <p:nvPr/>
        </p:nvPicPr>
        <p:blipFill>
          <a:blip r:embed="rId6"/>
          <a:stretch>
            <a:fillRect/>
          </a:stretch>
        </p:blipFill>
        <p:spPr>
          <a:xfrm>
            <a:off x="8689454" y="6413928"/>
            <a:ext cx="411922" cy="411922"/>
          </a:xfrm>
          <a:prstGeom prst="rect">
            <a:avLst/>
          </a:prstGeom>
        </p:spPr>
      </p:pic>
      <p:sp>
        <p:nvSpPr>
          <p:cNvPr id="14" name="Rectangle 13"/>
          <p:cNvSpPr/>
          <p:nvPr/>
        </p:nvSpPr>
        <p:spPr>
          <a:xfrm>
            <a:off x="46800" y="334800"/>
            <a:ext cx="8847052" cy="978729"/>
          </a:xfrm>
          <a:prstGeom prst="rect">
            <a:avLst/>
          </a:prstGeom>
        </p:spPr>
        <p:txBody>
          <a:bodyPr wrap="square">
            <a:spAutoFit/>
          </a:bodyPr>
          <a:lstStyle/>
          <a:p>
            <a:pPr>
              <a:lnSpc>
                <a:spcPct val="120000"/>
              </a:lnSpc>
            </a:pPr>
            <a:r>
              <a:rPr lang="en-IE" b="1" dirty="0" smtClean="0">
                <a:latin typeface="Segoe Print" panose="02000600000000000000" pitchFamily="2" charset="0"/>
              </a:rPr>
              <a:t>Problem 3</a:t>
            </a:r>
          </a:p>
          <a:p>
            <a:r>
              <a:rPr lang="en-IE" dirty="0">
                <a:latin typeface="Segoe Print" panose="02000600000000000000" pitchFamily="2" charset="0"/>
              </a:rPr>
              <a:t>When will Sunflower A have a height between 17 cm and 29 cm inclusive?</a:t>
            </a:r>
          </a:p>
        </p:txBody>
      </p:sp>
      <p:sp>
        <p:nvSpPr>
          <p:cNvPr id="15" name="Rectangle 14"/>
          <p:cNvSpPr/>
          <p:nvPr/>
        </p:nvSpPr>
        <p:spPr>
          <a:xfrm>
            <a:off x="46800" y="334800"/>
            <a:ext cx="8847052" cy="701731"/>
          </a:xfrm>
          <a:prstGeom prst="rect">
            <a:avLst/>
          </a:prstGeom>
        </p:spPr>
        <p:txBody>
          <a:bodyPr wrap="square">
            <a:spAutoFit/>
          </a:bodyPr>
          <a:lstStyle/>
          <a:p>
            <a:pPr>
              <a:lnSpc>
                <a:spcPct val="120000"/>
              </a:lnSpc>
            </a:pPr>
            <a:r>
              <a:rPr lang="en-IE" b="1" dirty="0" smtClean="0">
                <a:latin typeface="Segoe Print" panose="02000600000000000000" pitchFamily="2" charset="0"/>
              </a:rPr>
              <a:t>Problem 2</a:t>
            </a:r>
          </a:p>
          <a:p>
            <a:r>
              <a:rPr lang="en-IE" dirty="0" smtClean="0">
                <a:latin typeface="Segoe Print" panose="02000600000000000000" pitchFamily="2" charset="0"/>
              </a:rPr>
              <a:t>When </a:t>
            </a:r>
            <a:r>
              <a:rPr lang="en-IE" dirty="0">
                <a:latin typeface="Segoe Print" panose="02000600000000000000" pitchFamily="2" charset="0"/>
              </a:rPr>
              <a:t>will sunflower C be taller than sunflower D?</a:t>
            </a:r>
          </a:p>
        </p:txBody>
      </p:sp>
      <p:sp>
        <p:nvSpPr>
          <p:cNvPr id="16" name="Rectangle 15"/>
          <p:cNvSpPr/>
          <p:nvPr/>
        </p:nvSpPr>
        <p:spPr>
          <a:xfrm>
            <a:off x="46800" y="334800"/>
            <a:ext cx="8667830" cy="701731"/>
          </a:xfrm>
          <a:prstGeom prst="rect">
            <a:avLst/>
          </a:prstGeom>
        </p:spPr>
        <p:txBody>
          <a:bodyPr wrap="square">
            <a:spAutoFit/>
          </a:bodyPr>
          <a:lstStyle/>
          <a:p>
            <a:pPr>
              <a:lnSpc>
                <a:spcPct val="120000"/>
              </a:lnSpc>
            </a:pPr>
            <a:r>
              <a:rPr lang="en-IE" b="1" dirty="0">
                <a:latin typeface="Segoe Print" panose="02000600000000000000" pitchFamily="2" charset="0"/>
              </a:rPr>
              <a:t>Problem 1</a:t>
            </a:r>
          </a:p>
          <a:p>
            <a:r>
              <a:rPr lang="en-IE" dirty="0">
                <a:latin typeface="Segoe Print" panose="02000600000000000000" pitchFamily="2" charset="0"/>
              </a:rPr>
              <a:t>When will sunflowers C and D have the same height?</a:t>
            </a:r>
          </a:p>
        </p:txBody>
      </p:sp>
    </p:spTree>
    <p:extLst>
      <p:ext uri="{BB962C8B-B14F-4D97-AF65-F5344CB8AC3E}">
        <p14:creationId xmlns:p14="http://schemas.microsoft.com/office/powerpoint/2010/main" val="322454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5" grpId="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E" sz="2800" b="1" dirty="0" smtClean="0">
                <a:latin typeface="Segoe Print" panose="02000600000000000000" pitchFamily="2" charset="0"/>
              </a:rPr>
              <a:t>Note for Teachers</a:t>
            </a:r>
            <a:endParaRPr lang="en-IE" sz="2800" b="1" dirty="0">
              <a:latin typeface="Segoe Print" panose="02000600000000000000" pitchFamily="2" charset="0"/>
            </a:endParaRPr>
          </a:p>
        </p:txBody>
      </p:sp>
      <p:sp>
        <p:nvSpPr>
          <p:cNvPr id="6" name="Content Placeholder 5"/>
          <p:cNvSpPr>
            <a:spLocks noGrp="1"/>
          </p:cNvSpPr>
          <p:nvPr>
            <p:ph idx="1"/>
          </p:nvPr>
        </p:nvSpPr>
        <p:spPr/>
        <p:txBody>
          <a:bodyPr>
            <a:normAutofit/>
          </a:bodyPr>
          <a:lstStyle/>
          <a:p>
            <a:pPr marL="0" indent="0" algn="ctr">
              <a:lnSpc>
                <a:spcPct val="150000"/>
              </a:lnSpc>
              <a:buNone/>
            </a:pPr>
            <a:r>
              <a:rPr lang="en-IE" sz="2000" dirty="0">
                <a:latin typeface="Segoe Print" panose="02000600000000000000" pitchFamily="2" charset="0"/>
              </a:rPr>
              <a:t>Suggestions on how students can tackle the problem(s) are detailed in the Introduction, General Overview and Unit </a:t>
            </a:r>
            <a:r>
              <a:rPr lang="en-IE" sz="2000" dirty="0" smtClean="0">
                <a:latin typeface="Segoe Print" panose="02000600000000000000" pitchFamily="2" charset="0"/>
              </a:rPr>
              <a:t>8 </a:t>
            </a:r>
            <a:r>
              <a:rPr lang="en-IE" sz="2000" dirty="0">
                <a:latin typeface="Segoe Print" panose="02000600000000000000" pitchFamily="2" charset="0"/>
              </a:rPr>
              <a:t>of </a:t>
            </a:r>
            <a:r>
              <a:rPr lang="en-IE" sz="2000" dirty="0">
                <a:latin typeface="Segoe Print" panose="02000600000000000000" pitchFamily="2" charset="0"/>
                <a:hlinkClick r:id="rId3"/>
              </a:rPr>
              <a:t>Algebra Through the Lens of Functions Part </a:t>
            </a:r>
            <a:r>
              <a:rPr lang="en-IE" sz="2000" dirty="0" smtClean="0">
                <a:latin typeface="Segoe Print" panose="02000600000000000000" pitchFamily="2" charset="0"/>
                <a:hlinkClick r:id="rId3"/>
              </a:rPr>
              <a:t>1</a:t>
            </a:r>
            <a:endParaRPr lang="en-IE" sz="2000" dirty="0">
              <a:latin typeface="Segoe Print" panose="02000600000000000000" pitchFamily="2" charset="0"/>
            </a:endParaRPr>
          </a:p>
        </p:txBody>
      </p:sp>
      <p:pic>
        <p:nvPicPr>
          <p:cNvPr id="7" name="Picture 6" descr="Irish Logo Final.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9824" y="104797"/>
            <a:ext cx="1179398" cy="522201"/>
          </a:xfrm>
          <a:prstGeom prst="rect">
            <a:avLst/>
          </a:prstGeom>
        </p:spPr>
      </p:pic>
      <p:pic>
        <p:nvPicPr>
          <p:cNvPr id="8" name="Picture 7" descr="Screen Shot 2016-06-22 at 13.48.32.png">
            <a:hlinkClick r:id="rId3"/>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7333" y="3359636"/>
            <a:ext cx="1969333" cy="2601819"/>
          </a:xfrm>
          <a:prstGeom prst="rect">
            <a:avLst/>
          </a:prstGeom>
          <a:ln>
            <a:solidFill>
              <a:schemeClr val="bg1">
                <a:lumMod val="75000"/>
              </a:schemeClr>
            </a:solidFill>
          </a:ln>
        </p:spPr>
      </p:pic>
      <p:pic>
        <p:nvPicPr>
          <p:cNvPr id="9" name="Picture 8">
            <a:hlinkClick r:id="" action="ppaction://hlinkshowjump?jump=firstslide"/>
          </p:cNvPr>
          <p:cNvPicPr>
            <a:picLocks noChangeAspect="1"/>
          </p:cNvPicPr>
          <p:nvPr/>
        </p:nvPicPr>
        <p:blipFill>
          <a:blip r:embed="rId6"/>
          <a:stretch>
            <a:fillRect/>
          </a:stretch>
        </p:blipFill>
        <p:spPr>
          <a:xfrm>
            <a:off x="8689454" y="6413928"/>
            <a:ext cx="411922" cy="411922"/>
          </a:xfrm>
          <a:prstGeom prst="rect">
            <a:avLst/>
          </a:prstGeom>
        </p:spPr>
      </p:pic>
    </p:spTree>
    <p:extLst>
      <p:ext uri="{BB962C8B-B14F-4D97-AF65-F5344CB8AC3E}">
        <p14:creationId xmlns:p14="http://schemas.microsoft.com/office/powerpoint/2010/main" val="5114564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ee680da911bd15fcd155ad5da24394bbf8cc8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141</TotalTime>
  <Words>264</Words>
  <Application>Microsoft Office PowerPoint</Application>
  <PresentationFormat>On-screen Show (4:3)</PresentationFormat>
  <Paragraphs>48</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Segoe Print</vt:lpstr>
      <vt:lpstr>Office Theme</vt:lpstr>
      <vt:lpstr>PowerPoint Presentation</vt:lpstr>
      <vt:lpstr>Comparing Linear Functions</vt:lpstr>
      <vt:lpstr>Comparing Linear Functions</vt:lpstr>
      <vt:lpstr>Comparing Linear Functions</vt:lpstr>
      <vt:lpstr>Comparing Linear Functions</vt:lpstr>
      <vt:lpstr>Comparing Linear Functions</vt:lpstr>
      <vt:lpstr>Comparing Linear Functions</vt:lpstr>
      <vt:lpstr>Note for Teachers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TonyKnox@projectmaths.ie</dc:creator>
  <cp:lastModifiedBy>Tony Knox</cp:lastModifiedBy>
  <cp:revision>23</cp:revision>
  <dcterms:created xsi:type="dcterms:W3CDTF">2016-06-22T11:32:19Z</dcterms:created>
  <dcterms:modified xsi:type="dcterms:W3CDTF">2016-06-25T21:06:46Z</dcterms:modified>
</cp:coreProperties>
</file>