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9"/>
  </p:notesMasterIdLst>
  <p:sldIdLst>
    <p:sldId id="275" r:id="rId2"/>
    <p:sldId id="276" r:id="rId3"/>
    <p:sldId id="278" r:id="rId4"/>
    <p:sldId id="279" r:id="rId5"/>
    <p:sldId id="280" r:id="rId6"/>
    <p:sldId id="281" r:id="rId7"/>
    <p:sldId id="277" r:id="rId8"/>
  </p:sldIdLst>
  <p:sldSz cx="9144000" cy="6858000" type="screen4x3"/>
  <p:notesSz cx="6858000" cy="9144000"/>
  <p:custDataLst>
    <p:tags r:id="rId1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58" d="100"/>
          <a:sy n="58" d="100"/>
        </p:scale>
        <p:origin x="1200"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3FE43C-2DE5-42FB-9B70-F68DD5A23CB6}" type="datetimeFigureOut">
              <a:rPr lang="en-IE" smtClean="0"/>
              <a:t>23/06/2016</a:t>
            </a:fld>
            <a:endParaRPr lang="en-IE"/>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1E5D52-BEE5-4814-B7BC-04A8DD486AA6}" type="slidenum">
              <a:rPr lang="en-IE" smtClean="0"/>
              <a:t>‹#›</a:t>
            </a:fld>
            <a:endParaRPr lang="en-IE"/>
          </a:p>
        </p:txBody>
      </p:sp>
    </p:spTree>
    <p:extLst>
      <p:ext uri="{BB962C8B-B14F-4D97-AF65-F5344CB8AC3E}">
        <p14:creationId xmlns:p14="http://schemas.microsoft.com/office/powerpoint/2010/main" val="2477280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IE"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IE" sz="1200" b="1" kern="1200" dirty="0" smtClean="0">
                    <a:solidFill>
                      <a:schemeClr val="tx1"/>
                    </a:solidFill>
                    <a:effectLst/>
                    <a:latin typeface="+mn-lt"/>
                    <a:ea typeface="+mn-ea"/>
                    <a:cs typeface="+mn-cs"/>
                  </a:rPr>
                  <a:t>Sample Problem 2 (Substitution)</a:t>
                </a:r>
                <a:endParaRPr lang="en-IE" sz="1200" kern="1200" dirty="0">
                  <a:solidFill>
                    <a:schemeClr val="tx1"/>
                  </a:solidFill>
                  <a:effectLst/>
                  <a:latin typeface="+mn-lt"/>
                  <a:ea typeface="+mn-ea"/>
                  <a:cs typeface="+mn-cs"/>
                </a:endParaRPr>
              </a:p>
              <a:p>
                <a:r>
                  <a:rPr lang="en-IE" sz="1200" kern="1200" dirty="0">
                    <a:solidFill>
                      <a:schemeClr val="tx1"/>
                    </a:solidFill>
                    <a:effectLst/>
                    <a:latin typeface="+mn-lt"/>
                    <a:ea typeface="+mn-ea"/>
                    <a:cs typeface="+mn-cs"/>
                  </a:rPr>
                  <a:t>How much money does John have in his money box 4 days after he got the box?</a:t>
                </a:r>
              </a:p>
              <a:p>
                <a:r>
                  <a:rPr lang="en-IE" sz="1200" kern="1200" dirty="0">
                    <a:solidFill>
                      <a:schemeClr val="tx1"/>
                    </a:solidFill>
                    <a:effectLst/>
                    <a:latin typeface="+mn-lt"/>
                    <a:ea typeface="+mn-ea"/>
                    <a:cs typeface="+mn-cs"/>
                  </a:rPr>
                  <a:t>The answer can be found by (</a:t>
                </a:r>
                <a:r>
                  <a:rPr lang="en-IE" sz="1200" kern="1200" dirty="0" err="1">
                    <a:solidFill>
                      <a:schemeClr val="tx1"/>
                    </a:solidFill>
                    <a:effectLst/>
                    <a:latin typeface="+mn-lt"/>
                    <a:ea typeface="+mn-ea"/>
                    <a:cs typeface="+mn-cs"/>
                  </a:rPr>
                  <a:t>i</a:t>
                </a:r>
                <a:r>
                  <a:rPr lang="en-IE" sz="1200" kern="1200" dirty="0">
                    <a:solidFill>
                      <a:schemeClr val="tx1"/>
                    </a:solidFill>
                    <a:effectLst/>
                    <a:latin typeface="+mn-lt"/>
                    <a:ea typeface="+mn-ea"/>
                    <a:cs typeface="+mn-cs"/>
                  </a:rPr>
                  <a:t>) analysing the table, (ii) identifying what the output is when the input is the 4</a:t>
                </a:r>
                <a:r>
                  <a:rPr lang="en-IE" sz="1200" kern="1200" baseline="30000" dirty="0">
                    <a:solidFill>
                      <a:schemeClr val="tx1"/>
                    </a:solidFill>
                    <a:effectLst/>
                    <a:latin typeface="+mn-lt"/>
                    <a:ea typeface="+mn-ea"/>
                    <a:cs typeface="+mn-cs"/>
                  </a:rPr>
                  <a:t>th</a:t>
                </a:r>
                <a:r>
                  <a:rPr lang="en-IE" sz="1200" kern="1200" dirty="0">
                    <a:solidFill>
                      <a:schemeClr val="tx1"/>
                    </a:solidFill>
                    <a:effectLst/>
                    <a:latin typeface="+mn-lt"/>
                    <a:ea typeface="+mn-ea"/>
                    <a:cs typeface="+mn-cs"/>
                  </a:rPr>
                  <a:t> day on the graph, (iii) substituting the 4 into the word expression or (iv) substituting the 4 into the algebraic expression </a:t>
                </a:r>
                <a:r>
                  <a:rPr lang="en-IE" sz="1200" i="0" kern="1200">
                    <a:solidFill>
                      <a:schemeClr val="tx1"/>
                    </a:solidFill>
                    <a:effectLst/>
                    <a:latin typeface="+mn-lt"/>
                    <a:ea typeface="+mn-ea"/>
                    <a:cs typeface="+mn-cs"/>
                  </a:rPr>
                  <a:t>3+2𝑑</a:t>
                </a:r>
                <a:r>
                  <a:rPr lang="en-IE" sz="1200" kern="1200" dirty="0">
                    <a:solidFill>
                      <a:schemeClr val="tx1"/>
                    </a:solidFill>
                    <a:effectLst/>
                    <a:latin typeface="+mn-lt"/>
                    <a:ea typeface="+mn-ea"/>
                    <a:cs typeface="+mn-cs"/>
                  </a:rPr>
                  <a:t> and/or the function </a:t>
                </a:r>
                <a:r>
                  <a:rPr lang="en-IE" sz="1200" i="0" kern="1200">
                    <a:solidFill>
                      <a:schemeClr val="tx1"/>
                    </a:solidFill>
                    <a:effectLst/>
                    <a:latin typeface="+mn-lt"/>
                    <a:ea typeface="+mn-ea"/>
                    <a:cs typeface="+mn-cs"/>
                  </a:rPr>
                  <a:t>𝑓(𝑑)=3+2𝑑</a:t>
                </a:r>
                <a:r>
                  <a:rPr lang="en-IE" sz="1200" kern="1200" dirty="0">
                    <a:solidFill>
                      <a:schemeClr val="tx1"/>
                    </a:solidFill>
                    <a:effectLst/>
                    <a:latin typeface="+mn-lt"/>
                    <a:ea typeface="+mn-ea"/>
                    <a:cs typeface="+mn-cs"/>
                  </a:rPr>
                  <a:t>.</a:t>
                </a:r>
              </a:p>
              <a:p>
                <a:r>
                  <a:rPr lang="en-IE" sz="1200" kern="1200" dirty="0">
                    <a:solidFill>
                      <a:schemeClr val="tx1"/>
                    </a:solidFill>
                    <a:effectLst/>
                    <a:latin typeface="+mn-lt"/>
                    <a:ea typeface="+mn-ea"/>
                    <a:cs typeface="+mn-cs"/>
                  </a:rPr>
                  <a:t>“How much money does John have in his money box 100 days after he got the box?” While the answer can be found by using any of the four methods outlined immediately above, it is unlikely that the table or graphical methods merit consideration as they are inefficient given the size of the numbers involved</a:t>
                </a:r>
                <a:r>
                  <a:rPr lang="en-IE" sz="1200" kern="1200" dirty="0" smtClean="0">
                    <a:solidFill>
                      <a:schemeClr val="tx1"/>
                    </a:solidFill>
                    <a:effectLst/>
                    <a:latin typeface="+mn-lt"/>
                    <a:ea typeface="+mn-ea"/>
                    <a:cs typeface="+mn-cs"/>
                  </a:rPr>
                  <a:t>.</a:t>
                </a:r>
                <a:endParaRPr lang="en-IE"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A18411F6-79C7-784F-A59F-BAD17A04234D}" type="slidenum">
              <a:rPr lang="en-US" smtClean="0"/>
              <a:t>1</a:t>
            </a:fld>
            <a:endParaRPr lang="en-US"/>
          </a:p>
        </p:txBody>
      </p:sp>
    </p:spTree>
    <p:extLst>
      <p:ext uri="{BB962C8B-B14F-4D97-AF65-F5344CB8AC3E}">
        <p14:creationId xmlns:p14="http://schemas.microsoft.com/office/powerpoint/2010/main" val="4172668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8411F6-79C7-784F-A59F-BAD17A04234D}" type="slidenum">
              <a:rPr lang="en-US" smtClean="0"/>
              <a:t>2</a:t>
            </a:fld>
            <a:endParaRPr lang="en-US"/>
          </a:p>
        </p:txBody>
      </p:sp>
    </p:spTree>
    <p:extLst>
      <p:ext uri="{BB962C8B-B14F-4D97-AF65-F5344CB8AC3E}">
        <p14:creationId xmlns:p14="http://schemas.microsoft.com/office/powerpoint/2010/main" val="4239258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IE"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IE" sz="1200" b="1" kern="1200" dirty="0" smtClean="0">
                    <a:solidFill>
                      <a:schemeClr val="tx1"/>
                    </a:solidFill>
                    <a:effectLst/>
                    <a:latin typeface="+mn-lt"/>
                    <a:ea typeface="+mn-ea"/>
                    <a:cs typeface="+mn-cs"/>
                  </a:rPr>
                  <a:t>Sample Problem 2 (Substitution)</a:t>
                </a:r>
                <a:endParaRPr lang="en-IE" sz="1200" kern="1200" dirty="0">
                  <a:solidFill>
                    <a:schemeClr val="tx1"/>
                  </a:solidFill>
                  <a:effectLst/>
                  <a:latin typeface="+mn-lt"/>
                  <a:ea typeface="+mn-ea"/>
                  <a:cs typeface="+mn-cs"/>
                </a:endParaRPr>
              </a:p>
              <a:p>
                <a:r>
                  <a:rPr lang="en-IE" sz="1200" kern="1200" dirty="0">
                    <a:solidFill>
                      <a:schemeClr val="tx1"/>
                    </a:solidFill>
                    <a:effectLst/>
                    <a:latin typeface="+mn-lt"/>
                    <a:ea typeface="+mn-ea"/>
                    <a:cs typeface="+mn-cs"/>
                  </a:rPr>
                  <a:t>How much money does John have in his money box 4 days after he got the box?</a:t>
                </a:r>
              </a:p>
              <a:p>
                <a:r>
                  <a:rPr lang="en-IE" sz="1200" kern="1200" dirty="0">
                    <a:solidFill>
                      <a:schemeClr val="tx1"/>
                    </a:solidFill>
                    <a:effectLst/>
                    <a:latin typeface="+mn-lt"/>
                    <a:ea typeface="+mn-ea"/>
                    <a:cs typeface="+mn-cs"/>
                  </a:rPr>
                  <a:t>The answer can be found by (</a:t>
                </a:r>
                <a:r>
                  <a:rPr lang="en-IE" sz="1200" kern="1200" dirty="0" err="1">
                    <a:solidFill>
                      <a:schemeClr val="tx1"/>
                    </a:solidFill>
                    <a:effectLst/>
                    <a:latin typeface="+mn-lt"/>
                    <a:ea typeface="+mn-ea"/>
                    <a:cs typeface="+mn-cs"/>
                  </a:rPr>
                  <a:t>i</a:t>
                </a:r>
                <a:r>
                  <a:rPr lang="en-IE" sz="1200" kern="1200" dirty="0">
                    <a:solidFill>
                      <a:schemeClr val="tx1"/>
                    </a:solidFill>
                    <a:effectLst/>
                    <a:latin typeface="+mn-lt"/>
                    <a:ea typeface="+mn-ea"/>
                    <a:cs typeface="+mn-cs"/>
                  </a:rPr>
                  <a:t>) analysing the table, (ii) identifying what the output is when the input is the 4</a:t>
                </a:r>
                <a:r>
                  <a:rPr lang="en-IE" sz="1200" kern="1200" baseline="30000" dirty="0">
                    <a:solidFill>
                      <a:schemeClr val="tx1"/>
                    </a:solidFill>
                    <a:effectLst/>
                    <a:latin typeface="+mn-lt"/>
                    <a:ea typeface="+mn-ea"/>
                    <a:cs typeface="+mn-cs"/>
                  </a:rPr>
                  <a:t>th</a:t>
                </a:r>
                <a:r>
                  <a:rPr lang="en-IE" sz="1200" kern="1200" dirty="0">
                    <a:solidFill>
                      <a:schemeClr val="tx1"/>
                    </a:solidFill>
                    <a:effectLst/>
                    <a:latin typeface="+mn-lt"/>
                    <a:ea typeface="+mn-ea"/>
                    <a:cs typeface="+mn-cs"/>
                  </a:rPr>
                  <a:t> day on the graph, (iii) substituting the 4 into the word expression or (iv) substituting the 4 into the algebraic expression </a:t>
                </a:r>
                <a:r>
                  <a:rPr lang="en-IE" sz="1200" i="0" kern="1200">
                    <a:solidFill>
                      <a:schemeClr val="tx1"/>
                    </a:solidFill>
                    <a:effectLst/>
                    <a:latin typeface="+mn-lt"/>
                    <a:ea typeface="+mn-ea"/>
                    <a:cs typeface="+mn-cs"/>
                  </a:rPr>
                  <a:t>3+2𝑑</a:t>
                </a:r>
                <a:r>
                  <a:rPr lang="en-IE" sz="1200" kern="1200" dirty="0">
                    <a:solidFill>
                      <a:schemeClr val="tx1"/>
                    </a:solidFill>
                    <a:effectLst/>
                    <a:latin typeface="+mn-lt"/>
                    <a:ea typeface="+mn-ea"/>
                    <a:cs typeface="+mn-cs"/>
                  </a:rPr>
                  <a:t> and/or the function </a:t>
                </a:r>
                <a:r>
                  <a:rPr lang="en-IE" sz="1200" i="0" kern="1200">
                    <a:solidFill>
                      <a:schemeClr val="tx1"/>
                    </a:solidFill>
                    <a:effectLst/>
                    <a:latin typeface="+mn-lt"/>
                    <a:ea typeface="+mn-ea"/>
                    <a:cs typeface="+mn-cs"/>
                  </a:rPr>
                  <a:t>𝑓(𝑑)=3+2𝑑</a:t>
                </a:r>
                <a:r>
                  <a:rPr lang="en-IE" sz="1200" kern="1200" dirty="0">
                    <a:solidFill>
                      <a:schemeClr val="tx1"/>
                    </a:solidFill>
                    <a:effectLst/>
                    <a:latin typeface="+mn-lt"/>
                    <a:ea typeface="+mn-ea"/>
                    <a:cs typeface="+mn-cs"/>
                  </a:rPr>
                  <a:t>.</a:t>
                </a:r>
              </a:p>
              <a:p>
                <a:r>
                  <a:rPr lang="en-IE" sz="1200" kern="1200" dirty="0">
                    <a:solidFill>
                      <a:schemeClr val="tx1"/>
                    </a:solidFill>
                    <a:effectLst/>
                    <a:latin typeface="+mn-lt"/>
                    <a:ea typeface="+mn-ea"/>
                    <a:cs typeface="+mn-cs"/>
                  </a:rPr>
                  <a:t>“How much money does John have in his money box 100 days after he got the box?” While the answer can be found by using any of the four methods outlined immediately above, it is unlikely that the table or graphical methods merit consideration as they are inefficient given the size of the numbers involved</a:t>
                </a:r>
                <a:r>
                  <a:rPr lang="en-IE" sz="1200" kern="1200" dirty="0" smtClean="0">
                    <a:solidFill>
                      <a:schemeClr val="tx1"/>
                    </a:solidFill>
                    <a:effectLst/>
                    <a:latin typeface="+mn-lt"/>
                    <a:ea typeface="+mn-ea"/>
                    <a:cs typeface="+mn-cs"/>
                  </a:rPr>
                  <a:t>.</a:t>
                </a:r>
                <a:endParaRPr lang="en-IE"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A18411F6-79C7-784F-A59F-BAD17A04234D}" type="slidenum">
              <a:rPr lang="en-US" smtClean="0"/>
              <a:t>3</a:t>
            </a:fld>
            <a:endParaRPr lang="en-US"/>
          </a:p>
        </p:txBody>
      </p:sp>
    </p:spTree>
    <p:extLst>
      <p:ext uri="{BB962C8B-B14F-4D97-AF65-F5344CB8AC3E}">
        <p14:creationId xmlns:p14="http://schemas.microsoft.com/office/powerpoint/2010/main" val="2469289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8411F6-79C7-784F-A59F-BAD17A04234D}" type="slidenum">
              <a:rPr lang="en-US" smtClean="0"/>
              <a:t>4</a:t>
            </a:fld>
            <a:endParaRPr lang="en-US"/>
          </a:p>
        </p:txBody>
      </p:sp>
    </p:spTree>
    <p:extLst>
      <p:ext uri="{BB962C8B-B14F-4D97-AF65-F5344CB8AC3E}">
        <p14:creationId xmlns:p14="http://schemas.microsoft.com/office/powerpoint/2010/main" val="1593921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IE"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IE" sz="1200" b="1" kern="1200" dirty="0" smtClean="0">
                    <a:solidFill>
                      <a:schemeClr val="tx1"/>
                    </a:solidFill>
                    <a:effectLst/>
                    <a:latin typeface="+mn-lt"/>
                    <a:ea typeface="+mn-ea"/>
                    <a:cs typeface="+mn-cs"/>
                  </a:rPr>
                  <a:t>Sample Problem 2 (Substitution)</a:t>
                </a:r>
                <a:endParaRPr lang="en-IE" sz="1200" kern="1200" dirty="0">
                  <a:solidFill>
                    <a:schemeClr val="tx1"/>
                  </a:solidFill>
                  <a:effectLst/>
                  <a:latin typeface="+mn-lt"/>
                  <a:ea typeface="+mn-ea"/>
                  <a:cs typeface="+mn-cs"/>
                </a:endParaRPr>
              </a:p>
              <a:p>
                <a:r>
                  <a:rPr lang="en-IE" sz="1200" kern="1200" dirty="0">
                    <a:solidFill>
                      <a:schemeClr val="tx1"/>
                    </a:solidFill>
                    <a:effectLst/>
                    <a:latin typeface="+mn-lt"/>
                    <a:ea typeface="+mn-ea"/>
                    <a:cs typeface="+mn-cs"/>
                  </a:rPr>
                  <a:t>How much money does John have in his money box 4 days after he got the box?</a:t>
                </a:r>
              </a:p>
              <a:p>
                <a:r>
                  <a:rPr lang="en-IE" sz="1200" kern="1200" dirty="0">
                    <a:solidFill>
                      <a:schemeClr val="tx1"/>
                    </a:solidFill>
                    <a:effectLst/>
                    <a:latin typeface="+mn-lt"/>
                    <a:ea typeface="+mn-ea"/>
                    <a:cs typeface="+mn-cs"/>
                  </a:rPr>
                  <a:t>The answer can be found by (</a:t>
                </a:r>
                <a:r>
                  <a:rPr lang="en-IE" sz="1200" kern="1200" dirty="0" err="1">
                    <a:solidFill>
                      <a:schemeClr val="tx1"/>
                    </a:solidFill>
                    <a:effectLst/>
                    <a:latin typeface="+mn-lt"/>
                    <a:ea typeface="+mn-ea"/>
                    <a:cs typeface="+mn-cs"/>
                  </a:rPr>
                  <a:t>i</a:t>
                </a:r>
                <a:r>
                  <a:rPr lang="en-IE" sz="1200" kern="1200" dirty="0">
                    <a:solidFill>
                      <a:schemeClr val="tx1"/>
                    </a:solidFill>
                    <a:effectLst/>
                    <a:latin typeface="+mn-lt"/>
                    <a:ea typeface="+mn-ea"/>
                    <a:cs typeface="+mn-cs"/>
                  </a:rPr>
                  <a:t>) analysing the table, (ii) identifying what the output is when the input is the 4</a:t>
                </a:r>
                <a:r>
                  <a:rPr lang="en-IE" sz="1200" kern="1200" baseline="30000" dirty="0">
                    <a:solidFill>
                      <a:schemeClr val="tx1"/>
                    </a:solidFill>
                    <a:effectLst/>
                    <a:latin typeface="+mn-lt"/>
                    <a:ea typeface="+mn-ea"/>
                    <a:cs typeface="+mn-cs"/>
                  </a:rPr>
                  <a:t>th</a:t>
                </a:r>
                <a:r>
                  <a:rPr lang="en-IE" sz="1200" kern="1200" dirty="0">
                    <a:solidFill>
                      <a:schemeClr val="tx1"/>
                    </a:solidFill>
                    <a:effectLst/>
                    <a:latin typeface="+mn-lt"/>
                    <a:ea typeface="+mn-ea"/>
                    <a:cs typeface="+mn-cs"/>
                  </a:rPr>
                  <a:t> day on the graph, (iii) substituting the 4 into the word expression or (iv) substituting the 4 into the algebraic expression </a:t>
                </a:r>
                <a:r>
                  <a:rPr lang="en-IE" sz="1200" i="0" kern="1200">
                    <a:solidFill>
                      <a:schemeClr val="tx1"/>
                    </a:solidFill>
                    <a:effectLst/>
                    <a:latin typeface="+mn-lt"/>
                    <a:ea typeface="+mn-ea"/>
                    <a:cs typeface="+mn-cs"/>
                  </a:rPr>
                  <a:t>3+2𝑑</a:t>
                </a:r>
                <a:r>
                  <a:rPr lang="en-IE" sz="1200" kern="1200" dirty="0">
                    <a:solidFill>
                      <a:schemeClr val="tx1"/>
                    </a:solidFill>
                    <a:effectLst/>
                    <a:latin typeface="+mn-lt"/>
                    <a:ea typeface="+mn-ea"/>
                    <a:cs typeface="+mn-cs"/>
                  </a:rPr>
                  <a:t> and/or the function </a:t>
                </a:r>
                <a:r>
                  <a:rPr lang="en-IE" sz="1200" i="0" kern="1200">
                    <a:solidFill>
                      <a:schemeClr val="tx1"/>
                    </a:solidFill>
                    <a:effectLst/>
                    <a:latin typeface="+mn-lt"/>
                    <a:ea typeface="+mn-ea"/>
                    <a:cs typeface="+mn-cs"/>
                  </a:rPr>
                  <a:t>𝑓(𝑑)=3+2𝑑</a:t>
                </a:r>
                <a:r>
                  <a:rPr lang="en-IE" sz="1200" kern="1200" dirty="0">
                    <a:solidFill>
                      <a:schemeClr val="tx1"/>
                    </a:solidFill>
                    <a:effectLst/>
                    <a:latin typeface="+mn-lt"/>
                    <a:ea typeface="+mn-ea"/>
                    <a:cs typeface="+mn-cs"/>
                  </a:rPr>
                  <a:t>.</a:t>
                </a:r>
              </a:p>
              <a:p>
                <a:r>
                  <a:rPr lang="en-IE" sz="1200" kern="1200" dirty="0">
                    <a:solidFill>
                      <a:schemeClr val="tx1"/>
                    </a:solidFill>
                    <a:effectLst/>
                    <a:latin typeface="+mn-lt"/>
                    <a:ea typeface="+mn-ea"/>
                    <a:cs typeface="+mn-cs"/>
                  </a:rPr>
                  <a:t>“How much money does John have in his money box 100 days after he got the box?” While the answer can be found by using any of the four methods outlined immediately above, it is unlikely that the table or graphical methods merit consideration as they are inefficient given the size of the numbers involved</a:t>
                </a:r>
                <a:r>
                  <a:rPr lang="en-IE" sz="1200" kern="1200" dirty="0" smtClean="0">
                    <a:solidFill>
                      <a:schemeClr val="tx1"/>
                    </a:solidFill>
                    <a:effectLst/>
                    <a:latin typeface="+mn-lt"/>
                    <a:ea typeface="+mn-ea"/>
                    <a:cs typeface="+mn-cs"/>
                  </a:rPr>
                  <a:t>.</a:t>
                </a:r>
                <a:endParaRPr lang="en-IE"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A18411F6-79C7-784F-A59F-BAD17A04234D}" type="slidenum">
              <a:rPr lang="en-US" smtClean="0"/>
              <a:t>5</a:t>
            </a:fld>
            <a:endParaRPr lang="en-US"/>
          </a:p>
        </p:txBody>
      </p:sp>
    </p:spTree>
    <p:extLst>
      <p:ext uri="{BB962C8B-B14F-4D97-AF65-F5344CB8AC3E}">
        <p14:creationId xmlns:p14="http://schemas.microsoft.com/office/powerpoint/2010/main" val="2966662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8411F6-79C7-784F-A59F-BAD17A04234D}" type="slidenum">
              <a:rPr lang="en-US" smtClean="0"/>
              <a:t>6</a:t>
            </a:fld>
            <a:endParaRPr lang="en-US"/>
          </a:p>
        </p:txBody>
      </p:sp>
    </p:spTree>
    <p:extLst>
      <p:ext uri="{BB962C8B-B14F-4D97-AF65-F5344CB8AC3E}">
        <p14:creationId xmlns:p14="http://schemas.microsoft.com/office/powerpoint/2010/main" val="298398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A18411F6-79C7-784F-A59F-BAD17A04234D}" type="slidenum">
              <a:rPr lang="en-US" smtClean="0"/>
              <a:t>7</a:t>
            </a:fld>
            <a:endParaRPr lang="en-US"/>
          </a:p>
        </p:txBody>
      </p:sp>
    </p:spTree>
    <p:extLst>
      <p:ext uri="{BB962C8B-B14F-4D97-AF65-F5344CB8AC3E}">
        <p14:creationId xmlns:p14="http://schemas.microsoft.com/office/powerpoint/2010/main" val="376453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FEA59EB-19DE-4E45-AB90-3F67B16BA9A5}" type="datetimeFigureOut">
              <a:rPr lang="en-US" smtClean="0"/>
              <a:t>6/23/2016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E59B6D-B29A-E042-AB6F-D34087C36CFE}" type="slidenum">
              <a:rPr lang="en-US" smtClean="0"/>
              <a:t>‹#›</a:t>
            </a:fld>
            <a:endParaRPr lang="en-US"/>
          </a:p>
        </p:txBody>
      </p:sp>
    </p:spTree>
    <p:extLst>
      <p:ext uri="{BB962C8B-B14F-4D97-AF65-F5344CB8AC3E}">
        <p14:creationId xmlns:p14="http://schemas.microsoft.com/office/powerpoint/2010/main" val="1114139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EA59EB-19DE-4E45-AB90-3F67B16BA9A5}" type="datetimeFigureOut">
              <a:rPr lang="en-US" smtClean="0"/>
              <a:t>6/23/2016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E59B6D-B29A-E042-AB6F-D34087C36CFE}" type="slidenum">
              <a:rPr lang="en-US" smtClean="0"/>
              <a:t>‹#›</a:t>
            </a:fld>
            <a:endParaRPr lang="en-US"/>
          </a:p>
        </p:txBody>
      </p:sp>
    </p:spTree>
    <p:extLst>
      <p:ext uri="{BB962C8B-B14F-4D97-AF65-F5344CB8AC3E}">
        <p14:creationId xmlns:p14="http://schemas.microsoft.com/office/powerpoint/2010/main" val="1037555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EA59EB-19DE-4E45-AB90-3F67B16BA9A5}" type="datetimeFigureOut">
              <a:rPr lang="en-US" smtClean="0"/>
              <a:t>6/23/2016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E59B6D-B29A-E042-AB6F-D34087C36CFE}" type="slidenum">
              <a:rPr lang="en-US" smtClean="0"/>
              <a:t>‹#›</a:t>
            </a:fld>
            <a:endParaRPr lang="en-US"/>
          </a:p>
        </p:txBody>
      </p:sp>
    </p:spTree>
    <p:extLst>
      <p:ext uri="{BB962C8B-B14F-4D97-AF65-F5344CB8AC3E}">
        <p14:creationId xmlns:p14="http://schemas.microsoft.com/office/powerpoint/2010/main" val="42460465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173403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EA59EB-19DE-4E45-AB90-3F67B16BA9A5}" type="datetimeFigureOut">
              <a:rPr lang="en-US" smtClean="0"/>
              <a:t>6/23/2016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E59B6D-B29A-E042-AB6F-D34087C36CFE}" type="slidenum">
              <a:rPr lang="en-US" smtClean="0"/>
              <a:t>‹#›</a:t>
            </a:fld>
            <a:endParaRPr lang="en-US"/>
          </a:p>
        </p:txBody>
      </p:sp>
    </p:spTree>
    <p:extLst>
      <p:ext uri="{BB962C8B-B14F-4D97-AF65-F5344CB8AC3E}">
        <p14:creationId xmlns:p14="http://schemas.microsoft.com/office/powerpoint/2010/main" val="397782193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EA59EB-19DE-4E45-AB90-3F67B16BA9A5}" type="datetimeFigureOut">
              <a:rPr lang="en-US" smtClean="0"/>
              <a:t>6/23/2016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E59B6D-B29A-E042-AB6F-D34087C36CFE}" type="slidenum">
              <a:rPr lang="en-US" smtClean="0"/>
              <a:t>‹#›</a:t>
            </a:fld>
            <a:endParaRPr lang="en-US"/>
          </a:p>
        </p:txBody>
      </p:sp>
    </p:spTree>
    <p:extLst>
      <p:ext uri="{BB962C8B-B14F-4D97-AF65-F5344CB8AC3E}">
        <p14:creationId xmlns:p14="http://schemas.microsoft.com/office/powerpoint/2010/main" val="1630107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FEA59EB-19DE-4E45-AB90-3F67B16BA9A5}" type="datetimeFigureOut">
              <a:rPr lang="en-US" smtClean="0"/>
              <a:t>6/23/2016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E59B6D-B29A-E042-AB6F-D34087C36CFE}" type="slidenum">
              <a:rPr lang="en-US" smtClean="0"/>
              <a:t>‹#›</a:t>
            </a:fld>
            <a:endParaRPr lang="en-US"/>
          </a:p>
        </p:txBody>
      </p:sp>
    </p:spTree>
    <p:extLst>
      <p:ext uri="{BB962C8B-B14F-4D97-AF65-F5344CB8AC3E}">
        <p14:creationId xmlns:p14="http://schemas.microsoft.com/office/powerpoint/2010/main" val="1818878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EA59EB-19DE-4E45-AB90-3F67B16BA9A5}" type="datetimeFigureOut">
              <a:rPr lang="en-US" smtClean="0"/>
              <a:t>6/23/2016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E59B6D-B29A-E042-AB6F-D34087C36CFE}" type="slidenum">
              <a:rPr lang="en-US" smtClean="0"/>
              <a:t>‹#›</a:t>
            </a:fld>
            <a:endParaRPr lang="en-US"/>
          </a:p>
        </p:txBody>
      </p:sp>
    </p:spTree>
    <p:extLst>
      <p:ext uri="{BB962C8B-B14F-4D97-AF65-F5344CB8AC3E}">
        <p14:creationId xmlns:p14="http://schemas.microsoft.com/office/powerpoint/2010/main" val="1872032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EA59EB-19DE-4E45-AB90-3F67B16BA9A5}" type="datetimeFigureOut">
              <a:rPr lang="en-US" smtClean="0"/>
              <a:t>6/23/2016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E59B6D-B29A-E042-AB6F-D34087C36CFE}" type="slidenum">
              <a:rPr lang="en-US" smtClean="0"/>
              <a:t>‹#›</a:t>
            </a:fld>
            <a:endParaRPr lang="en-US"/>
          </a:p>
        </p:txBody>
      </p:sp>
    </p:spTree>
    <p:extLst>
      <p:ext uri="{BB962C8B-B14F-4D97-AF65-F5344CB8AC3E}">
        <p14:creationId xmlns:p14="http://schemas.microsoft.com/office/powerpoint/2010/main" val="988542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EA59EB-19DE-4E45-AB90-3F67B16BA9A5}" type="datetimeFigureOut">
              <a:rPr lang="en-US" smtClean="0"/>
              <a:t>6/23/2016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E59B6D-B29A-E042-AB6F-D34087C36CFE}" type="slidenum">
              <a:rPr lang="en-US" smtClean="0"/>
              <a:t>‹#›</a:t>
            </a:fld>
            <a:endParaRPr lang="en-US"/>
          </a:p>
        </p:txBody>
      </p:sp>
    </p:spTree>
    <p:extLst>
      <p:ext uri="{BB962C8B-B14F-4D97-AF65-F5344CB8AC3E}">
        <p14:creationId xmlns:p14="http://schemas.microsoft.com/office/powerpoint/2010/main" val="268778926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EA59EB-19DE-4E45-AB90-3F67B16BA9A5}" type="datetimeFigureOut">
              <a:rPr lang="en-US" smtClean="0"/>
              <a:t>6/23/2016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E59B6D-B29A-E042-AB6F-D34087C36CFE}" type="slidenum">
              <a:rPr lang="en-US" smtClean="0"/>
              <a:t>‹#›</a:t>
            </a:fld>
            <a:endParaRPr lang="en-US"/>
          </a:p>
        </p:txBody>
      </p:sp>
    </p:spTree>
    <p:extLst>
      <p:ext uri="{BB962C8B-B14F-4D97-AF65-F5344CB8AC3E}">
        <p14:creationId xmlns:p14="http://schemas.microsoft.com/office/powerpoint/2010/main" val="1091030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EA59EB-19DE-4E45-AB90-3F67B16BA9A5}" type="datetimeFigureOut">
              <a:rPr lang="en-US" smtClean="0"/>
              <a:t>6/23/2016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E59B6D-B29A-E042-AB6F-D34087C36CFE}" type="slidenum">
              <a:rPr lang="en-US" smtClean="0"/>
              <a:t>‹#›</a:t>
            </a:fld>
            <a:endParaRPr lang="en-US"/>
          </a:p>
        </p:txBody>
      </p:sp>
    </p:spTree>
    <p:extLst>
      <p:ext uri="{BB962C8B-B14F-4D97-AF65-F5344CB8AC3E}">
        <p14:creationId xmlns:p14="http://schemas.microsoft.com/office/powerpoint/2010/main" val="779714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EA59EB-19DE-4E45-AB90-3F67B16BA9A5}" type="datetimeFigureOut">
              <a:rPr lang="en-US" smtClean="0"/>
              <a:t>6/23/2016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E59B6D-B29A-E042-AB6F-D34087C36CFE}" type="slidenum">
              <a:rPr lang="en-US" smtClean="0"/>
              <a:t>‹#›</a:t>
            </a:fld>
            <a:endParaRPr lang="en-US"/>
          </a:p>
        </p:txBody>
      </p:sp>
    </p:spTree>
    <p:extLst>
      <p:ext uri="{BB962C8B-B14F-4D97-AF65-F5344CB8AC3E}">
        <p14:creationId xmlns:p14="http://schemas.microsoft.com/office/powerpoint/2010/main" val="15614491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projectmaths.ie/documents/pdf/AlgebraThroughTheLensOfFunctions.pdf"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www.projectmaths.ie/documents/pdf/AlgebraThroughTheLensOfFunctions.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www.projectmaths.ie/documents/pdf/AlgebraThroughTheLensOfFunctions.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www.projectmaths.ie/documents/pdf/AlgebraThroughTheLensOfFunctions.pdf"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projectmaths.ie/documents/pdf/AlgebraThroughTheLensOfFunctions.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hyperlink" Target="http://www.projectmaths.ie/documents/pdf/AlgebraThroughTheLensOfFunctions.pdf"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projectmaths.ie/documents/pdf/AlgebraThroughTheLensOfFunctions.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IE" sz="2800" b="1" dirty="0">
                <a:latin typeface="Segoe Print"/>
              </a:rPr>
              <a:t>Elimination Method for Solving Simultaneous Equations</a:t>
            </a:r>
            <a:endParaRPr lang="en-IE" sz="2800" dirty="0"/>
          </a:p>
        </p:txBody>
      </p:sp>
      <p:sp>
        <p:nvSpPr>
          <p:cNvPr id="6" name="Content Placeholder 5"/>
          <p:cNvSpPr>
            <a:spLocks noGrp="1"/>
          </p:cNvSpPr>
          <p:nvPr>
            <p:ph idx="1"/>
          </p:nvPr>
        </p:nvSpPr>
        <p:spPr/>
        <p:txBody>
          <a:bodyPr>
            <a:normAutofit fontScale="92500"/>
          </a:bodyPr>
          <a:lstStyle/>
          <a:p>
            <a:pPr marL="0" indent="0">
              <a:lnSpc>
                <a:spcPct val="150000"/>
              </a:lnSpc>
              <a:buNone/>
            </a:pPr>
            <a:r>
              <a:rPr lang="en-IE" sz="2800" b="1" dirty="0" smtClean="0">
                <a:latin typeface="Segoe Print" panose="02000600000000000000" pitchFamily="2" charset="0"/>
              </a:rPr>
              <a:t>Problem 1</a:t>
            </a:r>
          </a:p>
          <a:p>
            <a:pPr marL="0" indent="0">
              <a:lnSpc>
                <a:spcPct val="150000"/>
              </a:lnSpc>
              <a:buNone/>
            </a:pPr>
            <a:r>
              <a:rPr lang="en-IE" sz="2800" dirty="0">
                <a:latin typeface="Segoe Print" panose="02000600000000000000" pitchFamily="2" charset="0"/>
              </a:rPr>
              <a:t>There are 25 toys in a playground.  </a:t>
            </a:r>
          </a:p>
          <a:p>
            <a:pPr marL="0" indent="0">
              <a:lnSpc>
                <a:spcPct val="150000"/>
              </a:lnSpc>
              <a:buNone/>
            </a:pPr>
            <a:r>
              <a:rPr lang="en-IE" sz="2800" dirty="0">
                <a:latin typeface="Segoe Print" panose="02000600000000000000" pitchFamily="2" charset="0"/>
              </a:rPr>
              <a:t>The toys are either bicycles (2 wheels) or tricycles (3 wheels).  </a:t>
            </a:r>
          </a:p>
          <a:p>
            <a:pPr marL="0" indent="0">
              <a:lnSpc>
                <a:spcPct val="150000"/>
              </a:lnSpc>
              <a:buNone/>
            </a:pPr>
            <a:r>
              <a:rPr lang="en-IE" sz="2800" dirty="0">
                <a:latin typeface="Segoe Print" panose="02000600000000000000" pitchFamily="2" charset="0"/>
              </a:rPr>
              <a:t>In total in the playground there are 61 wheels. </a:t>
            </a:r>
          </a:p>
          <a:p>
            <a:pPr marL="0" indent="0">
              <a:lnSpc>
                <a:spcPct val="150000"/>
              </a:lnSpc>
              <a:buNone/>
            </a:pPr>
            <a:r>
              <a:rPr lang="en-IE" sz="2800" dirty="0">
                <a:latin typeface="Segoe Print" panose="02000600000000000000" pitchFamily="2" charset="0"/>
              </a:rPr>
              <a:t>How many bicycles are in the playground?</a:t>
            </a:r>
          </a:p>
        </p:txBody>
      </p:sp>
      <p:pic>
        <p:nvPicPr>
          <p:cNvPr id="9" name="Picture 8" descr="Irish Logo Final.png">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9824" y="104797"/>
            <a:ext cx="1179398" cy="522201"/>
          </a:xfrm>
          <a:prstGeom prst="rect">
            <a:avLst/>
          </a:prstGeom>
        </p:spPr>
      </p:pic>
    </p:spTree>
    <p:extLst>
      <p:ext uri="{BB962C8B-B14F-4D97-AF65-F5344CB8AC3E}">
        <p14:creationId xmlns:p14="http://schemas.microsoft.com/office/powerpoint/2010/main" val="19862384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id Paper copy.png"/>
          <p:cNvPicPr>
            <a:picLocks noChangeAspect="1"/>
          </p:cNvPicPr>
          <p:nvPr/>
        </p:nvPicPr>
        <p:blipFill rotWithShape="1">
          <a:blip r:embed="rId3">
            <a:extLst>
              <a:ext uri="{28A0092B-C50C-407E-A947-70E740481C1C}">
                <a14:useLocalDpi xmlns:a14="http://schemas.microsoft.com/office/drawing/2010/main" val="0"/>
              </a:ext>
            </a:extLst>
          </a:blip>
          <a:srcRect b="45672"/>
          <a:stretch/>
        </p:blipFill>
        <p:spPr>
          <a:xfrm>
            <a:off x="76974" y="2452823"/>
            <a:ext cx="8987604" cy="6388072"/>
          </a:xfrm>
          <a:prstGeom prst="rect">
            <a:avLst/>
          </a:prstGeom>
        </p:spPr>
      </p:pic>
      <p:sp>
        <p:nvSpPr>
          <p:cNvPr id="4" name="Title 3"/>
          <p:cNvSpPr>
            <a:spLocks noGrp="1"/>
          </p:cNvSpPr>
          <p:nvPr>
            <p:ph type="title"/>
          </p:nvPr>
        </p:nvSpPr>
        <p:spPr>
          <a:xfrm>
            <a:off x="457200" y="20639"/>
            <a:ext cx="8229600" cy="514576"/>
          </a:xfrm>
        </p:spPr>
        <p:txBody>
          <a:bodyPr>
            <a:normAutofit/>
          </a:bodyPr>
          <a:lstStyle/>
          <a:p>
            <a:pPr algn="l"/>
            <a:r>
              <a:rPr lang="en-IE" sz="2000" b="1" dirty="0">
                <a:latin typeface="Segoe Print"/>
              </a:rPr>
              <a:t>Elimination Method for Solving Simultaneous Equations</a:t>
            </a:r>
            <a:endParaRPr lang="en-IE" sz="2000" dirty="0"/>
          </a:p>
        </p:txBody>
      </p:sp>
      <p:pic>
        <p:nvPicPr>
          <p:cNvPr id="11" name="Picture 10" descr="Irish Logo Final.png">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89824" y="104797"/>
            <a:ext cx="1179398" cy="522201"/>
          </a:xfrm>
          <a:prstGeom prst="rect">
            <a:avLst/>
          </a:prstGeom>
        </p:spPr>
      </p:pic>
      <p:sp>
        <p:nvSpPr>
          <p:cNvPr id="15" name="Rectangle 14"/>
          <p:cNvSpPr/>
          <p:nvPr/>
        </p:nvSpPr>
        <p:spPr>
          <a:xfrm>
            <a:off x="46800" y="334800"/>
            <a:ext cx="8847052" cy="2086725"/>
          </a:xfrm>
          <a:prstGeom prst="rect">
            <a:avLst/>
          </a:prstGeom>
        </p:spPr>
        <p:txBody>
          <a:bodyPr wrap="square">
            <a:spAutoFit/>
          </a:bodyPr>
          <a:lstStyle/>
          <a:p>
            <a:pPr>
              <a:lnSpc>
                <a:spcPct val="120000"/>
              </a:lnSpc>
            </a:pPr>
            <a:r>
              <a:rPr lang="en-IE" b="1" dirty="0" smtClean="0">
                <a:latin typeface="Segoe Print" panose="02000600000000000000" pitchFamily="2" charset="0"/>
              </a:rPr>
              <a:t>Problem 1</a:t>
            </a:r>
          </a:p>
          <a:p>
            <a:pPr>
              <a:lnSpc>
                <a:spcPct val="150000"/>
              </a:lnSpc>
            </a:pPr>
            <a:r>
              <a:rPr lang="en-IE" dirty="0">
                <a:latin typeface="Segoe Print" panose="02000600000000000000" pitchFamily="2" charset="0"/>
              </a:rPr>
              <a:t>There are 25 toys in a playground.  </a:t>
            </a:r>
          </a:p>
          <a:p>
            <a:pPr>
              <a:lnSpc>
                <a:spcPct val="150000"/>
              </a:lnSpc>
            </a:pPr>
            <a:r>
              <a:rPr lang="en-IE" dirty="0">
                <a:latin typeface="Segoe Print" panose="02000600000000000000" pitchFamily="2" charset="0"/>
              </a:rPr>
              <a:t>The toys are either bicycles (2 wheels) or tricycles (3 wheels).  </a:t>
            </a:r>
          </a:p>
          <a:p>
            <a:pPr>
              <a:lnSpc>
                <a:spcPct val="150000"/>
              </a:lnSpc>
            </a:pPr>
            <a:r>
              <a:rPr lang="en-IE" dirty="0">
                <a:latin typeface="Segoe Print" panose="02000600000000000000" pitchFamily="2" charset="0"/>
              </a:rPr>
              <a:t>In total in the playground there are 61 wheels. </a:t>
            </a:r>
          </a:p>
          <a:p>
            <a:pPr>
              <a:lnSpc>
                <a:spcPct val="150000"/>
              </a:lnSpc>
            </a:pPr>
            <a:r>
              <a:rPr lang="en-IE" dirty="0">
                <a:latin typeface="Segoe Print" panose="02000600000000000000" pitchFamily="2" charset="0"/>
              </a:rPr>
              <a:t>How many bicycles are in the playground</a:t>
            </a:r>
            <a:r>
              <a:rPr lang="en-IE" dirty="0" smtClean="0">
                <a:latin typeface="Segoe Print" panose="02000600000000000000" pitchFamily="2" charset="0"/>
              </a:rPr>
              <a:t>?</a:t>
            </a:r>
            <a:endParaRPr lang="en-IE" dirty="0">
              <a:latin typeface="Segoe Print" panose="02000600000000000000" pitchFamily="2" charset="0"/>
            </a:endParaRPr>
          </a:p>
        </p:txBody>
      </p:sp>
    </p:spTree>
    <p:extLst>
      <p:ext uri="{BB962C8B-B14F-4D97-AF65-F5344CB8AC3E}">
        <p14:creationId xmlns:p14="http://schemas.microsoft.com/office/powerpoint/2010/main" val="6673100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IE" sz="2800" b="1" dirty="0">
                <a:latin typeface="Segoe Print"/>
              </a:rPr>
              <a:t>Elimination Method for Solving Simultaneous Equations</a:t>
            </a:r>
            <a:endParaRPr lang="en-IE" sz="2800" dirty="0"/>
          </a:p>
        </p:txBody>
      </p:sp>
      <mc:AlternateContent xmlns:mc="http://schemas.openxmlformats.org/markup-compatibility/2006" xmlns:a14="http://schemas.microsoft.com/office/drawing/2010/main">
        <mc:Choice Requires="a14">
          <p:sp>
            <p:nvSpPr>
              <p:cNvPr id="6" name="Content Placeholder 5"/>
              <p:cNvSpPr>
                <a:spLocks noGrp="1"/>
              </p:cNvSpPr>
              <p:nvPr>
                <p:ph idx="1"/>
              </p:nvPr>
            </p:nvSpPr>
            <p:spPr/>
            <p:txBody>
              <a:bodyPr>
                <a:normAutofit/>
              </a:bodyPr>
              <a:lstStyle/>
              <a:p>
                <a:pPr marL="0" indent="0">
                  <a:lnSpc>
                    <a:spcPct val="150000"/>
                  </a:lnSpc>
                  <a:buNone/>
                </a:pPr>
                <a:r>
                  <a:rPr lang="en-IE" sz="2800" b="1" dirty="0" smtClean="0">
                    <a:latin typeface="Segoe Print" panose="02000600000000000000" pitchFamily="2" charset="0"/>
                  </a:rPr>
                  <a:t>Problem 2</a:t>
                </a:r>
              </a:p>
              <a:p>
                <a:pPr marL="0" indent="0">
                  <a:buNone/>
                </a:pPr>
                <a:r>
                  <a:rPr lang="en-IE" sz="2800" dirty="0">
                    <a:latin typeface="Segoe Print" panose="02000600000000000000" pitchFamily="2" charset="0"/>
                  </a:rPr>
                  <a:t>Can you work out what value </a:t>
                </a:r>
                <a14:m>
                  <m:oMath xmlns:m="http://schemas.openxmlformats.org/officeDocument/2006/math">
                    <m:r>
                      <a:rPr lang="en-IE" sz="2800" i="1">
                        <a:latin typeface="Cambria Math" panose="02040503050406030204" pitchFamily="18" charset="0"/>
                      </a:rPr>
                      <m:t>𝑥</m:t>
                    </m:r>
                  </m:oMath>
                </a14:m>
                <a:r>
                  <a:rPr lang="en-IE" sz="2800" dirty="0">
                    <a:latin typeface="Segoe Print" panose="02000600000000000000" pitchFamily="2" charset="0"/>
                  </a:rPr>
                  <a:t> or </a:t>
                </a:r>
                <a14:m>
                  <m:oMath xmlns:m="http://schemas.openxmlformats.org/officeDocument/2006/math">
                    <m:r>
                      <a:rPr lang="en-IE" sz="2800" i="1">
                        <a:latin typeface="Cambria Math" panose="02040503050406030204" pitchFamily="18" charset="0"/>
                      </a:rPr>
                      <m:t>𝑦</m:t>
                    </m:r>
                  </m:oMath>
                </a14:m>
                <a:r>
                  <a:rPr lang="en-IE" sz="2800" dirty="0">
                    <a:latin typeface="Segoe Print" panose="02000600000000000000" pitchFamily="2" charset="0"/>
                  </a:rPr>
                  <a:t> has in the following sets of equations?</a:t>
                </a:r>
              </a:p>
              <a:p>
                <a:pPr marL="0" indent="0">
                  <a:buNone/>
                </a:pPr>
                <a:endParaRPr lang="en-IE" sz="2800" dirty="0">
                  <a:latin typeface="Segoe Print" panose="02000600000000000000" pitchFamily="2" charset="0"/>
                </a:endParaRPr>
              </a:p>
              <a:p>
                <a:pPr marL="0" indent="0">
                  <a:buNone/>
                </a:pPr>
                <a:r>
                  <a:rPr lang="en-IE" sz="2800" dirty="0">
                    <a:latin typeface="Segoe Print" panose="02000600000000000000" pitchFamily="2" charset="0"/>
                  </a:rPr>
                  <a:t> 	</a:t>
                </a:r>
                <a14:m>
                  <m:oMath xmlns:m="http://schemas.openxmlformats.org/officeDocument/2006/math">
                    <m:r>
                      <a:rPr lang="en-IE" sz="2800">
                        <a:latin typeface="Cambria Math" panose="02040503050406030204" pitchFamily="18" charset="0"/>
                      </a:rPr>
                      <m:t>5</m:t>
                    </m:r>
                    <m:r>
                      <a:rPr lang="en-IE" sz="2800" i="1">
                        <a:latin typeface="Cambria Math" panose="02040503050406030204" pitchFamily="18" charset="0"/>
                      </a:rPr>
                      <m:t>𝑥</m:t>
                    </m:r>
                    <m:r>
                      <a:rPr lang="en-IE" sz="2800">
                        <a:latin typeface="Cambria Math" panose="02040503050406030204" pitchFamily="18" charset="0"/>
                      </a:rPr>
                      <m:t>+2</m:t>
                    </m:r>
                    <m:r>
                      <a:rPr lang="en-IE" sz="2800" i="1">
                        <a:latin typeface="Cambria Math" panose="02040503050406030204" pitchFamily="18" charset="0"/>
                      </a:rPr>
                      <m:t>𝑦</m:t>
                    </m:r>
                    <m:r>
                      <a:rPr lang="en-IE" sz="2800">
                        <a:latin typeface="Cambria Math" panose="02040503050406030204" pitchFamily="18" charset="0"/>
                      </a:rPr>
                      <m:t>=35</m:t>
                    </m:r>
                  </m:oMath>
                </a14:m>
                <a:r>
                  <a:rPr lang="en-IE" sz="2800" dirty="0">
                    <a:latin typeface="Segoe Print" panose="02000600000000000000" pitchFamily="2" charset="0"/>
                  </a:rPr>
                  <a:t>				</a:t>
                </a:r>
                <a14:m>
                  <m:oMath xmlns:m="http://schemas.openxmlformats.org/officeDocument/2006/math">
                    <m:r>
                      <a:rPr lang="en-IE" sz="2800">
                        <a:latin typeface="Cambria Math" panose="02040503050406030204" pitchFamily="18" charset="0"/>
                      </a:rPr>
                      <m:t>  </m:t>
                    </m:r>
                    <m:r>
                      <a:rPr lang="en-IE" sz="2800" i="1">
                        <a:latin typeface="Cambria Math" panose="02040503050406030204" pitchFamily="18" charset="0"/>
                      </a:rPr>
                      <m:t>𝑥</m:t>
                    </m:r>
                    <m:r>
                      <a:rPr lang="en-IE" sz="2800">
                        <a:latin typeface="Cambria Math" panose="02040503050406030204" pitchFamily="18" charset="0"/>
                      </a:rPr>
                      <m:t>+3</m:t>
                    </m:r>
                    <m:r>
                      <a:rPr lang="en-IE" sz="2800" i="1">
                        <a:latin typeface="Cambria Math" panose="02040503050406030204" pitchFamily="18" charset="0"/>
                      </a:rPr>
                      <m:t>𝑦</m:t>
                    </m:r>
                    <m:r>
                      <a:rPr lang="en-IE" sz="2800">
                        <a:latin typeface="Cambria Math" panose="02040503050406030204" pitchFamily="18" charset="0"/>
                      </a:rPr>
                      <m:t>=24</m:t>
                    </m:r>
                  </m:oMath>
                </a14:m>
                <a:endParaRPr lang="en-IE" sz="2800" dirty="0">
                  <a:latin typeface="Segoe Print" panose="02000600000000000000" pitchFamily="2" charset="0"/>
                </a:endParaRPr>
              </a:p>
              <a:p>
                <a:pPr marL="0" indent="0">
                  <a:buNone/>
                </a:pPr>
                <a:r>
                  <a:rPr lang="en-IE" sz="2800" dirty="0">
                    <a:latin typeface="Segoe Print" panose="02000600000000000000" pitchFamily="2" charset="0"/>
                  </a:rPr>
                  <a:t>	</a:t>
                </a:r>
                <a14:m>
                  <m:oMath xmlns:m="http://schemas.openxmlformats.org/officeDocument/2006/math">
                    <m:r>
                      <a:rPr lang="en-IE" sz="2800">
                        <a:latin typeface="Cambria Math" panose="02040503050406030204" pitchFamily="18" charset="0"/>
                      </a:rPr>
                      <m:t>5</m:t>
                    </m:r>
                    <m:r>
                      <a:rPr lang="en-IE" sz="2800" i="1">
                        <a:latin typeface="Cambria Math" panose="02040503050406030204" pitchFamily="18" charset="0"/>
                      </a:rPr>
                      <m:t>𝑥</m:t>
                    </m:r>
                    <m:r>
                      <a:rPr lang="en-IE" sz="2800">
                        <a:latin typeface="Cambria Math" panose="02040503050406030204" pitchFamily="18" charset="0"/>
                      </a:rPr>
                      <m:t>+8</m:t>
                    </m:r>
                    <m:r>
                      <a:rPr lang="en-IE" sz="2800" i="1">
                        <a:latin typeface="Cambria Math" panose="02040503050406030204" pitchFamily="18" charset="0"/>
                      </a:rPr>
                      <m:t>𝑦</m:t>
                    </m:r>
                    <m:r>
                      <a:rPr lang="en-IE" sz="2800">
                        <a:latin typeface="Cambria Math" panose="02040503050406030204" pitchFamily="18" charset="0"/>
                      </a:rPr>
                      <m:t>=95</m:t>
                    </m:r>
                  </m:oMath>
                </a14:m>
                <a:r>
                  <a:rPr lang="en-IE" sz="2800" dirty="0">
                    <a:latin typeface="Segoe Print" panose="02000600000000000000" pitchFamily="2" charset="0"/>
                  </a:rPr>
                  <a:t>			   </a:t>
                </a:r>
                <a14:m>
                  <m:oMath xmlns:m="http://schemas.openxmlformats.org/officeDocument/2006/math">
                    <m:r>
                      <a:rPr lang="en-IE" sz="2800">
                        <a:latin typeface="Cambria Math" panose="02040503050406030204" pitchFamily="18" charset="0"/>
                      </a:rPr>
                      <m:t>6</m:t>
                    </m:r>
                    <m:r>
                      <a:rPr lang="en-IE" sz="2800" i="1">
                        <a:latin typeface="Cambria Math" panose="02040503050406030204" pitchFamily="18" charset="0"/>
                      </a:rPr>
                      <m:t>𝑥</m:t>
                    </m:r>
                    <m:r>
                      <a:rPr lang="en-IE" sz="2800">
                        <a:latin typeface="Cambria Math" panose="02040503050406030204" pitchFamily="18" charset="0"/>
                      </a:rPr>
                      <m:t>+3</m:t>
                    </m:r>
                    <m:r>
                      <a:rPr lang="en-IE" sz="2800" i="1">
                        <a:latin typeface="Cambria Math" panose="02040503050406030204" pitchFamily="18" charset="0"/>
                      </a:rPr>
                      <m:t>𝑦</m:t>
                    </m:r>
                    <m:r>
                      <a:rPr lang="en-IE" sz="2800">
                        <a:latin typeface="Cambria Math" panose="02040503050406030204" pitchFamily="18" charset="0"/>
                      </a:rPr>
                      <m:t>=39</m:t>
                    </m:r>
                  </m:oMath>
                </a14:m>
                <a:endParaRPr lang="en-IE" sz="2800" dirty="0">
                  <a:latin typeface="Segoe Print" panose="02000600000000000000" pitchFamily="2" charset="0"/>
                </a:endParaRPr>
              </a:p>
              <a:p>
                <a:pPr marL="0" indent="0">
                  <a:lnSpc>
                    <a:spcPct val="150000"/>
                  </a:lnSpc>
                  <a:buNone/>
                </a:pPr>
                <a:endParaRPr lang="en-IE" sz="2800" b="1" dirty="0" smtClean="0">
                  <a:latin typeface="Segoe Print" panose="02000600000000000000" pitchFamily="2" charset="0"/>
                </a:endParaRPr>
              </a:p>
            </p:txBody>
          </p:sp>
        </mc:Choice>
        <mc:Fallback xmlns="">
          <p:sp>
            <p:nvSpPr>
              <p:cNvPr id="6" name="Content Placeholder 5"/>
              <p:cNvSpPr>
                <a:spLocks noGrp="1" noRot="1" noChangeAspect="1" noMove="1" noResize="1" noEditPoints="1" noAdjustHandles="1" noChangeArrowheads="1" noChangeShapeType="1" noTextEdit="1"/>
              </p:cNvSpPr>
              <p:nvPr>
                <p:ph idx="1"/>
              </p:nvPr>
            </p:nvSpPr>
            <p:spPr>
              <a:blipFill rotWithShape="0">
                <a:blip r:embed="rId3"/>
                <a:stretch>
                  <a:fillRect l="-1481"/>
                </a:stretch>
              </a:blipFill>
            </p:spPr>
            <p:txBody>
              <a:bodyPr/>
              <a:lstStyle/>
              <a:p>
                <a:r>
                  <a:rPr lang="en-IE">
                    <a:noFill/>
                  </a:rPr>
                  <a:t> </a:t>
                </a:r>
              </a:p>
            </p:txBody>
          </p:sp>
        </mc:Fallback>
      </mc:AlternateContent>
      <p:pic>
        <p:nvPicPr>
          <p:cNvPr id="9" name="Picture 8" descr="Irish Logo Final.png">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89824" y="104797"/>
            <a:ext cx="1179398" cy="522201"/>
          </a:xfrm>
          <a:prstGeom prst="rect">
            <a:avLst/>
          </a:prstGeom>
        </p:spPr>
      </p:pic>
    </p:spTree>
    <p:extLst>
      <p:ext uri="{BB962C8B-B14F-4D97-AF65-F5344CB8AC3E}">
        <p14:creationId xmlns:p14="http://schemas.microsoft.com/office/powerpoint/2010/main" val="20724899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id Paper copy.png"/>
          <p:cNvPicPr>
            <a:picLocks noChangeAspect="1"/>
          </p:cNvPicPr>
          <p:nvPr/>
        </p:nvPicPr>
        <p:blipFill rotWithShape="1">
          <a:blip r:embed="rId3">
            <a:extLst>
              <a:ext uri="{28A0092B-C50C-407E-A947-70E740481C1C}">
                <a14:useLocalDpi xmlns:a14="http://schemas.microsoft.com/office/drawing/2010/main" val="0"/>
              </a:ext>
            </a:extLst>
          </a:blip>
          <a:srcRect b="45672"/>
          <a:stretch/>
        </p:blipFill>
        <p:spPr>
          <a:xfrm>
            <a:off x="76974" y="2452823"/>
            <a:ext cx="8987604" cy="6388072"/>
          </a:xfrm>
          <a:prstGeom prst="rect">
            <a:avLst/>
          </a:prstGeom>
        </p:spPr>
      </p:pic>
      <p:sp>
        <p:nvSpPr>
          <p:cNvPr id="4" name="Title 3"/>
          <p:cNvSpPr>
            <a:spLocks noGrp="1"/>
          </p:cNvSpPr>
          <p:nvPr>
            <p:ph type="title"/>
          </p:nvPr>
        </p:nvSpPr>
        <p:spPr>
          <a:xfrm>
            <a:off x="457200" y="20639"/>
            <a:ext cx="8229600" cy="514576"/>
          </a:xfrm>
        </p:spPr>
        <p:txBody>
          <a:bodyPr>
            <a:normAutofit/>
          </a:bodyPr>
          <a:lstStyle/>
          <a:p>
            <a:pPr algn="l"/>
            <a:r>
              <a:rPr lang="en-IE" sz="2000" b="1" dirty="0">
                <a:latin typeface="Segoe Print"/>
              </a:rPr>
              <a:t>Elimination Method for Solving Simultaneous Equations</a:t>
            </a:r>
            <a:endParaRPr lang="en-IE" sz="2000" dirty="0"/>
          </a:p>
        </p:txBody>
      </p:sp>
      <p:pic>
        <p:nvPicPr>
          <p:cNvPr id="11" name="Picture 10" descr="Irish Logo Final.png">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89824" y="104797"/>
            <a:ext cx="1179398" cy="522201"/>
          </a:xfrm>
          <a:prstGeom prst="rect">
            <a:avLst/>
          </a:prstGeom>
        </p:spPr>
      </p:pic>
      <mc:AlternateContent xmlns:mc="http://schemas.openxmlformats.org/markup-compatibility/2006" xmlns:a14="http://schemas.microsoft.com/office/drawing/2010/main">
        <mc:Choice Requires="a14">
          <p:sp>
            <p:nvSpPr>
              <p:cNvPr id="15" name="Rectangle 14"/>
              <p:cNvSpPr/>
              <p:nvPr/>
            </p:nvSpPr>
            <p:spPr>
              <a:xfrm>
                <a:off x="46800" y="334800"/>
                <a:ext cx="8847052" cy="1809726"/>
              </a:xfrm>
              <a:prstGeom prst="rect">
                <a:avLst/>
              </a:prstGeom>
            </p:spPr>
            <p:txBody>
              <a:bodyPr wrap="square">
                <a:spAutoFit/>
              </a:bodyPr>
              <a:lstStyle/>
              <a:p>
                <a:pPr>
                  <a:lnSpc>
                    <a:spcPct val="120000"/>
                  </a:lnSpc>
                </a:pPr>
                <a:r>
                  <a:rPr lang="en-IE" b="1" dirty="0" smtClean="0">
                    <a:latin typeface="Segoe Print" panose="02000600000000000000" pitchFamily="2" charset="0"/>
                  </a:rPr>
                  <a:t>Problem 2</a:t>
                </a:r>
              </a:p>
              <a:p>
                <a:r>
                  <a:rPr lang="en-IE" dirty="0">
                    <a:latin typeface="Segoe Print" panose="02000600000000000000" pitchFamily="2" charset="0"/>
                  </a:rPr>
                  <a:t>Can you work out what value </a:t>
                </a:r>
                <a14:m>
                  <m:oMath xmlns:m="http://schemas.openxmlformats.org/officeDocument/2006/math">
                    <m:r>
                      <a:rPr lang="en-IE" i="1">
                        <a:latin typeface="Cambria Math" panose="02040503050406030204" pitchFamily="18" charset="0"/>
                      </a:rPr>
                      <m:t>𝑥</m:t>
                    </m:r>
                  </m:oMath>
                </a14:m>
                <a:r>
                  <a:rPr lang="en-IE" dirty="0">
                    <a:latin typeface="Segoe Print" panose="02000600000000000000" pitchFamily="2" charset="0"/>
                  </a:rPr>
                  <a:t> or </a:t>
                </a:r>
                <a14:m>
                  <m:oMath xmlns:m="http://schemas.openxmlformats.org/officeDocument/2006/math">
                    <m:r>
                      <a:rPr lang="en-IE" i="1">
                        <a:latin typeface="Cambria Math" panose="02040503050406030204" pitchFamily="18" charset="0"/>
                      </a:rPr>
                      <m:t>𝑦</m:t>
                    </m:r>
                  </m:oMath>
                </a14:m>
                <a:r>
                  <a:rPr lang="en-IE" dirty="0">
                    <a:latin typeface="Segoe Print" panose="02000600000000000000" pitchFamily="2" charset="0"/>
                  </a:rPr>
                  <a:t> has in the following sets of equations?</a:t>
                </a:r>
              </a:p>
              <a:p>
                <a:endParaRPr lang="en-IE" dirty="0">
                  <a:latin typeface="Segoe Print" panose="02000600000000000000" pitchFamily="2" charset="0"/>
                </a:endParaRPr>
              </a:p>
              <a:p>
                <a:r>
                  <a:rPr lang="en-IE" dirty="0">
                    <a:latin typeface="Segoe Print" panose="02000600000000000000" pitchFamily="2" charset="0"/>
                  </a:rPr>
                  <a:t> 	</a:t>
                </a:r>
                <a14:m>
                  <m:oMath xmlns:m="http://schemas.openxmlformats.org/officeDocument/2006/math">
                    <m:r>
                      <a:rPr lang="en-IE">
                        <a:latin typeface="Cambria Math" panose="02040503050406030204" pitchFamily="18" charset="0"/>
                      </a:rPr>
                      <m:t>5</m:t>
                    </m:r>
                    <m:r>
                      <a:rPr lang="en-IE" i="1">
                        <a:latin typeface="Cambria Math" panose="02040503050406030204" pitchFamily="18" charset="0"/>
                      </a:rPr>
                      <m:t>𝑥</m:t>
                    </m:r>
                    <m:r>
                      <a:rPr lang="en-IE">
                        <a:latin typeface="Cambria Math" panose="02040503050406030204" pitchFamily="18" charset="0"/>
                      </a:rPr>
                      <m:t>+2</m:t>
                    </m:r>
                    <m:r>
                      <a:rPr lang="en-IE" i="1">
                        <a:latin typeface="Cambria Math" panose="02040503050406030204" pitchFamily="18" charset="0"/>
                      </a:rPr>
                      <m:t>𝑦</m:t>
                    </m:r>
                    <m:r>
                      <a:rPr lang="en-IE">
                        <a:latin typeface="Cambria Math" panose="02040503050406030204" pitchFamily="18" charset="0"/>
                      </a:rPr>
                      <m:t>=35</m:t>
                    </m:r>
                  </m:oMath>
                </a14:m>
                <a:r>
                  <a:rPr lang="en-IE" dirty="0">
                    <a:latin typeface="Segoe Print" panose="02000600000000000000" pitchFamily="2" charset="0"/>
                  </a:rPr>
                  <a:t>				</a:t>
                </a:r>
                <a14:m>
                  <m:oMath xmlns:m="http://schemas.openxmlformats.org/officeDocument/2006/math">
                    <m:r>
                      <a:rPr lang="en-IE">
                        <a:latin typeface="Cambria Math" panose="02040503050406030204" pitchFamily="18" charset="0"/>
                      </a:rPr>
                      <m:t>  </m:t>
                    </m:r>
                    <m:r>
                      <a:rPr lang="en-IE" i="1">
                        <a:latin typeface="Cambria Math" panose="02040503050406030204" pitchFamily="18" charset="0"/>
                      </a:rPr>
                      <m:t>𝑥</m:t>
                    </m:r>
                    <m:r>
                      <a:rPr lang="en-IE">
                        <a:latin typeface="Cambria Math" panose="02040503050406030204" pitchFamily="18" charset="0"/>
                      </a:rPr>
                      <m:t>+3</m:t>
                    </m:r>
                    <m:r>
                      <a:rPr lang="en-IE" i="1">
                        <a:latin typeface="Cambria Math" panose="02040503050406030204" pitchFamily="18" charset="0"/>
                      </a:rPr>
                      <m:t>𝑦</m:t>
                    </m:r>
                    <m:r>
                      <a:rPr lang="en-IE">
                        <a:latin typeface="Cambria Math" panose="02040503050406030204" pitchFamily="18" charset="0"/>
                      </a:rPr>
                      <m:t>=24</m:t>
                    </m:r>
                  </m:oMath>
                </a14:m>
                <a:endParaRPr lang="en-IE" dirty="0">
                  <a:latin typeface="Segoe Print" panose="02000600000000000000" pitchFamily="2" charset="0"/>
                </a:endParaRPr>
              </a:p>
              <a:p>
                <a:r>
                  <a:rPr lang="en-IE" dirty="0">
                    <a:latin typeface="Segoe Print" panose="02000600000000000000" pitchFamily="2" charset="0"/>
                  </a:rPr>
                  <a:t>	</a:t>
                </a:r>
                <a14:m>
                  <m:oMath xmlns:m="http://schemas.openxmlformats.org/officeDocument/2006/math">
                    <m:r>
                      <a:rPr lang="en-IE">
                        <a:latin typeface="Cambria Math" panose="02040503050406030204" pitchFamily="18" charset="0"/>
                      </a:rPr>
                      <m:t>5</m:t>
                    </m:r>
                    <m:r>
                      <a:rPr lang="en-IE" i="1">
                        <a:latin typeface="Cambria Math" panose="02040503050406030204" pitchFamily="18" charset="0"/>
                      </a:rPr>
                      <m:t>𝑥</m:t>
                    </m:r>
                    <m:r>
                      <a:rPr lang="en-IE">
                        <a:latin typeface="Cambria Math" panose="02040503050406030204" pitchFamily="18" charset="0"/>
                      </a:rPr>
                      <m:t>+8</m:t>
                    </m:r>
                    <m:r>
                      <a:rPr lang="en-IE" i="1">
                        <a:latin typeface="Cambria Math" panose="02040503050406030204" pitchFamily="18" charset="0"/>
                      </a:rPr>
                      <m:t>𝑦</m:t>
                    </m:r>
                    <m:r>
                      <a:rPr lang="en-IE">
                        <a:latin typeface="Cambria Math" panose="02040503050406030204" pitchFamily="18" charset="0"/>
                      </a:rPr>
                      <m:t>=95</m:t>
                    </m:r>
                  </m:oMath>
                </a14:m>
                <a:r>
                  <a:rPr lang="en-IE" dirty="0">
                    <a:latin typeface="Segoe Print" panose="02000600000000000000" pitchFamily="2" charset="0"/>
                  </a:rPr>
                  <a:t>			   </a:t>
                </a:r>
                <a14:m>
                  <m:oMath xmlns:m="http://schemas.openxmlformats.org/officeDocument/2006/math">
                    <m:r>
                      <a:rPr lang="en-IE">
                        <a:latin typeface="Cambria Math" panose="02040503050406030204" pitchFamily="18" charset="0"/>
                      </a:rPr>
                      <m:t>6</m:t>
                    </m:r>
                    <m:r>
                      <a:rPr lang="en-IE" i="1">
                        <a:latin typeface="Cambria Math" panose="02040503050406030204" pitchFamily="18" charset="0"/>
                      </a:rPr>
                      <m:t>𝑥</m:t>
                    </m:r>
                    <m:r>
                      <a:rPr lang="en-IE">
                        <a:latin typeface="Cambria Math" panose="02040503050406030204" pitchFamily="18" charset="0"/>
                      </a:rPr>
                      <m:t>+3</m:t>
                    </m:r>
                    <m:r>
                      <a:rPr lang="en-IE" i="1">
                        <a:latin typeface="Cambria Math" panose="02040503050406030204" pitchFamily="18" charset="0"/>
                      </a:rPr>
                      <m:t>𝑦</m:t>
                    </m:r>
                    <m:r>
                      <a:rPr lang="en-IE">
                        <a:latin typeface="Cambria Math" panose="02040503050406030204" pitchFamily="18" charset="0"/>
                      </a:rPr>
                      <m:t>=39</m:t>
                    </m:r>
                  </m:oMath>
                </a14:m>
                <a:endParaRPr lang="en-IE" dirty="0">
                  <a:latin typeface="Segoe Print" panose="02000600000000000000" pitchFamily="2"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46800" y="334800"/>
                <a:ext cx="8847052" cy="1809726"/>
              </a:xfrm>
              <a:prstGeom prst="rect">
                <a:avLst/>
              </a:prstGeom>
              <a:blipFill rotWithShape="0">
                <a:blip r:embed="rId7"/>
                <a:stretch>
                  <a:fillRect l="-620"/>
                </a:stretch>
              </a:blipFill>
            </p:spPr>
            <p:txBody>
              <a:bodyPr/>
              <a:lstStyle/>
              <a:p>
                <a:r>
                  <a:rPr lang="en-IE">
                    <a:noFill/>
                  </a:rPr>
                  <a:t> </a:t>
                </a:r>
              </a:p>
            </p:txBody>
          </p:sp>
        </mc:Fallback>
      </mc:AlternateContent>
    </p:spTree>
    <p:extLst>
      <p:ext uri="{BB962C8B-B14F-4D97-AF65-F5344CB8AC3E}">
        <p14:creationId xmlns:p14="http://schemas.microsoft.com/office/powerpoint/2010/main" val="13579034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IE" sz="2800" b="1" dirty="0">
                <a:latin typeface="Segoe Print"/>
              </a:rPr>
              <a:t>Elimination Method for Solving Simultaneous Equations</a:t>
            </a:r>
            <a:endParaRPr lang="en-IE" sz="2800" dirty="0"/>
          </a:p>
        </p:txBody>
      </p:sp>
      <p:sp>
        <p:nvSpPr>
          <p:cNvPr id="6" name="Content Placeholder 5"/>
          <p:cNvSpPr>
            <a:spLocks noGrp="1"/>
          </p:cNvSpPr>
          <p:nvPr>
            <p:ph idx="1"/>
          </p:nvPr>
        </p:nvSpPr>
        <p:spPr/>
        <p:txBody>
          <a:bodyPr>
            <a:normAutofit/>
          </a:bodyPr>
          <a:lstStyle/>
          <a:p>
            <a:pPr marL="0" indent="0">
              <a:lnSpc>
                <a:spcPct val="150000"/>
              </a:lnSpc>
              <a:buNone/>
            </a:pPr>
            <a:r>
              <a:rPr lang="en-IE" sz="2800" b="1" dirty="0" smtClean="0">
                <a:latin typeface="Segoe Print" panose="02000600000000000000" pitchFamily="2" charset="0"/>
              </a:rPr>
              <a:t>Problem 3</a:t>
            </a:r>
          </a:p>
          <a:p>
            <a:pPr marL="0" indent="0">
              <a:lnSpc>
                <a:spcPct val="150000"/>
              </a:lnSpc>
              <a:buNone/>
            </a:pPr>
            <a:r>
              <a:rPr lang="en-IE" sz="2400" dirty="0">
                <a:latin typeface="Segoe Print" panose="02000600000000000000" pitchFamily="2" charset="0"/>
              </a:rPr>
              <a:t>Lisa is putting up flags for a party.  The flags are all the same size and are spaced equally along the string.  What is the width of the base of each flag?  What is the length of the space between each flag</a:t>
            </a:r>
            <a:r>
              <a:rPr lang="en-IE" sz="2400" dirty="0" smtClean="0">
                <a:latin typeface="Segoe Print" panose="02000600000000000000" pitchFamily="2" charset="0"/>
              </a:rPr>
              <a:t>?</a:t>
            </a:r>
            <a:endParaRPr lang="en-IE" sz="2400" dirty="0">
              <a:latin typeface="Segoe Print" panose="02000600000000000000" pitchFamily="2" charset="0"/>
            </a:endParaRPr>
          </a:p>
        </p:txBody>
      </p:sp>
      <p:pic>
        <p:nvPicPr>
          <p:cNvPr id="9" name="Picture 8" descr="Irish Logo Final.png">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9824" y="104797"/>
            <a:ext cx="1179398" cy="522201"/>
          </a:xfrm>
          <a:prstGeom prst="rect">
            <a:avLst/>
          </a:prstGeom>
        </p:spPr>
      </p:pic>
      <p:pic>
        <p:nvPicPr>
          <p:cNvPr id="7" name="Picture 6" descr="C:\Users\Tony\AppData\Local\Temp\geogebra.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8802" y="4364316"/>
            <a:ext cx="6658386" cy="2124352"/>
          </a:xfrm>
          <a:prstGeom prst="rect">
            <a:avLst/>
          </a:prstGeom>
          <a:noFill/>
          <a:ln>
            <a:noFill/>
          </a:ln>
        </p:spPr>
      </p:pic>
    </p:spTree>
    <p:extLst>
      <p:ext uri="{BB962C8B-B14F-4D97-AF65-F5344CB8AC3E}">
        <p14:creationId xmlns:p14="http://schemas.microsoft.com/office/powerpoint/2010/main" val="33923417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id Paper copy.png"/>
          <p:cNvPicPr>
            <a:picLocks noChangeAspect="1"/>
          </p:cNvPicPr>
          <p:nvPr/>
        </p:nvPicPr>
        <p:blipFill rotWithShape="1">
          <a:blip r:embed="rId3">
            <a:extLst>
              <a:ext uri="{28A0092B-C50C-407E-A947-70E740481C1C}">
                <a14:useLocalDpi xmlns:a14="http://schemas.microsoft.com/office/drawing/2010/main" val="0"/>
              </a:ext>
            </a:extLst>
          </a:blip>
          <a:srcRect b="45672"/>
          <a:stretch/>
        </p:blipFill>
        <p:spPr>
          <a:xfrm>
            <a:off x="76974" y="4053021"/>
            <a:ext cx="8987604" cy="6388072"/>
          </a:xfrm>
          <a:prstGeom prst="rect">
            <a:avLst/>
          </a:prstGeom>
        </p:spPr>
      </p:pic>
      <p:sp>
        <p:nvSpPr>
          <p:cNvPr id="4" name="Title 3"/>
          <p:cNvSpPr>
            <a:spLocks noGrp="1"/>
          </p:cNvSpPr>
          <p:nvPr>
            <p:ph type="title"/>
          </p:nvPr>
        </p:nvSpPr>
        <p:spPr>
          <a:xfrm>
            <a:off x="457200" y="20639"/>
            <a:ext cx="8229600" cy="514576"/>
          </a:xfrm>
        </p:spPr>
        <p:txBody>
          <a:bodyPr>
            <a:normAutofit/>
          </a:bodyPr>
          <a:lstStyle/>
          <a:p>
            <a:pPr algn="l"/>
            <a:r>
              <a:rPr lang="en-IE" sz="2000" b="1" dirty="0">
                <a:latin typeface="Segoe Print"/>
              </a:rPr>
              <a:t>Elimination Method for Solving Simultaneous Equations</a:t>
            </a:r>
            <a:endParaRPr lang="en-IE" sz="2000" dirty="0"/>
          </a:p>
        </p:txBody>
      </p:sp>
      <p:pic>
        <p:nvPicPr>
          <p:cNvPr id="11" name="Picture 10" descr="Irish Logo Final.png">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89824" y="104797"/>
            <a:ext cx="1179398" cy="522201"/>
          </a:xfrm>
          <a:prstGeom prst="rect">
            <a:avLst/>
          </a:prstGeom>
        </p:spPr>
      </p:pic>
      <p:sp>
        <p:nvSpPr>
          <p:cNvPr id="15" name="Rectangle 14"/>
          <p:cNvSpPr/>
          <p:nvPr/>
        </p:nvSpPr>
        <p:spPr>
          <a:xfrm>
            <a:off x="46800" y="334800"/>
            <a:ext cx="8847052" cy="1754326"/>
          </a:xfrm>
          <a:prstGeom prst="rect">
            <a:avLst/>
          </a:prstGeom>
        </p:spPr>
        <p:txBody>
          <a:bodyPr wrap="square">
            <a:spAutoFit/>
          </a:bodyPr>
          <a:lstStyle/>
          <a:p>
            <a:pPr>
              <a:lnSpc>
                <a:spcPct val="120000"/>
              </a:lnSpc>
            </a:pPr>
            <a:r>
              <a:rPr lang="en-IE" b="1" dirty="0" smtClean="0">
                <a:latin typeface="Segoe Print" panose="02000600000000000000" pitchFamily="2" charset="0"/>
              </a:rPr>
              <a:t>Problem 3</a:t>
            </a:r>
          </a:p>
          <a:p>
            <a:pPr>
              <a:lnSpc>
                <a:spcPct val="120000"/>
              </a:lnSpc>
            </a:pPr>
            <a:r>
              <a:rPr lang="en-IE" dirty="0">
                <a:latin typeface="Segoe Print" panose="02000600000000000000" pitchFamily="2" charset="0"/>
              </a:rPr>
              <a:t>Lisa is putting up flags for a party.  The flags are all the same size and are spaced equally along the string.  What is the width of the base of each flag?  What is the length of the space between each flag?</a:t>
            </a:r>
          </a:p>
          <a:p>
            <a:pPr>
              <a:lnSpc>
                <a:spcPct val="120000"/>
              </a:lnSpc>
            </a:pPr>
            <a:endParaRPr lang="en-IE" b="1" dirty="0" smtClean="0">
              <a:latin typeface="Segoe Print" panose="02000600000000000000" pitchFamily="2" charset="0"/>
            </a:endParaRPr>
          </a:p>
        </p:txBody>
      </p:sp>
      <p:pic>
        <p:nvPicPr>
          <p:cNvPr id="7" name="Picture 6" descr="C:\Users\Tony\AppData\Local\Temp\geogebra.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8802" y="1817057"/>
            <a:ext cx="6658386" cy="2124352"/>
          </a:xfrm>
          <a:prstGeom prst="rect">
            <a:avLst/>
          </a:prstGeom>
          <a:noFill/>
          <a:ln>
            <a:noFill/>
          </a:ln>
        </p:spPr>
      </p:pic>
    </p:spTree>
    <p:extLst>
      <p:ext uri="{BB962C8B-B14F-4D97-AF65-F5344CB8AC3E}">
        <p14:creationId xmlns:p14="http://schemas.microsoft.com/office/powerpoint/2010/main" val="10294819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IE" sz="2800" b="1" dirty="0" smtClean="0">
                <a:latin typeface="Segoe Print" panose="02000600000000000000" pitchFamily="2" charset="0"/>
              </a:rPr>
              <a:t>Note for Teachers</a:t>
            </a:r>
            <a:endParaRPr lang="en-IE" sz="2800" b="1" dirty="0">
              <a:latin typeface="Segoe Print" panose="02000600000000000000" pitchFamily="2" charset="0"/>
            </a:endParaRPr>
          </a:p>
        </p:txBody>
      </p:sp>
      <p:sp>
        <p:nvSpPr>
          <p:cNvPr id="6" name="Content Placeholder 5"/>
          <p:cNvSpPr>
            <a:spLocks noGrp="1"/>
          </p:cNvSpPr>
          <p:nvPr>
            <p:ph idx="1"/>
          </p:nvPr>
        </p:nvSpPr>
        <p:spPr/>
        <p:txBody>
          <a:bodyPr>
            <a:normAutofit/>
          </a:bodyPr>
          <a:lstStyle/>
          <a:p>
            <a:pPr marL="0" indent="0" algn="ctr">
              <a:lnSpc>
                <a:spcPct val="150000"/>
              </a:lnSpc>
              <a:buNone/>
            </a:pPr>
            <a:r>
              <a:rPr lang="en-IE" sz="2000" dirty="0">
                <a:latin typeface="Segoe Print" panose="02000600000000000000" pitchFamily="2" charset="0"/>
              </a:rPr>
              <a:t>Suggestions on how students can tackle the problem(s) are detailed in the Introduction, General Overview and Unit 9</a:t>
            </a:r>
            <a:r>
              <a:rPr lang="en-IE" sz="2000" dirty="0" smtClean="0">
                <a:latin typeface="Segoe Print" panose="02000600000000000000" pitchFamily="2" charset="0"/>
              </a:rPr>
              <a:t> </a:t>
            </a:r>
            <a:r>
              <a:rPr lang="en-IE" sz="2000" dirty="0">
                <a:latin typeface="Segoe Print" panose="02000600000000000000" pitchFamily="2" charset="0"/>
              </a:rPr>
              <a:t>of </a:t>
            </a:r>
            <a:r>
              <a:rPr lang="en-IE" sz="2000" dirty="0">
                <a:latin typeface="Segoe Print" panose="02000600000000000000" pitchFamily="2" charset="0"/>
                <a:hlinkClick r:id="rId3"/>
              </a:rPr>
              <a:t>Algebra Through the Lens of Functions Part </a:t>
            </a:r>
            <a:r>
              <a:rPr lang="en-IE" sz="2000" dirty="0" smtClean="0">
                <a:latin typeface="Segoe Print" panose="02000600000000000000" pitchFamily="2" charset="0"/>
                <a:hlinkClick r:id="rId3"/>
              </a:rPr>
              <a:t>1</a:t>
            </a:r>
            <a:endParaRPr lang="en-IE" sz="2000" dirty="0">
              <a:latin typeface="Segoe Print" panose="02000600000000000000" pitchFamily="2" charset="0"/>
            </a:endParaRPr>
          </a:p>
        </p:txBody>
      </p:sp>
      <p:pic>
        <p:nvPicPr>
          <p:cNvPr id="7" name="Picture 6" descr="Irish Logo Final.png">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9824" y="104797"/>
            <a:ext cx="1179398" cy="522201"/>
          </a:xfrm>
          <a:prstGeom prst="rect">
            <a:avLst/>
          </a:prstGeom>
        </p:spPr>
      </p:pic>
      <p:pic>
        <p:nvPicPr>
          <p:cNvPr id="8" name="Picture 7" descr="Screen Shot 2016-06-22 at 13.48.32.png">
            <a:hlinkClick r:id="rId3"/>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87333" y="3359636"/>
            <a:ext cx="1969333" cy="2601819"/>
          </a:xfrm>
          <a:prstGeom prst="rect">
            <a:avLst/>
          </a:prstGeom>
          <a:ln>
            <a:solidFill>
              <a:schemeClr val="bg1">
                <a:lumMod val="75000"/>
              </a:schemeClr>
            </a:solidFill>
          </a:ln>
        </p:spPr>
      </p:pic>
    </p:spTree>
    <p:extLst>
      <p:ext uri="{BB962C8B-B14F-4D97-AF65-F5344CB8AC3E}">
        <p14:creationId xmlns:p14="http://schemas.microsoft.com/office/powerpoint/2010/main" val="178497264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bf2c714b37b4b02d29b715827b237f1262bd720"/>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4507</TotalTime>
  <Words>297</Words>
  <Application>Microsoft Office PowerPoint</Application>
  <PresentationFormat>On-screen Show (4:3)</PresentationFormat>
  <Paragraphs>39</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Cambria Math</vt:lpstr>
      <vt:lpstr>Segoe Print</vt:lpstr>
      <vt:lpstr>Custom Design</vt:lpstr>
      <vt:lpstr>Elimination Method for Solving Simultaneous Equations</vt:lpstr>
      <vt:lpstr>Elimination Method for Solving Simultaneous Equations</vt:lpstr>
      <vt:lpstr>Elimination Method for Solving Simultaneous Equations</vt:lpstr>
      <vt:lpstr>Elimination Method for Solving Simultaneous Equations</vt:lpstr>
      <vt:lpstr>Elimination Method for Solving Simultaneous Equations</vt:lpstr>
      <vt:lpstr>Elimination Method for Solving Simultaneous Equations</vt:lpstr>
      <vt:lpstr>Note for Teachers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TonyKnox@projectmaths.ie</dc:creator>
  <cp:lastModifiedBy>Tony Knox</cp:lastModifiedBy>
  <cp:revision>38</cp:revision>
  <dcterms:created xsi:type="dcterms:W3CDTF">2016-04-29T10:54:19Z</dcterms:created>
  <dcterms:modified xsi:type="dcterms:W3CDTF">2016-06-23T22:15:02Z</dcterms:modified>
</cp:coreProperties>
</file>