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3" r:id="rId3"/>
    <p:sldId id="264" r:id="rId4"/>
    <p:sldId id="265" r:id="rId5"/>
    <p:sldId id="266" r:id="rId6"/>
    <p:sldId id="262" r:id="rId7"/>
    <p:sldId id="257" r:id="rId8"/>
    <p:sldId id="267" r:id="rId9"/>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00" autoAdjust="0"/>
  </p:normalViewPr>
  <p:slideViewPr>
    <p:cSldViewPr snapToGrid="0" snapToObjects="1">
      <p:cViewPr varScale="1">
        <p:scale>
          <a:sx n="47" d="100"/>
          <a:sy n="47" d="100"/>
        </p:scale>
        <p:origin x="1512"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09C77-275A-084B-B0A7-5B9D1F6B450C}" type="datetimeFigureOut">
              <a:rPr lang="en-US" smtClean="0"/>
              <a:t>6/25/2016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411F6-79C7-784F-A59F-BAD17A04234D}" type="slidenum">
              <a:rPr lang="en-US" smtClean="0"/>
              <a:t>‹#›</a:t>
            </a:fld>
            <a:endParaRPr lang="en-US"/>
          </a:p>
        </p:txBody>
      </p:sp>
    </p:spTree>
    <p:extLst>
      <p:ext uri="{BB962C8B-B14F-4D97-AF65-F5344CB8AC3E}">
        <p14:creationId xmlns:p14="http://schemas.microsoft.com/office/powerpoint/2010/main" val="3664721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1</a:t>
            </a:fld>
            <a:endParaRPr lang="en-US"/>
          </a:p>
        </p:txBody>
      </p:sp>
    </p:spTree>
    <p:extLst>
      <p:ext uri="{BB962C8B-B14F-4D97-AF65-F5344CB8AC3E}">
        <p14:creationId xmlns:p14="http://schemas.microsoft.com/office/powerpoint/2010/main" val="343452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1</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John receives a gift of a money box containing €3 for his birthday. John decides he will save €2 every day, beginning the day immediately following his birthday. Represent this pattern by drawing a table, or diagram</a:t>
                </a:r>
                <a:r>
                  <a:rPr lang="en-IE" sz="1200" kern="1200" dirty="0" smtClean="0">
                    <a:solidFill>
                      <a:schemeClr val="tx1"/>
                    </a:solidFill>
                    <a:effectLst/>
                    <a:latin typeface="+mn-lt"/>
                    <a:ea typeface="+mn-ea"/>
                    <a:cs typeface="+mn-cs"/>
                  </a:rPr>
                  <a:t>.</a:t>
                </a:r>
              </a:p>
              <a:p>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The story or situation given can be represented in table form.  The €3 in the story can be seen in the table.  The constant increase of €2 per day can be seen in the changes between outputs for consecutive days.</a:t>
                </a:r>
              </a:p>
              <a:p>
                <a:r>
                  <a:rPr lang="en-IE" sz="1200" kern="1200" dirty="0">
                    <a:solidFill>
                      <a:schemeClr val="tx1"/>
                    </a:solidFill>
                    <a:effectLst/>
                    <a:latin typeface="+mn-lt"/>
                    <a:ea typeface="+mn-ea"/>
                    <a:cs typeface="+mn-cs"/>
                  </a:rPr>
                  <a:t>The information in the table can be graphed.  Questions like “Where can the starting amount be seen on the graph?” and “How is the constant rate of change evident from the graph?” can be asked.  </a:t>
                </a:r>
              </a:p>
              <a:p>
                <a:r>
                  <a:rPr lang="en-IE" sz="1200" kern="1200" dirty="0">
                    <a:solidFill>
                      <a:schemeClr val="tx1"/>
                    </a:solidFill>
                    <a:effectLst/>
                    <a:latin typeface="+mn-lt"/>
                    <a:ea typeface="+mn-ea"/>
                    <a:cs typeface="+mn-cs"/>
                  </a:rPr>
                  <a:t>Students can then be asked to express the relationship (with words) between the numbers of days elapsed and the amount of money in the box i.e. The amount of money in the money box is the initial €3 plus €2 per day. </a:t>
                </a:r>
              </a:p>
              <a:p>
                <a:r>
                  <a:rPr lang="en-IE" sz="1200" kern="1200" dirty="0">
                    <a:solidFill>
                      <a:schemeClr val="tx1"/>
                    </a:solidFill>
                    <a:effectLst/>
                    <a:latin typeface="+mn-lt"/>
                    <a:ea typeface="+mn-ea"/>
                    <a:cs typeface="+mn-cs"/>
                  </a:rPr>
                  <a:t>Students can then be asked to express the relationship (with symbols) between the numbers of days elapsed and the amount of money in the box.  </a:t>
                </a:r>
                <a:r>
                  <a:rPr lang="en-IE" sz="1200" i="0" kern="1200">
                    <a:solidFill>
                      <a:schemeClr val="tx1"/>
                    </a:solidFill>
                    <a:effectLst/>
                    <a:latin typeface="+mn-lt"/>
                    <a:ea typeface="+mn-ea"/>
                    <a:cs typeface="+mn-cs"/>
                  </a:rPr>
                  <a:t>𝐴=3+2𝑑</a:t>
                </a:r>
                <a:r>
                  <a:rPr lang="en-IE" sz="1200" kern="1200" dirty="0">
                    <a:solidFill>
                      <a:schemeClr val="tx1"/>
                    </a:solidFill>
                    <a:effectLst/>
                    <a:latin typeface="+mn-lt"/>
                    <a:ea typeface="+mn-ea"/>
                    <a:cs typeface="+mn-cs"/>
                  </a:rPr>
                  <a:t> where </a:t>
                </a:r>
                <a:r>
                  <a:rPr lang="en-IE" sz="1200" i="0" kern="1200">
                    <a:solidFill>
                      <a:schemeClr val="tx1"/>
                    </a:solidFill>
                    <a:effectLst/>
                    <a:latin typeface="+mn-lt"/>
                    <a:ea typeface="+mn-ea"/>
                    <a:cs typeface="+mn-cs"/>
                  </a:rPr>
                  <a:t>𝐴</a:t>
                </a:r>
                <a:r>
                  <a:rPr lang="en-IE" sz="1200" kern="1200" dirty="0">
                    <a:solidFill>
                      <a:schemeClr val="tx1"/>
                    </a:solidFill>
                    <a:effectLst/>
                    <a:latin typeface="+mn-lt"/>
                    <a:ea typeface="+mn-ea"/>
                    <a:cs typeface="+mn-cs"/>
                  </a:rPr>
                  <a:t> is the amount of money in the money box in euro and </a:t>
                </a:r>
                <a:r>
                  <a:rPr lang="en-IE" sz="1200" i="0" kern="1200">
                    <a:solidFill>
                      <a:schemeClr val="tx1"/>
                    </a:solidFill>
                    <a:effectLst/>
                    <a:latin typeface="+mn-lt"/>
                    <a:ea typeface="+mn-ea"/>
                    <a:cs typeface="+mn-cs"/>
                  </a:rPr>
                  <a:t>𝑑</a:t>
                </a:r>
                <a:r>
                  <a:rPr lang="en-IE" sz="1200" kern="1200" dirty="0">
                    <a:solidFill>
                      <a:schemeClr val="tx1"/>
                    </a:solidFill>
                    <a:effectLst/>
                    <a:latin typeface="+mn-lt"/>
                    <a:ea typeface="+mn-ea"/>
                    <a:cs typeface="+mn-cs"/>
                  </a:rPr>
                  <a:t> is the time elapsed in days.  </a:t>
                </a:r>
              </a:p>
              <a:p>
                <a:r>
                  <a:rPr lang="en-IE" sz="1200" kern="1200" dirty="0">
                    <a:solidFill>
                      <a:schemeClr val="tx1"/>
                    </a:solidFill>
                    <a:effectLst/>
                    <a:latin typeface="+mn-lt"/>
                    <a:ea typeface="+mn-ea"/>
                    <a:cs typeface="+mn-cs"/>
                  </a:rPr>
                  <a:t>Showing students how the output of 5 can be written as 3+2 and as 3+1(2) and how 7 can be written as 3+2+2 and as 3+2(2) (see table above) can also help students to see how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arises.</a:t>
                </a:r>
              </a:p>
              <a:p>
                <a:r>
                  <a:rPr lang="en-IE" sz="1200" kern="1200" dirty="0">
                    <a:solidFill>
                      <a:schemeClr val="tx1"/>
                    </a:solidFill>
                    <a:effectLst/>
                    <a:latin typeface="+mn-lt"/>
                    <a:ea typeface="+mn-ea"/>
                    <a:cs typeface="+mn-cs"/>
                  </a:rPr>
                  <a:t>Attention should be drawn to the €3, in all representations above.  The €3 occurs in the story.  The €3 is the amount of money when the time elapsed is zero in the table.  The €3 is the </a:t>
                </a:r>
                <a:r>
                  <a:rPr lang="en-IE" sz="1200" i="0" kern="1200">
                    <a:solidFill>
                      <a:schemeClr val="tx1"/>
                    </a:solidFill>
                    <a:effectLst/>
                    <a:latin typeface="+mn-lt"/>
                    <a:ea typeface="+mn-ea"/>
                    <a:cs typeface="+mn-cs"/>
                  </a:rPr>
                  <a:t>𝑦</a:t>
                </a:r>
                <a:r>
                  <a:rPr lang="en-IE" sz="1200" kern="1200" dirty="0">
                    <a:solidFill>
                      <a:schemeClr val="tx1"/>
                    </a:solidFill>
                    <a:effectLst/>
                    <a:latin typeface="+mn-lt"/>
                    <a:ea typeface="+mn-ea"/>
                    <a:cs typeface="+mn-cs"/>
                  </a:rPr>
                  <a:t>-intercept of the graph.  €3 is the amount before a number of €2 is added on in the other table.  The €3 can also be seen in the relationship expressed in words and the relationship express in symbols.</a:t>
                </a:r>
              </a:p>
              <a:p>
                <a:r>
                  <a:rPr lang="en-IE" sz="1200" kern="1200" dirty="0">
                    <a:solidFill>
                      <a:schemeClr val="tx1"/>
                    </a:solidFill>
                    <a:effectLst/>
                    <a:latin typeface="+mn-lt"/>
                    <a:ea typeface="+mn-ea"/>
                    <a:cs typeface="+mn-cs"/>
                  </a:rPr>
                  <a:t>The constant rate of change, the €2 per day, should be made obvious in all of the representations above.  The €2 occurs in the story.  The €2 is the change in the outputs between each day in the table.  The €2 is the slope of the dotted line in the graph.  €2 is the amount added on each day in the other table.  The €2 can also be seen in the relationship expressed in words and the relationship express in symbols.</a:t>
                </a:r>
              </a:p>
              <a:p>
                <a:r>
                  <a:rPr lang="en-IE" sz="1200" kern="1200" dirty="0">
                    <a:solidFill>
                      <a:schemeClr val="tx1"/>
                    </a:solidFill>
                    <a:effectLst/>
                    <a:latin typeface="+mn-lt"/>
                    <a:ea typeface="+mn-ea"/>
                    <a:cs typeface="+mn-cs"/>
                  </a:rPr>
                  <a:t> </a:t>
                </a:r>
              </a:p>
              <a:p>
                <a:r>
                  <a:rPr lang="en-IE" sz="1200" b="1" kern="1200" dirty="0">
                    <a:solidFill>
                      <a:schemeClr val="tx1"/>
                    </a:solidFill>
                    <a:effectLst/>
                    <a:latin typeface="+mn-lt"/>
                    <a:ea typeface="+mn-ea"/>
                    <a:cs typeface="+mn-cs"/>
                  </a:rPr>
                  <a:t>Notes: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It is important to note that in this instance the time elapsed is measured in increments of one day.  Students will encounter linear relationships with other increments as they progress through their studies.</a:t>
                </a:r>
              </a:p>
              <a:p>
                <a:pPr lvl="0"/>
                <a:r>
                  <a:rPr lang="en-IE" sz="1200" kern="1200" dirty="0">
                    <a:solidFill>
                      <a:schemeClr val="tx1"/>
                    </a:solidFill>
                    <a:effectLst/>
                    <a:latin typeface="+mn-lt"/>
                    <a:ea typeface="+mn-ea"/>
                    <a:cs typeface="+mn-cs"/>
                  </a:rPr>
                  <a:t>This function in this question does not map the reals to the reals.  It maps an arithmetic progression to an arithmetic progression with the ratio of the common difference of the outputs to that of the input being the rate of change.</a:t>
                </a:r>
              </a:p>
              <a:p>
                <a:endParaRPr lang="en-US" dirty="0" smtClean="0">
                  <a:effectLst/>
                </a:endParaRPr>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2</a:t>
            </a:fld>
            <a:endParaRPr lang="en-US"/>
          </a:p>
        </p:txBody>
      </p:sp>
    </p:spTree>
    <p:extLst>
      <p:ext uri="{BB962C8B-B14F-4D97-AF65-F5344CB8AC3E}">
        <p14:creationId xmlns:p14="http://schemas.microsoft.com/office/powerpoint/2010/main" val="46561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2 (Substitution)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much money does John have in his money box 4 days after he got the box?</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the output is when the input is the 4</a:t>
                </a:r>
                <a:r>
                  <a:rPr lang="en-IE" sz="1200" kern="1200" baseline="30000" dirty="0">
                    <a:solidFill>
                      <a:schemeClr val="tx1"/>
                    </a:solidFill>
                    <a:effectLst/>
                    <a:latin typeface="+mn-lt"/>
                    <a:ea typeface="+mn-ea"/>
                    <a:cs typeface="+mn-cs"/>
                  </a:rPr>
                  <a:t>th</a:t>
                </a:r>
                <a:r>
                  <a:rPr lang="en-IE" sz="1200" kern="1200" dirty="0">
                    <a:solidFill>
                      <a:schemeClr val="tx1"/>
                    </a:solidFill>
                    <a:effectLst/>
                    <a:latin typeface="+mn-lt"/>
                    <a:ea typeface="+mn-ea"/>
                    <a:cs typeface="+mn-cs"/>
                  </a:rPr>
                  <a:t> day on the graph, (iii) substituting the 4 into the word expression or (iv) substituting the 4 into the algebraic expression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and/or the function </a:t>
                </a:r>
                <a:r>
                  <a:rPr lang="en-IE" sz="1200" i="0" kern="1200">
                    <a:solidFill>
                      <a:schemeClr val="tx1"/>
                    </a:solidFill>
                    <a:effectLst/>
                    <a:latin typeface="+mn-lt"/>
                    <a:ea typeface="+mn-ea"/>
                    <a:cs typeface="+mn-cs"/>
                  </a:rPr>
                  <a:t>𝑓(𝑑)=3+2𝑑</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“How much money does John have in his money box 100 days after he got the box?” While the answer can be found by using any of the four methods outlined immediately above, it is unlikely that the table or graphical methods merit consideration as they are inefficient given the size of the numbers involved</a:t>
                </a:r>
                <a:r>
                  <a:rPr lang="en-IE" sz="1200" kern="1200" dirty="0" smtClean="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3</a:t>
            </a:fld>
            <a:endParaRPr lang="en-US"/>
          </a:p>
        </p:txBody>
      </p:sp>
    </p:spTree>
    <p:extLst>
      <p:ext uri="{BB962C8B-B14F-4D97-AF65-F5344CB8AC3E}">
        <p14:creationId xmlns:p14="http://schemas.microsoft.com/office/powerpoint/2010/main" val="208580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3 (Solving an Equation)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John wants to buy a new book. The book costs €13. What is the minimum number of days John will have to save so that he has enough money to buy the book?</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day has an output of €13 on the graph or (iii) solving </a:t>
                </a:r>
                <a:r>
                  <a:rPr lang="en-IE" sz="1200" i="0" kern="1200">
                    <a:solidFill>
                      <a:schemeClr val="tx1"/>
                    </a:solidFill>
                    <a:effectLst/>
                    <a:latin typeface="+mn-lt"/>
                    <a:ea typeface="+mn-ea"/>
                    <a:cs typeface="+mn-cs"/>
                  </a:rPr>
                  <a:t>3+2𝑑=13</a:t>
                </a:r>
                <a:r>
                  <a:rPr lang="en-IE" sz="1200" kern="1200" dirty="0">
                    <a:solidFill>
                      <a:schemeClr val="tx1"/>
                    </a:solidFill>
                    <a:effectLst/>
                    <a:latin typeface="+mn-lt"/>
                    <a:ea typeface="+mn-ea"/>
                    <a:cs typeface="+mn-cs"/>
                  </a:rPr>
                  <a:t>.</a:t>
                </a:r>
              </a:p>
              <a:p>
                <a:endParaRPr lang="en-US" dirty="0"/>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4</a:t>
            </a:fld>
            <a:endParaRPr lang="en-US"/>
          </a:p>
        </p:txBody>
      </p:sp>
    </p:spTree>
    <p:extLst>
      <p:ext uri="{BB962C8B-B14F-4D97-AF65-F5344CB8AC3E}">
        <p14:creationId xmlns:p14="http://schemas.microsoft.com/office/powerpoint/2010/main" val="24560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5</a:t>
            </a:fld>
            <a:endParaRPr lang="en-US"/>
          </a:p>
        </p:txBody>
      </p:sp>
    </p:spTree>
    <p:extLst>
      <p:ext uri="{BB962C8B-B14F-4D97-AF65-F5344CB8AC3E}">
        <p14:creationId xmlns:p14="http://schemas.microsoft.com/office/powerpoint/2010/main" val="181120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7</a:t>
            </a:fld>
            <a:endParaRPr lang="en-US"/>
          </a:p>
        </p:txBody>
      </p:sp>
    </p:spTree>
    <p:extLst>
      <p:ext uri="{BB962C8B-B14F-4D97-AF65-F5344CB8AC3E}">
        <p14:creationId xmlns:p14="http://schemas.microsoft.com/office/powerpoint/2010/main" val="205845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2452923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4636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161592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1554607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C20D4-8FAE-B249-9E29-7C2A90DBF974}"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30433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C20D4-8FAE-B249-9E29-7C2A90DBF974}"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2993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C20D4-8FAE-B249-9E29-7C2A90DBF974}" type="datetimeFigureOut">
              <a:rPr lang="en-US" smtClean="0"/>
              <a:t>6/25/2016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28678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C20D4-8FAE-B249-9E29-7C2A90DBF974}" type="datetimeFigureOut">
              <a:rPr lang="en-US" smtClean="0"/>
              <a:t>6/25/2016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419658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C20D4-8FAE-B249-9E29-7C2A90DBF974}" type="datetimeFigureOut">
              <a:rPr lang="en-US" smtClean="0"/>
              <a:t>6/25/2016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390865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20D4-8FAE-B249-9E29-7C2A90DBF974}"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303788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20D4-8FAE-B249-9E29-7C2A90DBF974}"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C878-0EA6-2040-A5EF-4B92BD444818}" type="slidenum">
              <a:rPr lang="en-US" smtClean="0"/>
              <a:t>‹#›</a:t>
            </a:fld>
            <a:endParaRPr lang="en-US"/>
          </a:p>
        </p:txBody>
      </p:sp>
    </p:spTree>
    <p:extLst>
      <p:ext uri="{BB962C8B-B14F-4D97-AF65-F5344CB8AC3E}">
        <p14:creationId xmlns:p14="http://schemas.microsoft.com/office/powerpoint/2010/main" val="424325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20D4-8FAE-B249-9E29-7C2A90DBF974}" type="datetimeFigureOut">
              <a:rPr lang="en-US" smtClean="0"/>
              <a:t>6/25/2016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AC878-0EA6-2040-A5EF-4B92BD444818}" type="slidenum">
              <a:rPr lang="en-US" smtClean="0"/>
              <a:t>‹#›</a:t>
            </a:fld>
            <a:endParaRPr lang="en-US"/>
          </a:p>
        </p:txBody>
      </p:sp>
    </p:spTree>
    <p:extLst>
      <p:ext uri="{BB962C8B-B14F-4D97-AF65-F5344CB8AC3E}">
        <p14:creationId xmlns:p14="http://schemas.microsoft.com/office/powerpoint/2010/main" val="51435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slide" Target="slide3.xml"/><Relationship Id="rId12"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documents/pdf/AlgebraThroughTheLensOfFunc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documents/pdf/AlgebraThroughTheLensOfFunction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documents/pdf/AlgebraThroughTheLensOfFunc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rojectmaths.ie/documents/pdf/AlgebraThroughTheLensOfFunction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projectmaths.ie/documents/pdf/AlgebraThroughTheLensOfFunction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rojectmaths.ie/documents/pdf/AlgebraThroughTheLensOfFunctions.pdf"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9996" y="2494677"/>
            <a:ext cx="3147786" cy="3147786"/>
          </a:xfrm>
          <a:prstGeom prst="rect">
            <a:avLst/>
          </a:prstGeom>
        </p:spPr>
      </p:pic>
      <p:pic>
        <p:nvPicPr>
          <p:cNvPr id="6" name="Picture 5"/>
          <p:cNvPicPr>
            <a:picLocks noChangeAspect="1"/>
          </p:cNvPicPr>
          <p:nvPr/>
        </p:nvPicPr>
        <p:blipFill>
          <a:blip r:embed="rId4"/>
          <a:stretch>
            <a:fillRect/>
          </a:stretch>
        </p:blipFill>
        <p:spPr>
          <a:xfrm>
            <a:off x="3792635" y="3611304"/>
            <a:ext cx="684002" cy="684002"/>
          </a:xfrm>
          <a:prstGeom prst="rect">
            <a:avLst/>
          </a:prstGeom>
        </p:spPr>
      </p:pic>
      <p:pic>
        <p:nvPicPr>
          <p:cNvPr id="7" name="Picture 6"/>
          <p:cNvPicPr>
            <a:picLocks noChangeAspect="1"/>
          </p:cNvPicPr>
          <p:nvPr/>
        </p:nvPicPr>
        <p:blipFill>
          <a:blip r:embed="rId5"/>
          <a:stretch>
            <a:fillRect/>
          </a:stretch>
        </p:blipFill>
        <p:spPr>
          <a:xfrm>
            <a:off x="4854835" y="3178679"/>
            <a:ext cx="484249" cy="484249"/>
          </a:xfrm>
          <a:prstGeom prst="rect">
            <a:avLst/>
          </a:prstGeom>
        </p:spPr>
      </p:pic>
      <p:pic>
        <p:nvPicPr>
          <p:cNvPr id="8" name="Picture 7"/>
          <p:cNvPicPr>
            <a:picLocks noChangeAspect="1"/>
          </p:cNvPicPr>
          <p:nvPr/>
        </p:nvPicPr>
        <p:blipFill>
          <a:blip r:embed="rId4"/>
          <a:stretch>
            <a:fillRect/>
          </a:stretch>
        </p:blipFill>
        <p:spPr>
          <a:xfrm>
            <a:off x="3842095" y="2494677"/>
            <a:ext cx="684002" cy="684002"/>
          </a:xfrm>
          <a:prstGeom prst="rect">
            <a:avLst/>
          </a:prstGeom>
        </p:spPr>
      </p:pic>
      <p:pic>
        <p:nvPicPr>
          <p:cNvPr id="9" name="Picture 8"/>
          <p:cNvPicPr>
            <a:picLocks noChangeAspect="1"/>
          </p:cNvPicPr>
          <p:nvPr/>
        </p:nvPicPr>
        <p:blipFill>
          <a:blip r:embed="rId4"/>
          <a:stretch>
            <a:fillRect/>
          </a:stretch>
        </p:blipFill>
        <p:spPr>
          <a:xfrm>
            <a:off x="3921953" y="4916315"/>
            <a:ext cx="684002" cy="684002"/>
          </a:xfrm>
          <a:prstGeom prst="rect">
            <a:avLst/>
          </a:prstGeom>
        </p:spPr>
      </p:pic>
      <p:sp>
        <p:nvSpPr>
          <p:cNvPr id="12" name="Rectangle 11"/>
          <p:cNvSpPr/>
          <p:nvPr/>
        </p:nvSpPr>
        <p:spPr>
          <a:xfrm>
            <a:off x="1346351" y="1370704"/>
            <a:ext cx="6779776" cy="707886"/>
          </a:xfrm>
          <a:prstGeom prst="rect">
            <a:avLst/>
          </a:prstGeom>
        </p:spPr>
        <p:txBody>
          <a:bodyPr wrap="square">
            <a:spAutoFit/>
          </a:bodyPr>
          <a:lstStyle/>
          <a:p>
            <a:r>
              <a:rPr lang="en-US" sz="4000" b="1" dirty="0" smtClean="0">
                <a:latin typeface="Segoe Print"/>
                <a:cs typeface="Segoe Print"/>
              </a:rPr>
              <a:t>The Money Box Activity</a:t>
            </a:r>
            <a:endParaRPr lang="en-US" sz="4000" dirty="0"/>
          </a:p>
        </p:txBody>
      </p:sp>
      <p:pic>
        <p:nvPicPr>
          <p:cNvPr id="15" name="Picture 14"/>
          <p:cNvPicPr>
            <a:picLocks noChangeAspect="1"/>
          </p:cNvPicPr>
          <p:nvPr/>
        </p:nvPicPr>
        <p:blipFill>
          <a:blip r:embed="rId4"/>
          <a:stretch>
            <a:fillRect/>
          </a:stretch>
        </p:blipFill>
        <p:spPr>
          <a:xfrm>
            <a:off x="4512834" y="3873321"/>
            <a:ext cx="684002" cy="684002"/>
          </a:xfrm>
          <a:prstGeom prst="rect">
            <a:avLst/>
          </a:prstGeom>
        </p:spPr>
      </p:pic>
      <p:sp>
        <p:nvSpPr>
          <p:cNvPr id="2" name="TextBox 1"/>
          <p:cNvSpPr txBox="1"/>
          <p:nvPr/>
        </p:nvSpPr>
        <p:spPr>
          <a:xfrm>
            <a:off x="5768943" y="2732649"/>
            <a:ext cx="3085665" cy="2562240"/>
          </a:xfrm>
          <a:prstGeom prst="rect">
            <a:avLst/>
          </a:prstGeom>
          <a:noFill/>
        </p:spPr>
        <p:txBody>
          <a:bodyPr wrap="square" rtlCol="0">
            <a:spAutoFit/>
          </a:bodyPr>
          <a:lstStyle/>
          <a:p>
            <a:pPr algn="ctr">
              <a:lnSpc>
                <a:spcPct val="150000"/>
              </a:lnSpc>
            </a:pPr>
            <a:r>
              <a:rPr lang="en-GB" dirty="0" smtClean="0">
                <a:hlinkClick r:id="rId6" action="ppaction://hlinksldjump"/>
              </a:rPr>
              <a:t>Problem 1</a:t>
            </a:r>
            <a:endParaRPr lang="en-GB" dirty="0" smtClean="0"/>
          </a:p>
          <a:p>
            <a:pPr algn="ctr">
              <a:lnSpc>
                <a:spcPct val="150000"/>
              </a:lnSpc>
            </a:pPr>
            <a:r>
              <a:rPr lang="en-GB" dirty="0" smtClean="0">
                <a:hlinkClick r:id="rId7" action="ppaction://hlinksldjump"/>
              </a:rPr>
              <a:t>Problem 2</a:t>
            </a:r>
            <a:endParaRPr lang="en-GB" dirty="0" smtClean="0"/>
          </a:p>
          <a:p>
            <a:pPr algn="ctr">
              <a:lnSpc>
                <a:spcPct val="150000"/>
              </a:lnSpc>
            </a:pPr>
            <a:r>
              <a:rPr lang="en-GB" dirty="0" smtClean="0">
                <a:hlinkClick r:id="rId8" action="ppaction://hlinksldjump"/>
              </a:rPr>
              <a:t>Problem 3</a:t>
            </a:r>
            <a:endParaRPr lang="en-GB" dirty="0" smtClean="0"/>
          </a:p>
          <a:p>
            <a:pPr algn="ctr">
              <a:lnSpc>
                <a:spcPct val="150000"/>
              </a:lnSpc>
            </a:pPr>
            <a:r>
              <a:rPr lang="en-GB" dirty="0" smtClean="0">
                <a:hlinkClick r:id="rId9" action="ppaction://hlinksldjump"/>
              </a:rPr>
              <a:t>Problem 4</a:t>
            </a:r>
            <a:endParaRPr lang="en-GB" dirty="0" smtClean="0"/>
          </a:p>
          <a:p>
            <a:pPr algn="ctr">
              <a:lnSpc>
                <a:spcPct val="150000"/>
              </a:lnSpc>
            </a:pPr>
            <a:r>
              <a:rPr lang="en-GB" dirty="0" smtClean="0">
                <a:hlinkClick r:id="rId10" action="ppaction://hlinksldjump"/>
              </a:rPr>
              <a:t>Problems on Single Page</a:t>
            </a:r>
            <a:endParaRPr lang="en-GB" dirty="0" smtClean="0"/>
          </a:p>
          <a:p>
            <a:pPr algn="ctr">
              <a:lnSpc>
                <a:spcPct val="150000"/>
              </a:lnSpc>
            </a:pPr>
            <a:r>
              <a:rPr lang="en-GB" dirty="0" smtClean="0">
                <a:hlinkClick r:id="rId11" action="ppaction://hlinksldjump"/>
              </a:rPr>
              <a:t>Questions with Grid </a:t>
            </a:r>
            <a:endParaRPr lang="en-GB" dirty="0"/>
          </a:p>
        </p:txBody>
      </p:sp>
      <p:pic>
        <p:nvPicPr>
          <p:cNvPr id="13" name="Picture 12" descr="Irish Logo Final.png">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109781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cs typeface="Segoe Print"/>
              </a:rPr>
              <a:t>The Money Box </a:t>
            </a:r>
            <a:r>
              <a:rPr lang="en-US" sz="2800" b="1" dirty="0" smtClean="0">
                <a:latin typeface="Segoe Print"/>
                <a:cs typeface="Segoe Print"/>
              </a:rPr>
              <a:t>Activity</a:t>
            </a:r>
            <a:endParaRPr lang="en-IE" sz="2800" dirty="0"/>
          </a:p>
        </p:txBody>
      </p:sp>
      <p:sp>
        <p:nvSpPr>
          <p:cNvPr id="6" name="Content Placeholder 5"/>
          <p:cNvSpPr>
            <a:spLocks noGrp="1"/>
          </p:cNvSpPr>
          <p:nvPr>
            <p:ph idx="1"/>
          </p:nvPr>
        </p:nvSpPr>
        <p:spPr/>
        <p:txBody>
          <a:bodyPr>
            <a:normAutofit fontScale="92500" lnSpcReduction="20000"/>
          </a:bodyPr>
          <a:lstStyle/>
          <a:p>
            <a:pPr marL="0" indent="0">
              <a:lnSpc>
                <a:spcPct val="150000"/>
              </a:lnSpc>
              <a:buNone/>
            </a:pPr>
            <a:r>
              <a:rPr lang="en-IE" sz="2800" b="1" dirty="0" smtClean="0">
                <a:latin typeface="Segoe Print"/>
                <a:ea typeface="+mj-ea"/>
                <a:cs typeface="Segoe Print"/>
              </a:rPr>
              <a:t>Problem 1</a:t>
            </a:r>
          </a:p>
          <a:p>
            <a:pPr marL="0" indent="0">
              <a:lnSpc>
                <a:spcPct val="150000"/>
              </a:lnSpc>
              <a:buNone/>
            </a:pPr>
            <a:r>
              <a:rPr lang="en-IE" sz="2800" dirty="0" smtClean="0">
                <a:latin typeface="Segoe Print"/>
                <a:ea typeface="+mj-ea"/>
                <a:cs typeface="Segoe Print"/>
              </a:rPr>
              <a:t>John </a:t>
            </a:r>
            <a:r>
              <a:rPr lang="en-IE" sz="2800" dirty="0">
                <a:latin typeface="Segoe Print"/>
                <a:ea typeface="+mj-ea"/>
                <a:cs typeface="Segoe Print"/>
              </a:rPr>
              <a:t>receives a gift of a money box containing €3 for his birthday. </a:t>
            </a:r>
            <a:endParaRPr lang="en-IE" sz="2800" dirty="0" smtClean="0">
              <a:latin typeface="Segoe Print"/>
              <a:ea typeface="+mj-ea"/>
              <a:cs typeface="Segoe Print"/>
            </a:endParaRPr>
          </a:p>
          <a:p>
            <a:pPr marL="0" indent="0">
              <a:lnSpc>
                <a:spcPct val="150000"/>
              </a:lnSpc>
              <a:buNone/>
            </a:pPr>
            <a:r>
              <a:rPr lang="en-IE" sz="2800" dirty="0" smtClean="0">
                <a:latin typeface="Segoe Print"/>
                <a:ea typeface="+mj-ea"/>
                <a:cs typeface="Segoe Print"/>
              </a:rPr>
              <a:t>John </a:t>
            </a:r>
            <a:r>
              <a:rPr lang="en-IE" sz="2800" dirty="0">
                <a:latin typeface="Segoe Print"/>
                <a:ea typeface="+mj-ea"/>
                <a:cs typeface="Segoe Print"/>
              </a:rPr>
              <a:t>decides he will save €2 every day, beginning the day immediately following his birthday. </a:t>
            </a:r>
            <a:endParaRPr lang="en-IE" sz="2800" dirty="0" smtClean="0">
              <a:latin typeface="Segoe Print"/>
              <a:ea typeface="+mj-ea"/>
              <a:cs typeface="Segoe Print"/>
            </a:endParaRPr>
          </a:p>
          <a:p>
            <a:pPr marL="0" indent="0">
              <a:lnSpc>
                <a:spcPct val="150000"/>
              </a:lnSpc>
              <a:buNone/>
            </a:pPr>
            <a:r>
              <a:rPr lang="en-IE" sz="2800" dirty="0" smtClean="0">
                <a:latin typeface="Segoe Print"/>
                <a:ea typeface="+mj-ea"/>
                <a:cs typeface="Segoe Print"/>
              </a:rPr>
              <a:t>Represent </a:t>
            </a:r>
            <a:r>
              <a:rPr lang="en-IE" sz="2800" dirty="0">
                <a:latin typeface="Segoe Print"/>
                <a:ea typeface="+mj-ea"/>
                <a:cs typeface="Segoe Print"/>
              </a:rPr>
              <a:t>this pattern by drawing a table, or diagram.</a:t>
            </a:r>
          </a:p>
          <a:p>
            <a:pPr marL="0" indent="0">
              <a:buNone/>
            </a:pPr>
            <a:endParaRPr lang="en-IE" dirty="0"/>
          </a:p>
        </p:txBody>
      </p:sp>
      <p:pic>
        <p:nvPicPr>
          <p:cNvPr id="2" name="Picture 1">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8" name="Picture 7"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748988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cs typeface="Segoe Print"/>
              </a:rPr>
              <a:t>The Money Box </a:t>
            </a:r>
            <a:r>
              <a:rPr lang="en-US" sz="2800" b="1" dirty="0" smtClean="0">
                <a:latin typeface="Segoe Print"/>
                <a:cs typeface="Segoe Print"/>
              </a:rPr>
              <a:t>Activity</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2</a:t>
            </a:r>
          </a:p>
          <a:p>
            <a:pPr marL="0" indent="0">
              <a:lnSpc>
                <a:spcPct val="150000"/>
              </a:lnSpc>
              <a:buNone/>
            </a:pPr>
            <a:r>
              <a:rPr lang="en-IE" sz="2800" dirty="0" smtClean="0">
                <a:latin typeface="Segoe Print" panose="02000600000000000000" pitchFamily="2" charset="0"/>
              </a:rPr>
              <a:t>How </a:t>
            </a:r>
            <a:r>
              <a:rPr lang="en-IE" sz="2800" dirty="0">
                <a:latin typeface="Segoe Print" panose="02000600000000000000" pitchFamily="2" charset="0"/>
              </a:rPr>
              <a:t>much money does John have in his money box 4 days after he got the box?</a:t>
            </a:r>
            <a:endParaRPr lang="en-IE" dirty="0">
              <a:latin typeface="Segoe Print" panose="02000600000000000000" pitchFamily="2" charset="0"/>
            </a:endParaRPr>
          </a:p>
        </p:txBody>
      </p:sp>
      <p:pic>
        <p:nvPicPr>
          <p:cNvPr id="8" name="Picture 7">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4259372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cs typeface="Segoe Print"/>
              </a:rPr>
              <a:t>The Money Box </a:t>
            </a:r>
            <a:r>
              <a:rPr lang="en-US" sz="2800" b="1" dirty="0" smtClean="0">
                <a:latin typeface="Segoe Print"/>
                <a:cs typeface="Segoe Print"/>
              </a:rPr>
              <a:t>Activity</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3</a:t>
            </a:r>
          </a:p>
          <a:p>
            <a:pPr marL="0" indent="0">
              <a:lnSpc>
                <a:spcPct val="150000"/>
              </a:lnSpc>
              <a:buNone/>
            </a:pPr>
            <a:r>
              <a:rPr lang="en-IE" sz="2800" dirty="0" smtClean="0">
                <a:latin typeface="Segoe Print" panose="02000600000000000000" pitchFamily="2" charset="0"/>
              </a:rPr>
              <a:t>John </a:t>
            </a:r>
            <a:r>
              <a:rPr lang="en-IE" sz="2800" dirty="0">
                <a:latin typeface="Segoe Print" panose="02000600000000000000" pitchFamily="2" charset="0"/>
              </a:rPr>
              <a:t>wants to buy a new book. The book costs €13. What is the minimum number of days John will have to save so that he has enough money to buy the book?</a:t>
            </a:r>
          </a:p>
        </p:txBody>
      </p:sp>
      <p:pic>
        <p:nvPicPr>
          <p:cNvPr id="8" name="Picture 7">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425034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latin typeface="Segoe Print"/>
                <a:cs typeface="Segoe Print"/>
              </a:rPr>
              <a:t>The Money Box </a:t>
            </a:r>
            <a:r>
              <a:rPr lang="en-US" sz="2800" b="1" dirty="0" smtClean="0">
                <a:latin typeface="Segoe Print"/>
                <a:cs typeface="Segoe Print"/>
              </a:rPr>
              <a:t>Activity</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4</a:t>
            </a:r>
          </a:p>
          <a:p>
            <a:pPr marL="0" indent="0">
              <a:lnSpc>
                <a:spcPct val="150000"/>
              </a:lnSpc>
              <a:buNone/>
            </a:pPr>
            <a:r>
              <a:rPr lang="en-IE" sz="2800" dirty="0" smtClean="0">
                <a:latin typeface="Segoe Print" panose="02000600000000000000" pitchFamily="2" charset="0"/>
              </a:rPr>
              <a:t>John </a:t>
            </a:r>
            <a:r>
              <a:rPr lang="en-IE" sz="2800" dirty="0">
                <a:latin typeface="Segoe Print" panose="02000600000000000000" pitchFamily="2" charset="0"/>
              </a:rPr>
              <a:t>wants to buy a new computer game. The game costs €69. What is the minimum number of days John will have to save so that he has enough money to buy the computer game</a:t>
            </a:r>
            <a:r>
              <a:rPr lang="en-IE" sz="2800" dirty="0" smtClean="0">
                <a:latin typeface="Segoe Print" panose="02000600000000000000" pitchFamily="2" charset="0"/>
              </a:rPr>
              <a:t>?</a:t>
            </a:r>
            <a:endParaRPr lang="en-IE" sz="2800" dirty="0">
              <a:latin typeface="Segoe Print" panose="02000600000000000000" pitchFamily="2" charset="0"/>
            </a:endParaRPr>
          </a:p>
        </p:txBody>
      </p:sp>
      <p:pic>
        <p:nvPicPr>
          <p:cNvPr id="8" name="Picture 7">
            <a:hlinkClick r:id="" action="ppaction://hlinkshowjump?jump=firstslide"/>
          </p:cNvPr>
          <p:cNvPicPr>
            <a:picLocks noChangeAspect="1"/>
          </p:cNvPicPr>
          <p:nvPr/>
        </p:nvPicPr>
        <p:blipFill>
          <a:blip r:embed="rId3"/>
          <a:stretch>
            <a:fillRect/>
          </a:stretch>
        </p:blipFill>
        <p:spPr>
          <a:xfrm>
            <a:off x="8689454" y="6413928"/>
            <a:ext cx="411922" cy="411922"/>
          </a:xfrm>
          <a:prstGeom prst="rect">
            <a:avLst/>
          </a:prstGeom>
        </p:spPr>
      </p:pic>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155726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628" y="104797"/>
            <a:ext cx="8229600" cy="602591"/>
          </a:xfrm>
        </p:spPr>
        <p:txBody>
          <a:bodyPr>
            <a:normAutofit/>
          </a:bodyPr>
          <a:lstStyle/>
          <a:p>
            <a:r>
              <a:rPr lang="en-US" sz="2800" b="1" dirty="0">
                <a:latin typeface="Segoe Print"/>
                <a:cs typeface="Segoe Print"/>
              </a:rPr>
              <a:t>The Money Box </a:t>
            </a:r>
            <a:r>
              <a:rPr lang="en-US" sz="2800" b="1" dirty="0" smtClean="0">
                <a:latin typeface="Segoe Print"/>
                <a:cs typeface="Segoe Print"/>
              </a:rPr>
              <a:t>Activity</a:t>
            </a:r>
            <a:endParaRPr lang="en-IE" sz="2800" dirty="0"/>
          </a:p>
        </p:txBody>
      </p:sp>
      <p:sp>
        <p:nvSpPr>
          <p:cNvPr id="6" name="Content Placeholder 5"/>
          <p:cNvSpPr>
            <a:spLocks noGrp="1"/>
          </p:cNvSpPr>
          <p:nvPr>
            <p:ph idx="1"/>
          </p:nvPr>
        </p:nvSpPr>
        <p:spPr>
          <a:xfrm>
            <a:off x="222170" y="5086227"/>
            <a:ext cx="8667830" cy="1547584"/>
          </a:xfrm>
        </p:spPr>
        <p:txBody>
          <a:bodyPr>
            <a:normAutofit/>
          </a:bodyPr>
          <a:lstStyle/>
          <a:p>
            <a:pPr marL="0" indent="0">
              <a:lnSpc>
                <a:spcPct val="120000"/>
              </a:lnSpc>
              <a:buNone/>
            </a:pPr>
            <a:r>
              <a:rPr lang="en-IE" sz="1800" b="1" dirty="0" smtClean="0">
                <a:solidFill>
                  <a:srgbClr val="A80023"/>
                </a:solidFill>
                <a:latin typeface="Segoe Print" panose="02000600000000000000" pitchFamily="2" charset="0"/>
              </a:rPr>
              <a:t>Problem 4</a:t>
            </a:r>
          </a:p>
          <a:p>
            <a:pPr marL="0" indent="0">
              <a:lnSpc>
                <a:spcPct val="120000"/>
              </a:lnSpc>
              <a:buNone/>
            </a:pPr>
            <a:r>
              <a:rPr lang="en-IE" sz="1800" dirty="0" smtClean="0">
                <a:latin typeface="Segoe Print" panose="02000600000000000000" pitchFamily="2" charset="0"/>
              </a:rPr>
              <a:t>John </a:t>
            </a:r>
            <a:r>
              <a:rPr lang="en-IE" sz="1800" dirty="0">
                <a:latin typeface="Segoe Print" panose="02000600000000000000" pitchFamily="2" charset="0"/>
              </a:rPr>
              <a:t>wants to buy a new computer </a:t>
            </a:r>
            <a:r>
              <a:rPr lang="en-IE" sz="1800" dirty="0" smtClean="0">
                <a:latin typeface="Segoe Print" panose="02000600000000000000" pitchFamily="2" charset="0"/>
              </a:rPr>
              <a:t>that costs </a:t>
            </a:r>
            <a:r>
              <a:rPr lang="en-IE" sz="1800" dirty="0">
                <a:latin typeface="Segoe Print" panose="02000600000000000000" pitchFamily="2" charset="0"/>
              </a:rPr>
              <a:t>€69. What is the minimum number of days John will have to save so that he has enough money to buy the computer game</a:t>
            </a:r>
            <a:r>
              <a:rPr lang="en-IE" sz="1800" dirty="0" smtClean="0">
                <a:latin typeface="Segoe Print" panose="02000600000000000000" pitchFamily="2" charset="0"/>
              </a:rPr>
              <a:t>?</a:t>
            </a:r>
            <a:endParaRPr lang="en-IE" sz="1800" dirty="0">
              <a:latin typeface="Segoe Print" panose="02000600000000000000" pitchFamily="2" charset="0"/>
            </a:endParaRPr>
          </a:p>
        </p:txBody>
      </p:sp>
      <p:sp>
        <p:nvSpPr>
          <p:cNvPr id="2" name="Rectangle 1"/>
          <p:cNvSpPr/>
          <p:nvPr/>
        </p:nvSpPr>
        <p:spPr>
          <a:xfrm>
            <a:off x="222170" y="3618526"/>
            <a:ext cx="8847052" cy="1412694"/>
          </a:xfrm>
          <a:prstGeom prst="rect">
            <a:avLst/>
          </a:prstGeom>
        </p:spPr>
        <p:txBody>
          <a:bodyPr wrap="square">
            <a:spAutoFit/>
          </a:bodyPr>
          <a:lstStyle/>
          <a:p>
            <a:pPr>
              <a:lnSpc>
                <a:spcPct val="120000"/>
              </a:lnSpc>
            </a:pPr>
            <a:r>
              <a:rPr lang="en-IE" b="1" dirty="0" smtClean="0">
                <a:solidFill>
                  <a:srgbClr val="A80023"/>
                </a:solidFill>
                <a:latin typeface="Segoe Print" panose="02000600000000000000" pitchFamily="2" charset="0"/>
              </a:rPr>
              <a:t>Problem 3</a:t>
            </a:r>
          </a:p>
          <a:p>
            <a:pPr>
              <a:lnSpc>
                <a:spcPct val="120000"/>
              </a:lnSpc>
            </a:pPr>
            <a:r>
              <a:rPr lang="en-IE" dirty="0" smtClean="0">
                <a:latin typeface="Segoe Print" panose="02000600000000000000" pitchFamily="2" charset="0"/>
              </a:rPr>
              <a:t>John wants to buy a new book. The book costs €13. What is the minimum number of days John will have to save so that he has enough money to buy the book?</a:t>
            </a:r>
            <a:endParaRPr lang="en-IE" dirty="0">
              <a:latin typeface="Segoe Print" panose="02000600000000000000" pitchFamily="2" charset="0"/>
            </a:endParaRPr>
          </a:p>
        </p:txBody>
      </p:sp>
      <p:sp>
        <p:nvSpPr>
          <p:cNvPr id="3" name="Rectangle 2"/>
          <p:cNvSpPr/>
          <p:nvPr/>
        </p:nvSpPr>
        <p:spPr>
          <a:xfrm>
            <a:off x="222170" y="2493269"/>
            <a:ext cx="8847052" cy="1080296"/>
          </a:xfrm>
          <a:prstGeom prst="rect">
            <a:avLst/>
          </a:prstGeom>
        </p:spPr>
        <p:txBody>
          <a:bodyPr wrap="square">
            <a:spAutoFit/>
          </a:bodyPr>
          <a:lstStyle/>
          <a:p>
            <a:pPr>
              <a:lnSpc>
                <a:spcPct val="120000"/>
              </a:lnSpc>
            </a:pPr>
            <a:r>
              <a:rPr lang="en-IE" b="1" dirty="0" smtClean="0">
                <a:solidFill>
                  <a:srgbClr val="A80023"/>
                </a:solidFill>
                <a:latin typeface="Segoe Print" panose="02000600000000000000" pitchFamily="2" charset="0"/>
              </a:rPr>
              <a:t>Problem 2</a:t>
            </a:r>
          </a:p>
          <a:p>
            <a:pPr>
              <a:lnSpc>
                <a:spcPct val="120000"/>
              </a:lnSpc>
            </a:pPr>
            <a:r>
              <a:rPr lang="en-IE" dirty="0" smtClean="0">
                <a:latin typeface="Segoe Print" panose="02000600000000000000" pitchFamily="2" charset="0"/>
              </a:rPr>
              <a:t>How much money does John have in his money box 4 days after he got the box?</a:t>
            </a:r>
            <a:endParaRPr lang="en-IE" dirty="0">
              <a:latin typeface="Segoe Print" panose="02000600000000000000" pitchFamily="2" charset="0"/>
            </a:endParaRPr>
          </a:p>
        </p:txBody>
      </p:sp>
      <p:sp>
        <p:nvSpPr>
          <p:cNvPr id="5" name="Rectangle 4"/>
          <p:cNvSpPr/>
          <p:nvPr/>
        </p:nvSpPr>
        <p:spPr>
          <a:xfrm>
            <a:off x="222170" y="734606"/>
            <a:ext cx="8667830" cy="1745093"/>
          </a:xfrm>
          <a:prstGeom prst="rect">
            <a:avLst/>
          </a:prstGeom>
        </p:spPr>
        <p:txBody>
          <a:bodyPr wrap="square">
            <a:spAutoFit/>
          </a:bodyPr>
          <a:lstStyle/>
          <a:p>
            <a:pPr>
              <a:lnSpc>
                <a:spcPct val="120000"/>
              </a:lnSpc>
            </a:pPr>
            <a:r>
              <a:rPr lang="en-IE" b="1" dirty="0">
                <a:solidFill>
                  <a:srgbClr val="A80023"/>
                </a:solidFill>
                <a:latin typeface="Segoe Print"/>
                <a:cs typeface="Segoe Print"/>
              </a:rPr>
              <a:t>Problem 1</a:t>
            </a:r>
          </a:p>
          <a:p>
            <a:pPr>
              <a:lnSpc>
                <a:spcPct val="120000"/>
              </a:lnSpc>
            </a:pPr>
            <a:r>
              <a:rPr lang="en-IE" dirty="0">
                <a:latin typeface="Segoe Print"/>
                <a:cs typeface="Segoe Print"/>
              </a:rPr>
              <a:t>John receives a gift of a money box containing €3 for his birthday. </a:t>
            </a:r>
          </a:p>
          <a:p>
            <a:pPr>
              <a:lnSpc>
                <a:spcPct val="120000"/>
              </a:lnSpc>
            </a:pPr>
            <a:r>
              <a:rPr lang="en-IE" dirty="0">
                <a:latin typeface="Segoe Print"/>
                <a:cs typeface="Segoe Print"/>
              </a:rPr>
              <a:t>John decides he will save €2 every day, beginning the day immediately following his birthday. </a:t>
            </a:r>
            <a:r>
              <a:rPr lang="en-IE" dirty="0" smtClean="0">
                <a:latin typeface="Segoe Print"/>
                <a:cs typeface="Segoe Print"/>
              </a:rPr>
              <a:t>Represent </a:t>
            </a:r>
            <a:r>
              <a:rPr lang="en-IE" dirty="0">
                <a:latin typeface="Segoe Print"/>
                <a:cs typeface="Segoe Print"/>
              </a:rPr>
              <a:t>this pattern by drawing a table, or diagram.</a:t>
            </a:r>
          </a:p>
        </p:txBody>
      </p:sp>
      <p:pic>
        <p:nvPicPr>
          <p:cNvPr id="8" name="Picture 7">
            <a:hlinkClick r:id="" action="ppaction://hlinkshowjump?jump=firstslide"/>
          </p:cNvPr>
          <p:cNvPicPr>
            <a:picLocks noChangeAspect="1"/>
          </p:cNvPicPr>
          <p:nvPr/>
        </p:nvPicPr>
        <p:blipFill>
          <a:blip r:embed="rId2"/>
          <a:stretch>
            <a:fillRect/>
          </a:stretch>
        </p:blipFill>
        <p:spPr>
          <a:xfrm>
            <a:off x="8689454" y="6413928"/>
            <a:ext cx="411922" cy="411922"/>
          </a:xfrm>
          <a:prstGeom prst="rect">
            <a:avLst/>
          </a:prstGeom>
        </p:spPr>
      </p:pic>
      <p:pic>
        <p:nvPicPr>
          <p:cNvPr id="11" name="Picture 10"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30278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1880776"/>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r>
              <a:rPr lang="en-US" sz="2000" b="1" dirty="0">
                <a:latin typeface="Segoe Print"/>
                <a:cs typeface="Segoe Print"/>
              </a:rPr>
              <a:t>The Money Box </a:t>
            </a:r>
            <a:r>
              <a:rPr lang="en-US" sz="2000" b="1" dirty="0" smtClean="0">
                <a:latin typeface="Segoe Print"/>
                <a:cs typeface="Segoe Print"/>
              </a:rPr>
              <a:t>Activity</a:t>
            </a:r>
            <a:endParaRPr lang="en-IE" sz="2000" dirty="0"/>
          </a:p>
        </p:txBody>
      </p:sp>
      <p:sp>
        <p:nvSpPr>
          <p:cNvPr id="8" name="Rectangle 7"/>
          <p:cNvSpPr/>
          <p:nvPr/>
        </p:nvSpPr>
        <p:spPr>
          <a:xfrm>
            <a:off x="46800" y="334800"/>
            <a:ext cx="9070744" cy="810478"/>
          </a:xfrm>
          <a:prstGeom prst="rect">
            <a:avLst/>
          </a:prstGeom>
        </p:spPr>
        <p:txBody>
          <a:bodyPr wrap="square">
            <a:spAutoFit/>
          </a:bodyPr>
          <a:lstStyle/>
          <a:p>
            <a:pPr>
              <a:lnSpc>
                <a:spcPct val="150000"/>
              </a:lnSpc>
            </a:pPr>
            <a:r>
              <a:rPr lang="en-IE" sz="1600" b="1" dirty="0" smtClean="0">
                <a:latin typeface="Segoe Print" panose="02000600000000000000" pitchFamily="2" charset="0"/>
              </a:rPr>
              <a:t>Problem </a:t>
            </a:r>
            <a:r>
              <a:rPr lang="en-IE" sz="1600" b="1" dirty="0">
                <a:latin typeface="Segoe Print" panose="02000600000000000000" pitchFamily="2" charset="0"/>
              </a:rPr>
              <a:t>2</a:t>
            </a:r>
          </a:p>
          <a:p>
            <a:pPr>
              <a:lnSpc>
                <a:spcPct val="150000"/>
              </a:lnSpc>
            </a:pPr>
            <a:r>
              <a:rPr lang="en-IE" sz="1600" dirty="0">
                <a:latin typeface="Segoe Print" panose="02000600000000000000" pitchFamily="2" charset="0"/>
              </a:rPr>
              <a:t>How much money does John have in his money box 4 days after he got the box?</a:t>
            </a:r>
          </a:p>
        </p:txBody>
      </p:sp>
      <p:sp>
        <p:nvSpPr>
          <p:cNvPr id="9" name="Rectangle 8"/>
          <p:cNvSpPr/>
          <p:nvPr/>
        </p:nvSpPr>
        <p:spPr>
          <a:xfrm>
            <a:off x="46709" y="334800"/>
            <a:ext cx="8987603" cy="1179810"/>
          </a:xfrm>
          <a:prstGeom prst="rect">
            <a:avLst/>
          </a:prstGeom>
        </p:spPr>
        <p:txBody>
          <a:bodyPr wrap="square">
            <a:spAutoFit/>
          </a:bodyPr>
          <a:lstStyle/>
          <a:p>
            <a:pPr>
              <a:lnSpc>
                <a:spcPct val="150000"/>
              </a:lnSpc>
            </a:pPr>
            <a:r>
              <a:rPr lang="en-IE" sz="1600" b="1" dirty="0" smtClean="0">
                <a:latin typeface="Segoe Print" panose="02000600000000000000" pitchFamily="2" charset="0"/>
              </a:rPr>
              <a:t>Problem </a:t>
            </a:r>
            <a:r>
              <a:rPr lang="en-IE" sz="1600" b="1" dirty="0">
                <a:latin typeface="Segoe Print" panose="02000600000000000000" pitchFamily="2" charset="0"/>
              </a:rPr>
              <a:t>3</a:t>
            </a:r>
          </a:p>
          <a:p>
            <a:pPr>
              <a:lnSpc>
                <a:spcPct val="150000"/>
              </a:lnSpc>
            </a:pPr>
            <a:r>
              <a:rPr lang="en-IE" sz="1600" dirty="0">
                <a:latin typeface="Segoe Print" panose="02000600000000000000" pitchFamily="2" charset="0"/>
              </a:rPr>
              <a:t>John wants to buy a new book. The book costs €13. What is the minimum number of days John will have to save so that he has enough money to buy the book?</a:t>
            </a:r>
          </a:p>
        </p:txBody>
      </p:sp>
      <p:sp>
        <p:nvSpPr>
          <p:cNvPr id="10" name="Rectangle 9"/>
          <p:cNvSpPr/>
          <p:nvPr/>
        </p:nvSpPr>
        <p:spPr>
          <a:xfrm>
            <a:off x="46800" y="334800"/>
            <a:ext cx="9070744" cy="1179810"/>
          </a:xfrm>
          <a:prstGeom prst="rect">
            <a:avLst/>
          </a:prstGeom>
        </p:spPr>
        <p:txBody>
          <a:bodyPr wrap="square">
            <a:spAutoFit/>
          </a:bodyPr>
          <a:lstStyle/>
          <a:p>
            <a:pPr>
              <a:lnSpc>
                <a:spcPct val="150000"/>
              </a:lnSpc>
            </a:pPr>
            <a:r>
              <a:rPr lang="en-IE" sz="1600" b="1" dirty="0" smtClean="0">
                <a:latin typeface="Segoe Print" panose="02000600000000000000" pitchFamily="2" charset="0"/>
              </a:rPr>
              <a:t>Problem </a:t>
            </a:r>
            <a:r>
              <a:rPr lang="en-IE" sz="1600" b="1" dirty="0">
                <a:latin typeface="Segoe Print" panose="02000600000000000000" pitchFamily="2" charset="0"/>
              </a:rPr>
              <a:t>4</a:t>
            </a:r>
          </a:p>
          <a:p>
            <a:pPr>
              <a:lnSpc>
                <a:spcPct val="150000"/>
              </a:lnSpc>
            </a:pPr>
            <a:r>
              <a:rPr lang="en-IE" sz="1600" dirty="0">
                <a:latin typeface="Segoe Print" panose="02000600000000000000" pitchFamily="2" charset="0"/>
              </a:rPr>
              <a:t>John wants to buy a </a:t>
            </a:r>
            <a:r>
              <a:rPr lang="en-IE" sz="1600" dirty="0" smtClean="0">
                <a:latin typeface="Segoe Print" panose="02000600000000000000" pitchFamily="2" charset="0"/>
              </a:rPr>
              <a:t>computer game that costs </a:t>
            </a:r>
            <a:r>
              <a:rPr lang="en-IE" sz="1600" dirty="0">
                <a:latin typeface="Segoe Print" panose="02000600000000000000" pitchFamily="2" charset="0"/>
              </a:rPr>
              <a:t>€69. What is the minimum number of days John will have to save so that he has enough money to buy the </a:t>
            </a:r>
            <a:r>
              <a:rPr lang="en-IE" sz="1600" dirty="0" smtClean="0">
                <a:latin typeface="Segoe Print" panose="02000600000000000000" pitchFamily="2" charset="0"/>
              </a:rPr>
              <a:t>game</a:t>
            </a:r>
            <a:r>
              <a:rPr lang="en-IE" sz="1600" dirty="0">
                <a:latin typeface="Segoe Print" panose="02000600000000000000" pitchFamily="2" charset="0"/>
              </a:rPr>
              <a:t>?</a:t>
            </a:r>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12" name="Picture 11">
            <a:hlinkClick r:id="" action="ppaction://hlinkshowjump?jump=firstslide"/>
          </p:cNvPr>
          <p:cNvPicPr>
            <a:picLocks noChangeAspect="1"/>
          </p:cNvPicPr>
          <p:nvPr/>
        </p:nvPicPr>
        <p:blipFill>
          <a:blip r:embed="rId6"/>
          <a:stretch>
            <a:fillRect/>
          </a:stretch>
        </p:blipFill>
        <p:spPr>
          <a:xfrm>
            <a:off x="8689454" y="6413928"/>
            <a:ext cx="411922" cy="411922"/>
          </a:xfrm>
          <a:prstGeom prst="rect">
            <a:avLst/>
          </a:prstGeom>
        </p:spPr>
      </p:pic>
      <p:sp>
        <p:nvSpPr>
          <p:cNvPr id="7" name="Rectangle 6"/>
          <p:cNvSpPr/>
          <p:nvPr/>
        </p:nvSpPr>
        <p:spPr>
          <a:xfrm>
            <a:off x="46709" y="333998"/>
            <a:ext cx="9070744" cy="1846659"/>
          </a:xfrm>
          <a:prstGeom prst="rect">
            <a:avLst/>
          </a:prstGeom>
        </p:spPr>
        <p:txBody>
          <a:bodyPr wrap="square">
            <a:spAutoFit/>
          </a:bodyPr>
          <a:lstStyle/>
          <a:p>
            <a:pPr>
              <a:lnSpc>
                <a:spcPct val="150000"/>
              </a:lnSpc>
            </a:pPr>
            <a:r>
              <a:rPr lang="en-IE" sz="1600" b="1" dirty="0" smtClean="0">
                <a:latin typeface="Segoe Print"/>
                <a:cs typeface="Segoe Print"/>
              </a:rPr>
              <a:t>Problem 1</a:t>
            </a:r>
          </a:p>
          <a:p>
            <a:pPr>
              <a:lnSpc>
                <a:spcPct val="150000"/>
              </a:lnSpc>
            </a:pPr>
            <a:r>
              <a:rPr lang="en-IE" sz="1600" dirty="0" smtClean="0">
                <a:latin typeface="Segoe Print"/>
                <a:cs typeface="Segoe Print"/>
              </a:rPr>
              <a:t>John </a:t>
            </a:r>
            <a:r>
              <a:rPr lang="en-IE" sz="1600" dirty="0">
                <a:latin typeface="Segoe Print"/>
                <a:cs typeface="Segoe Print"/>
              </a:rPr>
              <a:t>receives a gift of a money box containing €3 for his birthday. John decides he will save €2 every day, beginning the day immediately following his birthday. Represent this pattern by drawing a table, or diagram.</a:t>
            </a:r>
          </a:p>
          <a:p>
            <a:endParaRPr lang="en-IE" dirty="0"/>
          </a:p>
        </p:txBody>
      </p:sp>
    </p:spTree>
    <p:extLst>
      <p:ext uri="{BB962C8B-B14F-4D97-AF65-F5344CB8AC3E}">
        <p14:creationId xmlns:p14="http://schemas.microsoft.com/office/powerpoint/2010/main" val="32245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Note for Teachers</a:t>
            </a:r>
            <a:endParaRPr lang="en-IE" sz="2800" b="1" dirty="0">
              <a:latin typeface="Segoe Print" panose="02000600000000000000" pitchFamily="2" charset="0"/>
            </a:endParaRPr>
          </a:p>
        </p:txBody>
      </p:sp>
      <p:sp>
        <p:nvSpPr>
          <p:cNvPr id="6" name="Content Placeholder 5"/>
          <p:cNvSpPr>
            <a:spLocks noGrp="1"/>
          </p:cNvSpPr>
          <p:nvPr>
            <p:ph idx="1"/>
          </p:nvPr>
        </p:nvSpPr>
        <p:spPr/>
        <p:txBody>
          <a:bodyPr>
            <a:normAutofit/>
          </a:bodyPr>
          <a:lstStyle/>
          <a:p>
            <a:pPr marL="0" indent="0" algn="ctr">
              <a:lnSpc>
                <a:spcPct val="150000"/>
              </a:lnSpc>
              <a:buNone/>
            </a:pPr>
            <a:r>
              <a:rPr lang="en-IE" sz="2000" dirty="0">
                <a:latin typeface="Segoe Print" panose="02000600000000000000" pitchFamily="2" charset="0"/>
              </a:rPr>
              <a:t>Suggestions on how students can tackle the problem(s) are detailed in the Introduction, General Overview and Unit 5</a:t>
            </a:r>
            <a:r>
              <a:rPr lang="en-IE" sz="2000" dirty="0" smtClean="0">
                <a:latin typeface="Segoe Print" panose="02000600000000000000" pitchFamily="2" charset="0"/>
              </a:rPr>
              <a:t> </a:t>
            </a:r>
            <a:r>
              <a:rPr lang="en-IE" sz="2000" dirty="0">
                <a:latin typeface="Segoe Print" panose="02000600000000000000" pitchFamily="2" charset="0"/>
              </a:rPr>
              <a:t>of </a:t>
            </a:r>
            <a:r>
              <a:rPr lang="en-IE" sz="2000" dirty="0">
                <a:latin typeface="Segoe Print" panose="02000600000000000000" pitchFamily="2" charset="0"/>
                <a:hlinkClick r:id="rId2"/>
              </a:rPr>
              <a:t>Algebra Through the Lens of Functions Part </a:t>
            </a:r>
            <a:r>
              <a:rPr lang="en-IE" sz="2000" dirty="0" smtClean="0">
                <a:latin typeface="Segoe Print" panose="02000600000000000000" pitchFamily="2" charset="0"/>
                <a:hlinkClick r:id="rId2"/>
              </a:rPr>
              <a:t>1</a:t>
            </a:r>
            <a:endParaRPr lang="en-IE" sz="2000" dirty="0">
              <a:latin typeface="Segoe Print" panose="02000600000000000000" pitchFamily="2" charset="0"/>
            </a:endParaRPr>
          </a:p>
        </p:txBody>
      </p:sp>
      <p:pic>
        <p:nvPicPr>
          <p:cNvPr id="7" name="Picture 6" descr="Irish Logo Final.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8" name="Picture 7" descr="Screen Shot 2016-06-22 at 13.48.32.png">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333" y="3359636"/>
            <a:ext cx="1969333" cy="2601819"/>
          </a:xfrm>
          <a:prstGeom prst="rect">
            <a:avLst/>
          </a:prstGeom>
          <a:ln>
            <a:solidFill>
              <a:schemeClr val="bg1">
                <a:lumMod val="75000"/>
              </a:schemeClr>
            </a:solidFill>
          </a:ln>
        </p:spPr>
      </p:pic>
      <p:pic>
        <p:nvPicPr>
          <p:cNvPr id="9" name="Picture 8">
            <a:hlinkClick r:id="" action="ppaction://hlinkshowjump?jump=firstslide"/>
          </p:cNvPr>
          <p:cNvPicPr>
            <a:picLocks noChangeAspect="1"/>
          </p:cNvPicPr>
          <p:nvPr/>
        </p:nvPicPr>
        <p:blipFill>
          <a:blip r:embed="rId5"/>
          <a:stretch>
            <a:fillRect/>
          </a:stretch>
        </p:blipFill>
        <p:spPr>
          <a:xfrm>
            <a:off x="8689454" y="6413928"/>
            <a:ext cx="411922" cy="411922"/>
          </a:xfrm>
          <a:prstGeom prst="rect">
            <a:avLst/>
          </a:prstGeom>
        </p:spPr>
      </p:pic>
    </p:spTree>
    <p:extLst>
      <p:ext uri="{BB962C8B-B14F-4D97-AF65-F5344CB8AC3E}">
        <p14:creationId xmlns:p14="http://schemas.microsoft.com/office/powerpoint/2010/main" val="511456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1ae2a1c13e3a2e045f951c772e5a45512ea6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TotalTime>
  <Words>512</Words>
  <Application>Microsoft Office PowerPoint</Application>
  <PresentationFormat>On-screen Show (4:3)</PresentationFormat>
  <Paragraphs>48</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Segoe Print</vt:lpstr>
      <vt:lpstr>Office Theme</vt:lpstr>
      <vt:lpstr>PowerPoint Presentation</vt:lpstr>
      <vt:lpstr>The Money Box Activity</vt:lpstr>
      <vt:lpstr>The Money Box Activity</vt:lpstr>
      <vt:lpstr>The Money Box Activity</vt:lpstr>
      <vt:lpstr>The Money Box Activity</vt:lpstr>
      <vt:lpstr>The Money Box Activity</vt:lpstr>
      <vt:lpstr>The Money Box Activity</vt:lpstr>
      <vt:lpstr>Note for Teachers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TonyKnox@projectmaths.ie</dc:creator>
  <cp:lastModifiedBy>Tony Knox</cp:lastModifiedBy>
  <cp:revision>18</cp:revision>
  <dcterms:created xsi:type="dcterms:W3CDTF">2016-06-22T11:32:19Z</dcterms:created>
  <dcterms:modified xsi:type="dcterms:W3CDTF">2016-06-25T21:06:24Z</dcterms:modified>
</cp:coreProperties>
</file>