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73" r:id="rId2"/>
    <p:sldId id="275" r:id="rId3"/>
    <p:sldId id="274" r:id="rId4"/>
  </p:sldIdLst>
  <p:sldSz cx="9144000" cy="6858000" type="screen4x3"/>
  <p:notesSz cx="6858000" cy="9144000"/>
  <p:custDataLst>
    <p:tags r:id="rId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0" d="100"/>
          <a:sy n="40" d="100"/>
        </p:scale>
        <p:origin x="725"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7EBEE-E038-4438-B754-83E49B46C318}" type="datetimeFigureOut">
              <a:rPr lang="en-IE" smtClean="0"/>
              <a:t>23/06/2016</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B51CE-2270-455F-A014-6C896570E3BC}" type="slidenum">
              <a:rPr lang="en-IE" smtClean="0"/>
              <a:t>‹#›</a:t>
            </a:fld>
            <a:endParaRPr lang="en-IE"/>
          </a:p>
        </p:txBody>
      </p:sp>
    </p:spTree>
    <p:extLst>
      <p:ext uri="{BB962C8B-B14F-4D97-AF65-F5344CB8AC3E}">
        <p14:creationId xmlns:p14="http://schemas.microsoft.com/office/powerpoint/2010/main" val="1443434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Sample Problem 2 (Substitution)</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How much money does John have in his money box 4 days after he got the box?</a:t>
                </a:r>
              </a:p>
              <a:p>
                <a:r>
                  <a:rPr lang="en-IE" sz="1200" kern="1200" dirty="0">
                    <a:solidFill>
                      <a:schemeClr val="tx1"/>
                    </a:solidFill>
                    <a:effectLst/>
                    <a:latin typeface="+mn-lt"/>
                    <a:ea typeface="+mn-ea"/>
                    <a:cs typeface="+mn-cs"/>
                  </a:rPr>
                  <a:t>The answer can be found by (</a:t>
                </a:r>
                <a:r>
                  <a:rPr lang="en-IE" sz="1200" kern="1200" dirty="0" err="1">
                    <a:solidFill>
                      <a:schemeClr val="tx1"/>
                    </a:solidFill>
                    <a:effectLst/>
                    <a:latin typeface="+mn-lt"/>
                    <a:ea typeface="+mn-ea"/>
                    <a:cs typeface="+mn-cs"/>
                  </a:rPr>
                  <a:t>i</a:t>
                </a:r>
                <a:r>
                  <a:rPr lang="en-IE" sz="1200" kern="1200" dirty="0">
                    <a:solidFill>
                      <a:schemeClr val="tx1"/>
                    </a:solidFill>
                    <a:effectLst/>
                    <a:latin typeface="+mn-lt"/>
                    <a:ea typeface="+mn-ea"/>
                    <a:cs typeface="+mn-cs"/>
                  </a:rPr>
                  <a:t>) analysing the table, (ii) identifying what the output is when the input is the 4</a:t>
                </a:r>
                <a:r>
                  <a:rPr lang="en-IE" sz="1200" kern="1200" baseline="30000" dirty="0">
                    <a:solidFill>
                      <a:schemeClr val="tx1"/>
                    </a:solidFill>
                    <a:effectLst/>
                    <a:latin typeface="+mn-lt"/>
                    <a:ea typeface="+mn-ea"/>
                    <a:cs typeface="+mn-cs"/>
                  </a:rPr>
                  <a:t>th</a:t>
                </a:r>
                <a:r>
                  <a:rPr lang="en-IE" sz="1200" kern="1200" dirty="0">
                    <a:solidFill>
                      <a:schemeClr val="tx1"/>
                    </a:solidFill>
                    <a:effectLst/>
                    <a:latin typeface="+mn-lt"/>
                    <a:ea typeface="+mn-ea"/>
                    <a:cs typeface="+mn-cs"/>
                  </a:rPr>
                  <a:t> day on the graph, (iii) substituting the 4 into the word expression or (iv) substituting the 4 into the algebraic expression </a:t>
                </a:r>
                <a:r>
                  <a:rPr lang="en-IE" sz="1200" i="0" kern="1200">
                    <a:solidFill>
                      <a:schemeClr val="tx1"/>
                    </a:solidFill>
                    <a:effectLst/>
                    <a:latin typeface="+mn-lt"/>
                    <a:ea typeface="+mn-ea"/>
                    <a:cs typeface="+mn-cs"/>
                  </a:rPr>
                  <a:t>3+2𝑑</a:t>
                </a:r>
                <a:r>
                  <a:rPr lang="en-IE" sz="1200" kern="1200" dirty="0">
                    <a:solidFill>
                      <a:schemeClr val="tx1"/>
                    </a:solidFill>
                    <a:effectLst/>
                    <a:latin typeface="+mn-lt"/>
                    <a:ea typeface="+mn-ea"/>
                    <a:cs typeface="+mn-cs"/>
                  </a:rPr>
                  <a:t> and/or the function </a:t>
                </a:r>
                <a:r>
                  <a:rPr lang="en-IE" sz="1200" i="0" kern="1200">
                    <a:solidFill>
                      <a:schemeClr val="tx1"/>
                    </a:solidFill>
                    <a:effectLst/>
                    <a:latin typeface="+mn-lt"/>
                    <a:ea typeface="+mn-ea"/>
                    <a:cs typeface="+mn-cs"/>
                  </a:rPr>
                  <a:t>𝑓(𝑑)=3+2𝑑</a:t>
                </a:r>
                <a:r>
                  <a:rPr lang="en-IE" sz="1200" kern="1200" dirty="0">
                    <a:solidFill>
                      <a:schemeClr val="tx1"/>
                    </a:solidFill>
                    <a:effectLst/>
                    <a:latin typeface="+mn-lt"/>
                    <a:ea typeface="+mn-ea"/>
                    <a:cs typeface="+mn-cs"/>
                  </a:rPr>
                  <a:t>.</a:t>
                </a:r>
              </a:p>
              <a:p>
                <a:r>
                  <a:rPr lang="en-IE" sz="1200" kern="1200" dirty="0">
                    <a:solidFill>
                      <a:schemeClr val="tx1"/>
                    </a:solidFill>
                    <a:effectLst/>
                    <a:latin typeface="+mn-lt"/>
                    <a:ea typeface="+mn-ea"/>
                    <a:cs typeface="+mn-cs"/>
                  </a:rPr>
                  <a:t>“How much money does John have in his money box 100 days after he got the box?” While the answer can be found by using any of the four methods outlined immediately above, it is unlikely that the table or graphical methods merit consideration as they are inefficient given the size of the numbers involved</a:t>
                </a:r>
                <a:r>
                  <a:rPr lang="en-IE" sz="1200" kern="1200" dirty="0" smtClean="0">
                    <a:solidFill>
                      <a:schemeClr val="tx1"/>
                    </a:solidFill>
                    <a:effectLst/>
                    <a:latin typeface="+mn-lt"/>
                    <a:ea typeface="+mn-ea"/>
                    <a:cs typeface="+mn-cs"/>
                  </a:rPr>
                  <a:t>.</a:t>
                </a:r>
                <a:endParaRPr lang="en-IE"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A18411F6-79C7-784F-A59F-BAD17A04234D}" type="slidenum">
              <a:rPr lang="en-US" smtClean="0"/>
              <a:t>1</a:t>
            </a:fld>
            <a:endParaRPr lang="en-US"/>
          </a:p>
        </p:txBody>
      </p:sp>
    </p:spTree>
    <p:extLst>
      <p:ext uri="{BB962C8B-B14F-4D97-AF65-F5344CB8AC3E}">
        <p14:creationId xmlns:p14="http://schemas.microsoft.com/office/powerpoint/2010/main" val="329633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411F6-79C7-784F-A59F-BAD17A04234D}" type="slidenum">
              <a:rPr lang="en-US" smtClean="0"/>
              <a:t>2</a:t>
            </a:fld>
            <a:endParaRPr lang="en-US"/>
          </a:p>
        </p:txBody>
      </p:sp>
    </p:spTree>
    <p:extLst>
      <p:ext uri="{BB962C8B-B14F-4D97-AF65-F5344CB8AC3E}">
        <p14:creationId xmlns:p14="http://schemas.microsoft.com/office/powerpoint/2010/main" val="337197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18411F6-79C7-784F-A59F-BAD17A04234D}" type="slidenum">
              <a:rPr lang="en-US" smtClean="0"/>
              <a:t>3</a:t>
            </a:fld>
            <a:endParaRPr lang="en-US"/>
          </a:p>
        </p:txBody>
      </p:sp>
    </p:spTree>
    <p:extLst>
      <p:ext uri="{BB962C8B-B14F-4D97-AF65-F5344CB8AC3E}">
        <p14:creationId xmlns:p14="http://schemas.microsoft.com/office/powerpoint/2010/main" val="230701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11413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03755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4246046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7340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39778219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63010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EA59EB-19DE-4E45-AB90-3F67B16BA9A5}"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81887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EA59EB-19DE-4E45-AB90-3F67B16BA9A5}" type="datetimeFigureOut">
              <a:rPr lang="en-US" smtClean="0"/>
              <a:t>6/23/2016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87203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EA59EB-19DE-4E45-AB90-3F67B16BA9A5}" type="datetimeFigureOut">
              <a:rPr lang="en-US" smtClean="0"/>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98854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A59EB-19DE-4E45-AB90-3F67B16BA9A5}" type="datetimeFigureOut">
              <a:rPr lang="en-US" smtClean="0"/>
              <a:t>6/23/2016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26877892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A59EB-19DE-4E45-AB90-3F67B16BA9A5}"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09103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A59EB-19DE-4E45-AB90-3F67B16BA9A5}"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77971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A59EB-19DE-4E45-AB90-3F67B16BA9A5}" type="datetimeFigureOut">
              <a:rPr lang="en-US" smtClean="0"/>
              <a:t>6/23/2016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59B6D-B29A-E042-AB6F-D34087C36CFE}" type="slidenum">
              <a:rPr lang="en-US" smtClean="0"/>
              <a:t>‹#›</a:t>
            </a:fld>
            <a:endParaRPr lang="en-US"/>
          </a:p>
        </p:txBody>
      </p:sp>
    </p:spTree>
    <p:extLst>
      <p:ext uri="{BB962C8B-B14F-4D97-AF65-F5344CB8AC3E}">
        <p14:creationId xmlns:p14="http://schemas.microsoft.com/office/powerpoint/2010/main" val="1561449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ojectmaths.ie/documents/pdf/AlgebraThroughTheLensOfFunctions.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projectmaths.ie/documents/pdf/AlgebraThroughTheLensOfFunctions.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projectmaths.ie/documents/pdf/AlgebraThroughTheLensOfFunction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smtClean="0">
                <a:latin typeface="Segoe Print"/>
              </a:rPr>
              <a:t>Problem</a:t>
            </a:r>
            <a:endParaRPr lang="en-IE" sz="2800" dirty="0"/>
          </a:p>
        </p:txBody>
      </p:sp>
      <p:sp>
        <p:nvSpPr>
          <p:cNvPr id="6" name="Content Placeholder 5"/>
          <p:cNvSpPr>
            <a:spLocks noGrp="1"/>
          </p:cNvSpPr>
          <p:nvPr>
            <p:ph idx="1"/>
          </p:nvPr>
        </p:nvSpPr>
        <p:spPr/>
        <p:txBody>
          <a:bodyPr>
            <a:normAutofit fontScale="92500" lnSpcReduction="20000"/>
          </a:bodyPr>
          <a:lstStyle/>
          <a:p>
            <a:pPr marL="0" indent="0">
              <a:lnSpc>
                <a:spcPct val="150000"/>
              </a:lnSpc>
              <a:buNone/>
            </a:pPr>
            <a:r>
              <a:rPr lang="en-IE" sz="2800" dirty="0">
                <a:latin typeface="Segoe Print" panose="02000600000000000000" pitchFamily="2" charset="0"/>
              </a:rPr>
              <a:t>John receives a gift of a money box containing €3 for his birthday.  </a:t>
            </a:r>
          </a:p>
          <a:p>
            <a:pPr marL="0" indent="0">
              <a:lnSpc>
                <a:spcPct val="150000"/>
              </a:lnSpc>
              <a:buNone/>
            </a:pPr>
            <a:r>
              <a:rPr lang="en-IE" sz="2800" dirty="0">
                <a:latin typeface="Segoe Print" panose="02000600000000000000" pitchFamily="2" charset="0"/>
              </a:rPr>
              <a:t>John decides he will save €2 every day, beginning the day immediately following his birthday.  </a:t>
            </a:r>
          </a:p>
          <a:p>
            <a:pPr marL="0" indent="0">
              <a:lnSpc>
                <a:spcPct val="150000"/>
              </a:lnSpc>
              <a:buNone/>
            </a:pPr>
            <a:r>
              <a:rPr lang="en-IE" sz="2800" dirty="0">
                <a:latin typeface="Segoe Print" panose="02000600000000000000" pitchFamily="2" charset="0"/>
              </a:rPr>
              <a:t>After how many days will John have </a:t>
            </a:r>
          </a:p>
          <a:p>
            <a:pPr marL="0" indent="0">
              <a:lnSpc>
                <a:spcPct val="150000"/>
              </a:lnSpc>
              <a:buNone/>
            </a:pPr>
            <a:r>
              <a:rPr lang="en-IE" sz="2800" dirty="0">
                <a:latin typeface="Segoe Print" panose="02000600000000000000" pitchFamily="2" charset="0"/>
              </a:rPr>
              <a:t>(</a:t>
            </a:r>
            <a:r>
              <a:rPr lang="en-IE" sz="2800" dirty="0" err="1">
                <a:latin typeface="Segoe Print" panose="02000600000000000000" pitchFamily="2" charset="0"/>
              </a:rPr>
              <a:t>i</a:t>
            </a:r>
            <a:r>
              <a:rPr lang="en-IE" sz="2800" dirty="0">
                <a:latin typeface="Segoe Print" panose="02000600000000000000" pitchFamily="2" charset="0"/>
              </a:rPr>
              <a:t>) €23 (ii) €45 and (iii) €125 in his money box</a:t>
            </a:r>
            <a:r>
              <a:rPr lang="en-IE" sz="2800" dirty="0" smtClean="0">
                <a:latin typeface="Segoe Print" panose="02000600000000000000" pitchFamily="2" charset="0"/>
              </a:rPr>
              <a:t>?</a:t>
            </a:r>
            <a:endParaRPr lang="en-IE" sz="2800" dirty="0">
              <a:latin typeface="Segoe Print" panose="02000600000000000000" pitchFamily="2" charset="0"/>
            </a:endParaRPr>
          </a:p>
        </p:txBody>
      </p:sp>
      <p:pic>
        <p:nvPicPr>
          <p:cNvPr id="9" name="Picture 8" descr="Irish Logo Final.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Tree>
    <p:extLst>
      <p:ext uri="{BB962C8B-B14F-4D97-AF65-F5344CB8AC3E}">
        <p14:creationId xmlns:p14="http://schemas.microsoft.com/office/powerpoint/2010/main" val="1157974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id Paper copy.png"/>
          <p:cNvPicPr>
            <a:picLocks noChangeAspect="1"/>
          </p:cNvPicPr>
          <p:nvPr/>
        </p:nvPicPr>
        <p:blipFill rotWithShape="1">
          <a:blip r:embed="rId3">
            <a:extLst>
              <a:ext uri="{28A0092B-C50C-407E-A947-70E740481C1C}">
                <a14:useLocalDpi xmlns:a14="http://schemas.microsoft.com/office/drawing/2010/main" val="0"/>
              </a:ext>
            </a:extLst>
          </a:blip>
          <a:srcRect b="45672"/>
          <a:stretch/>
        </p:blipFill>
        <p:spPr>
          <a:xfrm>
            <a:off x="76974" y="2452823"/>
            <a:ext cx="8987604" cy="6388072"/>
          </a:xfrm>
          <a:prstGeom prst="rect">
            <a:avLst/>
          </a:prstGeom>
        </p:spPr>
      </p:pic>
      <p:sp>
        <p:nvSpPr>
          <p:cNvPr id="4" name="Title 3"/>
          <p:cNvSpPr>
            <a:spLocks noGrp="1"/>
          </p:cNvSpPr>
          <p:nvPr>
            <p:ph type="title"/>
          </p:nvPr>
        </p:nvSpPr>
        <p:spPr>
          <a:xfrm>
            <a:off x="457200" y="20639"/>
            <a:ext cx="8229600" cy="514576"/>
          </a:xfrm>
        </p:spPr>
        <p:txBody>
          <a:bodyPr>
            <a:normAutofit/>
          </a:bodyPr>
          <a:lstStyle/>
          <a:p>
            <a:r>
              <a:rPr lang="en-US" sz="2000" b="1" dirty="0">
                <a:latin typeface="Segoe Print"/>
              </a:rPr>
              <a:t>Problem</a:t>
            </a:r>
            <a:endParaRPr lang="en-IE" sz="2000" dirty="0"/>
          </a:p>
        </p:txBody>
      </p:sp>
      <p:pic>
        <p:nvPicPr>
          <p:cNvPr id="11" name="Picture 10" descr="Irish Logo Final.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
        <p:nvSpPr>
          <p:cNvPr id="15" name="Rectangle 14"/>
          <p:cNvSpPr/>
          <p:nvPr/>
        </p:nvSpPr>
        <p:spPr>
          <a:xfrm>
            <a:off x="46800" y="334800"/>
            <a:ext cx="8847052" cy="2135200"/>
          </a:xfrm>
          <a:prstGeom prst="rect">
            <a:avLst/>
          </a:prstGeom>
        </p:spPr>
        <p:txBody>
          <a:bodyPr wrap="square">
            <a:spAutoFit/>
          </a:bodyPr>
          <a:lstStyle/>
          <a:p>
            <a:pPr>
              <a:lnSpc>
                <a:spcPct val="150000"/>
              </a:lnSpc>
            </a:pPr>
            <a:r>
              <a:rPr lang="en-IE" dirty="0">
                <a:latin typeface="Segoe Print" panose="02000600000000000000" pitchFamily="2" charset="0"/>
              </a:rPr>
              <a:t>John receives a gift of a money box containing €3 for his birthday.  </a:t>
            </a:r>
          </a:p>
          <a:p>
            <a:pPr>
              <a:lnSpc>
                <a:spcPct val="150000"/>
              </a:lnSpc>
            </a:pPr>
            <a:r>
              <a:rPr lang="en-IE" dirty="0">
                <a:latin typeface="Segoe Print" panose="02000600000000000000" pitchFamily="2" charset="0"/>
              </a:rPr>
              <a:t>John decides he will save €2 every day, beginning the day immediately following his birthday.  </a:t>
            </a:r>
          </a:p>
          <a:p>
            <a:pPr>
              <a:lnSpc>
                <a:spcPct val="150000"/>
              </a:lnSpc>
            </a:pPr>
            <a:r>
              <a:rPr lang="en-IE" dirty="0">
                <a:latin typeface="Segoe Print" panose="02000600000000000000" pitchFamily="2" charset="0"/>
              </a:rPr>
              <a:t>After how many days will John have </a:t>
            </a:r>
          </a:p>
          <a:p>
            <a:pPr>
              <a:lnSpc>
                <a:spcPct val="150000"/>
              </a:lnSpc>
            </a:pPr>
            <a:r>
              <a:rPr lang="en-IE" dirty="0">
                <a:latin typeface="Segoe Print" panose="02000600000000000000" pitchFamily="2" charset="0"/>
              </a:rPr>
              <a:t>(</a:t>
            </a:r>
            <a:r>
              <a:rPr lang="en-IE" dirty="0" err="1">
                <a:latin typeface="Segoe Print" panose="02000600000000000000" pitchFamily="2" charset="0"/>
              </a:rPr>
              <a:t>i</a:t>
            </a:r>
            <a:r>
              <a:rPr lang="en-IE" dirty="0">
                <a:latin typeface="Segoe Print" panose="02000600000000000000" pitchFamily="2" charset="0"/>
              </a:rPr>
              <a:t>) €23 (ii) €45 and (iii) €125 in his money box</a:t>
            </a:r>
            <a:r>
              <a:rPr lang="en-IE" dirty="0" smtClean="0">
                <a:latin typeface="Segoe Print" panose="02000600000000000000" pitchFamily="2" charset="0"/>
              </a:rPr>
              <a:t>?</a:t>
            </a:r>
            <a:endParaRPr lang="en-IE" dirty="0">
              <a:latin typeface="Segoe Print" panose="02000600000000000000" pitchFamily="2" charset="0"/>
            </a:endParaRPr>
          </a:p>
        </p:txBody>
      </p:sp>
    </p:spTree>
    <p:extLst>
      <p:ext uri="{BB962C8B-B14F-4D97-AF65-F5344CB8AC3E}">
        <p14:creationId xmlns:p14="http://schemas.microsoft.com/office/powerpoint/2010/main" val="3581636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2800" b="1" dirty="0" smtClean="0">
                <a:latin typeface="Segoe Print" panose="02000600000000000000" pitchFamily="2" charset="0"/>
              </a:rPr>
              <a:t>Note for Teachers</a:t>
            </a:r>
            <a:endParaRPr lang="en-IE" sz="2800" b="1" dirty="0">
              <a:latin typeface="Segoe Print" panose="02000600000000000000" pitchFamily="2" charset="0"/>
            </a:endParaRPr>
          </a:p>
        </p:txBody>
      </p:sp>
      <p:sp>
        <p:nvSpPr>
          <p:cNvPr id="6" name="Content Placeholder 5"/>
          <p:cNvSpPr>
            <a:spLocks noGrp="1"/>
          </p:cNvSpPr>
          <p:nvPr>
            <p:ph idx="1"/>
          </p:nvPr>
        </p:nvSpPr>
        <p:spPr/>
        <p:txBody>
          <a:bodyPr>
            <a:normAutofit/>
          </a:bodyPr>
          <a:lstStyle/>
          <a:p>
            <a:pPr marL="0" indent="0" algn="ctr">
              <a:lnSpc>
                <a:spcPct val="150000"/>
              </a:lnSpc>
              <a:buNone/>
            </a:pPr>
            <a:r>
              <a:rPr lang="en-IE" sz="2000" dirty="0">
                <a:latin typeface="Segoe Print" panose="02000600000000000000" pitchFamily="2" charset="0"/>
              </a:rPr>
              <a:t>Suggestions on how students can tackle the problem(s) are detailed in the Introduction, General Overview and Unit </a:t>
            </a:r>
            <a:r>
              <a:rPr lang="en-IE" sz="2000" dirty="0" smtClean="0">
                <a:latin typeface="Segoe Print" panose="02000600000000000000" pitchFamily="2" charset="0"/>
              </a:rPr>
              <a:t>6 </a:t>
            </a:r>
            <a:r>
              <a:rPr lang="en-IE" sz="2000" dirty="0">
                <a:latin typeface="Segoe Print" panose="02000600000000000000" pitchFamily="2" charset="0"/>
              </a:rPr>
              <a:t>of </a:t>
            </a:r>
            <a:r>
              <a:rPr lang="en-IE" sz="2000" dirty="0">
                <a:latin typeface="Segoe Print" panose="02000600000000000000" pitchFamily="2" charset="0"/>
                <a:hlinkClick r:id="rId3"/>
              </a:rPr>
              <a:t>Algebra Through the Lens of Functions Part </a:t>
            </a:r>
            <a:r>
              <a:rPr lang="en-IE" sz="2000" dirty="0" smtClean="0">
                <a:latin typeface="Segoe Print" panose="02000600000000000000" pitchFamily="2" charset="0"/>
                <a:hlinkClick r:id="rId3"/>
              </a:rPr>
              <a:t>1</a:t>
            </a:r>
            <a:endParaRPr lang="en-IE" sz="2000" dirty="0">
              <a:latin typeface="Segoe Print" panose="02000600000000000000" pitchFamily="2" charset="0"/>
            </a:endParaRPr>
          </a:p>
        </p:txBody>
      </p:sp>
      <p:pic>
        <p:nvPicPr>
          <p:cNvPr id="7" name="Picture 6" descr="Irish Logo Final.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pic>
        <p:nvPicPr>
          <p:cNvPr id="8" name="Picture 7" descr="Screen Shot 2016-06-22 at 13.48.32.png">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333" y="3359636"/>
            <a:ext cx="1969333" cy="2601819"/>
          </a:xfrm>
          <a:prstGeom prst="rect">
            <a:avLst/>
          </a:prstGeom>
          <a:ln>
            <a:solidFill>
              <a:schemeClr val="bg1">
                <a:lumMod val="75000"/>
              </a:schemeClr>
            </a:solidFill>
          </a:ln>
        </p:spPr>
      </p:pic>
    </p:spTree>
    <p:extLst>
      <p:ext uri="{BB962C8B-B14F-4D97-AF65-F5344CB8AC3E}">
        <p14:creationId xmlns:p14="http://schemas.microsoft.com/office/powerpoint/2010/main" val="34583718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57a4450994e9d4ae521af57af4b11cc2318956"/>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4494</TotalTime>
  <Words>159</Words>
  <Application>Microsoft Office PowerPoint</Application>
  <PresentationFormat>On-screen Show (4:3)</PresentationFormat>
  <Paragraphs>15</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Segoe Print</vt:lpstr>
      <vt:lpstr>Custom Design</vt:lpstr>
      <vt:lpstr>Problem</vt:lpstr>
      <vt:lpstr>Problem</vt:lpstr>
      <vt:lpstr>Note for Teachers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TonyKnox@projectmaths.ie</dc:creator>
  <cp:lastModifiedBy>Tony Knox</cp:lastModifiedBy>
  <cp:revision>33</cp:revision>
  <dcterms:created xsi:type="dcterms:W3CDTF">2016-04-29T10:54:19Z</dcterms:created>
  <dcterms:modified xsi:type="dcterms:W3CDTF">2016-06-23T22:14:22Z</dcterms:modified>
</cp:coreProperties>
</file>