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9" r:id="rId3"/>
    <p:sldId id="275" r:id="rId4"/>
    <p:sldId id="279" r:id="rId5"/>
    <p:sldId id="276" r:id="rId6"/>
    <p:sldId id="277" r:id="rId7"/>
    <p:sldId id="280" r:id="rId8"/>
    <p:sldId id="291" r:id="rId9"/>
    <p:sldId id="292" r:id="rId10"/>
    <p:sldId id="294" r:id="rId11"/>
    <p:sldId id="295" r:id="rId12"/>
    <p:sldId id="296" r:id="rId13"/>
    <p:sldId id="297" r:id="rId14"/>
    <p:sldId id="278" r:id="rId15"/>
    <p:sldId id="286" r:id="rId16"/>
    <p:sldId id="290" r:id="rId17"/>
    <p:sldId id="289" r:id="rId18"/>
    <p:sldId id="265" r:id="rId19"/>
    <p:sldId id="266" r:id="rId20"/>
    <p:sldId id="267" r:id="rId21"/>
    <p:sldId id="268" r:id="rId22"/>
    <p:sldId id="269" r:id="rId23"/>
    <p:sldId id="270" r:id="rId24"/>
    <p:sldId id="271" r:id="rId25"/>
    <p:sldId id="272" r:id="rId26"/>
    <p:sldId id="273" r:id="rId27"/>
    <p:sldId id="293" r:id="rId28"/>
    <p:sldId id="264" r:id="rId29"/>
    <p:sldId id="281" r:id="rId30"/>
    <p:sldId id="283" r:id="rId31"/>
    <p:sldId id="284" r:id="rId32"/>
    <p:sldId id="282" r:id="rId33"/>
    <p:sldId id="285" r:id="rId34"/>
    <p:sldId id="287" r:id="rId35"/>
    <p:sldId id="288"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00DE64"/>
    <a:srgbClr val="0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75585" autoAdjust="0"/>
  </p:normalViewPr>
  <p:slideViewPr>
    <p:cSldViewPr>
      <p:cViewPr varScale="1">
        <p:scale>
          <a:sx n="55" d="100"/>
          <a:sy n="55" d="100"/>
        </p:scale>
        <p:origin x="-92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D6661-3F1E-44BF-A21C-38AE57F593DE}" type="datetimeFigureOut">
              <a:rPr lang="en-IE" smtClean="0"/>
              <a:pPr/>
              <a:t>09/12/2014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B5832D-8980-4758-B5C2-4D3667B5ED8F}" type="slidenum">
              <a:rPr lang="en-IE" smtClean="0"/>
              <a:pPr/>
              <a:t>‹#›</a:t>
            </a:fld>
            <a:endParaRPr lang="en-IE"/>
          </a:p>
        </p:txBody>
      </p:sp>
    </p:spTree>
    <p:extLst>
      <p:ext uri="{BB962C8B-B14F-4D97-AF65-F5344CB8AC3E}">
        <p14:creationId xmlns:p14="http://schemas.microsoft.com/office/powerpoint/2010/main" val="186462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0" fontAlgn="base" latinLnBrk="0" hangingPunct="0">
              <a:lnSpc>
                <a:spcPct val="100000"/>
              </a:lnSpc>
              <a:spcBef>
                <a:spcPct val="0"/>
              </a:spcBef>
              <a:spcAft>
                <a:spcPct val="0"/>
              </a:spcAft>
              <a:buClrTx/>
              <a:buSzTx/>
              <a:tabLst/>
            </a:pPr>
            <a:endParaRPr kumimoji="0" lang="en-IE" b="0" i="0" u="none" strike="noStrike" cap="none" normalizeH="0" baseline="0" dirty="0" smtClean="0">
              <a:ln>
                <a:noFill/>
              </a:ln>
              <a:effectLst/>
              <a:latin typeface="Arial" pitchFamily="34" charset="0"/>
              <a:ea typeface="Calibri" pitchFamily="34"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tabLst/>
            </a:pPr>
            <a:endParaRPr kumimoji="0" lang="en-IE" b="0" i="0" u="none" strike="noStrike" cap="none" normalizeH="0" baseline="0" dirty="0" smtClean="0">
              <a:ln>
                <a:noFill/>
              </a:ln>
              <a:solidFill>
                <a:srgbClr val="FF0000"/>
              </a:solidFill>
              <a:effectLst/>
              <a:latin typeface="Arial" pitchFamily="34" charset="0"/>
              <a:cs typeface="Arial" pitchFamily="34" charset="0"/>
            </a:endParaRPr>
          </a:p>
          <a:p>
            <a:endParaRPr lang="en-IE" dirty="0"/>
          </a:p>
        </p:txBody>
      </p:sp>
      <p:sp>
        <p:nvSpPr>
          <p:cNvPr id="4" name="Slide Number Placeholder 3"/>
          <p:cNvSpPr>
            <a:spLocks noGrp="1"/>
          </p:cNvSpPr>
          <p:nvPr>
            <p:ph type="sldNum" sz="quarter" idx="10"/>
          </p:nvPr>
        </p:nvSpPr>
        <p:spPr/>
        <p:txBody>
          <a:bodyPr/>
          <a:lstStyle/>
          <a:p>
            <a:fld id="{E90D71A2-ED2A-4686-ABD7-4F0D84FAD52C}" type="slidenum">
              <a:rPr lang="en-IE" smtClean="0"/>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10</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11</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12</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13</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14</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15</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16</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17</a:t>
            </a:fld>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A5505C-78ED-4E0D-B7EC-55A1D7367523}"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A5505C-78ED-4E0D-B7EC-55A1D7367523}"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Relative </a:t>
            </a:r>
            <a:r>
              <a:rPr lang="en-US" baseline="0" dirty="0" smtClean="0"/>
              <a:t>vocabulary list. </a:t>
            </a:r>
            <a:r>
              <a:rPr lang="en-IE" dirty="0" smtClean="0"/>
              <a:t>In Synthetic Geometry the students have to convince themselves through investigation </a:t>
            </a:r>
          </a:p>
          <a:p>
            <a:r>
              <a:rPr lang="en-IE" dirty="0" smtClean="0"/>
              <a:t>that Theorems</a:t>
            </a:r>
            <a:r>
              <a:rPr lang="en-IE" baseline="0" dirty="0" smtClean="0"/>
              <a:t> 1-6 are true, the students CD is an excellent resource to accomplish this </a:t>
            </a:r>
          </a:p>
          <a:p>
            <a:r>
              <a:rPr lang="en-IE" baseline="0" dirty="0" smtClean="0"/>
              <a:t>where all 6 Theorems are laid out in interactive form.</a:t>
            </a:r>
          </a:p>
          <a:p>
            <a:r>
              <a:rPr lang="en-IE" dirty="0" smtClean="0"/>
              <a:t>    </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A5505C-78ED-4E0D-B7EC-55A1D7367523}"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Can you replace the</a:t>
            </a:r>
            <a:r>
              <a:rPr lang="en-IE" baseline="0" dirty="0" smtClean="0"/>
              <a:t> front picture here with the </a:t>
            </a:r>
            <a:r>
              <a:rPr lang="en-IE" baseline="0" smtClean="0"/>
              <a:t>new picture </a:t>
            </a:r>
            <a:r>
              <a:rPr lang="en-IE" baseline="0" dirty="0" smtClean="0"/>
              <a:t>on the </a:t>
            </a:r>
            <a:r>
              <a:rPr lang="en-IE" baseline="0" smtClean="0"/>
              <a:t>previous slide?</a:t>
            </a:r>
            <a:endParaRPr lang="en-IE"/>
          </a:p>
        </p:txBody>
      </p:sp>
      <p:sp>
        <p:nvSpPr>
          <p:cNvPr id="4" name="Slide Number Placeholder 3"/>
          <p:cNvSpPr>
            <a:spLocks noGrp="1"/>
          </p:cNvSpPr>
          <p:nvPr>
            <p:ph type="sldNum" sz="quarter" idx="10"/>
          </p:nvPr>
        </p:nvSpPr>
        <p:spPr/>
        <p:txBody>
          <a:bodyPr/>
          <a:lstStyle/>
          <a:p>
            <a:fld id="{C9A5505C-78ED-4E0D-B7EC-55A1D7367523}"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A5505C-78ED-4E0D-B7EC-55A1D7367523}"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9A5505C-78ED-4E0D-B7EC-55A1D7367523}"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New </a:t>
            </a:r>
            <a:r>
              <a:rPr lang="en-IE" smtClean="0"/>
              <a:t>version of Student Activity 1 to go in here</a:t>
            </a:r>
            <a:endParaRPr lang="en-IE" dirty="0"/>
          </a:p>
        </p:txBody>
      </p:sp>
      <p:sp>
        <p:nvSpPr>
          <p:cNvPr id="4" name="Slide Number Placeholder 3"/>
          <p:cNvSpPr>
            <a:spLocks noGrp="1"/>
          </p:cNvSpPr>
          <p:nvPr>
            <p:ph type="sldNum" sz="quarter" idx="10"/>
          </p:nvPr>
        </p:nvSpPr>
        <p:spPr/>
        <p:txBody>
          <a:bodyPr/>
          <a:lstStyle/>
          <a:p>
            <a:fld id="{C9A5505C-78ED-4E0D-B7EC-55A1D7367523}"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A5505C-78ED-4E0D-B7EC-55A1D7367523}"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A5505C-78ED-4E0D-B7EC-55A1D7367523}"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9B5832D-8980-4758-B5C2-4D3667B5ED8F}" type="slidenum">
              <a:rPr lang="en-IE" smtClean="0"/>
              <a:pPr/>
              <a:t>27</a:t>
            </a:fld>
            <a:endParaRPr lang="en-I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28</a:t>
            </a:fld>
            <a:endParaRPr lang="en-I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29</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3</a:t>
            </a:fld>
            <a:endParaRPr lang="en-I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30</a:t>
            </a:fld>
            <a:endParaRPr lang="en-I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31</a:t>
            </a:fld>
            <a:endParaRPr lang="en-I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32</a:t>
            </a:fld>
            <a:endParaRPr lang="en-I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33</a:t>
            </a:fld>
            <a:endParaRPr lang="en-I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34</a:t>
            </a:fld>
            <a:endParaRPr lang="en-I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35</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4</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6</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7</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8</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C9B5832D-8980-4758-B5C2-4D3667B5ED8F}" type="slidenum">
              <a:rPr lang="en-IE" smtClean="0"/>
              <a:pPr/>
              <a:t>9</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578AD906-EE44-4064-95BB-B9FA7020400C}" type="datetimeFigureOut">
              <a:rPr lang="en-IE" smtClean="0"/>
              <a:pPr/>
              <a:t>09/12/2014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78AD906-EE44-4064-95BB-B9FA7020400C}" type="datetimeFigureOut">
              <a:rPr lang="en-IE" smtClean="0"/>
              <a:pPr/>
              <a:t>09/12/2014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78AD906-EE44-4064-95BB-B9FA7020400C}" type="datetimeFigureOut">
              <a:rPr lang="en-IE" smtClean="0"/>
              <a:pPr/>
              <a:t>09/12/2014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78AD906-EE44-4064-95BB-B9FA7020400C}" type="datetimeFigureOut">
              <a:rPr lang="en-IE" smtClean="0"/>
              <a:pPr/>
              <a:t>09/12/2014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8AD906-EE44-4064-95BB-B9FA7020400C}" type="datetimeFigureOut">
              <a:rPr lang="en-IE" smtClean="0"/>
              <a:pPr/>
              <a:t>09/12/2014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78AD906-EE44-4064-95BB-B9FA7020400C}" type="datetimeFigureOut">
              <a:rPr lang="en-IE" smtClean="0"/>
              <a:pPr/>
              <a:t>09/12/2014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578AD906-EE44-4064-95BB-B9FA7020400C}" type="datetimeFigureOut">
              <a:rPr lang="en-IE" smtClean="0"/>
              <a:pPr/>
              <a:t>09/12/2014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578AD906-EE44-4064-95BB-B9FA7020400C}" type="datetimeFigureOut">
              <a:rPr lang="en-IE" smtClean="0"/>
              <a:pPr/>
              <a:t>09/12/2014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AD906-EE44-4064-95BB-B9FA7020400C}" type="datetimeFigureOut">
              <a:rPr lang="en-IE" smtClean="0"/>
              <a:pPr/>
              <a:t>09/12/2014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AD906-EE44-4064-95BB-B9FA7020400C}" type="datetimeFigureOut">
              <a:rPr lang="en-IE" smtClean="0"/>
              <a:pPr/>
              <a:t>09/12/2014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AD906-EE44-4064-95BB-B9FA7020400C}" type="datetimeFigureOut">
              <a:rPr lang="en-IE" smtClean="0"/>
              <a:pPr/>
              <a:t>09/12/2014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469DE27-ECB1-4698-A0DA-A12B6DB62341}"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AD906-EE44-4064-95BB-B9FA7020400C}" type="datetimeFigureOut">
              <a:rPr lang="en-IE" smtClean="0"/>
              <a:pPr/>
              <a:t>09/12/2014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9DE27-ECB1-4698-A0DA-A12B6DB62341}"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rojectmaths.i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projectmaths.ie/"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rojectmaths.i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projectmaths.ie/"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hyperlink" Target="../Geostrips/Student%20Activity%201A%20,2,4,%20JB.docx"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Project_Maths_Phase1_P2_Higher_Level.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projectmaths.ie/"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rojectmaths.i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6.jpeg"/><Relationship Id="rId7" Type="http://schemas.openxmlformats.org/officeDocument/2006/relationships/hyperlink" Target="../Hands%20on/Geostrips/P_Maths_Pre_Leaving_Cert_OL_Paper_2.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ands%20on/Geostrips/TL_8_intro_to_trig.pdf" TargetMode="External"/><Relationship Id="rId4" Type="http://schemas.openxmlformats.org/officeDocument/2006/relationships/image" Target="../media/image37.png"/><Relationship Id="rId9" Type="http://schemas.openxmlformats.org/officeDocument/2006/relationships/hyperlink" Target="../Hands%20on/Geostrips/P_Maths_LC_OL_Paper_2_with_solutions.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projectmaths.i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www.projectmaths.ie/learningResources/Hands-on-Resources.asp" TargetMode="Externa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Project%20Maths/ws2_powerpoints/T8.xls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Project%20Maths/ws2_powerpoints/pdf/11.pdf"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rot="20868642">
            <a:off x="1492937" y="1505873"/>
            <a:ext cx="6013200" cy="4216152"/>
          </a:xfrm>
          <a:prstGeom prst="rect">
            <a:avLst/>
          </a:prstGeom>
          <a:noFill/>
          <a:ln w="9525">
            <a:noFill/>
            <a:miter lim="800000"/>
            <a:headEnd/>
            <a:tailEnd/>
          </a:ln>
        </p:spPr>
      </p:pic>
      <p:sp>
        <p:nvSpPr>
          <p:cNvPr id="4" name="TextBox 3"/>
          <p:cNvSpPr txBox="1"/>
          <p:nvPr/>
        </p:nvSpPr>
        <p:spPr>
          <a:xfrm>
            <a:off x="1475656" y="3011468"/>
            <a:ext cx="6107782" cy="156966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IE" sz="2400" i="1" dirty="0" smtClean="0">
                <a:latin typeface="Century Gothic" pitchFamily="34" charset="0"/>
              </a:rPr>
              <a:t>“The geometrical results listed in the following pages(18-19) should first be encountered by learners through investigation and discovery.” (Syllabus)</a:t>
            </a:r>
            <a:endParaRPr lang="en-IE" sz="2400" i="1" dirty="0">
              <a:latin typeface="Century Gothic" pitchFamily="34" charset="0"/>
            </a:endParaRPr>
          </a:p>
        </p:txBody>
      </p:sp>
      <p:sp>
        <p:nvSpPr>
          <p:cNvPr id="2" name="Title 1"/>
          <p:cNvSpPr>
            <a:spLocks noGrp="1"/>
          </p:cNvSpPr>
          <p:nvPr>
            <p:ph type="title"/>
          </p:nvPr>
        </p:nvSpPr>
        <p:spPr>
          <a:xfrm>
            <a:off x="457200" y="116632"/>
            <a:ext cx="8229600" cy="1143000"/>
          </a:xfrm>
          <a:solidFill>
            <a:schemeClr val="bg2">
              <a:lumMod val="75000"/>
            </a:schemeClr>
          </a:solidFill>
        </p:spPr>
        <p:txBody>
          <a:bodyPr>
            <a:normAutofit fontScale="90000"/>
          </a:bodyPr>
          <a:lstStyle/>
          <a:p>
            <a:r>
              <a:rPr lang="en-IE" b="1" u="sng" dirty="0" smtClean="0"/>
              <a:t>Strand 2: Synthetic Geometry</a:t>
            </a:r>
            <a:br>
              <a:rPr lang="en-IE" b="1" u="sng" dirty="0" smtClean="0"/>
            </a:br>
            <a:r>
              <a:rPr lang="en-IE" b="1" u="sng" dirty="0" err="1" smtClean="0"/>
              <a:t>Geostrips</a:t>
            </a:r>
            <a:r>
              <a:rPr lang="en-IE" b="1" u="sng" dirty="0" smtClean="0"/>
              <a:t> &amp; Student CD   </a:t>
            </a:r>
            <a:endParaRPr lang="en-IE" b="1" u="sng" dirty="0"/>
          </a:p>
        </p:txBody>
      </p:sp>
      <p:sp>
        <p:nvSpPr>
          <p:cNvPr id="7" name="TextBox 6"/>
          <p:cNvSpPr txBox="1"/>
          <p:nvPr/>
        </p:nvSpPr>
        <p:spPr>
          <a:xfrm>
            <a:off x="907976" y="1794296"/>
            <a:ext cx="7624464" cy="4154984"/>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IE" sz="2400" i="1" dirty="0" smtClean="0">
                <a:latin typeface="Century Gothic" pitchFamily="34" charset="0"/>
              </a:rPr>
              <a:t>“Theorems are full of potential for surprise and delight. Every theorem can be taught by considering the unexpected matter which theorems claim to be true. Rather than simply telling students what the theorem claims, it would be helpful if we assumed we didn’t know it...it is the mathematics teacher’s responsibility to recover the surprise embedded in the theorem and convey it to the pupils. The method is simple: just imagine you do not know the fact. This is where the teacher meets the students.”</a:t>
            </a:r>
            <a:endParaRPr lang="en-IE" sz="2400" i="1" dirty="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44624"/>
            <a:ext cx="8100392" cy="2952328"/>
          </a:xfrm>
          <a:prstGeom prst="rect">
            <a:avLst/>
          </a:prstGeom>
          <a:solidFill>
            <a:schemeClr val="bg2">
              <a:lumMod val="75000"/>
            </a:schemeClr>
          </a:solidFill>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a:t>
            </a:r>
            <a:r>
              <a:rPr lang="en-IE" sz="4200" b="1" dirty="0" smtClean="0">
                <a:solidFill>
                  <a:srgbClr val="FF0000"/>
                </a:solidFill>
              </a:rPr>
              <a:t>* In a parallelogram, opposite sides are equal, and opposite angles are equal.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Conversely (1) If the opposite angles of a convex quadrilateral are equal, then it is a parallelogram;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(2) If the opposite sides of a convex quadrilateral are equal, then it is a parallelogram. </a:t>
            </a:r>
            <a:r>
              <a:rPr lang="en-IE" sz="4200" b="1" dirty="0" smtClean="0"/>
              <a:t>(All Levels)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IE"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5100" b="1" i="0" u="sng" strike="noStrike" kern="1200" cap="none" spc="0" normalizeH="0" baseline="0" noProof="0" dirty="0" smtClean="0">
                <a:ln>
                  <a:noFill/>
                </a:ln>
                <a:solidFill>
                  <a:srgbClr val="FF0000"/>
                </a:solidFill>
                <a:effectLst/>
                <a:uLnTx/>
                <a:uFillTx/>
                <a:latin typeface="+mn-lt"/>
                <a:ea typeface="+mn-ea"/>
                <a:cs typeface="+mn-cs"/>
              </a:rPr>
              <a:t>* Proof H/L JC</a:t>
            </a:r>
            <a:endParaRPr kumimoji="0" lang="en-IE" sz="5100" b="1" i="0" u="sng" strike="noStrike" kern="1200" cap="none" spc="0" normalizeH="0" baseline="0" noProof="0" dirty="0">
              <a:ln>
                <a:noFill/>
              </a:ln>
              <a:solidFill>
                <a:srgbClr val="FF0000"/>
              </a:solidFill>
              <a:effectLst/>
              <a:uLnTx/>
              <a:uFillTx/>
              <a:latin typeface="+mn-lt"/>
              <a:ea typeface="+mn-ea"/>
              <a:cs typeface="+mn-cs"/>
            </a:endParaRPr>
          </a:p>
        </p:txBody>
      </p:sp>
      <p:pic>
        <p:nvPicPr>
          <p:cNvPr id="5122" name="Picture 2" descr="C:\Users\User\Desktop\School Visits\Hands on\Geostrips\Photos\DSC_0649.JPG"/>
          <p:cNvPicPr>
            <a:picLocks noChangeAspect="1" noChangeArrowheads="1"/>
          </p:cNvPicPr>
          <p:nvPr/>
        </p:nvPicPr>
        <p:blipFill>
          <a:blip r:embed="rId3" cstate="print"/>
          <a:srcRect/>
          <a:stretch>
            <a:fillRect/>
          </a:stretch>
        </p:blipFill>
        <p:spPr bwMode="auto">
          <a:xfrm>
            <a:off x="1907704" y="3140968"/>
            <a:ext cx="5256584" cy="3456384"/>
          </a:xfrm>
          <a:prstGeom prst="rect">
            <a:avLst/>
          </a:prstGeom>
          <a:noFill/>
        </p:spPr>
      </p:pic>
      <p:pic>
        <p:nvPicPr>
          <p:cNvPr id="5" name="Picture 4">
            <a:hlinkClick r:id="rId4"/>
          </p:cNvPr>
          <p:cNvPicPr>
            <a:picLocks noChangeAspect="1" noChangeArrowheads="1"/>
          </p:cNvPicPr>
          <p:nvPr/>
        </p:nvPicPr>
        <p:blipFill>
          <a:blip r:embed="rId5" cstate="print"/>
          <a:srcRect/>
          <a:stretch>
            <a:fillRect/>
          </a:stretch>
        </p:blipFill>
        <p:spPr bwMode="auto">
          <a:xfrm>
            <a:off x="7668344" y="5517232"/>
            <a:ext cx="1114332" cy="1080120"/>
          </a:xfrm>
          <a:prstGeom prst="rect">
            <a:avLst/>
          </a:prstGeom>
          <a:noFill/>
          <a:ln w="9525">
            <a:noFill/>
            <a:miter lim="800000"/>
            <a:headEnd/>
            <a:tailEnd/>
          </a:ln>
        </p:spPr>
      </p:pic>
    </p:spTree>
    <p:extLst>
      <p:ext uri="{BB962C8B-B14F-4D97-AF65-F5344CB8AC3E}">
        <p14:creationId xmlns:p14="http://schemas.microsoft.com/office/powerpoint/2010/main" val="398255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332656"/>
            <a:ext cx="8244408" cy="1584176"/>
          </a:xfrm>
          <a:prstGeom prst="rect">
            <a:avLst/>
          </a:prstGeom>
          <a:solidFill>
            <a:schemeClr val="bg2">
              <a:lumMod val="75000"/>
            </a:schemeClr>
          </a:solidFill>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Theorem 9: Corollary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noProof="0" dirty="0" smtClean="0"/>
              <a:t>A diagonal divides a parallelogram into two congruent triangles. (JC H/L &amp; LC H/L)</a:t>
            </a:r>
            <a:endParaRPr kumimoji="0" lang="en-IE"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611560" y="2420888"/>
            <a:ext cx="7848872" cy="3888432"/>
          </a:xfrm>
          <a:prstGeom prst="rect">
            <a:avLst/>
          </a:prstGeom>
          <a:noFill/>
          <a:ln w="9525">
            <a:noFill/>
            <a:miter lim="800000"/>
            <a:headEnd/>
            <a:tailEnd/>
          </a:ln>
          <a:effectLst/>
        </p:spPr>
      </p:pic>
    </p:spTree>
    <p:extLst>
      <p:ext uri="{BB962C8B-B14F-4D97-AF65-F5344CB8AC3E}">
        <p14:creationId xmlns:p14="http://schemas.microsoft.com/office/powerpoint/2010/main" val="281498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332656"/>
            <a:ext cx="8244408" cy="1584176"/>
          </a:xfrm>
          <a:prstGeom prst="rect">
            <a:avLst/>
          </a:prstGeom>
          <a:solidFill>
            <a:schemeClr val="bg2">
              <a:lumMod val="75000"/>
            </a:schemeClr>
          </a:solidFill>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The diagonals of a parallelogram bisect each other. Conversely, if the diagonals of a quadrilateral bisect one another, then the quadrilateral is a parallelogram. </a:t>
            </a:r>
            <a:r>
              <a:rPr lang="en-IE" sz="4200" b="1" dirty="0" smtClean="0"/>
              <a:t>(All Levels)</a:t>
            </a:r>
            <a:endParaRPr kumimoji="0" lang="en-IE"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a:hlinkClick r:id="rId3"/>
          </p:cNvPr>
          <p:cNvPicPr>
            <a:picLocks noChangeAspect="1" noChangeArrowheads="1"/>
          </p:cNvPicPr>
          <p:nvPr/>
        </p:nvPicPr>
        <p:blipFill>
          <a:blip r:embed="rId4" cstate="print"/>
          <a:srcRect/>
          <a:stretch>
            <a:fillRect/>
          </a:stretch>
        </p:blipFill>
        <p:spPr bwMode="auto">
          <a:xfrm>
            <a:off x="7884368" y="5517232"/>
            <a:ext cx="1114332" cy="1080120"/>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288032" y="2132856"/>
            <a:ext cx="7596336" cy="4327972"/>
          </a:xfrm>
          <a:prstGeom prst="rect">
            <a:avLst/>
          </a:prstGeom>
          <a:noFill/>
          <a:ln w="9525">
            <a:noFill/>
            <a:miter lim="800000"/>
            <a:headEnd/>
            <a:tailEnd/>
          </a:ln>
          <a:effectLst/>
        </p:spPr>
      </p:pic>
    </p:spTree>
    <p:extLst>
      <p:ext uri="{BB962C8B-B14F-4D97-AF65-F5344CB8AC3E}">
        <p14:creationId xmlns:p14="http://schemas.microsoft.com/office/powerpoint/2010/main" val="2279345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2002234"/>
          </a:xfrm>
          <a:solidFill>
            <a:schemeClr val="bg2">
              <a:lumMod val="75000"/>
            </a:schemeClr>
          </a:solidFill>
        </p:spPr>
        <p:txBody>
          <a:bodyPr>
            <a:noAutofit/>
          </a:bodyPr>
          <a:lstStyle/>
          <a:p>
            <a:pPr algn="l"/>
            <a:r>
              <a:rPr lang="en-IE" sz="2800" dirty="0" smtClean="0"/>
              <a:t>If three parallel lines cut off equal segments on some transversal line, then they will cut off equal segments on any other transversal (JC H/L + LC O/L &amp; H/L).</a:t>
            </a:r>
            <a:br>
              <a:rPr lang="en-IE" sz="2800" dirty="0" smtClean="0"/>
            </a:br>
            <a:r>
              <a:rPr lang="en-IE" sz="2800" dirty="0" smtClean="0"/>
              <a:t/>
            </a:r>
            <a:br>
              <a:rPr lang="en-IE" sz="2800" dirty="0" smtClean="0"/>
            </a:br>
            <a:r>
              <a:rPr lang="en-IE" sz="2400" b="1" u="sng" dirty="0" smtClean="0">
                <a:solidFill>
                  <a:srgbClr val="FF0000"/>
                </a:solidFill>
              </a:rPr>
              <a:t>* Proof Required LC H/L</a:t>
            </a:r>
            <a:endParaRPr lang="en-IE" sz="2400" b="1" u="sng" dirty="0">
              <a:solidFill>
                <a:srgbClr val="FF0000"/>
              </a:solidFill>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348880"/>
            <a:ext cx="3718519" cy="3672408"/>
          </a:xfrm>
          <a:prstGeom prst="rect">
            <a:avLst/>
          </a:prstGeom>
          <a:noFill/>
          <a:ln w="9525">
            <a:noFill/>
            <a:miter lim="800000"/>
            <a:headEnd/>
            <a:tailEnd/>
          </a:ln>
        </p:spPr>
      </p:pic>
      <p:sp>
        <p:nvSpPr>
          <p:cNvPr id="6" name="Rectangle 5"/>
          <p:cNvSpPr/>
          <p:nvPr/>
        </p:nvSpPr>
        <p:spPr>
          <a:xfrm>
            <a:off x="5292080" y="6034643"/>
            <a:ext cx="3851920" cy="1138773"/>
          </a:xfrm>
          <a:prstGeom prst="rect">
            <a:avLst/>
          </a:prstGeom>
        </p:spPr>
        <p:txBody>
          <a:bodyPr wrap="square">
            <a:spAutoFit/>
          </a:bodyPr>
          <a:lstStyle/>
          <a:p>
            <a:r>
              <a:rPr lang="en-GB" sz="2000" b="1" kern="0" dirty="0" smtClean="0">
                <a:ln w="1905">
                  <a:noFill/>
                </a:ln>
                <a:solidFill>
                  <a:srgbClr val="990033"/>
                </a:solidFill>
                <a:latin typeface="Century Gothic" pitchFamily="34" charset="0"/>
                <a:ea typeface="Tahoma" pitchFamily="34" charset="0"/>
                <a:cs typeface="Tahoma" pitchFamily="34" charset="0"/>
              </a:rPr>
              <a:t>How far is it from Elisabeth St to Russell St?	</a:t>
            </a:r>
            <a:r>
              <a:rPr lang="en-GB" sz="2000" b="1" kern="0" dirty="0" smtClean="0">
                <a:ln w="1905">
                  <a:noFill/>
                </a:ln>
                <a:solidFill>
                  <a:srgbClr val="990033"/>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			</a:t>
            </a:r>
            <a:r>
              <a:rPr lang="en-GB" sz="2800" b="1" kern="0" dirty="0" smtClean="0">
                <a:ln w="1905">
                  <a:solidFill>
                    <a:prstClr val="black">
                      <a:lumMod val="85000"/>
                      <a:lumOff val="15000"/>
                    </a:prstClr>
                  </a:solidFill>
                </a:ln>
                <a:solidFill>
                  <a:srgbClr val="C00000"/>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	</a:t>
            </a:r>
            <a:r>
              <a:rPr lang="en-GB" sz="2800" b="1" kern="0" dirty="0" smtClean="0">
                <a:ln w="1905">
                  <a:solidFill>
                    <a:prstClr val="black">
                      <a:lumMod val="85000"/>
                      <a:lumOff val="15000"/>
                    </a:prstClr>
                  </a:solidFill>
                </a:ln>
                <a:solidFill>
                  <a:srgbClr val="FF0000"/>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              </a:t>
            </a:r>
            <a:endParaRPr lang="en-IE" dirty="0">
              <a:solidFill>
                <a:prstClr val="black"/>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4" cstate="print"/>
          <a:srcRect/>
          <a:stretch>
            <a:fillRect/>
          </a:stretch>
        </p:blipFill>
        <p:spPr bwMode="auto">
          <a:xfrm>
            <a:off x="539552" y="2420888"/>
            <a:ext cx="4104456" cy="3672408"/>
          </a:xfrm>
          <a:prstGeom prst="rect">
            <a:avLst/>
          </a:prstGeom>
          <a:noFill/>
          <a:ln w="9525">
            <a:noFill/>
            <a:miter lim="800000"/>
            <a:headEnd/>
            <a:tailEnd/>
          </a:ln>
          <a:effectLst/>
        </p:spPr>
      </p:pic>
      <p:pic>
        <p:nvPicPr>
          <p:cNvPr id="8" name="Picture 7">
            <a:hlinkClick r:id="rId5"/>
          </p:cNvPr>
          <p:cNvPicPr>
            <a:picLocks noChangeAspect="1" noChangeArrowheads="1"/>
          </p:cNvPicPr>
          <p:nvPr/>
        </p:nvPicPr>
        <p:blipFill>
          <a:blip r:embed="rId6" cstate="print"/>
          <a:srcRect/>
          <a:stretch>
            <a:fillRect/>
          </a:stretch>
        </p:blipFill>
        <p:spPr bwMode="auto">
          <a:xfrm>
            <a:off x="217308" y="5661248"/>
            <a:ext cx="1114332" cy="1080120"/>
          </a:xfrm>
          <a:prstGeom prst="rect">
            <a:avLst/>
          </a:prstGeom>
          <a:noFill/>
          <a:ln w="9525">
            <a:noFill/>
            <a:miter lim="800000"/>
            <a:headEnd/>
            <a:tailEnd/>
          </a:ln>
        </p:spPr>
      </p:pic>
    </p:spTree>
    <p:extLst>
      <p:ext uri="{BB962C8B-B14F-4D97-AF65-F5344CB8AC3E}">
        <p14:creationId xmlns:p14="http://schemas.microsoft.com/office/powerpoint/2010/main" val="67082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44624"/>
            <a:ext cx="8100392" cy="2952328"/>
          </a:xfrm>
          <a:prstGeom prst="rect">
            <a:avLst/>
          </a:prstGeom>
          <a:solidFill>
            <a:schemeClr val="bg2">
              <a:lumMod val="75000"/>
            </a:schemeClr>
          </a:solidFill>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 In a parallelogram, opposite sides are equal, and opposite angles are equal.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Conversely (1) If the opposite angles of a convex quadrilateral are equal, then it is a parallelogram;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(2) If the opposite sides of a convex quadrilateral are equal, then it is a parallelogram. </a:t>
            </a:r>
            <a:r>
              <a:rPr lang="en-IE" sz="4200" b="1" dirty="0" smtClean="0"/>
              <a:t>(All Levels)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IE"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 Proof H/L JC</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2" name="Picture 2" descr="C:\Users\User\Desktop\School Visits\Hands on\Geostrips\Photos\DSC_0649.JPG"/>
          <p:cNvPicPr>
            <a:picLocks noChangeAspect="1" noChangeArrowheads="1"/>
          </p:cNvPicPr>
          <p:nvPr/>
        </p:nvPicPr>
        <p:blipFill>
          <a:blip r:embed="rId3" cstate="print"/>
          <a:srcRect/>
          <a:stretch>
            <a:fillRect/>
          </a:stretch>
        </p:blipFill>
        <p:spPr bwMode="auto">
          <a:xfrm>
            <a:off x="1907704" y="3140968"/>
            <a:ext cx="5256584" cy="3456384"/>
          </a:xfrm>
          <a:prstGeom prst="rect">
            <a:avLst/>
          </a:prstGeom>
          <a:noFill/>
        </p:spPr>
      </p:pic>
      <p:pic>
        <p:nvPicPr>
          <p:cNvPr id="5" name="Picture 4">
            <a:hlinkClick r:id="rId4"/>
          </p:cNvPr>
          <p:cNvPicPr>
            <a:picLocks noChangeAspect="1" noChangeArrowheads="1"/>
          </p:cNvPicPr>
          <p:nvPr/>
        </p:nvPicPr>
        <p:blipFill>
          <a:blip r:embed="rId5" cstate="print"/>
          <a:srcRect/>
          <a:stretch>
            <a:fillRect/>
          </a:stretch>
        </p:blipFill>
        <p:spPr bwMode="auto">
          <a:xfrm>
            <a:off x="7668344" y="5517232"/>
            <a:ext cx="1114332" cy="1080120"/>
          </a:xfrm>
          <a:prstGeom prst="rect">
            <a:avLst/>
          </a:prstGeom>
          <a:noFill/>
          <a:ln w="9525">
            <a:noFill/>
            <a:miter lim="800000"/>
            <a:headEnd/>
            <a:tailEnd/>
          </a:ln>
        </p:spPr>
      </p:pic>
      <p:sp>
        <p:nvSpPr>
          <p:cNvPr id="6" name="Content Placeholder 2"/>
          <p:cNvSpPr txBox="1">
            <a:spLocks/>
          </p:cNvSpPr>
          <p:nvPr/>
        </p:nvSpPr>
        <p:spPr>
          <a:xfrm>
            <a:off x="395536" y="0"/>
            <a:ext cx="8748464" cy="2852936"/>
          </a:xfrm>
          <a:prstGeom prst="rect">
            <a:avLst/>
          </a:prstGeom>
          <a:solidFill>
            <a:schemeClr val="bg2">
              <a:lumMod val="75000"/>
            </a:schemeClr>
          </a:solidFill>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a:t>
            </a:r>
            <a:r>
              <a:rPr lang="en-IE" sz="4200" u="sng" dirty="0" smtClean="0"/>
              <a:t>Theorem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The area of a parallelogram is the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base x height.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LC (O/L &amp; H/L).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332656"/>
            <a:ext cx="8244408" cy="1584176"/>
          </a:xfrm>
          <a:prstGeom prst="rect">
            <a:avLst/>
          </a:prstGeom>
          <a:solidFill>
            <a:schemeClr val="bg2">
              <a:lumMod val="75000"/>
            </a:schemeClr>
          </a:solidFill>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Theorem 9: Corollary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noProof="0" dirty="0" smtClean="0"/>
              <a:t>A diagonal divides a parallelogram into two congruent triangles. (JC H/L &amp; LC H/L)</a:t>
            </a:r>
            <a:endParaRPr kumimoji="0" lang="en-IE"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611560" y="2420888"/>
            <a:ext cx="7848872" cy="3888432"/>
          </a:xfrm>
          <a:prstGeom prst="rect">
            <a:avLst/>
          </a:prstGeom>
          <a:noFill/>
          <a:ln w="9525">
            <a:noFill/>
            <a:miter lim="800000"/>
            <a:headEnd/>
            <a:tailEnd/>
          </a:ln>
          <a:effectLst/>
        </p:spPr>
      </p:pic>
      <p:sp>
        <p:nvSpPr>
          <p:cNvPr id="5" name="Content Placeholder 2"/>
          <p:cNvSpPr txBox="1">
            <a:spLocks/>
          </p:cNvSpPr>
          <p:nvPr/>
        </p:nvSpPr>
        <p:spPr>
          <a:xfrm>
            <a:off x="323528" y="260648"/>
            <a:ext cx="8244408" cy="1584176"/>
          </a:xfrm>
          <a:prstGeom prst="rect">
            <a:avLst/>
          </a:prstGeom>
          <a:solidFill>
            <a:schemeClr val="bg2">
              <a:lumMod val="75000"/>
            </a:schemeClr>
          </a:solidFill>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a:t>
            </a:r>
            <a:r>
              <a:rPr lang="en-IE" sz="4200" u="sng" dirty="0" smtClean="0"/>
              <a:t>Theorem 17</a:t>
            </a:r>
            <a:r>
              <a:rPr lang="en-IE" sz="42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noProof="0" dirty="0" smtClean="0"/>
              <a:t>A diagonal </a:t>
            </a:r>
            <a:r>
              <a:rPr lang="en-IE" sz="4200" dirty="0" smtClean="0"/>
              <a:t>of</a:t>
            </a:r>
            <a:r>
              <a:rPr lang="en-IE" sz="4200" noProof="0" dirty="0" smtClean="0"/>
              <a:t> a parallelogram </a:t>
            </a:r>
            <a:r>
              <a:rPr lang="en-IE" sz="4200" dirty="0" smtClean="0"/>
              <a:t>bisects the area</a:t>
            </a:r>
            <a:r>
              <a:rPr lang="en-IE" sz="4200" noProof="0" dirty="0" smtClean="0"/>
              <a:t>.  LC (O/L &amp; H/L)</a:t>
            </a:r>
            <a:endParaRPr kumimoji="0" lang="en-IE"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332656"/>
            <a:ext cx="8244408" cy="1584176"/>
          </a:xfrm>
          <a:prstGeom prst="rect">
            <a:avLst/>
          </a:prstGeom>
          <a:solidFill>
            <a:schemeClr val="bg2">
              <a:lumMod val="75000"/>
            </a:schemeClr>
          </a:solidFill>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The diagonals of a parallelogram bisect each other. Conversely, if the diagonals of a quadrilateral bisect one another, then the quadrilateral is a parallelogram. </a:t>
            </a:r>
            <a:r>
              <a:rPr lang="en-IE" sz="4200" b="1" dirty="0" smtClean="0"/>
              <a:t>(All Levels)</a:t>
            </a:r>
            <a:endParaRPr kumimoji="0" lang="en-IE"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a:hlinkClick r:id="rId3"/>
          </p:cNvPr>
          <p:cNvPicPr>
            <a:picLocks noChangeAspect="1" noChangeArrowheads="1"/>
          </p:cNvPicPr>
          <p:nvPr/>
        </p:nvPicPr>
        <p:blipFill>
          <a:blip r:embed="rId4" cstate="print"/>
          <a:srcRect/>
          <a:stretch>
            <a:fillRect/>
          </a:stretch>
        </p:blipFill>
        <p:spPr bwMode="auto">
          <a:xfrm>
            <a:off x="7884368" y="5517232"/>
            <a:ext cx="1114332" cy="1080120"/>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288032" y="2132856"/>
            <a:ext cx="7596336" cy="43279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2002234"/>
          </a:xfrm>
          <a:solidFill>
            <a:schemeClr val="bg2">
              <a:lumMod val="75000"/>
            </a:schemeClr>
          </a:solidFill>
        </p:spPr>
        <p:txBody>
          <a:bodyPr>
            <a:noAutofit/>
          </a:bodyPr>
          <a:lstStyle/>
          <a:p>
            <a:pPr algn="l"/>
            <a:r>
              <a:rPr lang="en-IE" sz="2800" dirty="0" smtClean="0"/>
              <a:t>If three parallel lines cut off equal segments on some transversal line, then they will cut off equal segments on any other transversal (JC H/L + LC O/L &amp; H/L).</a:t>
            </a:r>
            <a:br>
              <a:rPr lang="en-IE" sz="2800" dirty="0" smtClean="0"/>
            </a:br>
            <a:r>
              <a:rPr lang="en-IE" sz="2800" dirty="0" smtClean="0"/>
              <a:t/>
            </a:r>
            <a:br>
              <a:rPr lang="en-IE" sz="2800" dirty="0" smtClean="0"/>
            </a:br>
            <a:r>
              <a:rPr lang="en-IE" sz="2400" b="1" u="sng" dirty="0" smtClean="0">
                <a:solidFill>
                  <a:srgbClr val="FF0000"/>
                </a:solidFill>
              </a:rPr>
              <a:t>* Proof Required LC H/L</a:t>
            </a:r>
            <a:endParaRPr lang="en-IE" sz="2400" b="1" u="sng" dirty="0">
              <a:solidFill>
                <a:srgbClr val="FF0000"/>
              </a:solidFill>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348880"/>
            <a:ext cx="3718519" cy="3672408"/>
          </a:xfrm>
          <a:prstGeom prst="rect">
            <a:avLst/>
          </a:prstGeom>
          <a:noFill/>
          <a:ln w="9525">
            <a:noFill/>
            <a:miter lim="800000"/>
            <a:headEnd/>
            <a:tailEnd/>
          </a:ln>
        </p:spPr>
      </p:pic>
      <p:sp>
        <p:nvSpPr>
          <p:cNvPr id="6" name="Rectangle 5"/>
          <p:cNvSpPr/>
          <p:nvPr/>
        </p:nvSpPr>
        <p:spPr>
          <a:xfrm>
            <a:off x="5292080" y="6034643"/>
            <a:ext cx="3851920" cy="1138773"/>
          </a:xfrm>
          <a:prstGeom prst="rect">
            <a:avLst/>
          </a:prstGeom>
        </p:spPr>
        <p:txBody>
          <a:bodyPr wrap="square">
            <a:spAutoFit/>
          </a:bodyPr>
          <a:lstStyle/>
          <a:p>
            <a:r>
              <a:rPr lang="en-GB" sz="2000" b="1" kern="0" dirty="0" smtClean="0">
                <a:ln w="1905">
                  <a:noFill/>
                </a:ln>
                <a:solidFill>
                  <a:srgbClr val="990033"/>
                </a:solidFill>
                <a:latin typeface="Century Gothic" pitchFamily="34" charset="0"/>
                <a:ea typeface="Tahoma" pitchFamily="34" charset="0"/>
                <a:cs typeface="Tahoma" pitchFamily="34" charset="0"/>
              </a:rPr>
              <a:t>How far is it from Elisabeth St to Russell St?	</a:t>
            </a:r>
            <a:r>
              <a:rPr lang="en-GB" sz="2000" b="1" kern="0" dirty="0" smtClean="0">
                <a:ln w="1905">
                  <a:noFill/>
                </a:ln>
                <a:solidFill>
                  <a:srgbClr val="990033"/>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			</a:t>
            </a:r>
            <a:r>
              <a:rPr lang="en-GB" sz="2800" b="1" kern="0" dirty="0" smtClean="0">
                <a:ln w="1905">
                  <a:solidFill>
                    <a:prstClr val="black">
                      <a:lumMod val="85000"/>
                      <a:lumOff val="15000"/>
                    </a:prstClr>
                  </a:solidFill>
                </a:ln>
                <a:solidFill>
                  <a:srgbClr val="C00000"/>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	</a:t>
            </a:r>
            <a:r>
              <a:rPr lang="en-GB" sz="2800" b="1" kern="0" dirty="0" smtClean="0">
                <a:ln w="1905">
                  <a:solidFill>
                    <a:prstClr val="black">
                      <a:lumMod val="85000"/>
                      <a:lumOff val="15000"/>
                    </a:prstClr>
                  </a:solidFill>
                </a:ln>
                <a:solidFill>
                  <a:srgbClr val="FF0000"/>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              </a:t>
            </a:r>
            <a:endParaRPr lang="en-IE" dirty="0">
              <a:solidFill>
                <a:prstClr val="black"/>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4" cstate="print"/>
          <a:srcRect/>
          <a:stretch>
            <a:fillRect/>
          </a:stretch>
        </p:blipFill>
        <p:spPr bwMode="auto">
          <a:xfrm>
            <a:off x="539552" y="2420888"/>
            <a:ext cx="4104456" cy="3672408"/>
          </a:xfrm>
          <a:prstGeom prst="rect">
            <a:avLst/>
          </a:prstGeom>
          <a:noFill/>
          <a:ln w="9525">
            <a:noFill/>
            <a:miter lim="800000"/>
            <a:headEnd/>
            <a:tailEnd/>
          </a:ln>
          <a:effectLst/>
        </p:spPr>
      </p:pic>
      <p:pic>
        <p:nvPicPr>
          <p:cNvPr id="8" name="Picture 7">
            <a:hlinkClick r:id="rId5"/>
          </p:cNvPr>
          <p:cNvPicPr>
            <a:picLocks noChangeAspect="1" noChangeArrowheads="1"/>
          </p:cNvPicPr>
          <p:nvPr/>
        </p:nvPicPr>
        <p:blipFill>
          <a:blip r:embed="rId6" cstate="print"/>
          <a:srcRect/>
          <a:stretch>
            <a:fillRect/>
          </a:stretch>
        </p:blipFill>
        <p:spPr bwMode="auto">
          <a:xfrm>
            <a:off x="217308" y="5661248"/>
            <a:ext cx="1114332" cy="1080120"/>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467544" y="2420888"/>
            <a:ext cx="4248472" cy="3600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7583" y="244549"/>
            <a:ext cx="8248722" cy="615625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a:p>
            <a:pPr algn="ctr"/>
            <a:endParaRPr lang="en-IE" dirty="0" smtClean="0"/>
          </a:p>
          <a:p>
            <a:pPr algn="ctr"/>
            <a:endParaRPr lang="en-IE" dirty="0"/>
          </a:p>
          <a:p>
            <a:pPr algn="ctr"/>
            <a:endParaRPr lang="en-IE" dirty="0" smtClean="0"/>
          </a:p>
          <a:p>
            <a:pPr algn="ctr"/>
            <a:endParaRPr lang="en-IE" dirty="0" smtClean="0"/>
          </a:p>
          <a:p>
            <a:pPr algn="ctr"/>
            <a:endParaRPr lang="en-IE" dirty="0"/>
          </a:p>
          <a:p>
            <a:pPr algn="ctr"/>
            <a:endParaRPr lang="en-IE" dirty="0"/>
          </a:p>
        </p:txBody>
      </p:sp>
      <p:sp>
        <p:nvSpPr>
          <p:cNvPr id="5" name="TextBox 4"/>
          <p:cNvSpPr txBox="1"/>
          <p:nvPr/>
        </p:nvSpPr>
        <p:spPr>
          <a:xfrm>
            <a:off x="3187058" y="457194"/>
            <a:ext cx="2750477" cy="830997"/>
          </a:xfrm>
          <a:prstGeom prst="rect">
            <a:avLst/>
          </a:prstGeom>
          <a:noFill/>
        </p:spPr>
        <p:txBody>
          <a:bodyPr wrap="square" rtlCol="0">
            <a:spAutoFit/>
          </a:bodyPr>
          <a:lstStyle/>
          <a:p>
            <a:pPr algn="ctr"/>
            <a:r>
              <a:rPr lang="en-IE" sz="4800" u="sng" dirty="0" smtClean="0">
                <a:solidFill>
                  <a:schemeClr val="bg1"/>
                </a:solidFill>
                <a:latin typeface="Tahoma" pitchFamily="34" charset="0"/>
                <a:ea typeface="Tahoma" pitchFamily="34" charset="0"/>
                <a:cs typeface="Tahoma" pitchFamily="34" charset="0"/>
              </a:rPr>
              <a:t>Purpose</a:t>
            </a:r>
            <a:endParaRPr lang="en-IE" sz="4800" u="sng" dirty="0">
              <a:solidFill>
                <a:schemeClr val="bg1"/>
              </a:solidFill>
              <a:latin typeface="Tahoma" pitchFamily="34" charset="0"/>
              <a:ea typeface="Tahoma" pitchFamily="34" charset="0"/>
              <a:cs typeface="Tahoma" pitchFamily="34" charset="0"/>
            </a:endParaRPr>
          </a:p>
        </p:txBody>
      </p:sp>
      <p:sp>
        <p:nvSpPr>
          <p:cNvPr id="7" name="TextBox 6"/>
          <p:cNvSpPr txBox="1"/>
          <p:nvPr/>
        </p:nvSpPr>
        <p:spPr>
          <a:xfrm>
            <a:off x="1569273" y="1714493"/>
            <a:ext cx="6238296" cy="1569660"/>
          </a:xfrm>
          <a:prstGeom prst="rect">
            <a:avLst/>
          </a:prstGeom>
          <a:noFill/>
        </p:spPr>
        <p:txBody>
          <a:bodyPr wrap="square" rtlCol="0">
            <a:spAutoFit/>
          </a:bodyPr>
          <a:lstStyle/>
          <a:p>
            <a:pPr algn="ctr"/>
            <a:r>
              <a:rPr lang="en-IE" sz="4800" u="sng" dirty="0" smtClean="0">
                <a:solidFill>
                  <a:schemeClr val="bg1"/>
                </a:solidFill>
                <a:latin typeface="Tahoma" pitchFamily="34" charset="0"/>
                <a:ea typeface="Tahoma" pitchFamily="34" charset="0"/>
                <a:cs typeface="Tahoma" pitchFamily="34" charset="0"/>
              </a:rPr>
              <a:t>Can you put a title to this theorem?</a:t>
            </a:r>
            <a:endParaRPr lang="en-IE" sz="4800" u="sng" dirty="0">
              <a:solidFill>
                <a:schemeClr val="bg1"/>
              </a:solidFill>
              <a:latin typeface="Tahoma" pitchFamily="34" charset="0"/>
              <a:ea typeface="Tahoma" pitchFamily="34" charset="0"/>
              <a:cs typeface="Tahoma" pitchFamily="34" charset="0"/>
            </a:endParaRPr>
          </a:p>
        </p:txBody>
      </p:sp>
      <p:pic>
        <p:nvPicPr>
          <p:cNvPr id="52226" name="Picture 2" descr="http://t3.gstatic.com/images?q=tbn:ANd9GcRcGnhBIcxg3Wn7-iP0tudvHh4ZXYXpQH_JTIx2WLYK2SolOz-3">
            <a:hlinkClick r:id="rId3" action="ppaction://hlinkfile"/>
          </p:cNvPr>
          <p:cNvPicPr>
            <a:picLocks noChangeAspect="1" noChangeArrowheads="1"/>
          </p:cNvPicPr>
          <p:nvPr/>
        </p:nvPicPr>
        <p:blipFill>
          <a:blip r:embed="rId4" cstate="print"/>
          <a:srcRect/>
          <a:stretch>
            <a:fillRect/>
          </a:stretch>
        </p:blipFill>
        <p:spPr bwMode="auto">
          <a:xfrm>
            <a:off x="7308304" y="5157192"/>
            <a:ext cx="1079004" cy="1079004"/>
          </a:xfrm>
          <a:prstGeom prst="rect">
            <a:avLst/>
          </a:prstGeom>
          <a:noFill/>
        </p:spPr>
      </p:pic>
    </p:spTree>
    <p:extLst>
      <p:ext uri="{BB962C8B-B14F-4D97-AF65-F5344CB8AC3E}">
        <p14:creationId xmlns:p14="http://schemas.microsoft.com/office/powerpoint/2010/main" val="1198355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714202"/>
          </a:xfrm>
          <a:solidFill>
            <a:schemeClr val="bg2">
              <a:lumMod val="75000"/>
            </a:schemeClr>
          </a:solidFill>
        </p:spPr>
        <p:txBody>
          <a:bodyPr>
            <a:normAutofit fontScale="90000"/>
          </a:bodyPr>
          <a:lstStyle/>
          <a:p>
            <a:r>
              <a:rPr lang="en-IE" u="sng" dirty="0" smtClean="0"/>
              <a:t>Student Activity –Theorem 13</a:t>
            </a:r>
            <a:br>
              <a:rPr lang="en-IE" u="sng" dirty="0" smtClean="0"/>
            </a:br>
            <a:r>
              <a:rPr lang="en-IE" b="1" u="sng" dirty="0" smtClean="0"/>
              <a:t>All LEVELS</a:t>
            </a:r>
            <a:r>
              <a:rPr lang="en-IE" b="1" dirty="0" smtClean="0"/>
              <a:t> </a:t>
            </a:r>
            <a:br>
              <a:rPr lang="en-IE" b="1" dirty="0" smtClean="0"/>
            </a:br>
            <a:r>
              <a:rPr lang="en-IE" sz="3600" b="1" u="sng" dirty="0" smtClean="0">
                <a:solidFill>
                  <a:srgbClr val="FF0000"/>
                </a:solidFill>
              </a:rPr>
              <a:t>* Proof Required H/L LC</a:t>
            </a:r>
            <a:endParaRPr lang="en-IE" sz="3600" b="1" u="sng" dirty="0">
              <a:solidFill>
                <a:srgbClr val="FF0000"/>
              </a:solidFill>
            </a:endParaRPr>
          </a:p>
        </p:txBody>
      </p:sp>
      <p:pic>
        <p:nvPicPr>
          <p:cNvPr id="4" name="Content Placeholder 3" descr="DSCF1275.JPG"/>
          <p:cNvPicPr>
            <a:picLocks noGrp="1"/>
          </p:cNvPicPr>
          <p:nvPr>
            <p:ph idx="1"/>
          </p:nvPr>
        </p:nvPicPr>
        <p:blipFill>
          <a:blip r:embed="rId3" cstate="print"/>
          <a:srcRect l="2825" t="19512" r="7268" b="7096"/>
          <a:stretch>
            <a:fillRect/>
          </a:stretch>
        </p:blipFill>
        <p:spPr>
          <a:xfrm>
            <a:off x="2051720" y="2996952"/>
            <a:ext cx="4659922" cy="3238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95536" y="116632"/>
            <a:ext cx="8229600" cy="1143000"/>
          </a:xfrm>
          <a:solidFill>
            <a:schemeClr val="bg2">
              <a:lumMod val="75000"/>
            </a:schemeClr>
          </a:solidFill>
        </p:spPr>
        <p:txBody>
          <a:bodyPr>
            <a:noAutofit/>
          </a:bodyPr>
          <a:lstStyle/>
          <a:p>
            <a:r>
              <a:rPr lang="en-IE" sz="3600" u="sng" dirty="0" smtClean="0"/>
              <a:t>Convince themselves through investigation that theorems 1 – 6 are true</a:t>
            </a:r>
            <a:endParaRPr lang="en-US" sz="3600" u="sng" dirty="0"/>
          </a:p>
        </p:txBody>
      </p:sp>
      <p:sp>
        <p:nvSpPr>
          <p:cNvPr id="4" name="Rectangle 2"/>
          <p:cNvSpPr txBox="1">
            <a:spLocks/>
          </p:cNvSpPr>
          <p:nvPr/>
        </p:nvSpPr>
        <p:spPr>
          <a:xfrm>
            <a:off x="0" y="2362200"/>
            <a:ext cx="8763000" cy="4495800"/>
          </a:xfrm>
          <a:prstGeom prst="rect">
            <a:avLst/>
          </a:prstGeom>
        </p:spPr>
        <p:txBody>
          <a:bodyPr vert="horz">
            <a:normAutofit/>
          </a:bodyPr>
          <a:lstStyle/>
          <a:p>
            <a:pPr marL="638175" lvl="1" indent="-457200" eaLnBrk="0" hangingPunct="0">
              <a:spcBef>
                <a:spcPts val="550"/>
              </a:spcBef>
              <a:buClr>
                <a:srgbClr val="990033"/>
              </a:buClr>
              <a:buSzPct val="100000"/>
              <a:buFont typeface="+mj-lt"/>
              <a:buAutoNum type="arabicPeriod"/>
            </a:pPr>
            <a:r>
              <a:rPr lang="en-IE" sz="2400" dirty="0" smtClean="0">
                <a:latin typeface="Century Gothic" pitchFamily="34" charset="0"/>
                <a:cs typeface="Calibri" pitchFamily="34" charset="0"/>
              </a:rPr>
              <a:t>Vertically opposite angles are equal in measure.</a:t>
            </a:r>
            <a:endParaRPr lang="en-IE" sz="2400" dirty="0" smtClean="0">
              <a:latin typeface="Century Gothic" pitchFamily="34" charset="0"/>
              <a:ea typeface="Calibri" pitchFamily="34" charset="0"/>
              <a:cs typeface="ArialMT"/>
            </a:endParaRPr>
          </a:p>
          <a:p>
            <a:pPr marL="638175" marR="0" lvl="1" indent="-457200" algn="l" defTabSz="914400" rtl="0" eaLnBrk="0" fontAlgn="auto" latinLnBrk="0" hangingPunct="0">
              <a:lnSpc>
                <a:spcPct val="100000"/>
              </a:lnSpc>
              <a:spcBef>
                <a:spcPts val="550"/>
              </a:spcBef>
              <a:spcAft>
                <a:spcPts val="0"/>
              </a:spcAft>
              <a:buClr>
                <a:srgbClr val="990033"/>
              </a:buClr>
              <a:buSzPct val="100000"/>
              <a:buFont typeface="+mj-lt"/>
              <a:buAutoNum type="arabicPeriod"/>
              <a:tabLst/>
              <a:defRPr/>
            </a:pPr>
            <a:r>
              <a:rPr lang="en-IE" sz="2400" dirty="0" smtClean="0">
                <a:latin typeface="Century Gothic" pitchFamily="34" charset="0"/>
                <a:ea typeface="Calibri" pitchFamily="34" charset="0"/>
                <a:cs typeface="ArialMT"/>
              </a:rPr>
              <a:t>In an isosceles triangle the angles opposite the equal sides are equal (and converse).</a:t>
            </a:r>
            <a:endParaRPr kumimoji="0" lang="en-IE" sz="2400" b="0" i="0" u="none" strike="noStrike" kern="1200" cap="none" spc="0" normalizeH="0" noProof="0" dirty="0" smtClean="0">
              <a:ln>
                <a:noFill/>
              </a:ln>
              <a:solidFill>
                <a:schemeClr val="tx1"/>
              </a:solidFill>
              <a:effectLst/>
              <a:uLnTx/>
              <a:uFillTx/>
              <a:latin typeface="Century Gothic" pitchFamily="34" charset="0"/>
              <a:ea typeface="Calibri" pitchFamily="34" charset="0"/>
              <a:cs typeface="ArialMT"/>
            </a:endParaRPr>
          </a:p>
          <a:p>
            <a:pPr marL="638175" marR="0" lvl="1" indent="-457200" algn="l" defTabSz="914400" rtl="0" eaLnBrk="0" fontAlgn="auto" latinLnBrk="0" hangingPunct="0">
              <a:lnSpc>
                <a:spcPct val="100000"/>
              </a:lnSpc>
              <a:spcBef>
                <a:spcPts val="550"/>
              </a:spcBef>
              <a:spcAft>
                <a:spcPts val="0"/>
              </a:spcAft>
              <a:buClr>
                <a:srgbClr val="990033"/>
              </a:buClr>
              <a:buSzPct val="100000"/>
              <a:buFont typeface="+mj-lt"/>
              <a:buAutoNum type="arabicPeriod"/>
              <a:tabLst/>
              <a:defRPr/>
            </a:pPr>
            <a:r>
              <a:rPr lang="en-IE" sz="2400" dirty="0" smtClean="0">
                <a:latin typeface="Century Gothic" pitchFamily="34" charset="0"/>
                <a:ea typeface="Calibri" pitchFamily="34" charset="0"/>
                <a:cs typeface="ArialMT"/>
              </a:rPr>
              <a:t>If a transversal makes equal alternate angles on two lines then the lines are parallel (and converse).</a:t>
            </a:r>
          </a:p>
          <a:p>
            <a:pPr marL="638175" marR="0" lvl="1" indent="-457200" algn="l" defTabSz="914400" rtl="0" eaLnBrk="0" fontAlgn="auto" latinLnBrk="0" hangingPunct="0">
              <a:lnSpc>
                <a:spcPct val="100000"/>
              </a:lnSpc>
              <a:spcBef>
                <a:spcPts val="550"/>
              </a:spcBef>
              <a:spcAft>
                <a:spcPts val="0"/>
              </a:spcAft>
              <a:buClr>
                <a:srgbClr val="990033"/>
              </a:buClr>
              <a:buSzPct val="100000"/>
              <a:buFont typeface="+mj-lt"/>
              <a:buAutoNum type="arabicPeriod"/>
              <a:tabLst/>
              <a:defRPr/>
            </a:pPr>
            <a:r>
              <a:rPr lang="en-IE" sz="2400" b="1" dirty="0" smtClean="0">
                <a:solidFill>
                  <a:srgbClr val="FF0000"/>
                </a:solidFill>
                <a:latin typeface="Century Gothic" pitchFamily="34" charset="0"/>
                <a:ea typeface="Calibri" pitchFamily="34" charset="0"/>
                <a:cs typeface="ArialMT"/>
              </a:rPr>
              <a:t>The angles in any triangle add to 180</a:t>
            </a:r>
            <a:r>
              <a:rPr lang="en-IE" sz="2400" b="1" baseline="30000" dirty="0" smtClean="0">
                <a:solidFill>
                  <a:srgbClr val="FF0000"/>
                </a:solidFill>
                <a:latin typeface="Century Gothic" pitchFamily="34" charset="0"/>
                <a:ea typeface="Calibri" pitchFamily="34" charset="0"/>
                <a:cs typeface="ArialMT"/>
              </a:rPr>
              <a:t>o</a:t>
            </a:r>
            <a:r>
              <a:rPr lang="en-IE" sz="2400" b="1" dirty="0" smtClean="0">
                <a:solidFill>
                  <a:srgbClr val="FF0000"/>
                </a:solidFill>
                <a:latin typeface="Century Gothic" pitchFamily="34" charset="0"/>
                <a:ea typeface="Calibri" pitchFamily="34" charset="0"/>
                <a:cs typeface="ArialMT"/>
              </a:rPr>
              <a:t>.</a:t>
            </a:r>
            <a:endParaRPr lang="en-IE" sz="2400" b="1" baseline="30000" dirty="0" smtClean="0">
              <a:solidFill>
                <a:srgbClr val="FF0000"/>
              </a:solidFill>
              <a:latin typeface="Century Gothic" pitchFamily="34" charset="0"/>
              <a:ea typeface="Calibri" pitchFamily="34" charset="0"/>
              <a:cs typeface="ArialMT"/>
            </a:endParaRPr>
          </a:p>
          <a:p>
            <a:pPr marL="638175" marR="0" lvl="1" indent="-457200" algn="l" defTabSz="914400" rtl="0" eaLnBrk="0" fontAlgn="auto" latinLnBrk="0" hangingPunct="0">
              <a:lnSpc>
                <a:spcPct val="100000"/>
              </a:lnSpc>
              <a:spcBef>
                <a:spcPts val="550"/>
              </a:spcBef>
              <a:spcAft>
                <a:spcPts val="0"/>
              </a:spcAft>
              <a:buClr>
                <a:srgbClr val="990033"/>
              </a:buClr>
              <a:buSzPct val="100000"/>
              <a:buFont typeface="+mj-lt"/>
              <a:buAutoNum type="arabicPeriod"/>
              <a:tabLst/>
              <a:defRPr/>
            </a:pPr>
            <a:r>
              <a:rPr lang="en-IE" sz="2400" noProof="0" dirty="0" smtClean="0">
                <a:latin typeface="Century Gothic" pitchFamily="34" charset="0"/>
                <a:ea typeface="Calibri" pitchFamily="34" charset="0"/>
                <a:cs typeface="ArialMT"/>
              </a:rPr>
              <a:t>Two lines are parallel if and only if, for any transversal, the corresponding angles are equal.</a:t>
            </a:r>
          </a:p>
          <a:p>
            <a:pPr marL="638175" marR="0" lvl="1" indent="-457200" algn="l" defTabSz="914400" rtl="0" eaLnBrk="0" fontAlgn="auto" latinLnBrk="0" hangingPunct="0">
              <a:lnSpc>
                <a:spcPct val="100000"/>
              </a:lnSpc>
              <a:spcBef>
                <a:spcPts val="550"/>
              </a:spcBef>
              <a:spcAft>
                <a:spcPts val="0"/>
              </a:spcAft>
              <a:buClr>
                <a:srgbClr val="990033"/>
              </a:buClr>
              <a:buSzPct val="100000"/>
              <a:buFont typeface="+mj-lt"/>
              <a:buAutoNum type="arabicPeriod"/>
              <a:tabLst/>
              <a:defRPr/>
            </a:pP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Each exterior angle of a triangle is equal to the sum of the interior </a:t>
            </a:r>
            <a:r>
              <a:rPr lang="en-IE" sz="2400" b="1" dirty="0" smtClean="0">
                <a:solidFill>
                  <a:srgbClr val="FF0000"/>
                </a:solidFill>
                <a:latin typeface="Century Gothic" pitchFamily="34" charset="0"/>
                <a:ea typeface="Calibri" pitchFamily="34" charset="0"/>
                <a:cs typeface="ArialMT"/>
              </a:rPr>
              <a:t>opposite</a:t>
            </a:r>
            <a:r>
              <a:rPr kumimoji="0" lang="en-IE" sz="2400" b="1" i="0" u="none" strike="noStrike" kern="1200" cap="none" spc="0" normalizeH="0" dirty="0" smtClean="0">
                <a:ln>
                  <a:noFill/>
                </a:ln>
                <a:solidFill>
                  <a:srgbClr val="FF0000"/>
                </a:solidFill>
                <a:effectLst/>
                <a:uLnTx/>
                <a:uFillTx/>
                <a:latin typeface="Century Gothic" pitchFamily="34" charset="0"/>
                <a:ea typeface="Calibri" pitchFamily="34" charset="0"/>
                <a:cs typeface="ArialMT"/>
              </a:rPr>
              <a:t> angles.</a:t>
            </a:r>
            <a:endParaRPr kumimoji="0" lang="en-IE" sz="2400" b="1" i="0" u="none" strike="noStrike" kern="1200" cap="none" spc="0" normalizeH="0" noProof="0" dirty="0" smtClean="0">
              <a:ln>
                <a:noFill/>
              </a:ln>
              <a:solidFill>
                <a:srgbClr val="FF0000"/>
              </a:solidFill>
              <a:effectLst/>
              <a:uLnTx/>
              <a:uFillTx/>
              <a:latin typeface="Century Gothic" pitchFamily="34" charset="0"/>
              <a:ea typeface="Calibri" pitchFamily="34" charset="0"/>
              <a:cs typeface="ArialMT"/>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Century Gothic" pitchFamily="34" charset="0"/>
            </a:endParaRPr>
          </a:p>
        </p:txBody>
      </p:sp>
      <p:sp>
        <p:nvSpPr>
          <p:cNvPr id="5" name="Rectangle 4"/>
          <p:cNvSpPr/>
          <p:nvPr/>
        </p:nvSpPr>
        <p:spPr>
          <a:xfrm>
            <a:off x="251520" y="1351530"/>
            <a:ext cx="4495800" cy="523220"/>
          </a:xfrm>
          <a:prstGeom prst="rect">
            <a:avLst/>
          </a:prstGeom>
          <a:solidFill>
            <a:schemeClr val="bg2">
              <a:lumMod val="75000"/>
            </a:schemeClr>
          </a:solidFill>
        </p:spPr>
        <p:txBody>
          <a:bodyPr wrap="square">
            <a:spAutoFit/>
          </a:bodyPr>
          <a:lstStyle/>
          <a:p>
            <a:pPr algn="ctr"/>
            <a:r>
              <a:rPr lang="en-IE" sz="2800" u="sng" dirty="0" smtClean="0"/>
              <a:t>2.1 Synthetic Geometry-C.I.C </a:t>
            </a:r>
            <a:endParaRPr lang="en-IE" sz="2800" u="sng" dirty="0"/>
          </a:p>
        </p:txBody>
      </p:sp>
      <p:sp>
        <p:nvSpPr>
          <p:cNvPr id="6" name="Rectangle 5"/>
          <p:cNvSpPr/>
          <p:nvPr/>
        </p:nvSpPr>
        <p:spPr>
          <a:xfrm>
            <a:off x="4899720" y="1321604"/>
            <a:ext cx="3863280" cy="523220"/>
          </a:xfrm>
          <a:prstGeom prst="rect">
            <a:avLst/>
          </a:prstGeom>
          <a:solidFill>
            <a:schemeClr val="bg2">
              <a:lumMod val="75000"/>
            </a:schemeClr>
          </a:solidFill>
        </p:spPr>
        <p:txBody>
          <a:bodyPr wrap="square">
            <a:spAutoFit/>
          </a:bodyPr>
          <a:lstStyle/>
          <a:p>
            <a:pPr algn="ctr"/>
            <a:r>
              <a:rPr lang="en-IE" sz="2800" b="1" u="sng" dirty="0" smtClean="0">
                <a:solidFill>
                  <a:srgbClr val="FF0000"/>
                </a:solidFill>
              </a:rPr>
              <a:t>Proof Required JC (H/L)</a:t>
            </a:r>
            <a:endParaRPr lang="en-IE" sz="2800" b="1" u="sng" dirty="0">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92696"/>
          </a:xfrm>
          <a:solidFill>
            <a:schemeClr val="bg2">
              <a:lumMod val="75000"/>
            </a:schemeClr>
          </a:solidFill>
        </p:spPr>
        <p:txBody>
          <a:bodyPr>
            <a:normAutofit fontScale="90000"/>
          </a:bodyPr>
          <a:lstStyle/>
          <a:p>
            <a:r>
              <a:rPr lang="en-IE" u="sng" dirty="0" smtClean="0"/>
              <a:t>Student Activity </a:t>
            </a:r>
            <a:endParaRPr lang="en-IE" u="sng" dirty="0"/>
          </a:p>
        </p:txBody>
      </p:sp>
      <p:sp>
        <p:nvSpPr>
          <p:cNvPr id="3" name="Content Placeholder 2"/>
          <p:cNvSpPr>
            <a:spLocks noGrp="1"/>
          </p:cNvSpPr>
          <p:nvPr>
            <p:ph idx="1"/>
          </p:nvPr>
        </p:nvSpPr>
        <p:spPr/>
        <p:txBody>
          <a:bodyPr/>
          <a:lstStyle/>
          <a:p>
            <a:endParaRPr lang="en-IE"/>
          </a:p>
        </p:txBody>
      </p:sp>
      <p:pic>
        <p:nvPicPr>
          <p:cNvPr id="173058" name="Picture 2"/>
          <p:cNvPicPr>
            <a:picLocks noChangeAspect="1" noChangeArrowheads="1"/>
          </p:cNvPicPr>
          <p:nvPr/>
        </p:nvPicPr>
        <p:blipFill>
          <a:blip r:embed="rId3" cstate="print"/>
          <a:srcRect/>
          <a:stretch>
            <a:fillRect/>
          </a:stretch>
        </p:blipFill>
        <p:spPr bwMode="auto">
          <a:xfrm>
            <a:off x="439615" y="876301"/>
            <a:ext cx="8282354" cy="5181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18285" y="1481956"/>
            <a:ext cx="3324949" cy="2439129"/>
            <a:chOff x="236475" y="409901"/>
            <a:chExt cx="3602028" cy="2439129"/>
          </a:xfrm>
        </p:grpSpPr>
        <p:sp>
          <p:nvSpPr>
            <p:cNvPr id="5" name="TextBox 4"/>
            <p:cNvSpPr txBox="1"/>
            <p:nvPr/>
          </p:nvSpPr>
          <p:spPr>
            <a:xfrm>
              <a:off x="236475" y="409901"/>
              <a:ext cx="3602028" cy="2439129"/>
            </a:xfrm>
            <a:prstGeom prst="rect">
              <a:avLst/>
            </a:prstGeom>
            <a:noFill/>
          </p:spPr>
          <p:txBody>
            <a:bodyPr wrap="none" rtlCol="0">
              <a:spAutoFit/>
            </a:bodyPr>
            <a:lstStyle/>
            <a:p>
              <a:r>
                <a:rPr lang="en-IE" b="1" dirty="0" smtClean="0">
                  <a:latin typeface="Tahoma" pitchFamily="34" charset="0"/>
                  <a:ea typeface="Tahoma" pitchFamily="34" charset="0"/>
                  <a:cs typeface="Tahoma" pitchFamily="34" charset="0"/>
                </a:rPr>
                <a:t>                B </a:t>
              </a:r>
            </a:p>
            <a:p>
              <a:endParaRPr lang="en-IE"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600"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r>
                <a:rPr lang="en-IE" b="1" dirty="0" smtClean="0">
                  <a:latin typeface="Tahoma" pitchFamily="34" charset="0"/>
                  <a:ea typeface="Tahoma" pitchFamily="34" charset="0"/>
                  <a:cs typeface="Tahoma" pitchFamily="34" charset="0"/>
                </a:rPr>
                <a:t>   A                                      C </a:t>
              </a:r>
              <a:endParaRPr lang="en-IE" b="1" dirty="0">
                <a:latin typeface="Tahoma" pitchFamily="34" charset="0"/>
                <a:ea typeface="Tahoma" pitchFamily="34" charset="0"/>
                <a:cs typeface="Tahoma" pitchFamily="34" charset="0"/>
              </a:endParaRPr>
            </a:p>
          </p:txBody>
        </p:sp>
        <p:grpSp>
          <p:nvGrpSpPr>
            <p:cNvPr id="3" name="Group 5"/>
            <p:cNvGrpSpPr/>
            <p:nvPr/>
          </p:nvGrpSpPr>
          <p:grpSpPr>
            <a:xfrm>
              <a:off x="729121" y="703040"/>
              <a:ext cx="2430000" cy="2124000"/>
              <a:chOff x="5763724" y="1331052"/>
              <a:chExt cx="2430000" cy="2124000"/>
            </a:xfrm>
          </p:grpSpPr>
          <p:sp>
            <p:nvSpPr>
              <p:cNvPr id="7" name="Rounded Rectangle 6"/>
              <p:cNvSpPr/>
              <p:nvPr/>
            </p:nvSpPr>
            <p:spPr>
              <a:xfrm rot="18035833">
                <a:off x="5404963" y="2289482"/>
                <a:ext cx="1800000" cy="173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ounded Rectangle 7"/>
              <p:cNvSpPr/>
              <p:nvPr/>
            </p:nvSpPr>
            <p:spPr>
              <a:xfrm>
                <a:off x="5763724" y="3035772"/>
                <a:ext cx="2430000" cy="1734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ounded Rectangle 8"/>
              <p:cNvSpPr/>
              <p:nvPr/>
            </p:nvSpPr>
            <p:spPr>
              <a:xfrm rot="2772839">
                <a:off x="6325266" y="2306342"/>
                <a:ext cx="2124000" cy="1734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4" name="Group 11"/>
          <p:cNvGrpSpPr/>
          <p:nvPr/>
        </p:nvGrpSpPr>
        <p:grpSpPr>
          <a:xfrm>
            <a:off x="2091100" y="1447338"/>
            <a:ext cx="6397905" cy="4535999"/>
            <a:chOff x="236475" y="302295"/>
            <a:chExt cx="3302206" cy="2548292"/>
          </a:xfrm>
        </p:grpSpPr>
        <p:sp>
          <p:nvSpPr>
            <p:cNvPr id="13" name="TextBox 12"/>
            <p:cNvSpPr txBox="1"/>
            <p:nvPr/>
          </p:nvSpPr>
          <p:spPr>
            <a:xfrm>
              <a:off x="236475" y="409901"/>
              <a:ext cx="3302206" cy="2303982"/>
            </a:xfrm>
            <a:prstGeom prst="rect">
              <a:avLst/>
            </a:prstGeom>
            <a:noFill/>
          </p:spPr>
          <p:txBody>
            <a:bodyPr wrap="none" rtlCol="0">
              <a:spAutoFit/>
            </a:bodyPr>
            <a:lstStyle/>
            <a:p>
              <a:r>
                <a:rPr lang="en-IE" b="1" dirty="0" smtClean="0">
                  <a:latin typeface="Tahoma" pitchFamily="34" charset="0"/>
                  <a:ea typeface="Tahoma" pitchFamily="34" charset="0"/>
                  <a:cs typeface="Tahoma" pitchFamily="34" charset="0"/>
                </a:rPr>
                <a:t>                                          E</a:t>
              </a:r>
            </a:p>
            <a:p>
              <a:endParaRPr lang="en-IE"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r>
                <a:rPr lang="en-IE" b="1" dirty="0" smtClean="0">
                  <a:latin typeface="Tahoma" pitchFamily="34" charset="0"/>
                  <a:ea typeface="Tahoma" pitchFamily="34" charset="0"/>
                  <a:cs typeface="Tahoma" pitchFamily="34" charset="0"/>
                </a:rPr>
                <a:t> </a:t>
              </a:r>
            </a:p>
            <a:p>
              <a:endParaRPr lang="en-IE"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600"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r>
                <a:rPr lang="en-IE" b="1" dirty="0" smtClean="0">
                  <a:latin typeface="Tahoma" pitchFamily="34" charset="0"/>
                  <a:ea typeface="Tahoma" pitchFamily="34" charset="0"/>
                  <a:cs typeface="Tahoma" pitchFamily="34" charset="0"/>
                </a:rPr>
                <a:t>           D                				        F</a:t>
              </a:r>
              <a:endParaRPr lang="en-IE" b="1" dirty="0">
                <a:latin typeface="Tahoma" pitchFamily="34" charset="0"/>
                <a:ea typeface="Tahoma" pitchFamily="34" charset="0"/>
                <a:cs typeface="Tahoma" pitchFamily="34" charset="0"/>
              </a:endParaRPr>
            </a:p>
          </p:txBody>
        </p:sp>
        <p:grpSp>
          <p:nvGrpSpPr>
            <p:cNvPr id="6" name="Group 13"/>
            <p:cNvGrpSpPr/>
            <p:nvPr/>
          </p:nvGrpSpPr>
          <p:grpSpPr>
            <a:xfrm>
              <a:off x="729121" y="302295"/>
              <a:ext cx="2430000" cy="2548292"/>
              <a:chOff x="5763724" y="930307"/>
              <a:chExt cx="2430000" cy="2548292"/>
            </a:xfrm>
          </p:grpSpPr>
          <p:sp>
            <p:nvSpPr>
              <p:cNvPr id="15" name="Rounded Rectangle 14"/>
              <p:cNvSpPr/>
              <p:nvPr/>
            </p:nvSpPr>
            <p:spPr>
              <a:xfrm rot="18089717">
                <a:off x="5214472" y="2178763"/>
                <a:ext cx="2103352" cy="8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ounded Rectangle 15"/>
              <p:cNvSpPr/>
              <p:nvPr/>
            </p:nvSpPr>
            <p:spPr>
              <a:xfrm>
                <a:off x="5763724" y="3035772"/>
                <a:ext cx="2430000" cy="9707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ounded Rectangle 16"/>
              <p:cNvSpPr/>
              <p:nvPr/>
            </p:nvSpPr>
            <p:spPr>
              <a:xfrm rot="2730007">
                <a:off x="6147960" y="2163289"/>
                <a:ext cx="2548292" cy="823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pic>
        <p:nvPicPr>
          <p:cNvPr id="11" name="Picture 44" descr="C:\Users\pmdt\Desktop\maths clipart\Mathematics\Mathematics\Measuring Devices\Protra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5597" y="3818579"/>
            <a:ext cx="3135439" cy="29306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4" descr="C:\Users\pmdt\Desktop\maths clipart\Mathematics\Mathematics\Measuring Devices\Protra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737" y="3923357"/>
            <a:ext cx="2912010" cy="272181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flipV="1">
            <a:off x="3149383" y="5281497"/>
            <a:ext cx="4633519" cy="49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23203" y="2097682"/>
            <a:ext cx="1812219" cy="31772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44" descr="C:\Users\pmdt\Desktop\maths clipart\Mathematics\Mathematics\Measuring Devices\Protra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200" y="2110204"/>
            <a:ext cx="3135439" cy="293064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flipV="1">
            <a:off x="767585" y="3566520"/>
            <a:ext cx="2280666" cy="709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41405" y="2110204"/>
            <a:ext cx="804133" cy="145631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92146" y="2208857"/>
            <a:ext cx="2785249" cy="307264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34" name="Picture 44" descr="C:\Users\pmdt\Desktop\maths clipart\Mathematics\Mathematics\Measuring Devices\Protra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553" y="2208857"/>
            <a:ext cx="2912010" cy="2721811"/>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p:cNvCxnSpPr/>
          <p:nvPr/>
        </p:nvCxnSpPr>
        <p:spPr>
          <a:xfrm>
            <a:off x="992809" y="3566997"/>
            <a:ext cx="197190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45538" y="2110203"/>
            <a:ext cx="1313671" cy="1456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41" name="Picture 44" descr="C:\Users\pmdt\Desktop\maths clipart\Mathematics\Mathematics\Measuring Devices\Protra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13158">
            <a:off x="3275124" y="905423"/>
            <a:ext cx="3234045" cy="257565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4" descr="C:\Users\pmdt\Desktop\maths clipart\Mathematics\Mathematics\Measuring Devices\Protra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13158">
            <a:off x="-71483" y="793130"/>
            <a:ext cx="3234045" cy="2575651"/>
          </a:xfrm>
          <a:prstGeom prst="rect">
            <a:avLst/>
          </a:prstGeom>
          <a:noFill/>
          <a:extLst>
            <a:ext uri="{909E8E84-426E-40DD-AFC4-6F175D3DCCD1}">
              <a14:hiddenFill xmlns:a14="http://schemas.microsoft.com/office/drawing/2010/main">
                <a:solidFill>
                  <a:srgbClr val="FFFFFF"/>
                </a:solidFill>
              </a14:hiddenFill>
            </a:ext>
          </a:extLst>
        </p:spPr>
      </p:pic>
      <p:pic>
        <p:nvPicPr>
          <p:cNvPr id="51" name="Content Placeholder 3"/>
          <p:cNvPicPr>
            <a:picLocks/>
          </p:cNvPicPr>
          <p:nvPr/>
        </p:nvPicPr>
        <p:blipFill>
          <a:blip r:embed="rId4" cstate="print"/>
          <a:srcRect/>
          <a:stretch>
            <a:fillRect/>
          </a:stretch>
        </p:blipFill>
        <p:spPr bwMode="auto">
          <a:xfrm>
            <a:off x="263562" y="730559"/>
            <a:ext cx="8689552" cy="5638710"/>
          </a:xfrm>
          <a:prstGeom prst="rect">
            <a:avLst/>
          </a:prstGeom>
          <a:ln w="38100">
            <a:noFill/>
            <a:miter lim="800000"/>
            <a:headEnd/>
            <a:tailEnd/>
          </a:ln>
        </p:spPr>
      </p:pic>
      <p:sp>
        <p:nvSpPr>
          <p:cNvPr id="29" name="Title 1"/>
          <p:cNvSpPr txBox="1">
            <a:spLocks/>
          </p:cNvSpPr>
          <p:nvPr/>
        </p:nvSpPr>
        <p:spPr>
          <a:xfrm>
            <a:off x="467544" y="116632"/>
            <a:ext cx="8229600" cy="692696"/>
          </a:xfrm>
          <a:prstGeom prst="rect">
            <a:avLst/>
          </a:prstGeom>
          <a:solidFill>
            <a:schemeClr val="bg2">
              <a:lumMod val="75000"/>
            </a:schemeClr>
          </a:solidFill>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4400" b="0" i="0" u="sng" strike="noStrike" kern="1200" cap="none" spc="0" normalizeH="0" baseline="0" noProof="0" dirty="0" smtClean="0">
                <a:ln>
                  <a:noFill/>
                </a:ln>
                <a:solidFill>
                  <a:schemeClr val="tx1"/>
                </a:solidFill>
                <a:effectLst/>
                <a:uLnTx/>
                <a:uFillTx/>
                <a:latin typeface="+mj-lt"/>
                <a:ea typeface="+mj-ea"/>
                <a:cs typeface="+mj-cs"/>
              </a:rPr>
              <a:t>Student Activity </a:t>
            </a:r>
            <a:endParaRPr kumimoji="0" lang="en-IE" sz="4400" b="0" i="0" u="sng"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23889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1"/>
                                        </p:tgtEl>
                                      </p:cBhvr>
                                    </p:animEffect>
                                    <p:set>
                                      <p:cBhvr>
                                        <p:cTn id="7" dur="1" fill="hold">
                                          <p:stCondLst>
                                            <p:cond delay="499"/>
                                          </p:stCondLst>
                                        </p:cTn>
                                        <p:tgtEl>
                                          <p:spTgt spid="5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500"/>
                            </p:stCondLst>
                            <p:childTnLst>
                              <p:par>
                                <p:cTn id="58" presetID="22" presetClass="entr" presetSubtype="2" fill="hold" nodeType="afterEffect">
                                  <p:stCondLst>
                                    <p:cond delay="750"/>
                                  </p:stCondLst>
                                  <p:childTnLst>
                                    <p:set>
                                      <p:cBhvr>
                                        <p:cTn id="59" dur="1" fill="hold">
                                          <p:stCondLst>
                                            <p:cond delay="0"/>
                                          </p:stCondLst>
                                        </p:cTn>
                                        <p:tgtEl>
                                          <p:spTgt spid="20"/>
                                        </p:tgtEl>
                                        <p:attrNameLst>
                                          <p:attrName>style.visibility</p:attrName>
                                        </p:attrNameLst>
                                      </p:cBhvr>
                                      <p:to>
                                        <p:strVal val="visible"/>
                                      </p:to>
                                    </p:set>
                                    <p:animEffect transition="in" filter="wipe(right)">
                                      <p:cBhvr>
                                        <p:cTn id="60" dur="500"/>
                                        <p:tgtEl>
                                          <p:spTgt spid="20"/>
                                        </p:tgtEl>
                                      </p:cBhvr>
                                    </p:animEffect>
                                  </p:childTnLst>
                                </p:cTn>
                              </p:par>
                              <p:par>
                                <p:cTn id="61" presetID="22" presetClass="entr" presetSubtype="2" fill="hold" nodeType="withEffect">
                                  <p:stCondLst>
                                    <p:cond delay="750"/>
                                  </p:stCondLst>
                                  <p:childTnLst>
                                    <p:set>
                                      <p:cBhvr>
                                        <p:cTn id="62" dur="1" fill="hold">
                                          <p:stCondLst>
                                            <p:cond delay="0"/>
                                          </p:stCondLst>
                                        </p:cTn>
                                        <p:tgtEl>
                                          <p:spTgt spid="32"/>
                                        </p:tgtEl>
                                        <p:attrNameLst>
                                          <p:attrName>style.visibility</p:attrName>
                                        </p:attrNameLst>
                                      </p:cBhvr>
                                      <p:to>
                                        <p:strVal val="visible"/>
                                      </p:to>
                                    </p:set>
                                    <p:animEffect transition="in" filter="wipe(right)">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par>
                          <p:cTn id="69" fill="hold">
                            <p:stCondLst>
                              <p:cond delay="500"/>
                            </p:stCondLst>
                            <p:childTnLst>
                              <p:par>
                                <p:cTn id="70" presetID="22" presetClass="entr" presetSubtype="2" fill="hold" nodeType="afterEffect">
                                  <p:stCondLst>
                                    <p:cond delay="1000"/>
                                  </p:stCondLst>
                                  <p:childTnLst>
                                    <p:set>
                                      <p:cBhvr>
                                        <p:cTn id="71" dur="1" fill="hold">
                                          <p:stCondLst>
                                            <p:cond delay="0"/>
                                          </p:stCondLst>
                                        </p:cTn>
                                        <p:tgtEl>
                                          <p:spTgt spid="35"/>
                                        </p:tgtEl>
                                        <p:attrNameLst>
                                          <p:attrName>style.visibility</p:attrName>
                                        </p:attrNameLst>
                                      </p:cBhvr>
                                      <p:to>
                                        <p:strVal val="visible"/>
                                      </p:to>
                                    </p:set>
                                    <p:animEffect transition="in" filter="wipe(right)">
                                      <p:cBhvr>
                                        <p:cTn id="72" dur="500"/>
                                        <p:tgtEl>
                                          <p:spTgt spid="35"/>
                                        </p:tgtEl>
                                      </p:cBhvr>
                                    </p:animEffect>
                                  </p:childTnLst>
                                </p:cTn>
                              </p:par>
                              <p:par>
                                <p:cTn id="73" presetID="22" presetClass="entr" presetSubtype="2" fill="hold" nodeType="withEffect">
                                  <p:stCondLst>
                                    <p:cond delay="1000"/>
                                  </p:stCondLst>
                                  <p:childTnLst>
                                    <p:set>
                                      <p:cBhvr>
                                        <p:cTn id="74" dur="1" fill="hold">
                                          <p:stCondLst>
                                            <p:cond delay="0"/>
                                          </p:stCondLst>
                                        </p:cTn>
                                        <p:tgtEl>
                                          <p:spTgt spid="36"/>
                                        </p:tgtEl>
                                        <p:attrNameLst>
                                          <p:attrName>style.visibility</p:attrName>
                                        </p:attrNameLst>
                                      </p:cBhvr>
                                      <p:to>
                                        <p:strVal val="visible"/>
                                      </p:to>
                                    </p:set>
                                    <p:animEffect transition="in" filter="wipe(right)">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2"/>
                                        </p:tgtEl>
                                      </p:cBhvr>
                                    </p:animEffect>
                                    <p:set>
                                      <p:cBhvr>
                                        <p:cTn id="86" dur="1" fill="hold">
                                          <p:stCondLst>
                                            <p:cond delay="499"/>
                                          </p:stCondLst>
                                        </p:cTn>
                                        <p:tgtEl>
                                          <p:spTgt spid="32"/>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5"/>
                                        </p:tgtEl>
                                      </p:cBhvr>
                                    </p:animEffect>
                                    <p:set>
                                      <p:cBhvr>
                                        <p:cTn id="89" dur="1" fill="hold">
                                          <p:stCondLst>
                                            <p:cond delay="499"/>
                                          </p:stCondLst>
                                        </p:cTn>
                                        <p:tgtEl>
                                          <p:spTgt spid="35"/>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4"/>
                                        </p:tgtEl>
                                      </p:cBhvr>
                                    </p:animEffect>
                                    <p:set>
                                      <p:cBhvr>
                                        <p:cTn id="92" dur="1" fill="hold">
                                          <p:stCondLst>
                                            <p:cond delay="499"/>
                                          </p:stCondLst>
                                        </p:cTn>
                                        <p:tgtEl>
                                          <p:spTgt spid="3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6"/>
                                        </p:tgtEl>
                                      </p:cBhvr>
                                    </p:animEffect>
                                    <p:set>
                                      <p:cBhvr>
                                        <p:cTn id="95" dur="1" fill="hold">
                                          <p:stCondLst>
                                            <p:cond delay="499"/>
                                          </p:stCondLst>
                                        </p:cTn>
                                        <p:tgtEl>
                                          <p:spTgt spid="3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childTnLst>
                          </p:cTn>
                        </p:par>
                        <p:par>
                          <p:cTn id="101" fill="hold">
                            <p:stCondLst>
                              <p:cond delay="500"/>
                            </p:stCondLst>
                            <p:childTnLst>
                              <p:par>
                                <p:cTn id="102" presetID="22" presetClass="entr" presetSubtype="1" fill="hold" nodeType="afterEffect">
                                  <p:stCondLst>
                                    <p:cond delay="1000"/>
                                  </p:stCondLst>
                                  <p:childTnLst>
                                    <p:set>
                                      <p:cBhvr>
                                        <p:cTn id="103" dur="1" fill="hold">
                                          <p:stCondLst>
                                            <p:cond delay="0"/>
                                          </p:stCondLst>
                                        </p:cTn>
                                        <p:tgtEl>
                                          <p:spTgt spid="32"/>
                                        </p:tgtEl>
                                        <p:attrNameLst>
                                          <p:attrName>style.visibility</p:attrName>
                                        </p:attrNameLst>
                                      </p:cBhvr>
                                      <p:to>
                                        <p:strVal val="visible"/>
                                      </p:to>
                                    </p:set>
                                    <p:animEffect transition="in" filter="wipe(up)">
                                      <p:cBhvr>
                                        <p:cTn id="104" dur="500"/>
                                        <p:tgtEl>
                                          <p:spTgt spid="32"/>
                                        </p:tgtEl>
                                      </p:cBhvr>
                                    </p:animEffect>
                                  </p:childTnLst>
                                </p:cTn>
                              </p:par>
                              <p:par>
                                <p:cTn id="105" presetID="22" presetClass="entr" presetSubtype="1" fill="hold" nodeType="withEffect">
                                  <p:stCondLst>
                                    <p:cond delay="1000"/>
                                  </p:stCondLst>
                                  <p:childTnLst>
                                    <p:set>
                                      <p:cBhvr>
                                        <p:cTn id="106" dur="1" fill="hold">
                                          <p:stCondLst>
                                            <p:cond delay="0"/>
                                          </p:stCondLst>
                                        </p:cTn>
                                        <p:tgtEl>
                                          <p:spTgt spid="22"/>
                                        </p:tgtEl>
                                        <p:attrNameLst>
                                          <p:attrName>style.visibility</p:attrName>
                                        </p:attrNameLst>
                                      </p:cBhvr>
                                      <p:to>
                                        <p:strVal val="visible"/>
                                      </p:to>
                                    </p:set>
                                    <p:animEffect transition="in" filter="wipe(up)">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500"/>
                                        <p:tgtEl>
                                          <p:spTgt spid="44"/>
                                        </p:tgtEl>
                                      </p:cBhvr>
                                    </p:animEffect>
                                  </p:childTnLst>
                                </p:cTn>
                              </p:par>
                            </p:childTnLst>
                          </p:cTn>
                        </p:par>
                        <p:par>
                          <p:cTn id="113" fill="hold">
                            <p:stCondLst>
                              <p:cond delay="500"/>
                            </p:stCondLst>
                            <p:childTnLst>
                              <p:par>
                                <p:cTn id="114" presetID="22" presetClass="entr" presetSubtype="1" fill="hold" nodeType="afterEffect">
                                  <p:stCondLst>
                                    <p:cond delay="1000"/>
                                  </p:stCondLst>
                                  <p:childTnLst>
                                    <p:set>
                                      <p:cBhvr>
                                        <p:cTn id="115" dur="1" fill="hold">
                                          <p:stCondLst>
                                            <p:cond delay="0"/>
                                          </p:stCondLst>
                                        </p:cTn>
                                        <p:tgtEl>
                                          <p:spTgt spid="36"/>
                                        </p:tgtEl>
                                        <p:attrNameLst>
                                          <p:attrName>style.visibility</p:attrName>
                                        </p:attrNameLst>
                                      </p:cBhvr>
                                      <p:to>
                                        <p:strVal val="visible"/>
                                      </p:to>
                                    </p:set>
                                    <p:animEffect transition="in" filter="wipe(up)">
                                      <p:cBhvr>
                                        <p:cTn id="116" dur="500"/>
                                        <p:tgtEl>
                                          <p:spTgt spid="36"/>
                                        </p:tgtEl>
                                      </p:cBhvr>
                                    </p:animEffect>
                                  </p:childTnLst>
                                </p:cTn>
                              </p:par>
                              <p:par>
                                <p:cTn id="117" presetID="22" presetClass="entr" presetSubtype="1" fill="hold" nodeType="withEffect">
                                  <p:stCondLst>
                                    <p:cond delay="1000"/>
                                  </p:stCondLst>
                                  <p:childTnLst>
                                    <p:set>
                                      <p:cBhvr>
                                        <p:cTn id="118" dur="1" fill="hold">
                                          <p:stCondLst>
                                            <p:cond delay="0"/>
                                          </p:stCondLst>
                                        </p:cTn>
                                        <p:tgtEl>
                                          <p:spTgt spid="28"/>
                                        </p:tgtEl>
                                        <p:attrNameLst>
                                          <p:attrName>style.visibility</p:attrName>
                                        </p:attrNameLst>
                                      </p:cBhvr>
                                      <p:to>
                                        <p:strVal val="visible"/>
                                      </p:to>
                                    </p:set>
                                    <p:animEffect transition="in" filter="wipe(up)">
                                      <p:cBhvr>
                                        <p:cTn id="119" dur="500"/>
                                        <p:tgtEl>
                                          <p:spTgt spid="28"/>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nodeType="clickEffect">
                                  <p:stCondLst>
                                    <p:cond delay="0"/>
                                  </p:stCondLst>
                                  <p:childTnLst>
                                    <p:animEffect transition="out" filter="fade">
                                      <p:cBhvr>
                                        <p:cTn id="123" dur="500"/>
                                        <p:tgtEl>
                                          <p:spTgt spid="41"/>
                                        </p:tgtEl>
                                      </p:cBhvr>
                                    </p:animEffect>
                                    <p:set>
                                      <p:cBhvr>
                                        <p:cTn id="124" dur="1" fill="hold">
                                          <p:stCondLst>
                                            <p:cond delay="499"/>
                                          </p:stCondLst>
                                        </p:cTn>
                                        <p:tgtEl>
                                          <p:spTgt spid="41"/>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32"/>
                                        </p:tgtEl>
                                      </p:cBhvr>
                                    </p:animEffect>
                                    <p:set>
                                      <p:cBhvr>
                                        <p:cTn id="127" dur="1" fill="hold">
                                          <p:stCondLst>
                                            <p:cond delay="499"/>
                                          </p:stCondLst>
                                        </p:cTn>
                                        <p:tgtEl>
                                          <p:spTgt spid="32"/>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22"/>
                                        </p:tgtEl>
                                      </p:cBhvr>
                                    </p:animEffect>
                                    <p:set>
                                      <p:cBhvr>
                                        <p:cTn id="130" dur="1" fill="hold">
                                          <p:stCondLst>
                                            <p:cond delay="499"/>
                                          </p:stCondLst>
                                        </p:cTn>
                                        <p:tgtEl>
                                          <p:spTgt spid="22"/>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4"/>
                                        </p:tgtEl>
                                      </p:cBhvr>
                                    </p:animEffect>
                                    <p:set>
                                      <p:cBhvr>
                                        <p:cTn id="133" dur="1" fill="hold">
                                          <p:stCondLst>
                                            <p:cond delay="499"/>
                                          </p:stCondLst>
                                        </p:cTn>
                                        <p:tgtEl>
                                          <p:spTgt spid="44"/>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6"/>
                                        </p:tgtEl>
                                      </p:cBhvr>
                                    </p:animEffect>
                                    <p:set>
                                      <p:cBhvr>
                                        <p:cTn id="136" dur="1" fill="hold">
                                          <p:stCondLst>
                                            <p:cond delay="499"/>
                                          </p:stCondLst>
                                        </p:cTn>
                                        <p:tgtEl>
                                          <p:spTgt spid="36"/>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28"/>
                                        </p:tgtEl>
                                      </p:cBhvr>
                                    </p:animEffect>
                                    <p:set>
                                      <p:cBhvr>
                                        <p:cTn id="13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3153182" y="126129"/>
            <a:ext cx="5859296" cy="4860001"/>
            <a:chOff x="3415947" y="126128"/>
            <a:chExt cx="6347571" cy="4860001"/>
          </a:xfrm>
        </p:grpSpPr>
        <p:sp>
          <p:nvSpPr>
            <p:cNvPr id="19" name="TextBox 18"/>
            <p:cNvSpPr txBox="1"/>
            <p:nvPr/>
          </p:nvSpPr>
          <p:spPr>
            <a:xfrm>
              <a:off x="3415947" y="404641"/>
              <a:ext cx="6347571" cy="4378122"/>
            </a:xfrm>
            <a:prstGeom prst="rect">
              <a:avLst/>
            </a:prstGeom>
            <a:noFill/>
          </p:spPr>
          <p:txBody>
            <a:bodyPr wrap="none" rtlCol="0">
              <a:spAutoFit/>
            </a:bodyPr>
            <a:lstStyle/>
            <a:p>
              <a:r>
                <a:rPr lang="en-IE" b="1" dirty="0" smtClean="0">
                  <a:latin typeface="Tahoma" pitchFamily="34" charset="0"/>
                  <a:ea typeface="Tahoma" pitchFamily="34" charset="0"/>
                  <a:cs typeface="Tahoma" pitchFamily="34" charset="0"/>
                </a:rPr>
                <a:t>                              E </a:t>
              </a:r>
            </a:p>
            <a:p>
              <a:endParaRPr lang="en-IE"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050"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050"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050"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050"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050"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050"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600"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r>
                <a:rPr lang="en-IE" b="1" dirty="0" smtClean="0">
                  <a:latin typeface="Tahoma" pitchFamily="34" charset="0"/>
                  <a:ea typeface="Tahoma" pitchFamily="34" charset="0"/>
                  <a:cs typeface="Tahoma" pitchFamily="34" charset="0"/>
                </a:rPr>
                <a:t>       D						F</a:t>
              </a:r>
              <a:endParaRPr lang="en-IE" b="1" dirty="0">
                <a:latin typeface="Tahoma" pitchFamily="34" charset="0"/>
                <a:ea typeface="Tahoma" pitchFamily="34" charset="0"/>
                <a:cs typeface="Tahoma" pitchFamily="34" charset="0"/>
              </a:endParaRPr>
            </a:p>
          </p:txBody>
        </p:sp>
        <p:grpSp>
          <p:nvGrpSpPr>
            <p:cNvPr id="3" name="Group 13"/>
            <p:cNvGrpSpPr/>
            <p:nvPr/>
          </p:nvGrpSpPr>
          <p:grpSpPr>
            <a:xfrm>
              <a:off x="4152606" y="126128"/>
              <a:ext cx="4859999" cy="4860001"/>
              <a:chOff x="6074328" y="1428637"/>
              <a:chExt cx="1526592" cy="2257014"/>
            </a:xfrm>
          </p:grpSpPr>
          <p:sp>
            <p:nvSpPr>
              <p:cNvPr id="15" name="Rounded Rectangle 14"/>
              <p:cNvSpPr/>
              <p:nvPr/>
            </p:nvSpPr>
            <p:spPr>
              <a:xfrm rot="17547362">
                <a:off x="5440386" y="2531241"/>
                <a:ext cx="1772173" cy="54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ounded Rectangle 15"/>
              <p:cNvSpPr/>
              <p:nvPr/>
            </p:nvSpPr>
            <p:spPr>
              <a:xfrm>
                <a:off x="6074328" y="3322166"/>
                <a:ext cx="1526592" cy="8024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ounded Rectangle 16"/>
              <p:cNvSpPr/>
              <p:nvPr/>
            </p:nvSpPr>
            <p:spPr>
              <a:xfrm rot="2772839">
                <a:off x="5931324" y="2530004"/>
                <a:ext cx="2257014" cy="542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grpSp>
        <p:nvGrpSpPr>
          <p:cNvPr id="7" name="Group 19"/>
          <p:cNvGrpSpPr/>
          <p:nvPr/>
        </p:nvGrpSpPr>
        <p:grpSpPr>
          <a:xfrm>
            <a:off x="218285" y="409902"/>
            <a:ext cx="3324949" cy="2465189"/>
            <a:chOff x="236475" y="409901"/>
            <a:chExt cx="3602028" cy="2465189"/>
          </a:xfrm>
        </p:grpSpPr>
        <p:sp>
          <p:nvSpPr>
            <p:cNvPr id="18" name="TextBox 17"/>
            <p:cNvSpPr txBox="1"/>
            <p:nvPr/>
          </p:nvSpPr>
          <p:spPr>
            <a:xfrm>
              <a:off x="236475" y="409901"/>
              <a:ext cx="3602028" cy="2439129"/>
            </a:xfrm>
            <a:prstGeom prst="rect">
              <a:avLst/>
            </a:prstGeom>
            <a:noFill/>
          </p:spPr>
          <p:txBody>
            <a:bodyPr wrap="none" rtlCol="0">
              <a:spAutoFit/>
            </a:bodyPr>
            <a:lstStyle/>
            <a:p>
              <a:r>
                <a:rPr lang="en-IE" b="1" dirty="0" smtClean="0">
                  <a:latin typeface="Tahoma" pitchFamily="34" charset="0"/>
                  <a:ea typeface="Tahoma" pitchFamily="34" charset="0"/>
                  <a:cs typeface="Tahoma" pitchFamily="34" charset="0"/>
                </a:rPr>
                <a:t>                B </a:t>
              </a:r>
            </a:p>
            <a:p>
              <a:endParaRPr lang="en-IE"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endParaRPr lang="en-IE" sz="1050" b="1" dirty="0" smtClean="0">
                <a:latin typeface="Tahoma" pitchFamily="34" charset="0"/>
                <a:ea typeface="Tahoma" pitchFamily="34" charset="0"/>
                <a:cs typeface="Tahoma" pitchFamily="34" charset="0"/>
              </a:endParaRPr>
            </a:p>
            <a:p>
              <a:endParaRPr lang="en-IE" sz="1600" b="1" dirty="0">
                <a:latin typeface="Tahoma" pitchFamily="34" charset="0"/>
                <a:ea typeface="Tahoma" pitchFamily="34" charset="0"/>
                <a:cs typeface="Tahoma" pitchFamily="34" charset="0"/>
              </a:endParaRPr>
            </a:p>
            <a:p>
              <a:endParaRPr lang="en-IE" b="1" dirty="0" smtClean="0">
                <a:latin typeface="Tahoma" pitchFamily="34" charset="0"/>
                <a:ea typeface="Tahoma" pitchFamily="34" charset="0"/>
                <a:cs typeface="Tahoma" pitchFamily="34" charset="0"/>
              </a:endParaRPr>
            </a:p>
            <a:p>
              <a:endParaRPr lang="en-IE" b="1" dirty="0">
                <a:latin typeface="Tahoma" pitchFamily="34" charset="0"/>
                <a:ea typeface="Tahoma" pitchFamily="34" charset="0"/>
                <a:cs typeface="Tahoma" pitchFamily="34" charset="0"/>
              </a:endParaRPr>
            </a:p>
            <a:p>
              <a:r>
                <a:rPr lang="en-IE" b="1" dirty="0" smtClean="0">
                  <a:latin typeface="Tahoma" pitchFamily="34" charset="0"/>
                  <a:ea typeface="Tahoma" pitchFamily="34" charset="0"/>
                  <a:cs typeface="Tahoma" pitchFamily="34" charset="0"/>
                </a:rPr>
                <a:t>   A                                      C </a:t>
              </a:r>
              <a:endParaRPr lang="en-IE" b="1" dirty="0">
                <a:latin typeface="Tahoma" pitchFamily="34" charset="0"/>
                <a:ea typeface="Tahoma" pitchFamily="34" charset="0"/>
                <a:cs typeface="Tahoma" pitchFamily="34" charset="0"/>
              </a:endParaRPr>
            </a:p>
          </p:txBody>
        </p:sp>
        <p:grpSp>
          <p:nvGrpSpPr>
            <p:cNvPr id="8" name="Group 8"/>
            <p:cNvGrpSpPr/>
            <p:nvPr/>
          </p:nvGrpSpPr>
          <p:grpSpPr>
            <a:xfrm>
              <a:off x="729121" y="444517"/>
              <a:ext cx="2430000" cy="2430573"/>
              <a:chOff x="5763724" y="1072529"/>
              <a:chExt cx="2430000" cy="2430573"/>
            </a:xfrm>
          </p:grpSpPr>
          <p:sp>
            <p:nvSpPr>
              <p:cNvPr id="4" name="Rounded Rectangle 3"/>
              <p:cNvSpPr/>
              <p:nvPr/>
            </p:nvSpPr>
            <p:spPr>
              <a:xfrm rot="17547362">
                <a:off x="5249843" y="2198697"/>
                <a:ext cx="1912116" cy="173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5763724" y="3035772"/>
                <a:ext cx="2430000" cy="1734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rot="2772839">
                <a:off x="6112946" y="2201106"/>
                <a:ext cx="2430573" cy="1734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pic>
        <p:nvPicPr>
          <p:cNvPr id="22" name="Picture 21" descr="DSCF1272.JPG"/>
          <p:cNvPicPr/>
          <p:nvPr/>
        </p:nvPicPr>
        <p:blipFill>
          <a:blip r:embed="rId3" cstate="print"/>
          <a:srcRect/>
          <a:stretch>
            <a:fillRect/>
          </a:stretch>
        </p:blipFill>
        <p:spPr bwMode="auto">
          <a:xfrm>
            <a:off x="494710" y="4675374"/>
            <a:ext cx="2421402" cy="1962150"/>
          </a:xfrm>
          <a:prstGeom prst="rect">
            <a:avLst/>
          </a:prstGeom>
          <a:noFill/>
          <a:ln w="9525">
            <a:noFill/>
            <a:miter lim="800000"/>
            <a:headEnd/>
            <a:tailEnd/>
          </a:ln>
        </p:spPr>
      </p:pic>
      <p:pic>
        <p:nvPicPr>
          <p:cNvPr id="23" name="Picture 22" descr="DSCF1273.JPG"/>
          <p:cNvPicPr/>
          <p:nvPr/>
        </p:nvPicPr>
        <p:blipFill>
          <a:blip r:embed="rId4" cstate="print"/>
          <a:srcRect/>
          <a:stretch>
            <a:fillRect/>
          </a:stretch>
        </p:blipFill>
        <p:spPr bwMode="auto">
          <a:xfrm>
            <a:off x="3548008" y="4726283"/>
            <a:ext cx="2391508" cy="1943100"/>
          </a:xfrm>
          <a:prstGeom prst="rect">
            <a:avLst/>
          </a:prstGeom>
          <a:noFill/>
          <a:ln w="9525">
            <a:noFill/>
            <a:miter lim="800000"/>
            <a:headEnd/>
            <a:tailEnd/>
          </a:ln>
        </p:spPr>
      </p:pic>
      <p:pic>
        <p:nvPicPr>
          <p:cNvPr id="24" name="Picture 23" descr="DSCF1274.JPG"/>
          <p:cNvPicPr/>
          <p:nvPr/>
        </p:nvPicPr>
        <p:blipFill>
          <a:blip r:embed="rId5" cstate="print"/>
          <a:srcRect/>
          <a:stretch>
            <a:fillRect/>
          </a:stretch>
        </p:blipFill>
        <p:spPr bwMode="auto">
          <a:xfrm>
            <a:off x="6467532" y="4726284"/>
            <a:ext cx="2329962" cy="1895475"/>
          </a:xfrm>
          <a:prstGeom prst="rect">
            <a:avLst/>
          </a:prstGeom>
          <a:noFill/>
          <a:ln w="9525">
            <a:noFill/>
            <a:miter lim="800000"/>
            <a:headEnd/>
            <a:tailEnd/>
          </a:ln>
        </p:spPr>
      </p:pic>
    </p:spTree>
    <p:extLst>
      <p:ext uri="{BB962C8B-B14F-4D97-AF65-F5344CB8AC3E}">
        <p14:creationId xmlns:p14="http://schemas.microsoft.com/office/powerpoint/2010/main" val="155418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1.14157E-6 -1.85185E-6 L 0.34568 0.26134 " pathEditMode="relative" rAng="0" ptsTypes="AA">
                                      <p:cBhvr>
                                        <p:cTn id="6" dur="2000" fill="hold"/>
                                        <p:tgtEl>
                                          <p:spTgt spid="7"/>
                                        </p:tgtEl>
                                        <p:attrNameLst>
                                          <p:attrName>ppt_x</p:attrName>
                                          <p:attrName>ppt_y</p:attrName>
                                        </p:attrNameLst>
                                      </p:cBhvr>
                                      <p:rCtr x="17284" y="13056"/>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1.14157E-6 -1.85185E-6 L 0.41879 0.00301 " pathEditMode="relative" rAng="0" ptsTypes="AA">
                                      <p:cBhvr>
                                        <p:cTn id="10" dur="2000" fill="hold"/>
                                        <p:tgtEl>
                                          <p:spTgt spid="7"/>
                                        </p:tgtEl>
                                        <p:attrNameLst>
                                          <p:attrName>ppt_x</p:attrName>
                                          <p:attrName>ppt_y</p:attrName>
                                        </p:attrNameLst>
                                      </p:cBhvr>
                                      <p:rCtr x="20940" y="139"/>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1.14157E-6 -1.85185E-6 L 0.59387 0.26389 " pathEditMode="relative" rAng="0" ptsTypes="AA">
                                      <p:cBhvr>
                                        <p:cTn id="14" dur="2000" fill="hold"/>
                                        <p:tgtEl>
                                          <p:spTgt spid="7"/>
                                        </p:tgtEl>
                                        <p:attrNameLst>
                                          <p:attrName>ppt_x</p:attrName>
                                          <p:attrName>ppt_y</p:attrName>
                                        </p:attrNameLst>
                                      </p:cBhvr>
                                      <p:rCtr x="29694" y="13194"/>
                                    </p:animMotion>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par>
                                <p:cTn id="20" presetID="6"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par>
                                <p:cTn id="23" presetID="6" presetClass="entr" presetSubtype="16"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print"/>
          <a:srcRect/>
          <a:stretch>
            <a:fillRect/>
          </a:stretch>
        </p:blipFill>
        <p:spPr bwMode="auto">
          <a:xfrm>
            <a:off x="126111" y="772502"/>
            <a:ext cx="9327671" cy="4540477"/>
          </a:xfrm>
          <a:prstGeom prst="rect">
            <a:avLst/>
          </a:prstGeom>
          <a:noFill/>
          <a:ln w="9525">
            <a:noFill/>
            <a:miter lim="800000"/>
            <a:headEnd/>
            <a:tailEnd/>
          </a:ln>
        </p:spPr>
      </p:pic>
      <p:sp>
        <p:nvSpPr>
          <p:cNvPr id="5" name="TextBox 4"/>
          <p:cNvSpPr txBox="1"/>
          <p:nvPr/>
        </p:nvSpPr>
        <p:spPr>
          <a:xfrm>
            <a:off x="3509918" y="2811905"/>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6" name="TextBox 5"/>
          <p:cNvSpPr txBox="1"/>
          <p:nvPr/>
        </p:nvSpPr>
        <p:spPr>
          <a:xfrm>
            <a:off x="3505063" y="3563413"/>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7" name="TextBox 6"/>
          <p:cNvSpPr txBox="1"/>
          <p:nvPr/>
        </p:nvSpPr>
        <p:spPr>
          <a:xfrm>
            <a:off x="3505063" y="4257117"/>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8" name="TextBox 7"/>
          <p:cNvSpPr txBox="1"/>
          <p:nvPr/>
        </p:nvSpPr>
        <p:spPr>
          <a:xfrm>
            <a:off x="7085157" y="2822411"/>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9" name="TextBox 8"/>
          <p:cNvSpPr txBox="1"/>
          <p:nvPr/>
        </p:nvSpPr>
        <p:spPr>
          <a:xfrm>
            <a:off x="7080302" y="3526621"/>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0" name="TextBox 9"/>
          <p:cNvSpPr txBox="1"/>
          <p:nvPr/>
        </p:nvSpPr>
        <p:spPr>
          <a:xfrm>
            <a:off x="7085157" y="4257117"/>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3" name="TextBox 2"/>
          <p:cNvSpPr txBox="1"/>
          <p:nvPr/>
        </p:nvSpPr>
        <p:spPr>
          <a:xfrm>
            <a:off x="3478114" y="2827672"/>
            <a:ext cx="707245" cy="461665"/>
          </a:xfrm>
          <a:prstGeom prst="rect">
            <a:avLst/>
          </a:prstGeom>
          <a:noFill/>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58</a:t>
            </a:r>
            <a:r>
              <a:rPr lang="en-IE" sz="2400" b="1" baseline="30000" dirty="0" smtClean="0">
                <a:solidFill>
                  <a:srgbClr val="990033"/>
                </a:solidFill>
                <a:latin typeface="Tahoma" pitchFamily="34" charset="0"/>
                <a:ea typeface="Tahoma" pitchFamily="34" charset="0"/>
                <a:cs typeface="Tahoma" pitchFamily="34" charset="0"/>
              </a:rPr>
              <a:t>0</a:t>
            </a:r>
            <a:endParaRPr lang="en-IE" sz="2400" b="1" dirty="0">
              <a:solidFill>
                <a:srgbClr val="990033"/>
              </a:solidFill>
              <a:latin typeface="Tahoma" pitchFamily="34" charset="0"/>
              <a:ea typeface="Tahoma" pitchFamily="34" charset="0"/>
              <a:cs typeface="Tahoma" pitchFamily="34" charset="0"/>
            </a:endParaRPr>
          </a:p>
        </p:txBody>
      </p:sp>
      <p:sp>
        <p:nvSpPr>
          <p:cNvPr id="13" name="TextBox 12"/>
          <p:cNvSpPr txBox="1"/>
          <p:nvPr/>
        </p:nvSpPr>
        <p:spPr>
          <a:xfrm>
            <a:off x="3487812" y="3594945"/>
            <a:ext cx="707245" cy="461665"/>
          </a:xfrm>
          <a:prstGeom prst="rect">
            <a:avLst/>
          </a:prstGeom>
          <a:noFill/>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78</a:t>
            </a:r>
            <a:r>
              <a:rPr lang="en-IE" sz="2400" b="1" baseline="30000" dirty="0" smtClean="0">
                <a:solidFill>
                  <a:srgbClr val="990033"/>
                </a:solidFill>
                <a:latin typeface="Tahoma" pitchFamily="34" charset="0"/>
                <a:ea typeface="Tahoma" pitchFamily="34" charset="0"/>
                <a:cs typeface="Tahoma" pitchFamily="34" charset="0"/>
              </a:rPr>
              <a:t>0</a:t>
            </a:r>
            <a:endParaRPr lang="en-IE" sz="2400" b="1" dirty="0">
              <a:solidFill>
                <a:srgbClr val="990033"/>
              </a:solidFill>
              <a:latin typeface="Tahoma" pitchFamily="34" charset="0"/>
              <a:ea typeface="Tahoma" pitchFamily="34" charset="0"/>
              <a:cs typeface="Tahoma" pitchFamily="34" charset="0"/>
            </a:endParaRPr>
          </a:p>
        </p:txBody>
      </p:sp>
      <p:sp>
        <p:nvSpPr>
          <p:cNvPr id="14" name="TextBox 13"/>
          <p:cNvSpPr txBox="1"/>
          <p:nvPr/>
        </p:nvSpPr>
        <p:spPr>
          <a:xfrm>
            <a:off x="3487812" y="4272884"/>
            <a:ext cx="707245" cy="461665"/>
          </a:xfrm>
          <a:prstGeom prst="rect">
            <a:avLst/>
          </a:prstGeom>
          <a:noFill/>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44</a:t>
            </a:r>
            <a:r>
              <a:rPr lang="en-IE" sz="2400" b="1" baseline="30000" dirty="0" smtClean="0">
                <a:solidFill>
                  <a:srgbClr val="990033"/>
                </a:solidFill>
                <a:latin typeface="Tahoma" pitchFamily="34" charset="0"/>
                <a:ea typeface="Tahoma" pitchFamily="34" charset="0"/>
                <a:cs typeface="Tahoma" pitchFamily="34" charset="0"/>
              </a:rPr>
              <a:t>0</a:t>
            </a:r>
            <a:endParaRPr lang="en-IE" sz="2400" b="1" dirty="0">
              <a:solidFill>
                <a:srgbClr val="990033"/>
              </a:solidFill>
              <a:latin typeface="Tahoma" pitchFamily="34" charset="0"/>
              <a:ea typeface="Tahoma" pitchFamily="34" charset="0"/>
              <a:cs typeface="Tahoma" pitchFamily="34" charset="0"/>
            </a:endParaRPr>
          </a:p>
        </p:txBody>
      </p:sp>
      <p:sp>
        <p:nvSpPr>
          <p:cNvPr id="15" name="TextBox 14"/>
          <p:cNvSpPr txBox="1"/>
          <p:nvPr/>
        </p:nvSpPr>
        <p:spPr>
          <a:xfrm>
            <a:off x="7062468" y="2826457"/>
            <a:ext cx="707245" cy="461665"/>
          </a:xfrm>
          <a:prstGeom prst="rect">
            <a:avLst/>
          </a:prstGeom>
          <a:noFill/>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58</a:t>
            </a:r>
            <a:r>
              <a:rPr lang="en-IE" sz="2400" b="1" baseline="30000" dirty="0" smtClean="0">
                <a:solidFill>
                  <a:srgbClr val="990033"/>
                </a:solidFill>
                <a:latin typeface="Tahoma" pitchFamily="34" charset="0"/>
                <a:ea typeface="Tahoma" pitchFamily="34" charset="0"/>
                <a:cs typeface="Tahoma" pitchFamily="34" charset="0"/>
              </a:rPr>
              <a:t>0</a:t>
            </a:r>
            <a:endParaRPr lang="en-IE" sz="2400" b="1" dirty="0">
              <a:solidFill>
                <a:srgbClr val="990033"/>
              </a:solidFill>
              <a:latin typeface="Tahoma" pitchFamily="34" charset="0"/>
              <a:ea typeface="Tahoma" pitchFamily="34" charset="0"/>
              <a:cs typeface="Tahoma" pitchFamily="34" charset="0"/>
            </a:endParaRPr>
          </a:p>
        </p:txBody>
      </p:sp>
      <p:sp>
        <p:nvSpPr>
          <p:cNvPr id="16" name="TextBox 15"/>
          <p:cNvSpPr txBox="1"/>
          <p:nvPr/>
        </p:nvSpPr>
        <p:spPr>
          <a:xfrm>
            <a:off x="7072166" y="3593731"/>
            <a:ext cx="707245" cy="461665"/>
          </a:xfrm>
          <a:prstGeom prst="rect">
            <a:avLst/>
          </a:prstGeom>
          <a:noFill/>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78</a:t>
            </a:r>
            <a:r>
              <a:rPr lang="en-IE" sz="2400" b="1" baseline="30000" dirty="0" smtClean="0">
                <a:solidFill>
                  <a:srgbClr val="990033"/>
                </a:solidFill>
                <a:latin typeface="Tahoma" pitchFamily="34" charset="0"/>
                <a:ea typeface="Tahoma" pitchFamily="34" charset="0"/>
                <a:cs typeface="Tahoma" pitchFamily="34" charset="0"/>
              </a:rPr>
              <a:t>0</a:t>
            </a:r>
            <a:endParaRPr lang="en-IE" sz="2400" b="1" dirty="0">
              <a:solidFill>
                <a:srgbClr val="990033"/>
              </a:solidFill>
              <a:latin typeface="Tahoma" pitchFamily="34" charset="0"/>
              <a:ea typeface="Tahoma" pitchFamily="34" charset="0"/>
              <a:cs typeface="Tahoma" pitchFamily="34" charset="0"/>
            </a:endParaRPr>
          </a:p>
        </p:txBody>
      </p:sp>
      <p:sp>
        <p:nvSpPr>
          <p:cNvPr id="17" name="TextBox 16"/>
          <p:cNvSpPr txBox="1"/>
          <p:nvPr/>
        </p:nvSpPr>
        <p:spPr>
          <a:xfrm>
            <a:off x="7072166" y="4271669"/>
            <a:ext cx="707245" cy="461665"/>
          </a:xfrm>
          <a:prstGeom prst="rect">
            <a:avLst/>
          </a:prstGeom>
          <a:noFill/>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44</a:t>
            </a:r>
            <a:r>
              <a:rPr lang="en-IE" sz="2400" b="1" baseline="30000" dirty="0" smtClean="0">
                <a:solidFill>
                  <a:srgbClr val="990033"/>
                </a:solidFill>
                <a:latin typeface="Tahoma" pitchFamily="34" charset="0"/>
                <a:ea typeface="Tahoma" pitchFamily="34" charset="0"/>
                <a:cs typeface="Tahoma" pitchFamily="34" charset="0"/>
              </a:rPr>
              <a:t>0</a:t>
            </a:r>
            <a:endParaRPr lang="en-IE" sz="2400" b="1" dirty="0">
              <a:solidFill>
                <a:srgbClr val="990033"/>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p:cNvPicPr>
            <a:picLocks noChangeAspect="1" noChangeArrowheads="1"/>
          </p:cNvPicPr>
          <p:nvPr/>
        </p:nvPicPr>
        <p:blipFill>
          <a:blip r:embed="rId3" cstate="print"/>
          <a:srcRect/>
          <a:stretch>
            <a:fillRect/>
          </a:stretch>
        </p:blipFill>
        <p:spPr bwMode="auto">
          <a:xfrm>
            <a:off x="515861" y="1016000"/>
            <a:ext cx="8206154" cy="5080000"/>
          </a:xfrm>
          <a:prstGeom prst="rect">
            <a:avLst/>
          </a:prstGeom>
          <a:noFill/>
          <a:ln w="9525">
            <a:noFill/>
            <a:miter lim="800000"/>
            <a:headEnd/>
            <a:tailEnd/>
          </a:ln>
        </p:spPr>
      </p:pic>
      <p:sp>
        <p:nvSpPr>
          <p:cNvPr id="45" name="TextBox 44"/>
          <p:cNvSpPr txBox="1"/>
          <p:nvPr/>
        </p:nvSpPr>
        <p:spPr>
          <a:xfrm>
            <a:off x="2429009" y="3711435"/>
            <a:ext cx="1395207" cy="461665"/>
          </a:xfrm>
          <a:prstGeom prst="rect">
            <a:avLst/>
          </a:prstGeom>
          <a:solidFill>
            <a:schemeClr val="bg1"/>
          </a:solidFill>
          <a:ln w="28575">
            <a:noFill/>
          </a:ln>
        </p:spPr>
        <p:txBody>
          <a:bodyPr wrap="squar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2" name="Title 1"/>
          <p:cNvSpPr>
            <a:spLocks noGrp="1"/>
          </p:cNvSpPr>
          <p:nvPr>
            <p:ph type="title"/>
          </p:nvPr>
        </p:nvSpPr>
        <p:spPr>
          <a:xfrm>
            <a:off x="395536" y="116632"/>
            <a:ext cx="8229600" cy="882352"/>
          </a:xfrm>
          <a:solidFill>
            <a:schemeClr val="bg2">
              <a:lumMod val="75000"/>
            </a:schemeClr>
          </a:solidFill>
        </p:spPr>
        <p:txBody>
          <a:bodyPr>
            <a:normAutofit/>
          </a:bodyPr>
          <a:lstStyle/>
          <a:p>
            <a:r>
              <a:rPr lang="en-IE" sz="3600" u="sng" dirty="0" smtClean="0"/>
              <a:t>Student Activity 1 Continued</a:t>
            </a:r>
            <a:endParaRPr lang="en-IE" sz="3600" u="sng" dirty="0"/>
          </a:p>
        </p:txBody>
      </p:sp>
      <p:sp>
        <p:nvSpPr>
          <p:cNvPr id="7" name="TextBox 6"/>
          <p:cNvSpPr txBox="1"/>
          <p:nvPr/>
        </p:nvSpPr>
        <p:spPr>
          <a:xfrm>
            <a:off x="3953512" y="2691809"/>
            <a:ext cx="1498904"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6" name="TextBox 5"/>
          <p:cNvSpPr txBox="1"/>
          <p:nvPr/>
        </p:nvSpPr>
        <p:spPr>
          <a:xfrm>
            <a:off x="3946976" y="2878280"/>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5" name="TextBox 4"/>
          <p:cNvSpPr txBox="1"/>
          <p:nvPr/>
        </p:nvSpPr>
        <p:spPr>
          <a:xfrm>
            <a:off x="4906552" y="2878280"/>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8" name="TextBox 7"/>
          <p:cNvSpPr txBox="1"/>
          <p:nvPr/>
        </p:nvSpPr>
        <p:spPr>
          <a:xfrm>
            <a:off x="4476487" y="2889060"/>
            <a:ext cx="436338" cy="461665"/>
          </a:xfrm>
          <a:prstGeom prst="rect">
            <a:avLst/>
          </a:prstGeom>
          <a:noFill/>
          <a:ln w="28575">
            <a:noFill/>
          </a:ln>
        </p:spPr>
        <p:txBody>
          <a:bodyPr wrap="none" rtlCol="0">
            <a:spAutoFit/>
          </a:bodyPr>
          <a:lstStyle/>
          <a:p>
            <a:r>
              <a:rPr lang="en-IE" sz="24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24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sp>
        <p:nvSpPr>
          <p:cNvPr id="11" name="TextBox 10"/>
          <p:cNvSpPr txBox="1"/>
          <p:nvPr/>
        </p:nvSpPr>
        <p:spPr>
          <a:xfrm>
            <a:off x="3956163" y="3725208"/>
            <a:ext cx="1462853"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12" name="TextBox 11"/>
          <p:cNvSpPr txBox="1"/>
          <p:nvPr/>
        </p:nvSpPr>
        <p:spPr>
          <a:xfrm>
            <a:off x="3956897" y="3911679"/>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3" name="TextBox 12"/>
          <p:cNvSpPr txBox="1"/>
          <p:nvPr/>
        </p:nvSpPr>
        <p:spPr>
          <a:xfrm>
            <a:off x="4890255" y="3911679"/>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4" name="TextBox 13"/>
          <p:cNvSpPr txBox="1"/>
          <p:nvPr/>
        </p:nvSpPr>
        <p:spPr>
          <a:xfrm>
            <a:off x="4471940" y="3922459"/>
            <a:ext cx="436338" cy="461665"/>
          </a:xfrm>
          <a:prstGeom prst="rect">
            <a:avLst/>
          </a:prstGeom>
          <a:noFill/>
          <a:ln w="28575">
            <a:noFill/>
          </a:ln>
        </p:spPr>
        <p:txBody>
          <a:bodyPr wrap="none" rtlCol="0">
            <a:spAutoFit/>
          </a:bodyPr>
          <a:lstStyle/>
          <a:p>
            <a:r>
              <a:rPr lang="en-IE" sz="24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24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sp>
        <p:nvSpPr>
          <p:cNvPr id="4" name="TextBox 3"/>
          <p:cNvSpPr txBox="1"/>
          <p:nvPr/>
        </p:nvSpPr>
        <p:spPr>
          <a:xfrm>
            <a:off x="3860313" y="2957061"/>
            <a:ext cx="729687"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|AB|</a:t>
            </a:r>
            <a:endParaRPr lang="en-IE" sz="1600" b="1" dirty="0">
              <a:solidFill>
                <a:srgbClr val="990033"/>
              </a:solidFill>
              <a:latin typeface="Tahoma" pitchFamily="34" charset="0"/>
              <a:ea typeface="Tahoma" pitchFamily="34" charset="0"/>
              <a:cs typeface="Tahoma" pitchFamily="34" charset="0"/>
            </a:endParaRPr>
          </a:p>
        </p:txBody>
      </p:sp>
      <p:sp>
        <p:nvSpPr>
          <p:cNvPr id="20" name="TextBox 19"/>
          <p:cNvSpPr txBox="1"/>
          <p:nvPr/>
        </p:nvSpPr>
        <p:spPr>
          <a:xfrm>
            <a:off x="4813161" y="2954193"/>
            <a:ext cx="729687"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|DE|</a:t>
            </a:r>
            <a:endParaRPr lang="en-IE" sz="1600" b="1" dirty="0">
              <a:solidFill>
                <a:srgbClr val="990033"/>
              </a:solidFill>
              <a:latin typeface="Tahoma" pitchFamily="34" charset="0"/>
              <a:ea typeface="Tahoma" pitchFamily="34" charset="0"/>
              <a:cs typeface="Tahoma" pitchFamily="34" charset="0"/>
            </a:endParaRPr>
          </a:p>
        </p:txBody>
      </p:sp>
      <p:sp>
        <p:nvSpPr>
          <p:cNvPr id="23" name="TextBox 22"/>
          <p:cNvSpPr txBox="1"/>
          <p:nvPr/>
        </p:nvSpPr>
        <p:spPr>
          <a:xfrm>
            <a:off x="3857665" y="3963435"/>
            <a:ext cx="724878"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|BC|</a:t>
            </a:r>
            <a:endParaRPr lang="en-IE" sz="1600" b="1" dirty="0">
              <a:solidFill>
                <a:srgbClr val="990033"/>
              </a:solidFill>
              <a:latin typeface="Tahoma" pitchFamily="34" charset="0"/>
              <a:ea typeface="Tahoma" pitchFamily="34" charset="0"/>
              <a:cs typeface="Tahoma" pitchFamily="34" charset="0"/>
            </a:endParaRPr>
          </a:p>
        </p:txBody>
      </p:sp>
      <p:sp>
        <p:nvSpPr>
          <p:cNvPr id="24" name="TextBox 23"/>
          <p:cNvSpPr txBox="1"/>
          <p:nvPr/>
        </p:nvSpPr>
        <p:spPr>
          <a:xfrm>
            <a:off x="4810513" y="3960567"/>
            <a:ext cx="692818"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|EF|</a:t>
            </a:r>
            <a:endParaRPr lang="en-IE" sz="1600" b="1" dirty="0">
              <a:solidFill>
                <a:srgbClr val="990033"/>
              </a:solidFill>
              <a:latin typeface="Tahoma" pitchFamily="34" charset="0"/>
              <a:ea typeface="Tahoma" pitchFamily="34" charset="0"/>
              <a:cs typeface="Tahoma" pitchFamily="34" charset="0"/>
            </a:endParaRPr>
          </a:p>
        </p:txBody>
      </p:sp>
      <p:sp>
        <p:nvSpPr>
          <p:cNvPr id="26" name="TextBox 25"/>
          <p:cNvSpPr txBox="1"/>
          <p:nvPr/>
        </p:nvSpPr>
        <p:spPr>
          <a:xfrm>
            <a:off x="3974735" y="4927090"/>
            <a:ext cx="1437869"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27" name="TextBox 26"/>
          <p:cNvSpPr txBox="1"/>
          <p:nvPr/>
        </p:nvSpPr>
        <p:spPr>
          <a:xfrm>
            <a:off x="3959940" y="5113561"/>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28" name="TextBox 27"/>
          <p:cNvSpPr txBox="1"/>
          <p:nvPr/>
        </p:nvSpPr>
        <p:spPr>
          <a:xfrm>
            <a:off x="4908243" y="5113561"/>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29" name="TextBox 28"/>
          <p:cNvSpPr txBox="1"/>
          <p:nvPr/>
        </p:nvSpPr>
        <p:spPr>
          <a:xfrm>
            <a:off x="4483230" y="5124341"/>
            <a:ext cx="436338" cy="461665"/>
          </a:xfrm>
          <a:prstGeom prst="rect">
            <a:avLst/>
          </a:prstGeom>
          <a:noFill/>
          <a:ln w="28575">
            <a:noFill/>
          </a:ln>
        </p:spPr>
        <p:txBody>
          <a:bodyPr wrap="none" rtlCol="0">
            <a:spAutoFit/>
          </a:bodyPr>
          <a:lstStyle/>
          <a:p>
            <a:r>
              <a:rPr lang="en-IE" sz="24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24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sp>
        <p:nvSpPr>
          <p:cNvPr id="30" name="TextBox 29"/>
          <p:cNvSpPr txBox="1"/>
          <p:nvPr/>
        </p:nvSpPr>
        <p:spPr>
          <a:xfrm>
            <a:off x="3857665" y="5205579"/>
            <a:ext cx="724878"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|AC|</a:t>
            </a:r>
            <a:endParaRPr lang="en-IE" sz="1600" b="1" dirty="0">
              <a:solidFill>
                <a:srgbClr val="990033"/>
              </a:solidFill>
              <a:latin typeface="Tahoma" pitchFamily="34" charset="0"/>
              <a:ea typeface="Tahoma" pitchFamily="34" charset="0"/>
              <a:cs typeface="Tahoma" pitchFamily="34" charset="0"/>
            </a:endParaRPr>
          </a:p>
        </p:txBody>
      </p:sp>
      <p:sp>
        <p:nvSpPr>
          <p:cNvPr id="31" name="TextBox 30"/>
          <p:cNvSpPr txBox="1"/>
          <p:nvPr/>
        </p:nvSpPr>
        <p:spPr>
          <a:xfrm>
            <a:off x="4810513" y="5202711"/>
            <a:ext cx="721672"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|DF|</a:t>
            </a:r>
            <a:endParaRPr lang="en-IE" sz="1600" b="1" dirty="0">
              <a:solidFill>
                <a:srgbClr val="990033"/>
              </a:solidFill>
              <a:latin typeface="Tahoma" pitchFamily="34" charset="0"/>
              <a:ea typeface="Tahoma" pitchFamily="34" charset="0"/>
              <a:cs typeface="Tahoma" pitchFamily="34" charset="0"/>
            </a:endParaRPr>
          </a:p>
        </p:txBody>
      </p:sp>
      <p:sp>
        <p:nvSpPr>
          <p:cNvPr id="34" name="TextBox 33"/>
          <p:cNvSpPr txBox="1"/>
          <p:nvPr/>
        </p:nvSpPr>
        <p:spPr>
          <a:xfrm>
            <a:off x="2396424" y="4924204"/>
            <a:ext cx="1346113"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35" name="TextBox 34"/>
          <p:cNvSpPr txBox="1"/>
          <p:nvPr/>
        </p:nvSpPr>
        <p:spPr>
          <a:xfrm>
            <a:off x="2421046" y="5110675"/>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36" name="TextBox 35"/>
          <p:cNvSpPr txBox="1"/>
          <p:nvPr/>
        </p:nvSpPr>
        <p:spPr>
          <a:xfrm>
            <a:off x="3224952" y="5110674"/>
            <a:ext cx="627913" cy="461665"/>
          </a:xfrm>
          <a:prstGeom prst="rect">
            <a:avLst/>
          </a:prstGeom>
          <a:solidFill>
            <a:schemeClr val="bg1"/>
          </a:solidFill>
          <a:ln w="28575">
            <a:solidFill>
              <a:schemeClr val="tx1"/>
            </a:solidFill>
          </a:ln>
        </p:spPr>
        <p:txBody>
          <a:bodyPr wrap="squar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32" name="TextBox 31"/>
          <p:cNvSpPr txBox="1"/>
          <p:nvPr/>
        </p:nvSpPr>
        <p:spPr>
          <a:xfrm>
            <a:off x="2342280" y="5183009"/>
            <a:ext cx="724878"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|AC|</a:t>
            </a:r>
            <a:endParaRPr lang="en-IE" sz="1600" b="1" dirty="0">
              <a:solidFill>
                <a:srgbClr val="990033"/>
              </a:solidFill>
              <a:latin typeface="Tahoma" pitchFamily="34" charset="0"/>
              <a:ea typeface="Tahoma" pitchFamily="34" charset="0"/>
              <a:cs typeface="Tahoma" pitchFamily="34" charset="0"/>
            </a:endParaRPr>
          </a:p>
        </p:txBody>
      </p:sp>
      <p:sp>
        <p:nvSpPr>
          <p:cNvPr id="37" name="TextBox 36"/>
          <p:cNvSpPr txBox="1"/>
          <p:nvPr/>
        </p:nvSpPr>
        <p:spPr>
          <a:xfrm>
            <a:off x="2880351" y="5121455"/>
            <a:ext cx="436338" cy="461665"/>
          </a:xfrm>
          <a:prstGeom prst="rect">
            <a:avLst/>
          </a:prstGeom>
          <a:noFill/>
          <a:ln w="28575">
            <a:noFill/>
          </a:ln>
        </p:spPr>
        <p:txBody>
          <a:bodyPr wrap="none" rtlCol="0">
            <a:spAutoFit/>
          </a:bodyPr>
          <a:lstStyle/>
          <a:p>
            <a:r>
              <a:rPr lang="en-IE" sz="24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24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sp>
        <p:nvSpPr>
          <p:cNvPr id="38" name="TextBox 37"/>
          <p:cNvSpPr txBox="1"/>
          <p:nvPr/>
        </p:nvSpPr>
        <p:spPr>
          <a:xfrm>
            <a:off x="3186418" y="5219670"/>
            <a:ext cx="800219"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15.5 cm</a:t>
            </a:r>
            <a:endParaRPr lang="en-IE" sz="1200" b="1" dirty="0">
              <a:solidFill>
                <a:srgbClr val="990033"/>
              </a:solidFill>
              <a:latin typeface="Tahoma" pitchFamily="34" charset="0"/>
              <a:ea typeface="Tahoma" pitchFamily="34" charset="0"/>
              <a:cs typeface="Tahoma" pitchFamily="34" charset="0"/>
            </a:endParaRPr>
          </a:p>
        </p:txBody>
      </p:sp>
      <p:sp>
        <p:nvSpPr>
          <p:cNvPr id="44" name="TextBox 43"/>
          <p:cNvSpPr txBox="1"/>
          <p:nvPr/>
        </p:nvSpPr>
        <p:spPr>
          <a:xfrm>
            <a:off x="2397160" y="3949483"/>
            <a:ext cx="804579" cy="369332"/>
          </a:xfrm>
          <a:prstGeom prst="rect">
            <a:avLst/>
          </a:prstGeom>
          <a:solidFill>
            <a:schemeClr val="bg1"/>
          </a:solidFill>
          <a:ln w="28575">
            <a:noFill/>
          </a:ln>
        </p:spPr>
        <p:txBody>
          <a:bodyPr wrap="none" rtlCol="0">
            <a:spAutoFit/>
          </a:bodyPr>
          <a:lstStyle/>
          <a:p>
            <a:r>
              <a:rPr lang="en-IE" dirty="0" smtClean="0">
                <a:latin typeface="Tahoma" pitchFamily="34" charset="0"/>
                <a:ea typeface="Tahoma" pitchFamily="34" charset="0"/>
                <a:cs typeface="Tahoma" pitchFamily="34" charset="0"/>
              </a:rPr>
              <a:t>|BC|=</a:t>
            </a:r>
            <a:endParaRPr lang="en-IE" dirty="0">
              <a:latin typeface="Tahoma" pitchFamily="34" charset="0"/>
              <a:ea typeface="Tahoma" pitchFamily="34" charset="0"/>
              <a:cs typeface="Tahoma" pitchFamily="34" charset="0"/>
            </a:endParaRPr>
          </a:p>
        </p:txBody>
      </p:sp>
      <p:sp>
        <p:nvSpPr>
          <p:cNvPr id="22" name="TextBox 21"/>
          <p:cNvSpPr txBox="1"/>
          <p:nvPr/>
        </p:nvSpPr>
        <p:spPr>
          <a:xfrm>
            <a:off x="3085552" y="3940858"/>
            <a:ext cx="738664" cy="461665"/>
          </a:xfrm>
          <a:prstGeom prst="rect">
            <a:avLst/>
          </a:prstGeom>
          <a:solidFill>
            <a:schemeClr val="bg1"/>
          </a:solidFill>
          <a:ln w="28575">
            <a:solidFill>
              <a:schemeClr val="tx1"/>
            </a:solidFill>
          </a:ln>
        </p:spPr>
        <p:txBody>
          <a:bodyPr wrap="squar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21" name="TextBox 20"/>
          <p:cNvSpPr txBox="1"/>
          <p:nvPr/>
        </p:nvSpPr>
        <p:spPr>
          <a:xfrm>
            <a:off x="3085552" y="4033190"/>
            <a:ext cx="800219"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13.5 cm</a:t>
            </a:r>
            <a:endParaRPr lang="en-IE" sz="1200" b="1" dirty="0">
              <a:solidFill>
                <a:srgbClr val="990033"/>
              </a:solidFill>
              <a:latin typeface="Tahoma" pitchFamily="34" charset="0"/>
              <a:ea typeface="Tahoma" pitchFamily="34" charset="0"/>
              <a:cs typeface="Tahoma" pitchFamily="34" charset="0"/>
            </a:endParaRPr>
          </a:p>
        </p:txBody>
      </p:sp>
      <p:sp>
        <p:nvSpPr>
          <p:cNvPr id="56" name="TextBox 55"/>
          <p:cNvSpPr txBox="1"/>
          <p:nvPr/>
        </p:nvSpPr>
        <p:spPr>
          <a:xfrm>
            <a:off x="6087543" y="2790410"/>
            <a:ext cx="816242" cy="830997"/>
          </a:xfrm>
          <a:prstGeom prst="rect">
            <a:avLst/>
          </a:prstGeom>
          <a:solidFill>
            <a:schemeClr val="bg1"/>
          </a:solidFill>
          <a:ln w="28575">
            <a:no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52" name="TextBox 51"/>
          <p:cNvSpPr txBox="1"/>
          <p:nvPr/>
        </p:nvSpPr>
        <p:spPr>
          <a:xfrm>
            <a:off x="6252357" y="2656195"/>
            <a:ext cx="680420"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53" name="TextBox 52"/>
          <p:cNvSpPr txBox="1"/>
          <p:nvPr/>
        </p:nvSpPr>
        <p:spPr>
          <a:xfrm>
            <a:off x="6199793" y="2878280"/>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54" name="TextBox 53"/>
          <p:cNvSpPr txBox="1"/>
          <p:nvPr/>
        </p:nvSpPr>
        <p:spPr>
          <a:xfrm>
            <a:off x="6199793" y="3246906"/>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55" name="TextBox 54"/>
          <p:cNvSpPr txBox="1"/>
          <p:nvPr/>
        </p:nvSpPr>
        <p:spPr>
          <a:xfrm>
            <a:off x="5940038" y="3069096"/>
            <a:ext cx="311304" cy="276999"/>
          </a:xfrm>
          <a:prstGeom prst="rect">
            <a:avLst/>
          </a:prstGeom>
          <a:noFill/>
          <a:ln w="28575">
            <a:noFill/>
          </a:ln>
        </p:spPr>
        <p:txBody>
          <a:bodyPr wrap="none" rtlCol="0">
            <a:spAutoFit/>
          </a:bodyPr>
          <a:lstStyle/>
          <a:p>
            <a:r>
              <a:rPr lang="en-IE" sz="12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12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cxnSp>
        <p:nvCxnSpPr>
          <p:cNvPr id="109568" name="Straight Connector 109567"/>
          <p:cNvCxnSpPr/>
          <p:nvPr/>
        </p:nvCxnSpPr>
        <p:spPr>
          <a:xfrm flipH="1">
            <a:off x="6163696" y="3207595"/>
            <a:ext cx="3180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666931" y="2875412"/>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60" name="TextBox 59"/>
          <p:cNvSpPr txBox="1"/>
          <p:nvPr/>
        </p:nvSpPr>
        <p:spPr>
          <a:xfrm>
            <a:off x="6666931" y="3244038"/>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61" name="TextBox 60"/>
          <p:cNvSpPr txBox="1"/>
          <p:nvPr/>
        </p:nvSpPr>
        <p:spPr>
          <a:xfrm>
            <a:off x="6407175" y="3066228"/>
            <a:ext cx="311304" cy="276999"/>
          </a:xfrm>
          <a:prstGeom prst="rect">
            <a:avLst/>
          </a:prstGeom>
          <a:noFill/>
          <a:ln w="28575">
            <a:noFill/>
          </a:ln>
        </p:spPr>
        <p:txBody>
          <a:bodyPr wrap="none" rtlCol="0">
            <a:spAutoFit/>
          </a:bodyPr>
          <a:lstStyle/>
          <a:p>
            <a:r>
              <a:rPr lang="en-IE" sz="12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12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cxnSp>
        <p:nvCxnSpPr>
          <p:cNvPr id="62" name="Straight Connector 61"/>
          <p:cNvCxnSpPr/>
          <p:nvPr/>
        </p:nvCxnSpPr>
        <p:spPr>
          <a:xfrm flipH="1">
            <a:off x="6654721" y="3204727"/>
            <a:ext cx="3180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154577" y="2864370"/>
            <a:ext cx="380232"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11</a:t>
            </a:r>
            <a:endParaRPr lang="en-IE" sz="1200" b="1" dirty="0">
              <a:solidFill>
                <a:srgbClr val="990033"/>
              </a:solidFill>
              <a:latin typeface="Tahoma" pitchFamily="34" charset="0"/>
              <a:ea typeface="Tahoma" pitchFamily="34" charset="0"/>
              <a:cs typeface="Tahoma" pitchFamily="34" charset="0"/>
            </a:endParaRPr>
          </a:p>
        </p:txBody>
      </p:sp>
      <p:sp>
        <p:nvSpPr>
          <p:cNvPr id="64" name="TextBox 63"/>
          <p:cNvSpPr txBox="1"/>
          <p:nvPr/>
        </p:nvSpPr>
        <p:spPr>
          <a:xfrm>
            <a:off x="6165727" y="3246906"/>
            <a:ext cx="380232"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22</a:t>
            </a:r>
            <a:endParaRPr lang="en-IE" sz="1200" b="1" dirty="0">
              <a:solidFill>
                <a:srgbClr val="990033"/>
              </a:solidFill>
              <a:latin typeface="Tahoma" pitchFamily="34" charset="0"/>
              <a:ea typeface="Tahoma" pitchFamily="34" charset="0"/>
              <a:cs typeface="Tahoma" pitchFamily="34" charset="0"/>
            </a:endParaRPr>
          </a:p>
        </p:txBody>
      </p:sp>
      <p:sp>
        <p:nvSpPr>
          <p:cNvPr id="73" name="TextBox 72"/>
          <p:cNvSpPr txBox="1"/>
          <p:nvPr/>
        </p:nvSpPr>
        <p:spPr>
          <a:xfrm>
            <a:off x="5568870" y="3962188"/>
            <a:ext cx="1363907"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74" name="TextBox 73"/>
          <p:cNvSpPr txBox="1"/>
          <p:nvPr/>
        </p:nvSpPr>
        <p:spPr>
          <a:xfrm>
            <a:off x="5509864" y="4959358"/>
            <a:ext cx="1352031" cy="830997"/>
          </a:xfrm>
          <a:prstGeom prst="rect">
            <a:avLst/>
          </a:prstGeom>
          <a:solidFill>
            <a:schemeClr val="bg1"/>
          </a:solidFill>
          <a:ln w="28575">
            <a:solidFill>
              <a:schemeClr val="bg1"/>
            </a:solidFill>
          </a:ln>
        </p:spPr>
        <p:txBody>
          <a:bodyPr wrap="square" rtlCol="0">
            <a:spAutoFit/>
          </a:bodyPr>
          <a:lstStyle/>
          <a:p>
            <a:endParaRPr lang="en-IE" sz="2400" b="1" dirty="0" smtClean="0">
              <a:solidFill>
                <a:srgbClr val="990033"/>
              </a:solidFill>
              <a:latin typeface="Tahoma" pitchFamily="34" charset="0"/>
              <a:ea typeface="Tahoma" pitchFamily="34" charset="0"/>
              <a:cs typeface="Tahoma" pitchFamily="34" charset="0"/>
            </a:endParaRPr>
          </a:p>
          <a:p>
            <a:endParaRPr lang="en-IE" sz="2400" b="1" dirty="0">
              <a:solidFill>
                <a:srgbClr val="990033"/>
              </a:solidFill>
              <a:latin typeface="Tahoma" pitchFamily="34" charset="0"/>
              <a:ea typeface="Tahoma" pitchFamily="34" charset="0"/>
              <a:cs typeface="Tahoma" pitchFamily="34" charset="0"/>
            </a:endParaRPr>
          </a:p>
        </p:txBody>
      </p:sp>
      <p:sp>
        <p:nvSpPr>
          <p:cNvPr id="75" name="TextBox 74"/>
          <p:cNvSpPr txBox="1"/>
          <p:nvPr/>
        </p:nvSpPr>
        <p:spPr>
          <a:xfrm>
            <a:off x="5364620" y="4015938"/>
            <a:ext cx="816249" cy="646331"/>
          </a:xfrm>
          <a:prstGeom prst="rect">
            <a:avLst/>
          </a:prstGeom>
          <a:noFill/>
          <a:ln w="28575">
            <a:noFill/>
          </a:ln>
        </p:spPr>
        <p:txBody>
          <a:bodyPr wrap="none" rtlCol="0">
            <a:spAutoFit/>
          </a:bodyPr>
          <a:lstStyle/>
          <a:p>
            <a:r>
              <a:rPr lang="en-IE" b="1" dirty="0" smtClean="0">
                <a:latin typeface="Tahoma" pitchFamily="34" charset="0"/>
                <a:ea typeface="Tahoma" pitchFamily="34" charset="0"/>
                <a:cs typeface="Tahoma" pitchFamily="34" charset="0"/>
              </a:rPr>
              <a:t>|BC|</a:t>
            </a:r>
            <a:br>
              <a:rPr lang="en-IE" b="1" dirty="0" smtClean="0">
                <a:latin typeface="Tahoma" pitchFamily="34" charset="0"/>
                <a:ea typeface="Tahoma" pitchFamily="34" charset="0"/>
                <a:cs typeface="Tahoma" pitchFamily="34" charset="0"/>
              </a:rPr>
            </a:br>
            <a:r>
              <a:rPr lang="en-IE" b="1" dirty="0" smtClean="0">
                <a:latin typeface="Tahoma" pitchFamily="34" charset="0"/>
                <a:ea typeface="Tahoma" pitchFamily="34" charset="0"/>
                <a:cs typeface="Tahoma" pitchFamily="34" charset="0"/>
              </a:rPr>
              <a:t>|     |</a:t>
            </a:r>
            <a:endParaRPr lang="en-IE" b="1" dirty="0">
              <a:latin typeface="Tahoma" pitchFamily="34" charset="0"/>
              <a:ea typeface="Tahoma" pitchFamily="34" charset="0"/>
              <a:cs typeface="Tahoma" pitchFamily="34" charset="0"/>
            </a:endParaRPr>
          </a:p>
        </p:txBody>
      </p:sp>
      <p:cxnSp>
        <p:nvCxnSpPr>
          <p:cNvPr id="76" name="Straight Connector 75"/>
          <p:cNvCxnSpPr/>
          <p:nvPr/>
        </p:nvCxnSpPr>
        <p:spPr>
          <a:xfrm flipH="1">
            <a:off x="5509864" y="4357841"/>
            <a:ext cx="4861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197145" y="4382670"/>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83" name="TextBox 82"/>
          <p:cNvSpPr txBox="1"/>
          <p:nvPr/>
        </p:nvSpPr>
        <p:spPr>
          <a:xfrm>
            <a:off x="5937390" y="4204860"/>
            <a:ext cx="311304" cy="276999"/>
          </a:xfrm>
          <a:prstGeom prst="rect">
            <a:avLst/>
          </a:prstGeom>
          <a:noFill/>
          <a:ln w="28575">
            <a:noFill/>
          </a:ln>
        </p:spPr>
        <p:txBody>
          <a:bodyPr wrap="none" rtlCol="0">
            <a:spAutoFit/>
          </a:bodyPr>
          <a:lstStyle/>
          <a:p>
            <a:r>
              <a:rPr lang="en-IE" sz="12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12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cxnSp>
        <p:nvCxnSpPr>
          <p:cNvPr id="84" name="Straight Connector 83"/>
          <p:cNvCxnSpPr/>
          <p:nvPr/>
        </p:nvCxnSpPr>
        <p:spPr>
          <a:xfrm flipH="1">
            <a:off x="6161048" y="4343359"/>
            <a:ext cx="3180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664283" y="4011176"/>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86" name="TextBox 85"/>
          <p:cNvSpPr txBox="1"/>
          <p:nvPr/>
        </p:nvSpPr>
        <p:spPr>
          <a:xfrm>
            <a:off x="6664283" y="4379802"/>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87" name="TextBox 86"/>
          <p:cNvSpPr txBox="1"/>
          <p:nvPr/>
        </p:nvSpPr>
        <p:spPr>
          <a:xfrm>
            <a:off x="6404528" y="4201992"/>
            <a:ext cx="311304" cy="276999"/>
          </a:xfrm>
          <a:prstGeom prst="rect">
            <a:avLst/>
          </a:prstGeom>
          <a:noFill/>
          <a:ln w="28575">
            <a:noFill/>
          </a:ln>
        </p:spPr>
        <p:txBody>
          <a:bodyPr wrap="none" rtlCol="0">
            <a:spAutoFit/>
          </a:bodyPr>
          <a:lstStyle/>
          <a:p>
            <a:r>
              <a:rPr lang="en-IE" sz="12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12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cxnSp>
        <p:nvCxnSpPr>
          <p:cNvPr id="88" name="Straight Connector 87"/>
          <p:cNvCxnSpPr/>
          <p:nvPr/>
        </p:nvCxnSpPr>
        <p:spPr>
          <a:xfrm flipH="1">
            <a:off x="6652073" y="4340491"/>
            <a:ext cx="3180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189805" y="3996705"/>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92" name="TextBox 91"/>
          <p:cNvSpPr txBox="1"/>
          <p:nvPr/>
        </p:nvSpPr>
        <p:spPr>
          <a:xfrm>
            <a:off x="5361972" y="5005060"/>
            <a:ext cx="816249" cy="646331"/>
          </a:xfrm>
          <a:prstGeom prst="rect">
            <a:avLst/>
          </a:prstGeom>
          <a:noFill/>
          <a:ln w="28575">
            <a:noFill/>
          </a:ln>
        </p:spPr>
        <p:txBody>
          <a:bodyPr wrap="none" rtlCol="0">
            <a:spAutoFit/>
          </a:bodyPr>
          <a:lstStyle/>
          <a:p>
            <a:r>
              <a:rPr lang="en-IE" b="1" dirty="0" smtClean="0">
                <a:latin typeface="Tahoma" pitchFamily="34" charset="0"/>
                <a:ea typeface="Tahoma" pitchFamily="34" charset="0"/>
                <a:cs typeface="Tahoma" pitchFamily="34" charset="0"/>
              </a:rPr>
              <a:t>|     |</a:t>
            </a:r>
            <a:br>
              <a:rPr lang="en-IE" b="1" dirty="0" smtClean="0">
                <a:latin typeface="Tahoma" pitchFamily="34" charset="0"/>
                <a:ea typeface="Tahoma" pitchFamily="34" charset="0"/>
                <a:cs typeface="Tahoma" pitchFamily="34" charset="0"/>
              </a:rPr>
            </a:br>
            <a:r>
              <a:rPr lang="en-IE" b="1" dirty="0" smtClean="0">
                <a:latin typeface="Tahoma" pitchFamily="34" charset="0"/>
                <a:ea typeface="Tahoma" pitchFamily="34" charset="0"/>
                <a:cs typeface="Tahoma" pitchFamily="34" charset="0"/>
              </a:rPr>
              <a:t>|DF|</a:t>
            </a:r>
            <a:endParaRPr lang="en-IE" b="1" dirty="0">
              <a:latin typeface="Tahoma" pitchFamily="34" charset="0"/>
              <a:ea typeface="Tahoma" pitchFamily="34" charset="0"/>
              <a:cs typeface="Tahoma" pitchFamily="34" charset="0"/>
            </a:endParaRPr>
          </a:p>
        </p:txBody>
      </p:sp>
      <p:sp>
        <p:nvSpPr>
          <p:cNvPr id="93" name="TextBox 92"/>
          <p:cNvSpPr txBox="1"/>
          <p:nvPr/>
        </p:nvSpPr>
        <p:spPr>
          <a:xfrm>
            <a:off x="6194498" y="5371792"/>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94" name="TextBox 93"/>
          <p:cNvSpPr txBox="1"/>
          <p:nvPr/>
        </p:nvSpPr>
        <p:spPr>
          <a:xfrm>
            <a:off x="5934743" y="5193982"/>
            <a:ext cx="311304" cy="276999"/>
          </a:xfrm>
          <a:prstGeom prst="rect">
            <a:avLst/>
          </a:prstGeom>
          <a:noFill/>
          <a:ln w="28575">
            <a:noFill/>
          </a:ln>
        </p:spPr>
        <p:txBody>
          <a:bodyPr wrap="none" rtlCol="0">
            <a:spAutoFit/>
          </a:bodyPr>
          <a:lstStyle/>
          <a:p>
            <a:r>
              <a:rPr lang="en-IE" sz="12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12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sp>
        <p:nvSpPr>
          <p:cNvPr id="95" name="TextBox 94"/>
          <p:cNvSpPr txBox="1"/>
          <p:nvPr/>
        </p:nvSpPr>
        <p:spPr>
          <a:xfrm>
            <a:off x="6661636" y="5000298"/>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96" name="TextBox 95"/>
          <p:cNvSpPr txBox="1"/>
          <p:nvPr/>
        </p:nvSpPr>
        <p:spPr>
          <a:xfrm>
            <a:off x="6661636" y="5368924"/>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cxnSp>
        <p:nvCxnSpPr>
          <p:cNvPr id="97" name="Straight Connector 96"/>
          <p:cNvCxnSpPr/>
          <p:nvPr/>
        </p:nvCxnSpPr>
        <p:spPr>
          <a:xfrm flipH="1">
            <a:off x="6649426" y="5329613"/>
            <a:ext cx="3180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187158" y="4985827"/>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cxnSp>
        <p:nvCxnSpPr>
          <p:cNvPr id="99" name="Straight Connector 98"/>
          <p:cNvCxnSpPr/>
          <p:nvPr/>
        </p:nvCxnSpPr>
        <p:spPr>
          <a:xfrm flipH="1">
            <a:off x="5507216" y="5338337"/>
            <a:ext cx="4861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401881" y="5182488"/>
            <a:ext cx="311304" cy="276999"/>
          </a:xfrm>
          <a:prstGeom prst="rect">
            <a:avLst/>
          </a:prstGeom>
          <a:noFill/>
          <a:ln w="28575">
            <a:noFill/>
          </a:ln>
        </p:spPr>
        <p:txBody>
          <a:bodyPr wrap="none" rtlCol="0">
            <a:spAutoFit/>
          </a:bodyPr>
          <a:lstStyle/>
          <a:p>
            <a:r>
              <a:rPr lang="en-IE" sz="1200" b="1" dirty="0" smtClean="0">
                <a:ln>
                  <a:solidFill>
                    <a:sysClr val="windowText" lastClr="000000"/>
                  </a:solidFill>
                </a:ln>
                <a:solidFill>
                  <a:sysClr val="windowText" lastClr="000000"/>
                </a:solidFill>
                <a:latin typeface="Tahoma" pitchFamily="34" charset="0"/>
                <a:ea typeface="Tahoma" pitchFamily="34" charset="0"/>
                <a:cs typeface="Tahoma" pitchFamily="34" charset="0"/>
              </a:rPr>
              <a:t>=</a:t>
            </a:r>
            <a:endParaRPr lang="en-IE" sz="1200" b="1" dirty="0">
              <a:ln>
                <a:solidFill>
                  <a:sysClr val="windowText" lastClr="000000"/>
                </a:solidFill>
              </a:ln>
              <a:solidFill>
                <a:sysClr val="windowText" lastClr="000000"/>
              </a:solidFill>
              <a:latin typeface="Tahoma" pitchFamily="34" charset="0"/>
              <a:ea typeface="Tahoma" pitchFamily="34" charset="0"/>
              <a:cs typeface="Tahoma" pitchFamily="34" charset="0"/>
            </a:endParaRPr>
          </a:p>
        </p:txBody>
      </p:sp>
      <p:cxnSp>
        <p:nvCxnSpPr>
          <p:cNvPr id="101" name="Straight Connector 100"/>
          <p:cNvCxnSpPr/>
          <p:nvPr/>
        </p:nvCxnSpPr>
        <p:spPr>
          <a:xfrm flipH="1">
            <a:off x="6179641" y="5320987"/>
            <a:ext cx="3180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653564" y="2861502"/>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a:t>
            </a:r>
            <a:endParaRPr lang="en-IE" sz="1200" b="1" dirty="0">
              <a:solidFill>
                <a:srgbClr val="990033"/>
              </a:solidFill>
              <a:latin typeface="Tahoma" pitchFamily="34" charset="0"/>
              <a:ea typeface="Tahoma" pitchFamily="34" charset="0"/>
              <a:cs typeface="Tahoma" pitchFamily="34" charset="0"/>
            </a:endParaRPr>
          </a:p>
        </p:txBody>
      </p:sp>
      <p:sp>
        <p:nvSpPr>
          <p:cNvPr id="103" name="TextBox 102"/>
          <p:cNvSpPr txBox="1"/>
          <p:nvPr/>
        </p:nvSpPr>
        <p:spPr>
          <a:xfrm>
            <a:off x="6664714" y="3244038"/>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a:t>
            </a:r>
            <a:endParaRPr lang="en-IE" sz="1200" b="1" dirty="0">
              <a:solidFill>
                <a:srgbClr val="990033"/>
              </a:solidFill>
              <a:latin typeface="Tahoma" pitchFamily="34" charset="0"/>
              <a:ea typeface="Tahoma" pitchFamily="34" charset="0"/>
              <a:cs typeface="Tahoma" pitchFamily="34" charset="0"/>
            </a:endParaRPr>
          </a:p>
        </p:txBody>
      </p:sp>
      <p:sp>
        <p:nvSpPr>
          <p:cNvPr id="104" name="TextBox 103"/>
          <p:cNvSpPr txBox="1"/>
          <p:nvPr/>
        </p:nvSpPr>
        <p:spPr>
          <a:xfrm>
            <a:off x="6128042" y="4008760"/>
            <a:ext cx="453970" cy="238527"/>
          </a:xfrm>
          <a:prstGeom prst="rect">
            <a:avLst/>
          </a:prstGeom>
          <a:noFill/>
        </p:spPr>
        <p:txBody>
          <a:bodyPr wrap="none" rtlCol="0">
            <a:spAutoFit/>
          </a:bodyPr>
          <a:lstStyle/>
          <a:p>
            <a:r>
              <a:rPr lang="en-IE" sz="950" b="1" dirty="0" smtClean="0">
                <a:solidFill>
                  <a:srgbClr val="990033"/>
                </a:solidFill>
                <a:latin typeface="Tahoma" pitchFamily="34" charset="0"/>
                <a:ea typeface="Tahoma" pitchFamily="34" charset="0"/>
                <a:cs typeface="Tahoma" pitchFamily="34" charset="0"/>
              </a:rPr>
              <a:t>13.5</a:t>
            </a:r>
            <a:endParaRPr lang="en-IE" sz="950" b="1" dirty="0">
              <a:solidFill>
                <a:srgbClr val="990033"/>
              </a:solidFill>
              <a:latin typeface="Tahoma" pitchFamily="34" charset="0"/>
              <a:ea typeface="Tahoma" pitchFamily="34" charset="0"/>
              <a:cs typeface="Tahoma" pitchFamily="34" charset="0"/>
            </a:endParaRPr>
          </a:p>
        </p:txBody>
      </p:sp>
      <p:sp>
        <p:nvSpPr>
          <p:cNvPr id="105" name="TextBox 104"/>
          <p:cNvSpPr txBox="1"/>
          <p:nvPr/>
        </p:nvSpPr>
        <p:spPr>
          <a:xfrm>
            <a:off x="6171042" y="4382670"/>
            <a:ext cx="380232"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27</a:t>
            </a:r>
            <a:endParaRPr lang="en-IE" sz="1200" b="1" dirty="0">
              <a:solidFill>
                <a:srgbClr val="990033"/>
              </a:solidFill>
              <a:latin typeface="Tahoma" pitchFamily="34" charset="0"/>
              <a:ea typeface="Tahoma" pitchFamily="34" charset="0"/>
              <a:cs typeface="Tahoma" pitchFamily="34" charset="0"/>
            </a:endParaRPr>
          </a:p>
        </p:txBody>
      </p:sp>
      <p:sp>
        <p:nvSpPr>
          <p:cNvPr id="106" name="TextBox 105"/>
          <p:cNvSpPr txBox="1"/>
          <p:nvPr/>
        </p:nvSpPr>
        <p:spPr>
          <a:xfrm>
            <a:off x="6658879" y="3997266"/>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a:t>
            </a:r>
            <a:endParaRPr lang="en-IE" sz="1200" b="1" dirty="0">
              <a:solidFill>
                <a:srgbClr val="990033"/>
              </a:solidFill>
              <a:latin typeface="Tahoma" pitchFamily="34" charset="0"/>
              <a:ea typeface="Tahoma" pitchFamily="34" charset="0"/>
              <a:cs typeface="Tahoma" pitchFamily="34" charset="0"/>
            </a:endParaRPr>
          </a:p>
        </p:txBody>
      </p:sp>
      <p:sp>
        <p:nvSpPr>
          <p:cNvPr id="107" name="TextBox 106"/>
          <p:cNvSpPr txBox="1"/>
          <p:nvPr/>
        </p:nvSpPr>
        <p:spPr>
          <a:xfrm>
            <a:off x="6670029" y="4379802"/>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a:t>
            </a:r>
            <a:endParaRPr lang="en-IE" sz="1200" b="1" dirty="0">
              <a:solidFill>
                <a:srgbClr val="990033"/>
              </a:solidFill>
              <a:latin typeface="Tahoma" pitchFamily="34" charset="0"/>
              <a:ea typeface="Tahoma" pitchFamily="34" charset="0"/>
              <a:cs typeface="Tahoma" pitchFamily="34" charset="0"/>
            </a:endParaRPr>
          </a:p>
        </p:txBody>
      </p:sp>
      <p:sp>
        <p:nvSpPr>
          <p:cNvPr id="108" name="TextBox 107"/>
          <p:cNvSpPr txBox="1"/>
          <p:nvPr/>
        </p:nvSpPr>
        <p:spPr>
          <a:xfrm>
            <a:off x="5522009" y="4326106"/>
            <a:ext cx="429926"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EF</a:t>
            </a:r>
            <a:endParaRPr lang="en-IE" sz="1600" b="1" dirty="0">
              <a:solidFill>
                <a:srgbClr val="990033"/>
              </a:solidFill>
              <a:latin typeface="Tahoma" pitchFamily="34" charset="0"/>
              <a:ea typeface="Tahoma" pitchFamily="34" charset="0"/>
              <a:cs typeface="Tahoma" pitchFamily="34" charset="0"/>
            </a:endParaRPr>
          </a:p>
        </p:txBody>
      </p:sp>
      <p:sp>
        <p:nvSpPr>
          <p:cNvPr id="109" name="TextBox 108"/>
          <p:cNvSpPr txBox="1"/>
          <p:nvPr/>
        </p:nvSpPr>
        <p:spPr>
          <a:xfrm>
            <a:off x="6093545" y="4997882"/>
            <a:ext cx="453970" cy="238527"/>
          </a:xfrm>
          <a:prstGeom prst="rect">
            <a:avLst/>
          </a:prstGeom>
          <a:noFill/>
        </p:spPr>
        <p:txBody>
          <a:bodyPr wrap="none" rtlCol="0">
            <a:spAutoFit/>
          </a:bodyPr>
          <a:lstStyle/>
          <a:p>
            <a:r>
              <a:rPr lang="en-IE" sz="950" b="1" dirty="0" smtClean="0">
                <a:solidFill>
                  <a:srgbClr val="990033"/>
                </a:solidFill>
                <a:latin typeface="Tahoma" pitchFamily="34" charset="0"/>
                <a:ea typeface="Tahoma" pitchFamily="34" charset="0"/>
                <a:cs typeface="Tahoma" pitchFamily="34" charset="0"/>
              </a:rPr>
              <a:t>15.5</a:t>
            </a:r>
            <a:endParaRPr lang="en-IE" sz="950" b="1" dirty="0">
              <a:solidFill>
                <a:srgbClr val="990033"/>
              </a:solidFill>
              <a:latin typeface="Tahoma" pitchFamily="34" charset="0"/>
              <a:ea typeface="Tahoma" pitchFamily="34" charset="0"/>
              <a:cs typeface="Tahoma" pitchFamily="34" charset="0"/>
            </a:endParaRPr>
          </a:p>
        </p:txBody>
      </p:sp>
      <p:sp>
        <p:nvSpPr>
          <p:cNvPr id="110" name="TextBox 109"/>
          <p:cNvSpPr txBox="1"/>
          <p:nvPr/>
        </p:nvSpPr>
        <p:spPr>
          <a:xfrm>
            <a:off x="6168394" y="5371792"/>
            <a:ext cx="380232"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31</a:t>
            </a:r>
            <a:endParaRPr lang="en-IE" sz="1200" b="1" dirty="0">
              <a:solidFill>
                <a:srgbClr val="990033"/>
              </a:solidFill>
              <a:latin typeface="Tahoma" pitchFamily="34" charset="0"/>
              <a:ea typeface="Tahoma" pitchFamily="34" charset="0"/>
              <a:cs typeface="Tahoma" pitchFamily="34" charset="0"/>
            </a:endParaRPr>
          </a:p>
        </p:txBody>
      </p:sp>
      <p:sp>
        <p:nvSpPr>
          <p:cNvPr id="111" name="TextBox 110"/>
          <p:cNvSpPr txBox="1"/>
          <p:nvPr/>
        </p:nvSpPr>
        <p:spPr>
          <a:xfrm>
            <a:off x="6656232" y="4986388"/>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a:t>
            </a:r>
            <a:endParaRPr lang="en-IE" sz="1200" b="1" dirty="0">
              <a:solidFill>
                <a:srgbClr val="990033"/>
              </a:solidFill>
              <a:latin typeface="Tahoma" pitchFamily="34" charset="0"/>
              <a:ea typeface="Tahoma" pitchFamily="34" charset="0"/>
              <a:cs typeface="Tahoma" pitchFamily="34" charset="0"/>
            </a:endParaRPr>
          </a:p>
        </p:txBody>
      </p:sp>
      <p:sp>
        <p:nvSpPr>
          <p:cNvPr id="112" name="TextBox 111"/>
          <p:cNvSpPr txBox="1"/>
          <p:nvPr/>
        </p:nvSpPr>
        <p:spPr>
          <a:xfrm>
            <a:off x="6667382" y="5368924"/>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a:t>
            </a:r>
            <a:endParaRPr lang="en-IE" sz="1200" b="1" dirty="0">
              <a:solidFill>
                <a:srgbClr val="990033"/>
              </a:solidFill>
              <a:latin typeface="Tahoma" pitchFamily="34" charset="0"/>
              <a:ea typeface="Tahoma" pitchFamily="34" charset="0"/>
              <a:cs typeface="Tahoma" pitchFamily="34" charset="0"/>
            </a:endParaRPr>
          </a:p>
        </p:txBody>
      </p:sp>
      <p:sp>
        <p:nvSpPr>
          <p:cNvPr id="113" name="TextBox 112"/>
          <p:cNvSpPr txBox="1"/>
          <p:nvPr/>
        </p:nvSpPr>
        <p:spPr>
          <a:xfrm>
            <a:off x="5519361" y="5047822"/>
            <a:ext cx="461986"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AC</a:t>
            </a:r>
            <a:endParaRPr lang="en-IE" sz="1600" b="1" dirty="0">
              <a:solidFill>
                <a:srgbClr val="990033"/>
              </a:solidFill>
              <a:latin typeface="Tahoma" pitchFamily="34" charset="0"/>
              <a:ea typeface="Tahoma" pitchFamily="34" charset="0"/>
              <a:cs typeface="Tahoma" pitchFamily="34" charset="0"/>
            </a:endParaRPr>
          </a:p>
        </p:txBody>
      </p:sp>
      <p:sp>
        <p:nvSpPr>
          <p:cNvPr id="114" name="TextBox 113"/>
          <p:cNvSpPr txBox="1"/>
          <p:nvPr/>
        </p:nvSpPr>
        <p:spPr>
          <a:xfrm>
            <a:off x="7609600" y="3146284"/>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a:t>
            </a:r>
            <a:endParaRPr lang="en-IE" sz="1200" b="1" dirty="0">
              <a:solidFill>
                <a:srgbClr val="990033"/>
              </a:solidFill>
              <a:latin typeface="Tahoma" pitchFamily="34" charset="0"/>
              <a:ea typeface="Tahoma" pitchFamily="34" charset="0"/>
              <a:cs typeface="Tahoma" pitchFamily="34" charset="0"/>
            </a:endParaRPr>
          </a:p>
        </p:txBody>
      </p:sp>
      <p:sp>
        <p:nvSpPr>
          <p:cNvPr id="115" name="TextBox 114"/>
          <p:cNvSpPr txBox="1"/>
          <p:nvPr/>
        </p:nvSpPr>
        <p:spPr>
          <a:xfrm>
            <a:off x="7073902" y="3883680"/>
            <a:ext cx="1382640" cy="1077218"/>
          </a:xfrm>
          <a:prstGeom prst="rect">
            <a:avLst/>
          </a:prstGeom>
          <a:solidFill>
            <a:schemeClr val="bg1"/>
          </a:solidFill>
          <a:ln w="28575">
            <a:noFill/>
          </a:ln>
        </p:spPr>
        <p:txBody>
          <a:bodyPr wrap="square" rtlCol="0">
            <a:spAutoFit/>
          </a:bodyPr>
          <a:lstStyle/>
          <a:p>
            <a:r>
              <a:rPr lang="en-IE" b="1" dirty="0" smtClean="0">
                <a:latin typeface="Tahoma" pitchFamily="34" charset="0"/>
                <a:ea typeface="Tahoma" pitchFamily="34" charset="0"/>
                <a:cs typeface="Tahoma" pitchFamily="34" charset="0"/>
              </a:rPr>
              <a:t>|BC|:|     |</a:t>
            </a:r>
          </a:p>
          <a:p>
            <a:endParaRPr lang="en-IE" sz="1000" b="1" dirty="0">
              <a:latin typeface="Tahoma" pitchFamily="34" charset="0"/>
              <a:ea typeface="Tahoma" pitchFamily="34" charset="0"/>
              <a:cs typeface="Tahoma" pitchFamily="34" charset="0"/>
            </a:endParaRPr>
          </a:p>
          <a:p>
            <a:r>
              <a:rPr lang="en-IE" b="1" dirty="0" smtClean="0">
                <a:latin typeface="Tahoma" pitchFamily="34" charset="0"/>
                <a:ea typeface="Tahoma" pitchFamily="34" charset="0"/>
                <a:cs typeface="Tahoma" pitchFamily="34" charset="0"/>
                <a:sym typeface="Wingdings"/>
              </a:rPr>
              <a:t>         :  </a:t>
            </a:r>
            <a:endParaRPr lang="en-IE" b="1" dirty="0">
              <a:latin typeface="Tahoma" pitchFamily="34" charset="0"/>
              <a:ea typeface="Tahoma" pitchFamily="34" charset="0"/>
              <a:cs typeface="Tahoma" pitchFamily="34" charset="0"/>
            </a:endParaRPr>
          </a:p>
        </p:txBody>
      </p:sp>
      <p:sp>
        <p:nvSpPr>
          <p:cNvPr id="116" name="TextBox 115"/>
          <p:cNvSpPr txBox="1"/>
          <p:nvPr/>
        </p:nvSpPr>
        <p:spPr>
          <a:xfrm>
            <a:off x="7332876" y="4395898"/>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17" name="TextBox 116"/>
          <p:cNvSpPr txBox="1"/>
          <p:nvPr/>
        </p:nvSpPr>
        <p:spPr>
          <a:xfrm>
            <a:off x="7903526" y="4401656"/>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18" name="TextBox 117"/>
          <p:cNvSpPr txBox="1"/>
          <p:nvPr/>
        </p:nvSpPr>
        <p:spPr>
          <a:xfrm>
            <a:off x="7927413" y="3918600"/>
            <a:ext cx="330056" cy="461665"/>
          </a:xfrm>
          <a:prstGeom prst="rect">
            <a:avLst/>
          </a:prstGeom>
          <a:solidFill>
            <a:schemeClr val="bg1"/>
          </a:solidFill>
          <a:ln w="28575">
            <a:solidFill>
              <a:schemeClr val="tx1"/>
            </a:solidFill>
          </a:ln>
        </p:spPr>
        <p:txBody>
          <a:bodyPr wrap="squar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19" name="TextBox 118"/>
          <p:cNvSpPr txBox="1"/>
          <p:nvPr/>
        </p:nvSpPr>
        <p:spPr>
          <a:xfrm>
            <a:off x="7896293" y="3920303"/>
            <a:ext cx="429926"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EF</a:t>
            </a:r>
            <a:endParaRPr lang="en-IE" sz="1600" b="1" dirty="0">
              <a:solidFill>
                <a:srgbClr val="990033"/>
              </a:solidFill>
              <a:latin typeface="Tahoma" pitchFamily="34" charset="0"/>
              <a:ea typeface="Tahoma" pitchFamily="34" charset="0"/>
              <a:cs typeface="Tahoma" pitchFamily="34" charset="0"/>
            </a:endParaRPr>
          </a:p>
        </p:txBody>
      </p:sp>
      <p:sp>
        <p:nvSpPr>
          <p:cNvPr id="120" name="TextBox 119"/>
          <p:cNvSpPr txBox="1"/>
          <p:nvPr/>
        </p:nvSpPr>
        <p:spPr>
          <a:xfrm>
            <a:off x="7333041" y="4391194"/>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a:t>
            </a:r>
            <a:endParaRPr lang="en-IE" sz="1200" b="1" dirty="0">
              <a:solidFill>
                <a:srgbClr val="990033"/>
              </a:solidFill>
              <a:latin typeface="Tahoma" pitchFamily="34" charset="0"/>
              <a:ea typeface="Tahoma" pitchFamily="34" charset="0"/>
              <a:cs typeface="Tahoma" pitchFamily="34" charset="0"/>
            </a:endParaRPr>
          </a:p>
        </p:txBody>
      </p:sp>
      <p:sp>
        <p:nvSpPr>
          <p:cNvPr id="121" name="TextBox 120"/>
          <p:cNvSpPr txBox="1"/>
          <p:nvPr/>
        </p:nvSpPr>
        <p:spPr>
          <a:xfrm>
            <a:off x="7909047" y="4417705"/>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a:t>
            </a:r>
            <a:endParaRPr lang="en-IE" sz="1200" b="1" dirty="0">
              <a:solidFill>
                <a:srgbClr val="990033"/>
              </a:solidFill>
              <a:latin typeface="Tahoma" pitchFamily="34" charset="0"/>
              <a:ea typeface="Tahoma" pitchFamily="34" charset="0"/>
              <a:cs typeface="Tahoma" pitchFamily="34" charset="0"/>
            </a:endParaRPr>
          </a:p>
        </p:txBody>
      </p:sp>
      <p:sp>
        <p:nvSpPr>
          <p:cNvPr id="124" name="TextBox 123"/>
          <p:cNvSpPr txBox="1"/>
          <p:nvPr/>
        </p:nvSpPr>
        <p:spPr>
          <a:xfrm>
            <a:off x="7055330" y="5002191"/>
            <a:ext cx="1382640" cy="1077218"/>
          </a:xfrm>
          <a:prstGeom prst="rect">
            <a:avLst/>
          </a:prstGeom>
          <a:solidFill>
            <a:schemeClr val="bg1"/>
          </a:solidFill>
          <a:ln w="28575">
            <a:noFill/>
          </a:ln>
        </p:spPr>
        <p:txBody>
          <a:bodyPr wrap="square" rtlCol="0">
            <a:spAutoFit/>
          </a:bodyPr>
          <a:lstStyle/>
          <a:p>
            <a:r>
              <a:rPr lang="en-IE" b="1" dirty="0" smtClean="0">
                <a:latin typeface="Tahoma" pitchFamily="34" charset="0"/>
                <a:ea typeface="Tahoma" pitchFamily="34" charset="0"/>
                <a:cs typeface="Tahoma" pitchFamily="34" charset="0"/>
              </a:rPr>
              <a:t>|     |:|DF|</a:t>
            </a:r>
          </a:p>
          <a:p>
            <a:endParaRPr lang="en-IE" sz="1000" b="1" dirty="0" smtClean="0">
              <a:latin typeface="Tahoma" pitchFamily="34" charset="0"/>
              <a:ea typeface="Tahoma" pitchFamily="34" charset="0"/>
              <a:cs typeface="Tahoma" pitchFamily="34" charset="0"/>
              <a:sym typeface="Wingdings"/>
            </a:endParaRPr>
          </a:p>
          <a:p>
            <a:r>
              <a:rPr lang="en-IE" b="1" dirty="0" smtClean="0">
                <a:latin typeface="Tahoma" pitchFamily="34" charset="0"/>
                <a:ea typeface="Tahoma" pitchFamily="34" charset="0"/>
                <a:cs typeface="Tahoma" pitchFamily="34" charset="0"/>
                <a:sym typeface="Wingdings"/>
              </a:rPr>
              <a:t>         :  </a:t>
            </a:r>
            <a:endParaRPr lang="en-IE" b="1" dirty="0">
              <a:latin typeface="Tahoma" pitchFamily="34" charset="0"/>
              <a:ea typeface="Tahoma" pitchFamily="34" charset="0"/>
              <a:cs typeface="Tahoma" pitchFamily="34" charset="0"/>
            </a:endParaRPr>
          </a:p>
        </p:txBody>
      </p:sp>
      <p:sp>
        <p:nvSpPr>
          <p:cNvPr id="127" name="TextBox 126"/>
          <p:cNvSpPr txBox="1"/>
          <p:nvPr/>
        </p:nvSpPr>
        <p:spPr>
          <a:xfrm>
            <a:off x="7307311" y="5492001"/>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28" name="TextBox 127"/>
          <p:cNvSpPr txBox="1"/>
          <p:nvPr/>
        </p:nvSpPr>
        <p:spPr>
          <a:xfrm>
            <a:off x="7903526" y="5484911"/>
            <a:ext cx="543739" cy="461665"/>
          </a:xfrm>
          <a:prstGeom prst="rect">
            <a:avLst/>
          </a:prstGeom>
          <a:solidFill>
            <a:schemeClr val="bg1"/>
          </a:solidFill>
          <a:ln w="28575">
            <a:solidFill>
              <a:schemeClr val="tx1"/>
            </a:solidFill>
          </a:ln>
        </p:spPr>
        <p:txBody>
          <a:bodyPr wrap="non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26" name="TextBox 125"/>
          <p:cNvSpPr txBox="1"/>
          <p:nvPr/>
        </p:nvSpPr>
        <p:spPr>
          <a:xfrm>
            <a:off x="7322431" y="5501080"/>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1</a:t>
            </a:r>
            <a:endParaRPr lang="en-IE" sz="1200" b="1" dirty="0">
              <a:solidFill>
                <a:srgbClr val="990033"/>
              </a:solidFill>
              <a:latin typeface="Tahoma" pitchFamily="34" charset="0"/>
              <a:ea typeface="Tahoma" pitchFamily="34" charset="0"/>
              <a:cs typeface="Tahoma" pitchFamily="34" charset="0"/>
            </a:endParaRPr>
          </a:p>
        </p:txBody>
      </p:sp>
      <p:sp>
        <p:nvSpPr>
          <p:cNvPr id="129" name="TextBox 128"/>
          <p:cNvSpPr txBox="1"/>
          <p:nvPr/>
        </p:nvSpPr>
        <p:spPr>
          <a:xfrm>
            <a:off x="7271582" y="5055099"/>
            <a:ext cx="330056" cy="461665"/>
          </a:xfrm>
          <a:prstGeom prst="rect">
            <a:avLst/>
          </a:prstGeom>
          <a:solidFill>
            <a:schemeClr val="bg1"/>
          </a:solidFill>
          <a:ln w="28575">
            <a:solidFill>
              <a:schemeClr val="tx1"/>
            </a:solidFill>
          </a:ln>
        </p:spPr>
        <p:txBody>
          <a:bodyPr wrap="square" rtlCol="0">
            <a:spAutoFit/>
          </a:bodyPr>
          <a:lstStyle/>
          <a:p>
            <a:r>
              <a:rPr lang="en-IE" sz="2400" b="1" dirty="0" smtClean="0">
                <a:solidFill>
                  <a:srgbClr val="990033"/>
                </a:solidFill>
                <a:latin typeface="Tahoma" pitchFamily="34" charset="0"/>
                <a:ea typeface="Tahoma" pitchFamily="34" charset="0"/>
                <a:cs typeface="Tahoma" pitchFamily="34" charset="0"/>
              </a:rPr>
              <a:t>    </a:t>
            </a:r>
            <a:endParaRPr lang="en-IE" sz="2400" b="1" dirty="0">
              <a:solidFill>
                <a:srgbClr val="990033"/>
              </a:solidFill>
              <a:latin typeface="Tahoma" pitchFamily="34" charset="0"/>
              <a:ea typeface="Tahoma" pitchFamily="34" charset="0"/>
              <a:cs typeface="Tahoma" pitchFamily="34" charset="0"/>
            </a:endParaRPr>
          </a:p>
        </p:txBody>
      </p:sp>
      <p:sp>
        <p:nvSpPr>
          <p:cNvPr id="125" name="TextBox 124"/>
          <p:cNvSpPr txBox="1"/>
          <p:nvPr/>
        </p:nvSpPr>
        <p:spPr>
          <a:xfrm>
            <a:off x="7216836" y="5038815"/>
            <a:ext cx="461986" cy="338554"/>
          </a:xfrm>
          <a:prstGeom prst="rect">
            <a:avLst/>
          </a:prstGeom>
          <a:noFill/>
        </p:spPr>
        <p:txBody>
          <a:bodyPr wrap="none" rtlCol="0">
            <a:spAutoFit/>
          </a:bodyPr>
          <a:lstStyle/>
          <a:p>
            <a:r>
              <a:rPr lang="en-IE" sz="1600" b="1" dirty="0" smtClean="0">
                <a:solidFill>
                  <a:srgbClr val="990033"/>
                </a:solidFill>
                <a:latin typeface="Tahoma" pitchFamily="34" charset="0"/>
                <a:ea typeface="Tahoma" pitchFamily="34" charset="0"/>
                <a:cs typeface="Tahoma" pitchFamily="34" charset="0"/>
              </a:rPr>
              <a:t>AC</a:t>
            </a:r>
            <a:endParaRPr lang="en-IE" sz="1600" b="1" dirty="0">
              <a:solidFill>
                <a:srgbClr val="990033"/>
              </a:solidFill>
              <a:latin typeface="Tahoma" pitchFamily="34" charset="0"/>
              <a:ea typeface="Tahoma" pitchFamily="34" charset="0"/>
              <a:cs typeface="Tahoma" pitchFamily="34" charset="0"/>
            </a:endParaRPr>
          </a:p>
        </p:txBody>
      </p:sp>
      <p:sp>
        <p:nvSpPr>
          <p:cNvPr id="130" name="TextBox 129"/>
          <p:cNvSpPr txBox="1"/>
          <p:nvPr/>
        </p:nvSpPr>
        <p:spPr>
          <a:xfrm>
            <a:off x="7906399" y="5493087"/>
            <a:ext cx="282450" cy="276999"/>
          </a:xfrm>
          <a:prstGeom prst="rect">
            <a:avLst/>
          </a:prstGeom>
          <a:noFill/>
        </p:spPr>
        <p:txBody>
          <a:bodyPr wrap="none" rtlCol="0">
            <a:spAutoFit/>
          </a:bodyPr>
          <a:lstStyle/>
          <a:p>
            <a:r>
              <a:rPr lang="en-IE" sz="1200" b="1" dirty="0" smtClean="0">
                <a:solidFill>
                  <a:srgbClr val="990033"/>
                </a:solidFill>
                <a:latin typeface="Tahoma" pitchFamily="34" charset="0"/>
                <a:ea typeface="Tahoma" pitchFamily="34" charset="0"/>
                <a:cs typeface="Tahoma" pitchFamily="34" charset="0"/>
              </a:rPr>
              <a:t>2</a:t>
            </a:r>
            <a:endParaRPr lang="en-IE" sz="1200" b="1" dirty="0">
              <a:solidFill>
                <a:srgbClr val="990033"/>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1573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2500"/>
                            </p:stCondLst>
                            <p:childTnLst>
                              <p:par>
                                <p:cTn id="17" presetID="22" presetClass="entr" presetSubtype="8" fill="hold" grpId="0" nodeType="afterEffect">
                                  <p:stCondLst>
                                    <p:cond delay="50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500"/>
                                        <p:tgtEl>
                                          <p:spTgt spid="64"/>
                                        </p:tgtEl>
                                      </p:cBhvr>
                                    </p:animEffect>
                                  </p:childTnLst>
                                </p:cTn>
                              </p:par>
                            </p:childTnLst>
                          </p:cTn>
                        </p:par>
                        <p:par>
                          <p:cTn id="20" fill="hold">
                            <p:stCondLst>
                              <p:cond delay="3500"/>
                            </p:stCondLst>
                            <p:childTnLst>
                              <p:par>
                                <p:cTn id="21" presetID="22" presetClass="entr" presetSubtype="8" fill="hold" grpId="0" nodeType="afterEffect">
                                  <p:stCondLst>
                                    <p:cond delay="50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par>
                          <p:cTn id="24" fill="hold">
                            <p:stCondLst>
                              <p:cond delay="4500"/>
                            </p:stCondLst>
                            <p:childTnLst>
                              <p:par>
                                <p:cTn id="25" presetID="22" presetClass="entr" presetSubtype="8" fill="hold" grpId="0" nodeType="afterEffect">
                                  <p:stCondLst>
                                    <p:cond delay="500"/>
                                  </p:stCondLst>
                                  <p:childTnLst>
                                    <p:set>
                                      <p:cBhvr>
                                        <p:cTn id="26" dur="1" fill="hold">
                                          <p:stCondLst>
                                            <p:cond delay="0"/>
                                          </p:stCondLst>
                                        </p:cTn>
                                        <p:tgtEl>
                                          <p:spTgt spid="103"/>
                                        </p:tgtEl>
                                        <p:attrNameLst>
                                          <p:attrName>style.visibility</p:attrName>
                                        </p:attrNameLst>
                                      </p:cBhvr>
                                      <p:to>
                                        <p:strVal val="visible"/>
                                      </p:to>
                                    </p:set>
                                    <p:animEffect transition="in" filter="wipe(left)">
                                      <p:cBhvr>
                                        <p:cTn id="27" dur="500"/>
                                        <p:tgtEl>
                                          <p:spTgt spid="103"/>
                                        </p:tgtEl>
                                      </p:cBhvr>
                                    </p:animEffect>
                                  </p:childTnLst>
                                </p:cTn>
                              </p:par>
                            </p:childTnLst>
                          </p:cTn>
                        </p:par>
                        <p:par>
                          <p:cTn id="28" fill="hold">
                            <p:stCondLst>
                              <p:cond delay="5500"/>
                            </p:stCondLst>
                            <p:childTnLst>
                              <p:par>
                                <p:cTn id="29" presetID="22" presetClass="entr" presetSubtype="8" fill="hold" grpId="0" nodeType="afterEffect">
                                  <p:stCondLst>
                                    <p:cond delay="500"/>
                                  </p:stCondLst>
                                  <p:childTnLst>
                                    <p:set>
                                      <p:cBhvr>
                                        <p:cTn id="30" dur="1" fill="hold">
                                          <p:stCondLst>
                                            <p:cond delay="0"/>
                                          </p:stCondLst>
                                        </p:cTn>
                                        <p:tgtEl>
                                          <p:spTgt spid="114"/>
                                        </p:tgtEl>
                                        <p:attrNameLst>
                                          <p:attrName>style.visibility</p:attrName>
                                        </p:attrNameLst>
                                      </p:cBhvr>
                                      <p:to>
                                        <p:strVal val="visible"/>
                                      </p:to>
                                    </p:set>
                                    <p:animEffect transition="in" filter="wipe(left)">
                                      <p:cBhvr>
                                        <p:cTn id="31" dur="500"/>
                                        <p:tgtEl>
                                          <p:spTgt spid="114"/>
                                        </p:tgtEl>
                                      </p:cBhvr>
                                    </p:animEffect>
                                  </p:childTnLst>
                                </p:cTn>
                              </p:par>
                            </p:childTnLst>
                          </p:cTn>
                        </p:par>
                        <p:par>
                          <p:cTn id="32" fill="hold">
                            <p:stCondLst>
                              <p:cond delay="6500"/>
                            </p:stCondLst>
                            <p:childTnLst>
                              <p:par>
                                <p:cTn id="33" presetID="22" presetClass="entr" presetSubtype="8" fill="hold" grpId="0" nodeType="afterEffect">
                                  <p:stCondLst>
                                    <p:cond delay="50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7500"/>
                            </p:stCondLst>
                            <p:childTnLst>
                              <p:par>
                                <p:cTn id="37" presetID="22" presetClass="entr" presetSubtype="8" fill="hold" grpId="0" nodeType="afterEffect">
                                  <p:stCondLst>
                                    <p:cond delay="50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8500"/>
                            </p:stCondLst>
                            <p:childTnLst>
                              <p:par>
                                <p:cTn id="41" presetID="22" presetClass="entr" presetSubtype="8" fill="hold" grpId="0" nodeType="afterEffect">
                                  <p:stCondLst>
                                    <p:cond delay="50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9500"/>
                            </p:stCondLst>
                            <p:childTnLst>
                              <p:par>
                                <p:cTn id="45" presetID="22" presetClass="entr" presetSubtype="8" fill="hold" grpId="0" nodeType="afterEffect">
                                  <p:stCondLst>
                                    <p:cond delay="500"/>
                                  </p:stCondLst>
                                  <p:childTnLst>
                                    <p:set>
                                      <p:cBhvr>
                                        <p:cTn id="46" dur="1" fill="hold">
                                          <p:stCondLst>
                                            <p:cond delay="0"/>
                                          </p:stCondLst>
                                        </p:cTn>
                                        <p:tgtEl>
                                          <p:spTgt spid="108"/>
                                        </p:tgtEl>
                                        <p:attrNameLst>
                                          <p:attrName>style.visibility</p:attrName>
                                        </p:attrNameLst>
                                      </p:cBhvr>
                                      <p:to>
                                        <p:strVal val="visible"/>
                                      </p:to>
                                    </p:set>
                                    <p:animEffect transition="in" filter="wipe(left)">
                                      <p:cBhvr>
                                        <p:cTn id="47" dur="500"/>
                                        <p:tgtEl>
                                          <p:spTgt spid="108"/>
                                        </p:tgtEl>
                                      </p:cBhvr>
                                    </p:animEffect>
                                  </p:childTnLst>
                                </p:cTn>
                              </p:par>
                            </p:childTnLst>
                          </p:cTn>
                        </p:par>
                        <p:par>
                          <p:cTn id="48" fill="hold">
                            <p:stCondLst>
                              <p:cond delay="10500"/>
                            </p:stCondLst>
                            <p:childTnLst>
                              <p:par>
                                <p:cTn id="49" presetID="22" presetClass="entr" presetSubtype="8" fill="hold" grpId="0" nodeType="afterEffect">
                                  <p:stCondLst>
                                    <p:cond delay="500"/>
                                  </p:stCondLst>
                                  <p:childTnLst>
                                    <p:set>
                                      <p:cBhvr>
                                        <p:cTn id="50" dur="1" fill="hold">
                                          <p:stCondLst>
                                            <p:cond delay="0"/>
                                          </p:stCondLst>
                                        </p:cTn>
                                        <p:tgtEl>
                                          <p:spTgt spid="104"/>
                                        </p:tgtEl>
                                        <p:attrNameLst>
                                          <p:attrName>style.visibility</p:attrName>
                                        </p:attrNameLst>
                                      </p:cBhvr>
                                      <p:to>
                                        <p:strVal val="visible"/>
                                      </p:to>
                                    </p:set>
                                    <p:animEffect transition="in" filter="wipe(left)">
                                      <p:cBhvr>
                                        <p:cTn id="51" dur="500"/>
                                        <p:tgtEl>
                                          <p:spTgt spid="104"/>
                                        </p:tgtEl>
                                      </p:cBhvr>
                                    </p:animEffect>
                                  </p:childTnLst>
                                </p:cTn>
                              </p:par>
                            </p:childTnLst>
                          </p:cTn>
                        </p:par>
                        <p:par>
                          <p:cTn id="52" fill="hold">
                            <p:stCondLst>
                              <p:cond delay="11500"/>
                            </p:stCondLst>
                            <p:childTnLst>
                              <p:par>
                                <p:cTn id="53" presetID="22" presetClass="entr" presetSubtype="8" fill="hold" grpId="0" nodeType="afterEffect">
                                  <p:stCondLst>
                                    <p:cond delay="500"/>
                                  </p:stCondLst>
                                  <p:childTnLst>
                                    <p:set>
                                      <p:cBhvr>
                                        <p:cTn id="54" dur="1" fill="hold">
                                          <p:stCondLst>
                                            <p:cond delay="0"/>
                                          </p:stCondLst>
                                        </p:cTn>
                                        <p:tgtEl>
                                          <p:spTgt spid="105"/>
                                        </p:tgtEl>
                                        <p:attrNameLst>
                                          <p:attrName>style.visibility</p:attrName>
                                        </p:attrNameLst>
                                      </p:cBhvr>
                                      <p:to>
                                        <p:strVal val="visible"/>
                                      </p:to>
                                    </p:set>
                                    <p:animEffect transition="in" filter="wipe(left)">
                                      <p:cBhvr>
                                        <p:cTn id="55" dur="500"/>
                                        <p:tgtEl>
                                          <p:spTgt spid="105"/>
                                        </p:tgtEl>
                                      </p:cBhvr>
                                    </p:animEffect>
                                  </p:childTnLst>
                                </p:cTn>
                              </p:par>
                            </p:childTnLst>
                          </p:cTn>
                        </p:par>
                        <p:par>
                          <p:cTn id="56" fill="hold">
                            <p:stCondLst>
                              <p:cond delay="12500"/>
                            </p:stCondLst>
                            <p:childTnLst>
                              <p:par>
                                <p:cTn id="57" presetID="22" presetClass="entr" presetSubtype="8" fill="hold" grpId="0" nodeType="afterEffect">
                                  <p:stCondLst>
                                    <p:cond delay="500"/>
                                  </p:stCondLst>
                                  <p:childTnLst>
                                    <p:set>
                                      <p:cBhvr>
                                        <p:cTn id="58" dur="1" fill="hold">
                                          <p:stCondLst>
                                            <p:cond delay="0"/>
                                          </p:stCondLst>
                                        </p:cTn>
                                        <p:tgtEl>
                                          <p:spTgt spid="106"/>
                                        </p:tgtEl>
                                        <p:attrNameLst>
                                          <p:attrName>style.visibility</p:attrName>
                                        </p:attrNameLst>
                                      </p:cBhvr>
                                      <p:to>
                                        <p:strVal val="visible"/>
                                      </p:to>
                                    </p:set>
                                    <p:animEffect transition="in" filter="wipe(left)">
                                      <p:cBhvr>
                                        <p:cTn id="59" dur="500"/>
                                        <p:tgtEl>
                                          <p:spTgt spid="106"/>
                                        </p:tgtEl>
                                      </p:cBhvr>
                                    </p:animEffect>
                                  </p:childTnLst>
                                </p:cTn>
                              </p:par>
                            </p:childTnLst>
                          </p:cTn>
                        </p:par>
                        <p:par>
                          <p:cTn id="60" fill="hold">
                            <p:stCondLst>
                              <p:cond delay="13500"/>
                            </p:stCondLst>
                            <p:childTnLst>
                              <p:par>
                                <p:cTn id="61" presetID="22" presetClass="entr" presetSubtype="8" fill="hold" grpId="0" nodeType="afterEffect">
                                  <p:stCondLst>
                                    <p:cond delay="500"/>
                                  </p:stCondLst>
                                  <p:childTnLst>
                                    <p:set>
                                      <p:cBhvr>
                                        <p:cTn id="62" dur="1" fill="hold">
                                          <p:stCondLst>
                                            <p:cond delay="0"/>
                                          </p:stCondLst>
                                        </p:cTn>
                                        <p:tgtEl>
                                          <p:spTgt spid="107"/>
                                        </p:tgtEl>
                                        <p:attrNameLst>
                                          <p:attrName>style.visibility</p:attrName>
                                        </p:attrNameLst>
                                      </p:cBhvr>
                                      <p:to>
                                        <p:strVal val="visible"/>
                                      </p:to>
                                    </p:set>
                                    <p:animEffect transition="in" filter="wipe(left)">
                                      <p:cBhvr>
                                        <p:cTn id="63" dur="500"/>
                                        <p:tgtEl>
                                          <p:spTgt spid="107"/>
                                        </p:tgtEl>
                                      </p:cBhvr>
                                    </p:animEffect>
                                  </p:childTnLst>
                                </p:cTn>
                              </p:par>
                            </p:childTnLst>
                          </p:cTn>
                        </p:par>
                        <p:par>
                          <p:cTn id="64" fill="hold">
                            <p:stCondLst>
                              <p:cond delay="14500"/>
                            </p:stCondLst>
                            <p:childTnLst>
                              <p:par>
                                <p:cTn id="65" presetID="22" presetClass="entr" presetSubtype="8" fill="hold" grpId="0" nodeType="afterEffect">
                                  <p:stCondLst>
                                    <p:cond delay="500"/>
                                  </p:stCondLst>
                                  <p:childTnLst>
                                    <p:set>
                                      <p:cBhvr>
                                        <p:cTn id="66" dur="1" fill="hold">
                                          <p:stCondLst>
                                            <p:cond delay="0"/>
                                          </p:stCondLst>
                                        </p:cTn>
                                        <p:tgtEl>
                                          <p:spTgt spid="119"/>
                                        </p:tgtEl>
                                        <p:attrNameLst>
                                          <p:attrName>style.visibility</p:attrName>
                                        </p:attrNameLst>
                                      </p:cBhvr>
                                      <p:to>
                                        <p:strVal val="visible"/>
                                      </p:to>
                                    </p:set>
                                    <p:animEffect transition="in" filter="wipe(left)">
                                      <p:cBhvr>
                                        <p:cTn id="67" dur="500"/>
                                        <p:tgtEl>
                                          <p:spTgt spid="119"/>
                                        </p:tgtEl>
                                      </p:cBhvr>
                                    </p:animEffect>
                                  </p:childTnLst>
                                </p:cTn>
                              </p:par>
                            </p:childTnLst>
                          </p:cTn>
                        </p:par>
                        <p:par>
                          <p:cTn id="68" fill="hold">
                            <p:stCondLst>
                              <p:cond delay="15500"/>
                            </p:stCondLst>
                            <p:childTnLst>
                              <p:par>
                                <p:cTn id="69" presetID="22" presetClass="entr" presetSubtype="8" fill="hold" grpId="0" nodeType="afterEffect">
                                  <p:stCondLst>
                                    <p:cond delay="500"/>
                                  </p:stCondLst>
                                  <p:childTnLst>
                                    <p:set>
                                      <p:cBhvr>
                                        <p:cTn id="70" dur="1" fill="hold">
                                          <p:stCondLst>
                                            <p:cond delay="0"/>
                                          </p:stCondLst>
                                        </p:cTn>
                                        <p:tgtEl>
                                          <p:spTgt spid="120"/>
                                        </p:tgtEl>
                                        <p:attrNameLst>
                                          <p:attrName>style.visibility</p:attrName>
                                        </p:attrNameLst>
                                      </p:cBhvr>
                                      <p:to>
                                        <p:strVal val="visible"/>
                                      </p:to>
                                    </p:set>
                                    <p:animEffect transition="in" filter="wipe(left)">
                                      <p:cBhvr>
                                        <p:cTn id="71" dur="500"/>
                                        <p:tgtEl>
                                          <p:spTgt spid="120"/>
                                        </p:tgtEl>
                                      </p:cBhvr>
                                    </p:animEffect>
                                  </p:childTnLst>
                                </p:cTn>
                              </p:par>
                            </p:childTnLst>
                          </p:cTn>
                        </p:par>
                        <p:par>
                          <p:cTn id="72" fill="hold">
                            <p:stCondLst>
                              <p:cond delay="16500"/>
                            </p:stCondLst>
                            <p:childTnLst>
                              <p:par>
                                <p:cTn id="73" presetID="22" presetClass="entr" presetSubtype="8" fill="hold" grpId="0" nodeType="afterEffect">
                                  <p:stCondLst>
                                    <p:cond delay="500"/>
                                  </p:stCondLst>
                                  <p:childTnLst>
                                    <p:set>
                                      <p:cBhvr>
                                        <p:cTn id="74" dur="1" fill="hold">
                                          <p:stCondLst>
                                            <p:cond delay="0"/>
                                          </p:stCondLst>
                                        </p:cTn>
                                        <p:tgtEl>
                                          <p:spTgt spid="121"/>
                                        </p:tgtEl>
                                        <p:attrNameLst>
                                          <p:attrName>style.visibility</p:attrName>
                                        </p:attrNameLst>
                                      </p:cBhvr>
                                      <p:to>
                                        <p:strVal val="visible"/>
                                      </p:to>
                                    </p:set>
                                    <p:animEffect transition="in" filter="wipe(left)">
                                      <p:cBhvr>
                                        <p:cTn id="75" dur="500"/>
                                        <p:tgtEl>
                                          <p:spTgt spid="121"/>
                                        </p:tgtEl>
                                      </p:cBhvr>
                                    </p:animEffect>
                                  </p:childTnLst>
                                </p:cTn>
                              </p:par>
                            </p:childTnLst>
                          </p:cTn>
                        </p:par>
                        <p:par>
                          <p:cTn id="76" fill="hold">
                            <p:stCondLst>
                              <p:cond delay="17500"/>
                            </p:stCondLst>
                            <p:childTnLst>
                              <p:par>
                                <p:cTn id="77" presetID="22" presetClass="entr" presetSubtype="8" fill="hold" grpId="0" nodeType="afterEffect">
                                  <p:stCondLst>
                                    <p:cond delay="50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18500"/>
                            </p:stCondLst>
                            <p:childTnLst>
                              <p:par>
                                <p:cTn id="81" presetID="22" presetClass="entr" presetSubtype="8" fill="hold" grpId="0" nodeType="afterEffect">
                                  <p:stCondLst>
                                    <p:cond delay="50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childTnLst>
                          </p:cTn>
                        </p:par>
                        <p:par>
                          <p:cTn id="84" fill="hold">
                            <p:stCondLst>
                              <p:cond delay="19500"/>
                            </p:stCondLst>
                            <p:childTnLst>
                              <p:par>
                                <p:cTn id="85" presetID="22" presetClass="entr" presetSubtype="8" fill="hold" grpId="0" nodeType="afterEffect">
                                  <p:stCondLst>
                                    <p:cond delay="50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par>
                          <p:cTn id="88" fill="hold">
                            <p:stCondLst>
                              <p:cond delay="20500"/>
                            </p:stCondLst>
                            <p:childTnLst>
                              <p:par>
                                <p:cTn id="89" presetID="22" presetClass="entr" presetSubtype="8" fill="hold" grpId="0" nodeType="afterEffect">
                                  <p:stCondLst>
                                    <p:cond delay="50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500"/>
                                        <p:tgtEl>
                                          <p:spTgt spid="31"/>
                                        </p:tgtEl>
                                      </p:cBhvr>
                                    </p:animEffect>
                                  </p:childTnLst>
                                </p:cTn>
                              </p:par>
                            </p:childTnLst>
                          </p:cTn>
                        </p:par>
                        <p:par>
                          <p:cTn id="92" fill="hold">
                            <p:stCondLst>
                              <p:cond delay="21500"/>
                            </p:stCondLst>
                            <p:childTnLst>
                              <p:par>
                                <p:cTn id="93" presetID="22" presetClass="entr" presetSubtype="8" fill="hold" grpId="0" nodeType="afterEffect">
                                  <p:stCondLst>
                                    <p:cond delay="500"/>
                                  </p:stCondLst>
                                  <p:childTnLst>
                                    <p:set>
                                      <p:cBhvr>
                                        <p:cTn id="94" dur="1" fill="hold">
                                          <p:stCondLst>
                                            <p:cond delay="0"/>
                                          </p:stCondLst>
                                        </p:cTn>
                                        <p:tgtEl>
                                          <p:spTgt spid="113"/>
                                        </p:tgtEl>
                                        <p:attrNameLst>
                                          <p:attrName>style.visibility</p:attrName>
                                        </p:attrNameLst>
                                      </p:cBhvr>
                                      <p:to>
                                        <p:strVal val="visible"/>
                                      </p:to>
                                    </p:set>
                                    <p:animEffect transition="in" filter="wipe(left)">
                                      <p:cBhvr>
                                        <p:cTn id="95" dur="500"/>
                                        <p:tgtEl>
                                          <p:spTgt spid="113"/>
                                        </p:tgtEl>
                                      </p:cBhvr>
                                    </p:animEffect>
                                  </p:childTnLst>
                                </p:cTn>
                              </p:par>
                            </p:childTnLst>
                          </p:cTn>
                        </p:par>
                        <p:par>
                          <p:cTn id="96" fill="hold">
                            <p:stCondLst>
                              <p:cond delay="22500"/>
                            </p:stCondLst>
                            <p:childTnLst>
                              <p:par>
                                <p:cTn id="97" presetID="22" presetClass="entr" presetSubtype="8" fill="hold" grpId="0" nodeType="afterEffect">
                                  <p:stCondLst>
                                    <p:cond delay="500"/>
                                  </p:stCondLst>
                                  <p:childTnLst>
                                    <p:set>
                                      <p:cBhvr>
                                        <p:cTn id="98" dur="1" fill="hold">
                                          <p:stCondLst>
                                            <p:cond delay="0"/>
                                          </p:stCondLst>
                                        </p:cTn>
                                        <p:tgtEl>
                                          <p:spTgt spid="109"/>
                                        </p:tgtEl>
                                        <p:attrNameLst>
                                          <p:attrName>style.visibility</p:attrName>
                                        </p:attrNameLst>
                                      </p:cBhvr>
                                      <p:to>
                                        <p:strVal val="visible"/>
                                      </p:to>
                                    </p:set>
                                    <p:animEffect transition="in" filter="wipe(left)">
                                      <p:cBhvr>
                                        <p:cTn id="99" dur="500"/>
                                        <p:tgtEl>
                                          <p:spTgt spid="109"/>
                                        </p:tgtEl>
                                      </p:cBhvr>
                                    </p:animEffect>
                                  </p:childTnLst>
                                </p:cTn>
                              </p:par>
                            </p:childTnLst>
                          </p:cTn>
                        </p:par>
                        <p:par>
                          <p:cTn id="100" fill="hold">
                            <p:stCondLst>
                              <p:cond delay="23500"/>
                            </p:stCondLst>
                            <p:childTnLst>
                              <p:par>
                                <p:cTn id="101" presetID="22" presetClass="entr" presetSubtype="8" fill="hold" grpId="0" nodeType="afterEffect">
                                  <p:stCondLst>
                                    <p:cond delay="500"/>
                                  </p:stCondLst>
                                  <p:childTnLst>
                                    <p:set>
                                      <p:cBhvr>
                                        <p:cTn id="102" dur="1" fill="hold">
                                          <p:stCondLst>
                                            <p:cond delay="0"/>
                                          </p:stCondLst>
                                        </p:cTn>
                                        <p:tgtEl>
                                          <p:spTgt spid="110"/>
                                        </p:tgtEl>
                                        <p:attrNameLst>
                                          <p:attrName>style.visibility</p:attrName>
                                        </p:attrNameLst>
                                      </p:cBhvr>
                                      <p:to>
                                        <p:strVal val="visible"/>
                                      </p:to>
                                    </p:set>
                                    <p:animEffect transition="in" filter="wipe(left)">
                                      <p:cBhvr>
                                        <p:cTn id="103" dur="500"/>
                                        <p:tgtEl>
                                          <p:spTgt spid="110"/>
                                        </p:tgtEl>
                                      </p:cBhvr>
                                    </p:animEffect>
                                  </p:childTnLst>
                                </p:cTn>
                              </p:par>
                            </p:childTnLst>
                          </p:cTn>
                        </p:par>
                        <p:par>
                          <p:cTn id="104" fill="hold">
                            <p:stCondLst>
                              <p:cond delay="24500"/>
                            </p:stCondLst>
                            <p:childTnLst>
                              <p:par>
                                <p:cTn id="105" presetID="22" presetClass="entr" presetSubtype="8" fill="hold" grpId="0" nodeType="afterEffect">
                                  <p:stCondLst>
                                    <p:cond delay="500"/>
                                  </p:stCondLst>
                                  <p:childTnLst>
                                    <p:set>
                                      <p:cBhvr>
                                        <p:cTn id="106" dur="1" fill="hold">
                                          <p:stCondLst>
                                            <p:cond delay="0"/>
                                          </p:stCondLst>
                                        </p:cTn>
                                        <p:tgtEl>
                                          <p:spTgt spid="111"/>
                                        </p:tgtEl>
                                        <p:attrNameLst>
                                          <p:attrName>style.visibility</p:attrName>
                                        </p:attrNameLst>
                                      </p:cBhvr>
                                      <p:to>
                                        <p:strVal val="visible"/>
                                      </p:to>
                                    </p:set>
                                    <p:animEffect transition="in" filter="wipe(left)">
                                      <p:cBhvr>
                                        <p:cTn id="107" dur="500"/>
                                        <p:tgtEl>
                                          <p:spTgt spid="111"/>
                                        </p:tgtEl>
                                      </p:cBhvr>
                                    </p:animEffect>
                                  </p:childTnLst>
                                </p:cTn>
                              </p:par>
                            </p:childTnLst>
                          </p:cTn>
                        </p:par>
                        <p:par>
                          <p:cTn id="108" fill="hold">
                            <p:stCondLst>
                              <p:cond delay="25500"/>
                            </p:stCondLst>
                            <p:childTnLst>
                              <p:par>
                                <p:cTn id="109" presetID="22" presetClass="entr" presetSubtype="8" fill="hold" grpId="0" nodeType="afterEffect">
                                  <p:stCondLst>
                                    <p:cond delay="500"/>
                                  </p:stCondLst>
                                  <p:childTnLst>
                                    <p:set>
                                      <p:cBhvr>
                                        <p:cTn id="110" dur="1" fill="hold">
                                          <p:stCondLst>
                                            <p:cond delay="0"/>
                                          </p:stCondLst>
                                        </p:cTn>
                                        <p:tgtEl>
                                          <p:spTgt spid="112"/>
                                        </p:tgtEl>
                                        <p:attrNameLst>
                                          <p:attrName>style.visibility</p:attrName>
                                        </p:attrNameLst>
                                      </p:cBhvr>
                                      <p:to>
                                        <p:strVal val="visible"/>
                                      </p:to>
                                    </p:set>
                                    <p:animEffect transition="in" filter="wipe(left)">
                                      <p:cBhvr>
                                        <p:cTn id="111" dur="500"/>
                                        <p:tgtEl>
                                          <p:spTgt spid="112"/>
                                        </p:tgtEl>
                                      </p:cBhvr>
                                    </p:animEffect>
                                  </p:childTnLst>
                                </p:cTn>
                              </p:par>
                            </p:childTnLst>
                          </p:cTn>
                        </p:par>
                        <p:par>
                          <p:cTn id="112" fill="hold">
                            <p:stCondLst>
                              <p:cond delay="26500"/>
                            </p:stCondLst>
                            <p:childTnLst>
                              <p:par>
                                <p:cTn id="113" presetID="22" presetClass="entr" presetSubtype="8" fill="hold" grpId="0" nodeType="afterEffect">
                                  <p:stCondLst>
                                    <p:cond delay="500"/>
                                  </p:stCondLst>
                                  <p:childTnLst>
                                    <p:set>
                                      <p:cBhvr>
                                        <p:cTn id="114" dur="1" fill="hold">
                                          <p:stCondLst>
                                            <p:cond delay="0"/>
                                          </p:stCondLst>
                                        </p:cTn>
                                        <p:tgtEl>
                                          <p:spTgt spid="125"/>
                                        </p:tgtEl>
                                        <p:attrNameLst>
                                          <p:attrName>style.visibility</p:attrName>
                                        </p:attrNameLst>
                                      </p:cBhvr>
                                      <p:to>
                                        <p:strVal val="visible"/>
                                      </p:to>
                                    </p:set>
                                    <p:animEffect transition="in" filter="wipe(left)">
                                      <p:cBhvr>
                                        <p:cTn id="115" dur="500"/>
                                        <p:tgtEl>
                                          <p:spTgt spid="125"/>
                                        </p:tgtEl>
                                      </p:cBhvr>
                                    </p:animEffect>
                                  </p:childTnLst>
                                </p:cTn>
                              </p:par>
                            </p:childTnLst>
                          </p:cTn>
                        </p:par>
                        <p:par>
                          <p:cTn id="116" fill="hold">
                            <p:stCondLst>
                              <p:cond delay="27500"/>
                            </p:stCondLst>
                            <p:childTnLst>
                              <p:par>
                                <p:cTn id="117" presetID="22" presetClass="entr" presetSubtype="8" fill="hold" grpId="0" nodeType="afterEffect">
                                  <p:stCondLst>
                                    <p:cond delay="500"/>
                                  </p:stCondLst>
                                  <p:childTnLst>
                                    <p:set>
                                      <p:cBhvr>
                                        <p:cTn id="118" dur="1" fill="hold">
                                          <p:stCondLst>
                                            <p:cond delay="0"/>
                                          </p:stCondLst>
                                        </p:cTn>
                                        <p:tgtEl>
                                          <p:spTgt spid="126"/>
                                        </p:tgtEl>
                                        <p:attrNameLst>
                                          <p:attrName>style.visibility</p:attrName>
                                        </p:attrNameLst>
                                      </p:cBhvr>
                                      <p:to>
                                        <p:strVal val="visible"/>
                                      </p:to>
                                    </p:set>
                                    <p:animEffect transition="in" filter="wipe(left)">
                                      <p:cBhvr>
                                        <p:cTn id="119" dur="500"/>
                                        <p:tgtEl>
                                          <p:spTgt spid="126"/>
                                        </p:tgtEl>
                                      </p:cBhvr>
                                    </p:animEffect>
                                  </p:childTnLst>
                                </p:cTn>
                              </p:par>
                            </p:childTnLst>
                          </p:cTn>
                        </p:par>
                        <p:par>
                          <p:cTn id="120" fill="hold">
                            <p:stCondLst>
                              <p:cond delay="28500"/>
                            </p:stCondLst>
                            <p:childTnLst>
                              <p:par>
                                <p:cTn id="121" presetID="22" presetClass="entr" presetSubtype="8" fill="hold" grpId="0" nodeType="afterEffect">
                                  <p:stCondLst>
                                    <p:cond delay="500"/>
                                  </p:stCondLst>
                                  <p:childTnLst>
                                    <p:set>
                                      <p:cBhvr>
                                        <p:cTn id="122" dur="1" fill="hold">
                                          <p:stCondLst>
                                            <p:cond delay="0"/>
                                          </p:stCondLst>
                                        </p:cTn>
                                        <p:tgtEl>
                                          <p:spTgt spid="130"/>
                                        </p:tgtEl>
                                        <p:attrNameLst>
                                          <p:attrName>style.visibility</p:attrName>
                                        </p:attrNameLst>
                                      </p:cBhvr>
                                      <p:to>
                                        <p:strVal val="visible"/>
                                      </p:to>
                                    </p:set>
                                    <p:animEffect transition="in" filter="wipe(left)">
                                      <p:cBhvr>
                                        <p:cTn id="123"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3" grpId="0"/>
      <p:bldP spid="24" grpId="0"/>
      <p:bldP spid="30" grpId="0"/>
      <p:bldP spid="31" grpId="0"/>
      <p:bldP spid="32" grpId="0"/>
      <p:bldP spid="38" grpId="0"/>
      <p:bldP spid="21" grpId="0"/>
      <p:bldP spid="63" grpId="0"/>
      <p:bldP spid="64"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9" grpId="0"/>
      <p:bldP spid="120" grpId="0"/>
      <p:bldP spid="121" grpId="0"/>
      <p:bldP spid="126" grpId="0"/>
      <p:bldP spid="125" grpId="0"/>
      <p:bldP spid="1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7583" y="244549"/>
            <a:ext cx="8248722" cy="615625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a:p>
            <a:pPr algn="ctr"/>
            <a:endParaRPr lang="en-IE" dirty="0" smtClean="0"/>
          </a:p>
          <a:p>
            <a:pPr algn="ctr"/>
            <a:endParaRPr lang="en-IE" dirty="0"/>
          </a:p>
          <a:p>
            <a:pPr algn="ctr"/>
            <a:endParaRPr lang="en-IE" dirty="0" smtClean="0"/>
          </a:p>
          <a:p>
            <a:pPr algn="ctr"/>
            <a:endParaRPr lang="en-IE" dirty="0" smtClean="0"/>
          </a:p>
          <a:p>
            <a:pPr algn="ctr"/>
            <a:endParaRPr lang="en-IE" dirty="0"/>
          </a:p>
          <a:p>
            <a:pPr algn="ctr"/>
            <a:endParaRPr lang="en-IE" dirty="0"/>
          </a:p>
        </p:txBody>
      </p:sp>
      <p:sp>
        <p:nvSpPr>
          <p:cNvPr id="5" name="TextBox 4"/>
          <p:cNvSpPr txBox="1"/>
          <p:nvPr/>
        </p:nvSpPr>
        <p:spPr>
          <a:xfrm>
            <a:off x="3187058" y="457194"/>
            <a:ext cx="2750477" cy="830997"/>
          </a:xfrm>
          <a:prstGeom prst="rect">
            <a:avLst/>
          </a:prstGeom>
          <a:noFill/>
        </p:spPr>
        <p:txBody>
          <a:bodyPr wrap="square" rtlCol="0">
            <a:spAutoFit/>
          </a:bodyPr>
          <a:lstStyle/>
          <a:p>
            <a:pPr algn="ctr"/>
            <a:r>
              <a:rPr lang="en-IE" sz="4800" u="sng" dirty="0" smtClean="0">
                <a:solidFill>
                  <a:schemeClr val="bg1"/>
                </a:solidFill>
                <a:latin typeface="Tahoma" pitchFamily="34" charset="0"/>
                <a:ea typeface="Tahoma" pitchFamily="34" charset="0"/>
                <a:cs typeface="Tahoma" pitchFamily="34" charset="0"/>
              </a:rPr>
              <a:t>Purpose</a:t>
            </a:r>
            <a:endParaRPr lang="en-IE" sz="4800" u="sng" dirty="0">
              <a:solidFill>
                <a:schemeClr val="bg1"/>
              </a:solidFill>
              <a:latin typeface="Tahoma" pitchFamily="34" charset="0"/>
              <a:ea typeface="Tahoma" pitchFamily="34" charset="0"/>
              <a:cs typeface="Tahoma" pitchFamily="34" charset="0"/>
            </a:endParaRPr>
          </a:p>
        </p:txBody>
      </p:sp>
      <p:sp>
        <p:nvSpPr>
          <p:cNvPr id="7" name="TextBox 6"/>
          <p:cNvSpPr txBox="1"/>
          <p:nvPr/>
        </p:nvSpPr>
        <p:spPr>
          <a:xfrm>
            <a:off x="1569273" y="1714493"/>
            <a:ext cx="6238296" cy="1569660"/>
          </a:xfrm>
          <a:prstGeom prst="rect">
            <a:avLst/>
          </a:prstGeom>
          <a:noFill/>
        </p:spPr>
        <p:txBody>
          <a:bodyPr wrap="square" rtlCol="0">
            <a:spAutoFit/>
          </a:bodyPr>
          <a:lstStyle/>
          <a:p>
            <a:pPr algn="ctr"/>
            <a:r>
              <a:rPr lang="en-IE" sz="4800" u="sng" dirty="0" smtClean="0">
                <a:solidFill>
                  <a:schemeClr val="bg1"/>
                </a:solidFill>
                <a:latin typeface="Tahoma" pitchFamily="34" charset="0"/>
                <a:ea typeface="Tahoma" pitchFamily="34" charset="0"/>
                <a:cs typeface="Tahoma" pitchFamily="34" charset="0"/>
              </a:rPr>
              <a:t>Can you put a title to this theorem?</a:t>
            </a:r>
            <a:endParaRPr lang="en-IE" sz="4800" u="sng"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98355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7583" y="244549"/>
            <a:ext cx="8248722" cy="615625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a:p>
            <a:pPr algn="ctr"/>
            <a:endParaRPr lang="en-IE" dirty="0" smtClean="0"/>
          </a:p>
          <a:p>
            <a:pPr algn="ctr"/>
            <a:endParaRPr lang="en-IE" dirty="0"/>
          </a:p>
          <a:p>
            <a:pPr algn="ctr"/>
            <a:endParaRPr lang="en-IE" dirty="0" smtClean="0"/>
          </a:p>
          <a:p>
            <a:pPr algn="ctr"/>
            <a:endParaRPr lang="en-IE" dirty="0" smtClean="0"/>
          </a:p>
          <a:p>
            <a:pPr algn="ctr"/>
            <a:endParaRPr lang="en-IE" dirty="0"/>
          </a:p>
          <a:p>
            <a:pPr algn="ctr"/>
            <a:endParaRPr lang="en-IE" dirty="0"/>
          </a:p>
        </p:txBody>
      </p:sp>
      <p:sp>
        <p:nvSpPr>
          <p:cNvPr id="5" name="TextBox 4"/>
          <p:cNvSpPr txBox="1"/>
          <p:nvPr/>
        </p:nvSpPr>
        <p:spPr>
          <a:xfrm>
            <a:off x="3187058" y="457194"/>
            <a:ext cx="3495096" cy="830997"/>
          </a:xfrm>
          <a:prstGeom prst="rect">
            <a:avLst/>
          </a:prstGeom>
          <a:noFill/>
        </p:spPr>
        <p:txBody>
          <a:bodyPr wrap="square" rtlCol="0">
            <a:spAutoFit/>
          </a:bodyPr>
          <a:lstStyle/>
          <a:p>
            <a:pPr algn="ctr"/>
            <a:r>
              <a:rPr lang="en-IE" sz="4800" u="sng" dirty="0" smtClean="0">
                <a:solidFill>
                  <a:schemeClr val="bg1"/>
                </a:solidFill>
                <a:latin typeface="Tahoma" pitchFamily="34" charset="0"/>
                <a:ea typeface="Tahoma" pitchFamily="34" charset="0"/>
                <a:cs typeface="Tahoma" pitchFamily="34" charset="0"/>
              </a:rPr>
              <a:t>Theorem 13</a:t>
            </a:r>
            <a:endParaRPr lang="en-IE" sz="4800" u="sng" dirty="0">
              <a:solidFill>
                <a:schemeClr val="bg1"/>
              </a:solidFill>
              <a:latin typeface="Tahoma" pitchFamily="34" charset="0"/>
              <a:ea typeface="Tahoma" pitchFamily="34" charset="0"/>
              <a:cs typeface="Tahoma" pitchFamily="34" charset="0"/>
            </a:endParaRPr>
          </a:p>
        </p:txBody>
      </p:sp>
      <p:sp>
        <p:nvSpPr>
          <p:cNvPr id="7" name="TextBox 6"/>
          <p:cNvSpPr txBox="1"/>
          <p:nvPr/>
        </p:nvSpPr>
        <p:spPr>
          <a:xfrm>
            <a:off x="861646" y="1733550"/>
            <a:ext cx="7825154" cy="2308324"/>
          </a:xfrm>
          <a:prstGeom prst="rect">
            <a:avLst/>
          </a:prstGeom>
          <a:solidFill>
            <a:schemeClr val="bg2">
              <a:lumMod val="75000"/>
            </a:schemeClr>
          </a:solidFill>
        </p:spPr>
        <p:txBody>
          <a:bodyPr wrap="square" rtlCol="0">
            <a:spAutoFit/>
          </a:bodyPr>
          <a:lstStyle/>
          <a:p>
            <a:pPr algn="ctr"/>
            <a:r>
              <a:rPr lang="en-IE" sz="4800" u="sng" dirty="0" smtClean="0">
                <a:latin typeface="Tahoma" pitchFamily="34" charset="0"/>
                <a:ea typeface="Tahoma" pitchFamily="34" charset="0"/>
                <a:cs typeface="Tahoma" pitchFamily="34" charset="0"/>
              </a:rPr>
              <a:t>If two triangles are similar, then their sides are proportional, in order.</a:t>
            </a:r>
            <a:endParaRPr lang="en-IE" sz="4800" u="sng"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98355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363272" cy="2002234"/>
          </a:xfrm>
          <a:prstGeom prst="rect">
            <a:avLst/>
          </a:prstGeom>
          <a:solidFill>
            <a:schemeClr val="bg2">
              <a:lumMod val="75000"/>
            </a:schemeClr>
          </a:solidFill>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E" sz="2800" dirty="0" smtClean="0">
                <a:latin typeface="+mj-lt"/>
                <a:ea typeface="+mj-ea"/>
                <a:cs typeface="+mj-cs"/>
              </a:rPr>
              <a:t>For a triangle , base times height does not depend on the choice of base.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IE" sz="2800" b="0" i="0" u="none" strike="noStrike" kern="1200" cap="none" spc="0" normalizeH="0" baseline="0" noProof="0" dirty="0" smtClean="0">
                <a:ln>
                  <a:noFill/>
                </a:ln>
                <a:solidFill>
                  <a:schemeClr val="tx1"/>
                </a:solidFill>
                <a:effectLst/>
                <a:uLnTx/>
                <a:uFillTx/>
                <a:latin typeface="+mj-lt"/>
                <a:ea typeface="+mj-ea"/>
                <a:cs typeface="+mj-cs"/>
              </a:rPr>
              <a:t>LC</a:t>
            </a:r>
            <a:r>
              <a:rPr kumimoji="0" lang="en-IE" sz="2800" b="0" i="0" u="none" strike="noStrike" kern="1200" cap="none" spc="0" normalizeH="0" noProof="0" dirty="0" smtClean="0">
                <a:ln>
                  <a:noFill/>
                </a:ln>
                <a:solidFill>
                  <a:schemeClr val="tx1"/>
                </a:solidFill>
                <a:effectLst/>
                <a:uLnTx/>
                <a:uFillTx/>
                <a:latin typeface="+mj-lt"/>
                <a:ea typeface="+mj-ea"/>
                <a:cs typeface="+mj-cs"/>
              </a:rPr>
              <a:t> (O/L &amp; H/L)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IE" sz="2800" b="0" i="0" u="none" strike="noStrike" kern="1200" cap="none" spc="0" normalizeH="0" baseline="0" noProof="0" dirty="0" smtClean="0">
                <a:ln>
                  <a:noFill/>
                </a:ln>
                <a:solidFill>
                  <a:schemeClr val="tx1"/>
                </a:solidFill>
                <a:effectLst/>
                <a:uLnTx/>
                <a:uFillTx/>
                <a:latin typeface="+mj-lt"/>
                <a:ea typeface="+mj-ea"/>
                <a:cs typeface="+mj-cs"/>
              </a:rPr>
              <a:t/>
            </a:r>
            <a:br>
              <a:rPr kumimoji="0" lang="en-IE" sz="2800" b="0" i="0" u="none" strike="noStrike" kern="1200" cap="none" spc="0" normalizeH="0" baseline="0" noProof="0" dirty="0" smtClean="0">
                <a:ln>
                  <a:noFill/>
                </a:ln>
                <a:solidFill>
                  <a:schemeClr val="tx1"/>
                </a:solidFill>
                <a:effectLst/>
                <a:uLnTx/>
                <a:uFillTx/>
                <a:latin typeface="+mj-lt"/>
                <a:ea typeface="+mj-ea"/>
                <a:cs typeface="+mj-cs"/>
              </a:rPr>
            </a:br>
            <a:r>
              <a:rPr kumimoji="0" lang="en-IE" sz="2800" b="0" i="0" u="none" strike="noStrike" kern="1200" cap="none" spc="0" normalizeH="0" baseline="0" noProof="0" dirty="0" smtClean="0">
                <a:ln>
                  <a:noFill/>
                </a:ln>
                <a:solidFill>
                  <a:schemeClr val="tx1"/>
                </a:solidFill>
                <a:effectLst/>
                <a:uLnTx/>
                <a:uFillTx/>
                <a:latin typeface="+mj-lt"/>
                <a:ea typeface="+mj-ea"/>
                <a:cs typeface="+mj-cs"/>
              </a:rPr>
              <a:t/>
            </a:r>
            <a:br>
              <a:rPr kumimoji="0" lang="en-IE" sz="2800" b="0" i="0" u="none" strike="noStrike" kern="1200" cap="none" spc="0" normalizeH="0" baseline="0" noProof="0" dirty="0" smtClean="0">
                <a:ln>
                  <a:noFill/>
                </a:ln>
                <a:solidFill>
                  <a:schemeClr val="tx1"/>
                </a:solidFill>
                <a:effectLst/>
                <a:uLnTx/>
                <a:uFillTx/>
                <a:latin typeface="+mj-lt"/>
                <a:ea typeface="+mj-ea"/>
                <a:cs typeface="+mj-cs"/>
              </a:rPr>
            </a:br>
            <a:endParaRPr kumimoji="0" lang="en-IE"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a:stretch>
            <a:fillRect/>
          </a:stretch>
        </p:blipFill>
        <p:spPr bwMode="auto">
          <a:xfrm>
            <a:off x="323529" y="2420888"/>
            <a:ext cx="8424935" cy="4084564"/>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3" name="TextBox 2"/>
              <p:cNvSpPr txBox="1"/>
              <p:nvPr/>
            </p:nvSpPr>
            <p:spPr>
              <a:xfrm>
                <a:off x="5292080" y="2584211"/>
                <a:ext cx="437940"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400" b="1" i="1" smtClean="0">
                              <a:solidFill>
                                <a:srgbClr val="007434"/>
                              </a:solidFill>
                              <a:latin typeface="Cambria Math"/>
                            </a:rPr>
                          </m:ctrlPr>
                        </m:fPr>
                        <m:num>
                          <m:r>
                            <a:rPr lang="en-IE" sz="2400" b="1" i="1" smtClean="0">
                              <a:solidFill>
                                <a:srgbClr val="007434"/>
                              </a:solidFill>
                              <a:latin typeface="Cambria Math"/>
                            </a:rPr>
                            <m:t>𝟏</m:t>
                          </m:r>
                        </m:num>
                        <m:den>
                          <m:r>
                            <a:rPr lang="en-IE" sz="2400" b="1" i="1" smtClean="0">
                              <a:solidFill>
                                <a:srgbClr val="007434"/>
                              </a:solidFill>
                              <a:latin typeface="Cambria Math"/>
                            </a:rPr>
                            <m:t>𝟐</m:t>
                          </m:r>
                        </m:den>
                      </m:f>
                    </m:oMath>
                  </m:oMathPara>
                </a14:m>
                <a:endParaRPr lang="en-IE" sz="2400" b="1" dirty="0">
                  <a:solidFill>
                    <a:srgbClr val="007434"/>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292080" y="2584211"/>
                <a:ext cx="437940" cy="783804"/>
              </a:xfrm>
              <a:prstGeom prst="rect">
                <a:avLst/>
              </a:prstGeom>
              <a:blipFill rotWithShape="1">
                <a:blip r:embed="rId4"/>
                <a:stretch>
                  <a:fillRect/>
                </a:stretch>
              </a:blipFill>
            </p:spPr>
            <p:txBody>
              <a:bodyPr/>
              <a:lstStyle/>
              <a:p>
                <a:r>
                  <a:rPr lang="en-IE">
                    <a:noFill/>
                  </a:rPr>
                  <a:t> </a:t>
                </a:r>
              </a:p>
            </p:txBody>
          </p:sp>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7146"/>
            <a:ext cx="8229600" cy="1417638"/>
          </a:xfrm>
          <a:solidFill>
            <a:schemeClr val="bg2">
              <a:lumMod val="75000"/>
            </a:schemeClr>
          </a:solidFill>
        </p:spPr>
        <p:txBody>
          <a:bodyPr>
            <a:noAutofit/>
          </a:bodyPr>
          <a:lstStyle/>
          <a:p>
            <a:r>
              <a:rPr lang="en-IE" sz="3200" u="sng" dirty="0" smtClean="0"/>
              <a:t>Exam Question</a:t>
            </a:r>
            <a:br>
              <a:rPr lang="en-IE" sz="3200" u="sng" dirty="0" smtClean="0"/>
            </a:br>
            <a:r>
              <a:rPr lang="en-IE" sz="3200" u="sng" dirty="0" smtClean="0"/>
              <a:t>2011 Sample Paper JC H/L </a:t>
            </a:r>
            <a:br>
              <a:rPr lang="en-IE" sz="3200" u="sng" dirty="0" smtClean="0"/>
            </a:br>
            <a:r>
              <a:rPr lang="en-IE" sz="3200" u="sng" dirty="0" smtClean="0"/>
              <a:t>Q8 Paper 2 Pg 13</a:t>
            </a:r>
            <a:endParaRPr lang="en-IE" sz="3200" u="sng" dirty="0"/>
          </a:p>
        </p:txBody>
      </p:sp>
      <p:pic>
        <p:nvPicPr>
          <p:cNvPr id="2050" name="Picture 2"/>
          <p:cNvPicPr>
            <a:picLocks noChangeAspect="1" noChangeArrowheads="1"/>
          </p:cNvPicPr>
          <p:nvPr/>
        </p:nvPicPr>
        <p:blipFill>
          <a:blip r:embed="rId3" cstate="print"/>
          <a:srcRect/>
          <a:stretch>
            <a:fillRect/>
          </a:stretch>
        </p:blipFill>
        <p:spPr bwMode="auto">
          <a:xfrm rot="20427509">
            <a:off x="988037" y="2051484"/>
            <a:ext cx="3676997" cy="4175907"/>
          </a:xfrm>
          <a:prstGeom prst="rect">
            <a:avLst/>
          </a:prstGeom>
          <a:noFill/>
          <a:ln w="9525">
            <a:noFill/>
            <a:miter lim="800000"/>
            <a:headEnd/>
            <a:tailEnd/>
          </a:ln>
        </p:spPr>
      </p:pic>
      <p:pic>
        <p:nvPicPr>
          <p:cNvPr id="1026" name="Picture 2">
            <a:hlinkClick r:id="rId4" action="ppaction://hlinkfile"/>
          </p:cNvPr>
          <p:cNvPicPr>
            <a:picLocks noGrp="1" noChangeAspect="1" noChangeArrowheads="1"/>
          </p:cNvPicPr>
          <p:nvPr>
            <p:ph idx="1"/>
          </p:nvPr>
        </p:nvPicPr>
        <p:blipFill>
          <a:blip r:embed="rId5" cstate="print"/>
          <a:srcRect/>
          <a:stretch>
            <a:fillRect/>
          </a:stretch>
        </p:blipFill>
        <p:spPr bwMode="auto">
          <a:xfrm>
            <a:off x="3995936" y="2420888"/>
            <a:ext cx="411480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532440" cy="1080120"/>
          </a:xfrm>
          <a:solidFill>
            <a:schemeClr val="bg2">
              <a:lumMod val="75000"/>
            </a:schemeClr>
          </a:solidFill>
        </p:spPr>
        <p:txBody>
          <a:bodyPr>
            <a:normAutofit fontScale="92500" lnSpcReduction="10000"/>
          </a:bodyPr>
          <a:lstStyle/>
          <a:p>
            <a:pPr>
              <a:buNone/>
            </a:pPr>
            <a:r>
              <a:rPr lang="en-IE" dirty="0" smtClean="0"/>
              <a:t>    </a:t>
            </a:r>
            <a:r>
              <a:rPr lang="en-IE" b="1" u="sng" dirty="0" smtClean="0"/>
              <a:t>Circular Geoboards-Circle Theorems</a:t>
            </a:r>
          </a:p>
          <a:p>
            <a:pPr>
              <a:buNone/>
            </a:pPr>
            <a:r>
              <a:rPr lang="en-IE" b="1" u="sng" dirty="0" smtClean="0"/>
              <a:t>Examples Theorems 19+ 4 Corollaries &amp; Theorem 21.</a:t>
            </a:r>
            <a:endParaRPr lang="en-IE" b="1" u="sng" dirty="0"/>
          </a:p>
        </p:txBody>
      </p:sp>
      <p:sp>
        <p:nvSpPr>
          <p:cNvPr id="4" name="Content Placeholder 2"/>
          <p:cNvSpPr txBox="1">
            <a:spLocks/>
          </p:cNvSpPr>
          <p:nvPr/>
        </p:nvSpPr>
        <p:spPr>
          <a:xfrm>
            <a:off x="179512" y="1412776"/>
            <a:ext cx="8532440" cy="2016224"/>
          </a:xfrm>
          <a:prstGeom prst="rect">
            <a:avLst/>
          </a:prstGeom>
          <a:solidFill>
            <a:schemeClr val="bg2">
              <a:lumMod val="75000"/>
            </a:schemeClr>
          </a:solidFill>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1" i="0" u="none" strike="noStrike" kern="1200" cap="none" spc="0" normalizeH="0" baseline="0" noProof="0" dirty="0" smtClean="0">
                <a:ln>
                  <a:noFill/>
                </a:ln>
                <a:solidFill>
                  <a:srgbClr val="FF0000"/>
                </a:solidFill>
                <a:effectLst/>
                <a:uLnTx/>
                <a:uFillTx/>
                <a:latin typeface="+mn-lt"/>
                <a:ea typeface="+mn-ea"/>
                <a:cs typeface="+mn-cs"/>
              </a:rPr>
              <a:t>    The</a:t>
            </a:r>
            <a:r>
              <a:rPr kumimoji="0" lang="en-IE" sz="3200" b="1" i="0" u="none" strike="noStrike" kern="1200" cap="none" spc="0" normalizeH="0" noProof="0" dirty="0" smtClean="0">
                <a:ln>
                  <a:noFill/>
                </a:ln>
                <a:solidFill>
                  <a:srgbClr val="FF0000"/>
                </a:solidFill>
                <a:effectLst/>
                <a:uLnTx/>
                <a:uFillTx/>
                <a:latin typeface="+mn-lt"/>
                <a:ea typeface="+mn-ea"/>
                <a:cs typeface="+mn-cs"/>
              </a:rPr>
              <a:t> angle at the centre of the circle standing on a given arc is twice the angle at any point of the circle standing on the same arc. </a:t>
            </a:r>
            <a:r>
              <a:rPr kumimoji="0" lang="en-IE" sz="3200" b="0" i="0" u="none" strike="noStrike" kern="1200" cap="none" spc="0" normalizeH="0" noProof="0" dirty="0" smtClean="0">
                <a:ln>
                  <a:noFill/>
                </a:ln>
                <a:solidFill>
                  <a:schemeClr val="tx1"/>
                </a:solidFill>
                <a:effectLst/>
                <a:uLnTx/>
                <a:uFillTx/>
                <a:latin typeface="+mn-lt"/>
                <a:ea typeface="+mn-ea"/>
                <a:cs typeface="+mn-cs"/>
              </a:rPr>
              <a:t>(H/L JC + H/L LC)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3200" b="0" i="0" u="none" strike="noStrike" kern="1200" cap="none" spc="0" normalizeH="0" noProof="0" dirty="0" smtClean="0">
              <a:ln>
                <a:noFill/>
              </a:ln>
              <a:solidFill>
                <a:schemeClr val="tx1"/>
              </a:solidFill>
              <a:effectLst/>
              <a:uLnTx/>
              <a:uFillTx/>
              <a:latin typeface="+mn-lt"/>
              <a:ea typeface="+mn-ea"/>
              <a:cs typeface="+mn-cs"/>
            </a:endParaRPr>
          </a:p>
          <a:p>
            <a:pPr marL="342900" lvl="0" indent="-342900">
              <a:spcBef>
                <a:spcPct val="20000"/>
              </a:spcBef>
            </a:pPr>
            <a:r>
              <a:rPr lang="en-IE" sz="2800" b="1" u="sng" dirty="0" smtClean="0">
                <a:solidFill>
                  <a:srgbClr val="FF0000"/>
                </a:solidFill>
              </a:rPr>
              <a:t>* Proof Required JC H/L </a:t>
            </a:r>
            <a:endParaRPr kumimoji="0" lang="en-IE" sz="2800" b="1" i="0" u="sng" strike="noStrike" kern="1200" cap="none" spc="0" normalizeH="0" noProof="0" dirty="0" smtClean="0">
              <a:ln>
                <a:noFill/>
              </a:ln>
              <a:solidFill>
                <a:srgbClr val="FF0000"/>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descr="C:\Users\User\Desktop\School Visits\Hands on\Geostrips\Photos\DSC_0651.JPG"/>
          <p:cNvPicPr>
            <a:picLocks noChangeAspect="1" noChangeArrowheads="1"/>
          </p:cNvPicPr>
          <p:nvPr/>
        </p:nvPicPr>
        <p:blipFill>
          <a:blip r:embed="rId3" cstate="print"/>
          <a:srcRect/>
          <a:stretch>
            <a:fillRect/>
          </a:stretch>
        </p:blipFill>
        <p:spPr bwMode="auto">
          <a:xfrm>
            <a:off x="683568" y="3573016"/>
            <a:ext cx="6048672" cy="3024336"/>
          </a:xfrm>
          <a:prstGeom prst="rect">
            <a:avLst/>
          </a:prstGeom>
          <a:noFill/>
        </p:spPr>
      </p:pic>
      <p:pic>
        <p:nvPicPr>
          <p:cNvPr id="5" name="Picture 4">
            <a:hlinkClick r:id="rId4"/>
          </p:cNvPr>
          <p:cNvPicPr>
            <a:picLocks noChangeAspect="1" noChangeArrowheads="1"/>
          </p:cNvPicPr>
          <p:nvPr/>
        </p:nvPicPr>
        <p:blipFill>
          <a:blip r:embed="rId5" cstate="print"/>
          <a:srcRect/>
          <a:stretch>
            <a:fillRect/>
          </a:stretch>
        </p:blipFill>
        <p:spPr bwMode="auto">
          <a:xfrm>
            <a:off x="7812360" y="5517232"/>
            <a:ext cx="1114332"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IE" u="sng" dirty="0" smtClean="0"/>
              <a:t>Images of </a:t>
            </a:r>
            <a:r>
              <a:rPr lang="en-IE" u="sng" dirty="0" err="1" smtClean="0"/>
              <a:t>Geostrips</a:t>
            </a:r>
            <a:r>
              <a:rPr lang="en-IE" u="sng" dirty="0" smtClean="0"/>
              <a:t> (C.I.C)</a:t>
            </a:r>
            <a:endParaRPr lang="en-IE" u="sng" dirty="0"/>
          </a:p>
        </p:txBody>
      </p:sp>
      <p:sp>
        <p:nvSpPr>
          <p:cNvPr id="8" name="Content Placeholder 2"/>
          <p:cNvSpPr txBox="1">
            <a:spLocks/>
          </p:cNvSpPr>
          <p:nvPr/>
        </p:nvSpPr>
        <p:spPr>
          <a:xfrm>
            <a:off x="611560" y="1628800"/>
            <a:ext cx="2880320" cy="1152128"/>
          </a:xfrm>
          <a:prstGeom prst="rect">
            <a:avLst/>
          </a:prstGeom>
          <a:solidFill>
            <a:schemeClr val="bg2">
              <a:lumMod val="75000"/>
            </a:schemeClr>
          </a:solidFill>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noProof="0" dirty="0" smtClean="0">
                <a:ln>
                  <a:noFill/>
                </a:ln>
                <a:solidFill>
                  <a:schemeClr val="tx1"/>
                </a:solidFill>
                <a:effectLst/>
                <a:uLnTx/>
                <a:uFillTx/>
                <a:latin typeface="+mn-lt"/>
                <a:ea typeface="+mn-ea"/>
                <a:cs typeface="+mn-cs"/>
              </a:rPr>
              <a:t>Vertically opposite angles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noProof="0" dirty="0" smtClean="0">
                <a:ln>
                  <a:noFill/>
                </a:ln>
                <a:solidFill>
                  <a:schemeClr val="tx1"/>
                </a:solidFill>
                <a:effectLst/>
                <a:uLnTx/>
                <a:uFillTx/>
                <a:latin typeface="+mn-lt"/>
                <a:ea typeface="+mn-ea"/>
                <a:cs typeface="+mn-cs"/>
              </a:rPr>
              <a:t>    are equal in measure. (C.I.C)</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4211960" y="1628800"/>
            <a:ext cx="4680520" cy="1224136"/>
          </a:xfrm>
          <a:prstGeom prst="rect">
            <a:avLst/>
          </a:prstGeom>
          <a:solidFill>
            <a:schemeClr val="bg2">
              <a:lumMod val="75000"/>
            </a:schemeClr>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b="0" i="0" u="none" strike="noStrike" kern="1200" cap="none" spc="0" normalizeH="0" noProof="0" dirty="0" smtClean="0">
                <a:ln>
                  <a:noFill/>
                </a:ln>
                <a:solidFill>
                  <a:schemeClr val="tx1"/>
                </a:solidFill>
                <a:effectLst/>
                <a:uLnTx/>
                <a:uFillTx/>
                <a:latin typeface="+mn-lt"/>
                <a:ea typeface="+mn-ea"/>
                <a:cs typeface="+mn-cs"/>
              </a:rPr>
              <a:t>     In an isosceles triangle the angles opposite the equal sides are equal. Conversely, if two angles are equal, then the triangle is isosceles. (C.I.C)</a:t>
            </a:r>
            <a:endParaRPr kumimoji="0" lang="en-IE"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C:\Users\User\Desktop\School Visits\Hands on\Geostrips\Photos\DSC_0643.JPG"/>
          <p:cNvPicPr>
            <a:picLocks noChangeAspect="1" noChangeArrowheads="1"/>
          </p:cNvPicPr>
          <p:nvPr/>
        </p:nvPicPr>
        <p:blipFill>
          <a:blip r:embed="rId3" cstate="print"/>
          <a:srcRect/>
          <a:stretch>
            <a:fillRect/>
          </a:stretch>
        </p:blipFill>
        <p:spPr bwMode="auto">
          <a:xfrm>
            <a:off x="611560" y="3140968"/>
            <a:ext cx="3024336" cy="3024336"/>
          </a:xfrm>
          <a:prstGeom prst="rect">
            <a:avLst/>
          </a:prstGeom>
          <a:noFill/>
        </p:spPr>
      </p:pic>
      <p:pic>
        <p:nvPicPr>
          <p:cNvPr id="1027" name="Picture 3" descr="C:\Users\User\Desktop\School Visits\Hands on\Geostrips\Photos\DSC_0644.JPG"/>
          <p:cNvPicPr>
            <a:picLocks noChangeAspect="1" noChangeArrowheads="1"/>
          </p:cNvPicPr>
          <p:nvPr/>
        </p:nvPicPr>
        <p:blipFill>
          <a:blip r:embed="rId4" cstate="print"/>
          <a:srcRect/>
          <a:stretch>
            <a:fillRect/>
          </a:stretch>
        </p:blipFill>
        <p:spPr bwMode="auto">
          <a:xfrm>
            <a:off x="4437781" y="3140968"/>
            <a:ext cx="4310683" cy="3096344"/>
          </a:xfrm>
          <a:prstGeom prst="rect">
            <a:avLst/>
          </a:prstGeom>
          <a:noFill/>
        </p:spPr>
      </p:pic>
      <p:sp>
        <p:nvSpPr>
          <p:cNvPr id="7" name="TextBox 6"/>
          <p:cNvSpPr txBox="1"/>
          <p:nvPr/>
        </p:nvSpPr>
        <p:spPr>
          <a:xfrm>
            <a:off x="2339752" y="2420888"/>
            <a:ext cx="4320480" cy="8309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IE" sz="2400" i="1" dirty="0" smtClean="0">
                <a:latin typeface="Century Gothic" pitchFamily="34" charset="0"/>
              </a:rPr>
              <a:t>  Reminder </a:t>
            </a:r>
          </a:p>
          <a:p>
            <a:pPr algn="ctr"/>
            <a:r>
              <a:rPr lang="en-IE" sz="2400" i="1" dirty="0" smtClean="0">
                <a:latin typeface="Century Gothic" pitchFamily="34" charset="0"/>
              </a:rPr>
              <a:t>Word Bank &amp; Student CD  </a:t>
            </a:r>
            <a:endParaRPr lang="en-IE" sz="2400" i="1" dirty="0">
              <a:latin typeface="Century Gothic" pitchFamily="34" charset="0"/>
            </a:endParaRPr>
          </a:p>
        </p:txBody>
      </p:sp>
      <p:pic>
        <p:nvPicPr>
          <p:cNvPr id="3" name="Picture 2">
            <a:hlinkClick r:id="rId5"/>
          </p:cNvPr>
          <p:cNvPicPr>
            <a:picLocks noChangeAspect="1" noChangeArrowheads="1"/>
          </p:cNvPicPr>
          <p:nvPr/>
        </p:nvPicPr>
        <p:blipFill>
          <a:blip r:embed="rId6" cstate="print"/>
          <a:srcRect/>
          <a:stretch>
            <a:fillRect/>
          </a:stretch>
        </p:blipFill>
        <p:spPr bwMode="auto">
          <a:xfrm>
            <a:off x="7812360" y="5589240"/>
            <a:ext cx="1114332" cy="10801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260648"/>
            <a:ext cx="8532440" cy="1080120"/>
          </a:xfrm>
          <a:prstGeom prst="rect">
            <a:avLst/>
          </a:prstGeom>
          <a:solidFill>
            <a:schemeClr val="bg2">
              <a:lumMod val="75000"/>
            </a:schemeClr>
          </a:solidFill>
        </p:spPr>
        <p:txBody>
          <a:bodyPr vert="horz" lIns="91440" tIns="45720" rIns="91440" bIns="45720" rtlCol="0">
            <a:normAutofit fontScale="92500"/>
          </a:bodyPr>
          <a:lstStyle/>
          <a:p>
            <a:pPr marL="342900" lvl="0" indent="-342900">
              <a:spcBef>
                <a:spcPct val="20000"/>
              </a:spcBef>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    All</a:t>
            </a:r>
            <a:r>
              <a:rPr kumimoji="0" lang="en-IE" sz="3200" b="0" i="0" u="none" strike="noStrike" kern="1200" cap="none" spc="0" normalizeH="0" noProof="0" dirty="0" smtClean="0">
                <a:ln>
                  <a:noFill/>
                </a:ln>
                <a:solidFill>
                  <a:schemeClr val="tx1"/>
                </a:solidFill>
                <a:effectLst/>
                <a:uLnTx/>
                <a:uFillTx/>
                <a:latin typeface="+mn-lt"/>
                <a:ea typeface="+mn-ea"/>
                <a:cs typeface="+mn-cs"/>
              </a:rPr>
              <a:t> angles at points of a circle, standing on the same arc are equal (and converse</a:t>
            </a:r>
            <a:r>
              <a:rPr lang="en-IE" sz="3200" dirty="0" smtClean="0"/>
              <a:t>). (H/L JC + H/L LC)</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C:\Users\User\Desktop\School Visits\Hands on\Geostrips\Photos\DSC_0652.JPG"/>
          <p:cNvPicPr>
            <a:picLocks noChangeAspect="1" noChangeArrowheads="1"/>
          </p:cNvPicPr>
          <p:nvPr/>
        </p:nvPicPr>
        <p:blipFill>
          <a:blip r:embed="rId3" cstate="print"/>
          <a:srcRect/>
          <a:stretch>
            <a:fillRect/>
          </a:stretch>
        </p:blipFill>
        <p:spPr bwMode="auto">
          <a:xfrm>
            <a:off x="465807" y="1772816"/>
            <a:ext cx="8282657" cy="468052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80528" y="260648"/>
            <a:ext cx="8855968" cy="792088"/>
          </a:xfrm>
          <a:prstGeom prst="rect">
            <a:avLst/>
          </a:prstGeom>
          <a:solidFill>
            <a:schemeClr val="bg2">
              <a:lumMod val="75000"/>
            </a:schemeClr>
          </a:solidFill>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 Each</a:t>
            </a:r>
            <a:r>
              <a:rPr kumimoji="0" lang="en-IE" sz="3200" b="0" i="0" u="none" strike="noStrike" kern="1200" cap="none" spc="0" normalizeH="0" noProof="0" dirty="0" smtClean="0">
                <a:ln>
                  <a:noFill/>
                </a:ln>
                <a:solidFill>
                  <a:schemeClr val="tx1"/>
                </a:solidFill>
                <a:effectLst/>
                <a:uLnTx/>
                <a:uFillTx/>
                <a:latin typeface="+mn-lt"/>
                <a:ea typeface="+mn-ea"/>
                <a:cs typeface="+mn-cs"/>
              </a:rPr>
              <a:t> angle in a semi-circle is a right angle. </a:t>
            </a:r>
            <a:r>
              <a:rPr lang="en-IE" sz="3200" baseline="0" dirty="0" smtClean="0"/>
              <a:t>(ALL Levels)</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C:\Users\User\Desktop\School Visits\Hands on\Geostrips\Photos\DSC_0654.JPG"/>
          <p:cNvPicPr>
            <a:picLocks noChangeAspect="1" noChangeArrowheads="1"/>
          </p:cNvPicPr>
          <p:nvPr/>
        </p:nvPicPr>
        <p:blipFill>
          <a:blip r:embed="rId3" cstate="print"/>
          <a:srcRect/>
          <a:stretch>
            <a:fillRect/>
          </a:stretch>
        </p:blipFill>
        <p:spPr bwMode="auto">
          <a:xfrm>
            <a:off x="755576" y="1412776"/>
            <a:ext cx="7463061" cy="468052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School Visits\Hands on\Geostrips\Photos\DSC_0653.JPG"/>
          <p:cNvPicPr>
            <a:picLocks noGrp="1" noChangeAspect="1" noChangeArrowheads="1"/>
          </p:cNvPicPr>
          <p:nvPr>
            <p:ph idx="1"/>
          </p:nvPr>
        </p:nvPicPr>
        <p:blipFill>
          <a:blip r:embed="rId3" cstate="print"/>
          <a:srcRect/>
          <a:stretch>
            <a:fillRect/>
          </a:stretch>
        </p:blipFill>
        <p:spPr bwMode="auto">
          <a:xfrm>
            <a:off x="1187624" y="1916832"/>
            <a:ext cx="6761006" cy="4525963"/>
          </a:xfrm>
          <a:prstGeom prst="rect">
            <a:avLst/>
          </a:prstGeom>
          <a:noFill/>
        </p:spPr>
      </p:pic>
      <p:sp>
        <p:nvSpPr>
          <p:cNvPr id="5" name="Content Placeholder 2"/>
          <p:cNvSpPr txBox="1">
            <a:spLocks noGrp="1"/>
          </p:cNvSpPr>
          <p:nvPr>
            <p:ph type="title"/>
          </p:nvPr>
        </p:nvSpPr>
        <p:spPr>
          <a:prstGeom prst="rect">
            <a:avLst/>
          </a:prstGeom>
          <a:solidFill>
            <a:schemeClr val="bg2">
              <a:lumMod val="75000"/>
            </a:schemeClr>
          </a:solidFill>
        </p:spPr>
        <p:txBody>
          <a:bodyPr vert="horz" lIns="91440" tIns="45720" rIns="91440" bIns="45720" rtlCol="0">
            <a:normAutofit/>
          </a:bodyPr>
          <a:lstStyle/>
          <a:p>
            <a:pPr marL="342900" lvl="0" indent="-342900" algn="l">
              <a:spcBef>
                <a:spcPct val="20000"/>
              </a:spcBef>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    If</a:t>
            </a:r>
            <a:r>
              <a:rPr kumimoji="0" lang="en-IE" sz="3200" b="0" i="0" u="none" strike="noStrike" kern="1200" cap="none" spc="0" normalizeH="0" noProof="0" dirty="0" smtClean="0">
                <a:ln>
                  <a:noFill/>
                </a:ln>
                <a:solidFill>
                  <a:schemeClr val="tx1"/>
                </a:solidFill>
                <a:effectLst/>
                <a:uLnTx/>
                <a:uFillTx/>
                <a:latin typeface="+mn-lt"/>
                <a:ea typeface="+mn-ea"/>
                <a:cs typeface="+mn-cs"/>
              </a:rPr>
              <a:t> ABCD is a cyclic quadrilateral, then opposite angles sum to 180°. </a:t>
            </a:r>
            <a:r>
              <a:rPr lang="en-IE" sz="3200" dirty="0" smtClean="0"/>
              <a:t>(H/L JC + H/L LC)</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Grp="1"/>
          </p:cNvSpPr>
          <p:nvPr>
            <p:ph type="title"/>
          </p:nvPr>
        </p:nvSpPr>
        <p:spPr>
          <a:xfrm>
            <a:off x="457200" y="188640"/>
            <a:ext cx="8229600" cy="2520280"/>
          </a:xfrm>
          <a:prstGeom prst="rect">
            <a:avLst/>
          </a:prstGeom>
          <a:solidFill>
            <a:schemeClr val="bg2">
              <a:lumMod val="75000"/>
            </a:schemeClr>
          </a:solidFill>
        </p:spPr>
        <p:txBody>
          <a:bodyPr vert="horz" lIns="91440" tIns="45720" rIns="91440" bIns="45720" rtlCol="0">
            <a:normAutofit fontScale="90000"/>
          </a:bodyPr>
          <a:lstStyle/>
          <a:p>
            <a:pPr marL="342900" lvl="0" indent="-342900" algn="l">
              <a:spcBef>
                <a:spcPct val="20000"/>
              </a:spcBef>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br>
              <a:rPr kumimoji="0" lang="en-IE" sz="3200" b="0" i="0" u="none" strike="noStrike" kern="1200" cap="none" spc="0" normalizeH="0" baseline="0" noProof="0" dirty="0" smtClean="0">
                <a:ln>
                  <a:noFill/>
                </a:ln>
                <a:solidFill>
                  <a:schemeClr val="tx1"/>
                </a:solidFill>
                <a:effectLst/>
                <a:uLnTx/>
                <a:uFillTx/>
                <a:latin typeface="+mn-lt"/>
                <a:ea typeface="+mn-ea"/>
                <a:cs typeface="+mn-cs"/>
              </a:rPr>
            </a:br>
            <a:r>
              <a:rPr kumimoji="0" lang="en-IE" sz="3200" b="0" i="0" u="none" strike="noStrike" kern="1200" cap="none" spc="0" normalizeH="0" baseline="0" noProof="0" dirty="0" smtClean="0">
                <a:ln>
                  <a:noFill/>
                </a:ln>
                <a:solidFill>
                  <a:schemeClr val="tx1"/>
                </a:solidFill>
                <a:effectLst/>
                <a:uLnTx/>
                <a:uFillTx/>
                <a:latin typeface="+mn-lt"/>
                <a:ea typeface="+mn-ea"/>
                <a:cs typeface="+mn-cs"/>
              </a:rPr>
              <a:t> </a:t>
            </a:r>
            <a:br>
              <a:rPr kumimoji="0" lang="en-IE" sz="3200" b="0" i="0" u="none" strike="noStrike" kern="1200" cap="none" spc="0" normalizeH="0" baseline="0" noProof="0" dirty="0" smtClean="0">
                <a:ln>
                  <a:noFill/>
                </a:ln>
                <a:solidFill>
                  <a:schemeClr val="tx1"/>
                </a:solidFill>
                <a:effectLst/>
                <a:uLnTx/>
                <a:uFillTx/>
                <a:latin typeface="+mn-lt"/>
                <a:ea typeface="+mn-ea"/>
                <a:cs typeface="+mn-cs"/>
              </a:rPr>
            </a:br>
            <a:r>
              <a:rPr kumimoji="0" lang="en-IE" sz="3200" b="0" i="0" u="none" strike="noStrike" kern="1200" cap="none" spc="0" normalizeH="0" baseline="0" noProof="0" dirty="0" smtClean="0">
                <a:ln>
                  <a:noFill/>
                </a:ln>
                <a:solidFill>
                  <a:schemeClr val="tx1"/>
                </a:solidFill>
                <a:effectLst/>
                <a:uLnTx/>
                <a:uFillTx/>
                <a:latin typeface="+mn-lt"/>
                <a:ea typeface="+mn-ea"/>
                <a:cs typeface="+mn-cs"/>
              </a:rPr>
              <a:t>(i) The</a:t>
            </a:r>
            <a:r>
              <a:rPr kumimoji="0" lang="en-IE" sz="3200" b="0" i="0" u="none" strike="noStrike" kern="1200" cap="none" spc="0" normalizeH="0" noProof="0" dirty="0" smtClean="0">
                <a:ln>
                  <a:noFill/>
                </a:ln>
                <a:solidFill>
                  <a:schemeClr val="tx1"/>
                </a:solidFill>
                <a:effectLst/>
                <a:uLnTx/>
                <a:uFillTx/>
                <a:latin typeface="+mn-lt"/>
                <a:ea typeface="+mn-ea"/>
                <a:cs typeface="+mn-cs"/>
              </a:rPr>
              <a:t> perpendicular from the centre to a chord bisects the chord.</a:t>
            </a:r>
            <a:br>
              <a:rPr kumimoji="0" lang="en-IE" sz="3200" b="0" i="0" u="none" strike="noStrike" kern="1200" cap="none" spc="0" normalizeH="0" noProof="0" dirty="0" smtClean="0">
                <a:ln>
                  <a:noFill/>
                </a:ln>
                <a:solidFill>
                  <a:schemeClr val="tx1"/>
                </a:solidFill>
                <a:effectLst/>
                <a:uLnTx/>
                <a:uFillTx/>
                <a:latin typeface="+mn-lt"/>
                <a:ea typeface="+mn-ea"/>
                <a:cs typeface="+mn-cs"/>
              </a:rPr>
            </a:br>
            <a:r>
              <a:rPr lang="en-IE" sz="3200" dirty="0" smtClean="0">
                <a:latin typeface="+mn-lt"/>
                <a:ea typeface="+mn-ea"/>
                <a:cs typeface="+mn-cs"/>
              </a:rPr>
              <a:t>(ii) The perpendicular bisector of a chord passes through the centre</a:t>
            </a:r>
            <a:r>
              <a:rPr kumimoji="0" lang="en-IE" sz="3200" b="0" i="0" u="none" strike="noStrike" kern="1200" cap="none" spc="0" normalizeH="0" noProof="0" dirty="0" smtClean="0">
                <a:ln>
                  <a:noFill/>
                </a:ln>
                <a:solidFill>
                  <a:schemeClr val="tx1"/>
                </a:solidFill>
                <a:effectLst/>
                <a:uLnTx/>
                <a:uFillTx/>
                <a:latin typeface="+mn-lt"/>
                <a:ea typeface="+mn-ea"/>
                <a:cs typeface="+mn-cs"/>
              </a:rPr>
              <a:t> . </a:t>
            </a:r>
            <a:br>
              <a:rPr kumimoji="0" lang="en-IE" sz="3200" b="0" i="0" u="none" strike="noStrike" kern="1200" cap="none" spc="0" normalizeH="0" noProof="0" dirty="0" smtClean="0">
                <a:ln>
                  <a:noFill/>
                </a:ln>
                <a:solidFill>
                  <a:schemeClr val="tx1"/>
                </a:solidFill>
                <a:effectLst/>
                <a:uLnTx/>
                <a:uFillTx/>
                <a:latin typeface="+mn-lt"/>
                <a:ea typeface="+mn-ea"/>
                <a:cs typeface="+mn-cs"/>
              </a:rPr>
            </a:br>
            <a:r>
              <a:rPr lang="en-IE" sz="3200" dirty="0" smtClean="0"/>
              <a:t>(O/L LC + H/L LC)</a:t>
            </a:r>
            <a:br>
              <a:rPr lang="en-IE" sz="3200" dirty="0" smtClean="0"/>
            </a:br>
            <a:r>
              <a:rPr lang="en-IE" sz="3200" dirty="0" smtClean="0"/>
              <a:t/>
            </a:r>
            <a:br>
              <a:rPr lang="en-IE" sz="3200" dirty="0" smtClean="0"/>
            </a:b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a:hlinkClick r:id="rId3"/>
          </p:cNvPr>
          <p:cNvPicPr>
            <a:picLocks noChangeAspect="1" noChangeArrowheads="1"/>
          </p:cNvPicPr>
          <p:nvPr/>
        </p:nvPicPr>
        <p:blipFill>
          <a:blip r:embed="rId4" cstate="print"/>
          <a:srcRect/>
          <a:stretch>
            <a:fillRect/>
          </a:stretch>
        </p:blipFill>
        <p:spPr bwMode="auto">
          <a:xfrm>
            <a:off x="7812360" y="5517232"/>
            <a:ext cx="1114332" cy="108012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395536" y="2800820"/>
            <a:ext cx="7200800" cy="39405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School Visits\Hands on\Geostrips\Photos\DSC_0650.JPG"/>
          <p:cNvPicPr>
            <a:picLocks noChangeAspect="1" noChangeArrowheads="1"/>
          </p:cNvPicPr>
          <p:nvPr/>
        </p:nvPicPr>
        <p:blipFill>
          <a:blip r:embed="rId3" cstate="print"/>
          <a:srcRect/>
          <a:stretch>
            <a:fillRect/>
          </a:stretch>
        </p:blipFill>
        <p:spPr bwMode="auto">
          <a:xfrm>
            <a:off x="899592" y="1916832"/>
            <a:ext cx="6938219" cy="3744416"/>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2483768" y="1700808"/>
            <a:ext cx="4060997" cy="4248136"/>
          </a:xfrm>
          <a:prstGeom prst="rect">
            <a:avLst/>
          </a:prstGeom>
          <a:noFill/>
          <a:ln w="9525">
            <a:noFill/>
            <a:miter lim="800000"/>
            <a:headEnd/>
            <a:tailEnd/>
          </a:ln>
        </p:spPr>
      </p:pic>
      <p:sp>
        <p:nvSpPr>
          <p:cNvPr id="2" name="Title 1"/>
          <p:cNvSpPr>
            <a:spLocks noGrp="1"/>
          </p:cNvSpPr>
          <p:nvPr>
            <p:ph type="title"/>
          </p:nvPr>
        </p:nvSpPr>
        <p:spPr>
          <a:solidFill>
            <a:schemeClr val="bg2">
              <a:lumMod val="75000"/>
            </a:schemeClr>
          </a:solidFill>
        </p:spPr>
        <p:txBody>
          <a:bodyPr>
            <a:normAutofit fontScale="90000"/>
          </a:bodyPr>
          <a:lstStyle/>
          <a:p>
            <a:r>
              <a:rPr lang="en-IE" u="sng" dirty="0" smtClean="0"/>
              <a:t>Making and using a </a:t>
            </a:r>
            <a:r>
              <a:rPr lang="en-IE" u="sng" dirty="0" err="1" smtClean="0"/>
              <a:t>Clinometer</a:t>
            </a:r>
            <a:r>
              <a:rPr lang="en-IE" u="sng" dirty="0" smtClean="0"/>
              <a:t/>
            </a:r>
            <a:br>
              <a:rPr lang="en-IE" u="sng" dirty="0" smtClean="0"/>
            </a:br>
            <a:r>
              <a:rPr lang="en-IE" u="sng" dirty="0" smtClean="0"/>
              <a:t>Teaching &amp; Learning Plan 8</a:t>
            </a:r>
            <a:endParaRPr lang="en-IE" u="sng" dirty="0"/>
          </a:p>
        </p:txBody>
      </p:sp>
      <p:sp>
        <p:nvSpPr>
          <p:cNvPr id="3" name="Content Placeholder 2"/>
          <p:cNvSpPr>
            <a:spLocks noGrp="1"/>
          </p:cNvSpPr>
          <p:nvPr>
            <p:ph idx="1"/>
          </p:nvPr>
        </p:nvSpPr>
        <p:spPr>
          <a:xfrm>
            <a:off x="827584" y="1916832"/>
            <a:ext cx="7056784" cy="2260848"/>
          </a:xfrm>
        </p:spPr>
        <p:txBody>
          <a:bodyPr/>
          <a:lstStyle/>
          <a:p>
            <a:pPr>
              <a:buNone/>
            </a:pPr>
            <a:r>
              <a:rPr lang="en-IE" u="sng" dirty="0" smtClean="0"/>
              <a:t>Making a </a:t>
            </a:r>
            <a:r>
              <a:rPr lang="en-IE" u="sng" dirty="0" err="1" smtClean="0"/>
              <a:t>clinometer</a:t>
            </a:r>
            <a:r>
              <a:rPr lang="en-IE" u="sng" dirty="0" smtClean="0"/>
              <a:t>  (Appendix A: T&amp;L 8)</a:t>
            </a:r>
          </a:p>
          <a:p>
            <a:pPr>
              <a:buNone/>
            </a:pPr>
            <a:r>
              <a:rPr lang="en-IE" u="sng" dirty="0" smtClean="0"/>
              <a:t>Materials required: </a:t>
            </a:r>
          </a:p>
          <a:p>
            <a:pPr>
              <a:buNone/>
            </a:pPr>
            <a:r>
              <a:rPr lang="en-IE" dirty="0" smtClean="0"/>
              <a:t>Protractor, </a:t>
            </a:r>
            <a:r>
              <a:rPr lang="en-IE" dirty="0" err="1" smtClean="0"/>
              <a:t>sellotape</a:t>
            </a:r>
            <a:r>
              <a:rPr lang="en-IE" dirty="0" smtClean="0"/>
              <a:t>, drinking straw, thread, paper clip &amp; </a:t>
            </a:r>
            <a:r>
              <a:rPr lang="en-IE" dirty="0" err="1" smtClean="0"/>
              <a:t>blu-tak</a:t>
            </a:r>
            <a:endParaRPr lang="en-IE" dirty="0"/>
          </a:p>
        </p:txBody>
      </p:sp>
      <p:pic>
        <p:nvPicPr>
          <p:cNvPr id="2050" name="Picture 2" descr="http://www.projectmaths.ie/images/T&amp;L-Plan.jpg">
            <a:hlinkClick r:id="rId5" action="ppaction://hlinkfile"/>
          </p:cNvPr>
          <p:cNvPicPr>
            <a:picLocks noChangeAspect="1" noChangeArrowheads="1"/>
          </p:cNvPicPr>
          <p:nvPr/>
        </p:nvPicPr>
        <p:blipFill>
          <a:blip r:embed="rId6" cstate="print"/>
          <a:srcRect/>
          <a:stretch>
            <a:fillRect/>
          </a:stretch>
        </p:blipFill>
        <p:spPr bwMode="auto">
          <a:xfrm>
            <a:off x="7092280" y="5013176"/>
            <a:ext cx="1788790" cy="1578099"/>
          </a:xfrm>
          <a:prstGeom prst="rect">
            <a:avLst/>
          </a:prstGeom>
          <a:noFill/>
        </p:spPr>
      </p:pic>
      <p:pic>
        <p:nvPicPr>
          <p:cNvPr id="7" name="Picture 2">
            <a:hlinkClick r:id="rId7" action="ppaction://hlinkfile"/>
          </p:cNvPr>
          <p:cNvPicPr>
            <a:picLocks noChangeAspect="1" noChangeArrowheads="1"/>
          </p:cNvPicPr>
          <p:nvPr/>
        </p:nvPicPr>
        <p:blipFill>
          <a:blip r:embed="rId8" cstate="print"/>
          <a:srcRect/>
          <a:stretch>
            <a:fillRect/>
          </a:stretch>
        </p:blipFill>
        <p:spPr bwMode="auto">
          <a:xfrm>
            <a:off x="251520" y="4797152"/>
            <a:ext cx="1881051" cy="1368152"/>
          </a:xfrm>
          <a:prstGeom prst="rect">
            <a:avLst/>
          </a:prstGeom>
          <a:noFill/>
          <a:ln w="9525">
            <a:noFill/>
            <a:miter lim="800000"/>
            <a:headEnd/>
            <a:tailEnd/>
          </a:ln>
        </p:spPr>
      </p:pic>
      <p:sp>
        <p:nvSpPr>
          <p:cNvPr id="8" name="TextBox 7">
            <a:hlinkClick r:id="rId9" action="ppaction://hlinkfile"/>
          </p:cNvPr>
          <p:cNvSpPr txBox="1"/>
          <p:nvPr/>
        </p:nvSpPr>
        <p:spPr>
          <a:xfrm>
            <a:off x="683568" y="6309320"/>
            <a:ext cx="960519" cy="369332"/>
          </a:xfrm>
          <a:prstGeom prst="rect">
            <a:avLst/>
          </a:prstGeom>
          <a:solidFill>
            <a:schemeClr val="bg2">
              <a:lumMod val="75000"/>
            </a:schemeClr>
          </a:solidFill>
        </p:spPr>
        <p:txBody>
          <a:bodyPr wrap="none" rtlCol="0">
            <a:spAutoFit/>
          </a:bodyPr>
          <a:lstStyle/>
          <a:p>
            <a:r>
              <a:rPr lang="en-IE" dirty="0" smtClean="0"/>
              <a:t>Solution</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27"/>
                                        </p:tgtEl>
                                      </p:cBhvr>
                                    </p:animEffect>
                                    <p:set>
                                      <p:cBhvr>
                                        <p:cTn id="7" dur="1" fill="hold">
                                          <p:stCondLst>
                                            <p:cond delay="1999"/>
                                          </p:stCondLst>
                                        </p:cTn>
                                        <p:tgtEl>
                                          <p:spTgt spid="102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000"/>
                                        <p:tgtEl>
                                          <p:spTgt spid="3">
                                            <p:txEl>
                                              <p:pRg st="0" end="0"/>
                                            </p:txEl>
                                          </p:spTgt>
                                        </p:tgtEl>
                                      </p:cBhvr>
                                    </p:animEffect>
                                    <p:set>
                                      <p:cBhvr>
                                        <p:cTn id="21"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3">
                                            <p:txEl>
                                              <p:pRg st="1" end="1"/>
                                            </p:txEl>
                                          </p:spTgt>
                                        </p:tgtEl>
                                      </p:cBhvr>
                                    </p:animEffect>
                                    <p:set>
                                      <p:cBhvr>
                                        <p:cTn id="26"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3">
                                            <p:txEl>
                                              <p:pRg st="2" end="2"/>
                                            </p:txEl>
                                          </p:spTgt>
                                        </p:tgtEl>
                                      </p:cBhvr>
                                    </p:animEffect>
                                    <p:set>
                                      <p:cBhvr>
                                        <p:cTn id="31" dur="1" fill="hold">
                                          <p:stCondLst>
                                            <p:cond delay="1999"/>
                                          </p:stCondLst>
                                        </p:cTn>
                                        <p:tgtEl>
                                          <p:spTgt spid="3">
                                            <p:txEl>
                                              <p:pRg st="2" end="2"/>
                                            </p:txEl>
                                          </p:spTgt>
                                        </p:tgtEl>
                                        <p:attrNameLst>
                                          <p:attrName>style.visibility</p:attrName>
                                        </p:attrNameLst>
                                      </p:cBhvr>
                                      <p:to>
                                        <p:strVal val="hidden"/>
                                      </p:to>
                                    </p:set>
                                  </p:childTnLst>
                                </p:cTn>
                              </p:par>
                            </p:childTnLst>
                          </p:cTn>
                        </p:par>
                        <p:par>
                          <p:cTn id="32" fill="hold">
                            <p:stCondLst>
                              <p:cond delay="2000"/>
                            </p:stCondLst>
                            <p:childTnLst>
                              <p:par>
                                <p:cTn id="33" presetID="10" presetClass="exit" presetSubtype="0" fill="hold" nodeType="afterEffect">
                                  <p:stCondLst>
                                    <p:cond delay="0"/>
                                  </p:stCondLst>
                                  <p:childTnLst>
                                    <p:animEffect transition="out" filter="fade">
                                      <p:cBhvr>
                                        <p:cTn id="34" dur="2000"/>
                                        <p:tgtEl>
                                          <p:spTgt spid="3">
                                            <p:txEl>
                                              <p:pRg st="1" end="1"/>
                                            </p:txEl>
                                          </p:spTgt>
                                        </p:tgtEl>
                                      </p:cBhvr>
                                    </p:animEffect>
                                    <p:set>
                                      <p:cBhvr>
                                        <p:cTn id="35" dur="1" fill="hold">
                                          <p:stCondLst>
                                            <p:cond delay="1999"/>
                                          </p:stCondLst>
                                        </p:cTn>
                                        <p:tgtEl>
                                          <p:spTgt spid="3">
                                            <p:txEl>
                                              <p:pRg st="1" end="1"/>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3">
                                            <p:txEl>
                                              <p:pRg st="2" end="2"/>
                                            </p:txEl>
                                          </p:spTgt>
                                        </p:tgtEl>
                                      </p:cBhvr>
                                    </p:animEffect>
                                    <p:set>
                                      <p:cBhvr>
                                        <p:cTn id="38"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146"/>
                                        </p:tgtEl>
                                        <p:attrNameLst>
                                          <p:attrName>style.visibility</p:attrName>
                                        </p:attrNameLst>
                                      </p:cBhvr>
                                      <p:to>
                                        <p:strVal val="visible"/>
                                      </p:to>
                                    </p:set>
                                    <p:animEffect transition="in" filter="fade">
                                      <p:cBhvr>
                                        <p:cTn id="43"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rmAutofit fontScale="90000"/>
          </a:bodyPr>
          <a:lstStyle/>
          <a:p>
            <a:r>
              <a:rPr lang="en-IE" b="1" u="sng" dirty="0" smtClean="0"/>
              <a:t>How best to use the Student CD!</a:t>
            </a:r>
            <a:br>
              <a:rPr lang="en-IE" b="1" u="sng" dirty="0" smtClean="0"/>
            </a:br>
            <a:r>
              <a:rPr lang="en-IE" b="1" u="sng" dirty="0" smtClean="0">
                <a:hlinkClick r:id="rId3"/>
              </a:rPr>
              <a:t>www.projectmaths.ie</a:t>
            </a:r>
            <a:endParaRPr lang="en-IE" b="1" u="sng" dirty="0"/>
          </a:p>
        </p:txBody>
      </p:sp>
      <p:pic>
        <p:nvPicPr>
          <p:cNvPr id="4" name="Picture 2"/>
          <p:cNvPicPr>
            <a:picLocks noChangeAspect="1" noChangeArrowheads="1"/>
          </p:cNvPicPr>
          <p:nvPr/>
        </p:nvPicPr>
        <p:blipFill>
          <a:blip r:embed="rId4" cstate="print"/>
          <a:srcRect/>
          <a:stretch>
            <a:fillRect/>
          </a:stretch>
        </p:blipFill>
        <p:spPr bwMode="auto">
          <a:xfrm>
            <a:off x="251520" y="1628800"/>
            <a:ext cx="5976664" cy="4608512"/>
          </a:xfrm>
          <a:prstGeom prst="rect">
            <a:avLst/>
          </a:prstGeom>
          <a:noFill/>
          <a:ln w="9525">
            <a:noFill/>
            <a:miter lim="800000"/>
            <a:headEnd/>
            <a:tailEnd/>
          </a:ln>
        </p:spPr>
      </p:pic>
      <p:sp>
        <p:nvSpPr>
          <p:cNvPr id="5" name="Oval 4"/>
          <p:cNvSpPr/>
          <p:nvPr/>
        </p:nvSpPr>
        <p:spPr>
          <a:xfrm>
            <a:off x="4788024" y="2564904"/>
            <a:ext cx="1728192" cy="1224136"/>
          </a:xfrm>
          <a:prstGeom prst="ellipse">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6" name="Straight Arrow Connector 5"/>
          <p:cNvCxnSpPr/>
          <p:nvPr/>
        </p:nvCxnSpPr>
        <p:spPr>
          <a:xfrm flipH="1">
            <a:off x="6588224" y="3212976"/>
            <a:ext cx="6480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08304" y="2564904"/>
            <a:ext cx="1691680" cy="1323439"/>
          </a:xfrm>
          <a:prstGeom prst="rect">
            <a:avLst/>
          </a:prstGeom>
          <a:noFill/>
        </p:spPr>
        <p:txBody>
          <a:bodyPr wrap="square" rtlCol="0">
            <a:spAutoFit/>
          </a:bodyPr>
          <a:lstStyle/>
          <a:p>
            <a:r>
              <a:rPr lang="en-IE" sz="2000" b="1" dirty="0" smtClean="0"/>
              <a:t>Simply click on the image for “Student </a:t>
            </a:r>
            <a:r>
              <a:rPr lang="en-IE" sz="2000" b="1" dirty="0" err="1" smtClean="0"/>
              <a:t>Cd</a:t>
            </a:r>
            <a:r>
              <a:rPr lang="en-IE" sz="2000" b="1" dirty="0" smtClean="0"/>
              <a:t>”</a:t>
            </a:r>
            <a:endParaRPr lang="en-IE" sz="2000" b="1" dirty="0"/>
          </a:p>
        </p:txBody>
      </p:sp>
      <p:pic>
        <p:nvPicPr>
          <p:cNvPr id="2050" name="Picture 2" descr="http://www.rapidonline.com/catalogueimages/module/M071839P01WL.jpg">
            <a:hlinkClick r:id="rId5"/>
          </p:cNvPr>
          <p:cNvPicPr>
            <a:picLocks noChangeAspect="1" noChangeArrowheads="1"/>
          </p:cNvPicPr>
          <p:nvPr/>
        </p:nvPicPr>
        <p:blipFill>
          <a:blip r:embed="rId6" cstate="print"/>
          <a:srcRect/>
          <a:stretch>
            <a:fillRect/>
          </a:stretch>
        </p:blipFill>
        <p:spPr bwMode="auto">
          <a:xfrm>
            <a:off x="7380312" y="5229200"/>
            <a:ext cx="1310309" cy="13103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277688" y="274638"/>
            <a:ext cx="8686800" cy="1498178"/>
          </a:xfrm>
          <a:solidFill>
            <a:schemeClr val="bg2">
              <a:lumMod val="75000"/>
            </a:schemeClr>
          </a:solidFill>
        </p:spPr>
        <p:txBody>
          <a:bodyPr>
            <a:normAutofit fontScale="90000"/>
          </a:bodyPr>
          <a:lstStyle/>
          <a:p>
            <a:pPr algn="l">
              <a:buNone/>
            </a:pPr>
            <a:r>
              <a:rPr lang="en-IE" sz="2800" dirty="0" smtClean="0"/>
              <a:t>       If a transversal makes equal alternate angles on two lines then the lines are parallel. Conversely, if two lines are parallel, then any transversal will make equal alternate angles with them. (C.I.C)</a:t>
            </a:r>
            <a:endParaRPr lang="en-IE" sz="2800" dirty="0"/>
          </a:p>
        </p:txBody>
      </p:sp>
      <p:pic>
        <p:nvPicPr>
          <p:cNvPr id="5" name="Picture 2" descr="C:\Users\User\Desktop\School Visits\Hands on\Geostrips\Photos\DSC_0645.JPG"/>
          <p:cNvPicPr>
            <a:picLocks noChangeAspect="1" noChangeArrowheads="1"/>
          </p:cNvPicPr>
          <p:nvPr/>
        </p:nvPicPr>
        <p:blipFill>
          <a:blip r:embed="rId3" cstate="print"/>
          <a:srcRect/>
          <a:stretch>
            <a:fillRect/>
          </a:stretch>
        </p:blipFill>
        <p:spPr bwMode="auto">
          <a:xfrm>
            <a:off x="899592" y="2060848"/>
            <a:ext cx="7488832" cy="4176464"/>
          </a:xfrm>
          <a:prstGeom prst="rect">
            <a:avLst/>
          </a:prstGeom>
          <a:noFill/>
        </p:spPr>
      </p:pic>
      <p:pic>
        <p:nvPicPr>
          <p:cNvPr id="6" name="Picture 5">
            <a:hlinkClick r:id="rId4"/>
          </p:cNvPr>
          <p:cNvPicPr>
            <a:picLocks noChangeAspect="1" noChangeArrowheads="1"/>
          </p:cNvPicPr>
          <p:nvPr/>
        </p:nvPicPr>
        <p:blipFill>
          <a:blip r:embed="rId5" cstate="print"/>
          <a:srcRect/>
          <a:stretch>
            <a:fillRect/>
          </a:stretch>
        </p:blipFill>
        <p:spPr bwMode="auto">
          <a:xfrm>
            <a:off x="7668344" y="5373216"/>
            <a:ext cx="1114332"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3568" y="116632"/>
            <a:ext cx="7200800" cy="1080120"/>
          </a:xfrm>
          <a:prstGeom prst="rect">
            <a:avLst/>
          </a:prstGeom>
          <a:solidFill>
            <a:schemeClr val="bg2">
              <a:lumMod val="75000"/>
            </a:schemeClr>
          </a:solidFill>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3200" dirty="0" smtClean="0"/>
              <a:t>*The angles in any triangle add to 180° (C.I.C)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a:t>
            </a:r>
            <a:r>
              <a:rPr kumimoji="0" lang="en-IE" sz="2600" b="0" i="0" u="none" strike="noStrike" kern="1200" cap="none" spc="0" normalizeH="0" baseline="0" noProof="0" dirty="0" smtClean="0">
                <a:ln>
                  <a:noFill/>
                </a:ln>
                <a:solidFill>
                  <a:schemeClr val="tx1"/>
                </a:solidFill>
                <a:effectLst/>
                <a:uLnTx/>
                <a:uFillTx/>
                <a:latin typeface="+mn-lt"/>
                <a:ea typeface="+mn-ea"/>
                <a:cs typeface="+mn-cs"/>
              </a:rPr>
              <a:t>Proof H/L  JC</a:t>
            </a:r>
            <a:endParaRPr kumimoji="0" lang="en-IE"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1" name="Picture 3" descr="C:\Users\User\Desktop\School Visits\Hands on\Geostrips\Photos\DSC_0646.JPG"/>
          <p:cNvPicPr>
            <a:picLocks noChangeAspect="1" noChangeArrowheads="1"/>
          </p:cNvPicPr>
          <p:nvPr/>
        </p:nvPicPr>
        <p:blipFill>
          <a:blip r:embed="rId3" cstate="print"/>
          <a:srcRect/>
          <a:stretch>
            <a:fillRect/>
          </a:stretch>
        </p:blipFill>
        <p:spPr bwMode="auto">
          <a:xfrm>
            <a:off x="971600" y="1988840"/>
            <a:ext cx="6840760" cy="4588620"/>
          </a:xfrm>
          <a:prstGeom prst="rect">
            <a:avLst/>
          </a:prstGeom>
          <a:noFill/>
        </p:spPr>
      </p:pic>
      <p:pic>
        <p:nvPicPr>
          <p:cNvPr id="5" name="Picture 4">
            <a:hlinkClick r:id="rId4"/>
          </p:cNvPr>
          <p:cNvPicPr>
            <a:picLocks noChangeAspect="1" noChangeArrowheads="1"/>
          </p:cNvPicPr>
          <p:nvPr/>
        </p:nvPicPr>
        <p:blipFill>
          <a:blip r:embed="rId5" cstate="print"/>
          <a:srcRect/>
          <a:stretch>
            <a:fillRect/>
          </a:stretch>
        </p:blipFill>
        <p:spPr bwMode="auto">
          <a:xfrm>
            <a:off x="7812360" y="5517232"/>
            <a:ext cx="1114332" cy="1080120"/>
          </a:xfrm>
          <a:prstGeom prst="rect">
            <a:avLst/>
          </a:prstGeom>
          <a:noFill/>
          <a:ln w="9525">
            <a:noFill/>
            <a:miter lim="800000"/>
            <a:headEnd/>
            <a:tailEnd/>
          </a:ln>
        </p:spPr>
      </p:pic>
      <p:sp>
        <p:nvSpPr>
          <p:cNvPr id="6" name="Content Placeholder 2"/>
          <p:cNvSpPr txBox="1">
            <a:spLocks/>
          </p:cNvSpPr>
          <p:nvPr/>
        </p:nvSpPr>
        <p:spPr>
          <a:xfrm>
            <a:off x="683568" y="72008"/>
            <a:ext cx="7200800" cy="1772816"/>
          </a:xfrm>
          <a:prstGeom prst="rect">
            <a:avLst/>
          </a:prstGeom>
          <a:solidFill>
            <a:schemeClr val="bg2">
              <a:lumMod val="75000"/>
            </a:schemeClr>
          </a:solidFill>
        </p:spPr>
        <p:txBody>
          <a:bodyPr vert="horz" lIns="91440" tIns="45720" rIns="91440" bIns="45720" rtlCol="0">
            <a:normAutofit fontScale="70000" lnSpcReduction="2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IE" sz="3200" b="1" u="sng" dirty="0" smtClean="0"/>
              <a:t>Note:</a:t>
            </a:r>
            <a:r>
              <a:rPr lang="en-IE" sz="3200" b="1" dirty="0" smtClean="0"/>
              <a:t> Could use the same triangles to investigate the following Theorem.</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IE" sz="3200" dirty="0" smtClean="0"/>
              <a:t>      The angle opposite the greater of two sides is greater than the angles opposite the lesser. Conversely, the side opposite the greater of two angles is greater than the side opposite the lesser angle. (LC O/L &amp; H/L)</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24" y="476672"/>
            <a:ext cx="8532440" cy="1080120"/>
          </a:xfrm>
          <a:solidFill>
            <a:schemeClr val="bg2">
              <a:lumMod val="75000"/>
            </a:schemeClr>
          </a:solidFill>
        </p:spPr>
        <p:txBody>
          <a:bodyPr>
            <a:normAutofit fontScale="92500"/>
          </a:bodyPr>
          <a:lstStyle/>
          <a:p>
            <a:pPr>
              <a:buNone/>
            </a:pPr>
            <a:r>
              <a:rPr lang="en-IE" dirty="0" smtClean="0"/>
              <a:t>    Two lines are parallel, if and only if, for any transversal, corresponding angles are equal. (C.I.C)</a:t>
            </a:r>
            <a:endParaRPr lang="en-IE" dirty="0"/>
          </a:p>
        </p:txBody>
      </p:sp>
      <p:pic>
        <p:nvPicPr>
          <p:cNvPr id="3074" name="Picture 2" descr="C:\Users\User\Desktop\School Visits\Hands on\Geostrips\Photos\DSC_0647.JPG"/>
          <p:cNvPicPr>
            <a:picLocks noChangeAspect="1" noChangeArrowheads="1"/>
          </p:cNvPicPr>
          <p:nvPr/>
        </p:nvPicPr>
        <p:blipFill>
          <a:blip r:embed="rId3" cstate="print"/>
          <a:srcRect/>
          <a:stretch>
            <a:fillRect/>
          </a:stretch>
        </p:blipFill>
        <p:spPr bwMode="auto">
          <a:xfrm>
            <a:off x="611560" y="1916832"/>
            <a:ext cx="7628930" cy="4464496"/>
          </a:xfrm>
          <a:prstGeom prst="rect">
            <a:avLst/>
          </a:prstGeom>
          <a:noFill/>
        </p:spPr>
      </p:pic>
      <p:pic>
        <p:nvPicPr>
          <p:cNvPr id="4" name="Picture 3">
            <a:hlinkClick r:id="rId4"/>
          </p:cNvPr>
          <p:cNvPicPr>
            <a:picLocks noChangeAspect="1" noChangeArrowheads="1"/>
          </p:cNvPicPr>
          <p:nvPr/>
        </p:nvPicPr>
        <p:blipFill>
          <a:blip r:embed="rId5" cstate="print"/>
          <a:srcRect/>
          <a:stretch>
            <a:fillRect/>
          </a:stretch>
        </p:blipFill>
        <p:spPr bwMode="auto">
          <a:xfrm>
            <a:off x="7812360" y="5517232"/>
            <a:ext cx="1114332"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260648"/>
            <a:ext cx="8280920" cy="1440160"/>
          </a:xfrm>
          <a:prstGeom prst="rect">
            <a:avLst/>
          </a:prstGeom>
          <a:solidFill>
            <a:schemeClr val="bg2">
              <a:lumMod val="75000"/>
            </a:schemeClr>
          </a:solidFill>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E" sz="4200" dirty="0" smtClean="0"/>
              <a:t>    * </a:t>
            </a:r>
            <a:r>
              <a:rPr lang="en-IE" sz="5100" dirty="0" smtClean="0"/>
              <a:t>Each exterior angle of a triangle is equal to the sum of the interior opposite angles. (C.I.C)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IE"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1" i="0" u="none" strike="noStrike" kern="1200" cap="none" spc="0" normalizeH="0" baseline="0" noProof="0" dirty="0" smtClean="0">
                <a:ln>
                  <a:noFill/>
                </a:ln>
                <a:solidFill>
                  <a:srgbClr val="FF0000"/>
                </a:solidFill>
                <a:effectLst/>
                <a:uLnTx/>
                <a:uFillTx/>
                <a:latin typeface="+mn-lt"/>
                <a:ea typeface="+mn-ea"/>
                <a:cs typeface="+mn-cs"/>
              </a:rPr>
              <a:t>* Proof H/L JC</a:t>
            </a:r>
            <a:endParaRPr kumimoji="0" lang="en-IE" sz="3200" b="1" i="0" u="none" strike="noStrike" kern="1200" cap="none" spc="0" normalizeH="0" baseline="0" noProof="0" dirty="0">
              <a:ln>
                <a:noFill/>
              </a:ln>
              <a:solidFill>
                <a:srgbClr val="FF0000"/>
              </a:solidFill>
              <a:effectLst/>
              <a:uLnTx/>
              <a:uFillTx/>
              <a:latin typeface="+mn-lt"/>
              <a:ea typeface="+mn-ea"/>
              <a:cs typeface="+mn-cs"/>
            </a:endParaRPr>
          </a:p>
        </p:txBody>
      </p:sp>
      <p:pic>
        <p:nvPicPr>
          <p:cNvPr id="4098" name="Picture 2" descr="C:\Users\User\Desktop\School Visits\Hands on\Geostrips\Photos\DSC_0648.JPG"/>
          <p:cNvPicPr>
            <a:picLocks noChangeAspect="1" noChangeArrowheads="1"/>
          </p:cNvPicPr>
          <p:nvPr/>
        </p:nvPicPr>
        <p:blipFill>
          <a:blip r:embed="rId3" cstate="print"/>
          <a:srcRect/>
          <a:stretch>
            <a:fillRect/>
          </a:stretch>
        </p:blipFill>
        <p:spPr bwMode="auto">
          <a:xfrm>
            <a:off x="755576" y="1916832"/>
            <a:ext cx="7992888" cy="4660628"/>
          </a:xfrm>
          <a:prstGeom prst="rect">
            <a:avLst/>
          </a:prstGeom>
          <a:noFill/>
        </p:spPr>
      </p:pic>
      <p:pic>
        <p:nvPicPr>
          <p:cNvPr id="5" name="Picture 4">
            <a:hlinkClick r:id="rId4"/>
          </p:cNvPr>
          <p:cNvPicPr>
            <a:picLocks noChangeAspect="1" noChangeArrowheads="1"/>
          </p:cNvPicPr>
          <p:nvPr/>
        </p:nvPicPr>
        <p:blipFill>
          <a:blip r:embed="rId5" cstate="print"/>
          <a:srcRect/>
          <a:stretch>
            <a:fillRect/>
          </a:stretch>
        </p:blipFill>
        <p:spPr bwMode="auto">
          <a:xfrm>
            <a:off x="7668344" y="5517232"/>
            <a:ext cx="1114332"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IE" b="1" u="sng" dirty="0" smtClean="0"/>
              <a:t>Theorem 8-WS2-LC (O/L&amp;H/L)</a:t>
            </a:r>
            <a:endParaRPr lang="en-IE" b="1" u="sng" dirty="0"/>
          </a:p>
        </p:txBody>
      </p:sp>
      <p:sp>
        <p:nvSpPr>
          <p:cNvPr id="4" name="TextBox 3"/>
          <p:cNvSpPr txBox="1"/>
          <p:nvPr/>
        </p:nvSpPr>
        <p:spPr>
          <a:xfrm>
            <a:off x="1164657" y="2098296"/>
            <a:ext cx="6814686" cy="2308324"/>
          </a:xfrm>
          <a:prstGeom prst="rect">
            <a:avLst/>
          </a:prstGeom>
          <a:noFill/>
        </p:spPr>
        <p:txBody>
          <a:bodyPr wrap="square" rtlCol="0">
            <a:spAutoFit/>
          </a:bodyPr>
          <a:lstStyle/>
          <a:p>
            <a:pPr algn="ctr"/>
            <a:r>
              <a:rPr lang="en-US" sz="7200" b="1" dirty="0" smtClean="0"/>
              <a:t>What is the title of this theorem?</a:t>
            </a:r>
            <a:endParaRPr lang="en-US" sz="7200" b="1" dirty="0"/>
          </a:p>
        </p:txBody>
      </p:sp>
      <p:pic>
        <p:nvPicPr>
          <p:cNvPr id="5" name="Picture 3">
            <a:hlinkClick r:id="rId3" action="ppaction://hlinkfile"/>
          </p:cNvPr>
          <p:cNvPicPr>
            <a:picLocks noGrp="1" noChangeAspect="1" noChangeArrowheads="1"/>
          </p:cNvPicPr>
          <p:nvPr>
            <p:ph idx="1"/>
          </p:nvPr>
        </p:nvPicPr>
        <p:blipFill>
          <a:blip r:embed="rId4" cstate="print"/>
          <a:srcRect/>
          <a:stretch>
            <a:fillRect/>
          </a:stretch>
        </p:blipFill>
        <p:spPr bwMode="auto">
          <a:xfrm>
            <a:off x="7164288" y="5229200"/>
            <a:ext cx="1219200" cy="1200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66" name="AutoShape 2" descr="data:image/jpeg;base64,/9j/4AAQSkZJRgABAQAAAQABAAD/2wCEAAkGBhAQEBUQEBIQEBAQEA8QDw8PEhAPDwwUFRYVFRQQFRUXHCYeFxkjGhQUHy8gIycpLCwsFR4xNTUuNSYrLCkBCQoKDgwOGg8PGiskHyQqNTIrKTUsLzUsKTU1NS8sNC0yKTQ1LS81LDU1LyopLCwvNSwsLyksLywpLCwtLy0sNf/AABEIAJkAmQMBIgACEQEDEQH/xAAcAAABBQEBAQAAAAAAAAAAAAAAAgMEBQYHAQj/xABFEAACAQICBQULCgQHAQAAAAABAgADEQQFBhIhMVFBYXGh0RMXIjIzUlOBkZKxBxQVFiOTlLLh8EJyg8FDYmNkc4KiJP/EABsBAQACAwEBAAAAAAAAAAAAAAAEBQECAwYH/8QAMhEAAgIBAQQHBwQDAAAAAAAAAAECAxEEBRIhMRNBUWFxoeEVIjKBkbHxUmLB8BQjQv/aAAwDAQACEQMRAD8A7jCEIASNisRq7BvMkyrxx+1Xob4QBH0i/wCz+kScyf8AZ/SN6s8KwD05pU/Z/SJOa1P2f0iSk8NOABzWrx+HZG2zWv5x6uyKNOJNOAMPm+I88+wdki1c+xQ3P1L2Sa1KRa2GgC8BphVvaqqt0eCSObkmpweNSquuhuOHKp4Gc/xNDVN+BvLnA1WosHXcQNZeRh2wDXwjOGxK1FDLuPtHMY9ACEIQAhCEAJ4Z7M9p5mL0MDVamdV2C01YbCuuQpI57EzWT3U2daanbZGtdbS+oYzTrB06hphqlV1NnGHpvWCHgSoteV2I00w7VFYU8ZYBr/8AzVeUTNYTEJSQIgAVRbZy854mWWUVBXqikWtrXsegXkRXTb6j0M9naauLbUsLrz/GCd9cKHo8X+Gqw+t9D0eL/DVZOOUUQ2p84TX3ahZda/C17yszLCtQqqjN4LkBWHObTdysXMi106Kx4innx9Bz630PR4v8NVnn1uoejxf4arLGvk9GmQHrohO4OyqT7TIOcZa1Be6K2unEcnCZbtSyYrr0NklFZz4+g19baHo8X+Gqzz62UfR4v8NVkrK8AlWh3ZqoRbsCWIAWxttJ54YrDYZEZhiaR1VZrCohJsL2teM24zwEq9DGW41LPLn6EM6V0fR4v8NVkvL81o4lSaThtU2ZSCroeDKdolD9Kc8hPjAmJoVk2M1VaNS3+Ij7LNxta80V8s8SVZsupwe5lPGVxyuHVyX1NRjaFxLajhL0kPFF+Eg4jdNDgad6NP8A41+EmHmiooVWotcbj4w4/rL+hiA6hlNweqVuLwsg0cW1Br71PjLx5xzwDSwjdCurqGU3B3GOQAhCEAJjflTa2Bb+el+YTZTE/K0bZe/81P8AMJpZ8D8CXonjU1v9y+5zf6S55b6KZpbFob8j/lMwfzs88n5HmWpXVmOqAG2k2G7iZW1/Gj2mtS/x5+DOh5ro7QxFd61RlDOwbcNZbWtt47IxpLpRTqV6FGmwfuLL3RgdYAkqAt+U7CTOd51iEqV3bxgSNt7g7BGsJigjp/CA6cwG0TvKxZcUusq9Po5uMbrJLCjwWO46Dp9i6dSuhZVa1G3hAH+JpI0ZzK2X16RPgJ3Q0wduoNUNYcwYX9cz+MxmGrMGqOCQNUWqKOW8gZlpDSSi1DDkMalw2qdYKDsYlt17bJ0cWpOT5EOFldlFdMF7+V1cuPabnKcZSq5aaVZlWm7NrFiAABUDC99m8CUuZYLLqVMvSekzi2qqtTYm5tyG8za5qvzA0ywuSfAJFz9oDulKtUDcoHQJznNKKWOol6XTzstnJSwlN8MczUfScKWN16tAf7mieuZr52eeTMlrlsVQH+vS/MJGjzRd24Vcn3P7HbjTuo6IxUetawqOANgAJAEnUl8EdAgactz50UlZq/pKnvGRTj6yeMdccG3+ozQvRErsZhAYA9kOchHAv9nUNtv8Dch/tNgDOYFCjdPUeQzoeUYnulJWO8qL+yATYQhACZrT7LPnGDen5y7DwI2g+0TSxFakGFjuMw1ngbRk4tSXNHzktBE8Gsrow2EhSyNzgiesmFOwsfu37J2PH6CUqjaw2XlNiNAFFVRfeG+E4dAi39rTxxj5nNguFG5j92/ZArhfOP3b9k6YvyfLxnve+XjHQLtHtWX6fP0OX/N8H+6bdkUFwo3MR/TfsnTe98vGe975eMdD3mFtVr/nz9DmHc8Je9zfj3N+yKthfOPuP2Tpne+XjDverxjoO8z7Vl+nz9DmZ+becx/pv2Sfo1lndsVTZVZadNtYFhZnbk2cgE3g+T5OMucq0bp0NoG3jMqlJ5Odu05zi4pYz3k5EsB0TwrJBWIKzuVRHKyPWpyaVjVRYBncfQmr0b8ivQJQY6lNBo6PshALaEIQAhCEAJW4nyy9DfCWUrcT5dOhvhAHUEVaCCKtAE2hqxdoWgCNWBWOWhaAMsJjsVp+FrvTSjrJTLLrl9U1SuxtQWtycpmuxrWW84te7X5S7bfWSeq8jXzlHGC72RpKtRvu1ZxjHz/B2DL8clemtWmbq4uOQjkII5CCI8VmZ+TtycOyncKzW5rojHrJmrKztCW9FMrdXSqbp1rkmRmWNuskssaZZuRisxVOWuQD7OQqySfkXieswCzhCEAIQhACV2J8unQ3wljK7E+XTob4QCSoirTxIqAeWntp6J7aAeWnloqEAg5mPAM41Up2qMvLTasPXfUHxnbMYl0PQZx7N0VcRWZTvqAetQF/OfaJE1S4Jno9gTxZOPav59WbrQLD6uHv5zuw6L6oPsUTTESBo7hlp0EVbWVFAI5dm+WREkwW7FIo9TZ0t0p9rYyyxplj7CNOJscCHVElZH4nrMjVd8k5F4nrgFnCEIAQhCAErcT5dOhvhLKVuK8snQ3wgEtIuNoYsQD2ezwQgHsITwmAVukOYihQZ+UCyjzmOxR6yRORVQ7G6+EVIZjvLWJ2jpa59U1uneba9QUVOyntb+dhs91CT/3EiZQ2Gp0b1Gu7eEVUFyuzwQbbrActuWQ7MWTw3wR6bRqzR6bpIRzOb4LHV+PuWWhOkqhRQqEBdgpMdyf6ZPDgfVvAvtyZxrMKiFy9HwQb6ysQdb1Lcbecy0y3TvEJT7mhpvq7AKt9ZRwDX29B9piF6h7sjbVbJnqP91Sw3zi+r5nTmjbznx+UPEA2fuat5vcyD1vLDL9PddtWoqm/mXV/dJs3qPtnVXwZWz2PqoLOM/M0taSMj8n65DpYpKqh0IZWFwRJmR+TncqmmnhlnCEIMBCEIASsxnlk6G+Es5V44/bL0N8IBKQxYMYRosNAHQZ7eNgwZ7b4AtnAFzsA2m/JMlnun9FAUw47vU3Br2pX3AX/AItvDZzzMaSaU1cZUNKl5AMVRRs7rq73c8L7h0bzKRaIDXBLHxQRyk7CVH/keuQ7L2/g+p6fR7Iri09Q/exnd7PH+/XiOYqo9RvPdySzHYDc3Zj0nZ0CWOFyFnsajOf8q7APWb/2mg0d0X8EO4GsdrcBzDmE1NDLEUbpvChYzLmRdXte1ycKHiK5dr/vdgww0TVtyDpa7H2sY3idEG1fF3brCxHsnRlpKOQTxkBnfcjjGCpepuct5zee3LOSPlOIp7AbjzXFx2dUYq4Ws1r00Nt3hPYdduqdWrZejckhtkqX5Jxengyxr2zqYc8Pva4+WCt0XpNTorTYgm7sbCwuzFiB7Zp8j8nK9KATYJPyLyc7pYWEVVlkrJucubeWWcIQmTQIQhACVWYeVX1/CWsps2qBXUkgAX2nYN0AfRosNKsZzQH+LS99e2KGdUPS0vfXtgFoGkXMqn2Ztygjqkf6aoelpe+vbEVs1w7C3daXvr2wDljXRiu2kwUU6gPLa21QONhtE0ujWj5ZhUcWt4q2tbk1iOQ22AcktWw2GL63daPvr2y2wuKw6DZUpfeJ2yPChReWXOq2tO6G5GO7n4n1v0LShTCiwiy0gfS1H0tL7xO2efS1H0tL7xO2SCmJ5aJLSAc1o+lpfeJ2xJzaj6Wl76dsAnFogtIf0nS9JS+8TtiTmVL0lP307YA9VaTci8mJTvj6Z3VKZ6HU/wB5cZF5IQCyhCEAIQhACV2bZaKy2MsYQDDvoAhN7RPe/TgJuoQDC979OEO9+nATdQgGFPyfJwiO96nDqm9nkAwfe9Th1Q73qcOqbyEAwfe9Th1Q73qcOqbyBgGBPyeLw6od7xeHVN9CAYfCaBqjA23c02OCw2ooXhHxPYAQhCAf/9k="/>
          <p:cNvSpPr>
            <a:spLocks noChangeAspect="1" noChangeArrowheads="1"/>
          </p:cNvSpPr>
          <p:nvPr/>
        </p:nvSpPr>
        <p:spPr bwMode="auto">
          <a:xfrm>
            <a:off x="63500" y="-673100"/>
            <a:ext cx="1390650" cy="1390650"/>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1268" name="AutoShape 4" descr="data:image/jpeg;base64,/9j/4AAQSkZJRgABAQAAAQABAAD/2wCEAAkGBhAQEBUQEBIQEBAQEA8QDw8PEhAPDwwUFRYVFRQQFRUXHCYeFxkjGhQUHy8gIycpLCwsFR4xNTUuNSYrLCkBCQoKDgwOGg8PGiskHyQqNTIrKTUsLzUsKTU1NS8sNC0yKTQ1LS81LDU1LyopLCwvNSwsLyksLywpLCwtLy0sNf/AABEIAJkAmQMBIgACEQEDEQH/xAAcAAABBQEBAQAAAAAAAAAAAAAAAgMEBQYHAQj/xABFEAACAQICBQULCgQHAQAAAAABAgADEQQFBhIhMVFBYXGh0RMXIjIzUlOBkZKxBxQVFiOTlLLh8EJyg8FDYmNkc4KiJP/EABsBAQACAwEBAAAAAAAAAAAAAAAEBQECAwYH/8QAMhEAAgIBAQQHBwQDAAAAAAAAAAECAxEEBRIhMRNBUWFxoeEVIjKBkbHxUmLB8BQjQv/aAAwDAQACEQMRAD8A7jCEIASNisRq7BvMkyrxx+1Xob4QBH0i/wCz+kScyf8AZ/SN6s8KwD05pU/Z/SJOa1P2f0iSk8NOABzWrx+HZG2zWv5x6uyKNOJNOAMPm+I88+wdki1c+xQ3P1L2Sa1KRa2GgC8BphVvaqqt0eCSObkmpweNSquuhuOHKp4Gc/xNDVN+BvLnA1WosHXcQNZeRh2wDXwjOGxK1FDLuPtHMY9ACEIQAhCEAJ4Z7M9p5mL0MDVamdV2C01YbCuuQpI57EzWT3U2daanbZGtdbS+oYzTrB06hphqlV1NnGHpvWCHgSoteV2I00w7VFYU8ZYBr/8AzVeUTNYTEJSQIgAVRbZy854mWWUVBXqikWtrXsegXkRXTb6j0M9naauLbUsLrz/GCd9cKHo8X+Gqw+t9D0eL/DVZOOUUQ2p84TX3ahZda/C17yszLCtQqqjN4LkBWHObTdysXMi106Kx4innx9Bz630PR4v8NVnn1uoejxf4arLGvk9GmQHrohO4OyqT7TIOcZa1Be6K2unEcnCZbtSyYrr0NklFZz4+g19baHo8X+Gqzz62UfR4v8NVkrK8AlWh3ZqoRbsCWIAWxttJ54YrDYZEZhiaR1VZrCohJsL2teM24zwEq9DGW41LPLn6EM6V0fR4v8NVkvL81o4lSaThtU2ZSCroeDKdolD9Kc8hPjAmJoVk2M1VaNS3+Ij7LNxta80V8s8SVZsupwe5lPGVxyuHVyX1NRjaFxLajhL0kPFF+Eg4jdNDgad6NP8A41+EmHmiooVWotcbj4w4/rL+hiA6hlNweqVuLwsg0cW1Br71PjLx5xzwDSwjdCurqGU3B3GOQAhCEAJjflTa2Bb+el+YTZTE/K0bZe/81P8AMJpZ8D8CXonjU1v9y+5zf6S55b6KZpbFob8j/lMwfzs88n5HmWpXVmOqAG2k2G7iZW1/Gj2mtS/x5+DOh5ro7QxFd61RlDOwbcNZbWtt47IxpLpRTqV6FGmwfuLL3RgdYAkqAt+U7CTOd51iEqV3bxgSNt7g7BGsJigjp/CA6cwG0TvKxZcUusq9Po5uMbrJLCjwWO46Dp9i6dSuhZVa1G3hAH+JpI0ZzK2X16RPgJ3Q0wduoNUNYcwYX9cz+MxmGrMGqOCQNUWqKOW8gZlpDSSi1DDkMalw2qdYKDsYlt17bJ0cWpOT5EOFldlFdMF7+V1cuPabnKcZSq5aaVZlWm7NrFiAABUDC99m8CUuZYLLqVMvSekzi2qqtTYm5tyG8za5qvzA0ywuSfAJFz9oDulKtUDcoHQJznNKKWOol6XTzstnJSwlN8MczUfScKWN16tAf7mieuZr52eeTMlrlsVQH+vS/MJGjzRd24Vcn3P7HbjTuo6IxUetawqOANgAJAEnUl8EdAgactz50UlZq/pKnvGRTj6yeMdccG3+ozQvRErsZhAYA9kOchHAv9nUNtv8Dch/tNgDOYFCjdPUeQzoeUYnulJWO8qL+yATYQhACZrT7LPnGDen5y7DwI2g+0TSxFakGFjuMw1ngbRk4tSXNHzktBE8Gsrow2EhSyNzgiesmFOwsfu37J2PH6CUqjaw2XlNiNAFFVRfeG+E4dAi39rTxxj5nNguFG5j92/ZArhfOP3b9k6YvyfLxnve+XjHQLtHtWX6fP0OX/N8H+6bdkUFwo3MR/TfsnTe98vGe975eMdD3mFtVr/nz9DmHc8Je9zfj3N+yKthfOPuP2Tpne+XjDverxjoO8z7Vl+nz9DmZ+becx/pv2Sfo1lndsVTZVZadNtYFhZnbk2cgE3g+T5OMucq0bp0NoG3jMqlJ5Odu05zi4pYz3k5EsB0TwrJBWIKzuVRHKyPWpyaVjVRYBncfQmr0b8ivQJQY6lNBo6PshALaEIQAhCEAJW4nyy9DfCWUrcT5dOhvhAHUEVaCCKtAE2hqxdoWgCNWBWOWhaAMsJjsVp+FrvTSjrJTLLrl9U1SuxtQWtycpmuxrWW84te7X5S7bfWSeq8jXzlHGC72RpKtRvu1ZxjHz/B2DL8clemtWmbq4uOQjkII5CCI8VmZ+TtycOyncKzW5rojHrJmrKztCW9FMrdXSqbp1rkmRmWNuskssaZZuRisxVOWuQD7OQqySfkXieswCzhCEAIQhACV2J8unQ3wljK7E+XTob4QCSoirTxIqAeWntp6J7aAeWnloqEAg5mPAM41Up2qMvLTasPXfUHxnbMYl0PQZx7N0VcRWZTvqAetQF/OfaJE1S4Jno9gTxZOPav59WbrQLD6uHv5zuw6L6oPsUTTESBo7hlp0EVbWVFAI5dm+WREkwW7FIo9TZ0t0p9rYyyxplj7CNOJscCHVElZH4nrMjVd8k5F4nrgFnCEIAQhCAErcT5dOhvhLKVuK8snQ3wgEtIuNoYsQD2ezwQgHsITwmAVukOYihQZ+UCyjzmOxR6yRORVQ7G6+EVIZjvLWJ2jpa59U1uneba9QUVOyntb+dhs91CT/3EiZQ2Gp0b1Gu7eEVUFyuzwQbbrActuWQ7MWTw3wR6bRqzR6bpIRzOb4LHV+PuWWhOkqhRQqEBdgpMdyf6ZPDgfVvAvtyZxrMKiFy9HwQb6ysQdb1Lcbecy0y3TvEJT7mhpvq7AKt9ZRwDX29B9piF6h7sjbVbJnqP91Sw3zi+r5nTmjbznx+UPEA2fuat5vcyD1vLDL9PddtWoqm/mXV/dJs3qPtnVXwZWz2PqoLOM/M0taSMj8n65DpYpKqh0IZWFwRJmR+TncqmmnhlnCEIMBCEIASsxnlk6G+Es5V44/bL0N8IBKQxYMYRosNAHQZ7eNgwZ7b4AtnAFzsA2m/JMlnun9FAUw47vU3Br2pX3AX/AItvDZzzMaSaU1cZUNKl5AMVRRs7rq73c8L7h0bzKRaIDXBLHxQRyk7CVH/keuQ7L2/g+p6fR7Iri09Q/exnd7PH+/XiOYqo9RvPdySzHYDc3Zj0nZ0CWOFyFnsajOf8q7APWb/2mg0d0X8EO4GsdrcBzDmE1NDLEUbpvChYzLmRdXte1ycKHiK5dr/vdgww0TVtyDpa7H2sY3idEG1fF3brCxHsnRlpKOQTxkBnfcjjGCpepuct5zee3LOSPlOIp7AbjzXFx2dUYq4Ws1r00Nt3hPYdduqdWrZejckhtkqX5Jxengyxr2zqYc8Pva4+WCt0XpNTorTYgm7sbCwuzFiB7Zp8j8nK9KATYJPyLyc7pYWEVVlkrJucubeWWcIQmTQIQhACVWYeVX1/CWsps2qBXUkgAX2nYN0AfRosNKsZzQH+LS99e2KGdUPS0vfXtgFoGkXMqn2Ztygjqkf6aoelpe+vbEVs1w7C3daXvr2wDljXRiu2kwUU6gPLa21QONhtE0ujWj5ZhUcWt4q2tbk1iOQ22AcktWw2GL63daPvr2y2wuKw6DZUpfeJ2yPChReWXOq2tO6G5GO7n4n1v0LShTCiwiy0gfS1H0tL7xO2efS1H0tL7xO2SCmJ5aJLSAc1o+lpfeJ2xJzaj6Wl76dsAnFogtIf0nS9JS+8TtiTmVL0lP307YA9VaTci8mJTvj6Z3VKZ6HU/wB5cZF5IQCyhCEAIQhACV2bZaKy2MsYQDDvoAhN7RPe/TgJuoQDC979OEO9+nATdQgGFPyfJwiO96nDqm9nkAwfe9Th1Q73qcOqbyEAwfe9Th1Q73qcOqbyBgGBPyeLw6od7xeHVN9CAYfCaBqjA23c02OCw2ooXhHxPYAQhCAf/9k="/>
          <p:cNvSpPr>
            <a:spLocks noChangeAspect="1" noChangeArrowheads="1"/>
          </p:cNvSpPr>
          <p:nvPr/>
        </p:nvSpPr>
        <p:spPr bwMode="auto">
          <a:xfrm>
            <a:off x="63500" y="-673100"/>
            <a:ext cx="1390650" cy="1390650"/>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1270" name="AutoShape 6" descr="data:image/jpeg;base64,/9j/4AAQSkZJRgABAQAAAQABAAD/2wBDAAkGBwgHBgkIBwgKCgkLDRYPDQwMDRsUFRAWIB0iIiAdHx8kKDQsJCYxJx8fLT0tMTU3Ojo6Iys/RD84QzQ5Ojf/2wBDAQoKCg0MDRoPDxo3JR8lNzc3Nzc3Nzc3Nzc3Nzc3Nzc3Nzc3Nzc3Nzc3Nzc3Nzc3Nzc3Nzc3Nzc3Nzc3Nzc3Nzf/wAARCADhAOEDASIAAhEBAxEB/8QAHAAAAQUBAQEAAAAAAAAAAAAAAAECBAUGBwMI/8QATxAAAQMCAgMMBQgFCQkBAAAAAQACAwQRBQYSITEHExQzQVFUYXGBkbIXIjax0RYlMkJzdIKhIzQ1UnIVJCZTkpPBwtJDYmNkoqOz4eLw/8QAGwEBAAIDAQEAAAAAAAAAAAAAAAECAwQFBgf/xAA0EQACAQMACAMGBgMBAAAAAAAAAQIDBBESEyExMlFxsQUVQSMkUmFy0RQiM4GRwTRCU/D/2gAMAwEAAhEDEQA/AO4oQhACZI/RF09Ra11oygMnjmcqrD8TmpYaeF7GWs5xNzcAqB8va/otP4uVFmV2ljVSTzj3BZ19TUb/ADNY+NrWO0RdhPIDz9a0J1ZqTSZ6q2sLaVCEpQ2tLmdA+Xlf0Wn8XJfl3X9Fp/FyxNFJJJTMkmLdJ/rDRFtXJ+Vl4Sz1LamSNr42tADmXjJuD384KrrqnMzPw60X+nf7m9+Xdf0Wn8XI+Xdf0Wn8XLF0Ur5YS6UtLg9zbtFhqUhRr6nMeXWvwd/ua35dV/Rqfxcj5dV/RoPFyyaLprqnMeW2vwd/ua35dV/RoPFyPl1X9Gg8XLKXQmvqcx5ba/B3+5qvlzX9Gg8XJfl1X9Fg8XLKITX1OY8ttfg7/c3FBnlkjwyug3m/12G7e/lC1VNVxzsDmODgRcEFcbcr7KOMPpqsUEj/AFJD+hvyO/d7D7+0rPRrtvEjm3/hkIQdSj6eh08G6VQaOqbK3br5RzKaDdbZwRUIQgBCEIAQhCAEIQgBCEIAQhCAFDruLKmKHXcWUByXMZtjVR2j3BZl432rmgH+0ms7qbotJ/LV3rSZkPz3U9o9wVFSwubWVU7x9J4azs0W3PefcuZU45HtrRZtqfRdj3rKsUoj9W+k7WB9Vo2nu1JMQbZjZxtiPrfwnb4aj3FeNZTve587X6REdhEW7bayL35fglwuojqaQx6QkDP0btd9JttX5H3qhne/DPfDT+gf9q/3qYCoGGxvgp3RyEktkdYn6wvqPhZSwUZMdx63SrzBTgVAH3RdNulQDrpU26LoAcosz3xPbJGdF7CHNPMRrClFRKgXBUoxz3HUqWoM9NT18AsJ42yW5NYvZXNFVtmYNevlB5Fn8kfznKlJfWYy+PwcbfkVNkZJTy6ce3lHOurF5SZ4mrDQqSjyZoAbpVBoqtszAQdewg7QpoN1JjFQhCAEIQgBCEIAQhCAEIQgBQ67iypih13FlAcgzObY5U/h9wVYHKwzQbY7U/h8oVWCuXU42e6sl7tT6LsewKddeIKcHKhsYPUFOBXkClBQjB6gpQV5gpQUIwXGW8KON4qyjdI6OIMMkrmfS0RYWHWSR+an1GF4NOMViwyWqjqqBr5Gb7KHsnaz6fJq13HgepTdzFgdiOIScrYYwO9zv9IWUonVDuESwPDXNppHylw2sdZrh2nTWdJKC2b8nKnKdS4qJSxo4x1fPsIClXmClusB1MDiVGm2L3J1LwlUoxzWw6VuZHSy49p+rUvH5NP+K0dTThwOpZvcv9n5vvTvK1a8i66dPgR428/Xn1M9IySnl3yPbyjkKtKKrbMwEHXsIO0FOqYA4HUqqSN9PLvkeojaOQq5rGgBulUGiq2zM5jsIO0FTQboBUIQgBCEIAQhCAEIQgBQ67iypih13FlAcazWbY/U/h8oVUHKxzcbZgqvw+UKpDly6nGz3lkvdaf0rse4cnArwDk4FUNnB7ApwcvEOTg5CMHuHJQV4gpwdzoRg3G5fJbE6+PldAx3g4/6lS0FIY8PzG5wtwaNsGvnM3/wFJ3O6neczxMOyeGSPv1O/wApV7mLDTheA5jlcP12ujew87SWHzF62oLNNPlk4NxPV3kofHod0YS6W68rpQVqncwehK8pNaddNcLqSkkRpJZ42lsU0rG3vZryB+ShPmqwbiqqAeqV3xVi9l14uhvyLIpNGnUoRk84PGHGcapuIxavZbkFS+3hdWlLnrMdORv1THVsH1aiJpv3ix/NVpg6k00/Urqo16mtOzhLfE3GD7oFFPK3hsLqGY6tIHTid2na3vBtzrotDVsqImvY4EEc6+fnU3Utfud41NRV7cNneXU82qK5+g7bYdRWenWy8M5l14foRc4enodfBulXlC/SaCvVbByQQhCAEIQgBCEIAUOu4sqYoddxZQHEs4utmKq/D5QqcOVnnR1sy1Y/g8oVMHLl1ONn0CxXutP6V2JIcnByjh6eHKhstHuHJ4co4cnByFWiQCnBy8A5ODkK4LHCK3+T8Vo6wmzYJmvd/Df1vyJXRt0+cMwGnjB42qaO4Ncf8Aud5doTimO0NERdkkoMn8DfWd+Qt3rrOcsMOL5fqqeIB1RGBLEBt026wO8XHetqim6csHA8SqU4XlJv03/zsOOhycCvBrw5ocNhFwngrVO7g9rouvMOTg4IRgdZJoouluhXRE0EaA5k4FOupyV0TyMQK98JZoYtRvHJOw/mmqRhw+cKb7VvvVoP8yMFxBaqXRnYsPfpRhTVXYZxQ7FYrqHiAQhCAEIQgBCEIAUOu4sqYoddxZQHB88utmir18jPKFRtkVvn0/0prOxnlCoA4hcypxs+i+HrNpS+ldiY2RejXcyhB69GvVDZcSYHp4eojXr0a9QUcSSHJ4cozXr0YXPcGRtL5HENa0bXE6gB3oVezazpG5LhpfLW4rINTRweInn1OefKPFe2W80tmzxiEUkn81rpN7gN9QcwaLT+IA99lZ4m5uTcgtpongVO97y1w+tM+5c4dl3HuXI43ujc10bixzCC1zTraRsIW1KWqUYo87b26v5Vqstz2L9v/I0+eMHODY9JvbbUtWTNCRsBv6ze4m/YQqAOXT4H0+f8pGKRzI8RgIuf6uUDU637rhfuJG0LmFRDNSVMtNVRmKeF2hIx21p//cvKFirQw9Jbmbvh1w5xdGpxx2P7jg5OBXiHJwcsR0cHsHJwcvEOTgUIwewKW68Q5ODkIweoKlYb+0Kb7VvvUIOBUrDD84032rferQ4kYLheyl0fY7DhnFDsViq7DOKHYrFdU8GCEIQAhCEAIQhACh13FlTFDruLKA4Dn4/0qrOxnlCz11oM/wDtVWdjPKFnVyKr9pLqfRvD37pS+ldh904OsvO6W6qpG4ezXr0a8qNdKHEK5GCW2Rbbcswb+VMf4dK29Nh4D9ex0p+iO7W7tDVgmFz3BrGlznGzWtFyTyALt0Qi3Pcg3foGtIuR/WVDxs6wLeDVmoxTlpPcjj+L1nCkqNPinsX9mU3Usb4fjjcPhdeChBa6x1GU/S8BYduksaHqM6Z8kjpJHue97i5znHW4nWSe9LvoaLuIA5yVinJzk2bdtbK3oxpr0L3L2OVOA4kytpfW+rJGTYSM5Qf8DyFdIxjCMMz3hkeJ4ROyKuY3RD3D/tyAe/k2i4OvlWHYZieJWOH4dV1LT9eOI6P9o6vzWyyxlTOWG1jauk4NQu2PbUT6QeOZzWA38bjqWalpY0Wso5fiMaKkqsKijUXz3/JmUr6OrwyrdSYhA+Cobr0XfWHO07COsLyDl3XFMLosXw1lPj0FO51tZDiNB/OxxsQs1HuX4S0nTr8ReL6hpsFv+hTK2ln8pho+OUnD2qw/luZzEOTgVvpsuZEpZnU9TjDmzsNnsfW2cD1hIMvZEms2LHSw9Vc3/MFTUS5o2PNaT26EsdDCBycCtvLufUlXG5+BY6yYjY2XRkB/Ey1vArHYnh9ZhNa+jxCHep2AHUbtc07HNPKFSdOUNrNihe0K70YPby3M8gVMwp3zlSj/AIrfeq8OU3CT850n2zfeohxIy3C9jPo+x2fDOKHYrFV2GcU3sViuqeABCEIAQhCAEIQgBQ67iypih13FlAfP+6B7V1nYzyhZ1aHdA9q6zsZ5Qs8uRV/Ul1Ponh790pfSuwqLpELGbmR10XTSbayp7MIxF9RRU/BJGzVpAp2PFi8E2BttA6zq1HmUpN7isqsIcTwbHcjy8cTxo4pUMvS0BBZcanTcn9ka+3RVhugnFc1YwYcPgLMJoCWcLneIoTJ9d2m6wNtmq+w86v8AHqyHc7yRBh9A9vD5Wlkb7a3POt8tuq+rtaNi43X4jWYjNv1fVTVMnI6Z5cR2X2LbnKNOKh6+pwbWFW9uZXawktkc7f3waWLCssYfrxnH5K2QbafCort/vHaj3WU6HN2AYUfmHKtMJB9GorZN8f28pHc5YS6UFY1Uxu2HUdhCp+rJy/fC/hYNvV7pOZKkkMqYaZp5IIB73aSqajMWM1lxUYrWvB2t39wHgDZUIentcoc5Pey8LK3p8EEv2JjnmQ3kJeTyu1n81pMBztjWDBscc/CaZureai7gB1HaPG3Usk19l6CRQpOLymTVt6dWOjOKaOrfLLK2Yomw5iw0xPA1PezfA3+F7fWHgFHfkjAsU9fLuYGAnWInvbMB1bQ4d91zQPT9IHaAe0LJrs8Syc7yvVPNvUcflvX8M3TtzrMVNKJKaahc5puJGTPjcOv6OrxVXmiuq56ilpK+pgq6mihMUlRC/TDyXXsTYXIFgTz361n99eW6Je4t/dJ1eCA5VlOOMRWDLTtqqmp1pKTW7Zj+yQHKbhBvilJ9s33qtDlNwZ3ztR/bM96rDiRluF7GfR9juGGcU3sViq7DOKb2KxXVPnwIQhACEIQAhCEAKHXcWVMUOu4soD5+3QPaus7GeQLOXWi3Qfaus7GeQLOrk1f1H1PoNg/daf0rsKpGH0VViVZFR0ED56iU2ZGwaz8B18ijsa57msY0uc4gNa0XJJ2ALrUcNNuY5V4RI2OXMOIN0RfXocpA/wB1txf9425LWU6elte5EXl26KUILM5bEv76Ioq2iwzIUDGzCHEsyvaHAOGlDRX2Gx+k7mv22A26Dcywh0cdVnPMMxMj2OdFLObkMt60h7RqHVfkIWSyNliqzjjUlXiDpH0UcmnVzvJvK469AHnPLzDtCud1TNsdS4ZdwhzW0dOQKh0eprnN2MFvqtt4jq17EWorTa2eiOVWhOrP8LCWZvjlyXJcuhk845hlzLjk1c/SbCPUp4z9SMbO87T1lUiRC05NyeWehpU40oKEFhIW6W6alUGXI66W6YlupUicnoHEcqeHrwunAq6aYJDXr0a9RA5PD1JVxJgcnh3WojX8xTxIhRxJYep+COvi9F9uz3qpDwrDAnXxmh+3Z71MOJGvcr2M+j7HesM4pvYrFV2GcU3sViuqfOgQhCAEIQgBCEIAUOu4sqYoddxZQHz5uhe1lZ2M8gWdutFuhe1lZ2M8gWcXKq8b6nv7B+60/pXY0OQpqCDN+Gz4rKyKljkLy+TU1rg06BJ5PWtrXQseybiObc0TYnilXFS4JEA2B7JWuc+IC9221AE3Nzz7Fxxem/S71vW+P3q99DSOjfsUwqJR0WsmK5s51Kutpz0XjG7P8fM6fm7PFBhOFjL2TNBkTG6D6qI6mjlDDyuPK/wudY5ckui6rUqObyzYtbWnbQ0Yb3vfqxyLpELGbeRUqalQnIqVNSqCcipbpt0ITkddLdNRdSmTk9A6ycH868rpbqykiSQHjnVll998boB/zDPeFTAqyy675+w/7wz3hZIcSNe5XsJ9H2PofDOKb2KxVdhnFN7FYrqHzUEIQgBCEIAQhCAFDruLKmKHXcWUB897oftZWdjPIFnFo90P2trOxnkCza5dXjZ7yx/xafRdhUqalWM28ioSIUFsjkXSIQnI5CalQnIqEIUE5FSpqVCcioSXQoJyORdIhC2R11ZZcPz/AId95j8wVYrHLf7fw77zH5grwf5kYbl+wn0fY+i8M4pvYrFV2GcU3sViuwfNQQhCAEIQgBCEIAUOu4sqYoddxZQHz1uie1tZ2M8gWbWj3RPa2s7GeQLNrl1eNnurF+7U+i7CpUiFQ28ioSIUE5OibkOBYXjlRibcWoo6kRMjMYff1bl19h6grqnk3PZ8xyYDLl8wTiodTNlcDoOeHaO0OuLnZq5eRRtwf9bxj7OL3uVpHk7BsOzZUZgxjMFJotq31LKe7Y9B+kXAOJcb2PIANY7lu009XHB5q7nD8XVU29yxjO/CMvnzKFDl7MmFtog40NdIBvMji7QIc0OFzrIIcNuvatbm/Dck5UhppKzLrZhUOc1ohOywG27hzrJZ3zTTZkzdhbcPJdR0krGMkItvji8aRHVqA7lot3b9Rwn7WT3NUZilNxL6NWcrenWby087cP5DMDodz3OBkoqLDpaCsDS5rdMseRyltnFrrcx8Fz/OOW58r4w+hmfvsTm75BLa2mw32jkIIIP/ALTMkzSw5uwd8JIeayNurmLgD+RK6Bu7tZo4M/Vvn6Yd3qLG8VKTk1tRtQUrS9jSjJuMk9jecYLTMODZNy3glPiNdl9kzZHMjtFe9y0m+tw5isXi+O5HqMMqYcOy3LT1b4yIZTazHch+kul50wvDsXyxR0+LYozDYBJG8TPLQC4MIDdfaT3Lk+bcuYDhGHR1GEZiixKd0wY6FjmEtbYnS1HnAHeslbSW7GDU8N1VTGsctLPzwZRCS6LrRPUZHISIQtkcrLLf7fw77zH5gqtWeW/aDDvvMfmCtDiRhuX7CfR9j6Mwzim9isVXYZxTexWK7B84BCEIAQhCAEIQgBQ67iypih13FlAfPO6J7W1nYzyBZtaTdE9rq3sZ5As2uZV42e5sv8an0XYEIQsZtAlSIQZOrbg/61jH2cXvcsDm/VmvGeT+fTecqtp6qopi4008sRdt3t5bfwXm97pHue9xc5xuXE3JKyOeYKPI1ads4XM62eJLZ0JmDfteh+8R+YLuW6ZlTEc001DHhr6ZroJHufv73N1EC1rNPMuANcWkFpII1gjkUz+VcR6fVf3zvipp1FGLi1vKXVrUq1YVacsOOfTO86vlDc+ZletbjeZcQpGimu6NjHEMa630nOcBe2uwtt5Vit0nNEeZsdD6QngVMwxwEi2nyl1uS+ruAWWmqZ6ggzzSSkcr3l3vXndJVE46MVhE0LOUauuqz0pblswkdt3X/Yah+8xf+N64pdes1bVTxiOepmkYDcNfISB3FeKrVnpyyZbG2dtS1bedoqEl0XWI3cjkJEITkcrLLftBh33mPzBVl1ZZa9ocN+8x+YK0OJGK4fsZ9H2Po7DOKb2KxVdhnFN7FYrrnzoEIQgBCEIAQhCAFHqmaTCFISOF0ByvNORIMUxWavdUTsfJYFrbWFgBzdSoTucxg/rM/gPgu1SUzX7QvLgMfMFjdKDeWjajfXEIqMZvCOM+jqPpE/gPgj0dR9In8B8F2bgEfMEcAj5gmqhyLeYXXxs4z6Oo+kT+A+CPR1H0ifwHwXZuAR8wRwCPmCaqHIeYXXxs4z6Oo+kT+A+CPR3H0ifwHwXZuAR8wRwCPmCaqHIeYXXxs4z6O4+kT+A+CPR3H0ifwHwXZuAR8wRwCPmCamHIeYXXxs4z6O4+kT+A+CX0dx9In8B8F2XgEfMEcAj5gmphyJ8xuvjZxr0dx9In8B8EejyPpE/gPguy8Aj5gjgEfME1NPkPMbr42ca9HkfSJ/AI9HkfSJ/ALsvAI+YI4BHzBNTT5DzG7/6M416PI+kT+AR6PGdIn8Auy8Aj5gjgEfME1NPkPMbv/ozjY3PGdIm8ArTBNz6GmxCnquEzl0MjZACBYkG/MuocBj5gvSOlY3YEVGC9CJeIXUk05sbRR6DAFMTWtsE5ZDTBCEIAQhCAEIQgBCEIBEIQgBCEIAQhCAEIQgBCEIAQhCAEIQgBCEIAQhCAEIQgFQhCAEIQgBCEID//2Q=="/>
          <p:cNvSpPr>
            <a:spLocks noChangeAspect="1" noChangeArrowheads="1"/>
          </p:cNvSpPr>
          <p:nvPr/>
        </p:nvSpPr>
        <p:spPr bwMode="auto">
          <a:xfrm>
            <a:off x="63500" y="-1039813"/>
            <a:ext cx="2143125" cy="2143126"/>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1272" name="Picture 8" descr="http://cdn1.iconfinder.com/data/icons/CS5/512/ACP_PDF%202_file_document.png">
            <a:hlinkClick r:id="rId5" action="ppaction://hlinkfile"/>
          </p:cNvPr>
          <p:cNvPicPr>
            <a:picLocks noChangeAspect="1" noChangeArrowheads="1"/>
          </p:cNvPicPr>
          <p:nvPr/>
        </p:nvPicPr>
        <p:blipFill>
          <a:blip r:embed="rId6" cstate="print"/>
          <a:srcRect/>
          <a:stretch>
            <a:fillRect/>
          </a:stretch>
        </p:blipFill>
        <p:spPr bwMode="auto">
          <a:xfrm>
            <a:off x="251520" y="5013176"/>
            <a:ext cx="1368152" cy="136815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IE" b="1" u="sng" dirty="0" smtClean="0"/>
              <a:t>Theorem Title</a:t>
            </a:r>
            <a:endParaRPr lang="en-IE" b="1" u="sng" dirty="0"/>
          </a:p>
        </p:txBody>
      </p:sp>
      <p:sp>
        <p:nvSpPr>
          <p:cNvPr id="4" name="Content Placeholder 3"/>
          <p:cNvSpPr txBox="1">
            <a:spLocks noGrp="1"/>
          </p:cNvSpPr>
          <p:nvPr>
            <p:ph idx="1"/>
          </p:nvPr>
        </p:nvSpPr>
        <p:spPr>
          <a:xfrm>
            <a:off x="683568" y="2204864"/>
            <a:ext cx="7848872" cy="2185214"/>
          </a:xfrm>
          <a:prstGeom prst="rect">
            <a:avLst/>
          </a:prstGeom>
          <a:solidFill>
            <a:schemeClr val="bg2">
              <a:lumMod val="75000"/>
            </a:schemeClr>
          </a:solidFill>
        </p:spPr>
        <p:txBody>
          <a:bodyPr wrap="square" rtlCol="0">
            <a:spAutoFit/>
          </a:bodyPr>
          <a:lstStyle/>
          <a:p>
            <a:pPr algn="ctr">
              <a:buNone/>
            </a:pPr>
            <a:r>
              <a:rPr lang="en-IE" sz="4000" b="1" dirty="0" smtClean="0"/>
              <a:t>Two Sides of a Triangle </a:t>
            </a:r>
          </a:p>
          <a:p>
            <a:pPr algn="ctr">
              <a:buNone/>
            </a:pPr>
            <a:r>
              <a:rPr lang="en-IE" sz="4000" b="1" dirty="0" smtClean="0"/>
              <a:t>are Together  </a:t>
            </a:r>
          </a:p>
          <a:p>
            <a:pPr algn="ctr">
              <a:buNone/>
            </a:pPr>
            <a:r>
              <a:rPr lang="en-IE" sz="4000" b="1" dirty="0" smtClean="0"/>
              <a:t>Greater than the Third</a:t>
            </a:r>
            <a:endParaRPr lang="en-US" sz="4000" b="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28fd31015ec859220f9e472f5e06bfea16f7af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1842</TotalTime>
  <Words>1337</Words>
  <Application>Microsoft Office PowerPoint</Application>
  <PresentationFormat>On-screen Show (4:3)</PresentationFormat>
  <Paragraphs>290</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Strand 2: Synthetic Geometry Geostrips &amp; Student CD   </vt:lpstr>
      <vt:lpstr>Convince themselves through investigation that theorems 1 – 6 are true</vt:lpstr>
      <vt:lpstr>Images of Geostrips (C.I.C)</vt:lpstr>
      <vt:lpstr>       If a transversal makes equal alternate angles on two lines then the lines are parallel. Conversely, if two lines are parallel, then any transversal will make equal alternate angles with them. (C.I.C)</vt:lpstr>
      <vt:lpstr>PowerPoint Presentation</vt:lpstr>
      <vt:lpstr>PowerPoint Presentation</vt:lpstr>
      <vt:lpstr>PowerPoint Presentation</vt:lpstr>
      <vt:lpstr>Theorem 8-WS2-LC (O/L&amp;H/L)</vt:lpstr>
      <vt:lpstr>Theorem Title</vt:lpstr>
      <vt:lpstr>PowerPoint Presentation</vt:lpstr>
      <vt:lpstr>PowerPoint Presentation</vt:lpstr>
      <vt:lpstr>PowerPoint Presentation</vt:lpstr>
      <vt:lpstr>If three parallel lines cut off equal segments on some transversal line, then they will cut off equal segments on any other transversal (JC H/L + LC O/L &amp; H/L).  * Proof Required LC H/L</vt:lpstr>
      <vt:lpstr>PowerPoint Presentation</vt:lpstr>
      <vt:lpstr>PowerPoint Presentation</vt:lpstr>
      <vt:lpstr>PowerPoint Presentation</vt:lpstr>
      <vt:lpstr>If three parallel lines cut off equal segments on some transversal line, then they will cut off equal segments on any other transversal (JC H/L + LC O/L &amp; H/L).  * Proof Required LC H/L</vt:lpstr>
      <vt:lpstr>PowerPoint Presentation</vt:lpstr>
      <vt:lpstr>Student Activity –Theorem 13 All LEVELS  * Proof Required H/L LC</vt:lpstr>
      <vt:lpstr>Student Activity </vt:lpstr>
      <vt:lpstr>PowerPoint Presentation</vt:lpstr>
      <vt:lpstr>PowerPoint Presentation</vt:lpstr>
      <vt:lpstr>PowerPoint Presentation</vt:lpstr>
      <vt:lpstr>Student Activity 1 Continued</vt:lpstr>
      <vt:lpstr>PowerPoint Presentation</vt:lpstr>
      <vt:lpstr>PowerPoint Presentation</vt:lpstr>
      <vt:lpstr>PowerPoint Presentation</vt:lpstr>
      <vt:lpstr>Exam Question 2011 Sample Paper JC H/L  Q8 Paper 2 Pg 13</vt:lpstr>
      <vt:lpstr>PowerPoint Presentation</vt:lpstr>
      <vt:lpstr>PowerPoint Presentation</vt:lpstr>
      <vt:lpstr>PowerPoint Presentation</vt:lpstr>
      <vt:lpstr>    If ABCD is a cyclic quadrilateral, then opposite angles sum to 180°. (H/L JC + H/L LC)</vt:lpstr>
      <vt:lpstr>     (i) The perpendicular from the centre to a chord bisects the chord. (ii) The perpendicular bisector of a chord passes through the centre .  (O/L LC + H/L LC)  </vt:lpstr>
      <vt:lpstr>Making and using a Clinometer Teaching &amp; Learning Plan 8</vt:lpstr>
      <vt:lpstr>How best to use the Student CD! www.projectmaths.ie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Geometry Syllabus 2012 – 2014</dc:title>
  <dc:creator>Jillian Brennan</dc:creator>
  <cp:lastModifiedBy>sgammell</cp:lastModifiedBy>
  <cp:revision>137</cp:revision>
  <dcterms:created xsi:type="dcterms:W3CDTF">2012-04-30T09:24:37Z</dcterms:created>
  <dcterms:modified xsi:type="dcterms:W3CDTF">2014-12-09T10:36:26Z</dcterms:modified>
</cp:coreProperties>
</file>