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3" r:id="rId2"/>
    <p:sldMasterId id="2147483745" r:id="rId3"/>
  </p:sldMasterIdLst>
  <p:notesMasterIdLst>
    <p:notesMasterId r:id="rId16"/>
  </p:notesMasterIdLst>
  <p:handoutMasterIdLst>
    <p:handoutMasterId r:id="rId17"/>
  </p:handoutMasterIdLst>
  <p:sldIdLst>
    <p:sldId id="256" r:id="rId4"/>
    <p:sldId id="264" r:id="rId5"/>
    <p:sldId id="265" r:id="rId6"/>
    <p:sldId id="266" r:id="rId7"/>
    <p:sldId id="268" r:id="rId8"/>
    <p:sldId id="267" r:id="rId9"/>
    <p:sldId id="257" r:id="rId10"/>
    <p:sldId id="259" r:id="rId11"/>
    <p:sldId id="260" r:id="rId12"/>
    <p:sldId id="261" r:id="rId13"/>
    <p:sldId id="262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019" autoAdjust="0"/>
  </p:normalViewPr>
  <p:slideViewPr>
    <p:cSldViewPr>
      <p:cViewPr varScale="1">
        <p:scale>
          <a:sx n="60" d="100"/>
          <a:sy n="6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49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655EB-17D1-49E7-8ED6-FA0E3759D34E}" type="datetimeFigureOut">
              <a:rPr lang="en-IE" smtClean="0"/>
              <a:t>10/04/2014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479DE-FD68-47E5-92F5-A73922AE96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27085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3B2D3-EA4A-4E39-8C6E-24526B38EC09}" type="datetimeFigureOut">
              <a:rPr lang="en-IE" smtClean="0"/>
              <a:t>10/04/2014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B6AF7-8281-40AE-B27E-73BA2EF637B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92172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B6AF7-8281-40AE-B27E-73BA2EF637B5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18172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B6AF7-8281-40AE-B27E-73BA2EF637B5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608664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B6AF7-8281-40AE-B27E-73BA2EF637B5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306689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B6AF7-8281-40AE-B27E-73BA2EF637B5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86555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B6AF7-8281-40AE-B27E-73BA2EF637B5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75742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B6AF7-8281-40AE-B27E-73BA2EF637B5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1936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B6AF7-8281-40AE-B27E-73BA2EF637B5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1499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B6AF7-8281-40AE-B27E-73BA2EF637B5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32188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 smtClean="0"/>
              <a:t>Session A: Jillian: </a:t>
            </a:r>
            <a:r>
              <a:rPr lang="en-IE" i="1" dirty="0" smtClean="0"/>
              <a:t>Cultivating skills for problem solving</a:t>
            </a:r>
            <a:r>
              <a:rPr lang="en-IE" dirty="0" smtClean="0"/>
              <a:t>: teaching the concept and notation of Number Systems using an understanding of basic rules and skills approach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 smtClean="0"/>
              <a:t>Session B: Gary: </a:t>
            </a:r>
            <a:r>
              <a:rPr lang="en-IE" i="1" dirty="0" smtClean="0"/>
              <a:t>Teaching as enquiry</a:t>
            </a:r>
            <a:r>
              <a:rPr lang="en-IE" dirty="0" smtClean="0"/>
              <a:t>: teaching Expected Value and Fair Games using an enquiry approach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 smtClean="0"/>
              <a:t>Session C: Tony &amp; Johnny: </a:t>
            </a:r>
            <a:r>
              <a:rPr lang="en-IE" i="1" dirty="0" smtClean="0"/>
              <a:t>Teaching as co-construction</a:t>
            </a:r>
            <a:r>
              <a:rPr lang="en-IE" dirty="0" smtClean="0"/>
              <a:t>: teaching Inference from Data/Drawing Conclusions using a co-construction approach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 smtClean="0"/>
              <a:t>Session D: Sheelagh: </a:t>
            </a:r>
            <a:r>
              <a:rPr lang="en-IE" i="1" dirty="0" smtClean="0"/>
              <a:t>Lesson Study as a form of professional development</a:t>
            </a:r>
            <a:r>
              <a:rPr lang="en-IE" dirty="0" smtClean="0"/>
              <a:t>: Maths meets a crisis –  “Cancelling: a case study from Lesson Study”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 smtClean="0"/>
              <a:t>Session E: Gary: </a:t>
            </a:r>
            <a:r>
              <a:rPr lang="en-IE" i="1" dirty="0" smtClean="0"/>
              <a:t>Problem-solving learning</a:t>
            </a:r>
            <a:r>
              <a:rPr lang="en-IE" dirty="0" smtClean="0"/>
              <a:t>: objectives of problem solving and ways to provide teaching for problem-solving learning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B6AF7-8281-40AE-B27E-73BA2EF637B5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2199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B6AF7-8281-40AE-B27E-73BA2EF637B5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81178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B6AF7-8281-40AE-B27E-73BA2EF637B5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88897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B6AF7-8281-40AE-B27E-73BA2EF637B5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12411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35693" y="119416"/>
            <a:ext cx="8872615" cy="6622578"/>
          </a:xfrm>
          <a:prstGeom prst="rect">
            <a:avLst/>
          </a:prstGeom>
          <a:noFill/>
          <a:ln w="28575" cap="flat" cmpd="sng" algn="ctr">
            <a:solidFill>
              <a:srgbClr val="990033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59249" y="2150822"/>
            <a:ext cx="7025503" cy="631356"/>
          </a:xfrm>
          <a:noFill/>
          <a:ln>
            <a:noFill/>
          </a:ln>
        </p:spPr>
        <p:txBody>
          <a:bodyPr>
            <a:noAutofit/>
          </a:bodyPr>
          <a:lstStyle>
            <a:lvl1pPr>
              <a:defRPr sz="4000">
                <a:solidFill>
                  <a:srgbClr val="99003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80383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CF5636B0-66AF-4961-908C-CD99D2934B03}" type="datetimeFigureOut">
              <a:rPr lang="en-IE" smtClean="0"/>
              <a:t>10/04/2014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1040181"/>
            <a:ext cx="457200" cy="441325"/>
          </a:xfrm>
          <a:prstGeom prst="rect">
            <a:avLst/>
          </a:prstGeom>
        </p:spPr>
        <p:txBody>
          <a:bodyPr/>
          <a:lstStyle/>
          <a:p>
            <a:fld id="{723B5ECE-C84C-4FCF-85FD-88E12FCC2D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053432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64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9"/>
            <a:ext cx="457200" cy="441325"/>
          </a:xfrm>
          <a:prstGeom prst="rect">
            <a:avLst/>
          </a:prstGeom>
        </p:spPr>
        <p:txBody>
          <a:bodyPr/>
          <a:lstStyle/>
          <a:p>
            <a:fld id="{723B5ECE-C84C-4FCF-85FD-88E12FCC2D09}" type="slidenum">
              <a:rPr lang="en-IE" smtClean="0"/>
              <a:t>‹#›</a:t>
            </a:fld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CF5636B0-66AF-4961-908C-CD99D2934B03}" type="datetimeFigureOut">
              <a:rPr lang="en-IE" smtClean="0"/>
              <a:t>10/04/2014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8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814223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F5636B0-66AF-4961-908C-CD99D2934B03}" type="datetimeFigureOut">
              <a:rPr lang="en-IE" smtClean="0"/>
              <a:t>10/04/2014</a:t>
            </a:fld>
            <a:endParaRPr lang="en-I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I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23B5ECE-C84C-4FCF-85FD-88E12FCC2D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49170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>
            <a:spLocks noChangeArrowheads="1"/>
          </p:cNvSpPr>
          <p:nvPr userDrawn="1"/>
        </p:nvSpPr>
        <p:spPr bwMode="auto">
          <a:xfrm>
            <a:off x="135693" y="119416"/>
            <a:ext cx="8872615" cy="6622578"/>
          </a:xfrm>
          <a:prstGeom prst="rect">
            <a:avLst/>
          </a:prstGeom>
          <a:noFill/>
          <a:ln w="28575" cap="flat" cmpd="sng" algn="ctr">
            <a:solidFill>
              <a:srgbClr val="990033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59249" y="2150822"/>
            <a:ext cx="7025503" cy="631356"/>
          </a:xfrm>
          <a:noFill/>
          <a:ln>
            <a:noFill/>
          </a:ln>
        </p:spPr>
        <p:txBody>
          <a:bodyPr>
            <a:noAutofit/>
          </a:bodyPr>
          <a:lstStyle>
            <a:lvl1pPr>
              <a:defRPr sz="4000">
                <a:solidFill>
                  <a:srgbClr val="99003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209044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FFCC33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866281"/>
            <a:ext cx="8503920" cy="5784783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808010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1" cap="none" spc="250" baseline="0">
                <a:solidFill>
                  <a:srgbClr val="990033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52308" y="2242685"/>
            <a:ext cx="8839385" cy="0"/>
          </a:xfrm>
          <a:prstGeom prst="line">
            <a:avLst/>
          </a:prstGeom>
          <a:ln w="38100">
            <a:solidFill>
              <a:srgbClr val="FF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 userDrawn="1"/>
        </p:nvSpPr>
        <p:spPr>
          <a:xfrm>
            <a:off x="4220308" y="1709992"/>
            <a:ext cx="856660" cy="928048"/>
          </a:xfrm>
          <a:prstGeom prst="ellipse">
            <a:avLst/>
          </a:prstGeom>
          <a:ln w="38100" cmpd="sng">
            <a:solidFill>
              <a:srgbClr val="FFCC3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46563" y="103852"/>
            <a:ext cx="8877270" cy="21240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  <a:ln>
            <a:noFill/>
          </a:ln>
        </p:spPr>
        <p:txBody>
          <a:bodyPr anchor="ctr"/>
          <a:lstStyle>
            <a:lvl1pPr algn="ctr">
              <a:buNone/>
              <a:defRPr sz="4200" b="1" cap="none" baseline="0">
                <a:solidFill>
                  <a:srgbClr val="FFCC33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256192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IE">
                <a:solidFill>
                  <a:srgbClr val="000000"/>
                </a:solidFill>
              </a:rPr>
              <a:t>© Project Maths Development Team 2012                 www.projectmaths.ie                      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3400" y="1040195"/>
            <a:ext cx="457200" cy="441325"/>
          </a:xfrm>
          <a:prstGeom prst="rect">
            <a:avLst/>
          </a:prstGeom>
        </p:spPr>
        <p:txBody>
          <a:bodyPr/>
          <a:lstStyle/>
          <a:p>
            <a:fld id="{D61E713A-22A4-4118-B9B5-FC1954A1398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4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941674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2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IE">
                <a:solidFill>
                  <a:srgbClr val="000000"/>
                </a:solidFill>
              </a:rPr>
              <a:t>© Project Maths Development Team 2012                 www.projectmaths.ie                      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38"/>
            <a:ext cx="457200" cy="4413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D61E713A-22A4-4118-B9B5-FC1954A13987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943713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IE">
                <a:solidFill>
                  <a:srgbClr val="000000"/>
                </a:solidFill>
              </a:rPr>
              <a:t>© Project Maths Development Team 2012                 www.projectmaths.ie                      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42"/>
            <a:ext cx="457200" cy="441325"/>
          </a:xfrm>
          <a:prstGeom prst="rect">
            <a:avLst/>
          </a:prstGeom>
        </p:spPr>
        <p:txBody>
          <a:bodyPr/>
          <a:lstStyle/>
          <a:p>
            <a:fld id="{D61E713A-22A4-4118-B9B5-FC1954A1398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60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7144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FFCC33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866280"/>
            <a:ext cx="8503920" cy="5784783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188640"/>
            <a:ext cx="762000" cy="4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267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7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60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61E713A-22A4-4118-B9B5-FC1954A13987}" type="slidenum">
              <a:rPr lang="en-GB" smtClean="0">
                <a:solidFill>
                  <a:srgbClr val="8D89A4">
                    <a:shade val="75000"/>
                  </a:srgbClr>
                </a:solidFill>
              </a:rPr>
              <a:pPr/>
              <a:t>‹#›</a:t>
            </a:fld>
            <a:endParaRPr lang="en-GB">
              <a:solidFill>
                <a:srgbClr val="8D89A4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40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</p:spPr>
        <p:txBody>
          <a:bodyPr/>
          <a:lstStyle/>
          <a:p>
            <a:r>
              <a:rPr lang="en-IE">
                <a:solidFill>
                  <a:srgbClr val="000000"/>
                </a:solidFill>
              </a:rPr>
              <a:t>© Project Maths Development Team 2012                 www.projectmaths.ie                      </a:t>
            </a: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7291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60"/>
            <a:ext cx="457200" cy="441325"/>
          </a:xfrm>
          <a:prstGeom prst="rect">
            <a:avLst/>
          </a:prstGeom>
        </p:spPr>
        <p:txBody>
          <a:bodyPr/>
          <a:lstStyle/>
          <a:p>
            <a:fld id="{D61E713A-22A4-4118-B9B5-FC1954A1398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40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</p:spPr>
        <p:txBody>
          <a:bodyPr/>
          <a:lstStyle/>
          <a:p>
            <a:r>
              <a:rPr lang="en-IE">
                <a:solidFill>
                  <a:srgbClr val="000000"/>
                </a:solidFill>
              </a:rPr>
              <a:t>© Project Maths Development Team 2012                 www.projectmaths.ie                      </a:t>
            </a: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50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IE">
                <a:solidFill>
                  <a:srgbClr val="000000"/>
                </a:solidFill>
              </a:rPr>
              <a:t>© Project Maths Development Team 2012                 www.projectmaths.ie                      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1040195"/>
            <a:ext cx="457200" cy="441325"/>
          </a:xfrm>
          <a:prstGeom prst="rect">
            <a:avLst/>
          </a:prstGeom>
        </p:spPr>
        <p:txBody>
          <a:bodyPr/>
          <a:lstStyle/>
          <a:p>
            <a:fld id="{D61E713A-22A4-4118-B9B5-FC1954A1398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847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7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23"/>
            <a:ext cx="457200" cy="441325"/>
          </a:xfrm>
          <a:prstGeom prst="rect">
            <a:avLst/>
          </a:prstGeom>
        </p:spPr>
        <p:txBody>
          <a:bodyPr/>
          <a:lstStyle/>
          <a:p>
            <a:fld id="{D61E713A-22A4-4118-B9B5-FC1954A1398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r>
              <a:rPr lang="en-IE">
                <a:solidFill>
                  <a:srgbClr val="000000"/>
                </a:solidFill>
              </a:rPr>
              <a:t>© Project Maths Development Team 2012                 www.projectmaths.ie                      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22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567483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35693" y="119416"/>
            <a:ext cx="8872615" cy="6622578"/>
          </a:xfrm>
          <a:prstGeom prst="rect">
            <a:avLst/>
          </a:prstGeom>
          <a:noFill/>
          <a:ln w="28575" cap="flat" cmpd="sng" algn="ctr">
            <a:solidFill>
              <a:srgbClr val="990033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59249" y="2150822"/>
            <a:ext cx="7025503" cy="631356"/>
          </a:xfrm>
          <a:noFill/>
          <a:ln>
            <a:noFill/>
          </a:ln>
        </p:spPr>
        <p:txBody>
          <a:bodyPr>
            <a:noAutofit/>
          </a:bodyPr>
          <a:lstStyle>
            <a:lvl1pPr>
              <a:defRPr sz="3600">
                <a:solidFill>
                  <a:srgbClr val="99003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20409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90033"/>
          </a:solidFill>
        </p:spPr>
        <p:txBody>
          <a:bodyPr/>
          <a:lstStyle>
            <a:lvl1pPr>
              <a:defRPr b="1">
                <a:solidFill>
                  <a:srgbClr val="FFCC33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866280"/>
            <a:ext cx="8503920" cy="5784783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12091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1" cap="none" spc="250" baseline="0">
                <a:solidFill>
                  <a:srgbClr val="990033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52308" y="2242685"/>
            <a:ext cx="8839385" cy="0"/>
          </a:xfrm>
          <a:prstGeom prst="line">
            <a:avLst/>
          </a:prstGeom>
          <a:ln w="38100">
            <a:solidFill>
              <a:srgbClr val="FF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220308" y="1709992"/>
            <a:ext cx="856660" cy="928048"/>
          </a:xfrm>
          <a:prstGeom prst="ellipse">
            <a:avLst/>
          </a:prstGeom>
          <a:ln w="38100" cmpd="sng">
            <a:solidFill>
              <a:srgbClr val="FFCC3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563" y="103852"/>
            <a:ext cx="8877270" cy="21240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ctr"/>
          <a:lstStyle>
            <a:lvl1pPr algn="ctr">
              <a:buNone/>
              <a:defRPr sz="4200" b="1" cap="none" baseline="0">
                <a:solidFill>
                  <a:srgbClr val="FFCC33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923126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</p:spPr>
        <p:txBody>
          <a:bodyPr/>
          <a:lstStyle/>
          <a:p>
            <a:fld id="{80E39CCC-31E9-43A2-B0ED-6B022180EC55}" type="datetimeFigureOut">
              <a:rPr lang="en-US">
                <a:solidFill>
                  <a:srgbClr val="000000"/>
                </a:solidFill>
              </a:rPr>
              <a:pPr/>
              <a:t>4/10/2014</a:t>
            </a:fld>
            <a:endParaRPr lang="en-IE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IE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3400" y="1040180"/>
            <a:ext cx="457200" cy="441325"/>
          </a:xfrm>
          <a:prstGeom prst="rect">
            <a:avLst/>
          </a:prstGeom>
        </p:spPr>
        <p:txBody>
          <a:bodyPr/>
          <a:lstStyle/>
          <a:p>
            <a:fld id="{1050BEF6-485E-4E1D-8A9D-07478A787201}" type="slidenum">
              <a:rPr lang="en-IE">
                <a:solidFill>
                  <a:srgbClr val="000000"/>
                </a:solidFill>
              </a:rPr>
              <a:pPr/>
              <a:t>‹#›</a:t>
            </a:fld>
            <a:endParaRPr lang="en-IE">
              <a:solidFill>
                <a:srgbClr val="000000"/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4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722300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2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80E39CCC-31E9-43A2-B0ED-6B022180EC55}" type="datetimeFigureOut">
              <a:rPr lang="en-US">
                <a:solidFill>
                  <a:srgbClr val="000000"/>
                </a:solidFill>
              </a:rPr>
              <a:pPr/>
              <a:t>4/10/2014</a:t>
            </a:fld>
            <a:endParaRPr lang="en-IE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IE">
              <a:solidFill>
                <a:srgbClr val="000000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24"/>
            <a:ext cx="457200" cy="4413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1050BEF6-485E-4E1D-8A9D-07478A787201}" type="slidenum">
              <a:rPr lang="en-IE" smtClean="0">
                <a:solidFill>
                  <a:srgbClr val="000000"/>
                </a:solidFill>
              </a:rPr>
              <a:pPr/>
              <a:t>‹#›</a:t>
            </a:fld>
            <a:endParaRPr lang="en-IE">
              <a:solidFill>
                <a:srgbClr val="000000"/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270424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80E39CCC-31E9-43A2-B0ED-6B022180EC55}" type="datetimeFigureOut">
              <a:rPr lang="en-US">
                <a:solidFill>
                  <a:srgbClr val="000000"/>
                </a:solidFill>
              </a:rPr>
              <a:pPr/>
              <a:t>4/10/2014</a:t>
            </a:fld>
            <a:endParaRPr lang="en-IE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I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084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1" cap="none" spc="250" baseline="0">
                <a:solidFill>
                  <a:srgbClr val="990033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52308" y="2242685"/>
            <a:ext cx="8839385" cy="0"/>
          </a:xfrm>
          <a:prstGeom prst="line">
            <a:avLst/>
          </a:prstGeom>
          <a:ln w="38100">
            <a:solidFill>
              <a:srgbClr val="FF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220308" y="1709992"/>
            <a:ext cx="856660" cy="928048"/>
          </a:xfrm>
          <a:prstGeom prst="ellipse">
            <a:avLst/>
          </a:prstGeom>
          <a:ln w="38100" cmpd="sng">
            <a:solidFill>
              <a:srgbClr val="FFCC3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563" y="103852"/>
            <a:ext cx="8877270" cy="21240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  <a:ln>
            <a:noFill/>
          </a:ln>
        </p:spPr>
        <p:txBody>
          <a:bodyPr anchor="ctr"/>
          <a:lstStyle>
            <a:lvl1pPr algn="ctr">
              <a:buNone/>
              <a:defRPr sz="4200" b="1" cap="none" baseline="0">
                <a:solidFill>
                  <a:srgbClr val="FFCC33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8908752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7576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7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46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050BEF6-485E-4E1D-8A9D-07478A787201}" type="slidenum">
              <a:rPr lang="en-IE" smtClean="0">
                <a:solidFill>
                  <a:srgbClr val="8D89A4">
                    <a:shade val="75000"/>
                  </a:srgbClr>
                </a:solidFill>
              </a:rPr>
              <a:pPr/>
              <a:t>‹#›</a:t>
            </a:fld>
            <a:endParaRPr lang="en-IE">
              <a:solidFill>
                <a:srgbClr val="8D89A4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93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80E39CCC-31E9-43A2-B0ED-6B022180EC55}" type="datetimeFigureOut">
              <a:rPr lang="en-US">
                <a:solidFill>
                  <a:srgbClr val="000000"/>
                </a:solidFill>
              </a:rPr>
              <a:pPr/>
              <a:t>4/10/2014</a:t>
            </a:fld>
            <a:endParaRPr lang="en-IE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</p:spPr>
        <p:txBody>
          <a:bodyPr/>
          <a:lstStyle/>
          <a:p>
            <a:endParaRPr lang="en-I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112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46"/>
            <a:ext cx="457200" cy="441325"/>
          </a:xfrm>
          <a:prstGeom prst="rect">
            <a:avLst/>
          </a:prstGeom>
        </p:spPr>
        <p:txBody>
          <a:bodyPr/>
          <a:lstStyle/>
          <a:p>
            <a:fld id="{1050BEF6-485E-4E1D-8A9D-07478A787201}" type="slidenum">
              <a:rPr lang="en-IE">
                <a:solidFill>
                  <a:srgbClr val="000000"/>
                </a:solidFill>
              </a:rPr>
              <a:pPr/>
              <a:t>‹#›</a:t>
            </a:fld>
            <a:endParaRPr lang="en-IE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93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80E39CCC-31E9-43A2-B0ED-6B022180EC55}" type="datetimeFigureOut">
              <a:rPr lang="en-US">
                <a:solidFill>
                  <a:srgbClr val="000000"/>
                </a:solidFill>
              </a:rPr>
              <a:pPr/>
              <a:t>4/10/2014</a:t>
            </a:fld>
            <a:endParaRPr lang="en-IE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</p:spPr>
        <p:txBody>
          <a:bodyPr/>
          <a:lstStyle/>
          <a:p>
            <a:endParaRPr lang="en-I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13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80E39CCC-31E9-43A2-B0ED-6B022180EC55}" type="datetimeFigureOut">
              <a:rPr lang="en-US">
                <a:solidFill>
                  <a:srgbClr val="000000"/>
                </a:solidFill>
              </a:rPr>
              <a:pPr/>
              <a:t>4/10/2014</a:t>
            </a:fld>
            <a:endParaRPr lang="en-IE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IE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1040180"/>
            <a:ext cx="457200" cy="441325"/>
          </a:xfrm>
          <a:prstGeom prst="rect">
            <a:avLst/>
          </a:prstGeom>
        </p:spPr>
        <p:txBody>
          <a:bodyPr/>
          <a:lstStyle/>
          <a:p>
            <a:fld id="{1050BEF6-485E-4E1D-8A9D-07478A787201}" type="slidenum">
              <a:rPr lang="en-IE">
                <a:solidFill>
                  <a:srgbClr val="000000"/>
                </a:solidFill>
              </a:rPr>
              <a:pPr/>
              <a:t>‹#›</a:t>
            </a:fld>
            <a:endParaRPr lang="en-I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747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64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9"/>
            <a:ext cx="457200" cy="441325"/>
          </a:xfrm>
          <a:prstGeom prst="rect">
            <a:avLst/>
          </a:prstGeom>
        </p:spPr>
        <p:txBody>
          <a:bodyPr/>
          <a:lstStyle/>
          <a:p>
            <a:fld id="{1050BEF6-485E-4E1D-8A9D-07478A787201}" type="slidenum">
              <a:rPr lang="en-IE">
                <a:solidFill>
                  <a:srgbClr val="000000"/>
                </a:solidFill>
              </a:rPr>
              <a:pPr/>
              <a:t>‹#›</a:t>
            </a:fld>
            <a:endParaRPr lang="en-IE">
              <a:solidFill>
                <a:srgbClr val="000000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80E39CCC-31E9-43A2-B0ED-6B022180EC55}" type="datetimeFigureOut">
              <a:rPr lang="en-US">
                <a:solidFill>
                  <a:srgbClr val="000000"/>
                </a:solidFill>
              </a:rPr>
              <a:pPr/>
              <a:t>4/10/2014</a:t>
            </a:fld>
            <a:endParaRPr lang="en-IE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IE">
              <a:solidFill>
                <a:srgbClr val="000000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7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74756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</p:spPr>
        <p:txBody>
          <a:bodyPr/>
          <a:lstStyle/>
          <a:p>
            <a:fld id="{CF5636B0-66AF-4961-908C-CD99D2934B03}" type="datetimeFigureOut">
              <a:rPr lang="en-IE" smtClean="0"/>
              <a:t>10/04/2014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3400" y="1040181"/>
            <a:ext cx="457200" cy="441325"/>
          </a:xfrm>
          <a:prstGeom prst="rect">
            <a:avLst/>
          </a:prstGeom>
        </p:spPr>
        <p:txBody>
          <a:bodyPr/>
          <a:lstStyle/>
          <a:p>
            <a:fld id="{723B5ECE-C84C-4FCF-85FD-88E12FCC2D09}" type="slidenum">
              <a:rPr lang="en-IE" smtClean="0"/>
              <a:t>‹#›</a:t>
            </a:fld>
            <a:endParaRPr lang="en-IE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4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43967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2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CF5636B0-66AF-4961-908C-CD99D2934B03}" type="datetimeFigureOut">
              <a:rPr lang="en-IE" smtClean="0"/>
              <a:t>10/04/2014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24"/>
            <a:ext cx="457200" cy="4413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723B5ECE-C84C-4FCF-85FD-88E12FCC2D09}" type="slidenum">
              <a:rPr lang="en-IE" smtClean="0"/>
              <a:t>‹#›</a:t>
            </a:fld>
            <a:endParaRPr lang="en-IE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5520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CF5636B0-66AF-4961-908C-CD99D2934B03}" type="datetimeFigureOut">
              <a:rPr lang="en-IE" smtClean="0"/>
              <a:t>10/04/2014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8"/>
            <a:ext cx="457200" cy="441325"/>
          </a:xfrm>
          <a:prstGeom prst="rect">
            <a:avLst/>
          </a:prstGeom>
        </p:spPr>
        <p:txBody>
          <a:bodyPr/>
          <a:lstStyle/>
          <a:p>
            <a:fld id="{723B5ECE-C84C-4FCF-85FD-88E12FCC2D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45680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710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7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46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3B5ECE-C84C-4FCF-85FD-88E12FCC2D09}" type="slidenum">
              <a:rPr lang="en-IE" smtClean="0"/>
              <a:t>‹#›</a:t>
            </a:fld>
            <a:endParaRPr lang="en-IE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93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CF5636B0-66AF-4961-908C-CD99D2934B03}" type="datetimeFigureOut">
              <a:rPr lang="en-IE" smtClean="0"/>
              <a:t>10/04/2014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244008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46"/>
            <a:ext cx="457200" cy="441325"/>
          </a:xfrm>
          <a:prstGeom prst="rect">
            <a:avLst/>
          </a:prstGeom>
        </p:spPr>
        <p:txBody>
          <a:bodyPr/>
          <a:lstStyle/>
          <a:p>
            <a:fld id="{723B5ECE-C84C-4FCF-85FD-88E12FCC2D09}" type="slidenum">
              <a:rPr lang="en-IE" smtClean="0"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93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</p:spPr>
        <p:txBody>
          <a:bodyPr/>
          <a:lstStyle/>
          <a:p>
            <a:fld id="{CF5636B0-66AF-4961-908C-CD99D2934B03}" type="datetimeFigureOut">
              <a:rPr lang="en-IE" smtClean="0"/>
              <a:t>10/04/2014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19109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FFCC33"/>
            </a:gs>
            <a:gs pos="94000">
              <a:srgbClr val="99003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35693" y="119416"/>
            <a:ext cx="8872615" cy="662257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rgbClr val="990033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35693" y="119416"/>
            <a:ext cx="8872615" cy="672154"/>
          </a:xfrm>
          <a:prstGeom prst="rect">
            <a:avLst/>
          </a:prstGeom>
          <a:solidFill>
            <a:srgbClr val="990033"/>
          </a:solidFill>
          <a:ln w="19050">
            <a:solidFill>
              <a:srgbClr val="990033"/>
            </a:solidFill>
          </a:ln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856648"/>
            <a:ext cx="8534400" cy="56981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7084" y="6165304"/>
            <a:ext cx="762000" cy="4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54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300" b="1" i="1" kern="1200">
          <a:solidFill>
            <a:srgbClr val="FFCC33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rgbClr val="990033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rgbClr val="990033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rgbClr val="990033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rgbClr val="990033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rgbClr val="990033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FFCC33"/>
            </a:gs>
            <a:gs pos="94000">
              <a:srgbClr val="99003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35693" y="119416"/>
            <a:ext cx="8872615" cy="662257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rgbClr val="990033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35693" y="119416"/>
            <a:ext cx="8872615" cy="672154"/>
          </a:xfrm>
          <a:prstGeom prst="rect">
            <a:avLst/>
          </a:prstGeom>
          <a:solidFill>
            <a:srgbClr val="990033"/>
          </a:solidFill>
          <a:ln w="19050">
            <a:solidFill>
              <a:srgbClr val="990033"/>
            </a:solidFill>
          </a:ln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856648"/>
            <a:ext cx="8534400" cy="56981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6382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b="1" i="1" kern="1200">
          <a:solidFill>
            <a:srgbClr val="FFCC33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rgbClr val="990033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rgbClr val="990033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rgbClr val="990033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rgbClr val="990033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rgbClr val="990033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FFCC33"/>
            </a:gs>
            <a:gs pos="94000">
              <a:srgbClr val="99003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35693" y="119416"/>
            <a:ext cx="8872615" cy="662257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rgbClr val="990033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35693" y="119416"/>
            <a:ext cx="8872615" cy="672154"/>
          </a:xfrm>
          <a:prstGeom prst="rect">
            <a:avLst/>
          </a:prstGeom>
          <a:solidFill>
            <a:srgbClr val="990033"/>
          </a:solidFill>
          <a:ln w="19050">
            <a:solidFill>
              <a:srgbClr val="990033"/>
            </a:solidFill>
          </a:ln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856648"/>
            <a:ext cx="8534400" cy="56981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3104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b="1" i="1" kern="1200">
          <a:solidFill>
            <a:srgbClr val="FFCC33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rgbClr val="990033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rgbClr val="990033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rgbClr val="990033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rgbClr val="990033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rgbClr val="990033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249" y="3113322"/>
            <a:ext cx="7025503" cy="631356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Introduction to Workshop 10</a:t>
            </a:r>
            <a:br>
              <a:rPr lang="en-IE" dirty="0" smtClean="0"/>
            </a:br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>
                <a:solidFill>
                  <a:srgbClr val="C00000"/>
                </a:solidFill>
              </a:rPr>
              <a:t>Choosing Learning and Teaching Approaches and Strategies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8510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3. Processes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043608" y="1412776"/>
            <a:ext cx="7272338" cy="4679950"/>
          </a:xfrm>
        </p:spPr>
        <p:txBody>
          <a:bodyPr>
            <a:normAutofit fontScale="92500" lnSpcReduction="10000"/>
          </a:bodyPr>
          <a:lstStyle/>
          <a:p>
            <a:r>
              <a:rPr lang="en-IE" dirty="0" smtClean="0"/>
              <a:t>‘Mathematical Processes’ refers to the knowledge skills involved in acquiring and applying mathematics. It includes </a:t>
            </a:r>
            <a:r>
              <a:rPr lang="en-IE" dirty="0" smtClean="0">
                <a:solidFill>
                  <a:srgbClr val="FF0000"/>
                </a:solidFill>
              </a:rPr>
              <a:t>reasoning, communication</a:t>
            </a:r>
            <a:r>
              <a:rPr lang="en-IE" dirty="0" smtClean="0"/>
              <a:t> (using mathematical language to express ideas precisely, concisely and logically) </a:t>
            </a:r>
            <a:r>
              <a:rPr lang="en-IE" dirty="0" smtClean="0">
                <a:solidFill>
                  <a:srgbClr val="FF0000"/>
                </a:solidFill>
              </a:rPr>
              <a:t>and connections </a:t>
            </a:r>
            <a:r>
              <a:rPr lang="en-IE" dirty="0" smtClean="0"/>
              <a:t>(seeing and making linkages </a:t>
            </a:r>
            <a:r>
              <a:rPr lang="en-IE" dirty="0" smtClean="0">
                <a:solidFill>
                  <a:srgbClr val="FF0000"/>
                </a:solidFill>
              </a:rPr>
              <a:t>among mathematical ideas, between maths and other subjects and between maths and everyday life),</a:t>
            </a:r>
            <a:r>
              <a:rPr lang="en-IE" dirty="0" smtClean="0"/>
              <a:t> thinking skills and </a:t>
            </a:r>
            <a:r>
              <a:rPr lang="en-IE" dirty="0" smtClean="0">
                <a:solidFill>
                  <a:srgbClr val="FF0000"/>
                </a:solidFill>
              </a:rPr>
              <a:t>heuristics (giving a representation, looking for patterns, working backwards, solving a problem), application and modelling.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3119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4. Attitudes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71600" y="1484784"/>
            <a:ext cx="7489825" cy="46815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800" dirty="0" smtClean="0"/>
              <a:t>Affective aspects of maths learning:</a:t>
            </a:r>
          </a:p>
          <a:p>
            <a:r>
              <a:rPr lang="en-IE" sz="2800" dirty="0">
                <a:solidFill>
                  <a:srgbClr val="FF0000"/>
                </a:solidFill>
              </a:rPr>
              <a:t>b</a:t>
            </a:r>
            <a:r>
              <a:rPr lang="en-IE" sz="2800" dirty="0" smtClean="0">
                <a:solidFill>
                  <a:srgbClr val="FF0000"/>
                </a:solidFill>
              </a:rPr>
              <a:t>eliefs</a:t>
            </a:r>
            <a:r>
              <a:rPr lang="en-IE" sz="2800" dirty="0" smtClean="0"/>
              <a:t> about maths and its usefulness</a:t>
            </a:r>
          </a:p>
          <a:p>
            <a:r>
              <a:rPr lang="en-IE" sz="2800" dirty="0">
                <a:solidFill>
                  <a:srgbClr val="FF0000"/>
                </a:solidFill>
              </a:rPr>
              <a:t>i</a:t>
            </a:r>
            <a:r>
              <a:rPr lang="en-IE" sz="2800" dirty="0" smtClean="0">
                <a:solidFill>
                  <a:srgbClr val="FF0000"/>
                </a:solidFill>
              </a:rPr>
              <a:t>nterest</a:t>
            </a:r>
            <a:r>
              <a:rPr lang="en-IE" sz="2800" dirty="0" smtClean="0"/>
              <a:t> and enjoyment in learning maths</a:t>
            </a:r>
          </a:p>
          <a:p>
            <a:r>
              <a:rPr lang="en-IE" sz="2800" dirty="0">
                <a:solidFill>
                  <a:srgbClr val="FF0000"/>
                </a:solidFill>
              </a:rPr>
              <a:t>a</a:t>
            </a:r>
            <a:r>
              <a:rPr lang="en-IE" sz="2800" dirty="0" smtClean="0">
                <a:solidFill>
                  <a:srgbClr val="FF0000"/>
                </a:solidFill>
              </a:rPr>
              <a:t>ppreciation</a:t>
            </a:r>
            <a:r>
              <a:rPr lang="en-IE" sz="2800" dirty="0" smtClean="0"/>
              <a:t> of the beauty and power of maths</a:t>
            </a:r>
          </a:p>
          <a:p>
            <a:r>
              <a:rPr lang="en-IE" sz="2800" dirty="0">
                <a:solidFill>
                  <a:srgbClr val="FF0000"/>
                </a:solidFill>
              </a:rPr>
              <a:t>c</a:t>
            </a:r>
            <a:r>
              <a:rPr lang="en-IE" sz="2800" dirty="0" smtClean="0">
                <a:solidFill>
                  <a:srgbClr val="FF0000"/>
                </a:solidFill>
              </a:rPr>
              <a:t>onfidence </a:t>
            </a:r>
            <a:r>
              <a:rPr lang="en-IE" sz="2800" dirty="0" smtClean="0"/>
              <a:t>in using maths</a:t>
            </a:r>
          </a:p>
          <a:p>
            <a:r>
              <a:rPr lang="en-IE" sz="2800" dirty="0">
                <a:solidFill>
                  <a:srgbClr val="FF0000"/>
                </a:solidFill>
              </a:rPr>
              <a:t>p</a:t>
            </a:r>
            <a:r>
              <a:rPr lang="en-IE" sz="2800" dirty="0" smtClean="0">
                <a:solidFill>
                  <a:srgbClr val="FF0000"/>
                </a:solidFill>
              </a:rPr>
              <a:t>erseverance </a:t>
            </a:r>
            <a:r>
              <a:rPr lang="en-IE" sz="2800" dirty="0" smtClean="0"/>
              <a:t>in solving a problem.</a:t>
            </a:r>
          </a:p>
          <a:p>
            <a:pPr marL="0" indent="0">
              <a:buNone/>
            </a:pPr>
            <a:r>
              <a:rPr lang="en-IE" sz="2800" dirty="0" smtClean="0">
                <a:solidFill>
                  <a:srgbClr val="FF0000"/>
                </a:solidFill>
              </a:rPr>
              <a:t>These are shaped by their learning experiences</a:t>
            </a:r>
            <a:r>
              <a:rPr lang="en-IE" sz="2800" dirty="0" smtClean="0"/>
              <a:t>.</a:t>
            </a:r>
          </a:p>
          <a:p>
            <a:endParaRPr lang="en-IE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5252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5. Metacognition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71600" y="1628800"/>
            <a:ext cx="7561262" cy="4824413"/>
          </a:xfrm>
        </p:spPr>
        <p:txBody>
          <a:bodyPr>
            <a:normAutofit fontScale="55000" lnSpcReduction="20000"/>
          </a:bodyPr>
          <a:lstStyle/>
          <a:p>
            <a:r>
              <a:rPr lang="en-IE" sz="3200" dirty="0" smtClean="0"/>
              <a:t>In particular, the selection and use of problem-solving strategies</a:t>
            </a:r>
          </a:p>
          <a:p>
            <a:r>
              <a:rPr lang="en-IE" sz="3200" dirty="0" smtClean="0"/>
              <a:t>Experience is necessary to develop students’ problem-solving abilities</a:t>
            </a:r>
          </a:p>
          <a:p>
            <a:pPr marL="0" indent="0">
              <a:buNone/>
            </a:pPr>
            <a:endParaRPr lang="en-IE" sz="3200" dirty="0" smtClean="0"/>
          </a:p>
          <a:p>
            <a:pPr marL="0" indent="0">
              <a:buNone/>
            </a:pPr>
            <a:r>
              <a:rPr lang="en-IE" sz="3200" b="1" dirty="0" smtClean="0">
                <a:solidFill>
                  <a:srgbClr val="FF0000"/>
                </a:solidFill>
              </a:rPr>
              <a:t>Activities used to enrich metacognitive experience</a:t>
            </a:r>
          </a:p>
          <a:p>
            <a:r>
              <a:rPr lang="en-IE" sz="3200" dirty="0" smtClean="0"/>
              <a:t>Expose students to general problem-solving skills and how these skills can be used to solve problems.</a:t>
            </a:r>
          </a:p>
          <a:p>
            <a:r>
              <a:rPr lang="en-IE" sz="3200" dirty="0"/>
              <a:t>E</a:t>
            </a:r>
            <a:r>
              <a:rPr lang="en-IE" sz="3200" dirty="0" smtClean="0"/>
              <a:t>ncourage students to think aloud about the strategies and methods they use to solve problems.</a:t>
            </a:r>
          </a:p>
          <a:p>
            <a:r>
              <a:rPr lang="en-IE" sz="3200" dirty="0" smtClean="0"/>
              <a:t>Provide students with problems that require planning (before solving) and evaluation (after solving).</a:t>
            </a:r>
          </a:p>
          <a:p>
            <a:r>
              <a:rPr lang="en-IE" sz="3200" dirty="0" smtClean="0"/>
              <a:t>Encourage students to seek alternative ways of solving the same problem and check the reasonableness of their answer.</a:t>
            </a:r>
          </a:p>
          <a:p>
            <a:r>
              <a:rPr lang="en-IE" sz="3200" dirty="0" smtClean="0"/>
              <a:t>Allow students to discuss how to solve a particular problem and to explain the different methods that they use for solving a problem.</a:t>
            </a:r>
          </a:p>
          <a:p>
            <a:endParaRPr lang="en-IE" dirty="0" smtClean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3856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693" y="119416"/>
            <a:ext cx="8872615" cy="1296000"/>
          </a:xfrm>
        </p:spPr>
        <p:txBody>
          <a:bodyPr>
            <a:noAutofit/>
          </a:bodyPr>
          <a:lstStyle/>
          <a:p>
            <a:pPr algn="l"/>
            <a:r>
              <a:rPr lang="en-IE" sz="2800" dirty="0"/>
              <a:t>Guiding Principles for Workshop </a:t>
            </a:r>
            <a:r>
              <a:rPr lang="en-IE" sz="2800" dirty="0" smtClean="0"/>
              <a:t>10: </a:t>
            </a:r>
            <a:br>
              <a:rPr lang="en-IE" sz="2800" dirty="0" smtClean="0"/>
            </a:br>
            <a:r>
              <a:rPr lang="en-IE" sz="2800" dirty="0" smtClean="0"/>
              <a:t>a rationale </a:t>
            </a:r>
            <a:r>
              <a:rPr lang="en-IE" sz="2800" dirty="0"/>
              <a:t>for the effective learning and teaching of </a:t>
            </a:r>
            <a:r>
              <a:rPr lang="en-IE" sz="2800" dirty="0" smtClean="0"/>
              <a:t>mathematics</a:t>
            </a:r>
            <a:endParaRPr lang="en-I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798638" y="2276475"/>
            <a:ext cx="7345362" cy="3600450"/>
          </a:xfrm>
        </p:spPr>
        <p:txBody>
          <a:bodyPr>
            <a:normAutofit fontScale="85000" lnSpcReduction="20000"/>
          </a:bodyPr>
          <a:lstStyle/>
          <a:p>
            <a:r>
              <a:rPr lang="en-IE" sz="2800" i="1" dirty="0">
                <a:solidFill>
                  <a:srgbClr val="FF0000"/>
                </a:solidFill>
              </a:rPr>
              <a:t>Knowledge</a:t>
            </a:r>
            <a:r>
              <a:rPr lang="en-IE" sz="2800" dirty="0">
                <a:solidFill>
                  <a:srgbClr val="FF0000"/>
                </a:solidFill>
              </a:rPr>
              <a:t>: </a:t>
            </a:r>
            <a:r>
              <a:rPr lang="en-IE" sz="2800" dirty="0"/>
              <a:t>can be procedural and conceptual</a:t>
            </a:r>
          </a:p>
          <a:p>
            <a:r>
              <a:rPr lang="en-IE" sz="2800" i="1" dirty="0">
                <a:solidFill>
                  <a:srgbClr val="FF0000"/>
                </a:solidFill>
              </a:rPr>
              <a:t>Learning</a:t>
            </a:r>
            <a:r>
              <a:rPr lang="en-IE" sz="2800" dirty="0"/>
              <a:t>: </a:t>
            </a:r>
            <a:r>
              <a:rPr lang="en-IE" sz="2800" dirty="0" smtClean="0"/>
              <a:t>the </a:t>
            </a:r>
            <a:r>
              <a:rPr lang="en-IE" sz="2800" dirty="0"/>
              <a:t>process and the </a:t>
            </a:r>
            <a:r>
              <a:rPr lang="en-IE" sz="2800" dirty="0" smtClean="0"/>
              <a:t>learning </a:t>
            </a:r>
            <a:r>
              <a:rPr lang="en-IE" sz="2800" dirty="0"/>
              <a:t>o</a:t>
            </a:r>
            <a:r>
              <a:rPr lang="en-IE" sz="2800" dirty="0" smtClean="0"/>
              <a:t>utcomes </a:t>
            </a:r>
            <a:r>
              <a:rPr lang="en-IE" sz="2800" dirty="0"/>
              <a:t>in the </a:t>
            </a:r>
            <a:r>
              <a:rPr lang="en-IE" sz="2800" dirty="0" smtClean="0"/>
              <a:t>syllabus – </a:t>
            </a:r>
            <a:r>
              <a:rPr lang="en-IE" sz="2800" dirty="0" smtClean="0">
                <a:solidFill>
                  <a:srgbClr val="FF0000"/>
                </a:solidFill>
              </a:rPr>
              <a:t>strong </a:t>
            </a:r>
            <a:r>
              <a:rPr lang="en-IE" sz="2800" dirty="0">
                <a:solidFill>
                  <a:srgbClr val="FF0000"/>
                </a:solidFill>
              </a:rPr>
              <a:t>procedural skills and problem solving are of equal </a:t>
            </a:r>
            <a:r>
              <a:rPr lang="en-IE" sz="2800" dirty="0" smtClean="0">
                <a:solidFill>
                  <a:srgbClr val="FF0000"/>
                </a:solidFill>
              </a:rPr>
              <a:t>importance</a:t>
            </a:r>
            <a:r>
              <a:rPr lang="en-IE" sz="2800" dirty="0" smtClean="0"/>
              <a:t>.</a:t>
            </a:r>
            <a:endParaRPr lang="en-IE" sz="2800" dirty="0"/>
          </a:p>
          <a:p>
            <a:r>
              <a:rPr lang="en-IE" sz="2800" dirty="0"/>
              <a:t>Setting clear </a:t>
            </a:r>
            <a:r>
              <a:rPr lang="en-IE" sz="2800" i="1" dirty="0" smtClean="0">
                <a:solidFill>
                  <a:srgbClr val="FF0000"/>
                </a:solidFill>
              </a:rPr>
              <a:t>learning </a:t>
            </a:r>
            <a:r>
              <a:rPr lang="en-IE" sz="2800" i="1" dirty="0">
                <a:solidFill>
                  <a:srgbClr val="FF0000"/>
                </a:solidFill>
              </a:rPr>
              <a:t>t</a:t>
            </a:r>
            <a:r>
              <a:rPr lang="en-IE" sz="2800" i="1" dirty="0" smtClean="0">
                <a:solidFill>
                  <a:srgbClr val="FF0000"/>
                </a:solidFill>
              </a:rPr>
              <a:t>argets </a:t>
            </a:r>
            <a:r>
              <a:rPr lang="en-IE" sz="2800" dirty="0" smtClean="0"/>
              <a:t>is </a:t>
            </a:r>
            <a:r>
              <a:rPr lang="en-IE" sz="2800" dirty="0"/>
              <a:t>essential for teachers and </a:t>
            </a:r>
            <a:r>
              <a:rPr lang="en-IE" sz="2800" dirty="0" smtClean="0"/>
              <a:t>students.</a:t>
            </a:r>
            <a:endParaRPr lang="en-IE" sz="2800" dirty="0"/>
          </a:p>
          <a:p>
            <a:r>
              <a:rPr lang="en-IE" sz="2800" i="1" dirty="0">
                <a:solidFill>
                  <a:srgbClr val="FF0000"/>
                </a:solidFill>
              </a:rPr>
              <a:t>Teaching for Understanding</a:t>
            </a:r>
            <a:r>
              <a:rPr lang="en-IE" sz="2800" dirty="0"/>
              <a:t>: </a:t>
            </a:r>
            <a:r>
              <a:rPr lang="en-IE" sz="2800" dirty="0" smtClean="0"/>
              <a:t>enabling </a:t>
            </a:r>
            <a:r>
              <a:rPr lang="en-IE" sz="2800" dirty="0"/>
              <a:t>students to think flexibly and inquire </a:t>
            </a:r>
            <a:r>
              <a:rPr lang="en-IE" sz="2800" dirty="0" smtClean="0"/>
              <a:t>critically.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132774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693" y="119416"/>
            <a:ext cx="8872615" cy="1296000"/>
          </a:xfrm>
        </p:spPr>
        <p:txBody>
          <a:bodyPr>
            <a:noAutofit/>
          </a:bodyPr>
          <a:lstStyle/>
          <a:p>
            <a:pPr algn="l"/>
            <a:r>
              <a:rPr lang="en-IE" sz="2800" dirty="0"/>
              <a:t>Guiding Principles for Workshop 10: </a:t>
            </a:r>
            <a:br>
              <a:rPr lang="en-IE" sz="2800" dirty="0"/>
            </a:br>
            <a:r>
              <a:rPr lang="en-IE" sz="2800" dirty="0" smtClean="0"/>
              <a:t>A </a:t>
            </a:r>
            <a:r>
              <a:rPr lang="en-IE" sz="2800" dirty="0"/>
              <a:t>rationale for the effective learning and teaching of mathematics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989138"/>
            <a:ext cx="7489825" cy="4176712"/>
          </a:xfrm>
        </p:spPr>
        <p:txBody>
          <a:bodyPr>
            <a:normAutofit fontScale="85000" lnSpcReduction="20000"/>
          </a:bodyPr>
          <a:lstStyle/>
          <a:p>
            <a:r>
              <a:rPr lang="en-IE" i="1" dirty="0">
                <a:solidFill>
                  <a:srgbClr val="FF0000"/>
                </a:solidFill>
              </a:rPr>
              <a:t>Prior </a:t>
            </a:r>
            <a:r>
              <a:rPr lang="en-IE" i="1" dirty="0" smtClean="0">
                <a:solidFill>
                  <a:srgbClr val="FF0000"/>
                </a:solidFill>
              </a:rPr>
              <a:t>knowledge </a:t>
            </a:r>
            <a:endParaRPr lang="en-IE" i="1" dirty="0">
              <a:solidFill>
                <a:srgbClr val="FF0000"/>
              </a:solidFill>
            </a:endParaRPr>
          </a:p>
          <a:p>
            <a:r>
              <a:rPr lang="en-IE" i="1" dirty="0">
                <a:solidFill>
                  <a:srgbClr val="FF0000"/>
                </a:solidFill>
              </a:rPr>
              <a:t>A wide range of pedagogies</a:t>
            </a:r>
            <a:r>
              <a:rPr lang="en-IE" dirty="0"/>
              <a:t>: many strategies </a:t>
            </a:r>
            <a:r>
              <a:rPr lang="en-IE" dirty="0" smtClean="0"/>
              <a:t>complement </a:t>
            </a:r>
            <a:r>
              <a:rPr lang="en-IE" dirty="0"/>
              <a:t>each </a:t>
            </a:r>
            <a:r>
              <a:rPr lang="en-IE" dirty="0" smtClean="0"/>
              <a:t>other.</a:t>
            </a:r>
            <a:endParaRPr lang="en-IE" dirty="0"/>
          </a:p>
          <a:p>
            <a:r>
              <a:rPr lang="en-IE" i="1" dirty="0">
                <a:solidFill>
                  <a:srgbClr val="FF0000"/>
                </a:solidFill>
              </a:rPr>
              <a:t>Quality </a:t>
            </a:r>
            <a:r>
              <a:rPr lang="en-IE" i="1" dirty="0" smtClean="0">
                <a:solidFill>
                  <a:srgbClr val="FF0000"/>
                </a:solidFill>
              </a:rPr>
              <a:t>interaction</a:t>
            </a:r>
            <a:r>
              <a:rPr lang="en-IE" dirty="0"/>
              <a:t>: </a:t>
            </a:r>
            <a:r>
              <a:rPr lang="en-IE" dirty="0" smtClean="0"/>
              <a:t>effective </a:t>
            </a:r>
            <a:r>
              <a:rPr lang="en-IE" dirty="0"/>
              <a:t>questioning </a:t>
            </a:r>
            <a:r>
              <a:rPr lang="en-IE" dirty="0" smtClean="0"/>
              <a:t>and </a:t>
            </a:r>
            <a:r>
              <a:rPr lang="en-IE" dirty="0"/>
              <a:t>feedback </a:t>
            </a:r>
            <a:r>
              <a:rPr lang="en-IE" dirty="0" smtClean="0"/>
              <a:t>guide the learning process.</a:t>
            </a:r>
            <a:endParaRPr lang="en-IE" dirty="0"/>
          </a:p>
          <a:p>
            <a:r>
              <a:rPr lang="en-IE" dirty="0" smtClean="0"/>
              <a:t>Teaching for </a:t>
            </a:r>
            <a:r>
              <a:rPr lang="en-IE" i="1" dirty="0" smtClean="0">
                <a:solidFill>
                  <a:srgbClr val="FF0000"/>
                </a:solidFill>
              </a:rPr>
              <a:t>independent learning</a:t>
            </a:r>
            <a:r>
              <a:rPr lang="en-IE" dirty="0" smtClean="0"/>
              <a:t>: this should </a:t>
            </a:r>
            <a:r>
              <a:rPr lang="en-IE" dirty="0"/>
              <a:t>be </a:t>
            </a:r>
            <a:r>
              <a:rPr lang="en-IE" dirty="0" smtClean="0"/>
              <a:t>nurtured.</a:t>
            </a:r>
            <a:endParaRPr lang="en-IE" dirty="0"/>
          </a:p>
          <a:p>
            <a:r>
              <a:rPr lang="en-IE" i="1" dirty="0">
                <a:solidFill>
                  <a:srgbClr val="FF0000"/>
                </a:solidFill>
              </a:rPr>
              <a:t>Feedback and assessment</a:t>
            </a:r>
            <a:r>
              <a:rPr lang="en-IE" dirty="0"/>
              <a:t>: </a:t>
            </a:r>
            <a:r>
              <a:rPr lang="en-IE" dirty="0" smtClean="0"/>
              <a:t>not </a:t>
            </a:r>
            <a:r>
              <a:rPr lang="en-IE" dirty="0"/>
              <a:t>confined to giving a </a:t>
            </a:r>
            <a:r>
              <a:rPr lang="en-IE" dirty="0" smtClean="0"/>
              <a:t>grade, </a:t>
            </a:r>
            <a:r>
              <a:rPr lang="en-IE" dirty="0"/>
              <a:t>but a wide range of strengths and weaknesses where learning can be improved. </a:t>
            </a:r>
          </a:p>
          <a:p>
            <a:r>
              <a:rPr lang="en-IE" i="1" dirty="0">
                <a:solidFill>
                  <a:srgbClr val="FF0000"/>
                </a:solidFill>
              </a:rPr>
              <a:t>Resources</a:t>
            </a:r>
            <a:r>
              <a:rPr lang="en-IE" dirty="0"/>
              <a:t>: </a:t>
            </a:r>
            <a:r>
              <a:rPr lang="en-IE" dirty="0" smtClean="0"/>
              <a:t>make </a:t>
            </a:r>
            <a:r>
              <a:rPr lang="en-IE" dirty="0"/>
              <a:t>use of a wide variety</a:t>
            </a:r>
          </a:p>
        </p:txBody>
      </p:sp>
    </p:spTree>
    <p:extLst>
      <p:ext uri="{BB962C8B-B14F-4D97-AF65-F5344CB8AC3E}">
        <p14:creationId xmlns:p14="http://schemas.microsoft.com/office/powerpoint/2010/main" val="399877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94039" y="2348880"/>
            <a:ext cx="7555195" cy="3603812"/>
          </a:xfrm>
        </p:spPr>
        <p:txBody>
          <a:bodyPr/>
          <a:lstStyle/>
          <a:p>
            <a:r>
              <a:rPr lang="en-IE" sz="3200" i="1" dirty="0">
                <a:solidFill>
                  <a:srgbClr val="FF0000"/>
                </a:solidFill>
              </a:rPr>
              <a:t>Engagement of students</a:t>
            </a:r>
            <a:r>
              <a:rPr lang="en-IE" sz="3200" dirty="0"/>
              <a:t>: </a:t>
            </a:r>
            <a:r>
              <a:rPr lang="en-IE" sz="3200" dirty="0" smtClean="0"/>
              <a:t>they participate </a:t>
            </a:r>
            <a:r>
              <a:rPr lang="en-IE" sz="3200" dirty="0"/>
              <a:t>actively, collaborate closely, express themselves openly, treat suggestions </a:t>
            </a:r>
            <a:r>
              <a:rPr lang="en-IE" sz="3200" dirty="0" smtClean="0"/>
              <a:t>positively.</a:t>
            </a:r>
            <a:endParaRPr lang="en-IE" sz="3200" dirty="0"/>
          </a:p>
          <a:p>
            <a:r>
              <a:rPr lang="en-IE" sz="3200" i="1" dirty="0">
                <a:solidFill>
                  <a:srgbClr val="FF0000"/>
                </a:solidFill>
              </a:rPr>
              <a:t>Learner Diversity</a:t>
            </a:r>
          </a:p>
          <a:p>
            <a:r>
              <a:rPr lang="en-IE" sz="3200" i="1" dirty="0">
                <a:solidFill>
                  <a:srgbClr val="FF0000"/>
                </a:solidFill>
              </a:rPr>
              <a:t>Literacy and </a:t>
            </a:r>
            <a:r>
              <a:rPr lang="en-IE" sz="3200" i="1" dirty="0" smtClean="0">
                <a:solidFill>
                  <a:srgbClr val="FF0000"/>
                </a:solidFill>
              </a:rPr>
              <a:t>Numeracy</a:t>
            </a:r>
            <a:endParaRPr lang="en-IE" sz="3200" i="1" dirty="0">
              <a:solidFill>
                <a:srgbClr val="FF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5693" y="119416"/>
            <a:ext cx="8872615" cy="1296000"/>
          </a:xfrm>
          <a:prstGeom prst="rect">
            <a:avLst/>
          </a:prstGeom>
          <a:solidFill>
            <a:srgbClr val="990033"/>
          </a:solidFill>
          <a:ln w="19050">
            <a:solidFill>
              <a:srgbClr val="990033"/>
            </a:solidFill>
          </a:ln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b="1" i="1" kern="1200">
                <a:solidFill>
                  <a:srgbClr val="FFCC3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E" sz="2800" smtClean="0"/>
              <a:t>Guiding Principles for Workshop 10: </a:t>
            </a:r>
            <a:br>
              <a:rPr lang="en-IE" sz="2800" smtClean="0"/>
            </a:br>
            <a:r>
              <a:rPr lang="en-IE" sz="2800" smtClean="0"/>
              <a:t>A rationale for the effective learning and teaching of mathematics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116408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Effective delivery of the syllabus: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 smtClean="0"/>
              <a:t>Common Pedagogical Approaches: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/>
              <a:t>using an understanding of basic rules and skills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/>
              <a:t>using an enquiry </a:t>
            </a:r>
            <a:r>
              <a:rPr lang="en-IE" dirty="0" smtClean="0"/>
              <a:t>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 smtClean="0"/>
              <a:t>using </a:t>
            </a:r>
            <a:r>
              <a:rPr lang="en-IE" dirty="0"/>
              <a:t>a co-construction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/>
              <a:t>u</a:t>
            </a:r>
            <a:r>
              <a:rPr lang="en-IE" dirty="0" smtClean="0"/>
              <a:t>sing a  problem- </a:t>
            </a:r>
            <a:r>
              <a:rPr lang="en-IE" dirty="0"/>
              <a:t>solving </a:t>
            </a:r>
            <a:r>
              <a:rPr lang="en-IE" dirty="0" smtClean="0"/>
              <a:t>approach.</a:t>
            </a:r>
            <a:endParaRPr lang="en-IE" dirty="0"/>
          </a:p>
          <a:p>
            <a:pPr marL="0" indent="0">
              <a:buNone/>
            </a:pPr>
            <a:r>
              <a:rPr lang="en-IE" dirty="0" smtClean="0">
                <a:solidFill>
                  <a:srgbClr val="FF0000"/>
                </a:solidFill>
              </a:rPr>
              <a:t>A single approach is rarely adopted, effective teachers integrate various strategies when teaching a topic</a:t>
            </a:r>
            <a:endParaRPr lang="en-I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10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IE" sz="2700" b="1" dirty="0" smtClean="0">
                <a:solidFill>
                  <a:srgbClr val="FFC000"/>
                </a:solidFill>
              </a:rPr>
              <a:t>Workshop 10</a:t>
            </a:r>
            <a:r>
              <a:rPr lang="en-IE" sz="2700" dirty="0" smtClean="0">
                <a:solidFill>
                  <a:srgbClr val="FFC000"/>
                </a:solidFill>
              </a:rPr>
              <a:t/>
            </a:r>
            <a:br>
              <a:rPr lang="en-IE" sz="2700" dirty="0" smtClean="0">
                <a:solidFill>
                  <a:srgbClr val="FFC000"/>
                </a:solidFill>
              </a:rPr>
            </a:br>
            <a:r>
              <a:rPr lang="en-IE" sz="2400" dirty="0" smtClean="0">
                <a:solidFill>
                  <a:srgbClr val="FFC000"/>
                </a:solidFill>
              </a:rPr>
              <a:t>Choosing </a:t>
            </a:r>
            <a:r>
              <a:rPr lang="en-IE" sz="2400" dirty="0">
                <a:solidFill>
                  <a:srgbClr val="FFC000"/>
                </a:solidFill>
              </a:rPr>
              <a:t>Learning </a:t>
            </a:r>
            <a:r>
              <a:rPr lang="en-IE" sz="2400" dirty="0" smtClean="0">
                <a:solidFill>
                  <a:srgbClr val="FFC000"/>
                </a:solidFill>
              </a:rPr>
              <a:t>and </a:t>
            </a:r>
            <a:r>
              <a:rPr lang="en-IE" sz="2400" dirty="0">
                <a:solidFill>
                  <a:srgbClr val="FFC000"/>
                </a:solidFill>
              </a:rPr>
              <a:t>Teaching Approaches </a:t>
            </a:r>
            <a:r>
              <a:rPr lang="en-IE" sz="2400" dirty="0" smtClean="0">
                <a:solidFill>
                  <a:srgbClr val="FFC000"/>
                </a:solidFill>
              </a:rPr>
              <a:t>and Strategies</a:t>
            </a:r>
            <a:endParaRPr lang="en-IE" sz="2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043608" y="1052736"/>
            <a:ext cx="9144000" cy="5661025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IE" sz="2400" b="1" dirty="0"/>
              <a:t>Session </a:t>
            </a:r>
            <a:r>
              <a:rPr lang="en-IE" sz="2400" b="1" dirty="0" smtClean="0"/>
              <a:t>A: 9.30 – 10.15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IE" sz="2400" dirty="0" smtClean="0"/>
              <a:t>Introduction &amp; </a:t>
            </a:r>
            <a:r>
              <a:rPr lang="en-IE" sz="2400" i="1" dirty="0">
                <a:solidFill>
                  <a:srgbClr val="C00000"/>
                </a:solidFill>
              </a:rPr>
              <a:t>Lesson Study as a form of professional development</a:t>
            </a:r>
            <a:r>
              <a:rPr lang="en-IE" sz="2400" dirty="0" smtClean="0"/>
              <a:t/>
            </a:r>
            <a:br>
              <a:rPr lang="en-IE" sz="2400" dirty="0" smtClean="0"/>
            </a:br>
            <a:r>
              <a:rPr lang="en-IE" sz="2400" b="1" dirty="0" smtClean="0"/>
              <a:t>Session B: 10.15 – 11.00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IE" sz="2400" i="1" dirty="0">
                <a:solidFill>
                  <a:srgbClr val="C00000"/>
                </a:solidFill>
              </a:rPr>
              <a:t>Cultivating skills for problem </a:t>
            </a:r>
            <a:r>
              <a:rPr lang="en-IE" sz="2400" i="1" dirty="0" smtClean="0">
                <a:solidFill>
                  <a:srgbClr val="C00000"/>
                </a:solidFill>
              </a:rPr>
              <a:t>solving</a:t>
            </a:r>
            <a:r>
              <a:rPr lang="en-IE" sz="2400" dirty="0" smtClean="0"/>
              <a:t/>
            </a:r>
            <a:br>
              <a:rPr lang="en-IE" sz="2400" dirty="0" smtClean="0"/>
            </a:br>
            <a:r>
              <a:rPr lang="en-IE" sz="2400" b="1" i="1" dirty="0" smtClean="0">
                <a:solidFill>
                  <a:schemeClr val="accent1">
                    <a:lumMod val="75000"/>
                  </a:schemeClr>
                </a:solidFill>
              </a:rPr>
              <a:t>Tea &amp; Coffee 11.00 – 11.15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IE" sz="2400" b="1" dirty="0"/>
              <a:t>Session </a:t>
            </a:r>
            <a:r>
              <a:rPr lang="en-IE" sz="2400" b="1" dirty="0" smtClean="0"/>
              <a:t>C: 11.15 </a:t>
            </a:r>
            <a:r>
              <a:rPr lang="en-IE" sz="2400" b="1" dirty="0"/>
              <a:t>– </a:t>
            </a:r>
            <a:r>
              <a:rPr lang="en-IE" sz="2400" b="1" dirty="0" smtClean="0"/>
              <a:t>1.00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IE" sz="2400" i="1" dirty="0">
                <a:solidFill>
                  <a:srgbClr val="C00000"/>
                </a:solidFill>
              </a:rPr>
              <a:t>Teaching as </a:t>
            </a:r>
            <a:r>
              <a:rPr lang="en-IE" sz="2400" i="1" dirty="0" smtClean="0">
                <a:solidFill>
                  <a:srgbClr val="C00000"/>
                </a:solidFill>
              </a:rPr>
              <a:t>co-construction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IE" sz="2400" b="1" i="1" dirty="0" smtClean="0">
                <a:solidFill>
                  <a:schemeClr val="accent1">
                    <a:lumMod val="75000"/>
                  </a:schemeClr>
                </a:solidFill>
              </a:rPr>
              <a:t>1.00-2.00 Lunch</a:t>
            </a:r>
            <a:r>
              <a:rPr lang="en-IE" sz="2400" dirty="0"/>
              <a:t/>
            </a:r>
            <a:br>
              <a:rPr lang="en-IE" sz="2400" dirty="0"/>
            </a:br>
            <a:r>
              <a:rPr lang="en-IE" sz="2400" b="1" dirty="0" smtClean="0"/>
              <a:t>Session </a:t>
            </a:r>
            <a:r>
              <a:rPr lang="en-IE" sz="2400" b="1" dirty="0"/>
              <a:t>D</a:t>
            </a:r>
            <a:r>
              <a:rPr lang="en-IE" sz="2400" b="1" dirty="0" smtClean="0"/>
              <a:t> : 2.00 – 2.45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IE" sz="2400" i="1" dirty="0">
                <a:solidFill>
                  <a:srgbClr val="C00000"/>
                </a:solidFill>
              </a:rPr>
              <a:t>Teaching as enquiry</a:t>
            </a:r>
            <a:r>
              <a:rPr lang="en-IE" sz="2400" dirty="0" smtClean="0"/>
              <a:t/>
            </a:r>
            <a:br>
              <a:rPr lang="en-IE" sz="2400" dirty="0" smtClean="0"/>
            </a:br>
            <a:r>
              <a:rPr lang="en-IE" sz="2400" b="1" dirty="0" smtClean="0"/>
              <a:t>Session D: 2.45 – 3.30</a:t>
            </a:r>
            <a:r>
              <a:rPr lang="en-IE" sz="2400" dirty="0"/>
              <a:t/>
            </a:r>
            <a:br>
              <a:rPr lang="en-IE" sz="2400" dirty="0"/>
            </a:br>
            <a:r>
              <a:rPr lang="en-IE" sz="2400" i="1" dirty="0">
                <a:solidFill>
                  <a:srgbClr val="C00000"/>
                </a:solidFill>
              </a:rPr>
              <a:t>Problem-solving </a:t>
            </a:r>
            <a:r>
              <a:rPr lang="en-IE" sz="2400" i="1" dirty="0" smtClean="0">
                <a:solidFill>
                  <a:srgbClr val="C00000"/>
                </a:solidFill>
              </a:rPr>
              <a:t>learning</a:t>
            </a:r>
          </a:p>
        </p:txBody>
      </p:sp>
    </p:spTree>
    <p:extLst>
      <p:ext uri="{BB962C8B-B14F-4D97-AF65-F5344CB8AC3E}">
        <p14:creationId xmlns:p14="http://schemas.microsoft.com/office/powerpoint/2010/main" val="154025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Summary Workshops </a:t>
            </a:r>
            <a:r>
              <a:rPr lang="en-IE" dirty="0" smtClean="0"/>
              <a:t>1-10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71600" y="1268760"/>
            <a:ext cx="7416800" cy="4897437"/>
          </a:xfrm>
        </p:spPr>
        <p:txBody>
          <a:bodyPr>
            <a:normAutofit fontScale="77500" lnSpcReduction="20000"/>
          </a:bodyPr>
          <a:lstStyle/>
          <a:p>
            <a:r>
              <a:rPr lang="en-IE" dirty="0"/>
              <a:t>have highlighted the underlying principles of an effective mathematics classroom that is applicable to all levels at Junior and Senior Cycle. </a:t>
            </a:r>
            <a:endParaRPr lang="en-IE" dirty="0" smtClean="0"/>
          </a:p>
          <a:p>
            <a:r>
              <a:rPr lang="en-IE" dirty="0" smtClean="0"/>
              <a:t>have </a:t>
            </a:r>
            <a:r>
              <a:rPr lang="en-IE" dirty="0"/>
              <a:t>set the direction for the teaching, learning and assessment (formative) of mathematics</a:t>
            </a:r>
            <a:r>
              <a:rPr lang="en-IE" dirty="0" smtClean="0"/>
              <a:t>.</a:t>
            </a:r>
          </a:p>
          <a:p>
            <a:r>
              <a:rPr lang="en-IE" dirty="0" smtClean="0"/>
              <a:t>have </a:t>
            </a:r>
            <a:r>
              <a:rPr lang="en-IE" dirty="0"/>
              <a:t>emphasised mathematical problem solving </a:t>
            </a:r>
            <a:r>
              <a:rPr lang="en-IE" dirty="0" smtClean="0"/>
              <a:t>as being </a:t>
            </a:r>
            <a:r>
              <a:rPr lang="en-IE" dirty="0"/>
              <a:t>central to the learning of </a:t>
            </a:r>
            <a:r>
              <a:rPr lang="en-IE" dirty="0" smtClean="0"/>
              <a:t>mathematics, involving</a:t>
            </a:r>
          </a:p>
          <a:p>
            <a:pPr marL="354012" indent="0">
              <a:buNone/>
              <a:tabLst>
                <a:tab pos="628650" algn="l"/>
              </a:tabLst>
            </a:pPr>
            <a:r>
              <a:rPr lang="en-IE" dirty="0" smtClean="0"/>
              <a:t>A. the acquisition and application of mathematics concepts and skills in a wide range of situations, including closed, open-ended and real-world problems</a:t>
            </a:r>
          </a:p>
          <a:p>
            <a:pPr marL="354012" indent="0">
              <a:buNone/>
              <a:tabLst>
                <a:tab pos="628650" algn="l"/>
              </a:tabLst>
            </a:pPr>
            <a:r>
              <a:rPr lang="en-IE" dirty="0" smtClean="0"/>
              <a:t>B. the </a:t>
            </a:r>
            <a:r>
              <a:rPr lang="en-IE" dirty="0"/>
              <a:t>development of mathematical </a:t>
            </a:r>
            <a:r>
              <a:rPr lang="en-IE" dirty="0" smtClean="0"/>
              <a:t>problem-solving ability, which </a:t>
            </a:r>
            <a:r>
              <a:rPr lang="en-IE" dirty="0"/>
              <a:t>is dependent on five inter-related </a:t>
            </a:r>
            <a:r>
              <a:rPr lang="en-IE" dirty="0" smtClean="0"/>
              <a:t>components – </a:t>
            </a:r>
            <a:r>
              <a:rPr lang="en-IE" dirty="0"/>
              <a:t>1</a:t>
            </a:r>
            <a:r>
              <a:rPr lang="en-IE" dirty="0" smtClean="0"/>
              <a:t>.Concepts</a:t>
            </a:r>
            <a:r>
              <a:rPr lang="en-IE" dirty="0"/>
              <a:t>, 2</a:t>
            </a:r>
            <a:r>
              <a:rPr lang="en-IE" dirty="0" smtClean="0"/>
              <a:t>.Skills</a:t>
            </a:r>
            <a:r>
              <a:rPr lang="en-IE" dirty="0"/>
              <a:t>, 3</a:t>
            </a:r>
            <a:r>
              <a:rPr lang="en-IE" dirty="0" smtClean="0"/>
              <a:t>.Processes</a:t>
            </a:r>
            <a:r>
              <a:rPr lang="en-IE" dirty="0"/>
              <a:t>, 5</a:t>
            </a:r>
            <a:r>
              <a:rPr lang="en-IE" dirty="0" smtClean="0"/>
              <a:t>.Attitudes </a:t>
            </a:r>
            <a:r>
              <a:rPr lang="en-IE" dirty="0"/>
              <a:t>and </a:t>
            </a:r>
            <a:r>
              <a:rPr lang="en-IE" dirty="0" smtClean="0"/>
              <a:t>5.Metacognition</a:t>
            </a:r>
            <a:endParaRPr lang="en-IE" dirty="0"/>
          </a:p>
          <a:p>
            <a:pPr marL="514350" indent="-514350">
              <a:buFont typeface="+mj-lt"/>
              <a:buAutoNum type="arabicPeriod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9685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1. Concepts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043608" y="1484784"/>
            <a:ext cx="7561262" cy="4681537"/>
          </a:xfrm>
        </p:spPr>
        <p:txBody>
          <a:bodyPr>
            <a:normAutofit fontScale="85000" lnSpcReduction="20000"/>
          </a:bodyPr>
          <a:lstStyle/>
          <a:p>
            <a:r>
              <a:rPr lang="en-IE" dirty="0" smtClean="0"/>
              <a:t>Mathematical Concepts cover numerical, algebraic, geometrical, statistical, probabilistic and analytical concepts. </a:t>
            </a:r>
          </a:p>
          <a:p>
            <a:r>
              <a:rPr lang="en-IE" dirty="0" smtClean="0"/>
              <a:t>Students should develop and explore mathematical ideas in depth and </a:t>
            </a:r>
            <a:r>
              <a:rPr lang="en-IE" dirty="0" smtClean="0">
                <a:solidFill>
                  <a:srgbClr val="FF0000"/>
                </a:solidFill>
              </a:rPr>
              <a:t>see that mathematics is an integrated whole, not merely isolated pieces of knowledge.</a:t>
            </a:r>
          </a:p>
          <a:p>
            <a:r>
              <a:rPr lang="en-IE" dirty="0" smtClean="0"/>
              <a:t>Students should be given </a:t>
            </a:r>
            <a:r>
              <a:rPr lang="en-IE" dirty="0" smtClean="0">
                <a:solidFill>
                  <a:srgbClr val="FF0000"/>
                </a:solidFill>
              </a:rPr>
              <a:t>a variety of learning experiences </a:t>
            </a:r>
            <a:r>
              <a:rPr lang="en-IE" dirty="0" smtClean="0"/>
              <a:t>to help them develop a deep understanding of concepts, to make sense of ideas as well as their connections and applications.</a:t>
            </a:r>
          </a:p>
          <a:p>
            <a:r>
              <a:rPr lang="en-IE" dirty="0" smtClean="0">
                <a:solidFill>
                  <a:srgbClr val="FF0000"/>
                </a:solidFill>
              </a:rPr>
              <a:t>Use of concrete materials, practical work and </a:t>
            </a:r>
            <a:r>
              <a:rPr lang="en-IE" dirty="0">
                <a:solidFill>
                  <a:srgbClr val="FF0000"/>
                </a:solidFill>
              </a:rPr>
              <a:t>I</a:t>
            </a:r>
            <a:r>
              <a:rPr lang="en-IE" dirty="0" smtClean="0">
                <a:solidFill>
                  <a:srgbClr val="FF0000"/>
                </a:solidFill>
              </a:rPr>
              <a:t>CT should be part of the learning experience.</a:t>
            </a:r>
          </a:p>
          <a:p>
            <a:endParaRPr lang="en-IE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9661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2. Skills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83568" y="1268760"/>
            <a:ext cx="7200900" cy="4751387"/>
          </a:xfrm>
        </p:spPr>
        <p:txBody>
          <a:bodyPr>
            <a:normAutofit fontScale="85000" lnSpcReduction="20000"/>
          </a:bodyPr>
          <a:lstStyle/>
          <a:p>
            <a:r>
              <a:rPr lang="en-IE" dirty="0" smtClean="0"/>
              <a:t>Includes </a:t>
            </a:r>
            <a:r>
              <a:rPr lang="en-IE" dirty="0" smtClean="0">
                <a:solidFill>
                  <a:srgbClr val="FF0000"/>
                </a:solidFill>
              </a:rPr>
              <a:t>procedural skill</a:t>
            </a:r>
            <a:r>
              <a:rPr lang="en-IE" dirty="0" smtClean="0"/>
              <a:t>s for numerical calculation, algebraic manipulation, spatial visualisation, data analysis, measurement, use of mathematical tools, technology and estimation.</a:t>
            </a:r>
          </a:p>
          <a:p>
            <a:r>
              <a:rPr lang="en-IE" dirty="0" smtClean="0">
                <a:solidFill>
                  <a:srgbClr val="FF0000"/>
                </a:solidFill>
              </a:rPr>
              <a:t>Development of skill proficiencies in students is essential in the learning and application of mathematics.</a:t>
            </a:r>
          </a:p>
          <a:p>
            <a:r>
              <a:rPr lang="en-IE" dirty="0" smtClean="0"/>
              <a:t>Students should become competent in the various skills; </a:t>
            </a:r>
            <a:r>
              <a:rPr lang="en-IE" dirty="0" smtClean="0">
                <a:solidFill>
                  <a:srgbClr val="FF0000"/>
                </a:solidFill>
              </a:rPr>
              <a:t>over-emphasising skills without understanding the underlying principles should be avoided.</a:t>
            </a:r>
          </a:p>
          <a:p>
            <a:r>
              <a:rPr lang="en-IE" dirty="0" smtClean="0"/>
              <a:t>It is also important to incorporate the use of thinking skills in the process of the development of skill proficiencies.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3673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6">
  <a:themeElements>
    <a:clrScheme name="Custom 2">
      <a:dk1>
        <a:srgbClr val="000000"/>
      </a:dk1>
      <a:lt1>
        <a:sysClr val="window" lastClr="FFFFFF"/>
      </a:lt1>
      <a:dk2>
        <a:srgbClr val="898989"/>
      </a:dk2>
      <a:lt2>
        <a:srgbClr val="D4D2D0"/>
      </a:lt2>
      <a:accent1>
        <a:srgbClr val="990033"/>
      </a:accent1>
      <a:accent2>
        <a:srgbClr val="FFCC33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990033"/>
      </a:hlink>
      <a:folHlink>
        <a:srgbClr val="A116E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ivic">
  <a:themeElements>
    <a:clrScheme name="Custom 2">
      <a:dk1>
        <a:srgbClr val="000000"/>
      </a:dk1>
      <a:lt1>
        <a:sysClr val="window" lastClr="FFFFFF"/>
      </a:lt1>
      <a:dk2>
        <a:srgbClr val="898989"/>
      </a:dk2>
      <a:lt2>
        <a:srgbClr val="D4D2D0"/>
      </a:lt2>
      <a:accent1>
        <a:srgbClr val="990033"/>
      </a:accent1>
      <a:accent2>
        <a:srgbClr val="FFCC33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990033"/>
      </a:hlink>
      <a:folHlink>
        <a:srgbClr val="A116E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ivic">
  <a:themeElements>
    <a:clrScheme name="Custom 2">
      <a:dk1>
        <a:srgbClr val="000000"/>
      </a:dk1>
      <a:lt1>
        <a:sysClr val="window" lastClr="FFFFFF"/>
      </a:lt1>
      <a:dk2>
        <a:srgbClr val="898989"/>
      </a:dk2>
      <a:lt2>
        <a:srgbClr val="D4D2D0"/>
      </a:lt2>
      <a:accent1>
        <a:srgbClr val="990033"/>
      </a:accent1>
      <a:accent2>
        <a:srgbClr val="FFCC33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990033"/>
      </a:hlink>
      <a:folHlink>
        <a:srgbClr val="A116E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Theme6</Template>
  <TotalTime>533</TotalTime>
  <Words>904</Words>
  <Application>Microsoft Office PowerPoint</Application>
  <PresentationFormat>On-screen Show (4:3)</PresentationFormat>
  <Paragraphs>90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Theme6</vt:lpstr>
      <vt:lpstr>1_Civic</vt:lpstr>
      <vt:lpstr>2_Civic</vt:lpstr>
      <vt:lpstr>Introduction to Workshop 10   Choosing Learning and Teaching Approaches and Strategies</vt:lpstr>
      <vt:lpstr>Guiding Principles for Workshop 10:  a rationale for the effective learning and teaching of mathematics</vt:lpstr>
      <vt:lpstr>Guiding Principles for Workshop 10:  A rationale for the effective learning and teaching of mathematics</vt:lpstr>
      <vt:lpstr>PowerPoint Presentation</vt:lpstr>
      <vt:lpstr>Effective delivery of the syllabus:</vt:lpstr>
      <vt:lpstr>Workshop 10 Choosing Learning and Teaching Approaches and Strategies</vt:lpstr>
      <vt:lpstr>Summary Workshops 1-10</vt:lpstr>
      <vt:lpstr>1. Concepts</vt:lpstr>
      <vt:lpstr>2. Skills</vt:lpstr>
      <vt:lpstr>3. Processes</vt:lpstr>
      <vt:lpstr>4. Attitudes</vt:lpstr>
      <vt:lpstr>5. Metacognition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Workshop 10</dc:title>
  <dc:creator>Anne</dc:creator>
  <cp:lastModifiedBy>User</cp:lastModifiedBy>
  <cp:revision>33</cp:revision>
  <dcterms:created xsi:type="dcterms:W3CDTF">2013-11-05T12:26:52Z</dcterms:created>
  <dcterms:modified xsi:type="dcterms:W3CDTF">2014-04-10T20:38:35Z</dcterms:modified>
</cp:coreProperties>
</file>