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05" r:id="rId2"/>
    <p:sldId id="363" r:id="rId3"/>
    <p:sldId id="387" r:id="rId4"/>
    <p:sldId id="322" r:id="rId5"/>
    <p:sldId id="323" r:id="rId6"/>
    <p:sldId id="318" r:id="rId7"/>
    <p:sldId id="392" r:id="rId8"/>
    <p:sldId id="414" r:id="rId9"/>
    <p:sldId id="343" r:id="rId10"/>
    <p:sldId id="412" r:id="rId11"/>
    <p:sldId id="319" r:id="rId12"/>
    <p:sldId id="359" r:id="rId13"/>
    <p:sldId id="341" r:id="rId14"/>
    <p:sldId id="396" r:id="rId15"/>
    <p:sldId id="398" r:id="rId16"/>
    <p:sldId id="415" r:id="rId17"/>
    <p:sldId id="400" r:id="rId18"/>
    <p:sldId id="401" r:id="rId19"/>
    <p:sldId id="407" r:id="rId20"/>
    <p:sldId id="381" r:id="rId21"/>
    <p:sldId id="350" r:id="rId22"/>
    <p:sldId id="351" r:id="rId23"/>
    <p:sldId id="352" r:id="rId24"/>
    <p:sldId id="353" r:id="rId25"/>
    <p:sldId id="355" r:id="rId26"/>
    <p:sldId id="411" r:id="rId27"/>
    <p:sldId id="354" r:id="rId28"/>
    <p:sldId id="406" r:id="rId29"/>
    <p:sldId id="380" r:id="rId30"/>
    <p:sldId id="394" r:id="rId31"/>
    <p:sldId id="395" r:id="rId32"/>
    <p:sldId id="383" r:id="rId33"/>
    <p:sldId id="385" r:id="rId34"/>
    <p:sldId id="386" r:id="rId35"/>
    <p:sldId id="389" r:id="rId36"/>
    <p:sldId id="413"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73" autoAdjust="0"/>
  </p:normalViewPr>
  <p:slideViewPr>
    <p:cSldViewPr>
      <p:cViewPr varScale="1">
        <p:scale>
          <a:sx n="61" d="100"/>
          <a:sy n="61" d="100"/>
        </p:scale>
        <p:origin x="1844"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5175E-258B-451F-9433-8D9A35D884E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IE"/>
        </a:p>
      </dgm:t>
    </dgm:pt>
    <dgm:pt modelId="{98274C16-4192-4443-A41E-0B11C504F12F}">
      <dgm:prSet phldrT="[Text]"/>
      <dgm:spPr/>
      <dgm:t>
        <a:bodyPr/>
        <a:lstStyle/>
        <a:p>
          <a:r>
            <a:rPr lang="en-IE" dirty="0" smtClean="0"/>
            <a:t>Start</a:t>
          </a:r>
          <a:endParaRPr lang="en-IE" dirty="0"/>
        </a:p>
      </dgm:t>
    </dgm:pt>
    <dgm:pt modelId="{70F90416-26CE-4B0F-BB73-4550A8B0422B}" type="parTrans" cxnId="{CC6D0E56-5B5F-4C39-A0E4-57843D48BBC6}">
      <dgm:prSet/>
      <dgm:spPr/>
      <dgm:t>
        <a:bodyPr/>
        <a:lstStyle/>
        <a:p>
          <a:endParaRPr lang="en-IE"/>
        </a:p>
      </dgm:t>
    </dgm:pt>
    <dgm:pt modelId="{31CF78FC-5B67-4E30-8873-B97888568B43}" type="sibTrans" cxnId="{CC6D0E56-5B5F-4C39-A0E4-57843D48BBC6}">
      <dgm:prSet/>
      <dgm:spPr/>
      <dgm:t>
        <a:bodyPr/>
        <a:lstStyle/>
        <a:p>
          <a:endParaRPr lang="en-IE"/>
        </a:p>
      </dgm:t>
    </dgm:pt>
    <dgm:pt modelId="{AF4AD480-E110-40F1-B2E1-3746428F5B90}">
      <dgm:prSet phldrT="[Text]"/>
      <dgm:spPr/>
      <dgm:t>
        <a:bodyPr/>
        <a:lstStyle/>
        <a:p>
          <a:r>
            <a:rPr lang="en-IE" dirty="0" smtClean="0"/>
            <a:t>B</a:t>
          </a:r>
          <a:endParaRPr lang="en-IE" dirty="0"/>
        </a:p>
      </dgm:t>
    </dgm:pt>
    <dgm:pt modelId="{F904082B-35AE-452F-A819-19245918DE4E}" type="parTrans" cxnId="{C97A07D0-AE37-483C-B1B0-1D691247940A}">
      <dgm:prSet/>
      <dgm:spPr/>
      <dgm:t>
        <a:bodyPr/>
        <a:lstStyle/>
        <a:p>
          <a:endParaRPr lang="en-IE"/>
        </a:p>
      </dgm:t>
    </dgm:pt>
    <dgm:pt modelId="{0BC6DE9D-E484-4947-B5A2-4C7032AC1206}" type="sibTrans" cxnId="{C97A07D0-AE37-483C-B1B0-1D691247940A}">
      <dgm:prSet/>
      <dgm:spPr/>
      <dgm:t>
        <a:bodyPr/>
        <a:lstStyle/>
        <a:p>
          <a:endParaRPr lang="en-IE"/>
        </a:p>
      </dgm:t>
    </dgm:pt>
    <dgm:pt modelId="{8EC3BD7B-9853-4DA0-AEE8-9892D46E4F5A}">
      <dgm:prSet phldrT="[Text]"/>
      <dgm:spPr/>
      <dgm:t>
        <a:bodyPr/>
        <a:lstStyle/>
        <a:p>
          <a:r>
            <a:rPr lang="en-IE" dirty="0" smtClean="0"/>
            <a:t>B</a:t>
          </a:r>
          <a:endParaRPr lang="en-IE" dirty="0"/>
        </a:p>
      </dgm:t>
    </dgm:pt>
    <dgm:pt modelId="{4880B0DC-FA10-4905-B4F7-C49BCA1AA511}" type="parTrans" cxnId="{6A8C5FDE-4994-4C20-8F87-9C412D3CF88A}">
      <dgm:prSet/>
      <dgm:spPr/>
      <dgm:t>
        <a:bodyPr/>
        <a:lstStyle/>
        <a:p>
          <a:endParaRPr lang="en-IE"/>
        </a:p>
      </dgm:t>
    </dgm:pt>
    <dgm:pt modelId="{35B3CC35-6558-4AE6-A24F-D6CD7990B39B}" type="sibTrans" cxnId="{6A8C5FDE-4994-4C20-8F87-9C412D3CF88A}">
      <dgm:prSet/>
      <dgm:spPr/>
      <dgm:t>
        <a:bodyPr/>
        <a:lstStyle/>
        <a:p>
          <a:endParaRPr lang="en-IE"/>
        </a:p>
      </dgm:t>
    </dgm:pt>
    <dgm:pt modelId="{332C19FF-1B34-46E4-A894-97FB1880AF43}">
      <dgm:prSet phldrT="[Text]"/>
      <dgm:spPr/>
      <dgm:t>
        <a:bodyPr/>
        <a:lstStyle/>
        <a:p>
          <a:r>
            <a:rPr lang="en-IE" dirty="0" smtClean="0"/>
            <a:t>G</a:t>
          </a:r>
          <a:endParaRPr lang="en-IE" dirty="0"/>
        </a:p>
      </dgm:t>
    </dgm:pt>
    <dgm:pt modelId="{6D807F5D-4BCC-47E1-9D21-200CA700424A}" type="parTrans" cxnId="{96146875-5CE0-4DDC-A1EF-E612B404C61D}">
      <dgm:prSet/>
      <dgm:spPr/>
      <dgm:t>
        <a:bodyPr/>
        <a:lstStyle/>
        <a:p>
          <a:endParaRPr lang="en-IE"/>
        </a:p>
      </dgm:t>
    </dgm:pt>
    <dgm:pt modelId="{276E52BE-B644-4B1E-83A8-EC1D43395B20}" type="sibTrans" cxnId="{96146875-5CE0-4DDC-A1EF-E612B404C61D}">
      <dgm:prSet/>
      <dgm:spPr/>
      <dgm:t>
        <a:bodyPr/>
        <a:lstStyle/>
        <a:p>
          <a:endParaRPr lang="en-IE"/>
        </a:p>
      </dgm:t>
    </dgm:pt>
    <dgm:pt modelId="{8A60CC1A-7047-4681-8840-6C1AF74ADA83}">
      <dgm:prSet phldrT="[Text]"/>
      <dgm:spPr/>
      <dgm:t>
        <a:bodyPr/>
        <a:lstStyle/>
        <a:p>
          <a:r>
            <a:rPr lang="en-IE" dirty="0" smtClean="0"/>
            <a:t>G</a:t>
          </a:r>
          <a:endParaRPr lang="en-IE" dirty="0"/>
        </a:p>
      </dgm:t>
    </dgm:pt>
    <dgm:pt modelId="{9C36854B-9426-445E-8289-678ECA147097}" type="parTrans" cxnId="{379CA8FF-908D-4C69-B824-D27FA3D77500}">
      <dgm:prSet/>
      <dgm:spPr/>
      <dgm:t>
        <a:bodyPr/>
        <a:lstStyle/>
        <a:p>
          <a:endParaRPr lang="en-IE"/>
        </a:p>
      </dgm:t>
    </dgm:pt>
    <dgm:pt modelId="{C7EBA09D-C2E1-4CC6-B059-D6226E1AB131}" type="sibTrans" cxnId="{379CA8FF-908D-4C69-B824-D27FA3D77500}">
      <dgm:prSet/>
      <dgm:spPr/>
      <dgm:t>
        <a:bodyPr/>
        <a:lstStyle/>
        <a:p>
          <a:endParaRPr lang="en-IE"/>
        </a:p>
      </dgm:t>
    </dgm:pt>
    <dgm:pt modelId="{F41B349F-5830-41C9-8C3A-E0E898C8CE8A}">
      <dgm:prSet phldrT="[Text]"/>
      <dgm:spPr/>
      <dgm:t>
        <a:bodyPr/>
        <a:lstStyle/>
        <a:p>
          <a:r>
            <a:rPr lang="en-IE" dirty="0" smtClean="0"/>
            <a:t>B</a:t>
          </a:r>
          <a:endParaRPr lang="en-IE" dirty="0"/>
        </a:p>
      </dgm:t>
    </dgm:pt>
    <dgm:pt modelId="{6AFF7AF9-EC46-4B52-8FD9-C60CE49CD43E}" type="parTrans" cxnId="{28E96E50-DC47-46C2-AFB4-EDCDF32161A8}">
      <dgm:prSet/>
      <dgm:spPr/>
      <dgm:t>
        <a:bodyPr/>
        <a:lstStyle/>
        <a:p>
          <a:endParaRPr lang="en-IE"/>
        </a:p>
      </dgm:t>
    </dgm:pt>
    <dgm:pt modelId="{EFCC5BFC-C2A2-450B-AF77-DAE5B623404B}" type="sibTrans" cxnId="{28E96E50-DC47-46C2-AFB4-EDCDF32161A8}">
      <dgm:prSet/>
      <dgm:spPr/>
      <dgm:t>
        <a:bodyPr/>
        <a:lstStyle/>
        <a:p>
          <a:endParaRPr lang="en-IE"/>
        </a:p>
      </dgm:t>
    </dgm:pt>
    <dgm:pt modelId="{65BA35D7-1CED-418F-91D2-9BE828BF0C52}">
      <dgm:prSet/>
      <dgm:spPr/>
      <dgm:t>
        <a:bodyPr/>
        <a:lstStyle/>
        <a:p>
          <a:r>
            <a:rPr lang="en-IE" dirty="0" smtClean="0"/>
            <a:t>B</a:t>
          </a:r>
          <a:endParaRPr lang="en-IE" dirty="0"/>
        </a:p>
      </dgm:t>
    </dgm:pt>
    <dgm:pt modelId="{6576BB6E-9DB9-4D7F-ACBA-5AABAA518014}" type="parTrans" cxnId="{A4F96132-4B2F-41D6-AC92-9DFBEDE651B8}">
      <dgm:prSet/>
      <dgm:spPr/>
      <dgm:t>
        <a:bodyPr/>
        <a:lstStyle/>
        <a:p>
          <a:endParaRPr lang="en-IE"/>
        </a:p>
      </dgm:t>
    </dgm:pt>
    <dgm:pt modelId="{7EB70EDB-78C8-4967-82FE-8C81D6711D92}" type="sibTrans" cxnId="{A4F96132-4B2F-41D6-AC92-9DFBEDE651B8}">
      <dgm:prSet/>
      <dgm:spPr/>
      <dgm:t>
        <a:bodyPr/>
        <a:lstStyle/>
        <a:p>
          <a:endParaRPr lang="en-IE"/>
        </a:p>
      </dgm:t>
    </dgm:pt>
    <dgm:pt modelId="{D6B2B78E-6CAA-4424-BDB9-3FD6F8F5FD92}">
      <dgm:prSet/>
      <dgm:spPr/>
      <dgm:t>
        <a:bodyPr/>
        <a:lstStyle/>
        <a:p>
          <a:r>
            <a:rPr lang="en-IE" dirty="0" smtClean="0"/>
            <a:t>G</a:t>
          </a:r>
          <a:endParaRPr lang="en-IE" dirty="0"/>
        </a:p>
      </dgm:t>
    </dgm:pt>
    <dgm:pt modelId="{5BB6CD53-2F71-4CC2-9E9C-39B716397012}" type="parTrans" cxnId="{59008CFF-23C5-4EDE-A2FE-30B001B3F923}">
      <dgm:prSet/>
      <dgm:spPr/>
      <dgm:t>
        <a:bodyPr/>
        <a:lstStyle/>
        <a:p>
          <a:endParaRPr lang="en-IE"/>
        </a:p>
      </dgm:t>
    </dgm:pt>
    <dgm:pt modelId="{C1F9901A-69F2-46EF-A42D-82F3A6CBBB70}" type="sibTrans" cxnId="{59008CFF-23C5-4EDE-A2FE-30B001B3F923}">
      <dgm:prSet/>
      <dgm:spPr/>
      <dgm:t>
        <a:bodyPr/>
        <a:lstStyle/>
        <a:p>
          <a:endParaRPr lang="en-IE"/>
        </a:p>
      </dgm:t>
    </dgm:pt>
    <dgm:pt modelId="{DF9BF0C1-255B-4FE1-9D1B-48502AA9BA63}">
      <dgm:prSet/>
      <dgm:spPr/>
      <dgm:t>
        <a:bodyPr/>
        <a:lstStyle/>
        <a:p>
          <a:r>
            <a:rPr lang="en-IE" dirty="0" smtClean="0"/>
            <a:t>G</a:t>
          </a:r>
          <a:endParaRPr lang="en-IE" dirty="0"/>
        </a:p>
      </dgm:t>
    </dgm:pt>
    <dgm:pt modelId="{B920BAF2-3C8C-4A08-B3EF-77A05146A685}" type="parTrans" cxnId="{AC441F9C-4A6C-474C-B936-C7D7AE9E0A0B}">
      <dgm:prSet/>
      <dgm:spPr/>
      <dgm:t>
        <a:bodyPr/>
        <a:lstStyle/>
        <a:p>
          <a:endParaRPr lang="en-IE"/>
        </a:p>
      </dgm:t>
    </dgm:pt>
    <dgm:pt modelId="{9812C9CF-BA0C-4197-A43F-3588D83F5735}" type="sibTrans" cxnId="{AC441F9C-4A6C-474C-B936-C7D7AE9E0A0B}">
      <dgm:prSet/>
      <dgm:spPr/>
      <dgm:t>
        <a:bodyPr/>
        <a:lstStyle/>
        <a:p>
          <a:endParaRPr lang="en-IE"/>
        </a:p>
      </dgm:t>
    </dgm:pt>
    <dgm:pt modelId="{B70746C1-0612-436C-9DED-C08204A736CD}">
      <dgm:prSet/>
      <dgm:spPr/>
      <dgm:t>
        <a:bodyPr/>
        <a:lstStyle/>
        <a:p>
          <a:r>
            <a:rPr lang="en-IE" dirty="0" smtClean="0"/>
            <a:t>B</a:t>
          </a:r>
          <a:endParaRPr lang="en-IE" dirty="0"/>
        </a:p>
      </dgm:t>
    </dgm:pt>
    <dgm:pt modelId="{0EA60447-F611-4618-B4B5-CAF70FE90FA7}" type="parTrans" cxnId="{F8F2837D-98E3-4A08-8839-5B0AF969E95A}">
      <dgm:prSet/>
      <dgm:spPr/>
      <dgm:t>
        <a:bodyPr/>
        <a:lstStyle/>
        <a:p>
          <a:endParaRPr lang="en-IE"/>
        </a:p>
      </dgm:t>
    </dgm:pt>
    <dgm:pt modelId="{1D2FF7AD-C468-47C4-B7F0-95D826C04040}" type="sibTrans" cxnId="{F8F2837D-98E3-4A08-8839-5B0AF969E95A}">
      <dgm:prSet/>
      <dgm:spPr/>
      <dgm:t>
        <a:bodyPr/>
        <a:lstStyle/>
        <a:p>
          <a:endParaRPr lang="en-IE"/>
        </a:p>
      </dgm:t>
    </dgm:pt>
    <dgm:pt modelId="{0C9F67E2-9AEF-439B-A025-E04EF2132D92}">
      <dgm:prSet/>
      <dgm:spPr/>
      <dgm:t>
        <a:bodyPr/>
        <a:lstStyle/>
        <a:p>
          <a:r>
            <a:rPr lang="en-IE" dirty="0" smtClean="0"/>
            <a:t>G</a:t>
          </a:r>
          <a:endParaRPr lang="en-IE" dirty="0"/>
        </a:p>
      </dgm:t>
    </dgm:pt>
    <dgm:pt modelId="{F68D26B5-5194-43E3-B929-64B2881DC812}" type="parTrans" cxnId="{0A42DBDF-0546-4BD0-91BF-118158C2A300}">
      <dgm:prSet/>
      <dgm:spPr/>
      <dgm:t>
        <a:bodyPr/>
        <a:lstStyle/>
        <a:p>
          <a:endParaRPr lang="en-IE"/>
        </a:p>
      </dgm:t>
    </dgm:pt>
    <dgm:pt modelId="{20C7DAF2-CEE1-4638-9283-66D805A2232D}" type="sibTrans" cxnId="{0A42DBDF-0546-4BD0-91BF-118158C2A300}">
      <dgm:prSet/>
      <dgm:spPr/>
      <dgm:t>
        <a:bodyPr/>
        <a:lstStyle/>
        <a:p>
          <a:endParaRPr lang="en-IE"/>
        </a:p>
      </dgm:t>
    </dgm:pt>
    <dgm:pt modelId="{4B626D59-F237-4571-888A-EB3202AA1F3E}">
      <dgm:prSet/>
      <dgm:spPr/>
      <dgm:t>
        <a:bodyPr/>
        <a:lstStyle/>
        <a:p>
          <a:r>
            <a:rPr lang="en-IE" dirty="0" smtClean="0"/>
            <a:t>B</a:t>
          </a:r>
          <a:endParaRPr lang="en-IE" dirty="0"/>
        </a:p>
      </dgm:t>
    </dgm:pt>
    <dgm:pt modelId="{C6A58653-6326-475F-B883-5FEF1BC477E8}" type="parTrans" cxnId="{2DEF026C-9FC6-415C-B255-5FE477F5ACC0}">
      <dgm:prSet/>
      <dgm:spPr/>
      <dgm:t>
        <a:bodyPr/>
        <a:lstStyle/>
        <a:p>
          <a:endParaRPr lang="en-IE"/>
        </a:p>
      </dgm:t>
    </dgm:pt>
    <dgm:pt modelId="{5BFA33C6-7A6E-4F6C-996D-3573F960F4C1}" type="sibTrans" cxnId="{2DEF026C-9FC6-415C-B255-5FE477F5ACC0}">
      <dgm:prSet/>
      <dgm:spPr/>
      <dgm:t>
        <a:bodyPr/>
        <a:lstStyle/>
        <a:p>
          <a:endParaRPr lang="en-IE"/>
        </a:p>
      </dgm:t>
    </dgm:pt>
    <dgm:pt modelId="{E74E0516-EA56-4812-8674-A32BD38D9841}">
      <dgm:prSet/>
      <dgm:spPr/>
      <dgm:t>
        <a:bodyPr/>
        <a:lstStyle/>
        <a:p>
          <a:r>
            <a:rPr lang="en-IE" dirty="0" smtClean="0"/>
            <a:t>G</a:t>
          </a:r>
          <a:endParaRPr lang="en-IE" dirty="0"/>
        </a:p>
      </dgm:t>
    </dgm:pt>
    <dgm:pt modelId="{3D025009-131F-4A9D-82E8-926222A2F64A}" type="parTrans" cxnId="{EE067BF1-23B2-489C-8666-096ABE0BDC54}">
      <dgm:prSet/>
      <dgm:spPr/>
      <dgm:t>
        <a:bodyPr/>
        <a:lstStyle/>
        <a:p>
          <a:endParaRPr lang="en-IE"/>
        </a:p>
      </dgm:t>
    </dgm:pt>
    <dgm:pt modelId="{DE2C58B3-32A5-4542-8776-C4FC197C4B18}" type="sibTrans" cxnId="{EE067BF1-23B2-489C-8666-096ABE0BDC54}">
      <dgm:prSet/>
      <dgm:spPr/>
      <dgm:t>
        <a:bodyPr/>
        <a:lstStyle/>
        <a:p>
          <a:endParaRPr lang="en-IE"/>
        </a:p>
      </dgm:t>
    </dgm:pt>
    <dgm:pt modelId="{CB48DBC6-76BB-4C7F-BE3F-1CDA6F522DE9}">
      <dgm:prSet/>
      <dgm:spPr/>
      <dgm:t>
        <a:bodyPr/>
        <a:lstStyle/>
        <a:p>
          <a:r>
            <a:rPr lang="en-IE" dirty="0" smtClean="0"/>
            <a:t>B</a:t>
          </a:r>
          <a:endParaRPr lang="en-IE" dirty="0"/>
        </a:p>
      </dgm:t>
    </dgm:pt>
    <dgm:pt modelId="{73682559-7C2C-46FE-B7B7-42A454C257C0}" type="parTrans" cxnId="{4B74EF72-8A5B-405D-ADC3-20BE7F218887}">
      <dgm:prSet/>
      <dgm:spPr/>
      <dgm:t>
        <a:bodyPr/>
        <a:lstStyle/>
        <a:p>
          <a:endParaRPr lang="en-IE"/>
        </a:p>
      </dgm:t>
    </dgm:pt>
    <dgm:pt modelId="{68DC8F5E-91E0-442E-B000-CD226D049C05}" type="sibTrans" cxnId="{4B74EF72-8A5B-405D-ADC3-20BE7F218887}">
      <dgm:prSet/>
      <dgm:spPr/>
      <dgm:t>
        <a:bodyPr/>
        <a:lstStyle/>
        <a:p>
          <a:endParaRPr lang="en-IE"/>
        </a:p>
      </dgm:t>
    </dgm:pt>
    <dgm:pt modelId="{C3E94951-075C-4C9A-AA43-E7844E6B7258}">
      <dgm:prSet/>
      <dgm:spPr/>
      <dgm:t>
        <a:bodyPr/>
        <a:lstStyle/>
        <a:p>
          <a:r>
            <a:rPr lang="en-IE" dirty="0" smtClean="0"/>
            <a:t>G</a:t>
          </a:r>
          <a:endParaRPr lang="en-IE" dirty="0"/>
        </a:p>
      </dgm:t>
    </dgm:pt>
    <dgm:pt modelId="{9FAC8F0E-9D96-40A4-AE03-A8A892AFEC8F}" type="parTrans" cxnId="{C66F0AC1-D291-4BC1-BB60-A785D5BC8F1F}">
      <dgm:prSet/>
      <dgm:spPr/>
      <dgm:t>
        <a:bodyPr/>
        <a:lstStyle/>
        <a:p>
          <a:endParaRPr lang="en-IE"/>
        </a:p>
      </dgm:t>
    </dgm:pt>
    <dgm:pt modelId="{9D0F75C9-FA55-4B27-B3F0-FFDD5CD34D3F}" type="sibTrans" cxnId="{C66F0AC1-D291-4BC1-BB60-A785D5BC8F1F}">
      <dgm:prSet/>
      <dgm:spPr/>
      <dgm:t>
        <a:bodyPr/>
        <a:lstStyle/>
        <a:p>
          <a:endParaRPr lang="en-IE"/>
        </a:p>
      </dgm:t>
    </dgm:pt>
    <dgm:pt modelId="{2E6C61BE-C281-4C16-8344-F8DCD6C9BEA4}" type="pres">
      <dgm:prSet presAssocID="{A715175E-258B-451F-9433-8D9A35D884EF}" presName="diagram" presStyleCnt="0">
        <dgm:presLayoutVars>
          <dgm:chPref val="1"/>
          <dgm:dir/>
          <dgm:animOne val="branch"/>
          <dgm:animLvl val="lvl"/>
          <dgm:resizeHandles val="exact"/>
        </dgm:presLayoutVars>
      </dgm:prSet>
      <dgm:spPr/>
      <dgm:t>
        <a:bodyPr/>
        <a:lstStyle/>
        <a:p>
          <a:endParaRPr lang="en-IE"/>
        </a:p>
      </dgm:t>
    </dgm:pt>
    <dgm:pt modelId="{CA4AA128-2069-47A8-8B7A-72ECA4C96863}" type="pres">
      <dgm:prSet presAssocID="{98274C16-4192-4443-A41E-0B11C504F12F}" presName="root1" presStyleCnt="0"/>
      <dgm:spPr/>
    </dgm:pt>
    <dgm:pt modelId="{217558A9-B200-4EFF-BC88-3DC99B205C9A}" type="pres">
      <dgm:prSet presAssocID="{98274C16-4192-4443-A41E-0B11C504F12F}" presName="LevelOneTextNode" presStyleLbl="node0" presStyleIdx="0" presStyleCnt="1">
        <dgm:presLayoutVars>
          <dgm:chPref val="3"/>
        </dgm:presLayoutVars>
      </dgm:prSet>
      <dgm:spPr/>
      <dgm:t>
        <a:bodyPr/>
        <a:lstStyle/>
        <a:p>
          <a:endParaRPr lang="en-IE"/>
        </a:p>
      </dgm:t>
    </dgm:pt>
    <dgm:pt modelId="{7E3C7474-DB0E-438F-BE8A-09256B106358}" type="pres">
      <dgm:prSet presAssocID="{98274C16-4192-4443-A41E-0B11C504F12F}" presName="level2hierChild" presStyleCnt="0"/>
      <dgm:spPr/>
    </dgm:pt>
    <dgm:pt modelId="{995E1624-8247-43AD-BA44-341D957DDDB7}" type="pres">
      <dgm:prSet presAssocID="{F904082B-35AE-452F-A819-19245918DE4E}" presName="conn2-1" presStyleLbl="parChTrans1D2" presStyleIdx="0" presStyleCnt="2"/>
      <dgm:spPr/>
      <dgm:t>
        <a:bodyPr/>
        <a:lstStyle/>
        <a:p>
          <a:endParaRPr lang="en-IE"/>
        </a:p>
      </dgm:t>
    </dgm:pt>
    <dgm:pt modelId="{EC24CFB0-2109-49C3-B6C0-A62B6F219E02}" type="pres">
      <dgm:prSet presAssocID="{F904082B-35AE-452F-A819-19245918DE4E}" presName="connTx" presStyleLbl="parChTrans1D2" presStyleIdx="0" presStyleCnt="2"/>
      <dgm:spPr/>
      <dgm:t>
        <a:bodyPr/>
        <a:lstStyle/>
        <a:p>
          <a:endParaRPr lang="en-IE"/>
        </a:p>
      </dgm:t>
    </dgm:pt>
    <dgm:pt modelId="{623CE39F-651F-4D34-A605-E65364E3EAD7}" type="pres">
      <dgm:prSet presAssocID="{AF4AD480-E110-40F1-B2E1-3746428F5B90}" presName="root2" presStyleCnt="0"/>
      <dgm:spPr/>
    </dgm:pt>
    <dgm:pt modelId="{5CA7D652-820E-4685-9664-0C407D1623AE}" type="pres">
      <dgm:prSet presAssocID="{AF4AD480-E110-40F1-B2E1-3746428F5B90}" presName="LevelTwoTextNode" presStyleLbl="node2" presStyleIdx="0" presStyleCnt="2">
        <dgm:presLayoutVars>
          <dgm:chPref val="3"/>
        </dgm:presLayoutVars>
      </dgm:prSet>
      <dgm:spPr/>
      <dgm:t>
        <a:bodyPr/>
        <a:lstStyle/>
        <a:p>
          <a:endParaRPr lang="en-IE"/>
        </a:p>
      </dgm:t>
    </dgm:pt>
    <dgm:pt modelId="{C2CAD892-B000-41C4-AB00-99B64D40EE1D}" type="pres">
      <dgm:prSet presAssocID="{AF4AD480-E110-40F1-B2E1-3746428F5B90}" presName="level3hierChild" presStyleCnt="0"/>
      <dgm:spPr/>
    </dgm:pt>
    <dgm:pt modelId="{3EE58D66-EFA0-46FF-A346-2B6925CA41C1}" type="pres">
      <dgm:prSet presAssocID="{4880B0DC-FA10-4905-B4F7-C49BCA1AA511}" presName="conn2-1" presStyleLbl="parChTrans1D3" presStyleIdx="0" presStyleCnt="4"/>
      <dgm:spPr/>
      <dgm:t>
        <a:bodyPr/>
        <a:lstStyle/>
        <a:p>
          <a:endParaRPr lang="en-IE"/>
        </a:p>
      </dgm:t>
    </dgm:pt>
    <dgm:pt modelId="{F34FA5F9-0636-46FB-92EC-C39142C3AFD4}" type="pres">
      <dgm:prSet presAssocID="{4880B0DC-FA10-4905-B4F7-C49BCA1AA511}" presName="connTx" presStyleLbl="parChTrans1D3" presStyleIdx="0" presStyleCnt="4"/>
      <dgm:spPr/>
      <dgm:t>
        <a:bodyPr/>
        <a:lstStyle/>
        <a:p>
          <a:endParaRPr lang="en-IE"/>
        </a:p>
      </dgm:t>
    </dgm:pt>
    <dgm:pt modelId="{AF459B27-3EA4-4758-83BD-6611C09F085E}" type="pres">
      <dgm:prSet presAssocID="{8EC3BD7B-9853-4DA0-AEE8-9892D46E4F5A}" presName="root2" presStyleCnt="0"/>
      <dgm:spPr/>
    </dgm:pt>
    <dgm:pt modelId="{CD1554D8-BD8F-4C9D-B7BB-9FCD80DF2952}" type="pres">
      <dgm:prSet presAssocID="{8EC3BD7B-9853-4DA0-AEE8-9892D46E4F5A}" presName="LevelTwoTextNode" presStyleLbl="node3" presStyleIdx="0" presStyleCnt="4">
        <dgm:presLayoutVars>
          <dgm:chPref val="3"/>
        </dgm:presLayoutVars>
      </dgm:prSet>
      <dgm:spPr/>
      <dgm:t>
        <a:bodyPr/>
        <a:lstStyle/>
        <a:p>
          <a:endParaRPr lang="en-IE"/>
        </a:p>
      </dgm:t>
    </dgm:pt>
    <dgm:pt modelId="{79F18B0D-61C9-4037-AF9B-F3917DB695DA}" type="pres">
      <dgm:prSet presAssocID="{8EC3BD7B-9853-4DA0-AEE8-9892D46E4F5A}" presName="level3hierChild" presStyleCnt="0"/>
      <dgm:spPr/>
    </dgm:pt>
    <dgm:pt modelId="{7A3C81F7-426B-4C7A-9BA9-C8E4B0066987}" type="pres">
      <dgm:prSet presAssocID="{0EA60447-F611-4618-B4B5-CAF70FE90FA7}" presName="conn2-1" presStyleLbl="parChTrans1D4" presStyleIdx="0" presStyleCnt="8"/>
      <dgm:spPr/>
      <dgm:t>
        <a:bodyPr/>
        <a:lstStyle/>
        <a:p>
          <a:endParaRPr lang="en-IE"/>
        </a:p>
      </dgm:t>
    </dgm:pt>
    <dgm:pt modelId="{034713BA-C478-44C1-A6C7-06E882F70785}" type="pres">
      <dgm:prSet presAssocID="{0EA60447-F611-4618-B4B5-CAF70FE90FA7}" presName="connTx" presStyleLbl="parChTrans1D4" presStyleIdx="0" presStyleCnt="8"/>
      <dgm:spPr/>
      <dgm:t>
        <a:bodyPr/>
        <a:lstStyle/>
        <a:p>
          <a:endParaRPr lang="en-IE"/>
        </a:p>
      </dgm:t>
    </dgm:pt>
    <dgm:pt modelId="{F8F3F40E-74B8-4308-A4B9-5EB9BE0DD939}" type="pres">
      <dgm:prSet presAssocID="{B70746C1-0612-436C-9DED-C08204A736CD}" presName="root2" presStyleCnt="0"/>
      <dgm:spPr/>
    </dgm:pt>
    <dgm:pt modelId="{9F8ADB4E-B5FD-4FA7-B99F-F01D6D362772}" type="pres">
      <dgm:prSet presAssocID="{B70746C1-0612-436C-9DED-C08204A736CD}" presName="LevelTwoTextNode" presStyleLbl="node4" presStyleIdx="0" presStyleCnt="8">
        <dgm:presLayoutVars>
          <dgm:chPref val="3"/>
        </dgm:presLayoutVars>
      </dgm:prSet>
      <dgm:spPr/>
      <dgm:t>
        <a:bodyPr/>
        <a:lstStyle/>
        <a:p>
          <a:endParaRPr lang="en-IE"/>
        </a:p>
      </dgm:t>
    </dgm:pt>
    <dgm:pt modelId="{AA72C762-7FCC-4BEF-9323-5F21FE0F3322}" type="pres">
      <dgm:prSet presAssocID="{B70746C1-0612-436C-9DED-C08204A736CD}" presName="level3hierChild" presStyleCnt="0"/>
      <dgm:spPr/>
    </dgm:pt>
    <dgm:pt modelId="{7F4543A6-9126-4A85-819E-AD6F7100065F}" type="pres">
      <dgm:prSet presAssocID="{F68D26B5-5194-43E3-B929-64B2881DC812}" presName="conn2-1" presStyleLbl="parChTrans1D4" presStyleIdx="1" presStyleCnt="8"/>
      <dgm:spPr/>
      <dgm:t>
        <a:bodyPr/>
        <a:lstStyle/>
        <a:p>
          <a:endParaRPr lang="en-IE"/>
        </a:p>
      </dgm:t>
    </dgm:pt>
    <dgm:pt modelId="{256B3B7C-9070-4CB9-9E07-9CDF945F6F8A}" type="pres">
      <dgm:prSet presAssocID="{F68D26B5-5194-43E3-B929-64B2881DC812}" presName="connTx" presStyleLbl="parChTrans1D4" presStyleIdx="1" presStyleCnt="8"/>
      <dgm:spPr/>
      <dgm:t>
        <a:bodyPr/>
        <a:lstStyle/>
        <a:p>
          <a:endParaRPr lang="en-IE"/>
        </a:p>
      </dgm:t>
    </dgm:pt>
    <dgm:pt modelId="{2F717E18-F754-4C5C-B964-482252335792}" type="pres">
      <dgm:prSet presAssocID="{0C9F67E2-9AEF-439B-A025-E04EF2132D92}" presName="root2" presStyleCnt="0"/>
      <dgm:spPr/>
    </dgm:pt>
    <dgm:pt modelId="{0389F596-0C97-4EE6-9FD8-6DF16EDA6EBB}" type="pres">
      <dgm:prSet presAssocID="{0C9F67E2-9AEF-439B-A025-E04EF2132D92}" presName="LevelTwoTextNode" presStyleLbl="node4" presStyleIdx="1" presStyleCnt="8">
        <dgm:presLayoutVars>
          <dgm:chPref val="3"/>
        </dgm:presLayoutVars>
      </dgm:prSet>
      <dgm:spPr/>
      <dgm:t>
        <a:bodyPr/>
        <a:lstStyle/>
        <a:p>
          <a:endParaRPr lang="en-IE"/>
        </a:p>
      </dgm:t>
    </dgm:pt>
    <dgm:pt modelId="{ED407B66-A59A-4795-8B6E-104D2E06E461}" type="pres">
      <dgm:prSet presAssocID="{0C9F67E2-9AEF-439B-A025-E04EF2132D92}" presName="level3hierChild" presStyleCnt="0"/>
      <dgm:spPr/>
    </dgm:pt>
    <dgm:pt modelId="{2A273696-9F22-4935-BEB1-609652F7F476}" type="pres">
      <dgm:prSet presAssocID="{6D807F5D-4BCC-47E1-9D21-200CA700424A}" presName="conn2-1" presStyleLbl="parChTrans1D3" presStyleIdx="1" presStyleCnt="4"/>
      <dgm:spPr/>
      <dgm:t>
        <a:bodyPr/>
        <a:lstStyle/>
        <a:p>
          <a:endParaRPr lang="en-IE"/>
        </a:p>
      </dgm:t>
    </dgm:pt>
    <dgm:pt modelId="{B6F6A68B-C41B-4CB0-A3C2-115150965DD3}" type="pres">
      <dgm:prSet presAssocID="{6D807F5D-4BCC-47E1-9D21-200CA700424A}" presName="connTx" presStyleLbl="parChTrans1D3" presStyleIdx="1" presStyleCnt="4"/>
      <dgm:spPr/>
      <dgm:t>
        <a:bodyPr/>
        <a:lstStyle/>
        <a:p>
          <a:endParaRPr lang="en-IE"/>
        </a:p>
      </dgm:t>
    </dgm:pt>
    <dgm:pt modelId="{839EF4C8-7030-493D-B490-4C8FA7B6C3EA}" type="pres">
      <dgm:prSet presAssocID="{332C19FF-1B34-46E4-A894-97FB1880AF43}" presName="root2" presStyleCnt="0"/>
      <dgm:spPr/>
    </dgm:pt>
    <dgm:pt modelId="{6EAFC05B-0326-49A6-B25F-262E4BE3A93B}" type="pres">
      <dgm:prSet presAssocID="{332C19FF-1B34-46E4-A894-97FB1880AF43}" presName="LevelTwoTextNode" presStyleLbl="node3" presStyleIdx="1" presStyleCnt="4">
        <dgm:presLayoutVars>
          <dgm:chPref val="3"/>
        </dgm:presLayoutVars>
      </dgm:prSet>
      <dgm:spPr/>
      <dgm:t>
        <a:bodyPr/>
        <a:lstStyle/>
        <a:p>
          <a:endParaRPr lang="en-IE"/>
        </a:p>
      </dgm:t>
    </dgm:pt>
    <dgm:pt modelId="{C1C12D45-DE9F-4F05-A517-3AD55956A77E}" type="pres">
      <dgm:prSet presAssocID="{332C19FF-1B34-46E4-A894-97FB1880AF43}" presName="level3hierChild" presStyleCnt="0"/>
      <dgm:spPr/>
    </dgm:pt>
    <dgm:pt modelId="{AA2DBAF6-8B44-4618-91D7-89D688EC937C}" type="pres">
      <dgm:prSet presAssocID="{C6A58653-6326-475F-B883-5FEF1BC477E8}" presName="conn2-1" presStyleLbl="parChTrans1D4" presStyleIdx="2" presStyleCnt="8"/>
      <dgm:spPr/>
      <dgm:t>
        <a:bodyPr/>
        <a:lstStyle/>
        <a:p>
          <a:endParaRPr lang="en-IE"/>
        </a:p>
      </dgm:t>
    </dgm:pt>
    <dgm:pt modelId="{5C7B6E1E-A82E-41CC-83E7-55B23A51AE43}" type="pres">
      <dgm:prSet presAssocID="{C6A58653-6326-475F-B883-5FEF1BC477E8}" presName="connTx" presStyleLbl="parChTrans1D4" presStyleIdx="2" presStyleCnt="8"/>
      <dgm:spPr/>
      <dgm:t>
        <a:bodyPr/>
        <a:lstStyle/>
        <a:p>
          <a:endParaRPr lang="en-IE"/>
        </a:p>
      </dgm:t>
    </dgm:pt>
    <dgm:pt modelId="{88D0D353-5B90-4227-95DB-A9CC47BD2DD2}" type="pres">
      <dgm:prSet presAssocID="{4B626D59-F237-4571-888A-EB3202AA1F3E}" presName="root2" presStyleCnt="0"/>
      <dgm:spPr/>
    </dgm:pt>
    <dgm:pt modelId="{E14C5449-3C93-4583-99A0-99F915432C46}" type="pres">
      <dgm:prSet presAssocID="{4B626D59-F237-4571-888A-EB3202AA1F3E}" presName="LevelTwoTextNode" presStyleLbl="node4" presStyleIdx="2" presStyleCnt="8">
        <dgm:presLayoutVars>
          <dgm:chPref val="3"/>
        </dgm:presLayoutVars>
      </dgm:prSet>
      <dgm:spPr/>
      <dgm:t>
        <a:bodyPr/>
        <a:lstStyle/>
        <a:p>
          <a:endParaRPr lang="en-IE"/>
        </a:p>
      </dgm:t>
    </dgm:pt>
    <dgm:pt modelId="{9C427778-AC73-4817-BB3D-A97717151910}" type="pres">
      <dgm:prSet presAssocID="{4B626D59-F237-4571-888A-EB3202AA1F3E}" presName="level3hierChild" presStyleCnt="0"/>
      <dgm:spPr/>
    </dgm:pt>
    <dgm:pt modelId="{632BB630-9963-429E-BD6A-D2FEFB318B2B}" type="pres">
      <dgm:prSet presAssocID="{3D025009-131F-4A9D-82E8-926222A2F64A}" presName="conn2-1" presStyleLbl="parChTrans1D4" presStyleIdx="3" presStyleCnt="8"/>
      <dgm:spPr/>
      <dgm:t>
        <a:bodyPr/>
        <a:lstStyle/>
        <a:p>
          <a:endParaRPr lang="en-IE"/>
        </a:p>
      </dgm:t>
    </dgm:pt>
    <dgm:pt modelId="{79E5C1B5-32F6-42C8-A074-C499CA775F89}" type="pres">
      <dgm:prSet presAssocID="{3D025009-131F-4A9D-82E8-926222A2F64A}" presName="connTx" presStyleLbl="parChTrans1D4" presStyleIdx="3" presStyleCnt="8"/>
      <dgm:spPr/>
      <dgm:t>
        <a:bodyPr/>
        <a:lstStyle/>
        <a:p>
          <a:endParaRPr lang="en-IE"/>
        </a:p>
      </dgm:t>
    </dgm:pt>
    <dgm:pt modelId="{DC7B31FF-A49C-47ED-9D39-1E405438A553}" type="pres">
      <dgm:prSet presAssocID="{E74E0516-EA56-4812-8674-A32BD38D9841}" presName="root2" presStyleCnt="0"/>
      <dgm:spPr/>
    </dgm:pt>
    <dgm:pt modelId="{CF7FE181-6E2D-42BE-BDDD-D6C240527D66}" type="pres">
      <dgm:prSet presAssocID="{E74E0516-EA56-4812-8674-A32BD38D9841}" presName="LevelTwoTextNode" presStyleLbl="node4" presStyleIdx="3" presStyleCnt="8">
        <dgm:presLayoutVars>
          <dgm:chPref val="3"/>
        </dgm:presLayoutVars>
      </dgm:prSet>
      <dgm:spPr/>
      <dgm:t>
        <a:bodyPr/>
        <a:lstStyle/>
        <a:p>
          <a:endParaRPr lang="en-IE"/>
        </a:p>
      </dgm:t>
    </dgm:pt>
    <dgm:pt modelId="{3E796043-6565-4210-9BBC-DDA47C23308A}" type="pres">
      <dgm:prSet presAssocID="{E74E0516-EA56-4812-8674-A32BD38D9841}" presName="level3hierChild" presStyleCnt="0"/>
      <dgm:spPr/>
    </dgm:pt>
    <dgm:pt modelId="{80C1685C-283B-4C15-B4B7-380068BC9E74}" type="pres">
      <dgm:prSet presAssocID="{9C36854B-9426-445E-8289-678ECA147097}" presName="conn2-1" presStyleLbl="parChTrans1D2" presStyleIdx="1" presStyleCnt="2"/>
      <dgm:spPr/>
      <dgm:t>
        <a:bodyPr/>
        <a:lstStyle/>
        <a:p>
          <a:endParaRPr lang="en-IE"/>
        </a:p>
      </dgm:t>
    </dgm:pt>
    <dgm:pt modelId="{9E96C2FE-0DF3-4EE7-819E-DE0FB53578BC}" type="pres">
      <dgm:prSet presAssocID="{9C36854B-9426-445E-8289-678ECA147097}" presName="connTx" presStyleLbl="parChTrans1D2" presStyleIdx="1" presStyleCnt="2"/>
      <dgm:spPr/>
      <dgm:t>
        <a:bodyPr/>
        <a:lstStyle/>
        <a:p>
          <a:endParaRPr lang="en-IE"/>
        </a:p>
      </dgm:t>
    </dgm:pt>
    <dgm:pt modelId="{71EF9285-9A86-4D0C-BFDE-F90231F662E8}" type="pres">
      <dgm:prSet presAssocID="{8A60CC1A-7047-4681-8840-6C1AF74ADA83}" presName="root2" presStyleCnt="0"/>
      <dgm:spPr/>
    </dgm:pt>
    <dgm:pt modelId="{4F6CBA9E-DA14-4617-A9D7-9A3BEB9179C5}" type="pres">
      <dgm:prSet presAssocID="{8A60CC1A-7047-4681-8840-6C1AF74ADA83}" presName="LevelTwoTextNode" presStyleLbl="node2" presStyleIdx="1" presStyleCnt="2">
        <dgm:presLayoutVars>
          <dgm:chPref val="3"/>
        </dgm:presLayoutVars>
      </dgm:prSet>
      <dgm:spPr/>
      <dgm:t>
        <a:bodyPr/>
        <a:lstStyle/>
        <a:p>
          <a:endParaRPr lang="en-IE"/>
        </a:p>
      </dgm:t>
    </dgm:pt>
    <dgm:pt modelId="{E1EBA60B-5D17-4BC5-A3AB-C49132A2DBDD}" type="pres">
      <dgm:prSet presAssocID="{8A60CC1A-7047-4681-8840-6C1AF74ADA83}" presName="level3hierChild" presStyleCnt="0"/>
      <dgm:spPr/>
    </dgm:pt>
    <dgm:pt modelId="{8B1763C1-7651-4F7D-86C3-93B2AA970BE9}" type="pres">
      <dgm:prSet presAssocID="{6AFF7AF9-EC46-4B52-8FD9-C60CE49CD43E}" presName="conn2-1" presStyleLbl="parChTrans1D3" presStyleIdx="2" presStyleCnt="4"/>
      <dgm:spPr/>
      <dgm:t>
        <a:bodyPr/>
        <a:lstStyle/>
        <a:p>
          <a:endParaRPr lang="en-IE"/>
        </a:p>
      </dgm:t>
    </dgm:pt>
    <dgm:pt modelId="{9971B932-78CC-4D6F-90A3-ADC0671EA8FC}" type="pres">
      <dgm:prSet presAssocID="{6AFF7AF9-EC46-4B52-8FD9-C60CE49CD43E}" presName="connTx" presStyleLbl="parChTrans1D3" presStyleIdx="2" presStyleCnt="4"/>
      <dgm:spPr/>
      <dgm:t>
        <a:bodyPr/>
        <a:lstStyle/>
        <a:p>
          <a:endParaRPr lang="en-IE"/>
        </a:p>
      </dgm:t>
    </dgm:pt>
    <dgm:pt modelId="{C180A5D6-4F5B-4D72-A5C7-811035A56C98}" type="pres">
      <dgm:prSet presAssocID="{F41B349F-5830-41C9-8C3A-E0E898C8CE8A}" presName="root2" presStyleCnt="0"/>
      <dgm:spPr/>
    </dgm:pt>
    <dgm:pt modelId="{EC495038-E86F-4EE6-BE18-F38A89056764}" type="pres">
      <dgm:prSet presAssocID="{F41B349F-5830-41C9-8C3A-E0E898C8CE8A}" presName="LevelTwoTextNode" presStyleLbl="node3" presStyleIdx="2" presStyleCnt="4">
        <dgm:presLayoutVars>
          <dgm:chPref val="3"/>
        </dgm:presLayoutVars>
      </dgm:prSet>
      <dgm:spPr/>
      <dgm:t>
        <a:bodyPr/>
        <a:lstStyle/>
        <a:p>
          <a:endParaRPr lang="en-IE"/>
        </a:p>
      </dgm:t>
    </dgm:pt>
    <dgm:pt modelId="{0C537584-6BB7-41D3-A2C3-74161443CB83}" type="pres">
      <dgm:prSet presAssocID="{F41B349F-5830-41C9-8C3A-E0E898C8CE8A}" presName="level3hierChild" presStyleCnt="0"/>
      <dgm:spPr/>
    </dgm:pt>
    <dgm:pt modelId="{37E0A2C4-173F-4A0F-8986-8B5B7FD89165}" type="pres">
      <dgm:prSet presAssocID="{6576BB6E-9DB9-4D7F-ACBA-5AABAA518014}" presName="conn2-1" presStyleLbl="parChTrans1D4" presStyleIdx="4" presStyleCnt="8"/>
      <dgm:spPr/>
      <dgm:t>
        <a:bodyPr/>
        <a:lstStyle/>
        <a:p>
          <a:endParaRPr lang="en-IE"/>
        </a:p>
      </dgm:t>
    </dgm:pt>
    <dgm:pt modelId="{FA1EBD64-FFB2-49D0-B5FF-5C0D981898F5}" type="pres">
      <dgm:prSet presAssocID="{6576BB6E-9DB9-4D7F-ACBA-5AABAA518014}" presName="connTx" presStyleLbl="parChTrans1D4" presStyleIdx="4" presStyleCnt="8"/>
      <dgm:spPr/>
      <dgm:t>
        <a:bodyPr/>
        <a:lstStyle/>
        <a:p>
          <a:endParaRPr lang="en-IE"/>
        </a:p>
      </dgm:t>
    </dgm:pt>
    <dgm:pt modelId="{D66E418D-BC1F-4EB9-A4EA-B20AE9AD6698}" type="pres">
      <dgm:prSet presAssocID="{65BA35D7-1CED-418F-91D2-9BE828BF0C52}" presName="root2" presStyleCnt="0"/>
      <dgm:spPr/>
    </dgm:pt>
    <dgm:pt modelId="{772DD8E6-7A56-4DD0-88F5-C7D5D03A4F3A}" type="pres">
      <dgm:prSet presAssocID="{65BA35D7-1CED-418F-91D2-9BE828BF0C52}" presName="LevelTwoTextNode" presStyleLbl="node4" presStyleIdx="4" presStyleCnt="8">
        <dgm:presLayoutVars>
          <dgm:chPref val="3"/>
        </dgm:presLayoutVars>
      </dgm:prSet>
      <dgm:spPr/>
      <dgm:t>
        <a:bodyPr/>
        <a:lstStyle/>
        <a:p>
          <a:endParaRPr lang="en-IE"/>
        </a:p>
      </dgm:t>
    </dgm:pt>
    <dgm:pt modelId="{84F1C05F-70BD-46CF-99F4-4C211ADFC920}" type="pres">
      <dgm:prSet presAssocID="{65BA35D7-1CED-418F-91D2-9BE828BF0C52}" presName="level3hierChild" presStyleCnt="0"/>
      <dgm:spPr/>
    </dgm:pt>
    <dgm:pt modelId="{EC2F62DB-1949-4977-BF38-1E259A84C58C}" type="pres">
      <dgm:prSet presAssocID="{5BB6CD53-2F71-4CC2-9E9C-39B716397012}" presName="conn2-1" presStyleLbl="parChTrans1D4" presStyleIdx="5" presStyleCnt="8"/>
      <dgm:spPr/>
      <dgm:t>
        <a:bodyPr/>
        <a:lstStyle/>
        <a:p>
          <a:endParaRPr lang="en-IE"/>
        </a:p>
      </dgm:t>
    </dgm:pt>
    <dgm:pt modelId="{675C3D35-1FEA-422F-B60B-EFA3EA389E37}" type="pres">
      <dgm:prSet presAssocID="{5BB6CD53-2F71-4CC2-9E9C-39B716397012}" presName="connTx" presStyleLbl="parChTrans1D4" presStyleIdx="5" presStyleCnt="8"/>
      <dgm:spPr/>
      <dgm:t>
        <a:bodyPr/>
        <a:lstStyle/>
        <a:p>
          <a:endParaRPr lang="en-IE"/>
        </a:p>
      </dgm:t>
    </dgm:pt>
    <dgm:pt modelId="{BA667BCF-094E-4530-B898-CA301EB87200}" type="pres">
      <dgm:prSet presAssocID="{D6B2B78E-6CAA-4424-BDB9-3FD6F8F5FD92}" presName="root2" presStyleCnt="0"/>
      <dgm:spPr/>
    </dgm:pt>
    <dgm:pt modelId="{633C3F42-02B7-4E2A-A043-6B5D2842B446}" type="pres">
      <dgm:prSet presAssocID="{D6B2B78E-6CAA-4424-BDB9-3FD6F8F5FD92}" presName="LevelTwoTextNode" presStyleLbl="node4" presStyleIdx="5" presStyleCnt="8">
        <dgm:presLayoutVars>
          <dgm:chPref val="3"/>
        </dgm:presLayoutVars>
      </dgm:prSet>
      <dgm:spPr/>
      <dgm:t>
        <a:bodyPr/>
        <a:lstStyle/>
        <a:p>
          <a:endParaRPr lang="en-IE"/>
        </a:p>
      </dgm:t>
    </dgm:pt>
    <dgm:pt modelId="{CC91C8AE-3827-4A14-AFA9-C47BB1C5A5E1}" type="pres">
      <dgm:prSet presAssocID="{D6B2B78E-6CAA-4424-BDB9-3FD6F8F5FD92}" presName="level3hierChild" presStyleCnt="0"/>
      <dgm:spPr/>
    </dgm:pt>
    <dgm:pt modelId="{B0766A79-BBAD-48B4-8AE5-DEDB3EC8B203}" type="pres">
      <dgm:prSet presAssocID="{B920BAF2-3C8C-4A08-B3EF-77A05146A685}" presName="conn2-1" presStyleLbl="parChTrans1D3" presStyleIdx="3" presStyleCnt="4"/>
      <dgm:spPr/>
      <dgm:t>
        <a:bodyPr/>
        <a:lstStyle/>
        <a:p>
          <a:endParaRPr lang="en-IE"/>
        </a:p>
      </dgm:t>
    </dgm:pt>
    <dgm:pt modelId="{FAD9460F-4532-468D-A5F3-A807FA1C6575}" type="pres">
      <dgm:prSet presAssocID="{B920BAF2-3C8C-4A08-B3EF-77A05146A685}" presName="connTx" presStyleLbl="parChTrans1D3" presStyleIdx="3" presStyleCnt="4"/>
      <dgm:spPr/>
      <dgm:t>
        <a:bodyPr/>
        <a:lstStyle/>
        <a:p>
          <a:endParaRPr lang="en-IE"/>
        </a:p>
      </dgm:t>
    </dgm:pt>
    <dgm:pt modelId="{DB1F607C-4195-418A-8DBF-CFDC1E2104F6}" type="pres">
      <dgm:prSet presAssocID="{DF9BF0C1-255B-4FE1-9D1B-48502AA9BA63}" presName="root2" presStyleCnt="0"/>
      <dgm:spPr/>
    </dgm:pt>
    <dgm:pt modelId="{A6035AF1-18BB-4668-8BF6-D648CA0131E6}" type="pres">
      <dgm:prSet presAssocID="{DF9BF0C1-255B-4FE1-9D1B-48502AA9BA63}" presName="LevelTwoTextNode" presStyleLbl="node3" presStyleIdx="3" presStyleCnt="4">
        <dgm:presLayoutVars>
          <dgm:chPref val="3"/>
        </dgm:presLayoutVars>
      </dgm:prSet>
      <dgm:spPr/>
      <dgm:t>
        <a:bodyPr/>
        <a:lstStyle/>
        <a:p>
          <a:endParaRPr lang="en-IE"/>
        </a:p>
      </dgm:t>
    </dgm:pt>
    <dgm:pt modelId="{3028F4B5-4F7B-428C-8BEF-E3BDB3733A0E}" type="pres">
      <dgm:prSet presAssocID="{DF9BF0C1-255B-4FE1-9D1B-48502AA9BA63}" presName="level3hierChild" presStyleCnt="0"/>
      <dgm:spPr/>
    </dgm:pt>
    <dgm:pt modelId="{58C3FE06-F919-4125-AFFA-34001ECC623F}" type="pres">
      <dgm:prSet presAssocID="{73682559-7C2C-46FE-B7B7-42A454C257C0}" presName="conn2-1" presStyleLbl="parChTrans1D4" presStyleIdx="6" presStyleCnt="8"/>
      <dgm:spPr/>
      <dgm:t>
        <a:bodyPr/>
        <a:lstStyle/>
        <a:p>
          <a:endParaRPr lang="en-IE"/>
        </a:p>
      </dgm:t>
    </dgm:pt>
    <dgm:pt modelId="{786C76C3-406B-4A7A-B3A7-AF7A310DC2F8}" type="pres">
      <dgm:prSet presAssocID="{73682559-7C2C-46FE-B7B7-42A454C257C0}" presName="connTx" presStyleLbl="parChTrans1D4" presStyleIdx="6" presStyleCnt="8"/>
      <dgm:spPr/>
      <dgm:t>
        <a:bodyPr/>
        <a:lstStyle/>
        <a:p>
          <a:endParaRPr lang="en-IE"/>
        </a:p>
      </dgm:t>
    </dgm:pt>
    <dgm:pt modelId="{C2B73867-90C5-4A58-BE4A-DF135E4C03AE}" type="pres">
      <dgm:prSet presAssocID="{CB48DBC6-76BB-4C7F-BE3F-1CDA6F522DE9}" presName="root2" presStyleCnt="0"/>
      <dgm:spPr/>
    </dgm:pt>
    <dgm:pt modelId="{6D1CD840-FBAD-42B1-98F4-6EB75897960C}" type="pres">
      <dgm:prSet presAssocID="{CB48DBC6-76BB-4C7F-BE3F-1CDA6F522DE9}" presName="LevelTwoTextNode" presStyleLbl="node4" presStyleIdx="6" presStyleCnt="8">
        <dgm:presLayoutVars>
          <dgm:chPref val="3"/>
        </dgm:presLayoutVars>
      </dgm:prSet>
      <dgm:spPr/>
      <dgm:t>
        <a:bodyPr/>
        <a:lstStyle/>
        <a:p>
          <a:endParaRPr lang="en-IE"/>
        </a:p>
      </dgm:t>
    </dgm:pt>
    <dgm:pt modelId="{9A98D69C-E71C-4B52-9F8A-BF4BFE4097C7}" type="pres">
      <dgm:prSet presAssocID="{CB48DBC6-76BB-4C7F-BE3F-1CDA6F522DE9}" presName="level3hierChild" presStyleCnt="0"/>
      <dgm:spPr/>
    </dgm:pt>
    <dgm:pt modelId="{79369C1A-A4C2-4A58-847B-4F1FA513253D}" type="pres">
      <dgm:prSet presAssocID="{9FAC8F0E-9D96-40A4-AE03-A8A892AFEC8F}" presName="conn2-1" presStyleLbl="parChTrans1D4" presStyleIdx="7" presStyleCnt="8"/>
      <dgm:spPr/>
      <dgm:t>
        <a:bodyPr/>
        <a:lstStyle/>
        <a:p>
          <a:endParaRPr lang="en-IE"/>
        </a:p>
      </dgm:t>
    </dgm:pt>
    <dgm:pt modelId="{DC5A7887-113B-41C8-B4DC-0370C5804C21}" type="pres">
      <dgm:prSet presAssocID="{9FAC8F0E-9D96-40A4-AE03-A8A892AFEC8F}" presName="connTx" presStyleLbl="parChTrans1D4" presStyleIdx="7" presStyleCnt="8"/>
      <dgm:spPr/>
      <dgm:t>
        <a:bodyPr/>
        <a:lstStyle/>
        <a:p>
          <a:endParaRPr lang="en-IE"/>
        </a:p>
      </dgm:t>
    </dgm:pt>
    <dgm:pt modelId="{79BF9EBF-1A62-40DE-919F-88BCE42B3CDF}" type="pres">
      <dgm:prSet presAssocID="{C3E94951-075C-4C9A-AA43-E7844E6B7258}" presName="root2" presStyleCnt="0"/>
      <dgm:spPr/>
    </dgm:pt>
    <dgm:pt modelId="{7529863D-DB5C-4621-BA23-809D0B4F0CDA}" type="pres">
      <dgm:prSet presAssocID="{C3E94951-075C-4C9A-AA43-E7844E6B7258}" presName="LevelTwoTextNode" presStyleLbl="node4" presStyleIdx="7" presStyleCnt="8">
        <dgm:presLayoutVars>
          <dgm:chPref val="3"/>
        </dgm:presLayoutVars>
      </dgm:prSet>
      <dgm:spPr/>
      <dgm:t>
        <a:bodyPr/>
        <a:lstStyle/>
        <a:p>
          <a:endParaRPr lang="en-IE"/>
        </a:p>
      </dgm:t>
    </dgm:pt>
    <dgm:pt modelId="{FC2FB9D7-2C2A-4857-964C-FF72F30933DA}" type="pres">
      <dgm:prSet presAssocID="{C3E94951-075C-4C9A-AA43-E7844E6B7258}" presName="level3hierChild" presStyleCnt="0"/>
      <dgm:spPr/>
    </dgm:pt>
  </dgm:ptLst>
  <dgm:cxnLst>
    <dgm:cxn modelId="{6DA7283C-07FF-4949-B6E4-520428C6D4E6}" type="presOf" srcId="{6AFF7AF9-EC46-4B52-8FD9-C60CE49CD43E}" destId="{9971B932-78CC-4D6F-90A3-ADC0671EA8FC}" srcOrd="1" destOrd="0" presId="urn:microsoft.com/office/officeart/2005/8/layout/hierarchy2"/>
    <dgm:cxn modelId="{C215C6BE-2FC5-47AC-9354-CC500409CF1F}" type="presOf" srcId="{0C9F67E2-9AEF-439B-A025-E04EF2132D92}" destId="{0389F596-0C97-4EE6-9FD8-6DF16EDA6EBB}" srcOrd="0" destOrd="0" presId="urn:microsoft.com/office/officeart/2005/8/layout/hierarchy2"/>
    <dgm:cxn modelId="{F8F2837D-98E3-4A08-8839-5B0AF969E95A}" srcId="{8EC3BD7B-9853-4DA0-AEE8-9892D46E4F5A}" destId="{B70746C1-0612-436C-9DED-C08204A736CD}" srcOrd="0" destOrd="0" parTransId="{0EA60447-F611-4618-B4B5-CAF70FE90FA7}" sibTransId="{1D2FF7AD-C468-47C4-B7F0-95D826C04040}"/>
    <dgm:cxn modelId="{0DD739DD-FE9C-49F2-B91D-C78CF4F4EB56}" type="presOf" srcId="{F68D26B5-5194-43E3-B929-64B2881DC812}" destId="{7F4543A6-9126-4A85-819E-AD6F7100065F}" srcOrd="0" destOrd="0" presId="urn:microsoft.com/office/officeart/2005/8/layout/hierarchy2"/>
    <dgm:cxn modelId="{0036C404-6714-4AEB-9641-330E26E35D61}" type="presOf" srcId="{A715175E-258B-451F-9433-8D9A35D884EF}" destId="{2E6C61BE-C281-4C16-8344-F8DCD6C9BEA4}" srcOrd="0" destOrd="0" presId="urn:microsoft.com/office/officeart/2005/8/layout/hierarchy2"/>
    <dgm:cxn modelId="{01DE0103-FB60-4C48-9094-828372730362}" type="presOf" srcId="{9FAC8F0E-9D96-40A4-AE03-A8A892AFEC8F}" destId="{79369C1A-A4C2-4A58-847B-4F1FA513253D}" srcOrd="0" destOrd="0" presId="urn:microsoft.com/office/officeart/2005/8/layout/hierarchy2"/>
    <dgm:cxn modelId="{C66F0AC1-D291-4BC1-BB60-A785D5BC8F1F}" srcId="{DF9BF0C1-255B-4FE1-9D1B-48502AA9BA63}" destId="{C3E94951-075C-4C9A-AA43-E7844E6B7258}" srcOrd="1" destOrd="0" parTransId="{9FAC8F0E-9D96-40A4-AE03-A8A892AFEC8F}" sibTransId="{9D0F75C9-FA55-4B27-B3F0-FFDD5CD34D3F}"/>
    <dgm:cxn modelId="{379CA8FF-908D-4C69-B824-D27FA3D77500}" srcId="{98274C16-4192-4443-A41E-0B11C504F12F}" destId="{8A60CC1A-7047-4681-8840-6C1AF74ADA83}" srcOrd="1" destOrd="0" parTransId="{9C36854B-9426-445E-8289-678ECA147097}" sibTransId="{C7EBA09D-C2E1-4CC6-B059-D6226E1AB131}"/>
    <dgm:cxn modelId="{AC3D26F6-ADDB-4272-9588-A45FF4D56A61}" type="presOf" srcId="{C3E94951-075C-4C9A-AA43-E7844E6B7258}" destId="{7529863D-DB5C-4621-BA23-809D0B4F0CDA}" srcOrd="0" destOrd="0" presId="urn:microsoft.com/office/officeart/2005/8/layout/hierarchy2"/>
    <dgm:cxn modelId="{A0730D00-A873-4A0A-BABB-07ECD941928C}" type="presOf" srcId="{8EC3BD7B-9853-4DA0-AEE8-9892D46E4F5A}" destId="{CD1554D8-BD8F-4C9D-B7BB-9FCD80DF2952}" srcOrd="0" destOrd="0" presId="urn:microsoft.com/office/officeart/2005/8/layout/hierarchy2"/>
    <dgm:cxn modelId="{04BF3B94-214C-44A9-829B-A64A464CBF69}" type="presOf" srcId="{6576BB6E-9DB9-4D7F-ACBA-5AABAA518014}" destId="{37E0A2C4-173F-4A0F-8986-8B5B7FD89165}" srcOrd="0" destOrd="0" presId="urn:microsoft.com/office/officeart/2005/8/layout/hierarchy2"/>
    <dgm:cxn modelId="{6A75C3EE-9DFB-42D4-B30A-F2D6CA01C24B}" type="presOf" srcId="{9C36854B-9426-445E-8289-678ECA147097}" destId="{9E96C2FE-0DF3-4EE7-819E-DE0FB53578BC}" srcOrd="1" destOrd="0" presId="urn:microsoft.com/office/officeart/2005/8/layout/hierarchy2"/>
    <dgm:cxn modelId="{A4F96132-4B2F-41D6-AC92-9DFBEDE651B8}" srcId="{F41B349F-5830-41C9-8C3A-E0E898C8CE8A}" destId="{65BA35D7-1CED-418F-91D2-9BE828BF0C52}" srcOrd="0" destOrd="0" parTransId="{6576BB6E-9DB9-4D7F-ACBA-5AABAA518014}" sibTransId="{7EB70EDB-78C8-4967-82FE-8C81D6711D92}"/>
    <dgm:cxn modelId="{EE067BF1-23B2-489C-8666-096ABE0BDC54}" srcId="{332C19FF-1B34-46E4-A894-97FB1880AF43}" destId="{E74E0516-EA56-4812-8674-A32BD38D9841}" srcOrd="1" destOrd="0" parTransId="{3D025009-131F-4A9D-82E8-926222A2F64A}" sibTransId="{DE2C58B3-32A5-4542-8776-C4FC197C4B18}"/>
    <dgm:cxn modelId="{033DC9DB-F9AC-450E-9036-BB1D7FB33662}" type="presOf" srcId="{4880B0DC-FA10-4905-B4F7-C49BCA1AA511}" destId="{3EE58D66-EFA0-46FF-A346-2B6925CA41C1}" srcOrd="0" destOrd="0" presId="urn:microsoft.com/office/officeart/2005/8/layout/hierarchy2"/>
    <dgm:cxn modelId="{047B8972-BF50-47CD-83CC-943C84C04175}" type="presOf" srcId="{C6A58653-6326-475F-B883-5FEF1BC477E8}" destId="{5C7B6E1E-A82E-41CC-83E7-55B23A51AE43}" srcOrd="1" destOrd="0" presId="urn:microsoft.com/office/officeart/2005/8/layout/hierarchy2"/>
    <dgm:cxn modelId="{6DDD3618-FE8D-4F5D-9E26-6CECEA9D4747}" type="presOf" srcId="{AF4AD480-E110-40F1-B2E1-3746428F5B90}" destId="{5CA7D652-820E-4685-9664-0C407D1623AE}" srcOrd="0" destOrd="0" presId="urn:microsoft.com/office/officeart/2005/8/layout/hierarchy2"/>
    <dgm:cxn modelId="{226EEFC5-5706-4B24-AEDC-34A76609BF98}" type="presOf" srcId="{C6A58653-6326-475F-B883-5FEF1BC477E8}" destId="{AA2DBAF6-8B44-4618-91D7-89D688EC937C}" srcOrd="0" destOrd="0" presId="urn:microsoft.com/office/officeart/2005/8/layout/hierarchy2"/>
    <dgm:cxn modelId="{82B5798A-DE9E-4177-A35F-9BF664C91096}" type="presOf" srcId="{6D807F5D-4BCC-47E1-9D21-200CA700424A}" destId="{B6F6A68B-C41B-4CB0-A3C2-115150965DD3}" srcOrd="1" destOrd="0" presId="urn:microsoft.com/office/officeart/2005/8/layout/hierarchy2"/>
    <dgm:cxn modelId="{3B21329B-AA0B-4C68-A81C-072C2A4F34EE}" type="presOf" srcId="{8A60CC1A-7047-4681-8840-6C1AF74ADA83}" destId="{4F6CBA9E-DA14-4617-A9D7-9A3BEB9179C5}" srcOrd="0" destOrd="0" presId="urn:microsoft.com/office/officeart/2005/8/layout/hierarchy2"/>
    <dgm:cxn modelId="{49706AEF-2419-4C71-87CF-A26996FAEC02}" type="presOf" srcId="{CB48DBC6-76BB-4C7F-BE3F-1CDA6F522DE9}" destId="{6D1CD840-FBAD-42B1-98F4-6EB75897960C}" srcOrd="0" destOrd="0" presId="urn:microsoft.com/office/officeart/2005/8/layout/hierarchy2"/>
    <dgm:cxn modelId="{1525F9DD-2514-49E6-B0A6-C22E99658617}" type="presOf" srcId="{0EA60447-F611-4618-B4B5-CAF70FE90FA7}" destId="{7A3C81F7-426B-4C7A-9BA9-C8E4B0066987}" srcOrd="0" destOrd="0" presId="urn:microsoft.com/office/officeart/2005/8/layout/hierarchy2"/>
    <dgm:cxn modelId="{4E054324-5DCF-422D-8D86-98F7C143453A}" type="presOf" srcId="{3D025009-131F-4A9D-82E8-926222A2F64A}" destId="{79E5C1B5-32F6-42C8-A074-C499CA775F89}" srcOrd="1" destOrd="0" presId="urn:microsoft.com/office/officeart/2005/8/layout/hierarchy2"/>
    <dgm:cxn modelId="{FFC001E4-1755-4E78-8FB2-A3A66CFDB0FB}" type="presOf" srcId="{D6B2B78E-6CAA-4424-BDB9-3FD6F8F5FD92}" destId="{633C3F42-02B7-4E2A-A043-6B5D2842B446}" srcOrd="0" destOrd="0" presId="urn:microsoft.com/office/officeart/2005/8/layout/hierarchy2"/>
    <dgm:cxn modelId="{8682815C-15E3-411B-BCC8-1F1665E6DE99}" type="presOf" srcId="{98274C16-4192-4443-A41E-0B11C504F12F}" destId="{217558A9-B200-4EFF-BC88-3DC99B205C9A}" srcOrd="0" destOrd="0" presId="urn:microsoft.com/office/officeart/2005/8/layout/hierarchy2"/>
    <dgm:cxn modelId="{C97A07D0-AE37-483C-B1B0-1D691247940A}" srcId="{98274C16-4192-4443-A41E-0B11C504F12F}" destId="{AF4AD480-E110-40F1-B2E1-3746428F5B90}" srcOrd="0" destOrd="0" parTransId="{F904082B-35AE-452F-A819-19245918DE4E}" sibTransId="{0BC6DE9D-E484-4947-B5A2-4C7032AC1206}"/>
    <dgm:cxn modelId="{73D265DD-67E4-489E-BBB5-EF2884527BEB}" type="presOf" srcId="{4B626D59-F237-4571-888A-EB3202AA1F3E}" destId="{E14C5449-3C93-4583-99A0-99F915432C46}" srcOrd="0" destOrd="0" presId="urn:microsoft.com/office/officeart/2005/8/layout/hierarchy2"/>
    <dgm:cxn modelId="{CC6D0E56-5B5F-4C39-A0E4-57843D48BBC6}" srcId="{A715175E-258B-451F-9433-8D9A35D884EF}" destId="{98274C16-4192-4443-A41E-0B11C504F12F}" srcOrd="0" destOrd="0" parTransId="{70F90416-26CE-4B0F-BB73-4550A8B0422B}" sibTransId="{31CF78FC-5B67-4E30-8873-B97888568B43}"/>
    <dgm:cxn modelId="{3564677B-F7D2-407A-9D9B-A1BD21D83D25}" type="presOf" srcId="{F41B349F-5830-41C9-8C3A-E0E898C8CE8A}" destId="{EC495038-E86F-4EE6-BE18-F38A89056764}" srcOrd="0" destOrd="0" presId="urn:microsoft.com/office/officeart/2005/8/layout/hierarchy2"/>
    <dgm:cxn modelId="{C6D8BB23-EF55-41A5-84D2-BA839354F8E3}" type="presOf" srcId="{9C36854B-9426-445E-8289-678ECA147097}" destId="{80C1685C-283B-4C15-B4B7-380068BC9E74}" srcOrd="0" destOrd="0" presId="urn:microsoft.com/office/officeart/2005/8/layout/hierarchy2"/>
    <dgm:cxn modelId="{54F2BDA1-EB4B-4A26-B661-803ECB1FF925}" type="presOf" srcId="{65BA35D7-1CED-418F-91D2-9BE828BF0C52}" destId="{772DD8E6-7A56-4DD0-88F5-C7D5D03A4F3A}" srcOrd="0" destOrd="0" presId="urn:microsoft.com/office/officeart/2005/8/layout/hierarchy2"/>
    <dgm:cxn modelId="{36D11A56-7E06-4CA4-8ED1-88C9FE4A37AC}" type="presOf" srcId="{6576BB6E-9DB9-4D7F-ACBA-5AABAA518014}" destId="{FA1EBD64-FFB2-49D0-B5FF-5C0D981898F5}" srcOrd="1" destOrd="0" presId="urn:microsoft.com/office/officeart/2005/8/layout/hierarchy2"/>
    <dgm:cxn modelId="{BCB2584F-8422-4D97-8031-4F95DE341A5F}" type="presOf" srcId="{B920BAF2-3C8C-4A08-B3EF-77A05146A685}" destId="{FAD9460F-4532-468D-A5F3-A807FA1C6575}" srcOrd="1" destOrd="0" presId="urn:microsoft.com/office/officeart/2005/8/layout/hierarchy2"/>
    <dgm:cxn modelId="{09AB905E-0C67-4EB2-BB52-E9FDF314A096}" type="presOf" srcId="{0EA60447-F611-4618-B4B5-CAF70FE90FA7}" destId="{034713BA-C478-44C1-A6C7-06E882F70785}" srcOrd="1" destOrd="0" presId="urn:microsoft.com/office/officeart/2005/8/layout/hierarchy2"/>
    <dgm:cxn modelId="{7DFAC377-0E3A-4ED1-8757-E858F00D1846}" type="presOf" srcId="{B920BAF2-3C8C-4A08-B3EF-77A05146A685}" destId="{B0766A79-BBAD-48B4-8AE5-DEDB3EC8B203}" srcOrd="0" destOrd="0" presId="urn:microsoft.com/office/officeart/2005/8/layout/hierarchy2"/>
    <dgm:cxn modelId="{0A42DBDF-0546-4BD0-91BF-118158C2A300}" srcId="{8EC3BD7B-9853-4DA0-AEE8-9892D46E4F5A}" destId="{0C9F67E2-9AEF-439B-A025-E04EF2132D92}" srcOrd="1" destOrd="0" parTransId="{F68D26B5-5194-43E3-B929-64B2881DC812}" sibTransId="{20C7DAF2-CEE1-4638-9283-66D805A2232D}"/>
    <dgm:cxn modelId="{178B500F-B218-4A68-8C83-4350AA538D73}" type="presOf" srcId="{5BB6CD53-2F71-4CC2-9E9C-39B716397012}" destId="{675C3D35-1FEA-422F-B60B-EFA3EA389E37}" srcOrd="1" destOrd="0" presId="urn:microsoft.com/office/officeart/2005/8/layout/hierarchy2"/>
    <dgm:cxn modelId="{2BE1CBF4-05FB-4A1F-BD02-5181ECC25DB8}" type="presOf" srcId="{332C19FF-1B34-46E4-A894-97FB1880AF43}" destId="{6EAFC05B-0326-49A6-B25F-262E4BE3A93B}" srcOrd="0" destOrd="0" presId="urn:microsoft.com/office/officeart/2005/8/layout/hierarchy2"/>
    <dgm:cxn modelId="{79B47EC4-0029-46BA-8B7C-751F3E3627F1}" type="presOf" srcId="{73682559-7C2C-46FE-B7B7-42A454C257C0}" destId="{786C76C3-406B-4A7A-B3A7-AF7A310DC2F8}" srcOrd="1" destOrd="0" presId="urn:microsoft.com/office/officeart/2005/8/layout/hierarchy2"/>
    <dgm:cxn modelId="{85D3F8DB-C3ED-42C3-A176-428DDF19D678}" type="presOf" srcId="{5BB6CD53-2F71-4CC2-9E9C-39B716397012}" destId="{EC2F62DB-1949-4977-BF38-1E259A84C58C}" srcOrd="0" destOrd="0" presId="urn:microsoft.com/office/officeart/2005/8/layout/hierarchy2"/>
    <dgm:cxn modelId="{2ECE0257-ED0D-4BCE-95CF-CB511CB3D647}" type="presOf" srcId="{DF9BF0C1-255B-4FE1-9D1B-48502AA9BA63}" destId="{A6035AF1-18BB-4668-8BF6-D648CA0131E6}" srcOrd="0" destOrd="0" presId="urn:microsoft.com/office/officeart/2005/8/layout/hierarchy2"/>
    <dgm:cxn modelId="{79CD5E2F-6907-4C84-9A0A-6E7BE37DB934}" type="presOf" srcId="{4880B0DC-FA10-4905-B4F7-C49BCA1AA511}" destId="{F34FA5F9-0636-46FB-92EC-C39142C3AFD4}" srcOrd="1" destOrd="0" presId="urn:microsoft.com/office/officeart/2005/8/layout/hierarchy2"/>
    <dgm:cxn modelId="{AC441F9C-4A6C-474C-B936-C7D7AE9E0A0B}" srcId="{8A60CC1A-7047-4681-8840-6C1AF74ADA83}" destId="{DF9BF0C1-255B-4FE1-9D1B-48502AA9BA63}" srcOrd="1" destOrd="0" parTransId="{B920BAF2-3C8C-4A08-B3EF-77A05146A685}" sibTransId="{9812C9CF-BA0C-4197-A43F-3588D83F5735}"/>
    <dgm:cxn modelId="{28E96E50-DC47-46C2-AFB4-EDCDF32161A8}" srcId="{8A60CC1A-7047-4681-8840-6C1AF74ADA83}" destId="{F41B349F-5830-41C9-8C3A-E0E898C8CE8A}" srcOrd="0" destOrd="0" parTransId="{6AFF7AF9-EC46-4B52-8FD9-C60CE49CD43E}" sibTransId="{EFCC5BFC-C2A2-450B-AF77-DAE5B623404B}"/>
    <dgm:cxn modelId="{1031D27C-5469-40DA-9FB6-04EC5CC5A6A2}" type="presOf" srcId="{E74E0516-EA56-4812-8674-A32BD38D9841}" destId="{CF7FE181-6E2D-42BE-BDDD-D6C240527D66}" srcOrd="0" destOrd="0" presId="urn:microsoft.com/office/officeart/2005/8/layout/hierarchy2"/>
    <dgm:cxn modelId="{4B74EF72-8A5B-405D-ADC3-20BE7F218887}" srcId="{DF9BF0C1-255B-4FE1-9D1B-48502AA9BA63}" destId="{CB48DBC6-76BB-4C7F-BE3F-1CDA6F522DE9}" srcOrd="0" destOrd="0" parTransId="{73682559-7C2C-46FE-B7B7-42A454C257C0}" sibTransId="{68DC8F5E-91E0-442E-B000-CD226D049C05}"/>
    <dgm:cxn modelId="{6A8C5FDE-4994-4C20-8F87-9C412D3CF88A}" srcId="{AF4AD480-E110-40F1-B2E1-3746428F5B90}" destId="{8EC3BD7B-9853-4DA0-AEE8-9892D46E4F5A}" srcOrd="0" destOrd="0" parTransId="{4880B0DC-FA10-4905-B4F7-C49BCA1AA511}" sibTransId="{35B3CC35-6558-4AE6-A24F-D6CD7990B39B}"/>
    <dgm:cxn modelId="{59008CFF-23C5-4EDE-A2FE-30B001B3F923}" srcId="{F41B349F-5830-41C9-8C3A-E0E898C8CE8A}" destId="{D6B2B78E-6CAA-4424-BDB9-3FD6F8F5FD92}" srcOrd="1" destOrd="0" parTransId="{5BB6CD53-2F71-4CC2-9E9C-39B716397012}" sibTransId="{C1F9901A-69F2-46EF-A42D-82F3A6CBBB70}"/>
    <dgm:cxn modelId="{2C6A4818-451A-46EE-B4CB-B11B73296472}" type="presOf" srcId="{6D807F5D-4BCC-47E1-9D21-200CA700424A}" destId="{2A273696-9F22-4935-BEB1-609652F7F476}" srcOrd="0" destOrd="0" presId="urn:microsoft.com/office/officeart/2005/8/layout/hierarchy2"/>
    <dgm:cxn modelId="{BB3BBDEE-0839-4E98-AC1A-1F426BC106DF}" type="presOf" srcId="{73682559-7C2C-46FE-B7B7-42A454C257C0}" destId="{58C3FE06-F919-4125-AFFA-34001ECC623F}" srcOrd="0" destOrd="0" presId="urn:microsoft.com/office/officeart/2005/8/layout/hierarchy2"/>
    <dgm:cxn modelId="{DC08E425-BBE6-4761-BE26-75F88D46BB72}" type="presOf" srcId="{F904082B-35AE-452F-A819-19245918DE4E}" destId="{EC24CFB0-2109-49C3-B6C0-A62B6F219E02}" srcOrd="1" destOrd="0" presId="urn:microsoft.com/office/officeart/2005/8/layout/hierarchy2"/>
    <dgm:cxn modelId="{2DEF026C-9FC6-415C-B255-5FE477F5ACC0}" srcId="{332C19FF-1B34-46E4-A894-97FB1880AF43}" destId="{4B626D59-F237-4571-888A-EB3202AA1F3E}" srcOrd="0" destOrd="0" parTransId="{C6A58653-6326-475F-B883-5FEF1BC477E8}" sibTransId="{5BFA33C6-7A6E-4F6C-996D-3573F960F4C1}"/>
    <dgm:cxn modelId="{D01A9017-D446-4B41-9833-BF98674B67FB}" type="presOf" srcId="{F904082B-35AE-452F-A819-19245918DE4E}" destId="{995E1624-8247-43AD-BA44-341D957DDDB7}" srcOrd="0" destOrd="0" presId="urn:microsoft.com/office/officeart/2005/8/layout/hierarchy2"/>
    <dgm:cxn modelId="{476D905B-162C-4BB8-984B-98F1238E3799}" type="presOf" srcId="{9FAC8F0E-9D96-40A4-AE03-A8A892AFEC8F}" destId="{DC5A7887-113B-41C8-B4DC-0370C5804C21}" srcOrd="1" destOrd="0" presId="urn:microsoft.com/office/officeart/2005/8/layout/hierarchy2"/>
    <dgm:cxn modelId="{457B2D08-7E58-4804-A905-25526F5CE959}" type="presOf" srcId="{F68D26B5-5194-43E3-B929-64B2881DC812}" destId="{256B3B7C-9070-4CB9-9E07-9CDF945F6F8A}" srcOrd="1" destOrd="0" presId="urn:microsoft.com/office/officeart/2005/8/layout/hierarchy2"/>
    <dgm:cxn modelId="{07EC2C4C-6B91-4EA3-9285-788C9AA6C41E}" type="presOf" srcId="{3D025009-131F-4A9D-82E8-926222A2F64A}" destId="{632BB630-9963-429E-BD6A-D2FEFB318B2B}" srcOrd="0" destOrd="0" presId="urn:microsoft.com/office/officeart/2005/8/layout/hierarchy2"/>
    <dgm:cxn modelId="{96146875-5CE0-4DDC-A1EF-E612B404C61D}" srcId="{AF4AD480-E110-40F1-B2E1-3746428F5B90}" destId="{332C19FF-1B34-46E4-A894-97FB1880AF43}" srcOrd="1" destOrd="0" parTransId="{6D807F5D-4BCC-47E1-9D21-200CA700424A}" sibTransId="{276E52BE-B644-4B1E-83A8-EC1D43395B20}"/>
    <dgm:cxn modelId="{0E48DD83-DCA8-47AF-99C8-7B3EA79B312C}" type="presOf" srcId="{6AFF7AF9-EC46-4B52-8FD9-C60CE49CD43E}" destId="{8B1763C1-7651-4F7D-86C3-93B2AA970BE9}" srcOrd="0" destOrd="0" presId="urn:microsoft.com/office/officeart/2005/8/layout/hierarchy2"/>
    <dgm:cxn modelId="{F0DBD357-C889-4545-B58E-820F47671BAA}" type="presOf" srcId="{B70746C1-0612-436C-9DED-C08204A736CD}" destId="{9F8ADB4E-B5FD-4FA7-B99F-F01D6D362772}" srcOrd="0" destOrd="0" presId="urn:microsoft.com/office/officeart/2005/8/layout/hierarchy2"/>
    <dgm:cxn modelId="{9981F006-9DD7-48A7-9E64-F0A094F8B1A8}" type="presParOf" srcId="{2E6C61BE-C281-4C16-8344-F8DCD6C9BEA4}" destId="{CA4AA128-2069-47A8-8B7A-72ECA4C96863}" srcOrd="0" destOrd="0" presId="urn:microsoft.com/office/officeart/2005/8/layout/hierarchy2"/>
    <dgm:cxn modelId="{5DC10FFE-F7B3-4A17-B9A7-34E26B0F7AEC}" type="presParOf" srcId="{CA4AA128-2069-47A8-8B7A-72ECA4C96863}" destId="{217558A9-B200-4EFF-BC88-3DC99B205C9A}" srcOrd="0" destOrd="0" presId="urn:microsoft.com/office/officeart/2005/8/layout/hierarchy2"/>
    <dgm:cxn modelId="{35A64A8A-94F5-4849-ACF9-9D1E246D7900}" type="presParOf" srcId="{CA4AA128-2069-47A8-8B7A-72ECA4C96863}" destId="{7E3C7474-DB0E-438F-BE8A-09256B106358}" srcOrd="1" destOrd="0" presId="urn:microsoft.com/office/officeart/2005/8/layout/hierarchy2"/>
    <dgm:cxn modelId="{B45735D1-4092-4F40-9146-AB5C510CD1E8}" type="presParOf" srcId="{7E3C7474-DB0E-438F-BE8A-09256B106358}" destId="{995E1624-8247-43AD-BA44-341D957DDDB7}" srcOrd="0" destOrd="0" presId="urn:microsoft.com/office/officeart/2005/8/layout/hierarchy2"/>
    <dgm:cxn modelId="{38F6B513-5FFD-4B3A-BD10-331ABA9FE3AD}" type="presParOf" srcId="{995E1624-8247-43AD-BA44-341D957DDDB7}" destId="{EC24CFB0-2109-49C3-B6C0-A62B6F219E02}" srcOrd="0" destOrd="0" presId="urn:microsoft.com/office/officeart/2005/8/layout/hierarchy2"/>
    <dgm:cxn modelId="{2B6C52F0-7718-493D-9007-E2A66AF2AA37}" type="presParOf" srcId="{7E3C7474-DB0E-438F-BE8A-09256B106358}" destId="{623CE39F-651F-4D34-A605-E65364E3EAD7}" srcOrd="1" destOrd="0" presId="urn:microsoft.com/office/officeart/2005/8/layout/hierarchy2"/>
    <dgm:cxn modelId="{6B2C9438-CEBA-44DB-A797-12C84D448592}" type="presParOf" srcId="{623CE39F-651F-4D34-A605-E65364E3EAD7}" destId="{5CA7D652-820E-4685-9664-0C407D1623AE}" srcOrd="0" destOrd="0" presId="urn:microsoft.com/office/officeart/2005/8/layout/hierarchy2"/>
    <dgm:cxn modelId="{3CE7BADC-5A28-483D-BF7E-1D58C8074C21}" type="presParOf" srcId="{623CE39F-651F-4D34-A605-E65364E3EAD7}" destId="{C2CAD892-B000-41C4-AB00-99B64D40EE1D}" srcOrd="1" destOrd="0" presId="urn:microsoft.com/office/officeart/2005/8/layout/hierarchy2"/>
    <dgm:cxn modelId="{5048C9E6-52E7-4235-AF69-CED258B60CFD}" type="presParOf" srcId="{C2CAD892-B000-41C4-AB00-99B64D40EE1D}" destId="{3EE58D66-EFA0-46FF-A346-2B6925CA41C1}" srcOrd="0" destOrd="0" presId="urn:microsoft.com/office/officeart/2005/8/layout/hierarchy2"/>
    <dgm:cxn modelId="{8EF99BA7-8E6E-4DF0-AE65-9383B3FB39B8}" type="presParOf" srcId="{3EE58D66-EFA0-46FF-A346-2B6925CA41C1}" destId="{F34FA5F9-0636-46FB-92EC-C39142C3AFD4}" srcOrd="0" destOrd="0" presId="urn:microsoft.com/office/officeart/2005/8/layout/hierarchy2"/>
    <dgm:cxn modelId="{7CF62A5D-F6CC-4E92-8AD1-FD902E3C12F3}" type="presParOf" srcId="{C2CAD892-B000-41C4-AB00-99B64D40EE1D}" destId="{AF459B27-3EA4-4758-83BD-6611C09F085E}" srcOrd="1" destOrd="0" presId="urn:microsoft.com/office/officeart/2005/8/layout/hierarchy2"/>
    <dgm:cxn modelId="{CB3BA625-1DFE-4D33-9952-57619C8DF748}" type="presParOf" srcId="{AF459B27-3EA4-4758-83BD-6611C09F085E}" destId="{CD1554D8-BD8F-4C9D-B7BB-9FCD80DF2952}" srcOrd="0" destOrd="0" presId="urn:microsoft.com/office/officeart/2005/8/layout/hierarchy2"/>
    <dgm:cxn modelId="{10D362F5-DD57-426A-A1AE-7A478079D59A}" type="presParOf" srcId="{AF459B27-3EA4-4758-83BD-6611C09F085E}" destId="{79F18B0D-61C9-4037-AF9B-F3917DB695DA}" srcOrd="1" destOrd="0" presId="urn:microsoft.com/office/officeart/2005/8/layout/hierarchy2"/>
    <dgm:cxn modelId="{C3F9FF7D-6B12-46C7-954B-E18BDB89BC53}" type="presParOf" srcId="{79F18B0D-61C9-4037-AF9B-F3917DB695DA}" destId="{7A3C81F7-426B-4C7A-9BA9-C8E4B0066987}" srcOrd="0" destOrd="0" presId="urn:microsoft.com/office/officeart/2005/8/layout/hierarchy2"/>
    <dgm:cxn modelId="{400F3FD8-339E-4F71-B0F8-2A7E2CDB42A6}" type="presParOf" srcId="{7A3C81F7-426B-4C7A-9BA9-C8E4B0066987}" destId="{034713BA-C478-44C1-A6C7-06E882F70785}" srcOrd="0" destOrd="0" presId="urn:microsoft.com/office/officeart/2005/8/layout/hierarchy2"/>
    <dgm:cxn modelId="{219F3D6B-1BFA-40A9-8F9B-17F9B84669EF}" type="presParOf" srcId="{79F18B0D-61C9-4037-AF9B-F3917DB695DA}" destId="{F8F3F40E-74B8-4308-A4B9-5EB9BE0DD939}" srcOrd="1" destOrd="0" presId="urn:microsoft.com/office/officeart/2005/8/layout/hierarchy2"/>
    <dgm:cxn modelId="{DD53F7D4-B736-4847-9B99-7A504DFCBA2E}" type="presParOf" srcId="{F8F3F40E-74B8-4308-A4B9-5EB9BE0DD939}" destId="{9F8ADB4E-B5FD-4FA7-B99F-F01D6D362772}" srcOrd="0" destOrd="0" presId="urn:microsoft.com/office/officeart/2005/8/layout/hierarchy2"/>
    <dgm:cxn modelId="{10572214-ACC6-4607-B63D-13DCE9A1F5C9}" type="presParOf" srcId="{F8F3F40E-74B8-4308-A4B9-5EB9BE0DD939}" destId="{AA72C762-7FCC-4BEF-9323-5F21FE0F3322}" srcOrd="1" destOrd="0" presId="urn:microsoft.com/office/officeart/2005/8/layout/hierarchy2"/>
    <dgm:cxn modelId="{D6B82159-D76D-429E-8E55-5B63FEA23635}" type="presParOf" srcId="{79F18B0D-61C9-4037-AF9B-F3917DB695DA}" destId="{7F4543A6-9126-4A85-819E-AD6F7100065F}" srcOrd="2" destOrd="0" presId="urn:microsoft.com/office/officeart/2005/8/layout/hierarchy2"/>
    <dgm:cxn modelId="{23D6C2A7-BA77-4A9A-BE9B-39A55A64C245}" type="presParOf" srcId="{7F4543A6-9126-4A85-819E-AD6F7100065F}" destId="{256B3B7C-9070-4CB9-9E07-9CDF945F6F8A}" srcOrd="0" destOrd="0" presId="urn:microsoft.com/office/officeart/2005/8/layout/hierarchy2"/>
    <dgm:cxn modelId="{CA133A0F-375E-4F71-B348-EFA4B4241A18}" type="presParOf" srcId="{79F18B0D-61C9-4037-AF9B-F3917DB695DA}" destId="{2F717E18-F754-4C5C-B964-482252335792}" srcOrd="3" destOrd="0" presId="urn:microsoft.com/office/officeart/2005/8/layout/hierarchy2"/>
    <dgm:cxn modelId="{D4825215-98F1-455E-9046-4E16D56F886B}" type="presParOf" srcId="{2F717E18-F754-4C5C-B964-482252335792}" destId="{0389F596-0C97-4EE6-9FD8-6DF16EDA6EBB}" srcOrd="0" destOrd="0" presId="urn:microsoft.com/office/officeart/2005/8/layout/hierarchy2"/>
    <dgm:cxn modelId="{97387D49-868E-4CC6-A4C7-7601A2530B3A}" type="presParOf" srcId="{2F717E18-F754-4C5C-B964-482252335792}" destId="{ED407B66-A59A-4795-8B6E-104D2E06E461}" srcOrd="1" destOrd="0" presId="urn:microsoft.com/office/officeart/2005/8/layout/hierarchy2"/>
    <dgm:cxn modelId="{EAB9CF88-5545-4F30-8721-4487194997A8}" type="presParOf" srcId="{C2CAD892-B000-41C4-AB00-99B64D40EE1D}" destId="{2A273696-9F22-4935-BEB1-609652F7F476}" srcOrd="2" destOrd="0" presId="urn:microsoft.com/office/officeart/2005/8/layout/hierarchy2"/>
    <dgm:cxn modelId="{786350EA-914C-4FAE-9657-0EE933EBDA2E}" type="presParOf" srcId="{2A273696-9F22-4935-BEB1-609652F7F476}" destId="{B6F6A68B-C41B-4CB0-A3C2-115150965DD3}" srcOrd="0" destOrd="0" presId="urn:microsoft.com/office/officeart/2005/8/layout/hierarchy2"/>
    <dgm:cxn modelId="{B198F125-D2C8-424E-9D5F-A54B5701DED0}" type="presParOf" srcId="{C2CAD892-B000-41C4-AB00-99B64D40EE1D}" destId="{839EF4C8-7030-493D-B490-4C8FA7B6C3EA}" srcOrd="3" destOrd="0" presId="urn:microsoft.com/office/officeart/2005/8/layout/hierarchy2"/>
    <dgm:cxn modelId="{1E40446C-C98E-401A-BBB9-43B995AF6C37}" type="presParOf" srcId="{839EF4C8-7030-493D-B490-4C8FA7B6C3EA}" destId="{6EAFC05B-0326-49A6-B25F-262E4BE3A93B}" srcOrd="0" destOrd="0" presId="urn:microsoft.com/office/officeart/2005/8/layout/hierarchy2"/>
    <dgm:cxn modelId="{EB573687-E66F-4586-BF43-5BB365609B8E}" type="presParOf" srcId="{839EF4C8-7030-493D-B490-4C8FA7B6C3EA}" destId="{C1C12D45-DE9F-4F05-A517-3AD55956A77E}" srcOrd="1" destOrd="0" presId="urn:microsoft.com/office/officeart/2005/8/layout/hierarchy2"/>
    <dgm:cxn modelId="{D70D22C0-DDC8-4A2E-88E1-199959661F29}" type="presParOf" srcId="{C1C12D45-DE9F-4F05-A517-3AD55956A77E}" destId="{AA2DBAF6-8B44-4618-91D7-89D688EC937C}" srcOrd="0" destOrd="0" presId="urn:microsoft.com/office/officeart/2005/8/layout/hierarchy2"/>
    <dgm:cxn modelId="{FBA206A3-E465-4D44-AAD7-891102883811}" type="presParOf" srcId="{AA2DBAF6-8B44-4618-91D7-89D688EC937C}" destId="{5C7B6E1E-A82E-41CC-83E7-55B23A51AE43}" srcOrd="0" destOrd="0" presId="urn:microsoft.com/office/officeart/2005/8/layout/hierarchy2"/>
    <dgm:cxn modelId="{13007DAF-8AFA-4CCA-94F9-2A37139F47F0}" type="presParOf" srcId="{C1C12D45-DE9F-4F05-A517-3AD55956A77E}" destId="{88D0D353-5B90-4227-95DB-A9CC47BD2DD2}" srcOrd="1" destOrd="0" presId="urn:microsoft.com/office/officeart/2005/8/layout/hierarchy2"/>
    <dgm:cxn modelId="{BA233E22-DA11-4257-8268-4CE20B149D17}" type="presParOf" srcId="{88D0D353-5B90-4227-95DB-A9CC47BD2DD2}" destId="{E14C5449-3C93-4583-99A0-99F915432C46}" srcOrd="0" destOrd="0" presId="urn:microsoft.com/office/officeart/2005/8/layout/hierarchy2"/>
    <dgm:cxn modelId="{0B75BAE2-711D-41A1-929D-40601811379B}" type="presParOf" srcId="{88D0D353-5B90-4227-95DB-A9CC47BD2DD2}" destId="{9C427778-AC73-4817-BB3D-A97717151910}" srcOrd="1" destOrd="0" presId="urn:microsoft.com/office/officeart/2005/8/layout/hierarchy2"/>
    <dgm:cxn modelId="{336212A8-6CE2-443C-A230-AF4D8B8C3993}" type="presParOf" srcId="{C1C12D45-DE9F-4F05-A517-3AD55956A77E}" destId="{632BB630-9963-429E-BD6A-D2FEFB318B2B}" srcOrd="2" destOrd="0" presId="urn:microsoft.com/office/officeart/2005/8/layout/hierarchy2"/>
    <dgm:cxn modelId="{C53E20D1-4EED-4636-93FD-96AE228EF775}" type="presParOf" srcId="{632BB630-9963-429E-BD6A-D2FEFB318B2B}" destId="{79E5C1B5-32F6-42C8-A074-C499CA775F89}" srcOrd="0" destOrd="0" presId="urn:microsoft.com/office/officeart/2005/8/layout/hierarchy2"/>
    <dgm:cxn modelId="{7DF15E3F-F5BE-46BE-AAC7-976D9653648D}" type="presParOf" srcId="{C1C12D45-DE9F-4F05-A517-3AD55956A77E}" destId="{DC7B31FF-A49C-47ED-9D39-1E405438A553}" srcOrd="3" destOrd="0" presId="urn:microsoft.com/office/officeart/2005/8/layout/hierarchy2"/>
    <dgm:cxn modelId="{DD82B565-9D44-457F-B099-2A551D828248}" type="presParOf" srcId="{DC7B31FF-A49C-47ED-9D39-1E405438A553}" destId="{CF7FE181-6E2D-42BE-BDDD-D6C240527D66}" srcOrd="0" destOrd="0" presId="urn:microsoft.com/office/officeart/2005/8/layout/hierarchy2"/>
    <dgm:cxn modelId="{8E7F115D-EDF6-406F-8B6E-653792BED5EC}" type="presParOf" srcId="{DC7B31FF-A49C-47ED-9D39-1E405438A553}" destId="{3E796043-6565-4210-9BBC-DDA47C23308A}" srcOrd="1" destOrd="0" presId="urn:microsoft.com/office/officeart/2005/8/layout/hierarchy2"/>
    <dgm:cxn modelId="{08BF2328-2BBC-48C4-BB1D-AC665EB87143}" type="presParOf" srcId="{7E3C7474-DB0E-438F-BE8A-09256B106358}" destId="{80C1685C-283B-4C15-B4B7-380068BC9E74}" srcOrd="2" destOrd="0" presId="urn:microsoft.com/office/officeart/2005/8/layout/hierarchy2"/>
    <dgm:cxn modelId="{905BB239-3F94-4003-BEA7-42D3AF86B44A}" type="presParOf" srcId="{80C1685C-283B-4C15-B4B7-380068BC9E74}" destId="{9E96C2FE-0DF3-4EE7-819E-DE0FB53578BC}" srcOrd="0" destOrd="0" presId="urn:microsoft.com/office/officeart/2005/8/layout/hierarchy2"/>
    <dgm:cxn modelId="{44E74BE8-FF19-4FEE-8591-9F65739CC821}" type="presParOf" srcId="{7E3C7474-DB0E-438F-BE8A-09256B106358}" destId="{71EF9285-9A86-4D0C-BFDE-F90231F662E8}" srcOrd="3" destOrd="0" presId="urn:microsoft.com/office/officeart/2005/8/layout/hierarchy2"/>
    <dgm:cxn modelId="{BC42F7A6-7266-432C-A30F-33873F2B6C19}" type="presParOf" srcId="{71EF9285-9A86-4D0C-BFDE-F90231F662E8}" destId="{4F6CBA9E-DA14-4617-A9D7-9A3BEB9179C5}" srcOrd="0" destOrd="0" presId="urn:microsoft.com/office/officeart/2005/8/layout/hierarchy2"/>
    <dgm:cxn modelId="{95318582-261B-4862-BBD5-68390975F559}" type="presParOf" srcId="{71EF9285-9A86-4D0C-BFDE-F90231F662E8}" destId="{E1EBA60B-5D17-4BC5-A3AB-C49132A2DBDD}" srcOrd="1" destOrd="0" presId="urn:microsoft.com/office/officeart/2005/8/layout/hierarchy2"/>
    <dgm:cxn modelId="{1D63740A-F347-4A29-9355-7B49A5AABBDE}" type="presParOf" srcId="{E1EBA60B-5D17-4BC5-A3AB-C49132A2DBDD}" destId="{8B1763C1-7651-4F7D-86C3-93B2AA970BE9}" srcOrd="0" destOrd="0" presId="urn:microsoft.com/office/officeart/2005/8/layout/hierarchy2"/>
    <dgm:cxn modelId="{BF5E11B0-83E2-49A7-A317-8AF7D07B4667}" type="presParOf" srcId="{8B1763C1-7651-4F7D-86C3-93B2AA970BE9}" destId="{9971B932-78CC-4D6F-90A3-ADC0671EA8FC}" srcOrd="0" destOrd="0" presId="urn:microsoft.com/office/officeart/2005/8/layout/hierarchy2"/>
    <dgm:cxn modelId="{D137CFBA-B74D-4C5A-A3C8-32D5644A128A}" type="presParOf" srcId="{E1EBA60B-5D17-4BC5-A3AB-C49132A2DBDD}" destId="{C180A5D6-4F5B-4D72-A5C7-811035A56C98}" srcOrd="1" destOrd="0" presId="urn:microsoft.com/office/officeart/2005/8/layout/hierarchy2"/>
    <dgm:cxn modelId="{AE78E6C2-4417-41CA-9807-3D04DF551B02}" type="presParOf" srcId="{C180A5D6-4F5B-4D72-A5C7-811035A56C98}" destId="{EC495038-E86F-4EE6-BE18-F38A89056764}" srcOrd="0" destOrd="0" presId="urn:microsoft.com/office/officeart/2005/8/layout/hierarchy2"/>
    <dgm:cxn modelId="{1AA8BBE1-7C38-42C4-BA2B-0F3F9E8D76DB}" type="presParOf" srcId="{C180A5D6-4F5B-4D72-A5C7-811035A56C98}" destId="{0C537584-6BB7-41D3-A2C3-74161443CB83}" srcOrd="1" destOrd="0" presId="urn:microsoft.com/office/officeart/2005/8/layout/hierarchy2"/>
    <dgm:cxn modelId="{E1AA2F9C-CBDF-4E84-ACE2-F35A40E2CE7A}" type="presParOf" srcId="{0C537584-6BB7-41D3-A2C3-74161443CB83}" destId="{37E0A2C4-173F-4A0F-8986-8B5B7FD89165}" srcOrd="0" destOrd="0" presId="urn:microsoft.com/office/officeart/2005/8/layout/hierarchy2"/>
    <dgm:cxn modelId="{252691C4-29D8-4046-8FE5-44D3A92F781E}" type="presParOf" srcId="{37E0A2C4-173F-4A0F-8986-8B5B7FD89165}" destId="{FA1EBD64-FFB2-49D0-B5FF-5C0D981898F5}" srcOrd="0" destOrd="0" presId="urn:microsoft.com/office/officeart/2005/8/layout/hierarchy2"/>
    <dgm:cxn modelId="{30ADF0CD-05F2-4A63-B0E1-007786C5DCF0}" type="presParOf" srcId="{0C537584-6BB7-41D3-A2C3-74161443CB83}" destId="{D66E418D-BC1F-4EB9-A4EA-B20AE9AD6698}" srcOrd="1" destOrd="0" presId="urn:microsoft.com/office/officeart/2005/8/layout/hierarchy2"/>
    <dgm:cxn modelId="{8883ECE0-912A-4DC6-8856-7B5867260B53}" type="presParOf" srcId="{D66E418D-BC1F-4EB9-A4EA-B20AE9AD6698}" destId="{772DD8E6-7A56-4DD0-88F5-C7D5D03A4F3A}" srcOrd="0" destOrd="0" presId="urn:microsoft.com/office/officeart/2005/8/layout/hierarchy2"/>
    <dgm:cxn modelId="{66AE964F-EE82-4B20-BDFE-327D9277976A}" type="presParOf" srcId="{D66E418D-BC1F-4EB9-A4EA-B20AE9AD6698}" destId="{84F1C05F-70BD-46CF-99F4-4C211ADFC920}" srcOrd="1" destOrd="0" presId="urn:microsoft.com/office/officeart/2005/8/layout/hierarchy2"/>
    <dgm:cxn modelId="{9894CB20-0B6F-4844-9AB6-BEB8586BA2BB}" type="presParOf" srcId="{0C537584-6BB7-41D3-A2C3-74161443CB83}" destId="{EC2F62DB-1949-4977-BF38-1E259A84C58C}" srcOrd="2" destOrd="0" presId="urn:microsoft.com/office/officeart/2005/8/layout/hierarchy2"/>
    <dgm:cxn modelId="{E4968BF1-66FC-4FF9-94CC-02EFCE24CBF4}" type="presParOf" srcId="{EC2F62DB-1949-4977-BF38-1E259A84C58C}" destId="{675C3D35-1FEA-422F-B60B-EFA3EA389E37}" srcOrd="0" destOrd="0" presId="urn:microsoft.com/office/officeart/2005/8/layout/hierarchy2"/>
    <dgm:cxn modelId="{D8EACE49-04EF-4E13-B6E9-A751975BC30E}" type="presParOf" srcId="{0C537584-6BB7-41D3-A2C3-74161443CB83}" destId="{BA667BCF-094E-4530-B898-CA301EB87200}" srcOrd="3" destOrd="0" presId="urn:microsoft.com/office/officeart/2005/8/layout/hierarchy2"/>
    <dgm:cxn modelId="{B5946B0C-7687-47B5-83DC-CB06376C26C5}" type="presParOf" srcId="{BA667BCF-094E-4530-B898-CA301EB87200}" destId="{633C3F42-02B7-4E2A-A043-6B5D2842B446}" srcOrd="0" destOrd="0" presId="urn:microsoft.com/office/officeart/2005/8/layout/hierarchy2"/>
    <dgm:cxn modelId="{E35B5F50-A0CF-440F-8DA1-43D5BCCA56D7}" type="presParOf" srcId="{BA667BCF-094E-4530-B898-CA301EB87200}" destId="{CC91C8AE-3827-4A14-AFA9-C47BB1C5A5E1}" srcOrd="1" destOrd="0" presId="urn:microsoft.com/office/officeart/2005/8/layout/hierarchy2"/>
    <dgm:cxn modelId="{BDC6C8C9-EF92-4742-8601-952A8BAF35CB}" type="presParOf" srcId="{E1EBA60B-5D17-4BC5-A3AB-C49132A2DBDD}" destId="{B0766A79-BBAD-48B4-8AE5-DEDB3EC8B203}" srcOrd="2" destOrd="0" presId="urn:microsoft.com/office/officeart/2005/8/layout/hierarchy2"/>
    <dgm:cxn modelId="{D1035453-7B7F-4CA4-85D8-D7F3EBD60836}" type="presParOf" srcId="{B0766A79-BBAD-48B4-8AE5-DEDB3EC8B203}" destId="{FAD9460F-4532-468D-A5F3-A807FA1C6575}" srcOrd="0" destOrd="0" presId="urn:microsoft.com/office/officeart/2005/8/layout/hierarchy2"/>
    <dgm:cxn modelId="{F6FCB0C6-9A24-4394-97D8-AC9F2E760357}" type="presParOf" srcId="{E1EBA60B-5D17-4BC5-A3AB-C49132A2DBDD}" destId="{DB1F607C-4195-418A-8DBF-CFDC1E2104F6}" srcOrd="3" destOrd="0" presId="urn:microsoft.com/office/officeart/2005/8/layout/hierarchy2"/>
    <dgm:cxn modelId="{E636A560-AC02-47E6-A83E-5A0CF2E6C739}" type="presParOf" srcId="{DB1F607C-4195-418A-8DBF-CFDC1E2104F6}" destId="{A6035AF1-18BB-4668-8BF6-D648CA0131E6}" srcOrd="0" destOrd="0" presId="urn:microsoft.com/office/officeart/2005/8/layout/hierarchy2"/>
    <dgm:cxn modelId="{2ED40DB3-288D-4D6E-A26E-29F124A65125}" type="presParOf" srcId="{DB1F607C-4195-418A-8DBF-CFDC1E2104F6}" destId="{3028F4B5-4F7B-428C-8BEF-E3BDB3733A0E}" srcOrd="1" destOrd="0" presId="urn:microsoft.com/office/officeart/2005/8/layout/hierarchy2"/>
    <dgm:cxn modelId="{58968EB4-E45F-4F83-BD23-5EFFE2EA5749}" type="presParOf" srcId="{3028F4B5-4F7B-428C-8BEF-E3BDB3733A0E}" destId="{58C3FE06-F919-4125-AFFA-34001ECC623F}" srcOrd="0" destOrd="0" presId="urn:microsoft.com/office/officeart/2005/8/layout/hierarchy2"/>
    <dgm:cxn modelId="{7B56A0C7-4F85-42EA-84CE-4F67E0B918B9}" type="presParOf" srcId="{58C3FE06-F919-4125-AFFA-34001ECC623F}" destId="{786C76C3-406B-4A7A-B3A7-AF7A310DC2F8}" srcOrd="0" destOrd="0" presId="urn:microsoft.com/office/officeart/2005/8/layout/hierarchy2"/>
    <dgm:cxn modelId="{05640DDC-BF33-4C03-9958-E359004CF0E4}" type="presParOf" srcId="{3028F4B5-4F7B-428C-8BEF-E3BDB3733A0E}" destId="{C2B73867-90C5-4A58-BE4A-DF135E4C03AE}" srcOrd="1" destOrd="0" presId="urn:microsoft.com/office/officeart/2005/8/layout/hierarchy2"/>
    <dgm:cxn modelId="{C005C9FA-D80D-4E19-8F2F-3F5B142A86D5}" type="presParOf" srcId="{C2B73867-90C5-4A58-BE4A-DF135E4C03AE}" destId="{6D1CD840-FBAD-42B1-98F4-6EB75897960C}" srcOrd="0" destOrd="0" presId="urn:microsoft.com/office/officeart/2005/8/layout/hierarchy2"/>
    <dgm:cxn modelId="{7AE9BA2B-9EB5-4B1A-ADAA-601DDDED30BF}" type="presParOf" srcId="{C2B73867-90C5-4A58-BE4A-DF135E4C03AE}" destId="{9A98D69C-E71C-4B52-9F8A-BF4BFE4097C7}" srcOrd="1" destOrd="0" presId="urn:microsoft.com/office/officeart/2005/8/layout/hierarchy2"/>
    <dgm:cxn modelId="{D880FBD9-F220-4145-B438-62B3E869453B}" type="presParOf" srcId="{3028F4B5-4F7B-428C-8BEF-E3BDB3733A0E}" destId="{79369C1A-A4C2-4A58-847B-4F1FA513253D}" srcOrd="2" destOrd="0" presId="urn:microsoft.com/office/officeart/2005/8/layout/hierarchy2"/>
    <dgm:cxn modelId="{4986F8E5-072E-46DF-A7B7-BF514F00FA30}" type="presParOf" srcId="{79369C1A-A4C2-4A58-847B-4F1FA513253D}" destId="{DC5A7887-113B-41C8-B4DC-0370C5804C21}" srcOrd="0" destOrd="0" presId="urn:microsoft.com/office/officeart/2005/8/layout/hierarchy2"/>
    <dgm:cxn modelId="{5A2036B2-1650-4637-B4A5-5C40CD41DB4B}" type="presParOf" srcId="{3028F4B5-4F7B-428C-8BEF-E3BDB3733A0E}" destId="{79BF9EBF-1A62-40DE-919F-88BCE42B3CDF}" srcOrd="3" destOrd="0" presId="urn:microsoft.com/office/officeart/2005/8/layout/hierarchy2"/>
    <dgm:cxn modelId="{A50FCF08-8B25-4E4F-A875-E7CB5591A88E}" type="presParOf" srcId="{79BF9EBF-1A62-40DE-919F-88BCE42B3CDF}" destId="{7529863D-DB5C-4621-BA23-809D0B4F0CDA}" srcOrd="0" destOrd="0" presId="urn:microsoft.com/office/officeart/2005/8/layout/hierarchy2"/>
    <dgm:cxn modelId="{E07200DA-810E-4E1D-96B4-990208883251}" type="presParOf" srcId="{79BF9EBF-1A62-40DE-919F-88BCE42B3CDF}" destId="{FC2FB9D7-2C2A-4857-964C-FF72F30933D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558A9-B200-4EFF-BC88-3DC99B205C9A}">
      <dsp:nvSpPr>
        <dsp:cNvPr id="0" name=""/>
        <dsp:cNvSpPr/>
      </dsp:nvSpPr>
      <dsp:spPr>
        <a:xfrm>
          <a:off x="680844" y="2440148"/>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Start</a:t>
          </a:r>
          <a:endParaRPr lang="en-IE" sz="3800" kern="1200" dirty="0"/>
        </a:p>
      </dsp:txBody>
      <dsp:txXfrm>
        <a:off x="698596" y="2457900"/>
        <a:ext cx="1176701" cy="570598"/>
      </dsp:txXfrm>
    </dsp:sp>
    <dsp:sp modelId="{995E1624-8247-43AD-BA44-341D957DDDB7}">
      <dsp:nvSpPr>
        <dsp:cNvPr id="0" name=""/>
        <dsp:cNvSpPr/>
      </dsp:nvSpPr>
      <dsp:spPr>
        <a:xfrm rot="17350740">
          <a:off x="1397512" y="2036239"/>
          <a:ext cx="1475956" cy="19885"/>
        </a:xfrm>
        <a:custGeom>
          <a:avLst/>
          <a:gdLst/>
          <a:ahLst/>
          <a:cxnLst/>
          <a:rect l="0" t="0" r="0" b="0"/>
          <a:pathLst>
            <a:path>
              <a:moveTo>
                <a:pt x="0" y="9942"/>
              </a:moveTo>
              <a:lnTo>
                <a:pt x="1475956" y="994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2098591" y="2009283"/>
        <a:ext cx="73797" cy="73797"/>
      </dsp:txXfrm>
    </dsp:sp>
    <dsp:sp modelId="{5CA7D652-820E-4685-9664-0C407D1623AE}">
      <dsp:nvSpPr>
        <dsp:cNvPr id="0" name=""/>
        <dsp:cNvSpPr/>
      </dsp:nvSpPr>
      <dsp:spPr>
        <a:xfrm>
          <a:off x="2377931" y="1046112"/>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2395683" y="1063864"/>
        <a:ext cx="1176701" cy="570598"/>
      </dsp:txXfrm>
    </dsp:sp>
    <dsp:sp modelId="{3EE58D66-EFA0-46FF-A346-2B6925CA41C1}">
      <dsp:nvSpPr>
        <dsp:cNvPr id="0" name=""/>
        <dsp:cNvSpPr/>
      </dsp:nvSpPr>
      <dsp:spPr>
        <a:xfrm rot="18289469">
          <a:off x="3408035" y="990712"/>
          <a:ext cx="849084" cy="19885"/>
        </a:xfrm>
        <a:custGeom>
          <a:avLst/>
          <a:gdLst/>
          <a:ahLst/>
          <a:cxnLst/>
          <a:rect l="0" t="0" r="0" b="0"/>
          <a:pathLst>
            <a:path>
              <a:moveTo>
                <a:pt x="0" y="9942"/>
              </a:moveTo>
              <a:lnTo>
                <a:pt x="84908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811350" y="979428"/>
        <a:ext cx="42454" cy="42454"/>
      </dsp:txXfrm>
    </dsp:sp>
    <dsp:sp modelId="{CD1554D8-BD8F-4C9D-B7BB-9FCD80DF2952}">
      <dsp:nvSpPr>
        <dsp:cNvPr id="0" name=""/>
        <dsp:cNvSpPr/>
      </dsp:nvSpPr>
      <dsp:spPr>
        <a:xfrm>
          <a:off x="4075019" y="349094"/>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4092771" y="366846"/>
        <a:ext cx="1176701" cy="570598"/>
      </dsp:txXfrm>
    </dsp:sp>
    <dsp:sp modelId="{7A3C81F7-426B-4C7A-9BA9-C8E4B0066987}">
      <dsp:nvSpPr>
        <dsp:cNvPr id="0" name=""/>
        <dsp:cNvSpPr/>
      </dsp:nvSpPr>
      <dsp:spPr>
        <a:xfrm rot="19457599">
          <a:off x="5231098" y="467949"/>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462963"/>
        <a:ext cx="29856" cy="29856"/>
      </dsp:txXfrm>
    </dsp:sp>
    <dsp:sp modelId="{9F8ADB4E-B5FD-4FA7-B99F-F01D6D362772}">
      <dsp:nvSpPr>
        <dsp:cNvPr id="0" name=""/>
        <dsp:cNvSpPr/>
      </dsp:nvSpPr>
      <dsp:spPr>
        <a:xfrm>
          <a:off x="5772106" y="586"/>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5789858" y="18338"/>
        <a:ext cx="1176701" cy="570598"/>
      </dsp:txXfrm>
    </dsp:sp>
    <dsp:sp modelId="{7F4543A6-9126-4A85-819E-AD6F7100065F}">
      <dsp:nvSpPr>
        <dsp:cNvPr id="0" name=""/>
        <dsp:cNvSpPr/>
      </dsp:nvSpPr>
      <dsp:spPr>
        <a:xfrm rot="2142401">
          <a:off x="5231098" y="816458"/>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811472"/>
        <a:ext cx="29856" cy="29856"/>
      </dsp:txXfrm>
    </dsp:sp>
    <dsp:sp modelId="{0389F596-0C97-4EE6-9FD8-6DF16EDA6EBB}">
      <dsp:nvSpPr>
        <dsp:cNvPr id="0" name=""/>
        <dsp:cNvSpPr/>
      </dsp:nvSpPr>
      <dsp:spPr>
        <a:xfrm>
          <a:off x="5772106" y="697603"/>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5789858" y="715355"/>
        <a:ext cx="1176701" cy="570598"/>
      </dsp:txXfrm>
    </dsp:sp>
    <dsp:sp modelId="{2A273696-9F22-4935-BEB1-609652F7F476}">
      <dsp:nvSpPr>
        <dsp:cNvPr id="0" name=""/>
        <dsp:cNvSpPr/>
      </dsp:nvSpPr>
      <dsp:spPr>
        <a:xfrm rot="3310531">
          <a:off x="3408035" y="1687730"/>
          <a:ext cx="849084" cy="19885"/>
        </a:xfrm>
        <a:custGeom>
          <a:avLst/>
          <a:gdLst/>
          <a:ahLst/>
          <a:cxnLst/>
          <a:rect l="0" t="0" r="0" b="0"/>
          <a:pathLst>
            <a:path>
              <a:moveTo>
                <a:pt x="0" y="9942"/>
              </a:moveTo>
              <a:lnTo>
                <a:pt x="84908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811350" y="1676446"/>
        <a:ext cx="42454" cy="42454"/>
      </dsp:txXfrm>
    </dsp:sp>
    <dsp:sp modelId="{6EAFC05B-0326-49A6-B25F-262E4BE3A93B}">
      <dsp:nvSpPr>
        <dsp:cNvPr id="0" name=""/>
        <dsp:cNvSpPr/>
      </dsp:nvSpPr>
      <dsp:spPr>
        <a:xfrm>
          <a:off x="4075019" y="1743130"/>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4092771" y="1760882"/>
        <a:ext cx="1176701" cy="570598"/>
      </dsp:txXfrm>
    </dsp:sp>
    <dsp:sp modelId="{AA2DBAF6-8B44-4618-91D7-89D688EC937C}">
      <dsp:nvSpPr>
        <dsp:cNvPr id="0" name=""/>
        <dsp:cNvSpPr/>
      </dsp:nvSpPr>
      <dsp:spPr>
        <a:xfrm rot="19457599">
          <a:off x="5231098" y="1861984"/>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1856999"/>
        <a:ext cx="29856" cy="29856"/>
      </dsp:txXfrm>
    </dsp:sp>
    <dsp:sp modelId="{E14C5449-3C93-4583-99A0-99F915432C46}">
      <dsp:nvSpPr>
        <dsp:cNvPr id="0" name=""/>
        <dsp:cNvSpPr/>
      </dsp:nvSpPr>
      <dsp:spPr>
        <a:xfrm>
          <a:off x="5772106" y="1394621"/>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5789858" y="1412373"/>
        <a:ext cx="1176701" cy="570598"/>
      </dsp:txXfrm>
    </dsp:sp>
    <dsp:sp modelId="{632BB630-9963-429E-BD6A-D2FEFB318B2B}">
      <dsp:nvSpPr>
        <dsp:cNvPr id="0" name=""/>
        <dsp:cNvSpPr/>
      </dsp:nvSpPr>
      <dsp:spPr>
        <a:xfrm rot="2142401">
          <a:off x="5231098" y="2210493"/>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2205508"/>
        <a:ext cx="29856" cy="29856"/>
      </dsp:txXfrm>
    </dsp:sp>
    <dsp:sp modelId="{CF7FE181-6E2D-42BE-BDDD-D6C240527D66}">
      <dsp:nvSpPr>
        <dsp:cNvPr id="0" name=""/>
        <dsp:cNvSpPr/>
      </dsp:nvSpPr>
      <dsp:spPr>
        <a:xfrm>
          <a:off x="5772106" y="2091639"/>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5789858" y="2109391"/>
        <a:ext cx="1176701" cy="570598"/>
      </dsp:txXfrm>
    </dsp:sp>
    <dsp:sp modelId="{80C1685C-283B-4C15-B4B7-380068BC9E74}">
      <dsp:nvSpPr>
        <dsp:cNvPr id="0" name=""/>
        <dsp:cNvSpPr/>
      </dsp:nvSpPr>
      <dsp:spPr>
        <a:xfrm rot="4249260">
          <a:off x="1397512" y="3430275"/>
          <a:ext cx="1475956" cy="19885"/>
        </a:xfrm>
        <a:custGeom>
          <a:avLst/>
          <a:gdLst/>
          <a:ahLst/>
          <a:cxnLst/>
          <a:rect l="0" t="0" r="0" b="0"/>
          <a:pathLst>
            <a:path>
              <a:moveTo>
                <a:pt x="0" y="9942"/>
              </a:moveTo>
              <a:lnTo>
                <a:pt x="1475956" y="994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2098591" y="3403319"/>
        <a:ext cx="73797" cy="73797"/>
      </dsp:txXfrm>
    </dsp:sp>
    <dsp:sp modelId="{4F6CBA9E-DA14-4617-A9D7-9A3BEB9179C5}">
      <dsp:nvSpPr>
        <dsp:cNvPr id="0" name=""/>
        <dsp:cNvSpPr/>
      </dsp:nvSpPr>
      <dsp:spPr>
        <a:xfrm>
          <a:off x="2377931" y="3834184"/>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2395683" y="3851936"/>
        <a:ext cx="1176701" cy="570598"/>
      </dsp:txXfrm>
    </dsp:sp>
    <dsp:sp modelId="{8B1763C1-7651-4F7D-86C3-93B2AA970BE9}">
      <dsp:nvSpPr>
        <dsp:cNvPr id="0" name=""/>
        <dsp:cNvSpPr/>
      </dsp:nvSpPr>
      <dsp:spPr>
        <a:xfrm rot="18289469">
          <a:off x="3408035" y="3778784"/>
          <a:ext cx="849084" cy="19885"/>
        </a:xfrm>
        <a:custGeom>
          <a:avLst/>
          <a:gdLst/>
          <a:ahLst/>
          <a:cxnLst/>
          <a:rect l="0" t="0" r="0" b="0"/>
          <a:pathLst>
            <a:path>
              <a:moveTo>
                <a:pt x="0" y="9942"/>
              </a:moveTo>
              <a:lnTo>
                <a:pt x="84908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811350" y="3767499"/>
        <a:ext cx="42454" cy="42454"/>
      </dsp:txXfrm>
    </dsp:sp>
    <dsp:sp modelId="{EC495038-E86F-4EE6-BE18-F38A89056764}">
      <dsp:nvSpPr>
        <dsp:cNvPr id="0" name=""/>
        <dsp:cNvSpPr/>
      </dsp:nvSpPr>
      <dsp:spPr>
        <a:xfrm>
          <a:off x="4075019" y="3137166"/>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4092771" y="3154918"/>
        <a:ext cx="1176701" cy="570598"/>
      </dsp:txXfrm>
    </dsp:sp>
    <dsp:sp modelId="{37E0A2C4-173F-4A0F-8986-8B5B7FD89165}">
      <dsp:nvSpPr>
        <dsp:cNvPr id="0" name=""/>
        <dsp:cNvSpPr/>
      </dsp:nvSpPr>
      <dsp:spPr>
        <a:xfrm rot="19457599">
          <a:off x="5231098" y="3256020"/>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3251035"/>
        <a:ext cx="29856" cy="29856"/>
      </dsp:txXfrm>
    </dsp:sp>
    <dsp:sp modelId="{772DD8E6-7A56-4DD0-88F5-C7D5D03A4F3A}">
      <dsp:nvSpPr>
        <dsp:cNvPr id="0" name=""/>
        <dsp:cNvSpPr/>
      </dsp:nvSpPr>
      <dsp:spPr>
        <a:xfrm>
          <a:off x="5772106" y="2788657"/>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5789858" y="2806409"/>
        <a:ext cx="1176701" cy="570598"/>
      </dsp:txXfrm>
    </dsp:sp>
    <dsp:sp modelId="{EC2F62DB-1949-4977-BF38-1E259A84C58C}">
      <dsp:nvSpPr>
        <dsp:cNvPr id="0" name=""/>
        <dsp:cNvSpPr/>
      </dsp:nvSpPr>
      <dsp:spPr>
        <a:xfrm rot="2142401">
          <a:off x="5231098" y="3604529"/>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3599544"/>
        <a:ext cx="29856" cy="29856"/>
      </dsp:txXfrm>
    </dsp:sp>
    <dsp:sp modelId="{633C3F42-02B7-4E2A-A043-6B5D2842B446}">
      <dsp:nvSpPr>
        <dsp:cNvPr id="0" name=""/>
        <dsp:cNvSpPr/>
      </dsp:nvSpPr>
      <dsp:spPr>
        <a:xfrm>
          <a:off x="5772106" y="3485675"/>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5789858" y="3503427"/>
        <a:ext cx="1176701" cy="570598"/>
      </dsp:txXfrm>
    </dsp:sp>
    <dsp:sp modelId="{B0766A79-BBAD-48B4-8AE5-DEDB3EC8B203}">
      <dsp:nvSpPr>
        <dsp:cNvPr id="0" name=""/>
        <dsp:cNvSpPr/>
      </dsp:nvSpPr>
      <dsp:spPr>
        <a:xfrm rot="3310531">
          <a:off x="3408035" y="4475802"/>
          <a:ext cx="849084" cy="19885"/>
        </a:xfrm>
        <a:custGeom>
          <a:avLst/>
          <a:gdLst/>
          <a:ahLst/>
          <a:cxnLst/>
          <a:rect l="0" t="0" r="0" b="0"/>
          <a:pathLst>
            <a:path>
              <a:moveTo>
                <a:pt x="0" y="9942"/>
              </a:moveTo>
              <a:lnTo>
                <a:pt x="84908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811350" y="4464517"/>
        <a:ext cx="42454" cy="42454"/>
      </dsp:txXfrm>
    </dsp:sp>
    <dsp:sp modelId="{A6035AF1-18BB-4668-8BF6-D648CA0131E6}">
      <dsp:nvSpPr>
        <dsp:cNvPr id="0" name=""/>
        <dsp:cNvSpPr/>
      </dsp:nvSpPr>
      <dsp:spPr>
        <a:xfrm>
          <a:off x="4075019" y="4531202"/>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4092771" y="4548954"/>
        <a:ext cx="1176701" cy="570598"/>
      </dsp:txXfrm>
    </dsp:sp>
    <dsp:sp modelId="{58C3FE06-F919-4125-AFFA-34001ECC623F}">
      <dsp:nvSpPr>
        <dsp:cNvPr id="0" name=""/>
        <dsp:cNvSpPr/>
      </dsp:nvSpPr>
      <dsp:spPr>
        <a:xfrm rot="19457599">
          <a:off x="5231098" y="4650056"/>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4645070"/>
        <a:ext cx="29856" cy="29856"/>
      </dsp:txXfrm>
    </dsp:sp>
    <dsp:sp modelId="{6D1CD840-FBAD-42B1-98F4-6EB75897960C}">
      <dsp:nvSpPr>
        <dsp:cNvPr id="0" name=""/>
        <dsp:cNvSpPr/>
      </dsp:nvSpPr>
      <dsp:spPr>
        <a:xfrm>
          <a:off x="5772106" y="4182693"/>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B</a:t>
          </a:r>
          <a:endParaRPr lang="en-IE" sz="3800" kern="1200" dirty="0"/>
        </a:p>
      </dsp:txBody>
      <dsp:txXfrm>
        <a:off x="5789858" y="4200445"/>
        <a:ext cx="1176701" cy="570598"/>
      </dsp:txXfrm>
    </dsp:sp>
    <dsp:sp modelId="{79369C1A-A4C2-4A58-847B-4F1FA513253D}">
      <dsp:nvSpPr>
        <dsp:cNvPr id="0" name=""/>
        <dsp:cNvSpPr/>
      </dsp:nvSpPr>
      <dsp:spPr>
        <a:xfrm rot="2142401">
          <a:off x="5231098" y="4998565"/>
          <a:ext cx="597134" cy="19885"/>
        </a:xfrm>
        <a:custGeom>
          <a:avLst/>
          <a:gdLst/>
          <a:ahLst/>
          <a:cxnLst/>
          <a:rect l="0" t="0" r="0" b="0"/>
          <a:pathLst>
            <a:path>
              <a:moveTo>
                <a:pt x="0" y="9942"/>
              </a:moveTo>
              <a:lnTo>
                <a:pt x="597134" y="99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5514736" y="4993579"/>
        <a:ext cx="29856" cy="29856"/>
      </dsp:txXfrm>
    </dsp:sp>
    <dsp:sp modelId="{7529863D-DB5C-4621-BA23-809D0B4F0CDA}">
      <dsp:nvSpPr>
        <dsp:cNvPr id="0" name=""/>
        <dsp:cNvSpPr/>
      </dsp:nvSpPr>
      <dsp:spPr>
        <a:xfrm>
          <a:off x="5772106" y="4879711"/>
          <a:ext cx="1212205" cy="6061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IE" sz="3800" kern="1200" dirty="0" smtClean="0"/>
            <a:t>G</a:t>
          </a:r>
          <a:endParaRPr lang="en-IE" sz="3800" kern="1200" dirty="0"/>
        </a:p>
      </dsp:txBody>
      <dsp:txXfrm>
        <a:off x="5789858" y="4897463"/>
        <a:ext cx="1176701" cy="5705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5D05A-EEB5-4198-B1F5-414B7C3F9058}" type="datetimeFigureOut">
              <a:rPr lang="en-IE" smtClean="0"/>
              <a:t>29/09/2015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8FD37-1BD9-4C78-B1CB-B1E6EBA77FE0}" type="slidenum">
              <a:rPr lang="en-IE" smtClean="0"/>
              <a:t>‹#›</a:t>
            </a:fld>
            <a:endParaRPr lang="en-IE"/>
          </a:p>
        </p:txBody>
      </p:sp>
    </p:spTree>
    <p:extLst>
      <p:ext uri="{BB962C8B-B14F-4D97-AF65-F5344CB8AC3E}">
        <p14:creationId xmlns:p14="http://schemas.microsoft.com/office/powerpoint/2010/main" val="317611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a:t>
            </a:fld>
            <a:endParaRPr lang="en-IE"/>
          </a:p>
        </p:txBody>
      </p:sp>
    </p:spTree>
    <p:extLst>
      <p:ext uri="{BB962C8B-B14F-4D97-AF65-F5344CB8AC3E}">
        <p14:creationId xmlns:p14="http://schemas.microsoft.com/office/powerpoint/2010/main" val="112975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11</a:t>
            </a:fld>
            <a:endParaRPr lang="en-IE"/>
          </a:p>
        </p:txBody>
      </p:sp>
    </p:spTree>
    <p:extLst>
      <p:ext uri="{BB962C8B-B14F-4D97-AF65-F5344CB8AC3E}">
        <p14:creationId xmlns:p14="http://schemas.microsoft.com/office/powerpoint/2010/main" val="241690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12</a:t>
            </a:fld>
            <a:endParaRPr lang="en-IE"/>
          </a:p>
        </p:txBody>
      </p:sp>
    </p:spTree>
    <p:extLst>
      <p:ext uri="{BB962C8B-B14F-4D97-AF65-F5344CB8AC3E}">
        <p14:creationId xmlns:p14="http://schemas.microsoft.com/office/powerpoint/2010/main" val="211468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13</a:t>
            </a:fld>
            <a:endParaRPr lang="en-IE"/>
          </a:p>
        </p:txBody>
      </p:sp>
    </p:spTree>
    <p:extLst>
      <p:ext uri="{BB962C8B-B14F-4D97-AF65-F5344CB8AC3E}">
        <p14:creationId xmlns:p14="http://schemas.microsoft.com/office/powerpoint/2010/main" val="3223963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14</a:t>
            </a:fld>
            <a:endParaRPr lang="en-IE"/>
          </a:p>
        </p:txBody>
      </p:sp>
    </p:spTree>
    <p:extLst>
      <p:ext uri="{BB962C8B-B14F-4D97-AF65-F5344CB8AC3E}">
        <p14:creationId xmlns:p14="http://schemas.microsoft.com/office/powerpoint/2010/main" val="209946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15</a:t>
            </a:fld>
            <a:endParaRPr lang="en-IE"/>
          </a:p>
        </p:txBody>
      </p:sp>
    </p:spTree>
    <p:extLst>
      <p:ext uri="{BB962C8B-B14F-4D97-AF65-F5344CB8AC3E}">
        <p14:creationId xmlns:p14="http://schemas.microsoft.com/office/powerpoint/2010/main" val="185646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17</a:t>
            </a:fld>
            <a:endParaRPr lang="en-IE"/>
          </a:p>
        </p:txBody>
      </p:sp>
    </p:spTree>
    <p:extLst>
      <p:ext uri="{BB962C8B-B14F-4D97-AF65-F5344CB8AC3E}">
        <p14:creationId xmlns:p14="http://schemas.microsoft.com/office/powerpoint/2010/main" val="390136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Powerpoint</a:t>
            </a:r>
            <a:r>
              <a:rPr lang="en-IE" dirty="0" smtClean="0"/>
              <a:t> available at www.projectmaths.ie</a:t>
            </a:r>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19</a:t>
            </a:fld>
            <a:endParaRPr lang="en-IE"/>
          </a:p>
        </p:txBody>
      </p:sp>
    </p:spTree>
    <p:extLst>
      <p:ext uri="{BB962C8B-B14F-4D97-AF65-F5344CB8AC3E}">
        <p14:creationId xmlns:p14="http://schemas.microsoft.com/office/powerpoint/2010/main" val="17053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241226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21</a:t>
            </a:fld>
            <a:endParaRPr lang="en-IE"/>
          </a:p>
        </p:txBody>
      </p:sp>
    </p:spTree>
    <p:extLst>
      <p:ext uri="{BB962C8B-B14F-4D97-AF65-F5344CB8AC3E}">
        <p14:creationId xmlns:p14="http://schemas.microsoft.com/office/powerpoint/2010/main" val="241226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22</a:t>
            </a:fld>
            <a:endParaRPr lang="en-IE"/>
          </a:p>
        </p:txBody>
      </p:sp>
    </p:spTree>
    <p:extLst>
      <p:ext uri="{BB962C8B-B14F-4D97-AF65-F5344CB8AC3E}">
        <p14:creationId xmlns:p14="http://schemas.microsoft.com/office/powerpoint/2010/main" val="283835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a:t>
            </a:fld>
            <a:endParaRPr lang="en-IE"/>
          </a:p>
        </p:txBody>
      </p:sp>
    </p:spTree>
    <p:extLst>
      <p:ext uri="{BB962C8B-B14F-4D97-AF65-F5344CB8AC3E}">
        <p14:creationId xmlns:p14="http://schemas.microsoft.com/office/powerpoint/2010/main" val="408653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23</a:t>
            </a:fld>
            <a:endParaRPr lang="en-IE"/>
          </a:p>
        </p:txBody>
      </p:sp>
    </p:spTree>
    <p:extLst>
      <p:ext uri="{BB962C8B-B14F-4D97-AF65-F5344CB8AC3E}">
        <p14:creationId xmlns:p14="http://schemas.microsoft.com/office/powerpoint/2010/main" val="323300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24</a:t>
            </a:fld>
            <a:endParaRPr lang="en-IE"/>
          </a:p>
        </p:txBody>
      </p:sp>
    </p:spTree>
    <p:extLst>
      <p:ext uri="{BB962C8B-B14F-4D97-AF65-F5344CB8AC3E}">
        <p14:creationId xmlns:p14="http://schemas.microsoft.com/office/powerpoint/2010/main" val="291759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Link</a:t>
            </a:r>
            <a:r>
              <a:rPr lang="en-IE" baseline="0" dirty="0" smtClean="0"/>
              <a:t> to video file</a:t>
            </a:r>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25</a:t>
            </a:fld>
            <a:endParaRPr lang="en-IE"/>
          </a:p>
        </p:txBody>
      </p:sp>
    </p:spTree>
    <p:extLst>
      <p:ext uri="{BB962C8B-B14F-4D97-AF65-F5344CB8AC3E}">
        <p14:creationId xmlns:p14="http://schemas.microsoft.com/office/powerpoint/2010/main" val="130932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rPr>
              <a:t>Link to video file</a:t>
            </a:r>
          </a:p>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26</a:t>
            </a:fld>
            <a:endParaRPr lang="en-IE"/>
          </a:p>
        </p:txBody>
      </p:sp>
    </p:spTree>
    <p:extLst>
      <p:ext uri="{BB962C8B-B14F-4D97-AF65-F5344CB8AC3E}">
        <p14:creationId xmlns:p14="http://schemas.microsoft.com/office/powerpoint/2010/main" val="377243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27</a:t>
            </a:fld>
            <a:endParaRPr lang="en-IE"/>
          </a:p>
        </p:txBody>
      </p:sp>
    </p:spTree>
    <p:extLst>
      <p:ext uri="{BB962C8B-B14F-4D97-AF65-F5344CB8AC3E}">
        <p14:creationId xmlns:p14="http://schemas.microsoft.com/office/powerpoint/2010/main" val="1317965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29</a:t>
            </a:fld>
            <a:endParaRPr lang="en-IE"/>
          </a:p>
        </p:txBody>
      </p:sp>
    </p:spTree>
    <p:extLst>
      <p:ext uri="{BB962C8B-B14F-4D97-AF65-F5344CB8AC3E}">
        <p14:creationId xmlns:p14="http://schemas.microsoft.com/office/powerpoint/2010/main" val="176723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30</a:t>
            </a:fld>
            <a:endParaRPr lang="en-IE"/>
          </a:p>
        </p:txBody>
      </p:sp>
    </p:spTree>
    <p:extLst>
      <p:ext uri="{BB962C8B-B14F-4D97-AF65-F5344CB8AC3E}">
        <p14:creationId xmlns:p14="http://schemas.microsoft.com/office/powerpoint/2010/main" val="1961347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31</a:t>
            </a:fld>
            <a:endParaRPr lang="en-IE"/>
          </a:p>
        </p:txBody>
      </p:sp>
    </p:spTree>
    <p:extLst>
      <p:ext uri="{BB962C8B-B14F-4D97-AF65-F5344CB8AC3E}">
        <p14:creationId xmlns:p14="http://schemas.microsoft.com/office/powerpoint/2010/main" val="427159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32</a:t>
            </a:fld>
            <a:endParaRPr lang="en-IE"/>
          </a:p>
        </p:txBody>
      </p:sp>
    </p:spTree>
    <p:extLst>
      <p:ext uri="{BB962C8B-B14F-4D97-AF65-F5344CB8AC3E}">
        <p14:creationId xmlns:p14="http://schemas.microsoft.com/office/powerpoint/2010/main" val="335293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33</a:t>
            </a:fld>
            <a:endParaRPr lang="en-IE"/>
          </a:p>
        </p:txBody>
      </p:sp>
    </p:spTree>
    <p:extLst>
      <p:ext uri="{BB962C8B-B14F-4D97-AF65-F5344CB8AC3E}">
        <p14:creationId xmlns:p14="http://schemas.microsoft.com/office/powerpoint/2010/main" val="39843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4</a:t>
            </a:fld>
            <a:endParaRPr lang="en-IE"/>
          </a:p>
        </p:txBody>
      </p:sp>
    </p:spTree>
    <p:extLst>
      <p:ext uri="{BB962C8B-B14F-4D97-AF65-F5344CB8AC3E}">
        <p14:creationId xmlns:p14="http://schemas.microsoft.com/office/powerpoint/2010/main" val="213952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Argos</a:t>
            </a:r>
            <a:r>
              <a:rPr lang="en-IE" baseline="0" dirty="0" smtClean="0"/>
              <a:t> are keen for me to buy the insurance- the cost of the warranty to me is greater than the expected cost to Argos to fix the printer. If this wasn’t the truth then they wouldn’t be selling it as aggressively!</a:t>
            </a:r>
          </a:p>
          <a:p>
            <a:r>
              <a:rPr lang="en-IE" baseline="0" dirty="0" smtClean="0"/>
              <a:t>On average you will pay more for the warranty than to fix or replace the printer.</a:t>
            </a:r>
          </a:p>
          <a:p>
            <a:r>
              <a:rPr lang="en-IE" baseline="0" dirty="0" smtClean="0"/>
              <a:t>Core lesson: I should only insure myself against any adverse contingency that I can’t afford to withstand. I should skip buying insurance on everything else!</a:t>
            </a:r>
          </a:p>
          <a:p>
            <a:r>
              <a:rPr lang="en-IE" baseline="0" dirty="0" smtClean="0"/>
              <a:t>Should Bill Gates purchase any insurance?</a:t>
            </a:r>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35</a:t>
            </a:fld>
            <a:endParaRPr lang="en-IE"/>
          </a:p>
        </p:txBody>
      </p:sp>
    </p:spTree>
    <p:extLst>
      <p:ext uri="{BB962C8B-B14F-4D97-AF65-F5344CB8AC3E}">
        <p14:creationId xmlns:p14="http://schemas.microsoft.com/office/powerpoint/2010/main" val="756826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solidFill>
                  <a:prstClr val="black"/>
                </a:solidFill>
              </a:rPr>
              <a:pPr/>
              <a:t>36</a:t>
            </a:fld>
            <a:endParaRPr lang="en-IE">
              <a:solidFill>
                <a:prstClr val="black"/>
              </a:solidFill>
            </a:endParaRPr>
          </a:p>
        </p:txBody>
      </p:sp>
    </p:spTree>
    <p:extLst>
      <p:ext uri="{BB962C8B-B14F-4D97-AF65-F5344CB8AC3E}">
        <p14:creationId xmlns:p14="http://schemas.microsoft.com/office/powerpoint/2010/main" val="29741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5</a:t>
            </a:fld>
            <a:endParaRPr lang="en-IE"/>
          </a:p>
        </p:txBody>
      </p:sp>
    </p:spTree>
    <p:extLst>
      <p:ext uri="{BB962C8B-B14F-4D97-AF65-F5344CB8AC3E}">
        <p14:creationId xmlns:p14="http://schemas.microsoft.com/office/powerpoint/2010/main" val="160621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ndParaRPr>
          </a:p>
          <a:p>
            <a:endParaRPr lang="en-IE" baseline="0" dirty="0" smtClean="0"/>
          </a:p>
        </p:txBody>
      </p:sp>
      <p:sp>
        <p:nvSpPr>
          <p:cNvPr id="4" name="Slide Number Placeholder 3"/>
          <p:cNvSpPr>
            <a:spLocks noGrp="1"/>
          </p:cNvSpPr>
          <p:nvPr>
            <p:ph type="sldNum" sz="quarter" idx="10"/>
          </p:nvPr>
        </p:nvSpPr>
        <p:spPr/>
        <p:txBody>
          <a:bodyPr/>
          <a:lstStyle/>
          <a:p>
            <a:fld id="{B2D8FD37-1BD9-4C78-B1CB-B1E6EBA77FE0}" type="slidenum">
              <a:rPr lang="en-IE" smtClean="0"/>
              <a:t>6</a:t>
            </a:fld>
            <a:endParaRPr lang="en-IE"/>
          </a:p>
        </p:txBody>
      </p:sp>
    </p:spTree>
    <p:extLst>
      <p:ext uri="{BB962C8B-B14F-4D97-AF65-F5344CB8AC3E}">
        <p14:creationId xmlns:p14="http://schemas.microsoft.com/office/powerpoint/2010/main" val="417672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7</a:t>
            </a:fld>
            <a:endParaRPr lang="en-IE"/>
          </a:p>
        </p:txBody>
      </p:sp>
    </p:spTree>
    <p:extLst>
      <p:ext uri="{BB962C8B-B14F-4D97-AF65-F5344CB8AC3E}">
        <p14:creationId xmlns:p14="http://schemas.microsoft.com/office/powerpoint/2010/main" val="76081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8</a:t>
            </a:fld>
            <a:endParaRPr lang="en-IE"/>
          </a:p>
        </p:txBody>
      </p:sp>
    </p:spTree>
    <p:extLst>
      <p:ext uri="{BB962C8B-B14F-4D97-AF65-F5344CB8AC3E}">
        <p14:creationId xmlns:p14="http://schemas.microsoft.com/office/powerpoint/2010/main" val="76081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t>9</a:t>
            </a:fld>
            <a:endParaRPr lang="en-IE"/>
          </a:p>
        </p:txBody>
      </p:sp>
    </p:spTree>
    <p:extLst>
      <p:ext uri="{BB962C8B-B14F-4D97-AF65-F5344CB8AC3E}">
        <p14:creationId xmlns:p14="http://schemas.microsoft.com/office/powerpoint/2010/main" val="29741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2D8FD37-1BD9-4C78-B1CB-B1E6EBA77FE0}" type="slidenum">
              <a:rPr lang="en-IE" smtClean="0">
                <a:solidFill>
                  <a:prstClr val="black"/>
                </a:solidFill>
              </a:rPr>
              <a:pPr/>
              <a:t>10</a:t>
            </a:fld>
            <a:endParaRPr lang="en-IE">
              <a:solidFill>
                <a:prstClr val="black"/>
              </a:solidFill>
            </a:endParaRPr>
          </a:p>
        </p:txBody>
      </p:sp>
    </p:spTree>
    <p:extLst>
      <p:ext uri="{BB962C8B-B14F-4D97-AF65-F5344CB8AC3E}">
        <p14:creationId xmlns:p14="http://schemas.microsoft.com/office/powerpoint/2010/main" val="235611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fld id="{108E23E5-CB43-4C9E-81D1-96442CC36E80}" type="datetimeFigureOut">
              <a:rPr lang="en-IE" smtClean="0">
                <a:solidFill>
                  <a:prstClr val="black"/>
                </a:solidFill>
              </a:rPr>
              <a:pPr/>
              <a:t>29/09/2015</a:t>
            </a:fld>
            <a:endParaRPr lang="en-IE">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8589925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59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0078393"/>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874417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683961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spTree>
    <p:extLst>
      <p:ext uri="{BB962C8B-B14F-4D97-AF65-F5344CB8AC3E}">
        <p14:creationId xmlns:p14="http://schemas.microsoft.com/office/powerpoint/2010/main" val="16721043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956273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6928332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823812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estion">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800000"/>
          </a:solidFill>
          <a:ln w="28575">
            <a:solidFill>
              <a:srgbClr val="800000"/>
            </a:solidFill>
          </a:ln>
        </p:spPr>
        <p:txBody>
          <a:bodyPr/>
          <a:lstStyle>
            <a:lvl1pPr algn="l">
              <a:defRPr sz="1600" b="1" i="1">
                <a:solidFill>
                  <a:srgbClr val="FFCCCC"/>
                </a:solidFill>
                <a:latin typeface="Cambria" pitchFamily="18" charset="0"/>
              </a:defRPr>
            </a:lvl1pPr>
          </a:lstStyle>
          <a:p>
            <a:r>
              <a:rPr lang="en-US" smtClean="0"/>
              <a:t>Click to edit Master title style</a:t>
            </a:r>
            <a:endParaRPr lang="en-IE" dirty="0"/>
          </a:p>
        </p:txBody>
      </p:sp>
    </p:spTree>
    <p:extLst>
      <p:ext uri="{BB962C8B-B14F-4D97-AF65-F5344CB8AC3E}">
        <p14:creationId xmlns:p14="http://schemas.microsoft.com/office/powerpoint/2010/main" val="395104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2372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24.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projectmaths.ie/workshops/workshop10/DealOrNoDeal.xl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hyperlink" Target="../Videos/Deal_Or_No_Deal_16MB.wmv"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hyperlink" Target="../Videos/DealorNoDeal3Sections.wm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ie/url?sa=i&amp;rct=j&amp;q=&amp;esrc=s&amp;frm=1&amp;source=images&amp;cd=&amp;cad=rja&amp;docid=TfyBvhXut4hvJM&amp;tbnid=CSD3iDfeAp7K6M:&amp;ved=0CAUQjRw&amp;url=http://thedealyo.com/home/2013/01/09/free-tickets-to-the-price-is-right-or-chelsea-lately.html/&amp;ei=YLWTUsunKY7A7AaX9ICICQ&amp;bvm=bv.57127890,d.ZGU&amp;psig=AFQjCNGaZjVbxbm67-3onaAzxuX9naPTrw&amp;ust=1385498322844798"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The%20Price%20is%20Right%20Nazir.mp4"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hyperlink" Target="The%20Price%20is%20Right%20Jyme.mp4"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Excel/Class%20Average.xls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oleObject" Target="../embeddings/oleObject2.bin"/><Relationship Id="rId9" Type="http://schemas.openxmlformats.org/officeDocument/2006/relationships/image" Target="../media/image13.png"/><Relationship Id="rId1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prstClr val="black"/>
                </a:solidFill>
              </a:rPr>
              <a:t>Expected Value and Fair Games </a:t>
            </a:r>
            <a:endParaRPr lang="en-IE" dirty="0"/>
          </a:p>
        </p:txBody>
      </p:sp>
      <p:sp>
        <p:nvSpPr>
          <p:cNvPr id="3" name="Text Placeholder 2"/>
          <p:cNvSpPr>
            <a:spLocks noGrp="1"/>
          </p:cNvSpPr>
          <p:nvPr>
            <p:ph type="body" sz="quarter" idx="12"/>
          </p:nvPr>
        </p:nvSpPr>
        <p:spPr/>
        <p:txBody>
          <a:bodyPr/>
          <a:lstStyle/>
          <a:p>
            <a:endParaRPr lang="en-IE"/>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2" y="1196752"/>
            <a:ext cx="66579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2" y="5464708"/>
            <a:ext cx="721836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79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prstClr val="black"/>
                </a:solidFill>
              </a:rPr>
              <a:t>Teaching Idea</a:t>
            </a:r>
            <a:endParaRPr lang="en-IE" dirty="0"/>
          </a:p>
        </p:txBody>
      </p:sp>
      <p:sp>
        <p:nvSpPr>
          <p:cNvPr id="3" name="Text Placeholder 2"/>
          <p:cNvSpPr>
            <a:spLocks noGrp="1"/>
          </p:cNvSpPr>
          <p:nvPr>
            <p:ph type="body" sz="quarter" idx="12"/>
          </p:nvPr>
        </p:nvSpPr>
        <p:spPr/>
        <p:txBody>
          <a:bodyPr/>
          <a:lstStyle/>
          <a:p>
            <a:endParaRPr lang="en-IE"/>
          </a:p>
        </p:txBody>
      </p:sp>
      <p:pic>
        <p:nvPicPr>
          <p:cNvPr id="54274" name="Picture 2" descr="http://www.canadianhomeeducation.com/images/thumbs/0025246_3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37836"/>
            <a:ext cx="3865612" cy="2731699"/>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educatorsoutlet.com/images/products/12260D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504" y="3928769"/>
            <a:ext cx="2921739" cy="2740591"/>
          </a:xfrm>
          <a:prstGeom prst="rect">
            <a:avLst/>
          </a:prstGeom>
          <a:noFill/>
          <a:extLst>
            <a:ext uri="{909E8E84-426E-40DD-AFC4-6F175D3DCCD1}">
              <a14:hiddenFill xmlns:a14="http://schemas.microsoft.com/office/drawing/2010/main">
                <a:solidFill>
                  <a:srgbClr val="FFFFFF"/>
                </a:solidFill>
              </a14:hiddenFill>
            </a:ext>
          </a:extLst>
        </p:spPr>
      </p:pic>
      <p:pic>
        <p:nvPicPr>
          <p:cNvPr id="54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825918"/>
            <a:ext cx="4194991" cy="387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97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Mathematical Expectation</a:t>
            </a:r>
            <a:endParaRPr lang="en-IE" dirty="0"/>
          </a:p>
        </p:txBody>
      </p:sp>
      <p:sp>
        <p:nvSpPr>
          <p:cNvPr id="3" name="Text Placeholder 2"/>
          <p:cNvSpPr>
            <a:spLocks noGrp="1"/>
          </p:cNvSpPr>
          <p:nvPr>
            <p:ph type="body" sz="quarter" idx="12"/>
          </p:nvPr>
        </p:nvSpPr>
        <p:spPr/>
        <p:txBody>
          <a:bodyPr/>
          <a:lstStyle/>
          <a:p>
            <a:endParaRPr lang="en-IE"/>
          </a:p>
        </p:txBody>
      </p:sp>
      <p:pic>
        <p:nvPicPr>
          <p:cNvPr id="4" name="Picture 2" descr="http://t0.gstatic.com/images?q=tbn:ANd9GcQxGKL6ZyQ9UHrI_Sr8OnDS6gxrL-fUNl9wv6sSYd8C6R-2WcJHoVkFOwnI"/>
          <p:cNvPicPr>
            <a:picLocks noChangeAspect="1" noChangeArrowheads="1"/>
          </p:cNvPicPr>
          <p:nvPr/>
        </p:nvPicPr>
        <p:blipFill>
          <a:blip r:embed="rId3" cstate="print"/>
          <a:srcRect/>
          <a:stretch>
            <a:fillRect/>
          </a:stretch>
        </p:blipFill>
        <p:spPr bwMode="auto">
          <a:xfrm>
            <a:off x="2172436" y="996039"/>
            <a:ext cx="4615361" cy="3600400"/>
          </a:xfrm>
          <a:prstGeom prst="rect">
            <a:avLst/>
          </a:prstGeom>
          <a:noFill/>
        </p:spPr>
      </p:pic>
      <p:sp>
        <p:nvSpPr>
          <p:cNvPr id="5" name="Text Box 4"/>
          <p:cNvSpPr txBox="1">
            <a:spLocks noChangeArrowheads="1"/>
          </p:cNvSpPr>
          <p:nvPr/>
        </p:nvSpPr>
        <p:spPr bwMode="auto">
          <a:xfrm>
            <a:off x="1331640" y="4964975"/>
            <a:ext cx="7992888" cy="1200329"/>
          </a:xfrm>
          <a:prstGeom prst="rect">
            <a:avLst/>
          </a:prstGeom>
          <a:noFill/>
          <a:ln w="9525">
            <a:noFill/>
            <a:miter lim="800000"/>
            <a:headEnd/>
            <a:tailEnd/>
          </a:ln>
        </p:spPr>
        <p:txBody>
          <a:bodyPr wrap="square">
            <a:spAutoFit/>
          </a:bodyPr>
          <a:lstStyle/>
          <a:p>
            <a:r>
              <a:rPr lang="en-US" sz="2400" b="1" dirty="0">
                <a:solidFill>
                  <a:prstClr val="black"/>
                </a:solidFill>
                <a:latin typeface="Century Gothic" panose="020B0502020202020204" pitchFamily="34" charset="0"/>
                <a:cs typeface="Times New Roman" panose="02020603050405020304" pitchFamily="18" charset="0"/>
              </a:rPr>
              <a:t>Suppose a </a:t>
            </a:r>
            <a:r>
              <a:rPr lang="en-US" sz="2400" b="1" dirty="0" smtClean="0">
                <a:solidFill>
                  <a:prstClr val="black"/>
                </a:solidFill>
                <a:latin typeface="Century Gothic" panose="020B0502020202020204" pitchFamily="34" charset="0"/>
                <a:cs typeface="Times New Roman" panose="02020603050405020304" pitchFamily="18" charset="0"/>
              </a:rPr>
              <a:t>couple decide to have </a:t>
            </a:r>
            <a:r>
              <a:rPr lang="en-US" sz="2400" b="1" dirty="0">
                <a:solidFill>
                  <a:prstClr val="black"/>
                </a:solidFill>
                <a:latin typeface="Century Gothic" panose="020B0502020202020204" pitchFamily="34" charset="0"/>
                <a:cs typeface="Times New Roman" panose="02020603050405020304" pitchFamily="18" charset="0"/>
              </a:rPr>
              <a:t>three children. </a:t>
            </a:r>
            <a:endParaRPr lang="en-US" sz="2400" b="1" dirty="0" smtClean="0">
              <a:solidFill>
                <a:prstClr val="black"/>
              </a:solidFill>
              <a:latin typeface="Century Gothic" panose="020B0502020202020204" pitchFamily="34" charset="0"/>
              <a:cs typeface="Times New Roman" panose="02020603050405020304" pitchFamily="18" charset="0"/>
            </a:endParaRPr>
          </a:p>
          <a:p>
            <a:r>
              <a:rPr lang="en-US" sz="2400" b="1" dirty="0" smtClean="0">
                <a:solidFill>
                  <a:prstClr val="black"/>
                </a:solidFill>
                <a:latin typeface="Century Gothic" panose="020B0502020202020204" pitchFamily="34" charset="0"/>
                <a:cs typeface="Times New Roman" panose="02020603050405020304" pitchFamily="18" charset="0"/>
              </a:rPr>
              <a:t>How many boys can they expect to have? </a:t>
            </a:r>
          </a:p>
          <a:p>
            <a:r>
              <a:rPr lang="en-US" sz="2400" b="1" dirty="0" smtClean="0">
                <a:solidFill>
                  <a:prstClr val="black"/>
                </a:solidFill>
                <a:latin typeface="Century Gothic" panose="020B0502020202020204" pitchFamily="34" charset="0"/>
                <a:cs typeface="Times New Roman" panose="02020603050405020304" pitchFamily="18" charset="0"/>
              </a:rPr>
              <a:t>Assume </a:t>
            </a:r>
            <a:r>
              <a:rPr lang="en-US" sz="2400" b="1" dirty="0">
                <a:solidFill>
                  <a:prstClr val="black"/>
                </a:solidFill>
                <a:latin typeface="Century Gothic" panose="020B0502020202020204" pitchFamily="34" charset="0"/>
                <a:cs typeface="Times New Roman" panose="02020603050405020304" pitchFamily="18" charset="0"/>
              </a:rPr>
              <a:t>boys and girls are equally likely.</a:t>
            </a:r>
          </a:p>
        </p:txBody>
      </p:sp>
    </p:spTree>
    <p:extLst>
      <p:ext uri="{BB962C8B-B14F-4D97-AF65-F5344CB8AC3E}">
        <p14:creationId xmlns:p14="http://schemas.microsoft.com/office/powerpoint/2010/main" val="245607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Sample Space</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5" name="Diagram 4"/>
          <p:cNvGraphicFramePr/>
          <p:nvPr>
            <p:extLst>
              <p:ext uri="{D42A27DB-BD31-4B8C-83A1-F6EECF244321}">
                <p14:modId xmlns:p14="http://schemas.microsoft.com/office/powerpoint/2010/main" val="677606100"/>
              </p:ext>
            </p:extLst>
          </p:nvPr>
        </p:nvGraphicFramePr>
        <p:xfrm>
          <a:off x="179512" y="1326976"/>
          <a:ext cx="7665156"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36296" y="1280954"/>
            <a:ext cx="1184940"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BBB</a:t>
            </a:r>
          </a:p>
        </p:txBody>
      </p:sp>
      <p:sp>
        <p:nvSpPr>
          <p:cNvPr id="9" name="TextBox 8"/>
          <p:cNvSpPr txBox="1"/>
          <p:nvPr/>
        </p:nvSpPr>
        <p:spPr>
          <a:xfrm>
            <a:off x="7236296" y="1916832"/>
            <a:ext cx="1143262"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BBG</a:t>
            </a:r>
          </a:p>
        </p:txBody>
      </p:sp>
      <p:sp>
        <p:nvSpPr>
          <p:cNvPr id="10" name="TextBox 9"/>
          <p:cNvSpPr txBox="1"/>
          <p:nvPr/>
        </p:nvSpPr>
        <p:spPr>
          <a:xfrm>
            <a:off x="7215457" y="2636912"/>
            <a:ext cx="1143262"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BGB</a:t>
            </a:r>
          </a:p>
        </p:txBody>
      </p:sp>
      <p:sp>
        <p:nvSpPr>
          <p:cNvPr id="11" name="TextBox 10"/>
          <p:cNvSpPr txBox="1"/>
          <p:nvPr/>
        </p:nvSpPr>
        <p:spPr>
          <a:xfrm>
            <a:off x="7215457" y="3369186"/>
            <a:ext cx="1140056"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BGG</a:t>
            </a:r>
          </a:p>
        </p:txBody>
      </p:sp>
      <p:sp>
        <p:nvSpPr>
          <p:cNvPr id="12" name="TextBox 11"/>
          <p:cNvSpPr txBox="1"/>
          <p:nvPr/>
        </p:nvSpPr>
        <p:spPr>
          <a:xfrm>
            <a:off x="7215457" y="4089266"/>
            <a:ext cx="1143262" cy="707886"/>
          </a:xfrm>
          <a:prstGeom prst="rect">
            <a:avLst/>
          </a:prstGeom>
          <a:noFill/>
        </p:spPr>
        <p:txBody>
          <a:bodyPr wrap="none" rtlCol="0">
            <a:spAutoFit/>
          </a:bodyPr>
          <a:lstStyle/>
          <a:p>
            <a:r>
              <a:rPr lang="en-IE" sz="4000" b="1" i="1" dirty="0">
                <a:solidFill>
                  <a:srgbClr val="FF0000"/>
                </a:solidFill>
                <a:latin typeface="Cambria" panose="02040503050406030204" pitchFamily="18" charset="0"/>
              </a:rPr>
              <a:t>G</a:t>
            </a:r>
            <a:r>
              <a:rPr lang="en-IE" sz="4000" b="1" i="1" dirty="0" smtClean="0">
                <a:solidFill>
                  <a:srgbClr val="FF0000"/>
                </a:solidFill>
                <a:latin typeface="Cambria" panose="02040503050406030204" pitchFamily="18" charset="0"/>
              </a:rPr>
              <a:t>BB</a:t>
            </a:r>
          </a:p>
        </p:txBody>
      </p:sp>
      <p:sp>
        <p:nvSpPr>
          <p:cNvPr id="13" name="TextBox 12"/>
          <p:cNvSpPr txBox="1"/>
          <p:nvPr/>
        </p:nvSpPr>
        <p:spPr>
          <a:xfrm>
            <a:off x="7236296" y="4725144"/>
            <a:ext cx="1140056"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GBG</a:t>
            </a:r>
          </a:p>
        </p:txBody>
      </p:sp>
      <p:sp>
        <p:nvSpPr>
          <p:cNvPr id="14" name="TextBox 13"/>
          <p:cNvSpPr txBox="1"/>
          <p:nvPr/>
        </p:nvSpPr>
        <p:spPr>
          <a:xfrm>
            <a:off x="7194618" y="5457418"/>
            <a:ext cx="1140056"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GGB</a:t>
            </a:r>
          </a:p>
        </p:txBody>
      </p:sp>
      <p:sp>
        <p:nvSpPr>
          <p:cNvPr id="15" name="TextBox 14"/>
          <p:cNvSpPr txBox="1"/>
          <p:nvPr/>
        </p:nvSpPr>
        <p:spPr>
          <a:xfrm>
            <a:off x="7194618" y="6093296"/>
            <a:ext cx="1136850" cy="707886"/>
          </a:xfrm>
          <a:prstGeom prst="rect">
            <a:avLst/>
          </a:prstGeom>
          <a:noFill/>
        </p:spPr>
        <p:txBody>
          <a:bodyPr wrap="none" rtlCol="0">
            <a:spAutoFit/>
          </a:bodyPr>
          <a:lstStyle/>
          <a:p>
            <a:r>
              <a:rPr lang="en-IE" sz="4000" b="1" i="1" dirty="0" smtClean="0">
                <a:solidFill>
                  <a:srgbClr val="FF0000"/>
                </a:solidFill>
                <a:latin typeface="Cambria" panose="02040503050406030204" pitchFamily="18" charset="0"/>
              </a:rPr>
              <a:t>GGG</a:t>
            </a:r>
          </a:p>
        </p:txBody>
      </p:sp>
      <p:sp>
        <p:nvSpPr>
          <p:cNvPr id="8" name="TextBox 7"/>
          <p:cNvSpPr txBox="1"/>
          <p:nvPr/>
        </p:nvSpPr>
        <p:spPr>
          <a:xfrm>
            <a:off x="2795839" y="1620089"/>
            <a:ext cx="768159" cy="584775"/>
          </a:xfrm>
          <a:prstGeom prst="rect">
            <a:avLst/>
          </a:prstGeom>
          <a:noFill/>
        </p:spPr>
        <p:txBody>
          <a:bodyPr wrap="none" rtlCol="0">
            <a:spAutoFit/>
          </a:bodyPr>
          <a:lstStyle/>
          <a:p>
            <a:r>
              <a:rPr lang="en-IE" sz="3200" b="1" dirty="0" smtClean="0">
                <a:solidFill>
                  <a:srgbClr val="0070C0"/>
                </a:solidFill>
                <a:latin typeface="Cambria" panose="02040503050406030204" pitchFamily="18" charset="0"/>
              </a:rPr>
              <a:t>1st</a:t>
            </a:r>
          </a:p>
        </p:txBody>
      </p:sp>
      <p:sp>
        <p:nvSpPr>
          <p:cNvPr id="19" name="TextBox 18"/>
          <p:cNvSpPr txBox="1"/>
          <p:nvPr/>
        </p:nvSpPr>
        <p:spPr>
          <a:xfrm>
            <a:off x="4355976" y="1044025"/>
            <a:ext cx="922047" cy="584775"/>
          </a:xfrm>
          <a:prstGeom prst="rect">
            <a:avLst/>
          </a:prstGeom>
          <a:noFill/>
        </p:spPr>
        <p:txBody>
          <a:bodyPr wrap="none" rtlCol="0">
            <a:spAutoFit/>
          </a:bodyPr>
          <a:lstStyle/>
          <a:p>
            <a:r>
              <a:rPr lang="en-IE" sz="3200" b="1" dirty="0" smtClean="0">
                <a:solidFill>
                  <a:srgbClr val="0070C0"/>
                </a:solidFill>
                <a:latin typeface="Cambria" panose="02040503050406030204" pitchFamily="18" charset="0"/>
              </a:rPr>
              <a:t>2nd</a:t>
            </a:r>
          </a:p>
        </p:txBody>
      </p:sp>
      <p:sp>
        <p:nvSpPr>
          <p:cNvPr id="20" name="TextBox 19"/>
          <p:cNvSpPr txBox="1"/>
          <p:nvPr/>
        </p:nvSpPr>
        <p:spPr>
          <a:xfrm>
            <a:off x="6084168" y="755993"/>
            <a:ext cx="856709" cy="584775"/>
          </a:xfrm>
          <a:prstGeom prst="rect">
            <a:avLst/>
          </a:prstGeom>
          <a:noFill/>
        </p:spPr>
        <p:txBody>
          <a:bodyPr wrap="none" rtlCol="0">
            <a:spAutoFit/>
          </a:bodyPr>
          <a:lstStyle/>
          <a:p>
            <a:r>
              <a:rPr lang="en-IE" sz="3200" b="1" dirty="0" smtClean="0">
                <a:solidFill>
                  <a:srgbClr val="0070C0"/>
                </a:solidFill>
                <a:latin typeface="Cambria" panose="02040503050406030204" pitchFamily="18" charset="0"/>
              </a:rPr>
              <a:t>3rd</a:t>
            </a:r>
          </a:p>
        </p:txBody>
      </p:sp>
      <p:sp>
        <p:nvSpPr>
          <p:cNvPr id="23" name="Rectangle 22"/>
          <p:cNvSpPr/>
          <p:nvPr/>
        </p:nvSpPr>
        <p:spPr bwMode="auto">
          <a:xfrm>
            <a:off x="2123728" y="1620089"/>
            <a:ext cx="1656184" cy="48271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3779912" y="1048380"/>
            <a:ext cx="1697862" cy="54544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477774" y="783377"/>
            <a:ext cx="1758522" cy="61020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92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Mathematical Expectation</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7" name="Table 6"/>
          <p:cNvGraphicFramePr>
            <a:graphicFrameLocks noGrp="1"/>
          </p:cNvGraphicFramePr>
          <p:nvPr>
            <p:extLst>
              <p:ext uri="{D42A27DB-BD31-4B8C-83A1-F6EECF244321}">
                <p14:modId xmlns:p14="http://schemas.microsoft.com/office/powerpoint/2010/main" val="1235196483"/>
              </p:ext>
            </p:extLst>
          </p:nvPr>
        </p:nvGraphicFramePr>
        <p:xfrm>
          <a:off x="251520" y="1124744"/>
          <a:ext cx="7128792" cy="1645920"/>
        </p:xfrm>
        <a:graphic>
          <a:graphicData uri="http://schemas.openxmlformats.org/drawingml/2006/table">
            <a:tbl>
              <a:tblPr firstRow="1" bandRow="1">
                <a:tableStyleId>{21E4AEA4-8DFA-4A89-87EB-49C32662AFE0}</a:tableStyleId>
              </a:tblPr>
              <a:tblGrid>
                <a:gridCol w="2288254"/>
                <a:gridCol w="1163409"/>
                <a:gridCol w="1212855"/>
                <a:gridCol w="1320147"/>
                <a:gridCol w="1144127"/>
              </a:tblGrid>
              <a:tr h="730012">
                <a:tc>
                  <a:txBody>
                    <a:bodyPr/>
                    <a:lstStyle/>
                    <a:p>
                      <a:r>
                        <a:rPr lang="en-IE" sz="2800" i="1" dirty="0" smtClean="0">
                          <a:solidFill>
                            <a:schemeClr val="tx1"/>
                          </a:solidFill>
                        </a:rPr>
                        <a:t>No of Boys</a:t>
                      </a:r>
                      <a:endParaRPr lang="en-IE" sz="2800" i="1" dirty="0">
                        <a:solidFill>
                          <a:schemeClr val="tx1"/>
                        </a:solidFill>
                      </a:endParaRPr>
                    </a:p>
                  </a:txBody>
                  <a:tcPr/>
                </a:tc>
                <a:tc>
                  <a:txBody>
                    <a:bodyPr/>
                    <a:lstStyle/>
                    <a:p>
                      <a:pPr algn="ctr"/>
                      <a:r>
                        <a:rPr lang="en-IE" sz="3200" i="0" dirty="0" smtClean="0">
                          <a:solidFill>
                            <a:schemeClr val="tx1"/>
                          </a:solidFill>
                        </a:rPr>
                        <a:t>0</a:t>
                      </a:r>
                      <a:endParaRPr lang="en-IE" sz="3200" i="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1</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2</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3</a:t>
                      </a:r>
                    </a:p>
                    <a:p>
                      <a:endParaRPr lang="en-IE" dirty="0"/>
                    </a:p>
                  </a:txBody>
                  <a:tcPr/>
                </a:tc>
              </a:tr>
              <a:tr h="782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800" b="1" i="1" dirty="0" smtClean="0">
                          <a:solidFill>
                            <a:schemeClr val="tx1"/>
                          </a:solidFill>
                        </a:rPr>
                        <a:t>Probability</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smtClean="0">
                        <a:ln>
                          <a:noFill/>
                        </a:ln>
                        <a:solidFill>
                          <a:prstClr val="black"/>
                        </a:solidFill>
                        <a:effectLst/>
                        <a:uLnTx/>
                        <a:uFillTx/>
                        <a:latin typeface="+mn-lt"/>
                      </a:endParaRP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smtClean="0">
                        <a:ln>
                          <a:noFill/>
                        </a:ln>
                        <a:solidFill>
                          <a:prstClr val="black"/>
                        </a:solidFill>
                        <a:effectLst/>
                        <a:uLnTx/>
                        <a:uFillTx/>
                        <a:latin typeface="+mn-lt"/>
                      </a:endParaRP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smtClean="0">
                        <a:ln>
                          <a:noFill/>
                        </a:ln>
                        <a:solidFill>
                          <a:prstClr val="black"/>
                        </a:solidFill>
                        <a:effectLst/>
                        <a:uLnTx/>
                        <a:uFillTx/>
                        <a:latin typeface="+mn-lt"/>
                      </a:endParaRP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800" b="1" i="0" u="none" strike="noStrike" kern="1200" cap="none" spc="0" normalizeH="0" baseline="0" noProof="0" dirty="0" smtClean="0">
                        <a:ln>
                          <a:noFill/>
                        </a:ln>
                        <a:solidFill>
                          <a:prstClr val="black"/>
                        </a:solidFill>
                        <a:effectLst/>
                        <a:uLnTx/>
                        <a:uFillTx/>
                        <a:latin typeface="+mn-lt"/>
                      </a:endParaRPr>
                    </a:p>
                    <a:p>
                      <a:endParaRPr lang="en-IE" dirty="0"/>
                    </a:p>
                  </a:txBody>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5577348"/>
              </p:ext>
            </p:extLst>
          </p:nvPr>
        </p:nvGraphicFramePr>
        <p:xfrm>
          <a:off x="2411760" y="3429000"/>
          <a:ext cx="4071938" cy="3097212"/>
        </p:xfrm>
        <a:graphic>
          <a:graphicData uri="http://schemas.openxmlformats.org/presentationml/2006/ole">
            <mc:AlternateContent xmlns:mc="http://schemas.openxmlformats.org/markup-compatibility/2006">
              <mc:Choice xmlns:v="urn:schemas-microsoft-com:vml" Requires="v">
                <p:oleObj spid="_x0000_s33957" name="Equation" r:id="rId4" imgW="1701720" imgH="1295280" progId="Equation.DSMT4">
                  <p:embed/>
                </p:oleObj>
              </mc:Choice>
              <mc:Fallback>
                <p:oleObj name="Equation" r:id="rId4" imgW="1701720" imgH="1295280" progId="Equation.DSMT4">
                  <p:embed/>
                  <p:pic>
                    <p:nvPicPr>
                      <p:cNvPr id="0" name="Object 3"/>
                      <p:cNvPicPr>
                        <a:picLocks noChangeAspect="1" noChangeArrowheads="1"/>
                      </p:cNvPicPr>
                      <p:nvPr/>
                    </p:nvPicPr>
                    <p:blipFill>
                      <a:blip r:embed="rId5"/>
                      <a:srcRect/>
                      <a:stretch>
                        <a:fillRect/>
                      </a:stretch>
                    </p:blipFill>
                    <p:spPr bwMode="auto">
                      <a:xfrm>
                        <a:off x="2411760" y="3429000"/>
                        <a:ext cx="407193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339752" y="3284984"/>
            <a:ext cx="3384376"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pic>
        <p:nvPicPr>
          <p:cNvPr id="337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029" y="4077072"/>
            <a:ext cx="428620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363896" y="5013176"/>
            <a:ext cx="3384376"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2419075" y="6030313"/>
            <a:ext cx="3384376"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pic>
        <p:nvPicPr>
          <p:cNvPr id="33842"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8316" y="828675"/>
            <a:ext cx="1609725"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1293926489"/>
              </p:ext>
            </p:extLst>
          </p:nvPr>
        </p:nvGraphicFramePr>
        <p:xfrm>
          <a:off x="257532" y="1124744"/>
          <a:ext cx="7122780" cy="1645920"/>
        </p:xfrm>
        <a:graphic>
          <a:graphicData uri="http://schemas.openxmlformats.org/drawingml/2006/table">
            <a:tbl>
              <a:tblPr firstRow="1" bandRow="1">
                <a:tableStyleId>{21E4AEA4-8DFA-4A89-87EB-49C32662AFE0}</a:tableStyleId>
              </a:tblPr>
              <a:tblGrid>
                <a:gridCol w="2286324"/>
                <a:gridCol w="1162428"/>
                <a:gridCol w="1211832"/>
                <a:gridCol w="1319034"/>
                <a:gridCol w="1143162"/>
              </a:tblGrid>
              <a:tr h="666753">
                <a:tc>
                  <a:txBody>
                    <a:bodyPr/>
                    <a:lstStyle/>
                    <a:p>
                      <a:r>
                        <a:rPr lang="en-IE" sz="2800" i="1" dirty="0" smtClean="0">
                          <a:solidFill>
                            <a:schemeClr val="tx1"/>
                          </a:solidFill>
                        </a:rPr>
                        <a:t>No of Boys</a:t>
                      </a:r>
                      <a:endParaRPr lang="en-IE" sz="2800" i="1" dirty="0">
                        <a:solidFill>
                          <a:schemeClr val="tx1"/>
                        </a:solidFill>
                      </a:endParaRPr>
                    </a:p>
                  </a:txBody>
                  <a:tcPr/>
                </a:tc>
                <a:tc>
                  <a:txBody>
                    <a:bodyPr/>
                    <a:lstStyle/>
                    <a:p>
                      <a:pPr algn="ctr"/>
                      <a:r>
                        <a:rPr lang="en-IE" sz="3200" i="0" dirty="0" smtClean="0">
                          <a:solidFill>
                            <a:schemeClr val="tx1"/>
                          </a:solidFill>
                        </a:rPr>
                        <a:t>0</a:t>
                      </a:r>
                      <a:endParaRPr lang="en-IE" sz="3200" i="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1</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2</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3</a:t>
                      </a:r>
                    </a:p>
                    <a:p>
                      <a:endParaRPr lang="en-IE" dirty="0"/>
                    </a:p>
                  </a:txBody>
                  <a:tcPr/>
                </a:tc>
              </a:tr>
              <a:tr h="619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800" b="1" i="1" dirty="0" smtClean="0">
                          <a:solidFill>
                            <a:schemeClr val="tx1"/>
                          </a:solidFill>
                        </a:rPr>
                        <a:t>Probability</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1/8</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3/8</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3/8</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1/8</a:t>
                      </a:r>
                    </a:p>
                    <a:p>
                      <a:endParaRPr lang="en-IE" dirty="0"/>
                    </a:p>
                  </a:txBody>
                  <a:tcPr/>
                </a:tc>
              </a:tr>
            </a:tbl>
          </a:graphicData>
        </a:graphic>
      </p:graphicFrame>
    </p:spTree>
    <p:extLst>
      <p:ext uri="{BB962C8B-B14F-4D97-AF65-F5344CB8AC3E}">
        <p14:creationId xmlns:p14="http://schemas.microsoft.com/office/powerpoint/2010/main" val="37049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nodeType="clickEffect">
                                  <p:stCondLst>
                                    <p:cond delay="0"/>
                                  </p:stCondLst>
                                  <p:childTnLst>
                                    <p:animEffect transition="out" filter="wipe(left)">
                                      <p:cBhvr>
                                        <p:cTn id="20" dur="500"/>
                                        <p:tgtEl>
                                          <p:spTgt spid="33797"/>
                                        </p:tgtEl>
                                      </p:cBhvr>
                                    </p:animEffect>
                                    <p:set>
                                      <p:cBhvr>
                                        <p:cTn id="21" dur="1" fill="hold">
                                          <p:stCondLst>
                                            <p:cond delay="499"/>
                                          </p:stCondLst>
                                        </p:cTn>
                                        <p:tgtEl>
                                          <p:spTgt spid="3379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3984" y="1012487"/>
            <a:ext cx="6014199" cy="5440849"/>
            <a:chOff x="788114" y="2881529"/>
            <a:chExt cx="4384930" cy="3976471"/>
          </a:xfrm>
        </p:grpSpPr>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14" y="2881529"/>
              <a:ext cx="4384930" cy="397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78678" y="3645024"/>
              <a:ext cx="1003801" cy="769441"/>
            </a:xfrm>
            <a:prstGeom prst="rect">
              <a:avLst/>
            </a:prstGeom>
          </p:spPr>
          <p:txBody>
            <a:bodyPr wrap="none">
              <a:spAutoFit/>
            </a:bodyPr>
            <a:lstStyle/>
            <a:p>
              <a:r>
                <a:rPr lang="en-IE" sz="4400" b="1" dirty="0" smtClean="0">
                  <a:solidFill>
                    <a:srgbClr val="FFFF00"/>
                  </a:solidFill>
                </a:rPr>
                <a:t>€8 </a:t>
              </a:r>
              <a:endParaRPr lang="en-IE" dirty="0">
                <a:solidFill>
                  <a:srgbClr val="FFFF00"/>
                </a:solidFill>
              </a:endParaRPr>
            </a:p>
          </p:txBody>
        </p:sp>
        <p:sp>
          <p:nvSpPr>
            <p:cNvPr id="12" name="Rectangle 11"/>
            <p:cNvSpPr/>
            <p:nvPr/>
          </p:nvSpPr>
          <p:spPr>
            <a:xfrm>
              <a:off x="2573709" y="5409436"/>
              <a:ext cx="1003801" cy="769441"/>
            </a:xfrm>
            <a:prstGeom prst="rect">
              <a:avLst/>
            </a:prstGeom>
          </p:spPr>
          <p:txBody>
            <a:bodyPr wrap="none">
              <a:spAutoFit/>
            </a:bodyPr>
            <a:lstStyle/>
            <a:p>
              <a:r>
                <a:rPr lang="en-IE" sz="4400" b="1" dirty="0" smtClean="0">
                  <a:solidFill>
                    <a:srgbClr val="B4DCFA">
                      <a:lumMod val="25000"/>
                    </a:srgbClr>
                  </a:solidFill>
                </a:rPr>
                <a:t>€2 </a:t>
              </a:r>
              <a:endParaRPr lang="en-IE" dirty="0">
                <a:solidFill>
                  <a:srgbClr val="B4DCFA">
                    <a:lumMod val="25000"/>
                  </a:srgbClr>
                </a:solidFill>
              </a:endParaRPr>
            </a:p>
          </p:txBody>
        </p:sp>
      </p:grpSp>
      <p:sp>
        <p:nvSpPr>
          <p:cNvPr id="2" name="Title 1"/>
          <p:cNvSpPr>
            <a:spLocks noGrp="1"/>
          </p:cNvSpPr>
          <p:nvPr>
            <p:ph type="title"/>
          </p:nvPr>
        </p:nvSpPr>
        <p:spPr/>
        <p:txBody>
          <a:bodyPr/>
          <a:lstStyle/>
          <a:p>
            <a:r>
              <a:rPr lang="en-IE" dirty="0" smtClean="0"/>
              <a:t>Fair or Unfair?</a:t>
            </a:r>
            <a:endParaRPr lang="en-IE" dirty="0"/>
          </a:p>
        </p:txBody>
      </p:sp>
      <p:sp>
        <p:nvSpPr>
          <p:cNvPr id="3" name="Text Placeholder 2"/>
          <p:cNvSpPr>
            <a:spLocks noGrp="1"/>
          </p:cNvSpPr>
          <p:nvPr>
            <p:ph type="body" sz="quarter" idx="12"/>
          </p:nvPr>
        </p:nvSpPr>
        <p:spPr/>
        <p:txBody>
          <a:bodyPr/>
          <a:lstStyle/>
          <a:p>
            <a:endParaRPr lang="en-IE"/>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124744"/>
            <a:ext cx="32194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34936" y="1268760"/>
            <a:ext cx="2741520" cy="769441"/>
          </a:xfrm>
          <a:prstGeom prst="rect">
            <a:avLst/>
          </a:prstGeom>
          <a:noFill/>
        </p:spPr>
        <p:txBody>
          <a:bodyPr wrap="none" rtlCol="0">
            <a:spAutoFit/>
          </a:bodyPr>
          <a:lstStyle/>
          <a:p>
            <a:r>
              <a:rPr lang="en-IE" sz="4400" b="1" dirty="0" smtClean="0">
                <a:solidFill>
                  <a:srgbClr val="FF0000"/>
                </a:solidFill>
              </a:rPr>
              <a:t>€5 to play</a:t>
            </a:r>
          </a:p>
        </p:txBody>
      </p:sp>
    </p:spTree>
    <p:extLst>
      <p:ext uri="{BB962C8B-B14F-4D97-AF65-F5344CB8AC3E}">
        <p14:creationId xmlns:p14="http://schemas.microsoft.com/office/powerpoint/2010/main" val="934666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Fair or Unfair? Use Two Methods</a:t>
            </a:r>
            <a:endParaRPr lang="en-IE" dirty="0"/>
          </a:p>
        </p:txBody>
      </p:sp>
      <p:sp>
        <p:nvSpPr>
          <p:cNvPr id="3" name="Text Placeholder 2"/>
          <p:cNvSpPr>
            <a:spLocks noGrp="1"/>
          </p:cNvSpPr>
          <p:nvPr>
            <p:ph type="body" sz="quarter" idx="12"/>
          </p:nvPr>
        </p:nvSpPr>
        <p:spPr/>
        <p:txBody>
          <a:bodyPr/>
          <a:lstStyle/>
          <a:p>
            <a:endParaRPr lang="en-IE"/>
          </a:p>
        </p:txBody>
      </p:sp>
      <p:grpSp>
        <p:nvGrpSpPr>
          <p:cNvPr id="4" name="Group 3"/>
          <p:cNvGrpSpPr/>
          <p:nvPr/>
        </p:nvGrpSpPr>
        <p:grpSpPr>
          <a:xfrm>
            <a:off x="72008" y="979905"/>
            <a:ext cx="6156176" cy="5689455"/>
            <a:chOff x="578910" y="1268760"/>
            <a:chExt cx="5577266" cy="5185399"/>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10" y="1268760"/>
              <a:ext cx="5577266" cy="518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84223" y="3379639"/>
              <a:ext cx="1003801" cy="769441"/>
            </a:xfrm>
            <a:prstGeom prst="rect">
              <a:avLst/>
            </a:prstGeom>
          </p:spPr>
          <p:txBody>
            <a:bodyPr wrap="none">
              <a:spAutoFit/>
            </a:bodyPr>
            <a:lstStyle/>
            <a:p>
              <a:r>
                <a:rPr lang="en-IE" sz="4400" b="1" dirty="0" smtClean="0">
                  <a:solidFill>
                    <a:srgbClr val="002060"/>
                  </a:solidFill>
                </a:rPr>
                <a:t>€2 </a:t>
              </a:r>
              <a:endParaRPr lang="en-IE" dirty="0">
                <a:solidFill>
                  <a:srgbClr val="002060"/>
                </a:solidFill>
              </a:endParaRPr>
            </a:p>
          </p:txBody>
        </p:sp>
        <p:sp>
          <p:nvSpPr>
            <p:cNvPr id="6" name="Rectangle 5"/>
            <p:cNvSpPr/>
            <p:nvPr/>
          </p:nvSpPr>
          <p:spPr>
            <a:xfrm>
              <a:off x="2123728" y="1844824"/>
              <a:ext cx="1003801" cy="769441"/>
            </a:xfrm>
            <a:prstGeom prst="rect">
              <a:avLst/>
            </a:prstGeom>
          </p:spPr>
          <p:txBody>
            <a:bodyPr wrap="none">
              <a:spAutoFit/>
            </a:bodyPr>
            <a:lstStyle/>
            <a:p>
              <a:r>
                <a:rPr lang="en-IE" sz="4400" b="1" dirty="0" smtClean="0">
                  <a:solidFill>
                    <a:srgbClr val="B4DCFA">
                      <a:lumMod val="25000"/>
                    </a:srgbClr>
                  </a:solidFill>
                </a:rPr>
                <a:t>€8 </a:t>
              </a:r>
              <a:endParaRPr lang="en-IE" dirty="0">
                <a:solidFill>
                  <a:srgbClr val="B4DCFA">
                    <a:lumMod val="25000"/>
                  </a:srgbClr>
                </a:solidFill>
              </a:endParaRPr>
            </a:p>
          </p:txBody>
        </p:sp>
        <p:sp>
          <p:nvSpPr>
            <p:cNvPr id="7" name="Rectangle 6"/>
            <p:cNvSpPr/>
            <p:nvPr/>
          </p:nvSpPr>
          <p:spPr>
            <a:xfrm>
              <a:off x="1288402" y="2852936"/>
              <a:ext cx="1337226" cy="769441"/>
            </a:xfrm>
            <a:prstGeom prst="rect">
              <a:avLst/>
            </a:prstGeom>
          </p:spPr>
          <p:txBody>
            <a:bodyPr wrap="none">
              <a:spAutoFit/>
            </a:bodyPr>
            <a:lstStyle/>
            <a:p>
              <a:r>
                <a:rPr lang="en-IE" sz="4400" b="1" dirty="0" smtClean="0">
                  <a:solidFill>
                    <a:srgbClr val="FF0000"/>
                  </a:solidFill>
                </a:rPr>
                <a:t>€14 </a:t>
              </a:r>
              <a:endParaRPr lang="en-IE" dirty="0">
                <a:solidFill>
                  <a:srgbClr val="FF0000"/>
                </a:solidFill>
              </a:endParaRPr>
            </a:p>
          </p:txBody>
        </p:sp>
        <p:sp>
          <p:nvSpPr>
            <p:cNvPr id="8" name="Rectangle 7"/>
            <p:cNvSpPr/>
            <p:nvPr/>
          </p:nvSpPr>
          <p:spPr>
            <a:xfrm>
              <a:off x="1619672" y="4243735"/>
              <a:ext cx="1003801" cy="769441"/>
            </a:xfrm>
            <a:prstGeom prst="rect">
              <a:avLst/>
            </a:prstGeom>
          </p:spPr>
          <p:txBody>
            <a:bodyPr wrap="none">
              <a:spAutoFit/>
            </a:bodyPr>
            <a:lstStyle/>
            <a:p>
              <a:r>
                <a:rPr lang="en-IE" sz="4400" b="1" dirty="0" smtClean="0">
                  <a:solidFill>
                    <a:srgbClr val="FF0000"/>
                  </a:solidFill>
                </a:rPr>
                <a:t>€4 </a:t>
              </a:r>
              <a:endParaRPr lang="en-IE" dirty="0">
                <a:solidFill>
                  <a:srgbClr val="FF0000"/>
                </a:solidFill>
              </a:endParaRPr>
            </a:p>
          </p:txBody>
        </p:sp>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647" y="1148523"/>
            <a:ext cx="32131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47" y="1100186"/>
            <a:ext cx="3225800"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585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Fair Games</a:t>
            </a:r>
            <a:endParaRPr lang="en-IE" dirty="0"/>
          </a:p>
        </p:txBody>
      </p:sp>
      <p:sp>
        <p:nvSpPr>
          <p:cNvPr id="3" name="Text Placeholder 2"/>
          <p:cNvSpPr>
            <a:spLocks noGrp="1"/>
          </p:cNvSpPr>
          <p:nvPr>
            <p:ph type="body" sz="quarter" idx="12"/>
          </p:nvPr>
        </p:nvSpPr>
        <p:spPr/>
        <p:txBody>
          <a:bodyPr/>
          <a:lstStyle/>
          <a:p>
            <a:endParaRPr lang="en-IE"/>
          </a:p>
        </p:txBody>
      </p:sp>
      <p:pic>
        <p:nvPicPr>
          <p:cNvPr id="57346" name="Picture 2" descr="https://encrypted-tbn0.gstatic.com/images?q=tbn:ANd9GcR0qCCiy-tI3AtFWht555q1pUBA2Bk20HkQqS_ZIbOODqcDnIr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952821"/>
            <a:ext cx="7848872" cy="5788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7644" y="1544593"/>
            <a:ext cx="6408712" cy="4031873"/>
          </a:xfrm>
          <a:prstGeom prst="rect">
            <a:avLst/>
          </a:prstGeom>
          <a:noFill/>
        </p:spPr>
        <p:txBody>
          <a:bodyPr wrap="square" rtlCol="0">
            <a:spAutoFit/>
          </a:bodyPr>
          <a:lstStyle/>
          <a:p>
            <a:pPr algn="just"/>
            <a:r>
              <a:rPr lang="en-IE" sz="3200" b="1" dirty="0">
                <a:solidFill>
                  <a:prstClr val="white"/>
                </a:solidFill>
                <a:latin typeface="Bradley Hand ITC" panose="03070402050302030203" pitchFamily="66" charset="0"/>
              </a:rPr>
              <a:t>Fair Game</a:t>
            </a:r>
          </a:p>
          <a:p>
            <a:pPr algn="just"/>
            <a:endParaRPr lang="en-IE" sz="3200" b="1" dirty="0">
              <a:solidFill>
                <a:prstClr val="white"/>
              </a:solidFill>
              <a:latin typeface="Bradley Hand ITC" panose="03070402050302030203" pitchFamily="66" charset="0"/>
            </a:endParaRPr>
          </a:p>
          <a:p>
            <a:pPr algn="just"/>
            <a:r>
              <a:rPr lang="en-IE" sz="3200" b="1" dirty="0">
                <a:solidFill>
                  <a:prstClr val="white"/>
                </a:solidFill>
                <a:latin typeface="Bradley Hand ITC" panose="03070402050302030203" pitchFamily="66" charset="0"/>
              </a:rPr>
              <a:t>A game is said to be fair if the expected value (after considering the cost) is 0.  If this value is positive, the game is in your favour; and if this value is negative, the game is not in your favour.</a:t>
            </a:r>
          </a:p>
        </p:txBody>
      </p:sp>
    </p:spTree>
    <p:extLst>
      <p:ext uri="{BB962C8B-B14F-4D97-AF65-F5344CB8AC3E}">
        <p14:creationId xmlns:p14="http://schemas.microsoft.com/office/powerpoint/2010/main" val="3601089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Teaching Idea: Designing Games</a:t>
            </a:r>
            <a:endParaRPr lang="en-IE" dirty="0"/>
          </a:p>
        </p:txBody>
      </p:sp>
      <p:sp>
        <p:nvSpPr>
          <p:cNvPr id="3" name="Text Placeholder 2"/>
          <p:cNvSpPr>
            <a:spLocks noGrp="1"/>
          </p:cNvSpPr>
          <p:nvPr>
            <p:ph type="body" sz="quarter" idx="12"/>
          </p:nvPr>
        </p:nvSpPr>
        <p:spPr/>
        <p:txBody>
          <a:bodyPr/>
          <a:lstStyle/>
          <a:p>
            <a:endParaRPr lang="en-IE"/>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10924"/>
            <a:ext cx="6348735" cy="590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28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Teaching Idea: Designing Games</a:t>
            </a:r>
            <a:endParaRPr lang="en-IE" dirty="0"/>
          </a:p>
        </p:txBody>
      </p:sp>
      <p:sp>
        <p:nvSpPr>
          <p:cNvPr id="3" name="Text Placeholder 2"/>
          <p:cNvSpPr>
            <a:spLocks noGrp="1"/>
          </p:cNvSpPr>
          <p:nvPr>
            <p:ph type="body" sz="quarter" idx="12"/>
          </p:nvPr>
        </p:nvSpPr>
        <p:spPr/>
        <p:txBody>
          <a:bodyPr/>
          <a:lstStyle/>
          <a:p>
            <a:endParaRPr lang="en-IE"/>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775" y="836712"/>
            <a:ext cx="6147569" cy="583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93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Teaching Idea-Carnival Games</a:t>
            </a:r>
            <a:endParaRPr lang="en-IE" dirty="0"/>
          </a:p>
        </p:txBody>
      </p:sp>
      <p:sp>
        <p:nvSpPr>
          <p:cNvPr id="3" name="Text Placeholder 2"/>
          <p:cNvSpPr>
            <a:spLocks noGrp="1"/>
          </p:cNvSpPr>
          <p:nvPr>
            <p:ph type="body" sz="quarter" idx="12"/>
          </p:nvPr>
        </p:nvSpPr>
        <p:spPr/>
        <p:txBody>
          <a:bodyPr/>
          <a:lstStyle/>
          <a:p>
            <a:endParaRPr lang="en-IE"/>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675" y="3669233"/>
            <a:ext cx="3212106" cy="255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179513" y="980728"/>
            <a:ext cx="5400600" cy="2376264"/>
          </a:xfrm>
          <a:prstGeom prst="rect">
            <a:avLst/>
          </a:prstGeom>
          <a:gradFill>
            <a:gsLst>
              <a:gs pos="61000">
                <a:srgbClr val="F79646">
                  <a:lumMod val="60000"/>
                  <a:lumOff val="40000"/>
                </a:srgbClr>
              </a:gs>
              <a:gs pos="83000">
                <a:srgbClr val="990033"/>
              </a:gs>
              <a:gs pos="100000">
                <a:srgbClr val="4F81BD">
                  <a:tint val="23500"/>
                  <a:satMod val="16000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IE" sz="7200" b="1" i="1" dirty="0" smtClean="0">
                <a:solidFill>
                  <a:sysClr val="windowText" lastClr="000000">
                    <a:lumMod val="85000"/>
                    <a:lumOff val="15000"/>
                  </a:sysClr>
                </a:solidFill>
                <a:latin typeface="Bradley Hand ITC" pitchFamily="66" charset="0"/>
              </a:rPr>
              <a:t>Maths Counts </a:t>
            </a:r>
            <a:r>
              <a:rPr lang="en-IE" sz="4000" dirty="0" smtClean="0">
                <a:solidFill>
                  <a:sysClr val="windowText" lastClr="000000">
                    <a:lumMod val="85000"/>
                    <a:lumOff val="15000"/>
                  </a:sysClr>
                </a:solidFill>
                <a:latin typeface="Calibri"/>
              </a:rPr>
              <a:t/>
            </a:r>
            <a:br>
              <a:rPr lang="en-IE" sz="4000" dirty="0" smtClean="0">
                <a:solidFill>
                  <a:sysClr val="windowText" lastClr="000000">
                    <a:lumMod val="85000"/>
                    <a:lumOff val="15000"/>
                  </a:sysClr>
                </a:solidFill>
                <a:latin typeface="Calibri"/>
              </a:rPr>
            </a:br>
            <a:r>
              <a:rPr lang="en-IE" sz="5400" b="1" dirty="0" smtClean="0">
                <a:solidFill>
                  <a:sysClr val="windowText" lastClr="000000">
                    <a:lumMod val="85000"/>
                    <a:lumOff val="15000"/>
                  </a:sysClr>
                </a:solidFill>
                <a:latin typeface="Century" pitchFamily="18" charset="0"/>
              </a:rPr>
              <a:t>Insights into Lesson Study</a:t>
            </a:r>
            <a:endParaRPr lang="en-IE" sz="5400" dirty="0">
              <a:solidFill>
                <a:sysClr val="windowText" lastClr="000000">
                  <a:lumMod val="85000"/>
                  <a:lumOff val="15000"/>
                </a:sysClr>
              </a:solidFill>
              <a:latin typeface="Calibri"/>
            </a:endParaRPr>
          </a:p>
        </p:txBody>
      </p:sp>
      <p:pic>
        <p:nvPicPr>
          <p:cNvPr id="6" name="Picture 2" descr="C:\Users\Thomas\Pictures\School\2011-Photos\School Crest.jpg"/>
          <p:cNvPicPr>
            <a:picLocks noChangeAspect="1" noChangeArrowheads="1"/>
          </p:cNvPicPr>
          <p:nvPr/>
        </p:nvPicPr>
        <p:blipFill>
          <a:blip r:embed="rId4" cstate="print"/>
          <a:srcRect/>
          <a:stretch>
            <a:fillRect/>
          </a:stretch>
        </p:blipFill>
        <p:spPr bwMode="auto">
          <a:xfrm>
            <a:off x="6345849" y="980728"/>
            <a:ext cx="2272530" cy="2215874"/>
          </a:xfrm>
          <a:prstGeom prst="rect">
            <a:avLst/>
          </a:prstGeom>
          <a:noFill/>
        </p:spPr>
      </p:pic>
      <p:pic>
        <p:nvPicPr>
          <p:cNvPr id="7" name="Picture 4"/>
          <p:cNvPicPr>
            <a:picLocks noChangeAspect="1" noChangeArrowheads="1"/>
          </p:cNvPicPr>
          <p:nvPr/>
        </p:nvPicPr>
        <p:blipFill>
          <a:blip r:embed="rId5" cstate="print"/>
          <a:srcRect/>
          <a:stretch>
            <a:fillRect/>
          </a:stretch>
        </p:blipFill>
        <p:spPr bwMode="auto">
          <a:xfrm>
            <a:off x="6588224" y="3356992"/>
            <a:ext cx="2373126" cy="3179465"/>
          </a:xfrm>
          <a:prstGeom prst="rect">
            <a:avLst/>
          </a:prstGeom>
          <a:noFill/>
          <a:ln w="9525">
            <a:noFill/>
            <a:miter lim="800000"/>
            <a:headEnd/>
            <a:tailEnd/>
          </a:ln>
        </p:spPr>
      </p:pic>
      <p:pic>
        <p:nvPicPr>
          <p:cNvPr id="8" name="Picture 3" descr="C:\Users\Thomas\Documents\Assignments\dscn4556[1].jpg"/>
          <p:cNvPicPr>
            <a:picLocks noChangeAspect="1" noChangeArrowheads="1"/>
          </p:cNvPicPr>
          <p:nvPr/>
        </p:nvPicPr>
        <p:blipFill>
          <a:blip r:embed="rId6" cstate="print"/>
          <a:srcRect/>
          <a:stretch>
            <a:fillRect/>
          </a:stretch>
        </p:blipFill>
        <p:spPr bwMode="auto">
          <a:xfrm>
            <a:off x="4197659" y="3674306"/>
            <a:ext cx="1958517" cy="2611356"/>
          </a:xfrm>
          <a:prstGeom prst="rect">
            <a:avLst/>
          </a:prstGeom>
          <a:noFill/>
        </p:spPr>
      </p:pic>
      <p:sp>
        <p:nvSpPr>
          <p:cNvPr id="4" name="Rectangle 3"/>
          <p:cNvSpPr/>
          <p:nvPr/>
        </p:nvSpPr>
        <p:spPr bwMode="auto">
          <a:xfrm>
            <a:off x="179512" y="3669233"/>
            <a:ext cx="3600400" cy="2554982"/>
          </a:xfrm>
          <a:prstGeom prst="rect">
            <a:avLst/>
          </a:prstGeom>
          <a:noFill/>
          <a:ln w="28575" cap="flat" cmpd="sng" algn="ctr">
            <a:solidFill>
              <a:srgbClr val="53D2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10" name="Rectangle 9"/>
          <p:cNvSpPr/>
          <p:nvPr/>
        </p:nvSpPr>
        <p:spPr bwMode="auto">
          <a:xfrm>
            <a:off x="4197659" y="3669232"/>
            <a:ext cx="1958517" cy="2616429"/>
          </a:xfrm>
          <a:prstGeom prst="rect">
            <a:avLst/>
          </a:prstGeom>
          <a:noFill/>
          <a:ln w="28575" cap="flat" cmpd="sng" algn="ctr">
            <a:solidFill>
              <a:srgbClr val="53D2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11" name="Rectangle 10"/>
          <p:cNvSpPr/>
          <p:nvPr/>
        </p:nvSpPr>
        <p:spPr bwMode="auto">
          <a:xfrm>
            <a:off x="6551651" y="3389373"/>
            <a:ext cx="2592349" cy="3147084"/>
          </a:xfrm>
          <a:prstGeom prst="rect">
            <a:avLst/>
          </a:prstGeom>
          <a:noFill/>
          <a:ln w="28575" cap="flat" cmpd="sng" algn="ctr">
            <a:solidFill>
              <a:srgbClr val="53D2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Tree>
    <p:extLst>
      <p:ext uri="{BB962C8B-B14F-4D97-AF65-F5344CB8AC3E}">
        <p14:creationId xmlns:p14="http://schemas.microsoft.com/office/powerpoint/2010/main" val="78992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Syllabus  </a:t>
            </a:r>
            <a:endParaRPr lang="en-IE" dirty="0"/>
          </a:p>
        </p:txBody>
      </p:sp>
      <p:sp>
        <p:nvSpPr>
          <p:cNvPr id="3" name="Text Placeholder 2"/>
          <p:cNvSpPr>
            <a:spLocks noGrp="1"/>
          </p:cNvSpPr>
          <p:nvPr>
            <p:ph type="body" sz="quarter" idx="12"/>
          </p:nvPr>
        </p:nvSpPr>
        <p:spPr/>
        <p:txBody>
          <a:bodyPr/>
          <a:lstStyle/>
          <a:p>
            <a:endParaRPr lang="en-IE"/>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822747" cy="41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835696" y="2420888"/>
            <a:ext cx="3528392" cy="1656184"/>
          </a:xfrm>
          <a:prstGeom prst="rect">
            <a:avLst/>
          </a:prstGeom>
          <a:solidFill>
            <a:srgbClr val="FFFF00">
              <a:alpha val="1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179511" y="5661248"/>
            <a:ext cx="8822747" cy="461665"/>
          </a:xfrm>
          <a:prstGeom prst="rect">
            <a:avLst/>
          </a:prstGeom>
        </p:spPr>
        <p:txBody>
          <a:bodyPr wrap="square">
            <a:spAutoFit/>
          </a:bodyPr>
          <a:lstStyle/>
          <a:p>
            <a:pPr lvl="0"/>
            <a:r>
              <a:rPr lang="en-IE" sz="2400" b="1" i="1" dirty="0" smtClean="0">
                <a:solidFill>
                  <a:prstClr val="black"/>
                </a:solidFill>
                <a:latin typeface="Century Gothic"/>
              </a:rPr>
              <a:t>Prior Knowledge: </a:t>
            </a:r>
            <a:r>
              <a:rPr lang="en-IE" sz="2400" b="1" i="1" dirty="0" smtClean="0">
                <a:solidFill>
                  <a:srgbClr val="8A0000"/>
                </a:solidFill>
                <a:latin typeface="Century Gothic"/>
              </a:rPr>
              <a:t>Understanding of basic Probability theory</a:t>
            </a:r>
            <a:endParaRPr lang="en-IE" sz="2400" b="1" i="1" dirty="0">
              <a:solidFill>
                <a:srgbClr val="8A0000"/>
              </a:solidFill>
              <a:latin typeface="Century Gothic"/>
            </a:endParaRPr>
          </a:p>
        </p:txBody>
      </p:sp>
    </p:spTree>
    <p:extLst>
      <p:ext uri="{BB962C8B-B14F-4D97-AF65-F5344CB8AC3E}">
        <p14:creationId xmlns:p14="http://schemas.microsoft.com/office/powerpoint/2010/main" val="17306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Expected Value: Towards a Deeper Understanding </a:t>
            </a:r>
            <a:endParaRPr lang="en-IE" dirty="0"/>
          </a:p>
        </p:txBody>
      </p:sp>
      <p:sp>
        <p:nvSpPr>
          <p:cNvPr id="3" name="Text Placeholder 2"/>
          <p:cNvSpPr>
            <a:spLocks noGrp="1"/>
          </p:cNvSpPr>
          <p:nvPr>
            <p:ph type="body" sz="quarter" idx="12"/>
          </p:nvPr>
        </p:nvSpPr>
        <p:spPr/>
        <p:txBody>
          <a:bodyPr/>
          <a:lstStyle/>
          <a:p>
            <a:endParaRPr lang="en-IE" dirty="0"/>
          </a:p>
        </p:txBody>
      </p:sp>
      <p:sp>
        <p:nvSpPr>
          <p:cNvPr id="4" name="Rectangle 3"/>
          <p:cNvSpPr/>
          <p:nvPr/>
        </p:nvSpPr>
        <p:spPr bwMode="auto">
          <a:xfrm>
            <a:off x="3275856" y="6379079"/>
            <a:ext cx="2880320" cy="1462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268760"/>
            <a:ext cx="7132637"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613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Expected Value: Towards a Deeper Understanding </a:t>
            </a:r>
            <a:endParaRPr lang="en-IE" dirty="0"/>
          </a:p>
        </p:txBody>
      </p:sp>
      <p:sp>
        <p:nvSpPr>
          <p:cNvPr id="3" name="Text Placeholder 2"/>
          <p:cNvSpPr>
            <a:spLocks noGrp="1"/>
          </p:cNvSpPr>
          <p:nvPr>
            <p:ph type="body" sz="quarter" idx="12"/>
          </p:nvPr>
        </p:nvSpPr>
        <p:spPr/>
        <p:txBody>
          <a:bodyPr/>
          <a:lstStyle/>
          <a:p>
            <a:endParaRPr lang="en-IE" dirty="0"/>
          </a:p>
        </p:txBody>
      </p:sp>
      <p:pic>
        <p:nvPicPr>
          <p:cNvPr id="5" name="Picture 2"/>
          <p:cNvPicPr>
            <a:picLocks noChangeAspect="1" noChangeArrowheads="1"/>
          </p:cNvPicPr>
          <p:nvPr/>
        </p:nvPicPr>
        <p:blipFill>
          <a:blip r:embed="rId3" cstate="print"/>
          <a:srcRect/>
          <a:stretch>
            <a:fillRect/>
          </a:stretch>
        </p:blipFill>
        <p:spPr bwMode="auto">
          <a:xfrm>
            <a:off x="659663" y="1076324"/>
            <a:ext cx="7944785" cy="5379261"/>
          </a:xfrm>
          <a:prstGeom prst="rect">
            <a:avLst/>
          </a:prstGeom>
          <a:noFill/>
          <a:ln w="9525">
            <a:noFill/>
            <a:miter lim="800000"/>
            <a:headEnd/>
            <a:tailEnd/>
          </a:ln>
        </p:spPr>
      </p:pic>
      <p:sp>
        <p:nvSpPr>
          <p:cNvPr id="4" name="Rectangle 3"/>
          <p:cNvSpPr/>
          <p:nvPr/>
        </p:nvSpPr>
        <p:spPr bwMode="auto">
          <a:xfrm>
            <a:off x="3275856" y="6379079"/>
            <a:ext cx="2880320" cy="1462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49911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Let’s Play!!</a:t>
            </a:r>
            <a:endParaRPr lang="en-IE" dirty="0"/>
          </a:p>
        </p:txBody>
      </p:sp>
      <p:sp>
        <p:nvSpPr>
          <p:cNvPr id="3" name="Text Placeholder 2"/>
          <p:cNvSpPr>
            <a:spLocks noGrp="1"/>
          </p:cNvSpPr>
          <p:nvPr>
            <p:ph type="body" sz="quarter" idx="12"/>
          </p:nvPr>
        </p:nvSpPr>
        <p:spPr/>
        <p:txBody>
          <a:bodyPr/>
          <a:lstStyle/>
          <a:p>
            <a:endParaRPr lang="en-IE"/>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1196752"/>
            <a:ext cx="73628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818580" y="1196752"/>
            <a:ext cx="7497836" cy="5076825"/>
          </a:xfrm>
          <a:prstGeom prst="rect">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8765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prstClr val="black"/>
                </a:solidFill>
              </a:rPr>
              <a:t>Prize Board: What’s the Expected Value?   </a:t>
            </a:r>
            <a:endParaRPr lang="en-IE" dirty="0"/>
          </a:p>
        </p:txBody>
      </p:sp>
      <p:sp>
        <p:nvSpPr>
          <p:cNvPr id="3" name="Text Placeholder 2"/>
          <p:cNvSpPr>
            <a:spLocks noGrp="1"/>
          </p:cNvSpPr>
          <p:nvPr>
            <p:ph type="body" sz="quarter" idx="12"/>
          </p:nvPr>
        </p:nvSpPr>
        <p:spPr/>
        <p:txBody>
          <a:bodyPr/>
          <a:lstStyle/>
          <a:p>
            <a:endParaRPr lang="en-I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255" y="1135063"/>
            <a:ext cx="484822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124744"/>
            <a:ext cx="3566319" cy="242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629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Expected Value </a:t>
            </a:r>
            <a:endParaRPr lang="en-IE" dirty="0"/>
          </a:p>
        </p:txBody>
      </p:sp>
      <p:sp>
        <p:nvSpPr>
          <p:cNvPr id="3" name="Text Placeholder 2"/>
          <p:cNvSpPr>
            <a:spLocks noGrp="1"/>
          </p:cNvSpPr>
          <p:nvPr>
            <p:ph type="body" sz="quarter" idx="12"/>
          </p:nvPr>
        </p:nvSpPr>
        <p:spPr/>
        <p:txBody>
          <a:bodyPr/>
          <a:lstStyle/>
          <a:p>
            <a:endParaRPr lang="en-IE" dirty="0"/>
          </a:p>
        </p:txBody>
      </p:sp>
      <p:graphicFrame>
        <p:nvGraphicFramePr>
          <p:cNvPr id="4" name="Object 3"/>
          <p:cNvGraphicFramePr>
            <a:graphicFrameLocks noChangeAspect="1"/>
          </p:cNvGraphicFramePr>
          <p:nvPr>
            <p:extLst>
              <p:ext uri="{D42A27DB-BD31-4B8C-83A1-F6EECF244321}">
                <p14:modId xmlns:p14="http://schemas.microsoft.com/office/powerpoint/2010/main" val="3930234913"/>
              </p:ext>
            </p:extLst>
          </p:nvPr>
        </p:nvGraphicFramePr>
        <p:xfrm>
          <a:off x="250825" y="1213768"/>
          <a:ext cx="8601075" cy="4735512"/>
        </p:xfrm>
        <a:graphic>
          <a:graphicData uri="http://schemas.openxmlformats.org/presentationml/2006/ole">
            <mc:AlternateContent xmlns:mc="http://schemas.openxmlformats.org/markup-compatibility/2006">
              <mc:Choice xmlns:v="urn:schemas-microsoft-com:vml" Requires="v">
                <p:oleObj spid="_x0000_s29863" name="Equation" r:id="rId4" imgW="3593880" imgH="1981080" progId="Equation.DSMT4">
                  <p:embed/>
                </p:oleObj>
              </mc:Choice>
              <mc:Fallback>
                <p:oleObj name="Equation" r:id="rId4" imgW="3593880" imgH="1981080" progId="Equation.DSMT4">
                  <p:embed/>
                  <p:pic>
                    <p:nvPicPr>
                      <p:cNvPr id="0" name=""/>
                      <p:cNvPicPr>
                        <a:picLocks noChangeAspect="1" noChangeArrowheads="1"/>
                      </p:cNvPicPr>
                      <p:nvPr/>
                    </p:nvPicPr>
                    <p:blipFill>
                      <a:blip r:embed="rId5"/>
                      <a:srcRect/>
                      <a:stretch>
                        <a:fillRect/>
                      </a:stretch>
                    </p:blipFill>
                    <p:spPr bwMode="auto">
                      <a:xfrm>
                        <a:off x="250825" y="1213768"/>
                        <a:ext cx="8601075" cy="4735512"/>
                      </a:xfrm>
                      <a:prstGeom prst="rect">
                        <a:avLst/>
                      </a:prstGeom>
                      <a:noFill/>
                      <a:ln>
                        <a:noFill/>
                      </a:ln>
                    </p:spPr>
                  </p:pic>
                </p:oleObj>
              </mc:Fallback>
            </mc:AlternateContent>
          </a:graphicData>
        </a:graphic>
      </p:graphicFrame>
      <p:sp>
        <p:nvSpPr>
          <p:cNvPr id="5" name="Rectangle 4"/>
          <p:cNvSpPr/>
          <p:nvPr/>
        </p:nvSpPr>
        <p:spPr bwMode="auto">
          <a:xfrm>
            <a:off x="282855" y="2204864"/>
            <a:ext cx="8712968"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7" name="Rectangle 6"/>
          <p:cNvSpPr/>
          <p:nvPr/>
        </p:nvSpPr>
        <p:spPr bwMode="auto">
          <a:xfrm>
            <a:off x="0" y="4013448"/>
            <a:ext cx="3248744" cy="855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8" name="Rectangle 7"/>
          <p:cNvSpPr/>
          <p:nvPr/>
        </p:nvSpPr>
        <p:spPr bwMode="auto">
          <a:xfrm>
            <a:off x="-36512" y="5449416"/>
            <a:ext cx="3248744" cy="427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Tree>
    <p:extLst>
      <p:ext uri="{BB962C8B-B14F-4D97-AF65-F5344CB8AC3E}">
        <p14:creationId xmlns:p14="http://schemas.microsoft.com/office/powerpoint/2010/main" val="42819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prstClr val="black"/>
                </a:solidFill>
              </a:rPr>
              <a:t>Expected Value and Fair Games </a:t>
            </a:r>
            <a:endParaRPr lang="en-IE" dirty="0"/>
          </a:p>
        </p:txBody>
      </p:sp>
      <p:sp>
        <p:nvSpPr>
          <p:cNvPr id="3" name="Text Placeholder 2"/>
          <p:cNvSpPr>
            <a:spLocks noGrp="1"/>
          </p:cNvSpPr>
          <p:nvPr>
            <p:ph type="body" sz="quarter" idx="12"/>
          </p:nvPr>
        </p:nvSpPr>
        <p:spPr/>
        <p:txBody>
          <a:bodyPr/>
          <a:lstStyle/>
          <a:p>
            <a:endParaRPr lang="en-IE" dirty="0"/>
          </a:p>
        </p:txBody>
      </p:sp>
      <p:pic>
        <p:nvPicPr>
          <p:cNvPr id="4" name="Picture 2">
            <a:hlinkClick r:id="rId3" action="ppaction://hlinkfile"/>
          </p:cNvPr>
          <p:cNvPicPr>
            <a:picLocks noChangeAspect="1" noChangeArrowheads="1"/>
          </p:cNvPicPr>
          <p:nvPr/>
        </p:nvPicPr>
        <p:blipFill>
          <a:blip r:embed="rId4" cstate="print"/>
          <a:srcRect/>
          <a:stretch>
            <a:fillRect/>
          </a:stretch>
        </p:blipFill>
        <p:spPr bwMode="auto">
          <a:xfrm>
            <a:off x="1691680" y="1219199"/>
            <a:ext cx="5616624" cy="5170860"/>
          </a:xfrm>
          <a:prstGeom prst="rect">
            <a:avLst/>
          </a:prstGeom>
          <a:noFill/>
          <a:ln w="9525">
            <a:noFill/>
            <a:miter lim="800000"/>
            <a:headEnd/>
            <a:tailEnd/>
          </a:ln>
        </p:spPr>
      </p:pic>
    </p:spTree>
    <p:extLst>
      <p:ext uri="{BB962C8B-B14F-4D97-AF65-F5344CB8AC3E}">
        <p14:creationId xmlns:p14="http://schemas.microsoft.com/office/powerpoint/2010/main" val="113326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Sting in the Tale!!</a:t>
            </a:r>
            <a:endParaRPr lang="en-IE" dirty="0"/>
          </a:p>
        </p:txBody>
      </p:sp>
      <p:sp>
        <p:nvSpPr>
          <p:cNvPr id="3" name="Text Placeholder 2"/>
          <p:cNvSpPr>
            <a:spLocks noGrp="1"/>
          </p:cNvSpPr>
          <p:nvPr>
            <p:ph type="body" sz="quarter" idx="12"/>
          </p:nvPr>
        </p:nvSpPr>
        <p:spPr/>
        <p:txBody>
          <a:bodyPr/>
          <a:lstStyle/>
          <a:p>
            <a:endParaRPr lang="en-IE"/>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46" y="1412776"/>
            <a:ext cx="726122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46" y="1116085"/>
            <a:ext cx="7362759" cy="531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91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Teaching Idea: Let’s Track a Game</a:t>
            </a:r>
            <a:endParaRPr lang="en-IE" dirty="0"/>
          </a:p>
        </p:txBody>
      </p:sp>
      <p:sp>
        <p:nvSpPr>
          <p:cNvPr id="3" name="Text Placeholder 2"/>
          <p:cNvSpPr>
            <a:spLocks noGrp="1"/>
          </p:cNvSpPr>
          <p:nvPr>
            <p:ph type="body" sz="quarter" idx="12"/>
          </p:nvPr>
        </p:nvSpPr>
        <p:spPr/>
        <p:txBody>
          <a:bodyPr/>
          <a:lstStyle/>
          <a:p>
            <a:endParaRPr lang="en-IE"/>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06636"/>
            <a:ext cx="7937318" cy="54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510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Teaching Idea: Working Backwards</a:t>
            </a:r>
            <a:endParaRPr lang="en-IE" dirty="0"/>
          </a:p>
        </p:txBody>
      </p:sp>
      <p:sp>
        <p:nvSpPr>
          <p:cNvPr id="3" name="Text Placeholder 2"/>
          <p:cNvSpPr>
            <a:spLocks noGrp="1"/>
          </p:cNvSpPr>
          <p:nvPr>
            <p:ph type="body" sz="quarter" idx="12"/>
          </p:nvPr>
        </p:nvSpPr>
        <p:spPr/>
        <p:txBody>
          <a:bodyPr/>
          <a:lstStyle/>
          <a:p>
            <a:endParaRPr lang="en-IE"/>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55882"/>
            <a:ext cx="8187401" cy="512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110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“Let  </a:t>
            </a:r>
            <a:r>
              <a:rPr lang="en-IE" dirty="0" err="1" smtClean="0"/>
              <a:t>Em</a:t>
            </a:r>
            <a:r>
              <a:rPr lang="en-IE" dirty="0" smtClean="0"/>
              <a:t> Roll”</a:t>
            </a:r>
            <a:endParaRPr lang="en-IE" dirty="0"/>
          </a:p>
        </p:txBody>
      </p:sp>
      <p:sp>
        <p:nvSpPr>
          <p:cNvPr id="3" name="Text Placeholder 2"/>
          <p:cNvSpPr>
            <a:spLocks noGrp="1"/>
          </p:cNvSpPr>
          <p:nvPr>
            <p:ph type="body" sz="quarter" idx="12"/>
          </p:nvPr>
        </p:nvSpPr>
        <p:spPr/>
        <p:txBody>
          <a:bodyPr/>
          <a:lstStyle/>
          <a:p>
            <a:endParaRPr lang="en-IE"/>
          </a:p>
        </p:txBody>
      </p:sp>
      <p:pic>
        <p:nvPicPr>
          <p:cNvPr id="46084" name="Picture 4" descr="http://www.thedealyo.com/wp-content/uploads/2013/01/Screen-Shot-2013-01-09-at-3.05.39-P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8679710" cy="5026160"/>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37" y="1279903"/>
            <a:ext cx="8676379" cy="52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5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i="1" dirty="0" smtClean="0"/>
              <a:t>Numbers Up!</a:t>
            </a:r>
            <a:endParaRPr lang="en-IE" i="1" dirty="0"/>
          </a:p>
        </p:txBody>
      </p:sp>
      <p:sp>
        <p:nvSpPr>
          <p:cNvPr id="3" name="Text Placeholder 2"/>
          <p:cNvSpPr>
            <a:spLocks noGrp="1"/>
          </p:cNvSpPr>
          <p:nvPr>
            <p:ph type="body" sz="quarter" idx="12"/>
          </p:nvPr>
        </p:nvSpPr>
        <p:spPr/>
        <p:txBody>
          <a:bodyPr/>
          <a:lstStyle/>
          <a:p>
            <a:endParaRPr lang="en-IE"/>
          </a:p>
        </p:txBody>
      </p:sp>
      <p:grpSp>
        <p:nvGrpSpPr>
          <p:cNvPr id="12" name="Group 11"/>
          <p:cNvGrpSpPr/>
          <p:nvPr/>
        </p:nvGrpSpPr>
        <p:grpSpPr>
          <a:xfrm>
            <a:off x="904670" y="2348880"/>
            <a:ext cx="7456178" cy="4248472"/>
            <a:chOff x="904670" y="2060848"/>
            <a:chExt cx="7456178" cy="4248472"/>
          </a:xfrm>
        </p:grpSpPr>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264195"/>
              <a:ext cx="1157918" cy="92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04670" y="2060848"/>
              <a:ext cx="7456178" cy="4248472"/>
              <a:chOff x="899592" y="1340768"/>
              <a:chExt cx="7456178" cy="4248472"/>
            </a:xfrm>
          </p:grpSpPr>
          <p:sp>
            <p:nvSpPr>
              <p:cNvPr id="4" name="Rectangle 3"/>
              <p:cNvSpPr/>
              <p:nvPr/>
            </p:nvSpPr>
            <p:spPr>
              <a:xfrm>
                <a:off x="1328066" y="1931553"/>
                <a:ext cx="6594231" cy="3025444"/>
              </a:xfrm>
              <a:prstGeom prst="rect">
                <a:avLst/>
              </a:prstGeom>
            </p:spPr>
            <p:txBody>
              <a:bodyPr wrap="square">
                <a:spAutoFit/>
              </a:bodyPr>
              <a:lstStyle/>
              <a:p>
                <a:pPr algn="ctr">
                  <a:lnSpc>
                    <a:spcPct val="115000"/>
                  </a:lnSpc>
                  <a:spcAft>
                    <a:spcPts val="1000"/>
                  </a:spcAft>
                </a:pPr>
                <a:r>
                  <a:rPr lang="en-IE" sz="3600" b="1" i="1" dirty="0">
                    <a:latin typeface="Century Gothic" panose="020B0502020202020204" pitchFamily="34" charset="0"/>
                    <a:ea typeface="Calibri"/>
                    <a:cs typeface="Times New Roman"/>
                  </a:rPr>
                  <a:t>You win the number that</a:t>
                </a:r>
              </a:p>
              <a:p>
                <a:pPr algn="ctr">
                  <a:lnSpc>
                    <a:spcPct val="115000"/>
                  </a:lnSpc>
                  <a:spcAft>
                    <a:spcPts val="1000"/>
                  </a:spcAft>
                </a:pPr>
                <a:r>
                  <a:rPr lang="en-IE" sz="3600" b="1" i="1" dirty="0">
                    <a:latin typeface="Century Gothic" panose="020B0502020202020204" pitchFamily="34" charset="0"/>
                    <a:ea typeface="Calibri"/>
                    <a:cs typeface="Times New Roman"/>
                  </a:rPr>
                  <a:t>appears on the die in €</a:t>
                </a:r>
                <a:r>
                  <a:rPr lang="en-IE" sz="3600" b="1" i="1" dirty="0" smtClean="0">
                    <a:latin typeface="Century Gothic" panose="020B0502020202020204" pitchFamily="34" charset="0"/>
                    <a:ea typeface="Calibri"/>
                    <a:cs typeface="Times New Roman"/>
                  </a:rPr>
                  <a:t>uro</a:t>
                </a:r>
              </a:p>
              <a:p>
                <a:pPr algn="ctr">
                  <a:lnSpc>
                    <a:spcPct val="115000"/>
                  </a:lnSpc>
                  <a:spcAft>
                    <a:spcPts val="1000"/>
                  </a:spcAft>
                </a:pPr>
                <a:r>
                  <a:rPr lang="en-IE" sz="3600" b="1" i="1" dirty="0" smtClean="0">
                    <a:latin typeface="Century Gothic" panose="020B0502020202020204" pitchFamily="34" charset="0"/>
                    <a:ea typeface="Calibri"/>
                    <a:cs typeface="Times New Roman"/>
                  </a:rPr>
                  <a:t>€</a:t>
                </a:r>
                <a:r>
                  <a:rPr lang="en-IE" sz="3600" b="1" i="1" dirty="0">
                    <a:latin typeface="Century Gothic" panose="020B0502020202020204" pitchFamily="34" charset="0"/>
                    <a:ea typeface="Calibri"/>
                    <a:cs typeface="Times New Roman"/>
                  </a:rPr>
                  <a:t>4 for a 4</a:t>
                </a:r>
              </a:p>
              <a:p>
                <a:pPr algn="ctr">
                  <a:lnSpc>
                    <a:spcPct val="115000"/>
                  </a:lnSpc>
                  <a:spcAft>
                    <a:spcPts val="1000"/>
                  </a:spcAft>
                </a:pPr>
                <a:r>
                  <a:rPr lang="en-IE" sz="3600" b="1" i="1" dirty="0" smtClean="0">
                    <a:latin typeface="Century Gothic" panose="020B0502020202020204" pitchFamily="34" charset="0"/>
                    <a:ea typeface="Calibri"/>
                    <a:cs typeface="Times New Roman"/>
                  </a:rPr>
                  <a:t>         €</a:t>
                </a:r>
                <a:r>
                  <a:rPr lang="en-IE" sz="3600" b="1" i="1" dirty="0">
                    <a:latin typeface="Century Gothic" panose="020B0502020202020204" pitchFamily="34" charset="0"/>
                    <a:ea typeface="Calibri"/>
                    <a:cs typeface="Times New Roman"/>
                  </a:rPr>
                  <a:t>6 for a </a:t>
                </a:r>
                <a:r>
                  <a:rPr lang="en-IE" sz="3600" b="1" i="1" dirty="0" smtClean="0">
                    <a:latin typeface="Century Gothic" panose="020B0502020202020204" pitchFamily="34" charset="0"/>
                    <a:ea typeface="Calibri"/>
                    <a:cs typeface="Times New Roman"/>
                  </a:rPr>
                  <a:t>6    </a:t>
                </a:r>
                <a:r>
                  <a:rPr lang="en-IE" sz="3600" b="1" i="1" dirty="0" err="1" smtClean="0">
                    <a:latin typeface="Century Gothic" panose="020B0502020202020204" pitchFamily="34" charset="0"/>
                    <a:ea typeface="Calibri"/>
                    <a:cs typeface="Times New Roman"/>
                  </a:rPr>
                  <a:t>etc</a:t>
                </a:r>
                <a:endParaRPr lang="en-IE" sz="3600" b="1" i="1" dirty="0">
                  <a:effectLst/>
                  <a:latin typeface="Century Gothic" panose="020B0502020202020204" pitchFamily="34" charset="0"/>
                  <a:ea typeface="Calibri"/>
                  <a:cs typeface="Times New Roman"/>
                </a:endParaRPr>
              </a:p>
            </p:txBody>
          </p:sp>
          <p:sp>
            <p:nvSpPr>
              <p:cNvPr id="10" name="Frame 9"/>
              <p:cNvSpPr/>
              <p:nvPr/>
            </p:nvSpPr>
            <p:spPr bwMode="auto">
              <a:xfrm>
                <a:off x="899592" y="1340768"/>
                <a:ext cx="7456178" cy="4248472"/>
              </a:xfrm>
              <a:prstGeom prst="frame">
                <a:avLst/>
              </a:prstGeom>
              <a:solidFill>
                <a:srgbClr val="53D2FF">
                  <a:alpha val="6470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grpSp>
      </p:grpSp>
      <p:sp>
        <p:nvSpPr>
          <p:cNvPr id="13" name="Rectangle 12"/>
          <p:cNvSpPr/>
          <p:nvPr/>
        </p:nvSpPr>
        <p:spPr>
          <a:xfrm>
            <a:off x="0" y="918803"/>
            <a:ext cx="9144000" cy="1070037"/>
          </a:xfrm>
          <a:prstGeom prst="rect">
            <a:avLst/>
          </a:prstGeom>
        </p:spPr>
        <p:txBody>
          <a:bodyPr wrap="square">
            <a:spAutoFit/>
          </a:bodyPr>
          <a:lstStyle/>
          <a:p>
            <a:pPr algn="ctr">
              <a:lnSpc>
                <a:spcPct val="115000"/>
              </a:lnSpc>
              <a:spcAft>
                <a:spcPts val="1000"/>
              </a:spcAft>
            </a:pPr>
            <a:r>
              <a:rPr lang="en-IE" sz="2400" b="1" i="1" dirty="0">
                <a:latin typeface="Century Gothic" panose="020B0502020202020204" pitchFamily="34" charset="0"/>
                <a:ea typeface="Calibri"/>
                <a:cs typeface="Times New Roman"/>
              </a:rPr>
              <a:t>A funfair game called Numbers </a:t>
            </a:r>
            <a:r>
              <a:rPr lang="en-IE" sz="2400" b="1" i="1" dirty="0" smtClean="0">
                <a:latin typeface="Century Gothic" panose="020B0502020202020204" pitchFamily="34" charset="0"/>
                <a:ea typeface="Calibri"/>
                <a:cs typeface="Times New Roman"/>
              </a:rPr>
              <a:t>Up! involves </a:t>
            </a:r>
          </a:p>
          <a:p>
            <a:pPr algn="ctr">
              <a:lnSpc>
                <a:spcPct val="115000"/>
              </a:lnSpc>
              <a:spcAft>
                <a:spcPts val="1000"/>
              </a:spcAft>
            </a:pPr>
            <a:r>
              <a:rPr lang="en-IE" sz="2400" b="1" i="1" dirty="0" smtClean="0">
                <a:latin typeface="Century Gothic" panose="020B0502020202020204" pitchFamily="34" charset="0"/>
                <a:ea typeface="Calibri"/>
                <a:cs typeface="Times New Roman"/>
              </a:rPr>
              <a:t>rolling </a:t>
            </a:r>
            <a:r>
              <a:rPr lang="en-IE" sz="2400" b="1" i="1" dirty="0">
                <a:latin typeface="Century Gothic" panose="020B0502020202020204" pitchFamily="34" charset="0"/>
                <a:ea typeface="Calibri"/>
                <a:cs typeface="Times New Roman"/>
              </a:rPr>
              <a:t>a single </a:t>
            </a:r>
            <a:r>
              <a:rPr lang="en-IE" sz="2400" b="1" i="1" dirty="0" smtClean="0">
                <a:latin typeface="Century Gothic" panose="020B0502020202020204" pitchFamily="34" charset="0"/>
                <a:ea typeface="Calibri"/>
                <a:cs typeface="Times New Roman"/>
              </a:rPr>
              <a:t>die.  Here are the rules:</a:t>
            </a:r>
            <a:endParaRPr lang="en-IE" sz="2400" b="1" i="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677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Nazir</a:t>
            </a:r>
            <a:r>
              <a:rPr lang="en-IE" dirty="0" smtClean="0"/>
              <a:t> “Let  </a:t>
            </a:r>
            <a:r>
              <a:rPr lang="en-IE" dirty="0" err="1"/>
              <a:t>Em</a:t>
            </a:r>
            <a:r>
              <a:rPr lang="en-IE" dirty="0"/>
              <a:t> Roll</a:t>
            </a:r>
            <a:r>
              <a:rPr lang="en-IE" dirty="0" smtClean="0"/>
              <a:t>” Feb 2013</a:t>
            </a:r>
            <a:endParaRPr lang="en-IE" dirty="0"/>
          </a:p>
        </p:txBody>
      </p:sp>
      <p:sp>
        <p:nvSpPr>
          <p:cNvPr id="3" name="Text Placeholder 2"/>
          <p:cNvSpPr>
            <a:spLocks noGrp="1"/>
          </p:cNvSpPr>
          <p:nvPr>
            <p:ph type="body" sz="quarter" idx="12"/>
          </p:nvPr>
        </p:nvSpPr>
        <p:spPr/>
        <p:txBody>
          <a:bodyPr/>
          <a:lstStyle/>
          <a:p>
            <a:endParaRPr lang="en-IE"/>
          </a:p>
        </p:txBody>
      </p:sp>
      <p:pic>
        <p:nvPicPr>
          <p:cNvPr id="55298"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35" y="1268758"/>
            <a:ext cx="7604909" cy="417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661248"/>
            <a:ext cx="9143999" cy="830997"/>
          </a:xfrm>
          <a:prstGeom prst="rect">
            <a:avLst/>
          </a:prstGeom>
        </p:spPr>
        <p:txBody>
          <a:bodyPr wrap="square">
            <a:spAutoFit/>
          </a:bodyPr>
          <a:lstStyle/>
          <a:p>
            <a:pPr lvl="0" algn="ctr"/>
            <a:r>
              <a:rPr lang="en-IE" sz="2400" b="1" i="1" dirty="0" smtClean="0">
                <a:solidFill>
                  <a:prstClr val="black"/>
                </a:solidFill>
                <a:latin typeface="Century Gothic"/>
              </a:rPr>
              <a:t>On </a:t>
            </a:r>
            <a:r>
              <a:rPr lang="en-IE" sz="2400" b="1" i="1" dirty="0" err="1" smtClean="0">
                <a:solidFill>
                  <a:prstClr val="black"/>
                </a:solidFill>
                <a:latin typeface="Century Gothic"/>
              </a:rPr>
              <a:t>Nazir’s</a:t>
            </a:r>
            <a:r>
              <a:rPr lang="en-IE" sz="2400" b="1" i="1" dirty="0" smtClean="0">
                <a:solidFill>
                  <a:prstClr val="black"/>
                </a:solidFill>
                <a:latin typeface="Century Gothic"/>
              </a:rPr>
              <a:t> final roll of the dice, what is the probability that he </a:t>
            </a:r>
            <a:r>
              <a:rPr lang="en-IE" sz="2400" b="1" i="1" u="sng" dirty="0" smtClean="0">
                <a:solidFill>
                  <a:prstClr val="black"/>
                </a:solidFill>
                <a:latin typeface="Century Gothic"/>
              </a:rPr>
              <a:t>doesn’t</a:t>
            </a:r>
            <a:r>
              <a:rPr lang="en-IE" sz="2400" b="1" i="1" dirty="0" smtClean="0">
                <a:solidFill>
                  <a:prstClr val="black"/>
                </a:solidFill>
                <a:latin typeface="Century Gothic"/>
              </a:rPr>
              <a:t> win the car?</a:t>
            </a:r>
            <a:endParaRPr lang="en-IE" sz="2400" b="1" i="1" dirty="0">
              <a:solidFill>
                <a:prstClr val="black"/>
              </a:solidFill>
              <a:latin typeface="Century Gothic"/>
            </a:endParaRPr>
          </a:p>
        </p:txBody>
      </p:sp>
    </p:spTree>
    <p:extLst>
      <p:ext uri="{BB962C8B-B14F-4D97-AF65-F5344CB8AC3E}">
        <p14:creationId xmlns:p14="http://schemas.microsoft.com/office/powerpoint/2010/main" val="3897316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solidFill>
                  <a:prstClr val="black"/>
                </a:solidFill>
              </a:rPr>
              <a:t>Jyme</a:t>
            </a:r>
            <a:r>
              <a:rPr lang="en-IE" dirty="0">
                <a:solidFill>
                  <a:prstClr val="black"/>
                </a:solidFill>
              </a:rPr>
              <a:t>  “Let  </a:t>
            </a:r>
            <a:r>
              <a:rPr lang="en-IE" dirty="0" err="1">
                <a:solidFill>
                  <a:prstClr val="black"/>
                </a:solidFill>
              </a:rPr>
              <a:t>Em</a:t>
            </a:r>
            <a:r>
              <a:rPr lang="en-IE" dirty="0">
                <a:solidFill>
                  <a:prstClr val="black"/>
                </a:solidFill>
              </a:rPr>
              <a:t> Roll</a:t>
            </a:r>
            <a:r>
              <a:rPr lang="en-IE" dirty="0" smtClean="0">
                <a:solidFill>
                  <a:prstClr val="black"/>
                </a:solidFill>
              </a:rPr>
              <a:t>” Oct 2013 </a:t>
            </a:r>
            <a:endParaRPr lang="en-IE" dirty="0"/>
          </a:p>
        </p:txBody>
      </p:sp>
      <p:sp>
        <p:nvSpPr>
          <p:cNvPr id="3" name="Text Placeholder 2"/>
          <p:cNvSpPr>
            <a:spLocks noGrp="1"/>
          </p:cNvSpPr>
          <p:nvPr>
            <p:ph type="body" sz="quarter" idx="12"/>
          </p:nvPr>
        </p:nvSpPr>
        <p:spPr/>
        <p:txBody>
          <a:bodyPr/>
          <a:lstStyle/>
          <a:p>
            <a:endParaRPr lang="en-IE"/>
          </a:p>
        </p:txBody>
      </p:sp>
      <p:pic>
        <p:nvPicPr>
          <p:cNvPr id="56322"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78729"/>
            <a:ext cx="777175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180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prstClr val="black"/>
                </a:solidFill>
              </a:rPr>
              <a:t>Problem Solving with Expected Value</a:t>
            </a:r>
            <a:endParaRPr lang="en-IE" dirty="0"/>
          </a:p>
        </p:txBody>
      </p:sp>
      <p:sp>
        <p:nvSpPr>
          <p:cNvPr id="3" name="Text Placeholder 2"/>
          <p:cNvSpPr>
            <a:spLocks noGrp="1"/>
          </p:cNvSpPr>
          <p:nvPr>
            <p:ph type="body" sz="quarter" idx="12"/>
          </p:nvPr>
        </p:nvSpPr>
        <p:spPr/>
        <p:txBody>
          <a:bodyPr/>
          <a:lstStyle/>
          <a:p>
            <a:endParaRPr lang="en-IE" dirty="0"/>
          </a:p>
        </p:txBody>
      </p:sp>
      <p:sp>
        <p:nvSpPr>
          <p:cNvPr id="4" name="Rectangle 3"/>
          <p:cNvSpPr/>
          <p:nvPr/>
        </p:nvSpPr>
        <p:spPr>
          <a:xfrm>
            <a:off x="11160" y="1121079"/>
            <a:ext cx="9144000" cy="4154984"/>
          </a:xfrm>
          <a:prstGeom prst="rect">
            <a:avLst/>
          </a:prstGeom>
        </p:spPr>
        <p:txBody>
          <a:bodyPr wrap="square">
            <a:spAutoFit/>
          </a:bodyPr>
          <a:lstStyle/>
          <a:p>
            <a:pPr lvl="0"/>
            <a:r>
              <a:rPr lang="en-IE" sz="2400" b="1" i="1" dirty="0" err="1" smtClean="0">
                <a:solidFill>
                  <a:prstClr val="black"/>
                </a:solidFill>
                <a:latin typeface="Century Gothic"/>
              </a:rPr>
              <a:t>Jyme</a:t>
            </a:r>
            <a:r>
              <a:rPr lang="en-IE" sz="2400" b="1" i="1" dirty="0" smtClean="0">
                <a:solidFill>
                  <a:prstClr val="black"/>
                </a:solidFill>
                <a:latin typeface="Century Gothic"/>
              </a:rPr>
              <a:t> has three cars with one roll remaining.  Assuming the car is worth €15,000,</a:t>
            </a:r>
          </a:p>
          <a:p>
            <a:pPr lvl="0"/>
            <a:endParaRPr lang="en-IE" sz="2400" b="1" i="1" dirty="0">
              <a:solidFill>
                <a:prstClr val="black"/>
              </a:solidFill>
              <a:latin typeface="Century Gothic"/>
            </a:endParaRPr>
          </a:p>
          <a:p>
            <a:pPr marL="457200" lvl="0" indent="-457200">
              <a:buAutoNum type="alphaLcParenBoth"/>
            </a:pPr>
            <a:r>
              <a:rPr lang="en-IE" sz="2400" b="1" i="1" dirty="0" smtClean="0">
                <a:solidFill>
                  <a:prstClr val="black"/>
                </a:solidFill>
                <a:latin typeface="Century Gothic"/>
              </a:rPr>
              <a:t>Find the probability that she’ll win the car on the last roll.</a:t>
            </a:r>
          </a:p>
          <a:p>
            <a:pPr marL="457200" lvl="0" indent="-457200">
              <a:buAutoNum type="alphaLcParenBoth"/>
            </a:pPr>
            <a:endParaRPr lang="en-IE" sz="2400" b="1" i="1" dirty="0">
              <a:solidFill>
                <a:prstClr val="black"/>
              </a:solidFill>
              <a:latin typeface="Century Gothic"/>
            </a:endParaRPr>
          </a:p>
          <a:p>
            <a:pPr marL="457200" lvl="0" indent="-457200">
              <a:buAutoNum type="alphaLcParenBoth"/>
            </a:pPr>
            <a:r>
              <a:rPr lang="en-IE" sz="2400" b="1" i="1" dirty="0" smtClean="0">
                <a:solidFill>
                  <a:prstClr val="black"/>
                </a:solidFill>
                <a:latin typeface="Century Gothic"/>
              </a:rPr>
              <a:t>Find her expected pay-off based on re-rolling the last two dice. </a:t>
            </a:r>
          </a:p>
          <a:p>
            <a:pPr marL="457200" lvl="0" indent="-457200">
              <a:buAutoNum type="alphaLcParenBoth"/>
            </a:pPr>
            <a:endParaRPr lang="en-IE" sz="2400" b="1" i="1" dirty="0">
              <a:solidFill>
                <a:prstClr val="black"/>
              </a:solidFill>
              <a:latin typeface="Century Gothic"/>
            </a:endParaRPr>
          </a:p>
          <a:p>
            <a:pPr lvl="0"/>
            <a:r>
              <a:rPr lang="en-IE" sz="2400" b="1" i="1" dirty="0" smtClean="0">
                <a:solidFill>
                  <a:prstClr val="black"/>
                </a:solidFill>
                <a:latin typeface="Century Gothic"/>
              </a:rPr>
              <a:t>How much money would you need to have showing on       those remaining dice after the second roll not to risk it?</a:t>
            </a:r>
          </a:p>
          <a:p>
            <a:pPr lvl="0"/>
            <a:endParaRPr lang="en-IE" sz="2400" b="1" i="1" dirty="0" smtClean="0">
              <a:solidFill>
                <a:prstClr val="black"/>
              </a:solidFill>
              <a:latin typeface="Century Gothic"/>
            </a:endParaRPr>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808" y="5589240"/>
            <a:ext cx="1730351"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176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Two Way Table</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4" name="Table 3"/>
          <p:cNvGraphicFramePr>
            <a:graphicFrameLocks noGrp="1"/>
          </p:cNvGraphicFramePr>
          <p:nvPr>
            <p:extLst>
              <p:ext uri="{D42A27DB-BD31-4B8C-83A1-F6EECF244321}">
                <p14:modId xmlns:p14="http://schemas.microsoft.com/office/powerpoint/2010/main" val="2385078530"/>
              </p:ext>
            </p:extLst>
          </p:nvPr>
        </p:nvGraphicFramePr>
        <p:xfrm>
          <a:off x="899592" y="889208"/>
          <a:ext cx="7668346" cy="5699760"/>
        </p:xfrm>
        <a:graphic>
          <a:graphicData uri="http://schemas.openxmlformats.org/drawingml/2006/table">
            <a:tbl>
              <a:tblPr firstRow="1" bandRow="1">
                <a:tableStyleId>{616DA210-FB5B-4158-B5E0-FEB733F419BA}</a:tableStyleId>
              </a:tblPr>
              <a:tblGrid>
                <a:gridCol w="1095478"/>
                <a:gridCol w="1095478"/>
                <a:gridCol w="1095478"/>
                <a:gridCol w="1095478"/>
                <a:gridCol w="1095478"/>
                <a:gridCol w="1095478"/>
                <a:gridCol w="1095478"/>
              </a:tblGrid>
              <a:tr h="898375">
                <a:tc>
                  <a:txBody>
                    <a:bodyPr/>
                    <a:lstStyle/>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Car</a:t>
                      </a:r>
                    </a:p>
                    <a:p>
                      <a:endParaRPr lang="en-IE"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Car</a:t>
                      </a:r>
                    </a:p>
                    <a:p>
                      <a:endParaRPr lang="en-IE"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Car</a:t>
                      </a:r>
                    </a:p>
                    <a:p>
                      <a:endParaRPr lang="en-IE"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500</a:t>
                      </a:r>
                    </a:p>
                    <a:p>
                      <a:endParaRPr lang="en-IE"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1000</a:t>
                      </a:r>
                    </a:p>
                    <a:p>
                      <a:endParaRPr lang="en-IE"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u="none" strike="noStrike" kern="1200" cap="none" spc="0" normalizeH="0" baseline="0" noProof="0" dirty="0" smtClean="0">
                          <a:ln>
                            <a:noFill/>
                          </a:ln>
                          <a:effectLst/>
                          <a:uLnTx/>
                          <a:uFillTx/>
                        </a:rPr>
                        <a:t>1500</a:t>
                      </a:r>
                    </a:p>
                    <a:p>
                      <a:endParaRPr lang="en-IE" dirty="0"/>
                    </a:p>
                  </a:txBody>
                  <a:tcPr/>
                </a:tc>
              </a:tr>
              <a:tr h="753476">
                <a:tc>
                  <a:txBody>
                    <a:bodyPr/>
                    <a:lstStyle/>
                    <a:p>
                      <a:r>
                        <a:rPr lang="en-IE" sz="2800" b="1" dirty="0" smtClean="0"/>
                        <a:t>Car</a:t>
                      </a:r>
                      <a:endParaRPr lang="en-IE" sz="2800" b="1" dirty="0"/>
                    </a:p>
                  </a:txBody>
                  <a:tcPr/>
                </a:tc>
                <a:tc>
                  <a:txBody>
                    <a:bodyPr/>
                    <a:lstStyle/>
                    <a:p>
                      <a:r>
                        <a:rPr lang="en-IE" sz="2800" b="1" i="1" dirty="0" smtClean="0">
                          <a:solidFill>
                            <a:srgbClr val="FF0000"/>
                          </a:solidFill>
                        </a:rPr>
                        <a:t>CAR</a:t>
                      </a:r>
                      <a:endParaRPr lang="en-IE" sz="2800" b="1"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r>
              <a:tr h="75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u="none" strike="noStrike" kern="1200" cap="none" spc="0" normalizeH="0" baseline="0" noProof="0" dirty="0" smtClean="0">
                          <a:ln>
                            <a:noFill/>
                          </a:ln>
                          <a:effectLst/>
                          <a:uLnTx/>
                          <a:uFillTx/>
                        </a:rPr>
                        <a:t>Car</a:t>
                      </a:r>
                      <a:endParaRPr kumimoji="0" lang="en-IE" sz="2800" b="1" i="0" u="none" strike="noStrike" kern="1200" cap="none" spc="0" normalizeH="0" baseline="0" noProof="0" dirty="0" smtClean="0">
                        <a:ln>
                          <a:noFill/>
                        </a:ln>
                        <a:solidFill>
                          <a:prstClr val="black"/>
                        </a:solidFill>
                        <a:effectLst/>
                        <a:uLnTx/>
                        <a:uFillTx/>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r>
              <a:tr h="75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u="none" strike="noStrike" kern="1200" cap="none" spc="0" normalizeH="0" baseline="0" noProof="0" dirty="0" smtClean="0">
                          <a:ln>
                            <a:noFill/>
                          </a:ln>
                          <a:effectLst/>
                          <a:uLnTx/>
                          <a:uFillTx/>
                        </a:rPr>
                        <a:t>Car</a:t>
                      </a:r>
                      <a:endParaRPr kumimoji="0" lang="en-IE" sz="2800" b="1" i="0" u="none" strike="noStrike" kern="1200" cap="none" spc="0" normalizeH="0" baseline="0" noProof="0" dirty="0" smtClean="0">
                        <a:ln>
                          <a:noFill/>
                        </a:ln>
                        <a:solidFill>
                          <a:prstClr val="black"/>
                        </a:solidFill>
                        <a:effectLst/>
                        <a:uLnTx/>
                        <a:uFillTx/>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CAR</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r>
              <a:tr h="75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u="none" strike="noStrike" kern="1200" cap="none" spc="0" normalizeH="0" baseline="0" noProof="0" dirty="0" smtClean="0">
                          <a:ln>
                            <a:noFill/>
                          </a:ln>
                          <a:effectLst/>
                          <a:uLnTx/>
                          <a:uFillTx/>
                        </a:rPr>
                        <a:t>500</a:t>
                      </a:r>
                      <a:endParaRPr kumimoji="0" lang="en-IE" sz="2800" b="1" i="0" u="none" strike="noStrike" kern="1200" cap="none" spc="0" normalizeH="0" baseline="0" noProof="0" dirty="0" smtClean="0">
                        <a:ln>
                          <a:noFill/>
                        </a:ln>
                        <a:solidFill>
                          <a:prstClr val="black"/>
                        </a:solidFill>
                        <a:effectLst/>
                        <a:uLnTx/>
                        <a:uFillTx/>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2000</a:t>
                      </a:r>
                    </a:p>
                    <a:p>
                      <a:endParaRPr lang="en-IE" dirty="0"/>
                    </a:p>
                  </a:txBody>
                  <a:tcPr/>
                </a:tc>
              </a:tr>
              <a:tr h="75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u="none" strike="noStrike" kern="1200" cap="none" spc="0" normalizeH="0" baseline="0" noProof="0" dirty="0" smtClean="0">
                          <a:ln>
                            <a:noFill/>
                          </a:ln>
                          <a:effectLst/>
                          <a:uLnTx/>
                          <a:uFillTx/>
                        </a:rPr>
                        <a:t>1000</a:t>
                      </a:r>
                      <a:endParaRPr kumimoji="0" lang="en-IE" sz="2800" b="1" i="0" u="none" strike="noStrike" kern="1200" cap="none" spc="0" normalizeH="0" baseline="0" noProof="0" dirty="0" smtClean="0">
                        <a:ln>
                          <a:noFill/>
                        </a:ln>
                        <a:solidFill>
                          <a:prstClr val="black"/>
                        </a:solidFill>
                        <a:effectLst/>
                        <a:uLnTx/>
                        <a:uFillTx/>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2000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2500</a:t>
                      </a:r>
                    </a:p>
                    <a:p>
                      <a:endParaRPr lang="en-IE" dirty="0"/>
                    </a:p>
                  </a:txBody>
                  <a:tcPr/>
                </a:tc>
              </a:tr>
              <a:tr h="612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u="none" strike="noStrike" kern="1200" cap="none" spc="0" normalizeH="0" baseline="0" noProof="0" dirty="0" smtClean="0">
                          <a:ln>
                            <a:noFill/>
                          </a:ln>
                          <a:effectLst/>
                          <a:uLnTx/>
                          <a:uFillTx/>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1500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2000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2500</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1" u="none" strike="noStrike" kern="1200" cap="none" spc="0" normalizeH="0" baseline="0" noProof="0" dirty="0" smtClean="0">
                          <a:ln>
                            <a:noFill/>
                          </a:ln>
                          <a:solidFill>
                            <a:srgbClr val="FF0000"/>
                          </a:solidFill>
                          <a:effectLst/>
                          <a:uLnTx/>
                          <a:uFillTx/>
                          <a:latin typeface="+mn-lt"/>
                        </a:rPr>
                        <a:t>3000</a:t>
                      </a:r>
                    </a:p>
                    <a:p>
                      <a:endParaRPr lang="en-IE" dirty="0"/>
                    </a:p>
                  </a:txBody>
                  <a:tcPr/>
                </a:tc>
              </a:tr>
            </a:tbl>
          </a:graphicData>
        </a:graphic>
      </p:graphicFrame>
    </p:spTree>
    <p:extLst>
      <p:ext uri="{BB962C8B-B14F-4D97-AF65-F5344CB8AC3E}">
        <p14:creationId xmlns:p14="http://schemas.microsoft.com/office/powerpoint/2010/main" val="621592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Solution</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5" name="Table 4"/>
          <p:cNvGraphicFramePr>
            <a:graphicFrameLocks noGrp="1"/>
          </p:cNvGraphicFramePr>
          <p:nvPr>
            <p:extLst>
              <p:ext uri="{D42A27DB-BD31-4B8C-83A1-F6EECF244321}">
                <p14:modId xmlns:p14="http://schemas.microsoft.com/office/powerpoint/2010/main" val="3461046523"/>
              </p:ext>
            </p:extLst>
          </p:nvPr>
        </p:nvGraphicFramePr>
        <p:xfrm>
          <a:off x="1" y="1340768"/>
          <a:ext cx="9036495" cy="1083341"/>
        </p:xfrm>
        <a:graphic>
          <a:graphicData uri="http://schemas.openxmlformats.org/drawingml/2006/table">
            <a:tbl>
              <a:tblPr firstRow="1" firstCol="1" bandRow="1"/>
              <a:tblGrid>
                <a:gridCol w="1043607"/>
                <a:gridCol w="911373"/>
                <a:gridCol w="1264002"/>
                <a:gridCol w="1106002"/>
                <a:gridCol w="1185002"/>
                <a:gridCol w="1027002"/>
                <a:gridCol w="1185002"/>
                <a:gridCol w="1314505"/>
              </a:tblGrid>
              <a:tr h="648072">
                <a:tc>
                  <a:txBody>
                    <a:bodyPr/>
                    <a:lstStyle/>
                    <a:p>
                      <a:pPr>
                        <a:spcAft>
                          <a:spcPts val="0"/>
                        </a:spcAft>
                        <a:tabLst>
                          <a:tab pos="607060" algn="l"/>
                        </a:tabLst>
                      </a:pPr>
                      <a:r>
                        <a:rPr lang="en-IE" sz="2800" dirty="0" smtClean="0">
                          <a:effectLst/>
                          <a:latin typeface="Times New Roman"/>
                          <a:ea typeface="Calibri"/>
                          <a:cs typeface="Times New Roman"/>
                        </a:rPr>
                        <a:t>     </a:t>
                      </a:r>
                      <a:r>
                        <a:rPr lang="en-IE" sz="2800" dirty="0" smtClean="0">
                          <a:solidFill>
                            <a:srgbClr val="FF0000"/>
                          </a:solidFill>
                          <a:effectLst/>
                          <a:latin typeface="Times New Roman"/>
                          <a:ea typeface="Calibri"/>
                          <a:cs typeface="Times New Roman"/>
                        </a:rPr>
                        <a:t>X</a:t>
                      </a:r>
                      <a:endParaRPr lang="en-IE" sz="2800" dirty="0">
                        <a:solidFill>
                          <a:srgbClr val="FF0000"/>
                        </a:solidFill>
                        <a:effectLst/>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a:ea typeface="Calibri"/>
                          <a:cs typeface="Times New Roman"/>
                        </a:rPr>
                        <a:t>500</a:t>
                      </a:r>
                      <a:endParaRPr lang="en-IE" sz="28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effectLst/>
                          <a:latin typeface="Times New Roman"/>
                          <a:ea typeface="Calibri"/>
                          <a:cs typeface="Times New Roman"/>
                        </a:rPr>
                        <a:t>1000</a:t>
                      </a:r>
                      <a:endParaRPr lang="en-IE"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effectLst/>
                          <a:latin typeface="Times New Roman"/>
                          <a:ea typeface="Calibri"/>
                          <a:cs typeface="Times New Roman"/>
                        </a:rPr>
                        <a:t>1500</a:t>
                      </a:r>
                      <a:endParaRPr lang="en-IE"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effectLst/>
                          <a:latin typeface="Times New Roman"/>
                          <a:ea typeface="Calibri"/>
                          <a:cs typeface="Times New Roman"/>
                        </a:rPr>
                        <a:t>2000</a:t>
                      </a:r>
                      <a:endParaRPr lang="en-IE" sz="28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effectLst/>
                          <a:latin typeface="Times New Roman"/>
                          <a:ea typeface="Calibri"/>
                          <a:cs typeface="Times New Roman"/>
                        </a:rPr>
                        <a:t>2500</a:t>
                      </a:r>
                      <a:endParaRPr lang="en-IE"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effectLst/>
                          <a:latin typeface="Times New Roman"/>
                          <a:ea typeface="Calibri"/>
                          <a:cs typeface="Times New Roman"/>
                        </a:rPr>
                        <a:t>3000</a:t>
                      </a:r>
                      <a:endParaRPr lang="en-IE"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effectLst/>
                          <a:latin typeface="Times New Roman"/>
                          <a:ea typeface="Calibri"/>
                          <a:cs typeface="Times New Roman"/>
                        </a:rPr>
                        <a:t>15,000</a:t>
                      </a:r>
                      <a:endParaRPr lang="en-IE"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35269">
                <a:tc>
                  <a:txBody>
                    <a:bodyPr/>
                    <a:lstStyle/>
                    <a:p>
                      <a:pPr algn="ctr">
                        <a:spcAft>
                          <a:spcPts val="0"/>
                        </a:spcAft>
                      </a:pPr>
                      <a:r>
                        <a:rPr lang="en-US" sz="2800" dirty="0">
                          <a:effectLst/>
                          <a:latin typeface="Times New Roman"/>
                          <a:ea typeface="Calibri"/>
                          <a:cs typeface="Times New Roman"/>
                        </a:rPr>
                        <a:t> </a:t>
                      </a:r>
                      <a:r>
                        <a:rPr lang="en-US" sz="2800" dirty="0" smtClean="0">
                          <a:solidFill>
                            <a:srgbClr val="FF0000"/>
                          </a:solidFill>
                          <a:effectLst/>
                          <a:latin typeface="Times New Roman"/>
                          <a:ea typeface="Calibri"/>
                          <a:cs typeface="Times New Roman"/>
                        </a:rPr>
                        <a:t>P(X)</a:t>
                      </a:r>
                      <a:endParaRPr lang="en-IE" sz="2800" dirty="0">
                        <a:solidFill>
                          <a:srgbClr val="FF0000"/>
                        </a:solidFill>
                        <a:effectLst/>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a:effectLst/>
                          <a:latin typeface="Times New Roman"/>
                          <a:ea typeface="Calibri"/>
                          <a:cs typeface="Times New Roman"/>
                        </a:rPr>
                        <a:t>6/36</a:t>
                      </a:r>
                      <a:endParaRPr lang="en-IE" sz="28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a:effectLst/>
                          <a:latin typeface="Times New Roman"/>
                          <a:ea typeface="Calibri"/>
                          <a:cs typeface="Times New Roman"/>
                        </a:rPr>
                        <a:t>7/36</a:t>
                      </a:r>
                      <a:endParaRPr lang="en-IE" sz="2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a:effectLst/>
                          <a:latin typeface="Times New Roman"/>
                          <a:ea typeface="Calibri"/>
                          <a:cs typeface="Times New Roman"/>
                        </a:rPr>
                        <a:t>8/36</a:t>
                      </a:r>
                      <a:endParaRPr lang="en-IE" sz="2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a:effectLst/>
                          <a:latin typeface="Times New Roman"/>
                          <a:ea typeface="Calibri"/>
                          <a:cs typeface="Times New Roman"/>
                        </a:rPr>
                        <a:t>3/36</a:t>
                      </a:r>
                      <a:endParaRPr lang="en-IE" sz="2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a:effectLst/>
                          <a:latin typeface="Times New Roman"/>
                          <a:ea typeface="Calibri"/>
                          <a:cs typeface="Times New Roman"/>
                        </a:rPr>
                        <a:t>2/36</a:t>
                      </a:r>
                      <a:endParaRPr lang="en-IE" sz="2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dirty="0">
                          <a:effectLst/>
                          <a:latin typeface="Times New Roman"/>
                          <a:ea typeface="Calibri"/>
                          <a:cs typeface="Times New Roman"/>
                        </a:rPr>
                        <a:t>1/36</a:t>
                      </a:r>
                      <a:endParaRPr lang="en-IE" sz="28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800" dirty="0">
                          <a:effectLst/>
                          <a:latin typeface="Times New Roman"/>
                          <a:ea typeface="Calibri"/>
                          <a:cs typeface="Times New Roman"/>
                        </a:rPr>
                        <a:t>9/36</a:t>
                      </a:r>
                      <a:endParaRPr lang="en-IE" sz="28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Rectangle 5"/>
          <p:cNvSpPr/>
          <p:nvPr/>
        </p:nvSpPr>
        <p:spPr>
          <a:xfrm>
            <a:off x="0" y="2852936"/>
            <a:ext cx="9144000" cy="3046988"/>
          </a:xfrm>
          <a:prstGeom prst="rect">
            <a:avLst/>
          </a:prstGeom>
        </p:spPr>
        <p:txBody>
          <a:bodyPr wrap="square">
            <a:spAutoFit/>
          </a:bodyPr>
          <a:lstStyle/>
          <a:p>
            <a:pPr>
              <a:spcAft>
                <a:spcPts val="0"/>
              </a:spcAft>
            </a:pPr>
            <a:r>
              <a:rPr lang="en-US" sz="2400" b="1" dirty="0">
                <a:latin typeface="Century Gothic" panose="020B0502020202020204" pitchFamily="34" charset="0"/>
                <a:ea typeface="Calibri"/>
                <a:cs typeface="Times New Roman"/>
              </a:rPr>
              <a:t>The expected payoff if you re-roll the two dice is</a:t>
            </a:r>
            <a:endParaRPr lang="en-IE" sz="2400" b="1" dirty="0">
              <a:latin typeface="Century Gothic" panose="020B0502020202020204" pitchFamily="34" charset="0"/>
              <a:ea typeface="Calibri"/>
              <a:cs typeface="Times New Roman"/>
            </a:endParaRPr>
          </a:p>
          <a:p>
            <a:pPr>
              <a:spcAft>
                <a:spcPts val="0"/>
              </a:spcAft>
            </a:pPr>
            <a:r>
              <a:rPr lang="en-US" sz="2400" b="1" dirty="0">
                <a:latin typeface="Century Gothic" panose="020B0502020202020204" pitchFamily="34" charset="0"/>
                <a:ea typeface="Calibri"/>
                <a:cs typeface="Times New Roman"/>
              </a:rPr>
              <a:t> </a:t>
            </a:r>
            <a:endParaRPr lang="en-IE" sz="2400" b="1" dirty="0">
              <a:latin typeface="Century Gothic" panose="020B0502020202020204" pitchFamily="34" charset="0"/>
              <a:ea typeface="Calibri"/>
              <a:cs typeface="Times New Roman"/>
            </a:endParaRPr>
          </a:p>
          <a:p>
            <a:pPr>
              <a:spcAft>
                <a:spcPts val="0"/>
              </a:spcAft>
            </a:pPr>
            <a:r>
              <a:rPr lang="en-US" sz="2400" b="1" dirty="0">
                <a:latin typeface="Century Gothic" panose="020B0502020202020204" pitchFamily="34" charset="0"/>
                <a:ea typeface="Calibri"/>
                <a:cs typeface="Times New Roman"/>
              </a:rPr>
              <a:t>$500(6/36) + $1000(7/36) + … + $15,000(9/36) = $4,750</a:t>
            </a:r>
            <a:endParaRPr lang="en-IE" sz="2400" b="1" dirty="0">
              <a:latin typeface="Century Gothic" panose="020B0502020202020204" pitchFamily="34" charset="0"/>
              <a:ea typeface="Calibri"/>
              <a:cs typeface="Times New Roman"/>
            </a:endParaRPr>
          </a:p>
          <a:p>
            <a:pPr>
              <a:spcAft>
                <a:spcPts val="0"/>
              </a:spcAft>
            </a:pPr>
            <a:r>
              <a:rPr lang="en-US" sz="2400" b="1" dirty="0">
                <a:latin typeface="Century Gothic" panose="020B0502020202020204" pitchFamily="34" charset="0"/>
                <a:ea typeface="Calibri"/>
                <a:cs typeface="Times New Roman"/>
              </a:rPr>
              <a:t> </a:t>
            </a:r>
            <a:endParaRPr lang="en-IE" sz="2400" b="1" dirty="0">
              <a:latin typeface="Century Gothic" panose="020B0502020202020204" pitchFamily="34" charset="0"/>
              <a:ea typeface="Calibri"/>
              <a:cs typeface="Times New Roman"/>
            </a:endParaRPr>
          </a:p>
          <a:p>
            <a:pPr>
              <a:spcAft>
                <a:spcPts val="0"/>
              </a:spcAft>
            </a:pPr>
            <a:r>
              <a:rPr lang="en-US" sz="2400" b="1" dirty="0">
                <a:latin typeface="Century Gothic" panose="020B0502020202020204" pitchFamily="34" charset="0"/>
                <a:ea typeface="Calibri"/>
                <a:cs typeface="Times New Roman"/>
              </a:rPr>
              <a:t>But if you have exactly three cars showing after two rolls, the largest money amount you could </a:t>
            </a:r>
            <a:r>
              <a:rPr lang="en-US" sz="2400" b="1" dirty="0" smtClean="0">
                <a:latin typeface="Century Gothic" panose="020B0502020202020204" pitchFamily="34" charset="0"/>
                <a:ea typeface="Calibri"/>
                <a:cs typeface="Times New Roman"/>
              </a:rPr>
              <a:t>win is </a:t>
            </a:r>
            <a:r>
              <a:rPr lang="en-US" sz="2400" b="1" dirty="0">
                <a:latin typeface="Century Gothic" panose="020B0502020202020204" pitchFamily="34" charset="0"/>
                <a:ea typeface="Calibri"/>
                <a:cs typeface="Times New Roman"/>
              </a:rPr>
              <a:t>$3000. So, based on expected value, you should re-roll the last two dice no matter what.</a:t>
            </a:r>
            <a:endParaRPr lang="en-IE" sz="2400" b="1" dirty="0">
              <a:effectLst/>
              <a:latin typeface="Century Gothic" panose="020B0502020202020204" pitchFamily="34" charset="0"/>
              <a:ea typeface="Calibri"/>
              <a:cs typeface="Times New Roman"/>
            </a:endParaRPr>
          </a:p>
        </p:txBody>
      </p:sp>
      <p:sp>
        <p:nvSpPr>
          <p:cNvPr id="7" name="Rectangle 6"/>
          <p:cNvSpPr/>
          <p:nvPr/>
        </p:nvSpPr>
        <p:spPr bwMode="auto">
          <a:xfrm>
            <a:off x="179512" y="1340768"/>
            <a:ext cx="8784976" cy="1224136"/>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0" y="2852936"/>
            <a:ext cx="8964488" cy="12241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 y="4376430"/>
            <a:ext cx="8967787"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500"/>
                                        <p:tgtEl>
                                          <p:spTgt spid="53250"/>
                                        </p:tgtEl>
                                        <p:attrNameLst>
                                          <p:attrName>ppt_x</p:attrName>
                                        </p:attrNameLst>
                                      </p:cBhvr>
                                      <p:tavLst>
                                        <p:tav tm="0">
                                          <p:val>
                                            <p:strVal val="ppt_x"/>
                                          </p:val>
                                        </p:tav>
                                        <p:tav tm="100000">
                                          <p:val>
                                            <p:strVal val="1+ppt_w/2"/>
                                          </p:val>
                                        </p:tav>
                                      </p:tavLst>
                                    </p:anim>
                                    <p:anim calcmode="lin" valueType="num">
                                      <p:cBhvr additive="base">
                                        <p:cTn id="12" dur="500"/>
                                        <p:tgtEl>
                                          <p:spTgt spid="53250"/>
                                        </p:tgtEl>
                                        <p:attrNameLst>
                                          <p:attrName>ppt_y</p:attrName>
                                        </p:attrNameLst>
                                      </p:cBhvr>
                                      <p:tavLst>
                                        <p:tav tm="0">
                                          <p:val>
                                            <p:strVal val="ppt_y"/>
                                          </p:val>
                                        </p:tav>
                                        <p:tav tm="100000">
                                          <p:val>
                                            <p:strVal val="ppt_y"/>
                                          </p:val>
                                        </p:tav>
                                      </p:tavLst>
                                    </p:anim>
                                    <p:set>
                                      <p:cBhvr>
                                        <p:cTn id="13" dur="1" fill="hold">
                                          <p:stCondLst>
                                            <p:cond delay="499"/>
                                          </p:stCondLst>
                                        </p:cTn>
                                        <p:tgtEl>
                                          <p:spTgt spid="53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Making Decisions</a:t>
            </a:r>
            <a:endParaRPr lang="en-IE" dirty="0"/>
          </a:p>
        </p:txBody>
      </p:sp>
      <p:sp>
        <p:nvSpPr>
          <p:cNvPr id="3" name="Text Placeholder 2"/>
          <p:cNvSpPr>
            <a:spLocks noGrp="1"/>
          </p:cNvSpPr>
          <p:nvPr>
            <p:ph type="body" sz="quarter" idx="12"/>
          </p:nvPr>
        </p:nvSpPr>
        <p:spPr/>
        <p:txBody>
          <a:bodyPr/>
          <a:lstStyle/>
          <a:p>
            <a:endParaRPr lang="en-IE"/>
          </a:p>
        </p:txBody>
      </p:sp>
      <p:pic>
        <p:nvPicPr>
          <p:cNvPr id="50178" name="Picture 2" descr="http://www.stewartphotosupplies.com/uploads/ECPGRP90/ECPGRP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032" y="2379555"/>
            <a:ext cx="3377952" cy="3377952"/>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http://www.inkcartridgesireland.ie/i/215_x/~EpsonXP-212SpecialOffer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369228"/>
            <a:ext cx="289940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9024" y="911622"/>
            <a:ext cx="8784976" cy="1077218"/>
          </a:xfrm>
          <a:prstGeom prst="rect">
            <a:avLst/>
          </a:prstGeom>
        </p:spPr>
        <p:txBody>
          <a:bodyPr wrap="square">
            <a:spAutoFit/>
          </a:bodyPr>
          <a:lstStyle/>
          <a:p>
            <a:pPr lvl="0" eaLnBrk="0" fontAlgn="base" hangingPunct="0">
              <a:spcBef>
                <a:spcPct val="50000"/>
              </a:spcBef>
              <a:spcAft>
                <a:spcPct val="0"/>
              </a:spcAft>
            </a:pPr>
            <a:r>
              <a:rPr lang="en-US" altLang="en-US" sz="3200" b="1" dirty="0">
                <a:solidFill>
                  <a:srgbClr val="000000"/>
                </a:solidFill>
                <a:latin typeface="Calibri" panose="020F0502020204030204" pitchFamily="34" charset="0"/>
              </a:rPr>
              <a:t>Should I buy </a:t>
            </a:r>
            <a:r>
              <a:rPr lang="en-US" altLang="en-US" sz="3200" b="1" dirty="0" smtClean="0">
                <a:solidFill>
                  <a:srgbClr val="000000"/>
                </a:solidFill>
                <a:latin typeface="Calibri" panose="020F0502020204030204" pitchFamily="34" charset="0"/>
              </a:rPr>
              <a:t>that extended warranty on my new €99.99 printer? </a:t>
            </a:r>
            <a:endParaRPr lang="en-US" altLang="en-US" sz="32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98955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 Summary</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4" name="Object 3"/>
          <p:cNvGraphicFramePr>
            <a:graphicFrameLocks noChangeAspect="1"/>
          </p:cNvGraphicFramePr>
          <p:nvPr>
            <p:extLst>
              <p:ext uri="{D42A27DB-BD31-4B8C-83A1-F6EECF244321}">
                <p14:modId xmlns:p14="http://schemas.microsoft.com/office/powerpoint/2010/main" val="3290320489"/>
              </p:ext>
            </p:extLst>
          </p:nvPr>
        </p:nvGraphicFramePr>
        <p:xfrm>
          <a:off x="2051720" y="1124744"/>
          <a:ext cx="4947761" cy="1123752"/>
        </p:xfrm>
        <a:graphic>
          <a:graphicData uri="http://schemas.openxmlformats.org/presentationml/2006/ole">
            <mc:AlternateContent xmlns:mc="http://schemas.openxmlformats.org/markup-compatibility/2006">
              <mc:Choice xmlns:v="urn:schemas-microsoft-com:vml" Requires="v">
                <p:oleObj spid="_x0000_s55313" name="Equation" r:id="rId4" imgW="1117115" imgH="253890" progId="Equation.DSMT4">
                  <p:embed/>
                </p:oleObj>
              </mc:Choice>
              <mc:Fallback>
                <p:oleObj name="Equation" r:id="rId4" imgW="1117115"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124744"/>
                        <a:ext cx="4947761" cy="1123752"/>
                      </a:xfrm>
                      <a:prstGeom prst="rect">
                        <a:avLst/>
                      </a:prstGeom>
                      <a:noFill/>
                      <a:ln>
                        <a:noFill/>
                      </a:ln>
                    </p:spPr>
                  </p:pic>
                </p:oleObj>
              </mc:Fallback>
            </mc:AlternateContent>
          </a:graphicData>
        </a:graphic>
      </p:graphicFrame>
      <p:sp>
        <p:nvSpPr>
          <p:cNvPr id="5" name="TextBox 4"/>
          <p:cNvSpPr txBox="1"/>
          <p:nvPr/>
        </p:nvSpPr>
        <p:spPr>
          <a:xfrm>
            <a:off x="1187624" y="2708920"/>
            <a:ext cx="7416824" cy="3785652"/>
          </a:xfrm>
          <a:prstGeom prst="rect">
            <a:avLst/>
          </a:prstGeom>
          <a:noFill/>
        </p:spPr>
        <p:txBody>
          <a:bodyPr wrap="square" rtlCol="0">
            <a:spAutoFit/>
          </a:bodyPr>
          <a:lstStyle/>
          <a:p>
            <a:pPr marL="342900" indent="-342900">
              <a:buFont typeface="Wingdings" panose="05000000000000000000" pitchFamily="2" charset="2"/>
              <a:buChar char="v"/>
            </a:pPr>
            <a:r>
              <a:rPr lang="en-IE" sz="2400" b="1" dirty="0">
                <a:latin typeface="Century Gothic" panose="020B0502020202020204" pitchFamily="34" charset="0"/>
              </a:rPr>
              <a:t>The E</a:t>
            </a:r>
            <a:r>
              <a:rPr lang="en-IE" sz="2400" b="1" dirty="0" smtClean="0">
                <a:latin typeface="Century Gothic" panose="020B0502020202020204" pitchFamily="34" charset="0"/>
              </a:rPr>
              <a:t>xpected </a:t>
            </a:r>
            <a:r>
              <a:rPr lang="en-IE" sz="2400" b="1" dirty="0">
                <a:latin typeface="Century Gothic" panose="020B0502020202020204" pitchFamily="34" charset="0"/>
              </a:rPr>
              <a:t>V</a:t>
            </a:r>
            <a:r>
              <a:rPr lang="en-IE" sz="2400" b="1" dirty="0" smtClean="0">
                <a:latin typeface="Century Gothic" panose="020B0502020202020204" pitchFamily="34" charset="0"/>
              </a:rPr>
              <a:t>alue </a:t>
            </a:r>
            <a:r>
              <a:rPr lang="en-IE" sz="2400" b="1" dirty="0">
                <a:latin typeface="Century Gothic" panose="020B0502020202020204" pitchFamily="34" charset="0"/>
              </a:rPr>
              <a:t>of a random </a:t>
            </a:r>
            <a:r>
              <a:rPr lang="en-IE" sz="2400" b="1" dirty="0" smtClean="0">
                <a:latin typeface="Century Gothic" panose="020B0502020202020204" pitchFamily="34" charset="0"/>
              </a:rPr>
              <a:t>variable </a:t>
            </a:r>
            <a:r>
              <a:rPr lang="en-IE" sz="2400" i="1" dirty="0" smtClean="0">
                <a:latin typeface="Century Gothic" panose="020B0502020202020204" pitchFamily="34" charset="0"/>
              </a:rPr>
              <a:t>X</a:t>
            </a:r>
            <a:r>
              <a:rPr lang="en-IE" sz="2400" b="1" dirty="0" smtClean="0">
                <a:latin typeface="Century Gothic" panose="020B0502020202020204" pitchFamily="34" charset="0"/>
              </a:rPr>
              <a:t> </a:t>
            </a:r>
            <a:r>
              <a:rPr lang="en-IE" sz="2400" b="1" dirty="0">
                <a:latin typeface="Century Gothic" panose="020B0502020202020204" pitchFamily="34" charset="0"/>
              </a:rPr>
              <a:t>is the weighted average of the values </a:t>
            </a:r>
            <a:r>
              <a:rPr lang="en-IE" sz="2400" b="1" dirty="0" smtClean="0">
                <a:latin typeface="Century Gothic" panose="020B0502020202020204" pitchFamily="34" charset="0"/>
              </a:rPr>
              <a:t>that </a:t>
            </a:r>
            <a:r>
              <a:rPr lang="en-IE" sz="2400" i="1" dirty="0" smtClean="0">
                <a:latin typeface="Century Gothic" panose="020B0502020202020204" pitchFamily="34" charset="0"/>
              </a:rPr>
              <a:t>X</a:t>
            </a:r>
            <a:r>
              <a:rPr lang="en-IE" sz="2400" b="1" dirty="0" smtClean="0">
                <a:latin typeface="Century Gothic" panose="020B0502020202020204" pitchFamily="34" charset="0"/>
              </a:rPr>
              <a:t> </a:t>
            </a:r>
            <a:r>
              <a:rPr lang="en-IE" sz="2400" b="1" dirty="0">
                <a:latin typeface="Century Gothic" panose="020B0502020202020204" pitchFamily="34" charset="0"/>
              </a:rPr>
              <a:t>can take on, where each possible value is weighted by its respective </a:t>
            </a:r>
            <a:r>
              <a:rPr lang="en-IE" sz="2400" b="1" dirty="0" smtClean="0">
                <a:latin typeface="Century Gothic" panose="020B0502020202020204" pitchFamily="34" charset="0"/>
              </a:rPr>
              <a:t>probability</a:t>
            </a:r>
          </a:p>
          <a:p>
            <a:pPr marL="342900" indent="-342900">
              <a:buFont typeface="Wingdings" panose="05000000000000000000" pitchFamily="2" charset="2"/>
              <a:buChar char="v"/>
            </a:pPr>
            <a:endParaRPr lang="en-IE" sz="2400" b="1" dirty="0" smtClean="0">
              <a:solidFill>
                <a:srgbClr val="FF0000"/>
              </a:solidFill>
              <a:latin typeface="Century Gothic" panose="020B0502020202020204" pitchFamily="34" charset="0"/>
            </a:endParaRPr>
          </a:p>
          <a:p>
            <a:pPr marL="342900" indent="-342900">
              <a:buFont typeface="Wingdings" panose="05000000000000000000" pitchFamily="2" charset="2"/>
              <a:buChar char="v"/>
            </a:pPr>
            <a:r>
              <a:rPr lang="en-IE" sz="2400" b="1" dirty="0" smtClean="0">
                <a:solidFill>
                  <a:srgbClr val="FF0000"/>
                </a:solidFill>
                <a:latin typeface="Century Gothic" panose="020B0502020202020204" pitchFamily="34" charset="0"/>
              </a:rPr>
              <a:t> Informally, an attempt at describing the mean of </a:t>
            </a:r>
            <a:r>
              <a:rPr lang="en-IE" sz="2400" b="1" i="1" dirty="0" smtClean="0">
                <a:solidFill>
                  <a:srgbClr val="FF0000"/>
                </a:solidFill>
                <a:latin typeface="Century Gothic" panose="020B0502020202020204" pitchFamily="34" charset="0"/>
              </a:rPr>
              <a:t>what is going </a:t>
            </a:r>
            <a:r>
              <a:rPr lang="en-IE" sz="2400" b="1" dirty="0" smtClean="0">
                <a:solidFill>
                  <a:srgbClr val="FF0000"/>
                </a:solidFill>
                <a:latin typeface="Century Gothic" panose="020B0502020202020204" pitchFamily="34" charset="0"/>
              </a:rPr>
              <a:t>to happen. </a:t>
            </a:r>
          </a:p>
          <a:p>
            <a:pPr marL="342900" indent="-342900">
              <a:buFont typeface="Wingdings" panose="05000000000000000000" pitchFamily="2" charset="2"/>
              <a:buChar char="v"/>
            </a:pPr>
            <a:endParaRPr lang="en-IE" sz="2400" b="1" dirty="0">
              <a:solidFill>
                <a:srgbClr val="FF0000"/>
              </a:solidFill>
              <a:latin typeface="Century Gothic" panose="020B0502020202020204" pitchFamily="34" charset="0"/>
            </a:endParaRPr>
          </a:p>
          <a:p>
            <a:pPr marL="342900" indent="-342900">
              <a:buFont typeface="Wingdings" panose="05000000000000000000" pitchFamily="2" charset="2"/>
              <a:buChar char="v"/>
            </a:pPr>
            <a:r>
              <a:rPr lang="en-IE" sz="2400" b="1" dirty="0" smtClean="0">
                <a:latin typeface="Century Gothic" panose="020B0502020202020204" pitchFamily="34" charset="0"/>
              </a:rPr>
              <a:t>Expected Value need not be one of the outcomes.</a:t>
            </a:r>
            <a:endParaRPr lang="en-IE" sz="2400" b="1" dirty="0">
              <a:latin typeface="Century Gothic" panose="020B0502020202020204" pitchFamily="34" charset="0"/>
            </a:endParaRPr>
          </a:p>
        </p:txBody>
      </p:sp>
      <p:sp>
        <p:nvSpPr>
          <p:cNvPr id="6" name="Rounded Rectangle 5"/>
          <p:cNvSpPr/>
          <p:nvPr/>
        </p:nvSpPr>
        <p:spPr bwMode="auto">
          <a:xfrm>
            <a:off x="1835696" y="980728"/>
            <a:ext cx="5400600" cy="1584176"/>
          </a:xfrm>
          <a:prstGeom prst="roundRect">
            <a:avLst/>
          </a:prstGeom>
          <a:solidFill>
            <a:srgbClr val="53D2FF">
              <a:alpha val="1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Tree>
    <p:extLst>
      <p:ext uri="{BB962C8B-B14F-4D97-AF65-F5344CB8AC3E}">
        <p14:creationId xmlns:p14="http://schemas.microsoft.com/office/powerpoint/2010/main" val="24146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Activity 1</a:t>
            </a:r>
            <a:endParaRPr lang="en-IE" dirty="0"/>
          </a:p>
        </p:txBody>
      </p:sp>
      <p:sp>
        <p:nvSpPr>
          <p:cNvPr id="3" name="Text Placeholder 2"/>
          <p:cNvSpPr>
            <a:spLocks noGrp="1"/>
          </p:cNvSpPr>
          <p:nvPr>
            <p:ph type="body" sz="quarter" idx="12"/>
          </p:nvPr>
        </p:nvSpPr>
        <p:spPr/>
        <p:txBody>
          <a:bodyPr/>
          <a:lstStyle/>
          <a:p>
            <a:endParaRPr lang="en-IE" dirty="0"/>
          </a:p>
        </p:txBody>
      </p:sp>
      <p:sp>
        <p:nvSpPr>
          <p:cNvPr id="6" name="Rectangle 5"/>
          <p:cNvSpPr/>
          <p:nvPr/>
        </p:nvSpPr>
        <p:spPr>
          <a:xfrm>
            <a:off x="395536" y="1052736"/>
            <a:ext cx="8412880" cy="2677656"/>
          </a:xfrm>
          <a:prstGeom prst="rect">
            <a:avLst/>
          </a:prstGeom>
        </p:spPr>
        <p:txBody>
          <a:bodyPr wrap="none">
            <a:spAutoFit/>
          </a:bodyPr>
          <a:lstStyle/>
          <a:p>
            <a:pPr marL="457200" lvl="0" indent="-457200">
              <a:buAutoNum type="arabicPeriod"/>
            </a:pPr>
            <a:r>
              <a:rPr lang="en-IE" sz="2400" b="1" i="1" dirty="0" smtClean="0">
                <a:solidFill>
                  <a:prstClr val="black"/>
                </a:solidFill>
                <a:latin typeface="Century Gothic"/>
              </a:rPr>
              <a:t>How much did you win?</a:t>
            </a:r>
          </a:p>
          <a:p>
            <a:pPr lvl="0"/>
            <a:endParaRPr lang="en-IE" sz="2400" b="1" i="1" dirty="0" smtClean="0">
              <a:solidFill>
                <a:prstClr val="black"/>
              </a:solidFill>
              <a:latin typeface="Century Gothic"/>
            </a:endParaRPr>
          </a:p>
          <a:p>
            <a:pPr lvl="0"/>
            <a:r>
              <a:rPr lang="en-IE" sz="2400" b="1" i="1" dirty="0" smtClean="0">
                <a:solidFill>
                  <a:prstClr val="black"/>
                </a:solidFill>
                <a:latin typeface="Century Gothic"/>
              </a:rPr>
              <a:t>2. Work out your average(mean) amount you won per </a:t>
            </a:r>
          </a:p>
          <a:p>
            <a:pPr lvl="0"/>
            <a:r>
              <a:rPr lang="en-IE" sz="2400" b="1" i="1" dirty="0" smtClean="0">
                <a:solidFill>
                  <a:prstClr val="black"/>
                </a:solidFill>
                <a:latin typeface="Century Gothic"/>
              </a:rPr>
              <a:t>game having played the game 20 times.</a:t>
            </a:r>
          </a:p>
          <a:p>
            <a:pPr lvl="0"/>
            <a:endParaRPr lang="en-IE" sz="2400" b="1" i="1" dirty="0" smtClean="0">
              <a:solidFill>
                <a:prstClr val="black"/>
              </a:solidFill>
              <a:latin typeface="Century Gothic"/>
            </a:endParaRPr>
          </a:p>
          <a:p>
            <a:pPr lvl="0"/>
            <a:r>
              <a:rPr lang="en-IE" sz="2400" b="1" i="1" dirty="0" smtClean="0">
                <a:solidFill>
                  <a:prstClr val="black"/>
                </a:solidFill>
                <a:latin typeface="Century Gothic"/>
              </a:rPr>
              <a:t>3. When you have the value for the class mean, fill in</a:t>
            </a:r>
          </a:p>
          <a:p>
            <a:pPr lvl="0"/>
            <a:r>
              <a:rPr lang="en-IE" sz="2400" b="1" i="1" dirty="0" smtClean="0">
                <a:solidFill>
                  <a:prstClr val="black"/>
                </a:solidFill>
                <a:latin typeface="Century Gothic"/>
              </a:rPr>
              <a:t>the table below: </a:t>
            </a:r>
            <a:endParaRPr lang="en-IE" sz="2400" b="1" i="1" dirty="0">
              <a:solidFill>
                <a:prstClr val="black"/>
              </a:solidFill>
              <a:latin typeface="Century Gothic"/>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66" y="4365104"/>
            <a:ext cx="7618437" cy="170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9004" y="6109931"/>
            <a:ext cx="754996" cy="75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15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Activity 1</a:t>
            </a:r>
            <a:endParaRPr lang="en-IE" dirty="0"/>
          </a:p>
        </p:txBody>
      </p:sp>
      <p:sp>
        <p:nvSpPr>
          <p:cNvPr id="3" name="Text Placeholder 2"/>
          <p:cNvSpPr>
            <a:spLocks noGrp="1"/>
          </p:cNvSpPr>
          <p:nvPr>
            <p:ph type="body" sz="quarter" idx="12"/>
          </p:nvPr>
        </p:nvSpPr>
        <p:spPr/>
        <p:txBody>
          <a:bodyPr/>
          <a:lstStyle/>
          <a:p>
            <a:endParaRPr lang="en-IE" dirty="0"/>
          </a:p>
        </p:txBody>
      </p:sp>
      <p:sp>
        <p:nvSpPr>
          <p:cNvPr id="4" name="Rectangle 3"/>
          <p:cNvSpPr/>
          <p:nvPr/>
        </p:nvSpPr>
        <p:spPr>
          <a:xfrm>
            <a:off x="395536" y="1146224"/>
            <a:ext cx="8712642" cy="5632311"/>
          </a:xfrm>
          <a:prstGeom prst="rect">
            <a:avLst/>
          </a:prstGeom>
        </p:spPr>
        <p:txBody>
          <a:bodyPr wrap="none">
            <a:spAutoFit/>
          </a:bodyPr>
          <a:lstStyle/>
          <a:p>
            <a:pPr lvl="0"/>
            <a:r>
              <a:rPr lang="en-IE" sz="2400" b="1" i="1" dirty="0">
                <a:solidFill>
                  <a:prstClr val="black"/>
                </a:solidFill>
                <a:latin typeface="Century Gothic"/>
              </a:rPr>
              <a:t>4</a:t>
            </a:r>
            <a:r>
              <a:rPr lang="en-IE" sz="2400" b="1" i="1" dirty="0" smtClean="0">
                <a:solidFill>
                  <a:prstClr val="black"/>
                </a:solidFill>
                <a:latin typeface="Century Gothic"/>
              </a:rPr>
              <a:t>. Does your average differ from that of the class? </a:t>
            </a:r>
          </a:p>
          <a:p>
            <a:pPr lvl="0"/>
            <a:r>
              <a:rPr lang="en-IE" sz="2400" b="1" i="1" dirty="0" smtClean="0">
                <a:solidFill>
                  <a:prstClr val="black"/>
                </a:solidFill>
                <a:latin typeface="Century Gothic"/>
              </a:rPr>
              <a:t>What</a:t>
            </a:r>
            <a:r>
              <a:rPr lang="en-IE" sz="2400" b="1" i="1" dirty="0">
                <a:solidFill>
                  <a:prstClr val="black"/>
                </a:solidFill>
                <a:latin typeface="Century Gothic"/>
              </a:rPr>
              <a:t> </a:t>
            </a:r>
            <a:r>
              <a:rPr lang="en-IE" sz="2400" b="1" i="1" dirty="0" smtClean="0">
                <a:solidFill>
                  <a:prstClr val="black"/>
                </a:solidFill>
                <a:latin typeface="Century Gothic"/>
              </a:rPr>
              <a:t>could explain this?</a:t>
            </a:r>
          </a:p>
          <a:p>
            <a:pPr lvl="0"/>
            <a:endParaRPr lang="en-IE" sz="2400" b="1" i="1" dirty="0">
              <a:solidFill>
                <a:prstClr val="black"/>
              </a:solidFill>
              <a:latin typeface="Century Gothic"/>
            </a:endParaRPr>
          </a:p>
          <a:p>
            <a:pPr lvl="0"/>
            <a:r>
              <a:rPr lang="en-IE" sz="2400" b="1" i="1" dirty="0" smtClean="0">
                <a:solidFill>
                  <a:prstClr val="black"/>
                </a:solidFill>
                <a:latin typeface="Century Gothic"/>
              </a:rPr>
              <a:t>5. What do you think the class average figure represents</a:t>
            </a:r>
          </a:p>
          <a:p>
            <a:pPr lvl="0"/>
            <a:r>
              <a:rPr lang="en-IE" sz="2400" b="1" i="1" dirty="0" smtClean="0">
                <a:solidFill>
                  <a:prstClr val="black"/>
                </a:solidFill>
                <a:latin typeface="Century Gothic"/>
              </a:rPr>
              <a:t>in the context of the game?</a:t>
            </a:r>
          </a:p>
          <a:p>
            <a:pPr marL="457200" lvl="0" indent="-457200">
              <a:buAutoNum type="arabicPeriod"/>
            </a:pPr>
            <a:endParaRPr lang="en-IE" sz="2400" b="1" i="1" dirty="0">
              <a:solidFill>
                <a:prstClr val="black"/>
              </a:solidFill>
              <a:latin typeface="Century Gothic"/>
            </a:endParaRPr>
          </a:p>
          <a:p>
            <a:pPr lvl="0"/>
            <a:r>
              <a:rPr lang="en-IE" sz="2400" b="1" i="1" dirty="0" smtClean="0">
                <a:solidFill>
                  <a:prstClr val="black"/>
                </a:solidFill>
                <a:latin typeface="Century Gothic"/>
              </a:rPr>
              <a:t>6. Would you pay €3 to play this game? Give a reason for</a:t>
            </a:r>
          </a:p>
          <a:p>
            <a:pPr lvl="0"/>
            <a:r>
              <a:rPr lang="en-IE" sz="2400" b="1" i="1" dirty="0">
                <a:solidFill>
                  <a:prstClr val="black"/>
                </a:solidFill>
                <a:latin typeface="Century Gothic"/>
              </a:rPr>
              <a:t>y</a:t>
            </a:r>
            <a:r>
              <a:rPr lang="en-IE" sz="2400" b="1" i="1" dirty="0" smtClean="0">
                <a:solidFill>
                  <a:prstClr val="black"/>
                </a:solidFill>
                <a:latin typeface="Century Gothic"/>
              </a:rPr>
              <a:t>our answer.</a:t>
            </a:r>
          </a:p>
          <a:p>
            <a:pPr lvl="0"/>
            <a:endParaRPr lang="en-IE" sz="2400" b="1" i="1" dirty="0">
              <a:solidFill>
                <a:prstClr val="black"/>
              </a:solidFill>
              <a:latin typeface="Century Gothic"/>
            </a:endParaRPr>
          </a:p>
          <a:p>
            <a:pPr lvl="0"/>
            <a:r>
              <a:rPr lang="en-IE" sz="2400" b="1" i="1" dirty="0">
                <a:solidFill>
                  <a:prstClr val="black"/>
                </a:solidFill>
                <a:latin typeface="Century Gothic"/>
              </a:rPr>
              <a:t>7</a:t>
            </a:r>
            <a:r>
              <a:rPr lang="en-IE" sz="2400" b="1" i="1" dirty="0" smtClean="0">
                <a:solidFill>
                  <a:prstClr val="black"/>
                </a:solidFill>
                <a:latin typeface="Century Gothic"/>
              </a:rPr>
              <a:t>. If you ran the Numbers Up! game at the funfair, how </a:t>
            </a:r>
          </a:p>
          <a:p>
            <a:pPr lvl="0"/>
            <a:r>
              <a:rPr lang="en-IE" sz="2400" b="1" i="1" dirty="0">
                <a:solidFill>
                  <a:prstClr val="black"/>
                </a:solidFill>
                <a:latin typeface="Century Gothic"/>
              </a:rPr>
              <a:t>m</a:t>
            </a:r>
            <a:r>
              <a:rPr lang="en-IE" sz="2400" b="1" i="1" dirty="0" smtClean="0">
                <a:solidFill>
                  <a:prstClr val="black"/>
                </a:solidFill>
                <a:latin typeface="Century Gothic"/>
              </a:rPr>
              <a:t>uch would you charge people to play it? Explain your</a:t>
            </a:r>
          </a:p>
          <a:p>
            <a:pPr lvl="0"/>
            <a:r>
              <a:rPr lang="en-IE" sz="2400" b="1" i="1" dirty="0">
                <a:solidFill>
                  <a:prstClr val="black"/>
                </a:solidFill>
                <a:latin typeface="Century Gothic"/>
              </a:rPr>
              <a:t>a</a:t>
            </a:r>
            <a:r>
              <a:rPr lang="en-IE" sz="2400" b="1" i="1" dirty="0" smtClean="0">
                <a:solidFill>
                  <a:prstClr val="black"/>
                </a:solidFill>
                <a:latin typeface="Century Gothic"/>
              </a:rPr>
              <a:t>nswer. </a:t>
            </a:r>
          </a:p>
          <a:p>
            <a:pPr lvl="0"/>
            <a:endParaRPr lang="en-IE" sz="2400" b="1" i="1" dirty="0">
              <a:solidFill>
                <a:prstClr val="black"/>
              </a:solidFill>
              <a:latin typeface="Century Gothic"/>
            </a:endParaRPr>
          </a:p>
          <a:p>
            <a:pPr lvl="0"/>
            <a:r>
              <a:rPr lang="en-IE" sz="2400" b="1" i="1" dirty="0" smtClean="0">
                <a:solidFill>
                  <a:prstClr val="black"/>
                </a:solidFill>
                <a:latin typeface="Century Gothic"/>
              </a:rPr>
              <a:t>8. What do you think would be a fair price to pay</a:t>
            </a:r>
          </a:p>
          <a:p>
            <a:pPr lvl="0"/>
            <a:r>
              <a:rPr lang="en-IE" sz="2400" b="1" i="1" dirty="0" smtClean="0">
                <a:solidFill>
                  <a:prstClr val="black"/>
                </a:solidFill>
                <a:latin typeface="Century Gothic"/>
              </a:rPr>
              <a:t> to play this game? Why?</a:t>
            </a:r>
            <a:endParaRPr lang="en-IE" sz="2400" b="1" i="1" dirty="0">
              <a:solidFill>
                <a:prstClr val="black"/>
              </a:solidFill>
              <a:latin typeface="Century Gothic"/>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2928" y="5733256"/>
            <a:ext cx="13535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4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Fair Price?</a:t>
            </a:r>
            <a:endParaRPr lang="en-IE" dirty="0"/>
          </a:p>
        </p:txBody>
      </p:sp>
      <p:sp>
        <p:nvSpPr>
          <p:cNvPr id="3" name="Text Placeholder 2"/>
          <p:cNvSpPr>
            <a:spLocks noGrp="1"/>
          </p:cNvSpPr>
          <p:nvPr>
            <p:ph type="body" sz="quarter" idx="12"/>
          </p:nvPr>
        </p:nvSpPr>
        <p:spPr/>
        <p:txBody>
          <a:bodyPr/>
          <a:lstStyle/>
          <a:p>
            <a:endParaRPr lang="en-IE" dirty="0"/>
          </a:p>
        </p:txBody>
      </p:sp>
      <p:grpSp>
        <p:nvGrpSpPr>
          <p:cNvPr id="6" name="Group 5"/>
          <p:cNvGrpSpPr/>
          <p:nvPr/>
        </p:nvGrpSpPr>
        <p:grpSpPr>
          <a:xfrm>
            <a:off x="2167255" y="1167946"/>
            <a:ext cx="4745988" cy="3960440"/>
            <a:chOff x="1866826" y="2111910"/>
            <a:chExt cx="5938994" cy="4720550"/>
          </a:xfrm>
        </p:grpSpPr>
        <p:pic>
          <p:nvPicPr>
            <p:cNvPr id="4" name="Picture 3" descr="http://michaelkonik.com/wp-content/uploads/2011/10/red-dice-icon.jpg"/>
            <p:cNvPicPr>
              <a:picLocks noChangeAspect="1" noChangeArrowheads="1"/>
            </p:cNvPicPr>
            <p:nvPr/>
          </p:nvPicPr>
          <p:blipFill>
            <a:blip r:embed="rId3" cstate="print"/>
            <a:srcRect/>
            <a:stretch>
              <a:fillRect/>
            </a:stretch>
          </p:blipFill>
          <p:spPr bwMode="auto">
            <a:xfrm>
              <a:off x="1866826" y="2225810"/>
              <a:ext cx="5760640" cy="4606650"/>
            </a:xfrm>
            <a:prstGeom prst="rect">
              <a:avLst/>
            </a:prstGeom>
            <a:noFill/>
          </p:spPr>
        </p:pic>
        <p:sp>
          <p:nvSpPr>
            <p:cNvPr id="5" name="Rectangle 4"/>
            <p:cNvSpPr/>
            <p:nvPr/>
          </p:nvSpPr>
          <p:spPr bwMode="auto">
            <a:xfrm flipV="1">
              <a:off x="5508104" y="2111910"/>
              <a:ext cx="2297716" cy="308978"/>
            </a:xfrm>
            <a:prstGeom prst="rect">
              <a:avLst/>
            </a:prstGeom>
            <a:solidFill>
              <a:schemeClr val="bg1">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grpSp>
      <p:sp>
        <p:nvSpPr>
          <p:cNvPr id="7" name="Rectangle 6"/>
          <p:cNvSpPr/>
          <p:nvPr/>
        </p:nvSpPr>
        <p:spPr>
          <a:xfrm>
            <a:off x="431032" y="5373216"/>
            <a:ext cx="8712968" cy="830997"/>
          </a:xfrm>
          <a:prstGeom prst="rect">
            <a:avLst/>
          </a:prstGeom>
        </p:spPr>
        <p:txBody>
          <a:bodyPr wrap="square">
            <a:spAutoFit/>
          </a:bodyPr>
          <a:lstStyle/>
          <a:p>
            <a:r>
              <a:rPr lang="en-US" sz="2400" b="1" i="1" dirty="0" smtClean="0">
                <a:solidFill>
                  <a:prstClr val="black"/>
                </a:solidFill>
                <a:latin typeface="Century Gothic"/>
              </a:rPr>
              <a:t>If I roll a standard die many times what is the average score I can expect?</a:t>
            </a:r>
            <a:endParaRPr lang="en-IE" dirty="0">
              <a:solidFill>
                <a:prstClr val="black"/>
              </a:solidFill>
            </a:endParaRPr>
          </a:p>
        </p:txBody>
      </p:sp>
    </p:spTree>
    <p:extLst>
      <p:ext uri="{BB962C8B-B14F-4D97-AF65-F5344CB8AC3E}">
        <p14:creationId xmlns:p14="http://schemas.microsoft.com/office/powerpoint/2010/main" val="38704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Probability Distribution Table</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4" name="Object 3"/>
          <p:cNvGraphicFramePr>
            <a:graphicFrameLocks noChangeAspect="1"/>
          </p:cNvGraphicFramePr>
          <p:nvPr>
            <p:extLst>
              <p:ext uri="{D42A27DB-BD31-4B8C-83A1-F6EECF244321}">
                <p14:modId xmlns:p14="http://schemas.microsoft.com/office/powerpoint/2010/main" val="2332386624"/>
              </p:ext>
            </p:extLst>
          </p:nvPr>
        </p:nvGraphicFramePr>
        <p:xfrm>
          <a:off x="1349375" y="3212976"/>
          <a:ext cx="6197600" cy="3641725"/>
        </p:xfrm>
        <a:graphic>
          <a:graphicData uri="http://schemas.openxmlformats.org/presentationml/2006/ole">
            <mc:AlternateContent xmlns:mc="http://schemas.openxmlformats.org/markup-compatibility/2006">
              <mc:Choice xmlns:v="urn:schemas-microsoft-com:vml" Requires="v">
                <p:oleObj spid="_x0000_s52350" name="Equation" r:id="rId4" imgW="2590560" imgH="1523880" progId="Equation.DSMT4">
                  <p:embed/>
                </p:oleObj>
              </mc:Choice>
              <mc:Fallback>
                <p:oleObj name="Equation" r:id="rId4" imgW="2590560" imgH="1523880" progId="Equation.DSMT4">
                  <p:embed/>
                  <p:pic>
                    <p:nvPicPr>
                      <p:cNvPr id="0" name="Object 7"/>
                      <p:cNvPicPr>
                        <a:picLocks noChangeAspect="1" noChangeArrowheads="1"/>
                      </p:cNvPicPr>
                      <p:nvPr/>
                    </p:nvPicPr>
                    <p:blipFill>
                      <a:blip r:embed="rId5"/>
                      <a:srcRect/>
                      <a:stretch>
                        <a:fillRect/>
                      </a:stretch>
                    </p:blipFill>
                    <p:spPr bwMode="auto">
                      <a:xfrm>
                        <a:off x="1349375" y="3212976"/>
                        <a:ext cx="61976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4389407"/>
              </p:ext>
            </p:extLst>
          </p:nvPr>
        </p:nvGraphicFramePr>
        <p:xfrm>
          <a:off x="251520" y="908720"/>
          <a:ext cx="8568954" cy="2264650"/>
        </p:xfrm>
        <a:graphic>
          <a:graphicData uri="http://schemas.openxmlformats.org/drawingml/2006/table">
            <a:tbl>
              <a:tblPr firstRow="1" bandRow="1">
                <a:tableStyleId>{21E4AEA4-8DFA-4A89-87EB-49C32662AFE0}</a:tableStyleId>
              </a:tblPr>
              <a:tblGrid>
                <a:gridCol w="2082176"/>
                <a:gridCol w="1058633"/>
                <a:gridCol w="1103626"/>
                <a:gridCol w="1201255"/>
                <a:gridCol w="1041088"/>
                <a:gridCol w="1041088"/>
                <a:gridCol w="1041088"/>
              </a:tblGrid>
              <a:tr h="1045450">
                <a:tc>
                  <a:txBody>
                    <a:bodyPr/>
                    <a:lstStyle/>
                    <a:p>
                      <a:r>
                        <a:rPr lang="en-IE" sz="2800" i="1" dirty="0" smtClean="0">
                          <a:solidFill>
                            <a:schemeClr val="tx1"/>
                          </a:solidFill>
                        </a:rPr>
                        <a:t>Score (X)</a:t>
                      </a:r>
                      <a:endParaRPr lang="en-IE" sz="2800" i="1" dirty="0">
                        <a:solidFill>
                          <a:schemeClr val="tx1"/>
                        </a:solidFill>
                      </a:endParaRPr>
                    </a:p>
                  </a:txBody>
                  <a:tcPr/>
                </a:tc>
                <a:tc>
                  <a:txBody>
                    <a:bodyPr/>
                    <a:lstStyle/>
                    <a:p>
                      <a:pPr algn="ctr"/>
                      <a:r>
                        <a:rPr lang="en-IE" sz="3200" i="0" dirty="0" smtClean="0">
                          <a:solidFill>
                            <a:schemeClr val="tx1"/>
                          </a:solidFill>
                        </a:rPr>
                        <a:t>1</a:t>
                      </a:r>
                      <a:endParaRPr lang="en-IE" sz="3200" i="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2</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3</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4</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5</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smtClean="0">
                          <a:ln>
                            <a:noFill/>
                          </a:ln>
                          <a:solidFill>
                            <a:prstClr val="black"/>
                          </a:solidFill>
                          <a:effectLst/>
                          <a:uLnTx/>
                          <a:uFillTx/>
                          <a:latin typeface="+mn-lt"/>
                        </a:rPr>
                        <a:t>6</a:t>
                      </a:r>
                    </a:p>
                    <a:p>
                      <a:endParaRPr lang="en-IE" dirty="0"/>
                    </a:p>
                  </a:txBody>
                  <a:tcPr/>
                </a:tc>
              </a:tr>
              <a:tr h="970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800" b="1" i="1" dirty="0" smtClean="0">
                          <a:solidFill>
                            <a:schemeClr val="tx1"/>
                          </a:solidFill>
                        </a:rPr>
                        <a:t>Probability</a:t>
                      </a:r>
                    </a:p>
                    <a:p>
                      <a:pPr marL="0" marR="0" indent="0" algn="ctr" defTabSz="914400" rtl="0" eaLnBrk="1" fontAlgn="auto" latinLnBrk="0" hangingPunct="1">
                        <a:lnSpc>
                          <a:spcPct val="100000"/>
                        </a:lnSpc>
                        <a:spcBef>
                          <a:spcPts val="0"/>
                        </a:spcBef>
                        <a:spcAft>
                          <a:spcPts val="0"/>
                        </a:spcAft>
                        <a:buClrTx/>
                        <a:buSzTx/>
                        <a:buFontTx/>
                        <a:buNone/>
                        <a:tabLst/>
                        <a:defRPr/>
                      </a:pPr>
                      <a:r>
                        <a:rPr lang="en-IE" sz="2800" b="1" i="1" dirty="0" smtClean="0">
                          <a:solidFill>
                            <a:schemeClr val="tx1"/>
                          </a:solidFill>
                        </a:rPr>
                        <a:t>P(X)</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1/6</a:t>
                      </a:r>
                    </a:p>
                    <a:p>
                      <a:endParaRPr lang="en-IE" dirty="0"/>
                    </a:p>
                  </a:txBody>
                  <a:tcPr/>
                </a:tc>
              </a:tr>
            </a:tbl>
          </a:graphicData>
        </a:graphic>
      </p:graphicFrame>
      <p:pic>
        <p:nvPicPr>
          <p:cNvPr id="522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212976"/>
            <a:ext cx="3382963" cy="6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893" y="3829050"/>
            <a:ext cx="6241443" cy="96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893" y="4812964"/>
            <a:ext cx="3382963" cy="142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041" y="6227483"/>
            <a:ext cx="467610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965198" y="5073597"/>
            <a:ext cx="2178802" cy="1486626"/>
            <a:chOff x="6965198" y="5073597"/>
            <a:chExt cx="2178802" cy="1486626"/>
          </a:xfrm>
        </p:grpSpPr>
        <p:pic>
          <p:nvPicPr>
            <p:cNvPr id="52258"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5476" y="5474373"/>
              <a:ext cx="135413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65198" y="5073597"/>
              <a:ext cx="2178802" cy="461665"/>
            </a:xfrm>
            <a:prstGeom prst="rect">
              <a:avLst/>
            </a:prstGeom>
          </p:spPr>
          <p:txBody>
            <a:bodyPr wrap="none">
              <a:spAutoFit/>
            </a:bodyPr>
            <a:lstStyle/>
            <a:p>
              <a:r>
                <a:rPr lang="en-IE" sz="2400" b="1" i="1" dirty="0">
                  <a:solidFill>
                    <a:prstClr val="black"/>
                  </a:solidFill>
                  <a:latin typeface="Century Gothic"/>
                </a:rPr>
                <a:t> </a:t>
              </a:r>
              <a:r>
                <a:rPr lang="en-IE" sz="2400" b="1" i="1" dirty="0" smtClean="0">
                  <a:solidFill>
                    <a:prstClr val="black"/>
                  </a:solidFill>
                  <a:latin typeface="Century Gothic"/>
                </a:rPr>
                <a:t>Numbers Up!</a:t>
              </a:r>
              <a:endParaRPr lang="en-IE" dirty="0"/>
            </a:p>
          </p:txBody>
        </p:sp>
      </p:grpSp>
    </p:spTree>
    <p:extLst>
      <p:ext uri="{BB962C8B-B14F-4D97-AF65-F5344CB8AC3E}">
        <p14:creationId xmlns:p14="http://schemas.microsoft.com/office/powerpoint/2010/main" val="32718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52232"/>
                                        </p:tgtEl>
                                      </p:cBhvr>
                                    </p:animEffect>
                                    <p:set>
                                      <p:cBhvr>
                                        <p:cTn id="7" dur="1" fill="hold">
                                          <p:stCondLst>
                                            <p:cond delay="499"/>
                                          </p:stCondLst>
                                        </p:cTn>
                                        <p:tgtEl>
                                          <p:spTgt spid="522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52233"/>
                                        </p:tgtEl>
                                      </p:cBhvr>
                                    </p:animEffect>
                                    <p:set>
                                      <p:cBhvr>
                                        <p:cTn id="22" dur="1" fill="hold">
                                          <p:stCondLst>
                                            <p:cond delay="499"/>
                                          </p:stCondLst>
                                        </p:cTn>
                                        <p:tgtEl>
                                          <p:spTgt spid="522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Probability Distribution Table</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4" name="Object 3"/>
          <p:cNvGraphicFramePr>
            <a:graphicFrameLocks noChangeAspect="1"/>
          </p:cNvGraphicFramePr>
          <p:nvPr>
            <p:extLst>
              <p:ext uri="{D42A27DB-BD31-4B8C-83A1-F6EECF244321}">
                <p14:modId xmlns:p14="http://schemas.microsoft.com/office/powerpoint/2010/main" val="3273726938"/>
              </p:ext>
            </p:extLst>
          </p:nvPr>
        </p:nvGraphicFramePr>
        <p:xfrm>
          <a:off x="2838896" y="2520970"/>
          <a:ext cx="6197600" cy="3641725"/>
        </p:xfrm>
        <a:graphic>
          <a:graphicData uri="http://schemas.openxmlformats.org/presentationml/2006/ole">
            <mc:AlternateContent xmlns:mc="http://schemas.openxmlformats.org/markup-compatibility/2006">
              <mc:Choice xmlns:v="urn:schemas-microsoft-com:vml" Requires="v">
                <p:oleObj spid="_x0000_s56328" name="Equation" r:id="rId4" imgW="2590560" imgH="1523880" progId="Equation.DSMT4">
                  <p:embed/>
                </p:oleObj>
              </mc:Choice>
              <mc:Fallback>
                <p:oleObj name="Equation" r:id="rId4" imgW="2590560" imgH="1523880" progId="Equation.DSMT4">
                  <p:embed/>
                  <p:pic>
                    <p:nvPicPr>
                      <p:cNvPr id="0" name=""/>
                      <p:cNvPicPr>
                        <a:picLocks noChangeAspect="1" noChangeArrowheads="1"/>
                      </p:cNvPicPr>
                      <p:nvPr/>
                    </p:nvPicPr>
                    <p:blipFill>
                      <a:blip r:embed="rId5"/>
                      <a:srcRect/>
                      <a:stretch>
                        <a:fillRect/>
                      </a:stretch>
                    </p:blipFill>
                    <p:spPr bwMode="auto">
                      <a:xfrm>
                        <a:off x="2838896" y="2520970"/>
                        <a:ext cx="61976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23010286"/>
                  </p:ext>
                </p:extLst>
              </p:nvPr>
            </p:nvGraphicFramePr>
            <p:xfrm>
              <a:off x="280659" y="908720"/>
              <a:ext cx="8568954" cy="1368000"/>
            </p:xfrm>
            <a:graphic>
              <a:graphicData uri="http://schemas.openxmlformats.org/drawingml/2006/table">
                <a:tbl>
                  <a:tblPr firstRow="1" bandRow="1">
                    <a:tableStyleId>{21E4AEA4-8DFA-4A89-87EB-49C32662AFE0}</a:tableStyleId>
                  </a:tblPr>
                  <a:tblGrid>
                    <a:gridCol w="2304256"/>
                    <a:gridCol w="836553"/>
                    <a:gridCol w="1103626"/>
                    <a:gridCol w="1201255"/>
                    <a:gridCol w="1041088"/>
                    <a:gridCol w="1041088"/>
                    <a:gridCol w="1041088"/>
                  </a:tblGrid>
                  <a:tr h="540000">
                    <a:tc>
                      <a:txBody>
                        <a:bodyPr/>
                        <a:lstStyle/>
                        <a:p>
                          <a:pPr algn="ctr"/>
                          <a:r>
                            <a:rPr lang="en-IE" sz="2400" i="1" dirty="0" smtClean="0">
                              <a:solidFill>
                                <a:schemeClr val="tx1"/>
                              </a:solidFill>
                            </a:rPr>
                            <a:t>Score (X)</a:t>
                          </a:r>
                          <a:endParaRPr lang="en-IE" sz="2400" i="1" dirty="0">
                            <a:solidFill>
                              <a:schemeClr val="tx1"/>
                            </a:solidFill>
                          </a:endParaRPr>
                        </a:p>
                      </a:txBody>
                      <a:tcPr marL="0" marR="0" marT="0" marB="0" anchor="ctr"/>
                    </a:tc>
                    <a:tc>
                      <a:txBody>
                        <a:bodyPr/>
                        <a:lstStyle/>
                        <a:p>
                          <a:pPr algn="ctr"/>
                          <a:r>
                            <a:rPr lang="en-IE" sz="2800" i="0" dirty="0" smtClean="0">
                              <a:solidFill>
                                <a:schemeClr val="tx1"/>
                              </a:solidFill>
                            </a:rPr>
                            <a:t>1</a:t>
                          </a:r>
                          <a:endParaRPr lang="en-IE" sz="2800" i="0" dirty="0">
                            <a:solidFill>
                              <a:schemeClr val="tx1"/>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2</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3</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4</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5</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6</a:t>
                          </a:r>
                          <a:endParaRPr lang="en-IE" sz="1600" dirty="0"/>
                        </a:p>
                      </a:txBody>
                      <a:tcPr marL="0" marR="0" marT="0" marB="0" anchor="ctr"/>
                    </a:tc>
                  </a:tr>
                  <a:tr h="82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i="1" dirty="0" smtClean="0">
                              <a:solidFill>
                                <a:schemeClr val="tx1"/>
                              </a:solidFill>
                            </a:rPr>
                            <a:t>Probability</a:t>
                          </a:r>
                        </a:p>
                        <a:p>
                          <a:pPr marL="0" marR="0" indent="0" algn="ctr" defTabSz="914400" rtl="0" eaLnBrk="1" fontAlgn="auto" latinLnBrk="0" hangingPunct="1">
                            <a:lnSpc>
                              <a:spcPct val="100000"/>
                            </a:lnSpc>
                            <a:spcBef>
                              <a:spcPts val="0"/>
                            </a:spcBef>
                            <a:spcAft>
                              <a:spcPts val="0"/>
                            </a:spcAft>
                            <a:buClrTx/>
                            <a:buSzTx/>
                            <a:buFontTx/>
                            <a:buNone/>
                            <a:tabLst/>
                            <a:defRPr/>
                          </a:pPr>
                          <a:r>
                            <a:rPr lang="en-IE" sz="2400" b="1" i="1" dirty="0" smtClean="0">
                              <a:solidFill>
                                <a:schemeClr val="tx1"/>
                              </a:solidFill>
                            </a:rPr>
                            <a:t>P(X)</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IE" sz="2400" b="1" i="1" u="none" strike="noStrike" kern="1200" cap="none" spc="0" normalizeH="0" baseline="0" noProof="0" dirty="0" smtClean="0">
                                        <a:ln>
                                          <a:noFill/>
                                        </a:ln>
                                        <a:solidFill>
                                          <a:prstClr val="black"/>
                                        </a:solidFill>
                                        <a:effectLst/>
                                        <a:uLnTx/>
                                        <a:uFillTx/>
                                        <a:latin typeface="Cambria Math" panose="02040503050406030204" pitchFamily="18" charset="0"/>
                                      </a:rPr>
                                    </m:ctrlPr>
                                  </m:fPr>
                                  <m:num>
                                    <m:r>
                                      <a:rPr kumimoji="0" lang="en-IE" sz="2400" b="1" i="1" u="none" strike="noStrike" kern="1200" cap="none" spc="0" normalizeH="0" baseline="0" noProof="0" dirty="0" smtClean="0">
                                        <a:ln>
                                          <a:noFill/>
                                        </a:ln>
                                        <a:solidFill>
                                          <a:prstClr val="black"/>
                                        </a:solidFill>
                                        <a:effectLst/>
                                        <a:uLnTx/>
                                        <a:uFillTx/>
                                        <a:latin typeface="Cambria Math"/>
                                      </a:rPr>
                                      <m:t>𝟏</m:t>
                                    </m:r>
                                  </m:num>
                                  <m:den>
                                    <m:r>
                                      <a:rPr kumimoji="0" lang="en-IE" sz="2400" b="1" i="1" u="none" strike="noStrike" kern="1200" cap="none" spc="0" normalizeH="0" baseline="0" noProof="0" dirty="0" smtClean="0">
                                        <a:ln>
                                          <a:noFill/>
                                        </a:ln>
                                        <a:solidFill>
                                          <a:prstClr val="black"/>
                                        </a:solidFill>
                                        <a:effectLst/>
                                        <a:uLnTx/>
                                        <a:uFillTx/>
                                        <a:latin typeface="Cambria Math"/>
                                      </a:rPr>
                                      <m:t>𝟔</m:t>
                                    </m:r>
                                  </m:den>
                                </m:f>
                              </m:oMath>
                            </m:oMathPara>
                          </a14:m>
                          <a:endParaRPr lang="en-IE" sz="1600" dirty="0"/>
                        </a:p>
                      </a:txBody>
                      <a:tcPr marL="0" marR="0" marT="0" marB="0"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797878319"/>
                  </p:ext>
                </p:extLst>
              </p:nvPr>
            </p:nvGraphicFramePr>
            <p:xfrm>
              <a:off x="280659" y="908720"/>
              <a:ext cx="8568954" cy="1368000"/>
            </p:xfrm>
            <a:graphic>
              <a:graphicData uri="http://schemas.openxmlformats.org/drawingml/2006/table">
                <a:tbl>
                  <a:tblPr firstRow="1" bandRow="1">
                    <a:tableStyleId>{21E4AEA4-8DFA-4A89-87EB-49C32662AFE0}</a:tableStyleId>
                  </a:tblPr>
                  <a:tblGrid>
                    <a:gridCol w="2304256"/>
                    <a:gridCol w="836553"/>
                    <a:gridCol w="1103626"/>
                    <a:gridCol w="1201255"/>
                    <a:gridCol w="1041088"/>
                    <a:gridCol w="1041088"/>
                    <a:gridCol w="1041088"/>
                  </a:tblGrid>
                  <a:tr h="540000">
                    <a:tc>
                      <a:txBody>
                        <a:bodyPr/>
                        <a:lstStyle/>
                        <a:p>
                          <a:pPr algn="ctr"/>
                          <a:r>
                            <a:rPr lang="en-IE" sz="2400" i="1" dirty="0" smtClean="0">
                              <a:solidFill>
                                <a:schemeClr val="tx1"/>
                              </a:solidFill>
                            </a:rPr>
                            <a:t>Score (X)</a:t>
                          </a:r>
                          <a:endParaRPr lang="en-IE" sz="2400" i="1" dirty="0">
                            <a:solidFill>
                              <a:schemeClr val="tx1"/>
                            </a:solidFill>
                          </a:endParaRPr>
                        </a:p>
                      </a:txBody>
                      <a:tcPr marL="0" marR="0" marT="0" marB="0" anchor="ctr"/>
                    </a:tc>
                    <a:tc>
                      <a:txBody>
                        <a:bodyPr/>
                        <a:lstStyle/>
                        <a:p>
                          <a:pPr algn="ctr"/>
                          <a:r>
                            <a:rPr lang="en-IE" sz="2800" i="0" dirty="0" smtClean="0">
                              <a:solidFill>
                                <a:schemeClr val="tx1"/>
                              </a:solidFill>
                            </a:rPr>
                            <a:t>1</a:t>
                          </a:r>
                          <a:endParaRPr lang="en-IE" sz="2800" i="0" dirty="0">
                            <a:solidFill>
                              <a:schemeClr val="tx1"/>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2</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3</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4</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5</a:t>
                          </a:r>
                          <a:endParaRPr lang="en-IE"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smtClean="0">
                              <a:ln>
                                <a:noFill/>
                              </a:ln>
                              <a:solidFill>
                                <a:prstClr val="black"/>
                              </a:solidFill>
                              <a:effectLst/>
                              <a:uLnTx/>
                              <a:uFillTx/>
                              <a:latin typeface="+mn-lt"/>
                            </a:rPr>
                            <a:t>6</a:t>
                          </a:r>
                          <a:endParaRPr lang="en-IE" sz="1600" dirty="0"/>
                        </a:p>
                      </a:txBody>
                      <a:tcPr marL="0" marR="0" marT="0" marB="0" anchor="ctr"/>
                    </a:tc>
                  </a:tr>
                  <a:tr h="82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i="1" dirty="0" smtClean="0">
                              <a:solidFill>
                                <a:schemeClr val="tx1"/>
                              </a:solidFill>
                            </a:rPr>
                            <a:t>Probability</a:t>
                          </a:r>
                        </a:p>
                        <a:p>
                          <a:pPr marL="0" marR="0" indent="0" algn="ctr" defTabSz="914400" rtl="0" eaLnBrk="1" fontAlgn="auto" latinLnBrk="0" hangingPunct="1">
                            <a:lnSpc>
                              <a:spcPct val="100000"/>
                            </a:lnSpc>
                            <a:spcBef>
                              <a:spcPts val="0"/>
                            </a:spcBef>
                            <a:spcAft>
                              <a:spcPts val="0"/>
                            </a:spcAft>
                            <a:buClrTx/>
                            <a:buSzTx/>
                            <a:buFontTx/>
                            <a:buNone/>
                            <a:tabLst/>
                            <a:defRPr/>
                          </a:pPr>
                          <a:r>
                            <a:rPr lang="en-IE" sz="2400" b="1" i="1" dirty="0" smtClean="0">
                              <a:solidFill>
                                <a:schemeClr val="tx1"/>
                              </a:solidFill>
                            </a:rPr>
                            <a:t>P(X</a:t>
                          </a:r>
                          <a:r>
                            <a:rPr lang="en-IE" sz="2400" b="1" i="1" dirty="0" smtClean="0">
                              <a:solidFill>
                                <a:schemeClr val="tx1"/>
                              </a:solidFill>
                            </a:rPr>
                            <a:t>)</a:t>
                          </a:r>
                          <a:endParaRPr lang="en-IE" sz="1600" dirty="0"/>
                        </a:p>
                      </a:txBody>
                      <a:tcPr marL="0" marR="0" marT="0" marB="0" anchor="ctr"/>
                    </a:tc>
                    <a:tc>
                      <a:txBody>
                        <a:bodyPr/>
                        <a:lstStyle/>
                        <a:p>
                          <a:endParaRPr lang="en-US"/>
                        </a:p>
                      </a:txBody>
                      <a:tcPr marL="0" marR="0" marT="0" marB="0" anchor="ctr">
                        <a:blipFill rotWithShape="1">
                          <a:blip r:embed="rId6"/>
                          <a:stretch>
                            <a:fillRect l="-275912" t="-70588" r="-650365" b="-16912"/>
                          </a:stretch>
                        </a:blipFill>
                      </a:tcPr>
                    </a:tc>
                    <a:tc>
                      <a:txBody>
                        <a:bodyPr/>
                        <a:lstStyle/>
                        <a:p>
                          <a:endParaRPr lang="en-US"/>
                        </a:p>
                      </a:txBody>
                      <a:tcPr marL="0" marR="0" marT="0" marB="0" anchor="ctr">
                        <a:blipFill rotWithShape="1">
                          <a:blip r:embed="rId6"/>
                          <a:stretch>
                            <a:fillRect l="-284530" t="-70588" r="-392265" b="-16912"/>
                          </a:stretch>
                        </a:blipFill>
                      </a:tcPr>
                    </a:tc>
                    <a:tc>
                      <a:txBody>
                        <a:bodyPr/>
                        <a:lstStyle/>
                        <a:p>
                          <a:endParaRPr lang="en-US"/>
                        </a:p>
                      </a:txBody>
                      <a:tcPr marL="0" marR="0" marT="0" marB="0" anchor="ctr">
                        <a:blipFill rotWithShape="1">
                          <a:blip r:embed="rId6"/>
                          <a:stretch>
                            <a:fillRect l="-351515" t="-70588" r="-258586" b="-16912"/>
                          </a:stretch>
                        </a:blipFill>
                      </a:tcPr>
                    </a:tc>
                    <a:tc>
                      <a:txBody>
                        <a:bodyPr/>
                        <a:lstStyle/>
                        <a:p>
                          <a:endParaRPr lang="en-US"/>
                        </a:p>
                      </a:txBody>
                      <a:tcPr marL="0" marR="0" marT="0" marB="0" anchor="ctr">
                        <a:blipFill rotWithShape="1">
                          <a:blip r:embed="rId6"/>
                          <a:stretch>
                            <a:fillRect l="-525882" t="-70588" r="-201176" b="-16912"/>
                          </a:stretch>
                        </a:blipFill>
                      </a:tcPr>
                    </a:tc>
                    <a:tc>
                      <a:txBody>
                        <a:bodyPr/>
                        <a:lstStyle/>
                        <a:p>
                          <a:endParaRPr lang="en-US"/>
                        </a:p>
                      </a:txBody>
                      <a:tcPr marL="0" marR="0" marT="0" marB="0" anchor="ctr">
                        <a:blipFill rotWithShape="1">
                          <a:blip r:embed="rId6"/>
                          <a:stretch>
                            <a:fillRect l="-622222" t="-70588" r="-100000" b="-16912"/>
                          </a:stretch>
                        </a:blipFill>
                      </a:tcPr>
                    </a:tc>
                    <a:tc>
                      <a:txBody>
                        <a:bodyPr/>
                        <a:lstStyle/>
                        <a:p>
                          <a:endParaRPr lang="en-US"/>
                        </a:p>
                      </a:txBody>
                      <a:tcPr marL="0" marR="0" marT="0" marB="0" anchor="ctr">
                        <a:blipFill rotWithShape="1">
                          <a:blip r:embed="rId6"/>
                          <a:stretch>
                            <a:fillRect l="-722222" t="-70588" b="-16912"/>
                          </a:stretch>
                        </a:blipFill>
                      </a:tcPr>
                    </a:tc>
                  </a:tr>
                </a:tbl>
              </a:graphicData>
            </a:graphic>
          </p:graphicFrame>
        </mc:Fallback>
      </mc:AlternateContent>
      <p:pic>
        <p:nvPicPr>
          <p:cNvPr id="522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041" y="6227483"/>
            <a:ext cx="467610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965198" y="5073597"/>
            <a:ext cx="2178802" cy="1486626"/>
            <a:chOff x="6965198" y="5073597"/>
            <a:chExt cx="2178802" cy="1486626"/>
          </a:xfrm>
        </p:grpSpPr>
        <p:pic>
          <p:nvPicPr>
            <p:cNvPr id="52258"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5476" y="5474373"/>
              <a:ext cx="135413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65198" y="5073597"/>
              <a:ext cx="2178802" cy="461665"/>
            </a:xfrm>
            <a:prstGeom prst="rect">
              <a:avLst/>
            </a:prstGeom>
          </p:spPr>
          <p:txBody>
            <a:bodyPr wrap="none">
              <a:spAutoFit/>
            </a:bodyPr>
            <a:lstStyle/>
            <a:p>
              <a:r>
                <a:rPr lang="en-IE" sz="2400" b="1" i="1" dirty="0">
                  <a:solidFill>
                    <a:prstClr val="black"/>
                  </a:solidFill>
                  <a:latin typeface="Century Gothic"/>
                </a:rPr>
                <a:t> </a:t>
              </a:r>
              <a:r>
                <a:rPr lang="en-IE" sz="2400" b="1" i="1" dirty="0" smtClean="0">
                  <a:solidFill>
                    <a:prstClr val="black"/>
                  </a:solidFill>
                  <a:latin typeface="Century Gothic"/>
                </a:rPr>
                <a:t>Numbers Up!</a:t>
              </a:r>
              <a:endParaRPr lang="en-IE" dirty="0"/>
            </a:p>
          </p:txBody>
        </p:sp>
      </p:grpSp>
      <mc:AlternateContent xmlns:mc="http://schemas.openxmlformats.org/markup-compatibility/2006" xmlns:a14="http://schemas.microsoft.com/office/drawing/2010/main">
        <mc:Choice Requires="a14">
          <p:sp>
            <p:nvSpPr>
              <p:cNvPr id="11" name="TextBox 10"/>
              <p:cNvSpPr txBox="1"/>
              <p:nvPr/>
            </p:nvSpPr>
            <p:spPr>
              <a:xfrm>
                <a:off x="0" y="2520970"/>
                <a:ext cx="2990242" cy="871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i="1" smtClean="0">
                          <a:solidFill>
                            <a:srgbClr val="FF0000"/>
                          </a:solidFill>
                          <a:latin typeface="Cambria Math"/>
                        </a:rPr>
                        <m:t>𝑀𝑒𝑎𝑛</m:t>
                      </m:r>
                      <m:r>
                        <a:rPr lang="en-IE" sz="2400" i="1" smtClean="0">
                          <a:solidFill>
                            <a:srgbClr val="FF0000"/>
                          </a:solidFill>
                          <a:latin typeface="Cambria Math"/>
                        </a:rPr>
                        <m:t>=</m:t>
                      </m:r>
                      <m:f>
                        <m:fPr>
                          <m:ctrlPr>
                            <a:rPr lang="en-IE" sz="2400" i="1">
                              <a:solidFill>
                                <a:srgbClr val="FF0000"/>
                              </a:solidFill>
                              <a:latin typeface="Cambria Math" panose="02040503050406030204" pitchFamily="18" charset="0"/>
                            </a:rPr>
                          </m:ctrlPr>
                        </m:fPr>
                        <m:num>
                          <m:nary>
                            <m:naryPr>
                              <m:chr m:val="∑"/>
                              <m:subHide m:val="on"/>
                              <m:supHide m:val="on"/>
                              <m:ctrlPr>
                                <a:rPr lang="en-IE" sz="2400" i="1">
                                  <a:solidFill>
                                    <a:srgbClr val="FF0000"/>
                                  </a:solidFill>
                                  <a:latin typeface="Cambria Math" panose="02040503050406030204" pitchFamily="18" charset="0"/>
                                </a:rPr>
                              </m:ctrlPr>
                            </m:naryPr>
                            <m:sub/>
                            <m:sup/>
                            <m:e>
                              <m:r>
                                <a:rPr lang="en-IE" sz="2400" i="1">
                                  <a:solidFill>
                                    <a:srgbClr val="FF0000"/>
                                  </a:solidFill>
                                  <a:latin typeface="Cambria Math"/>
                                </a:rPr>
                                <m:t>𝑓𝑥</m:t>
                              </m:r>
                            </m:e>
                          </m:nary>
                        </m:num>
                        <m:den>
                          <m:nary>
                            <m:naryPr>
                              <m:chr m:val="∑"/>
                              <m:subHide m:val="on"/>
                              <m:supHide m:val="on"/>
                              <m:ctrlPr>
                                <a:rPr lang="en-IE" sz="2400" i="1">
                                  <a:solidFill>
                                    <a:srgbClr val="FF0000"/>
                                  </a:solidFill>
                                  <a:latin typeface="Cambria Math" panose="02040503050406030204" pitchFamily="18" charset="0"/>
                                </a:rPr>
                              </m:ctrlPr>
                            </m:naryPr>
                            <m:sub/>
                            <m:sup/>
                            <m:e>
                              <m:r>
                                <a:rPr lang="en-IE" sz="2400" i="1">
                                  <a:solidFill>
                                    <a:srgbClr val="FF0000"/>
                                  </a:solidFill>
                                  <a:latin typeface="Cambria Math"/>
                                </a:rPr>
                                <m:t>𝑓</m:t>
                              </m:r>
                            </m:e>
                          </m:nary>
                        </m:den>
                      </m:f>
                      <m:r>
                        <a:rPr lang="en-IE" sz="2400" b="0" i="1" smtClean="0">
                          <a:solidFill>
                            <a:srgbClr val="FF0000"/>
                          </a:solidFill>
                          <a:latin typeface="Cambria Math"/>
                        </a:rPr>
                        <m:t>     (</m:t>
                      </m:r>
                      <m:r>
                        <a:rPr lang="en-IE" sz="2400" b="0" i="1" smtClean="0">
                          <a:solidFill>
                            <a:srgbClr val="FF0000"/>
                          </a:solidFill>
                          <a:latin typeface="Cambria Math"/>
                        </a:rPr>
                        <m:t>𝐽𝐶</m:t>
                      </m:r>
                      <m:r>
                        <a:rPr lang="en-IE" sz="2400" b="0" i="1" smtClean="0">
                          <a:solidFill>
                            <a:srgbClr val="FF0000"/>
                          </a:solidFill>
                          <a:latin typeface="Cambria Math"/>
                        </a:rPr>
                        <m:t>)</m:t>
                      </m:r>
                    </m:oMath>
                  </m:oMathPara>
                </a14:m>
                <a:endParaRPr lang="en-IE" sz="2400" dirty="0" smtClean="0">
                  <a:solidFill>
                    <a:srgbClr val="FF0000"/>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0" y="2520970"/>
                <a:ext cx="2990242" cy="871136"/>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27584" y="3565207"/>
                <a:ext cx="1750223" cy="871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solidFill>
                            <a:srgbClr val="FF0000"/>
                          </a:solidFill>
                          <a:latin typeface="Cambria Math"/>
                        </a:rPr>
                        <m:t>=</m:t>
                      </m:r>
                      <m:f>
                        <m:fPr>
                          <m:ctrlPr>
                            <a:rPr lang="en-IE" sz="2400" i="1">
                              <a:solidFill>
                                <a:srgbClr val="FF0000"/>
                              </a:solidFill>
                              <a:latin typeface="Cambria Math" panose="02040503050406030204" pitchFamily="18" charset="0"/>
                            </a:rPr>
                          </m:ctrlPr>
                        </m:fPr>
                        <m:num>
                          <m:nary>
                            <m:naryPr>
                              <m:chr m:val="∑"/>
                              <m:subHide m:val="on"/>
                              <m:supHide m:val="on"/>
                              <m:ctrlPr>
                                <a:rPr lang="en-IE" sz="2400" i="1">
                                  <a:solidFill>
                                    <a:srgbClr val="FF0000"/>
                                  </a:solidFill>
                                  <a:latin typeface="Cambria Math" panose="02040503050406030204" pitchFamily="18" charset="0"/>
                                </a:rPr>
                              </m:ctrlPr>
                            </m:naryPr>
                            <m:sub/>
                            <m:sup/>
                            <m:e>
                              <m:r>
                                <a:rPr lang="en-IE" sz="2400" b="0" i="1" smtClean="0">
                                  <a:solidFill>
                                    <a:srgbClr val="FF0000"/>
                                  </a:solidFill>
                                  <a:latin typeface="Cambria Math"/>
                                </a:rPr>
                                <m:t>𝑥</m:t>
                              </m:r>
                              <m:r>
                                <a:rPr lang="en-IE" sz="2400" b="0" i="1" smtClean="0">
                                  <a:solidFill>
                                    <a:srgbClr val="FF0000"/>
                                  </a:solidFill>
                                  <a:latin typeface="Cambria Math"/>
                                </a:rPr>
                                <m:t>.</m:t>
                              </m:r>
                              <m:r>
                                <a:rPr lang="en-IE" sz="2400" b="0" i="1" smtClean="0">
                                  <a:solidFill>
                                    <a:srgbClr val="FF0000"/>
                                  </a:solidFill>
                                  <a:latin typeface="Cambria Math"/>
                                </a:rPr>
                                <m:t>𝑃</m:t>
                              </m:r>
                              <m:r>
                                <a:rPr lang="en-IE" sz="2400" b="0" i="1" smtClean="0">
                                  <a:solidFill>
                                    <a:srgbClr val="FF0000"/>
                                  </a:solidFill>
                                  <a:latin typeface="Cambria Math"/>
                                </a:rPr>
                                <m:t>(</m:t>
                              </m:r>
                              <m:r>
                                <a:rPr lang="en-IE" sz="2400" b="0" i="1" smtClean="0">
                                  <a:solidFill>
                                    <a:srgbClr val="FF0000"/>
                                  </a:solidFill>
                                  <a:latin typeface="Cambria Math"/>
                                </a:rPr>
                                <m:t>𝑥</m:t>
                              </m:r>
                              <m:r>
                                <a:rPr lang="en-IE" sz="2400" b="0" i="1" smtClean="0">
                                  <a:solidFill>
                                    <a:srgbClr val="FF0000"/>
                                  </a:solidFill>
                                  <a:latin typeface="Cambria Math"/>
                                </a:rPr>
                                <m:t>)</m:t>
                              </m:r>
                            </m:e>
                          </m:nary>
                        </m:num>
                        <m:den>
                          <m:nary>
                            <m:naryPr>
                              <m:chr m:val="∑"/>
                              <m:subHide m:val="on"/>
                              <m:supHide m:val="on"/>
                              <m:ctrlPr>
                                <a:rPr lang="en-IE" sz="2400" i="1">
                                  <a:solidFill>
                                    <a:srgbClr val="FF0000"/>
                                  </a:solidFill>
                                  <a:latin typeface="Cambria Math" panose="02040503050406030204" pitchFamily="18" charset="0"/>
                                </a:rPr>
                              </m:ctrlPr>
                            </m:naryPr>
                            <m:sub/>
                            <m:sup/>
                            <m:e>
                              <m:r>
                                <a:rPr lang="en-IE" sz="2400" b="0" i="1" smtClean="0">
                                  <a:solidFill>
                                    <a:srgbClr val="FF0000"/>
                                  </a:solidFill>
                                  <a:latin typeface="Cambria Math"/>
                                </a:rPr>
                                <m:t>𝑃</m:t>
                              </m:r>
                              <m:r>
                                <a:rPr lang="en-IE" sz="2400" b="0" i="1" smtClean="0">
                                  <a:solidFill>
                                    <a:srgbClr val="FF0000"/>
                                  </a:solidFill>
                                  <a:latin typeface="Cambria Math"/>
                                </a:rPr>
                                <m:t>(</m:t>
                              </m:r>
                              <m:r>
                                <a:rPr lang="en-IE" sz="2400" b="0" i="1" smtClean="0">
                                  <a:solidFill>
                                    <a:srgbClr val="FF0000"/>
                                  </a:solidFill>
                                  <a:latin typeface="Cambria Math"/>
                                </a:rPr>
                                <m:t>𝑥</m:t>
                              </m:r>
                              <m:r>
                                <a:rPr lang="en-IE" sz="2400" b="0" i="1" smtClean="0">
                                  <a:solidFill>
                                    <a:srgbClr val="FF0000"/>
                                  </a:solidFill>
                                  <a:latin typeface="Cambria Math"/>
                                </a:rPr>
                                <m:t>)</m:t>
                              </m:r>
                            </m:e>
                          </m:nary>
                        </m:den>
                      </m:f>
                    </m:oMath>
                  </m:oMathPara>
                </a14:m>
                <a:endParaRPr lang="en-IE" sz="2400"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827584" y="3565207"/>
                <a:ext cx="1750223" cy="87190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27584" y="5343599"/>
                <a:ext cx="1538113" cy="461665"/>
              </a:xfrm>
              <a:prstGeom prst="rect">
                <a:avLst/>
              </a:prstGeom>
            </p:spPr>
            <p:txBody>
              <a:bodyPr wrap="none">
                <a:spAutoFit/>
              </a:bodyPr>
              <a:lstStyle/>
              <a:p>
                <a:r>
                  <a:rPr lang="en-IE" sz="2400" dirty="0" smtClean="0">
                    <a:solidFill>
                      <a:srgbClr val="FF0000"/>
                    </a:solidFill>
                  </a:rPr>
                  <a:t>=</a:t>
                </a:r>
                <a14:m>
                  <m:oMath xmlns:m="http://schemas.openxmlformats.org/officeDocument/2006/math">
                    <m:nary>
                      <m:naryPr>
                        <m:chr m:val="∑"/>
                        <m:subHide m:val="on"/>
                        <m:supHide m:val="on"/>
                        <m:ctrlPr>
                          <a:rPr lang="en-IE" sz="2400" i="1">
                            <a:solidFill>
                              <a:srgbClr val="FF0000"/>
                            </a:solidFill>
                            <a:latin typeface="Cambria Math" panose="02040503050406030204" pitchFamily="18" charset="0"/>
                          </a:rPr>
                        </m:ctrlPr>
                      </m:naryPr>
                      <m:sub/>
                      <m:sup/>
                      <m:e>
                        <m:r>
                          <a:rPr lang="en-IE" sz="2400" i="1">
                            <a:solidFill>
                              <a:srgbClr val="FF0000"/>
                            </a:solidFill>
                            <a:latin typeface="Cambria Math"/>
                          </a:rPr>
                          <m:t>𝑥</m:t>
                        </m:r>
                        <m:r>
                          <a:rPr lang="en-IE" sz="2400" i="1">
                            <a:solidFill>
                              <a:srgbClr val="FF0000"/>
                            </a:solidFill>
                            <a:latin typeface="Cambria Math"/>
                          </a:rPr>
                          <m:t>.</m:t>
                        </m:r>
                        <m:r>
                          <a:rPr lang="en-IE" sz="2400" i="1">
                            <a:solidFill>
                              <a:srgbClr val="FF0000"/>
                            </a:solidFill>
                            <a:latin typeface="Cambria Math"/>
                          </a:rPr>
                          <m:t>𝑃</m:t>
                        </m:r>
                        <m:r>
                          <a:rPr lang="en-IE" sz="2400" i="1">
                            <a:solidFill>
                              <a:srgbClr val="FF0000"/>
                            </a:solidFill>
                            <a:latin typeface="Cambria Math"/>
                          </a:rPr>
                          <m:t>(</m:t>
                        </m:r>
                        <m:r>
                          <a:rPr lang="en-IE" sz="2400" i="1">
                            <a:solidFill>
                              <a:srgbClr val="FF0000"/>
                            </a:solidFill>
                            <a:latin typeface="Cambria Math"/>
                          </a:rPr>
                          <m:t>𝑥</m:t>
                        </m:r>
                        <m:r>
                          <a:rPr lang="en-IE" sz="2400" i="1">
                            <a:solidFill>
                              <a:srgbClr val="FF0000"/>
                            </a:solidFill>
                            <a:latin typeface="Cambria Math"/>
                          </a:rPr>
                          <m:t>)</m:t>
                        </m:r>
                      </m:e>
                    </m:nary>
                  </m:oMath>
                </a14:m>
                <a:endParaRPr lang="en-IE" sz="2400"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27584" y="5343599"/>
                <a:ext cx="1538113" cy="461665"/>
              </a:xfrm>
              <a:prstGeom prst="rect">
                <a:avLst/>
              </a:prstGeom>
              <a:blipFill rotWithShape="1">
                <a:blip r:embed="rId11"/>
                <a:stretch>
                  <a:fillRect l="-19841" t="-129333" r="-2778" b="-201333"/>
                </a:stretch>
              </a:blipFill>
            </p:spPr>
            <p:txBody>
              <a:bodyPr/>
              <a:lstStyle/>
              <a:p>
                <a:r>
                  <a:rPr lang="en-IE">
                    <a:noFill/>
                  </a:rPr>
                  <a:t> </a:t>
                </a:r>
              </a:p>
            </p:txBody>
          </p:sp>
        </mc:Fallback>
      </mc:AlternateContent>
      <p:pic>
        <p:nvPicPr>
          <p:cNvPr id="1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9391" y="2492896"/>
            <a:ext cx="3382963" cy="6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2644" y="3108970"/>
            <a:ext cx="6241443" cy="96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2644" y="4092884"/>
            <a:ext cx="3382963" cy="142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5507403"/>
            <a:ext cx="467610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Rectangle 21"/>
              <p:cNvSpPr/>
              <p:nvPr/>
            </p:nvSpPr>
            <p:spPr>
              <a:xfrm>
                <a:off x="827584" y="4429303"/>
                <a:ext cx="1750223" cy="804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solidFill>
                            <a:srgbClr val="FF0000"/>
                          </a:solidFill>
                          <a:latin typeface="Cambria Math"/>
                        </a:rPr>
                        <m:t>=</m:t>
                      </m:r>
                      <m:f>
                        <m:fPr>
                          <m:ctrlPr>
                            <a:rPr lang="en-IE" sz="2400" i="1">
                              <a:solidFill>
                                <a:srgbClr val="FF0000"/>
                              </a:solidFill>
                              <a:latin typeface="Cambria Math" panose="02040503050406030204" pitchFamily="18" charset="0"/>
                            </a:rPr>
                          </m:ctrlPr>
                        </m:fPr>
                        <m:num>
                          <m:nary>
                            <m:naryPr>
                              <m:chr m:val="∑"/>
                              <m:subHide m:val="on"/>
                              <m:supHide m:val="on"/>
                              <m:ctrlPr>
                                <a:rPr lang="en-IE" sz="2400" i="1">
                                  <a:solidFill>
                                    <a:srgbClr val="FF0000"/>
                                  </a:solidFill>
                                  <a:latin typeface="Cambria Math" panose="02040503050406030204" pitchFamily="18" charset="0"/>
                                </a:rPr>
                              </m:ctrlPr>
                            </m:naryPr>
                            <m:sub/>
                            <m:sup/>
                            <m:e>
                              <m:r>
                                <a:rPr lang="en-IE" sz="2400" b="0" i="1" smtClean="0">
                                  <a:solidFill>
                                    <a:srgbClr val="FF0000"/>
                                  </a:solidFill>
                                  <a:latin typeface="Cambria Math"/>
                                </a:rPr>
                                <m:t>𝑥</m:t>
                              </m:r>
                              <m:r>
                                <a:rPr lang="en-IE" sz="2400" b="0" i="1" smtClean="0">
                                  <a:solidFill>
                                    <a:srgbClr val="FF0000"/>
                                  </a:solidFill>
                                  <a:latin typeface="Cambria Math"/>
                                </a:rPr>
                                <m:t>.</m:t>
                              </m:r>
                              <m:r>
                                <a:rPr lang="en-IE" sz="2400" b="0" i="1" smtClean="0">
                                  <a:solidFill>
                                    <a:srgbClr val="FF0000"/>
                                  </a:solidFill>
                                  <a:latin typeface="Cambria Math"/>
                                </a:rPr>
                                <m:t>𝑃</m:t>
                              </m:r>
                              <m:r>
                                <a:rPr lang="en-IE" sz="2400" b="0" i="1" smtClean="0">
                                  <a:solidFill>
                                    <a:srgbClr val="FF0000"/>
                                  </a:solidFill>
                                  <a:latin typeface="Cambria Math"/>
                                </a:rPr>
                                <m:t>(</m:t>
                              </m:r>
                              <m:r>
                                <a:rPr lang="en-IE" sz="2400" b="0" i="1" smtClean="0">
                                  <a:solidFill>
                                    <a:srgbClr val="FF0000"/>
                                  </a:solidFill>
                                  <a:latin typeface="Cambria Math"/>
                                </a:rPr>
                                <m:t>𝑥</m:t>
                              </m:r>
                              <m:r>
                                <a:rPr lang="en-IE" sz="2400" b="0" i="1" smtClean="0">
                                  <a:solidFill>
                                    <a:srgbClr val="FF0000"/>
                                  </a:solidFill>
                                  <a:latin typeface="Cambria Math"/>
                                </a:rPr>
                                <m:t>)</m:t>
                              </m:r>
                            </m:e>
                          </m:nary>
                        </m:num>
                        <m:den>
                          <m:r>
                            <a:rPr lang="en-IE" sz="2400" b="0" i="1" smtClean="0">
                              <a:solidFill>
                                <a:srgbClr val="FF0000"/>
                              </a:solidFill>
                              <a:latin typeface="Cambria Math"/>
                            </a:rPr>
                            <m:t>1</m:t>
                          </m:r>
                        </m:den>
                      </m:f>
                    </m:oMath>
                  </m:oMathPara>
                </a14:m>
                <a:endParaRPr lang="en-IE" sz="2400" dirty="0">
                  <a:solidFill>
                    <a:srgbClr val="FF0000"/>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827584" y="4429303"/>
                <a:ext cx="1750223" cy="804003"/>
              </a:xfrm>
              <a:prstGeom prst="rect">
                <a:avLst/>
              </a:prstGeom>
              <a:blipFill rotWithShape="1">
                <a:blip r:embed="rId1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15467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nodeType="clickEffect">
                                  <p:stCondLst>
                                    <p:cond delay="0"/>
                                  </p:stCondLst>
                                  <p:childTnLst>
                                    <p:animEffect transition="out" filter="wipe(left)">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nodeType="clickEffect">
                                  <p:stCondLst>
                                    <p:cond delay="0"/>
                                  </p:stCondLst>
                                  <p:childTnLst>
                                    <p:animEffect transition="out" filter="wipe(left)">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8" fill="hold" nodeType="clickEffect">
                                  <p:stCondLst>
                                    <p:cond delay="0"/>
                                  </p:stCondLst>
                                  <p:childTnLst>
                                    <p:animEffect transition="out" filter="wipe(left)">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Expected Value</a:t>
            </a:r>
            <a:endParaRPr lang="en-IE" dirty="0"/>
          </a:p>
        </p:txBody>
      </p:sp>
      <p:sp>
        <p:nvSpPr>
          <p:cNvPr id="3" name="Text Placeholder 2"/>
          <p:cNvSpPr>
            <a:spLocks noGrp="1"/>
          </p:cNvSpPr>
          <p:nvPr>
            <p:ph type="body" sz="quarter" idx="12"/>
          </p:nvPr>
        </p:nvSpPr>
        <p:spPr/>
        <p:txBody>
          <a:bodyPr/>
          <a:lstStyle/>
          <a:p>
            <a:endParaRPr lang="en-IE"/>
          </a:p>
        </p:txBody>
      </p:sp>
      <p:graphicFrame>
        <p:nvGraphicFramePr>
          <p:cNvPr id="4" name="Object 3"/>
          <p:cNvGraphicFramePr>
            <a:graphicFrameLocks noChangeAspect="1"/>
          </p:cNvGraphicFramePr>
          <p:nvPr>
            <p:extLst>
              <p:ext uri="{D42A27DB-BD31-4B8C-83A1-F6EECF244321}">
                <p14:modId xmlns:p14="http://schemas.microsoft.com/office/powerpoint/2010/main" val="3954780378"/>
              </p:ext>
            </p:extLst>
          </p:nvPr>
        </p:nvGraphicFramePr>
        <p:xfrm>
          <a:off x="2051720" y="1124744"/>
          <a:ext cx="4947761" cy="1123752"/>
        </p:xfrm>
        <a:graphic>
          <a:graphicData uri="http://schemas.openxmlformats.org/presentationml/2006/ole">
            <mc:AlternateContent xmlns:mc="http://schemas.openxmlformats.org/markup-compatibility/2006">
              <mc:Choice xmlns:v="urn:schemas-microsoft-com:vml" Requires="v">
                <p:oleObj spid="_x0000_s24749" name="Equation" r:id="rId4" imgW="1117115" imgH="253890" progId="Equation.DSMT4">
                  <p:embed/>
                </p:oleObj>
              </mc:Choice>
              <mc:Fallback>
                <p:oleObj name="Equation" r:id="rId4" imgW="1117115"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124744"/>
                        <a:ext cx="4947761" cy="1123752"/>
                      </a:xfrm>
                      <a:prstGeom prst="rect">
                        <a:avLst/>
                      </a:prstGeom>
                      <a:noFill/>
                      <a:ln>
                        <a:noFill/>
                      </a:ln>
                    </p:spPr>
                  </p:pic>
                </p:oleObj>
              </mc:Fallback>
            </mc:AlternateContent>
          </a:graphicData>
        </a:graphic>
      </p:graphicFrame>
      <p:sp>
        <p:nvSpPr>
          <p:cNvPr id="5" name="TextBox 4"/>
          <p:cNvSpPr txBox="1"/>
          <p:nvPr/>
        </p:nvSpPr>
        <p:spPr>
          <a:xfrm>
            <a:off x="1187624" y="2811700"/>
            <a:ext cx="7416824" cy="3416320"/>
          </a:xfrm>
          <a:prstGeom prst="rect">
            <a:avLst/>
          </a:prstGeom>
          <a:noFill/>
        </p:spPr>
        <p:txBody>
          <a:bodyPr wrap="square" rtlCol="0">
            <a:spAutoFit/>
          </a:bodyPr>
          <a:lstStyle/>
          <a:p>
            <a:pPr marL="342900" indent="-342900">
              <a:buFont typeface="Wingdings" panose="05000000000000000000" pitchFamily="2" charset="2"/>
              <a:buChar char="v"/>
            </a:pPr>
            <a:r>
              <a:rPr lang="en-IE" sz="2400" b="1" i="1" dirty="0">
                <a:solidFill>
                  <a:prstClr val="black"/>
                </a:solidFill>
                <a:latin typeface="Century Gothic" panose="020B0502020202020204" pitchFamily="34" charset="0"/>
              </a:rPr>
              <a:t>H</a:t>
            </a:r>
            <a:r>
              <a:rPr lang="en-IE" sz="2400" b="1" i="1" dirty="0" smtClean="0">
                <a:solidFill>
                  <a:prstClr val="black"/>
                </a:solidFill>
                <a:latin typeface="Century Gothic" panose="020B0502020202020204" pitchFamily="34" charset="0"/>
              </a:rPr>
              <a:t>ow </a:t>
            </a:r>
            <a:r>
              <a:rPr lang="en-IE" sz="2400" b="1" i="1" dirty="0">
                <a:solidFill>
                  <a:prstClr val="black"/>
                </a:solidFill>
                <a:latin typeface="Century Gothic" panose="020B0502020202020204" pitchFamily="34" charset="0"/>
              </a:rPr>
              <a:t>much money a player can expect to win/lose </a:t>
            </a:r>
            <a:r>
              <a:rPr lang="en-IE" sz="2400" b="1" i="1" u="sng" dirty="0">
                <a:solidFill>
                  <a:prstClr val="black"/>
                </a:solidFill>
                <a:latin typeface="Century Gothic" panose="020B0502020202020204" pitchFamily="34" charset="0"/>
              </a:rPr>
              <a:t>in the long run </a:t>
            </a:r>
            <a:r>
              <a:rPr lang="en-IE" sz="2400" b="1" i="1" dirty="0">
                <a:solidFill>
                  <a:prstClr val="black"/>
                </a:solidFill>
                <a:latin typeface="Century Gothic" panose="020B0502020202020204" pitchFamily="34" charset="0"/>
              </a:rPr>
              <a:t>on a particular </a:t>
            </a:r>
            <a:r>
              <a:rPr lang="en-IE" sz="2400" b="1" i="1" dirty="0" smtClean="0">
                <a:solidFill>
                  <a:prstClr val="black"/>
                </a:solidFill>
                <a:latin typeface="Century Gothic" panose="020B0502020202020204" pitchFamily="34" charset="0"/>
              </a:rPr>
              <a:t>bet</a:t>
            </a:r>
          </a:p>
          <a:p>
            <a:pPr marL="342900" indent="-342900">
              <a:buFont typeface="Wingdings" panose="05000000000000000000" pitchFamily="2" charset="2"/>
              <a:buChar char="v"/>
            </a:pPr>
            <a:endParaRPr lang="en-IE" sz="2400" dirty="0" smtClean="0">
              <a:solidFill>
                <a:srgbClr val="FF0000"/>
              </a:solidFill>
              <a:latin typeface="Calibri"/>
            </a:endParaRPr>
          </a:p>
          <a:p>
            <a:pPr marL="342900" indent="-342900">
              <a:buFont typeface="Wingdings" panose="05000000000000000000" pitchFamily="2" charset="2"/>
              <a:buChar char="v"/>
            </a:pPr>
            <a:r>
              <a:rPr lang="en-IE" sz="2400" dirty="0" smtClean="0">
                <a:solidFill>
                  <a:srgbClr val="FF0000"/>
                </a:solidFill>
                <a:latin typeface="Calibri"/>
              </a:rPr>
              <a:t> </a:t>
            </a:r>
            <a:r>
              <a:rPr lang="en-IE" sz="2400" b="1" i="1" dirty="0" smtClean="0">
                <a:solidFill>
                  <a:srgbClr val="FF0000"/>
                </a:solidFill>
                <a:latin typeface="Century Gothic" panose="020B0502020202020204" pitchFamily="34" charset="0"/>
              </a:rPr>
              <a:t>“The House </a:t>
            </a:r>
            <a:r>
              <a:rPr lang="en-IE" sz="2400" b="1" i="1" dirty="0">
                <a:solidFill>
                  <a:srgbClr val="FF0000"/>
                </a:solidFill>
                <a:latin typeface="Century Gothic" panose="020B0502020202020204" pitchFamily="34" charset="0"/>
              </a:rPr>
              <a:t>E</a:t>
            </a:r>
            <a:r>
              <a:rPr lang="en-IE" sz="2400" b="1" i="1" dirty="0" smtClean="0">
                <a:solidFill>
                  <a:srgbClr val="FF0000"/>
                </a:solidFill>
                <a:latin typeface="Century Gothic" panose="020B0502020202020204" pitchFamily="34" charset="0"/>
              </a:rPr>
              <a:t>dge</a:t>
            </a:r>
            <a:r>
              <a:rPr lang="en-IE" sz="2400" b="1" i="1" dirty="0">
                <a:solidFill>
                  <a:srgbClr val="FF0000"/>
                </a:solidFill>
                <a:latin typeface="Century Gothic" panose="020B0502020202020204" pitchFamily="34" charset="0"/>
              </a:rPr>
              <a:t>”/ Risk Analysis and </a:t>
            </a:r>
            <a:endParaRPr lang="en-IE" sz="2400" b="1" i="1" dirty="0" smtClean="0">
              <a:solidFill>
                <a:srgbClr val="FF0000"/>
              </a:solidFill>
              <a:latin typeface="Century Gothic" panose="020B0502020202020204" pitchFamily="34" charset="0"/>
            </a:endParaRPr>
          </a:p>
          <a:p>
            <a:r>
              <a:rPr lang="en-IE" sz="2400" b="1" i="1" dirty="0" smtClean="0">
                <a:solidFill>
                  <a:srgbClr val="FF0000"/>
                </a:solidFill>
                <a:latin typeface="Century Gothic" panose="020B0502020202020204" pitchFamily="34" charset="0"/>
              </a:rPr>
              <a:t>      Insurance</a:t>
            </a:r>
            <a:r>
              <a:rPr lang="en-IE" sz="2400" b="1" i="1" dirty="0">
                <a:solidFill>
                  <a:srgbClr val="FF0000"/>
                </a:solidFill>
                <a:latin typeface="Century Gothic" panose="020B0502020202020204" pitchFamily="34" charset="0"/>
              </a:rPr>
              <a:t>/ Economics </a:t>
            </a:r>
            <a:r>
              <a:rPr lang="en-IE" sz="2400" b="1" i="1" dirty="0" smtClean="0">
                <a:solidFill>
                  <a:srgbClr val="FF0000"/>
                </a:solidFill>
                <a:latin typeface="Century Gothic" panose="020B0502020202020204" pitchFamily="34" charset="0"/>
              </a:rPr>
              <a:t>(Decision </a:t>
            </a:r>
            <a:r>
              <a:rPr lang="en-IE" sz="2400" b="1" i="1" dirty="0">
                <a:solidFill>
                  <a:srgbClr val="FF0000"/>
                </a:solidFill>
                <a:latin typeface="Century Gothic" panose="020B0502020202020204" pitchFamily="34" charset="0"/>
              </a:rPr>
              <a:t>Theory</a:t>
            </a:r>
            <a:r>
              <a:rPr lang="en-IE" sz="2400" b="1" i="1" dirty="0" smtClean="0">
                <a:solidFill>
                  <a:srgbClr val="FF0000"/>
                </a:solidFill>
                <a:latin typeface="Century Gothic" panose="020B0502020202020204" pitchFamily="34" charset="0"/>
              </a:rPr>
              <a:t>)</a:t>
            </a:r>
            <a:endParaRPr lang="en-IE" sz="2400" b="1" i="1" dirty="0">
              <a:solidFill>
                <a:srgbClr val="FF0000"/>
              </a:solidFill>
              <a:latin typeface="Century Gothic" panose="020B0502020202020204" pitchFamily="34" charset="0"/>
            </a:endParaRPr>
          </a:p>
          <a:p>
            <a:endParaRPr lang="en-IE" sz="2400" dirty="0">
              <a:solidFill>
                <a:prstClr val="black"/>
              </a:solidFill>
              <a:latin typeface="Calibri"/>
            </a:endParaRPr>
          </a:p>
          <a:p>
            <a:pPr marL="342900" indent="-342900">
              <a:buFont typeface="Wingdings" panose="05000000000000000000" pitchFamily="2" charset="2"/>
              <a:buChar char="v"/>
            </a:pPr>
            <a:r>
              <a:rPr lang="en-IE" sz="2400" b="1" i="1" u="sng" dirty="0" smtClean="0">
                <a:latin typeface="Century Gothic" panose="020B0502020202020204" pitchFamily="34" charset="0"/>
              </a:rPr>
              <a:t>Mean:</a:t>
            </a:r>
            <a:r>
              <a:rPr lang="en-IE" sz="2400" b="1" i="1" dirty="0" smtClean="0">
                <a:latin typeface="Century Gothic" panose="020B0502020202020204" pitchFamily="34" charset="0"/>
              </a:rPr>
              <a:t>   average </a:t>
            </a:r>
            <a:r>
              <a:rPr lang="en-IE" sz="2400" b="1" i="1" dirty="0">
                <a:latin typeface="Century Gothic" panose="020B0502020202020204" pitchFamily="34" charset="0"/>
              </a:rPr>
              <a:t>of what HAS </a:t>
            </a:r>
            <a:r>
              <a:rPr lang="en-IE" sz="2400" b="1" i="1" dirty="0" smtClean="0">
                <a:latin typeface="Century Gothic" panose="020B0502020202020204" pitchFamily="34" charset="0"/>
              </a:rPr>
              <a:t>happened</a:t>
            </a:r>
          </a:p>
          <a:p>
            <a:r>
              <a:rPr lang="en-IE" sz="2400" b="1" i="1" dirty="0" smtClean="0">
                <a:latin typeface="Century Gothic" panose="020B0502020202020204" pitchFamily="34" charset="0"/>
              </a:rPr>
              <a:t>    </a:t>
            </a:r>
            <a:r>
              <a:rPr lang="en-IE" sz="2400" b="1" i="1" u="sng" dirty="0" smtClean="0">
                <a:latin typeface="Century Gothic" panose="020B0502020202020204" pitchFamily="34" charset="0"/>
              </a:rPr>
              <a:t>Expected Value</a:t>
            </a:r>
            <a:r>
              <a:rPr lang="en-IE" sz="2400" b="1" i="1" dirty="0" smtClean="0">
                <a:latin typeface="Century Gothic" panose="020B0502020202020204" pitchFamily="34" charset="0"/>
              </a:rPr>
              <a:t>: average </a:t>
            </a:r>
            <a:r>
              <a:rPr lang="en-IE" sz="2400" b="1" i="1" dirty="0">
                <a:latin typeface="Century Gothic" panose="020B0502020202020204" pitchFamily="34" charset="0"/>
              </a:rPr>
              <a:t>of WHAT IS GOING </a:t>
            </a:r>
            <a:r>
              <a:rPr lang="en-IE" sz="2400" b="1" i="1" dirty="0" smtClean="0">
                <a:latin typeface="Century Gothic" panose="020B0502020202020204" pitchFamily="34" charset="0"/>
              </a:rPr>
              <a:t>    to </a:t>
            </a:r>
            <a:r>
              <a:rPr lang="en-IE" sz="2400" b="1" i="1" dirty="0">
                <a:latin typeface="Century Gothic" panose="020B0502020202020204" pitchFamily="34" charset="0"/>
              </a:rPr>
              <a:t>happen</a:t>
            </a:r>
          </a:p>
        </p:txBody>
      </p:sp>
      <p:sp>
        <p:nvSpPr>
          <p:cNvPr id="6" name="Rounded Rectangle 5"/>
          <p:cNvSpPr/>
          <p:nvPr/>
        </p:nvSpPr>
        <p:spPr bwMode="auto">
          <a:xfrm>
            <a:off x="1835696" y="980728"/>
            <a:ext cx="5400600" cy="1584176"/>
          </a:xfrm>
          <a:prstGeom prst="roundRect">
            <a:avLst/>
          </a:prstGeom>
          <a:solidFill>
            <a:srgbClr val="53D2FF">
              <a:alpha val="1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420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59afe0b5221c873e8773a2df482e32a8f56ca"/>
</p:tagLst>
</file>

<file path=ppt/theme/theme1.xml><?xml version="1.0" encoding="utf-8"?>
<a:theme xmlns:a="http://schemas.openxmlformats.org/drawingml/2006/main" name="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600" dirty="0" smtClean="0">
            <a:latin typeface="Cambria" panose="02040503050406030204" pitchFamily="18" charset="0"/>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22216</TotalTime>
  <Words>962</Words>
  <Application>Microsoft Office PowerPoint</Application>
  <PresentationFormat>On-screen Show (4:3)</PresentationFormat>
  <Paragraphs>288</Paragraphs>
  <Slides>36</Slides>
  <Notes>31</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Bradley Hand ITC</vt:lpstr>
      <vt:lpstr>Calibri</vt:lpstr>
      <vt:lpstr>Cambria</vt:lpstr>
      <vt:lpstr>Cambria Math</vt:lpstr>
      <vt:lpstr>Century</vt:lpstr>
      <vt:lpstr>Century Gothic</vt:lpstr>
      <vt:lpstr>Tahoma</vt:lpstr>
      <vt:lpstr>Times New Roman</vt:lpstr>
      <vt:lpstr>Wingdings</vt:lpstr>
      <vt:lpstr>mathematics</vt:lpstr>
      <vt:lpstr>Equation</vt:lpstr>
      <vt:lpstr>Expected Value and Fair Games </vt:lpstr>
      <vt:lpstr>Syllabus  </vt:lpstr>
      <vt:lpstr>Numbers Up!</vt:lpstr>
      <vt:lpstr>Activity 1</vt:lpstr>
      <vt:lpstr>Activity 1</vt:lpstr>
      <vt:lpstr>A Fair Price?</vt:lpstr>
      <vt:lpstr>Probability Distribution Table</vt:lpstr>
      <vt:lpstr>Probability Distribution Table</vt:lpstr>
      <vt:lpstr>Expected Value</vt:lpstr>
      <vt:lpstr>Teaching Idea</vt:lpstr>
      <vt:lpstr>Mathematical Expectation</vt:lpstr>
      <vt:lpstr>Sample Space</vt:lpstr>
      <vt:lpstr>Mathematical Expectation</vt:lpstr>
      <vt:lpstr>Fair or Unfair?</vt:lpstr>
      <vt:lpstr>Fair or Unfair? Use Two Methods</vt:lpstr>
      <vt:lpstr>Fair Games</vt:lpstr>
      <vt:lpstr>Teaching Idea: Designing Games</vt:lpstr>
      <vt:lpstr>Teaching Idea: Designing Games</vt:lpstr>
      <vt:lpstr>Teaching Idea-Carnival Games</vt:lpstr>
      <vt:lpstr>Expected Value: Towards a Deeper Understanding </vt:lpstr>
      <vt:lpstr>Expected Value: Towards a Deeper Understanding </vt:lpstr>
      <vt:lpstr>Let’s Play!!</vt:lpstr>
      <vt:lpstr>Prize Board: What’s the Expected Value?   </vt:lpstr>
      <vt:lpstr>Expected Value </vt:lpstr>
      <vt:lpstr>Expected Value and Fair Games </vt:lpstr>
      <vt:lpstr>A Sting in the Tale!!</vt:lpstr>
      <vt:lpstr>Teaching Idea: Let’s Track a Game</vt:lpstr>
      <vt:lpstr>Teaching Idea: Working Backwards</vt:lpstr>
      <vt:lpstr>“Let  Em Roll”</vt:lpstr>
      <vt:lpstr>Nazir “Let  Em Roll” Feb 2013</vt:lpstr>
      <vt:lpstr>Jyme  “Let  Em Roll” Oct 2013 </vt:lpstr>
      <vt:lpstr>Problem Solving with Expected Value</vt:lpstr>
      <vt:lpstr>Two Way Table</vt:lpstr>
      <vt:lpstr>Solution</vt:lpstr>
      <vt:lpstr>Making Decisions</vt:lpstr>
      <vt:lpstr>In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Expected Value and Fair Games</dc:title>
  <dc:creator>Gary</dc:creator>
  <cp:lastModifiedBy>Tony Knox</cp:lastModifiedBy>
  <cp:revision>161</cp:revision>
  <dcterms:created xsi:type="dcterms:W3CDTF">2013-10-17T14:55:46Z</dcterms:created>
  <dcterms:modified xsi:type="dcterms:W3CDTF">2015-09-29T08:35:36Z</dcterms:modified>
</cp:coreProperties>
</file>