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notesMasterIdLst>
    <p:notesMasterId r:id="rId46"/>
  </p:notesMasterIdLst>
  <p:sldIdLst>
    <p:sldId id="310" r:id="rId5"/>
    <p:sldId id="325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9" r:id="rId14"/>
    <p:sldId id="300" r:id="rId15"/>
    <p:sldId id="301" r:id="rId16"/>
    <p:sldId id="302" r:id="rId17"/>
    <p:sldId id="303" r:id="rId18"/>
    <p:sldId id="317" r:id="rId19"/>
    <p:sldId id="262" r:id="rId20"/>
    <p:sldId id="271" r:id="rId21"/>
    <p:sldId id="266" r:id="rId22"/>
    <p:sldId id="267" r:id="rId23"/>
    <p:sldId id="332" r:id="rId24"/>
    <p:sldId id="269" r:id="rId25"/>
    <p:sldId id="283" r:id="rId26"/>
    <p:sldId id="313" r:id="rId27"/>
    <p:sldId id="263" r:id="rId28"/>
    <p:sldId id="284" r:id="rId29"/>
    <p:sldId id="275" r:id="rId30"/>
    <p:sldId id="287" r:id="rId31"/>
    <p:sldId id="289" r:id="rId32"/>
    <p:sldId id="265" r:id="rId33"/>
    <p:sldId id="286" r:id="rId34"/>
    <p:sldId id="326" r:id="rId35"/>
    <p:sldId id="279" r:id="rId36"/>
    <p:sldId id="280" r:id="rId37"/>
    <p:sldId id="281" r:id="rId38"/>
    <p:sldId id="315" r:id="rId39"/>
    <p:sldId id="330" r:id="rId40"/>
    <p:sldId id="264" r:id="rId41"/>
    <p:sldId id="329" r:id="rId42"/>
    <p:sldId id="327" r:id="rId43"/>
    <p:sldId id="323" r:id="rId44"/>
    <p:sldId id="288" r:id="rId45"/>
  </p:sldIdLst>
  <p:sldSz cx="9144000" cy="6858000" type="screen4x3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0000"/>
    <a:srgbClr val="CCCC00"/>
    <a:srgbClr val="CCFFCC"/>
    <a:srgbClr val="27F9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77" autoAdjust="0"/>
  </p:normalViewPr>
  <p:slideViewPr>
    <p:cSldViewPr>
      <p:cViewPr varScale="1">
        <p:scale>
          <a:sx n="97" d="100"/>
          <a:sy n="97" d="100"/>
        </p:scale>
        <p:origin x="80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4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43D61-D8B7-40EB-B947-481EBA02DA90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64353-7956-4EF3-A026-37143531D43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44939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90102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Quote from</a:t>
            </a:r>
            <a:r>
              <a:rPr lang="en-IE" baseline="0" dirty="0" smtClean="0"/>
              <a:t> mathematician Paul </a:t>
            </a:r>
            <a:r>
              <a:rPr lang="en-IE" baseline="0" dirty="0" err="1" smtClean="0"/>
              <a:t>Halmos</a:t>
            </a:r>
            <a:endParaRPr lang="en-IE" baseline="0" dirty="0" smtClean="0"/>
          </a:p>
          <a:p>
            <a:r>
              <a:rPr kumimoji="0" lang="en-I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 different type of lesson 2. Investigative style lesson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1630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Square Lattice Paper</a:t>
            </a:r>
          </a:p>
          <a:p>
            <a:r>
              <a:rPr lang="en-IE" dirty="0" smtClean="0"/>
              <a:t>Important to keep stressing to teachers that the vertices must sit on points on the paper.</a:t>
            </a:r>
          </a:p>
          <a:p>
            <a:r>
              <a:rPr lang="en-IE" dirty="0" smtClean="0"/>
              <a:t>A common student</a:t>
            </a:r>
            <a:r>
              <a:rPr lang="en-IE" baseline="0" dirty="0" smtClean="0"/>
              <a:t> error here is to join 5 dots instead of 6.</a:t>
            </a:r>
          </a:p>
          <a:p>
            <a:r>
              <a:rPr lang="en-IE" baseline="0" dirty="0" smtClean="0"/>
              <a:t>This question could also be answered in a hands-on fashion using a </a:t>
            </a:r>
            <a:r>
              <a:rPr lang="en-IE" baseline="0" dirty="0" err="1" smtClean="0"/>
              <a:t>Geoboard</a:t>
            </a:r>
            <a:r>
              <a:rPr lang="en-IE" baseline="0" dirty="0" smtClean="0"/>
              <a:t> and elastics.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9508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Common student error is to join up 5 dots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0116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Link to </a:t>
            </a:r>
            <a:r>
              <a:rPr lang="en-IE" i="1" dirty="0" smtClean="0"/>
              <a:t>“Steps to Area 29” </a:t>
            </a:r>
            <a:r>
              <a:rPr lang="en-IE" dirty="0" smtClean="0"/>
              <a:t>Geo</a:t>
            </a:r>
            <a:r>
              <a:rPr lang="en-IE" baseline="0" dirty="0" smtClean="0"/>
              <a:t> file</a:t>
            </a:r>
            <a:endParaRPr lang="en-IE" dirty="0" smtClean="0"/>
          </a:p>
          <a:p>
            <a:r>
              <a:rPr lang="en-IE" dirty="0" smtClean="0"/>
              <a:t>Students to try it on their own first and then to compare</a:t>
            </a:r>
            <a:r>
              <a:rPr lang="en-IE" baseline="0" dirty="0" smtClean="0"/>
              <a:t> with a neighbour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2091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Invite different students to share their methods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6624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This is the most common answer from students.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42890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35847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Other Methods:</a:t>
            </a:r>
          </a:p>
          <a:p>
            <a:pPr marL="228600" indent="-228600">
              <a:buAutoNum type="arabicPeriod"/>
            </a:pPr>
            <a:r>
              <a:rPr lang="en-IE" dirty="0" err="1" smtClean="0"/>
              <a:t>Sqrt</a:t>
            </a:r>
            <a:r>
              <a:rPr lang="en-IE" baseline="0" dirty="0" smtClean="0"/>
              <a:t> 29 by </a:t>
            </a:r>
            <a:r>
              <a:rPr lang="en-IE" baseline="0" dirty="0" err="1" smtClean="0"/>
              <a:t>sqrt</a:t>
            </a:r>
            <a:r>
              <a:rPr lang="en-IE" baseline="0" dirty="0" smtClean="0"/>
              <a:t> 29</a:t>
            </a:r>
          </a:p>
          <a:p>
            <a:pPr marL="228600" indent="-228600">
              <a:buAutoNum type="arabicPeriod"/>
            </a:pPr>
            <a:r>
              <a:rPr lang="en-IE" baseline="0" dirty="0" smtClean="0"/>
              <a:t>Coordinate </a:t>
            </a:r>
            <a:r>
              <a:rPr lang="en-IE" baseline="0" dirty="0" err="1" smtClean="0"/>
              <a:t>Geom</a:t>
            </a:r>
            <a:r>
              <a:rPr lang="en-IE" baseline="0" dirty="0" smtClean="0"/>
              <a:t>: attach coordinates and use formula to get area of a triangle and double it</a:t>
            </a:r>
          </a:p>
          <a:p>
            <a:pPr marL="0" indent="0">
              <a:buNone/>
            </a:pPr>
            <a:r>
              <a:rPr lang="en-IE" baseline="0" dirty="0" smtClean="0"/>
              <a:t>3. 0.5 </a:t>
            </a:r>
            <a:r>
              <a:rPr lang="en-IE" baseline="0" dirty="0" err="1" smtClean="0"/>
              <a:t>abSinC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>
                <a:solidFill>
                  <a:prstClr val="black"/>
                </a:solidFill>
              </a:rPr>
              <a:pPr/>
              <a:t>22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47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89571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22713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408852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39395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97741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Questions for class: </a:t>
            </a:r>
          </a:p>
          <a:p>
            <a:r>
              <a:rPr lang="en-IE" dirty="0" smtClean="0"/>
              <a:t>What is the area of the 13</a:t>
            </a:r>
            <a:r>
              <a:rPr lang="en-IE" baseline="30000" dirty="0" smtClean="0"/>
              <a:t>th</a:t>
            </a:r>
            <a:r>
              <a:rPr lang="en-IE" dirty="0" smtClean="0"/>
              <a:t> 2-up tilted square? (173 </a:t>
            </a:r>
            <a:r>
              <a:rPr lang="en-IE" dirty="0" err="1" smtClean="0"/>
              <a:t>sq</a:t>
            </a:r>
            <a:r>
              <a:rPr lang="en-IE" dirty="0" smtClean="0"/>
              <a:t> units)</a:t>
            </a:r>
          </a:p>
          <a:p>
            <a:r>
              <a:rPr lang="en-IE" dirty="0" smtClean="0"/>
              <a:t>Which 2-up tilted</a:t>
            </a:r>
            <a:r>
              <a:rPr lang="en-IE" baseline="0" dirty="0" smtClean="0"/>
              <a:t> square has area of 580 square units? (24</a:t>
            </a:r>
            <a:r>
              <a:rPr lang="en-IE" baseline="30000" dirty="0" smtClean="0"/>
              <a:t>th</a:t>
            </a:r>
            <a:r>
              <a:rPr lang="en-IE" baseline="0" dirty="0" smtClean="0"/>
              <a:t> )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3051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20446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6679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100, 169 and 225. Hypotenuse squared of next three Pythagorean triples.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54860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Double counting of tilted</a:t>
            </a:r>
            <a:r>
              <a:rPr lang="en-IE" baseline="0" dirty="0" smtClean="0"/>
              <a:t> squares [6,1]  [5,2]  [4,3]  [3,4]  [2,5]  [1,6]</a:t>
            </a:r>
          </a:p>
          <a:p>
            <a:endParaRPr lang="en-IE" baseline="0" dirty="0" smtClean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35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99791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b="1" dirty="0" smtClean="0"/>
              <a:t>Q1. </a:t>
            </a:r>
            <a:r>
              <a:rPr lang="en-I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possible to conjecture some patterns in these sequences. All square numbers leave a remainder of</a:t>
            </a:r>
          </a:p>
          <a:p>
            <a:r>
              <a:rPr lang="en-I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 or 1 when divided by 4. So sums of two square numbers (our areas) must leave a remainder of 0, 1,</a:t>
            </a:r>
          </a:p>
          <a:p>
            <a:r>
              <a:rPr lang="en-I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2 when divided by 4. This means that if a number takes the form 4</a:t>
            </a:r>
            <a:r>
              <a:rPr lang="en-IE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en-I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+3 then it cannot be a tilted</a:t>
            </a:r>
          </a:p>
          <a:p>
            <a:r>
              <a:rPr lang="en-I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area. So this tells us that 3, 7, 11, 15, … cannot be tilted areas.</a:t>
            </a:r>
          </a:p>
          <a:p>
            <a:endParaRPr lang="en-IE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IE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Q2. </a:t>
            </a:r>
            <a:r>
              <a:rPr lang="en-IE" sz="1200" b="0" i="0" u="none" strike="noStrike" baseline="0" dirty="0" smtClean="0">
                <a:latin typeface="Times-Roman"/>
              </a:rPr>
              <a:t>A number </a:t>
            </a:r>
            <a:r>
              <a:rPr lang="en-IE" sz="1200" b="0" i="1" u="none" strike="noStrike" baseline="0" dirty="0" smtClean="0">
                <a:latin typeface="Times-Italic"/>
              </a:rPr>
              <a:t>n </a:t>
            </a:r>
            <a:r>
              <a:rPr lang="en-IE" sz="1200" b="0" i="0" u="none" strike="noStrike" baseline="0" dirty="0" smtClean="0">
                <a:latin typeface="Times-Roman"/>
              </a:rPr>
              <a:t>is expressible as a sum of two squares if, and only if, in the prime factorization of </a:t>
            </a:r>
            <a:r>
              <a:rPr lang="en-IE" sz="1200" b="0" i="1" u="none" strike="noStrike" baseline="0" dirty="0" smtClean="0">
                <a:latin typeface="Times-Italic"/>
              </a:rPr>
              <a:t>n</a:t>
            </a:r>
            <a:r>
              <a:rPr lang="en-IE" sz="1200" b="0" i="0" u="none" strike="noStrike" baseline="0" dirty="0" smtClean="0">
                <a:latin typeface="Times-Roman"/>
              </a:rPr>
              <a:t>, every prime of</a:t>
            </a:r>
          </a:p>
          <a:p>
            <a:pPr algn="l"/>
            <a:r>
              <a:rPr lang="en-IE" sz="1200" b="0" i="0" u="none" strike="noStrike" baseline="0" dirty="0" smtClean="0">
                <a:latin typeface="Times-Roman"/>
              </a:rPr>
              <a:t>the form (4</a:t>
            </a:r>
            <a:r>
              <a:rPr lang="en-IE" sz="1200" b="0" i="1" u="none" strike="noStrike" baseline="0" dirty="0" smtClean="0">
                <a:latin typeface="Times-Italic"/>
              </a:rPr>
              <a:t>k</a:t>
            </a:r>
            <a:r>
              <a:rPr lang="en-IE" sz="1200" b="0" i="0" u="none" strike="noStrike" baseline="0" dirty="0" smtClean="0">
                <a:latin typeface="Times-Roman"/>
              </a:rPr>
              <a:t>+3) occurs an even number of times! (Euler)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56264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2462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CCA2-D537-4BE7-83A3-F8D9D1FF29F2}" type="slidenum">
              <a:rPr lang="en-IE" smtClean="0">
                <a:solidFill>
                  <a:prstClr val="black"/>
                </a:solidFill>
              </a:rPr>
              <a:pPr/>
              <a:t>3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13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757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02244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4225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3412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CCA2-D537-4BE7-83A3-F8D9D1FF29F2}" type="slidenum">
              <a:rPr lang="en-IE" smtClean="0">
                <a:solidFill>
                  <a:prstClr val="black"/>
                </a:solidFill>
              </a:rPr>
              <a:pPr/>
              <a:t>13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04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Idea</a:t>
            </a:r>
            <a:r>
              <a:rPr lang="en-IE" baseline="0" dirty="0" smtClean="0"/>
              <a:t> adapted from Andrew </a:t>
            </a:r>
            <a:r>
              <a:rPr lang="en-IE" baseline="0" dirty="0" err="1" smtClean="0"/>
              <a:t>Stadel’s</a:t>
            </a:r>
            <a:r>
              <a:rPr lang="en-IE" baseline="0" dirty="0" smtClean="0"/>
              <a:t> blog Divisible by 3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4353-7956-4EF3-A026-37143531D431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229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135693" y="119416"/>
            <a:ext cx="8872615" cy="6622578"/>
          </a:xfrm>
          <a:prstGeom prst="rect">
            <a:avLst/>
          </a:prstGeom>
          <a:noFill/>
          <a:ln w="28575" cap="flat" cmpd="sng" algn="ctr">
            <a:solidFill>
              <a:srgbClr val="99003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9249" y="2150822"/>
            <a:ext cx="7025503" cy="631356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4000">
                <a:solidFill>
                  <a:srgbClr val="99003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80383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1040181"/>
            <a:ext cx="457200" cy="441325"/>
          </a:xfrm>
          <a:prstGeom prst="rect">
            <a:avLst/>
          </a:prstGeom>
        </p:spPr>
        <p:txBody>
          <a:bodyPr/>
          <a:lstStyle/>
          <a:p>
            <a:fld id="{D61E713A-22A4-4118-B9B5-FC1954A139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43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64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9"/>
            <a:ext cx="457200" cy="441325"/>
          </a:xfrm>
          <a:prstGeom prst="rect">
            <a:avLst/>
          </a:prstGeom>
        </p:spPr>
        <p:txBody>
          <a:bodyPr/>
          <a:lstStyle/>
          <a:p>
            <a:fld id="{D61E713A-22A4-4118-B9B5-FC1954A139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8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81422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B37A7A3-05C0-48A2-93A9-989598A43E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70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135693" y="119416"/>
            <a:ext cx="8872615" cy="6622578"/>
          </a:xfrm>
          <a:prstGeom prst="rect">
            <a:avLst/>
          </a:prstGeom>
          <a:noFill/>
          <a:ln w="28575" cap="flat" cmpd="sng" algn="ctr">
            <a:solidFill>
              <a:srgbClr val="99003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9249" y="2150822"/>
            <a:ext cx="7025503" cy="631356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4000">
                <a:solidFill>
                  <a:srgbClr val="99003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20904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CC33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866281"/>
            <a:ext cx="8503920" cy="5784783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80801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="1" cap="none" spc="250" baseline="0">
                <a:solidFill>
                  <a:srgbClr val="990033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52308" y="2242685"/>
            <a:ext cx="8839385" cy="0"/>
          </a:xfrm>
          <a:prstGeom prst="line">
            <a:avLst/>
          </a:prstGeom>
          <a:ln w="38100">
            <a:solidFill>
              <a:srgbClr val="FF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4220308" y="1709992"/>
            <a:ext cx="856660" cy="928048"/>
          </a:xfrm>
          <a:prstGeom prst="ellipse">
            <a:avLst/>
          </a:prstGeom>
          <a:ln w="38100" cmpd="sng">
            <a:solidFill>
              <a:srgbClr val="FFCC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146563" y="103852"/>
            <a:ext cx="8877270" cy="2124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ln>
            <a:noFill/>
          </a:ln>
        </p:spPr>
        <p:txBody>
          <a:bodyPr anchor="ctr"/>
          <a:lstStyle>
            <a:lvl1pPr algn="ctr">
              <a:buNone/>
              <a:defRPr sz="4200" b="1" cap="none" baseline="0">
                <a:solidFill>
                  <a:srgbClr val="FFCC33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25619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43400" y="1040195"/>
            <a:ext cx="457200" cy="441325"/>
          </a:xfrm>
          <a:prstGeom prst="rect">
            <a:avLst/>
          </a:prstGeom>
        </p:spPr>
        <p:txBody>
          <a:bodyPr/>
          <a:lstStyle/>
          <a:p>
            <a:fld id="{D61E713A-22A4-4118-B9B5-FC1954A139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4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94167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2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38"/>
            <a:ext cx="457200" cy="4413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61E713A-22A4-4118-B9B5-FC1954A13987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94371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42"/>
            <a:ext cx="457200" cy="441325"/>
          </a:xfrm>
          <a:prstGeom prst="rect">
            <a:avLst/>
          </a:prstGeom>
        </p:spPr>
        <p:txBody>
          <a:bodyPr/>
          <a:lstStyle/>
          <a:p>
            <a:fld id="{D61E713A-22A4-4118-B9B5-FC1954A139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0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144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CC33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866280"/>
            <a:ext cx="8503920" cy="5784783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65267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7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60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61E713A-22A4-4118-B9B5-FC1954A13987}" type="slidenum">
              <a:rPr lang="en-GB" smtClean="0">
                <a:solidFill>
                  <a:srgbClr val="8D89A4">
                    <a:shade val="75000"/>
                  </a:srgbClr>
                </a:solidFill>
              </a:rPr>
              <a:pPr/>
              <a:t>‹#›</a:t>
            </a:fld>
            <a:endParaRPr lang="en-GB">
              <a:solidFill>
                <a:srgbClr val="8D89A4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40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29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60"/>
            <a:ext cx="457200" cy="441325"/>
          </a:xfrm>
          <a:prstGeom prst="rect">
            <a:avLst/>
          </a:prstGeom>
        </p:spPr>
        <p:txBody>
          <a:bodyPr/>
          <a:lstStyle/>
          <a:p>
            <a:fld id="{D61E713A-22A4-4118-B9B5-FC1954A139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40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0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1040195"/>
            <a:ext cx="457200" cy="441325"/>
          </a:xfrm>
          <a:prstGeom prst="rect">
            <a:avLst/>
          </a:prstGeom>
        </p:spPr>
        <p:txBody>
          <a:bodyPr/>
          <a:lstStyle/>
          <a:p>
            <a:fld id="{D61E713A-22A4-4118-B9B5-FC1954A139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847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7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23"/>
            <a:ext cx="457200" cy="441325"/>
          </a:xfrm>
          <a:prstGeom prst="rect">
            <a:avLst/>
          </a:prstGeom>
        </p:spPr>
        <p:txBody>
          <a:bodyPr/>
          <a:lstStyle/>
          <a:p>
            <a:fld id="{D61E713A-22A4-4118-B9B5-FC1954A139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22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56748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35693" y="119416"/>
            <a:ext cx="8872615" cy="6622578"/>
          </a:xfrm>
          <a:prstGeom prst="rect">
            <a:avLst/>
          </a:prstGeom>
          <a:noFill/>
          <a:ln w="28575" cap="flat" cmpd="sng" algn="ctr">
            <a:solidFill>
              <a:srgbClr val="99003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9249" y="2150822"/>
            <a:ext cx="7025503" cy="631356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3600">
                <a:solidFill>
                  <a:srgbClr val="99003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20409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90033"/>
          </a:solidFill>
        </p:spPr>
        <p:txBody>
          <a:bodyPr/>
          <a:lstStyle>
            <a:lvl1pPr>
              <a:defRPr b="1">
                <a:solidFill>
                  <a:srgbClr val="FFCC33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866280"/>
            <a:ext cx="8503920" cy="5784783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12091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="1" cap="none" spc="250" baseline="0">
                <a:solidFill>
                  <a:srgbClr val="990033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52308" y="2242685"/>
            <a:ext cx="8839385" cy="0"/>
          </a:xfrm>
          <a:prstGeom prst="line">
            <a:avLst/>
          </a:prstGeom>
          <a:ln w="38100">
            <a:solidFill>
              <a:srgbClr val="FF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220308" y="1709992"/>
            <a:ext cx="856660" cy="928048"/>
          </a:xfrm>
          <a:prstGeom prst="ellipse">
            <a:avLst/>
          </a:prstGeom>
          <a:ln w="38100" cmpd="sng">
            <a:solidFill>
              <a:srgbClr val="FFCC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563" y="103852"/>
            <a:ext cx="8877270" cy="2124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ctr"/>
          <a:lstStyle>
            <a:lvl1pPr algn="ctr">
              <a:buNone/>
              <a:defRPr sz="4200" b="1" cap="none" baseline="0">
                <a:solidFill>
                  <a:srgbClr val="FFCC33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23126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I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I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43400" y="1040180"/>
            <a:ext cx="457200" cy="441325"/>
          </a:xfrm>
          <a:prstGeom prst="rect">
            <a:avLst/>
          </a:prstGeom>
        </p:spPr>
        <p:txBody>
          <a:bodyPr/>
          <a:lstStyle/>
          <a:p>
            <a:fld id="{1050BEF6-485E-4E1D-8A9D-07478A787201}" type="slidenum">
              <a:rPr lang="en-IE">
                <a:solidFill>
                  <a:srgbClr val="000000"/>
                </a:solidFill>
              </a:rPr>
              <a:pPr/>
              <a:t>‹#›</a:t>
            </a:fld>
            <a:endParaRPr lang="en-IE">
              <a:solidFill>
                <a:srgbClr val="000000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4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72230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2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I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IE">
              <a:solidFill>
                <a:srgbClr val="000000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24"/>
            <a:ext cx="457200" cy="4413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1050BEF6-485E-4E1D-8A9D-07478A787201}" type="slidenum">
              <a:rPr lang="en-IE" smtClean="0">
                <a:solidFill>
                  <a:srgbClr val="000000"/>
                </a:solidFill>
              </a:rPr>
              <a:pPr/>
              <a:t>‹#›</a:t>
            </a:fld>
            <a:endParaRPr lang="en-IE">
              <a:solidFill>
                <a:srgbClr val="000000"/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27042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I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I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84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="1" cap="none" spc="250" baseline="0">
                <a:solidFill>
                  <a:srgbClr val="990033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52308" y="2242685"/>
            <a:ext cx="8839385" cy="0"/>
          </a:xfrm>
          <a:prstGeom prst="line">
            <a:avLst/>
          </a:prstGeom>
          <a:ln w="38100">
            <a:solidFill>
              <a:srgbClr val="FF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4220308" y="1709992"/>
            <a:ext cx="856660" cy="928048"/>
          </a:xfrm>
          <a:prstGeom prst="ellipse">
            <a:avLst/>
          </a:prstGeom>
          <a:ln w="38100" cmpd="sng">
            <a:solidFill>
              <a:srgbClr val="FFCC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146563" y="103852"/>
            <a:ext cx="8877270" cy="2124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ln>
            <a:noFill/>
          </a:ln>
        </p:spPr>
        <p:txBody>
          <a:bodyPr anchor="ctr"/>
          <a:lstStyle>
            <a:lvl1pPr algn="ctr">
              <a:buNone/>
              <a:defRPr sz="4200" b="1" cap="none" baseline="0">
                <a:solidFill>
                  <a:srgbClr val="FFCC33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890875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576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7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6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050BEF6-485E-4E1D-8A9D-07478A787201}" type="slidenum">
              <a:rPr lang="en-IE" smtClean="0">
                <a:solidFill>
                  <a:srgbClr val="8D89A4">
                    <a:shade val="75000"/>
                  </a:srgbClr>
                </a:solidFill>
              </a:rPr>
              <a:pPr/>
              <a:t>‹#›</a:t>
            </a:fld>
            <a:endParaRPr lang="en-IE">
              <a:solidFill>
                <a:srgbClr val="8D89A4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93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I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I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12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6"/>
            <a:ext cx="457200" cy="441325"/>
          </a:xfrm>
          <a:prstGeom prst="rect">
            <a:avLst/>
          </a:prstGeom>
        </p:spPr>
        <p:txBody>
          <a:bodyPr/>
          <a:lstStyle/>
          <a:p>
            <a:fld id="{1050BEF6-485E-4E1D-8A9D-07478A787201}" type="slidenum">
              <a:rPr lang="en-IE">
                <a:solidFill>
                  <a:srgbClr val="000000"/>
                </a:solidFill>
              </a:rPr>
              <a:pPr/>
              <a:t>‹#›</a:t>
            </a:fld>
            <a:endParaRPr lang="en-IE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93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I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I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13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I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I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1040180"/>
            <a:ext cx="457200" cy="441325"/>
          </a:xfrm>
          <a:prstGeom prst="rect">
            <a:avLst/>
          </a:prstGeom>
        </p:spPr>
        <p:txBody>
          <a:bodyPr/>
          <a:lstStyle/>
          <a:p>
            <a:fld id="{1050BEF6-485E-4E1D-8A9D-07478A787201}" type="slidenum">
              <a:rPr lang="en-IE">
                <a:solidFill>
                  <a:srgbClr val="000000"/>
                </a:solidFill>
              </a:rPr>
              <a:pPr/>
              <a:t>‹#›</a:t>
            </a:fld>
            <a:endParaRPr lang="en-I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74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64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9"/>
            <a:ext cx="457200" cy="441325"/>
          </a:xfrm>
          <a:prstGeom prst="rect">
            <a:avLst/>
          </a:prstGeom>
        </p:spPr>
        <p:txBody>
          <a:bodyPr/>
          <a:lstStyle/>
          <a:p>
            <a:fld id="{1050BEF6-485E-4E1D-8A9D-07478A787201}" type="slidenum">
              <a:rPr lang="en-IE">
                <a:solidFill>
                  <a:srgbClr val="000000"/>
                </a:solidFill>
              </a:rPr>
              <a:pPr/>
              <a:t>‹#›</a:t>
            </a:fld>
            <a:endParaRPr lang="en-IE">
              <a:solidFill>
                <a:srgbClr val="000000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I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IE">
              <a:solidFill>
                <a:srgbClr val="000000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7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74756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135693" y="119416"/>
            <a:ext cx="8872615" cy="6622578"/>
          </a:xfrm>
          <a:prstGeom prst="rect">
            <a:avLst/>
          </a:prstGeom>
          <a:noFill/>
          <a:ln w="28575" cap="flat" cmpd="sng" algn="ctr">
            <a:solidFill>
              <a:srgbClr val="99003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9249" y="2150822"/>
            <a:ext cx="7025503" cy="631356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4000">
                <a:solidFill>
                  <a:srgbClr val="99003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72405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CC33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866280"/>
            <a:ext cx="8503920" cy="5784783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17480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="1" cap="none" spc="250" baseline="0">
                <a:solidFill>
                  <a:srgbClr val="990033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52308" y="2242685"/>
            <a:ext cx="8839385" cy="0"/>
          </a:xfrm>
          <a:prstGeom prst="line">
            <a:avLst/>
          </a:prstGeom>
          <a:ln w="38100">
            <a:solidFill>
              <a:srgbClr val="FF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4220308" y="1709992"/>
            <a:ext cx="856660" cy="928048"/>
          </a:xfrm>
          <a:prstGeom prst="ellipse">
            <a:avLst/>
          </a:prstGeom>
          <a:ln w="38100" cmpd="sng">
            <a:solidFill>
              <a:srgbClr val="FFCC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146563" y="103852"/>
            <a:ext cx="8877270" cy="2124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ln>
            <a:noFill/>
          </a:ln>
        </p:spPr>
        <p:txBody>
          <a:bodyPr anchor="ctr"/>
          <a:lstStyle>
            <a:lvl1pPr algn="ctr">
              <a:buNone/>
              <a:defRPr sz="4200" b="1" cap="none" baseline="0">
                <a:solidFill>
                  <a:srgbClr val="FFCC33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83534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43400" y="1040181"/>
            <a:ext cx="457200" cy="441325"/>
          </a:xfrm>
          <a:prstGeom prst="rect">
            <a:avLst/>
          </a:prstGeom>
        </p:spPr>
        <p:txBody>
          <a:bodyPr/>
          <a:lstStyle/>
          <a:p>
            <a:fld id="{D61E713A-22A4-4118-B9B5-FC1954A139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4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18161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2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24"/>
            <a:ext cx="457200" cy="4413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61E713A-22A4-4118-B9B5-FC1954A13987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2382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43400" y="1040181"/>
            <a:ext cx="457200" cy="441325"/>
          </a:xfrm>
          <a:prstGeom prst="rect">
            <a:avLst/>
          </a:prstGeom>
        </p:spPr>
        <p:txBody>
          <a:bodyPr/>
          <a:lstStyle/>
          <a:p>
            <a:fld id="{D61E713A-22A4-4118-B9B5-FC1954A139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4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43967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64288" y="1412776"/>
            <a:ext cx="1296144" cy="1008112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fld id="{D61E713A-22A4-4118-B9B5-FC1954A13987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677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563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7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6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61E713A-22A4-4118-B9B5-FC1954A13987}" type="slidenum">
              <a:rPr lang="en-GB" smtClean="0">
                <a:solidFill>
                  <a:srgbClr val="8D89A4">
                    <a:shade val="75000"/>
                  </a:srgbClr>
                </a:solidFill>
              </a:rPr>
              <a:pPr/>
              <a:t>‹#›</a:t>
            </a:fld>
            <a:endParaRPr lang="en-GB">
              <a:solidFill>
                <a:srgbClr val="8D89A4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93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443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6"/>
            <a:ext cx="457200" cy="441325"/>
          </a:xfrm>
          <a:prstGeom prst="rect">
            <a:avLst/>
          </a:prstGeom>
        </p:spPr>
        <p:txBody>
          <a:bodyPr/>
          <a:lstStyle/>
          <a:p>
            <a:fld id="{D61E713A-22A4-4118-B9B5-FC1954A139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93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49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1040181"/>
            <a:ext cx="457200" cy="441325"/>
          </a:xfrm>
          <a:prstGeom prst="rect">
            <a:avLst/>
          </a:prstGeom>
        </p:spPr>
        <p:txBody>
          <a:bodyPr/>
          <a:lstStyle/>
          <a:p>
            <a:fld id="{D61E713A-22A4-4118-B9B5-FC1954A139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69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64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9"/>
            <a:ext cx="457200" cy="441325"/>
          </a:xfrm>
          <a:prstGeom prst="rect">
            <a:avLst/>
          </a:prstGeom>
        </p:spPr>
        <p:txBody>
          <a:bodyPr/>
          <a:lstStyle/>
          <a:p>
            <a:fld id="{D61E713A-22A4-4118-B9B5-FC1954A139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8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34509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B37A7A3-05C0-48A2-93A9-989598A43E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2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24"/>
            <a:ext cx="457200" cy="4413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61E713A-22A4-4118-B9B5-FC1954A13987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5520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8"/>
            <a:ext cx="457200" cy="441325"/>
          </a:xfrm>
          <a:prstGeom prst="rect">
            <a:avLst/>
          </a:prstGeom>
        </p:spPr>
        <p:txBody>
          <a:bodyPr/>
          <a:lstStyle/>
          <a:p>
            <a:fld id="{D61E713A-22A4-4118-B9B5-FC1954A139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80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10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7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6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61E713A-22A4-4118-B9B5-FC1954A13987}" type="slidenum">
              <a:rPr lang="en-GB" smtClean="0">
                <a:solidFill>
                  <a:srgbClr val="8D89A4">
                    <a:shade val="75000"/>
                  </a:srgbClr>
                </a:solidFill>
              </a:rPr>
              <a:pPr/>
              <a:t>‹#›</a:t>
            </a:fld>
            <a:endParaRPr lang="en-GB">
              <a:solidFill>
                <a:srgbClr val="8D89A4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93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00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6"/>
            <a:ext cx="457200" cy="441325"/>
          </a:xfrm>
          <a:prstGeom prst="rect">
            <a:avLst/>
          </a:prstGeom>
        </p:spPr>
        <p:txBody>
          <a:bodyPr/>
          <a:lstStyle/>
          <a:p>
            <a:fld id="{D61E713A-22A4-4118-B9B5-FC1954A139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93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  <a:prstGeom prst="rect">
            <a:avLst/>
          </a:prstGeom>
        </p:spPr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09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33"/>
            </a:gs>
            <a:gs pos="94000">
              <a:srgbClr val="99003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35693" y="119416"/>
            <a:ext cx="8872615" cy="662257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99003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35693" y="119416"/>
            <a:ext cx="8872615" cy="672154"/>
          </a:xfrm>
          <a:prstGeom prst="rect">
            <a:avLst/>
          </a:prstGeom>
          <a:solidFill>
            <a:srgbClr val="990033"/>
          </a:solidFill>
          <a:ln w="19050">
            <a:solidFill>
              <a:srgbClr val="990033"/>
            </a:solidFill>
          </a:ln>
        </p:spPr>
        <p:txBody>
          <a:bodyPr vert="horz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856648"/>
            <a:ext cx="8534400" cy="5698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5854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latinLnBrk="0" hangingPunct="1">
        <a:spcBef>
          <a:spcPct val="0"/>
        </a:spcBef>
        <a:buNone/>
        <a:defRPr kumimoji="0" sz="3300" b="1" i="1" kern="1200">
          <a:solidFill>
            <a:srgbClr val="FFCC33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rgbClr val="990033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rgbClr val="990033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rgbClr val="990033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rgbClr val="990033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rgbClr val="990033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33"/>
            </a:gs>
            <a:gs pos="94000">
              <a:srgbClr val="99003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35693" y="119416"/>
            <a:ext cx="8872615" cy="662257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99003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35693" y="119416"/>
            <a:ext cx="8872615" cy="672154"/>
          </a:xfrm>
          <a:prstGeom prst="rect">
            <a:avLst/>
          </a:prstGeom>
          <a:solidFill>
            <a:srgbClr val="990033"/>
          </a:solidFill>
          <a:ln w="19050">
            <a:solidFill>
              <a:srgbClr val="990033"/>
            </a:solidFill>
          </a:ln>
        </p:spPr>
        <p:txBody>
          <a:bodyPr vert="horz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856648"/>
            <a:ext cx="8534400" cy="5698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6382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latinLnBrk="0" hangingPunct="1">
        <a:spcBef>
          <a:spcPct val="0"/>
        </a:spcBef>
        <a:buNone/>
        <a:defRPr kumimoji="0" sz="3300" b="1" i="1" kern="1200">
          <a:solidFill>
            <a:srgbClr val="FFCC33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rgbClr val="990033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rgbClr val="990033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rgbClr val="990033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rgbClr val="990033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rgbClr val="990033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33"/>
            </a:gs>
            <a:gs pos="94000">
              <a:srgbClr val="99003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35693" y="119416"/>
            <a:ext cx="8872615" cy="662257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99003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35693" y="119416"/>
            <a:ext cx="8872615" cy="672154"/>
          </a:xfrm>
          <a:prstGeom prst="rect">
            <a:avLst/>
          </a:prstGeom>
          <a:solidFill>
            <a:srgbClr val="990033"/>
          </a:solidFill>
          <a:ln w="19050">
            <a:solidFill>
              <a:srgbClr val="990033"/>
            </a:solidFill>
          </a:ln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856648"/>
            <a:ext cx="8534400" cy="5698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3104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latinLnBrk="0" hangingPunct="1">
        <a:spcBef>
          <a:spcPct val="0"/>
        </a:spcBef>
        <a:buNone/>
        <a:defRPr kumimoji="0" sz="3300" b="1" i="1" kern="1200">
          <a:solidFill>
            <a:srgbClr val="FFCC33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rgbClr val="990033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rgbClr val="990033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rgbClr val="990033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rgbClr val="990033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rgbClr val="990033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33"/>
            </a:gs>
            <a:gs pos="94000">
              <a:srgbClr val="99003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35693" y="119416"/>
            <a:ext cx="8872615" cy="662257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99003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35693" y="119416"/>
            <a:ext cx="8872615" cy="672154"/>
          </a:xfrm>
          <a:prstGeom prst="rect">
            <a:avLst/>
          </a:prstGeom>
          <a:solidFill>
            <a:srgbClr val="990033"/>
          </a:solidFill>
          <a:ln w="19050">
            <a:solidFill>
              <a:srgbClr val="990033"/>
            </a:solidFill>
          </a:ln>
        </p:spPr>
        <p:txBody>
          <a:bodyPr vert="horz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856648"/>
            <a:ext cx="8534400" cy="5698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07593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latinLnBrk="0" hangingPunct="1">
        <a:spcBef>
          <a:spcPct val="0"/>
        </a:spcBef>
        <a:buNone/>
        <a:defRPr kumimoji="0" sz="3300" b="1" i="1" kern="1200">
          <a:solidFill>
            <a:srgbClr val="FFCC33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rgbClr val="990033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rgbClr val="990033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rgbClr val="990033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rgbClr val="990033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rgbClr val="990033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e/url?sa=i&amp;rct=j&amp;q=&amp;esrc=s&amp;frm=1&amp;source=images&amp;cd=&amp;cad=rja&amp;docid=LpZUDNtFr4cPWM&amp;tbnid=USDIJBNYKgWhWM:&amp;ved=0CAUQjRw&amp;url=http://www.bluefocusmarketing.com/2012/03/13/do-the-math-to-calculate-the-roi-of-business-blogs/&amp;ei=oZGMUryrFumN7AawiIDwBg&amp;psig=AFQjCNE8TLMRS_YR8j0amvS3DeTP31L0ww&amp;ust=1385030388221277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../Videos/File%20Cabinet%20Solution%20Video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5.wmf"/><Relationship Id="rId10" Type="http://schemas.openxmlformats.org/officeDocument/2006/relationships/image" Target="../media/image28.jpeg"/><Relationship Id="rId4" Type="http://schemas.openxmlformats.org/officeDocument/2006/relationships/oleObject" Target="../embeddings/oleObject2.bin"/><Relationship Id="rId9" Type="http://schemas.openxmlformats.org/officeDocument/2006/relationships/hyperlink" Target="http://www.projectmaths.ie/geogebra/constructing-a-square-with-area-equal-to-29-square-unit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Tilted%20Squares.ggb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projectmaths.ie/geogebra/tilted-squares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pn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49.w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48.wmf"/><Relationship Id="rId5" Type="http://schemas.openxmlformats.org/officeDocument/2006/relationships/image" Target="../media/image45.wmf"/><Relationship Id="rId15" Type="http://schemas.openxmlformats.org/officeDocument/2006/relationships/image" Target="../media/image50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47.wmf"/><Relationship Id="rId14" Type="http://schemas.openxmlformats.org/officeDocument/2006/relationships/oleObject" Target="../embeddings/oleObject1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hyperlink" Target="../Videos/File%20Cabinet%201st%20Video.mp4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5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53.wmf"/><Relationship Id="rId4" Type="http://schemas.openxmlformats.org/officeDocument/2006/relationships/image" Target="../media/image55.png"/><Relationship Id="rId9" Type="http://schemas.openxmlformats.org/officeDocument/2006/relationships/oleObject" Target="../embeddings/oleObject16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8.pn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8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1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2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23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e/url?sa=i&amp;rct=j&amp;q=&amp;esrc=s&amp;frm=1&amp;source=images&amp;cd=&amp;cad=rja&amp;docid=xK6RzQuZ2KyHVM&amp;tbnid=43oP9ysS9dwzQM:&amp;ved=0CAUQjRw&amp;url=http://www.mid-day.com/news/2012/may/080512-Mugging-turns-college-dropout-into-math-genius.htm&amp;ei=7_3MUvyMDYmO4ATKpYHIAw&amp;bvm=bv.58187178,d.bGE&amp;psig=AFQjCNFyIudDSEyNDi0Xe52Z096KHLtn1Q&amp;ust=1389252417329413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hyperlink" Target="File%20Cabinet%20-%20Act%201.mp4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hyperlink" Target="http://www.google.ie/url?sa=i&amp;rct=j&amp;q=&amp;esrc=s&amp;frm=1&amp;source=images&amp;cd=&amp;cad=rja&amp;docid=ZP1eI4y4Kpid_M&amp;tbnid=kKyMV7DXfqbTiM:&amp;ved=0CAUQjRw&amp;url=http://iwanttowalkinbeauty.blogspot.com/2012/01/self-confidence-boosting-post-its.html&amp;ei=rJ6MUputIcWP7AabmIHwAg&amp;bvm=bv.56643336,d.ZGU&amp;psig=AFQjCNGBhk7S6qUKwCJvSPU4K2jpmhfjVg&amp;ust=1385033767379880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17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Quote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323528" y="1484784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200" b="1" i="1" dirty="0">
                <a:solidFill>
                  <a:srgbClr val="C00000"/>
                </a:solidFill>
              </a:rPr>
              <a:t>“Teachers spend much more time </a:t>
            </a:r>
          </a:p>
          <a:p>
            <a:r>
              <a:rPr lang="en-IE" sz="3200" b="1" i="1" dirty="0">
                <a:solidFill>
                  <a:srgbClr val="C00000"/>
                </a:solidFill>
              </a:rPr>
              <a:t>worrying about what they are going </a:t>
            </a:r>
          </a:p>
          <a:p>
            <a:r>
              <a:rPr lang="en-IE" sz="3200" b="1" i="1" dirty="0">
                <a:solidFill>
                  <a:srgbClr val="C00000"/>
                </a:solidFill>
              </a:rPr>
              <a:t>to tell students than thinking about what </a:t>
            </a:r>
          </a:p>
          <a:p>
            <a:r>
              <a:rPr lang="en-IE" sz="3200" b="1" i="1" dirty="0">
                <a:solidFill>
                  <a:srgbClr val="C00000"/>
                </a:solidFill>
              </a:rPr>
              <a:t>experiences they are going to provide</a:t>
            </a:r>
          </a:p>
          <a:p>
            <a:r>
              <a:rPr lang="en-IE" sz="3200" b="1" i="1" dirty="0">
                <a:solidFill>
                  <a:srgbClr val="C00000"/>
                </a:solidFill>
              </a:rPr>
              <a:t>for students. To ensure that students learn </a:t>
            </a:r>
          </a:p>
          <a:p>
            <a:r>
              <a:rPr lang="en-IE" sz="3200" b="1" i="1" dirty="0">
                <a:solidFill>
                  <a:srgbClr val="C00000"/>
                </a:solidFill>
              </a:rPr>
              <a:t>in class requires carefully designed </a:t>
            </a:r>
          </a:p>
          <a:p>
            <a:r>
              <a:rPr lang="en-IE" sz="3200" b="1" i="1" dirty="0">
                <a:solidFill>
                  <a:srgbClr val="C00000"/>
                </a:solidFill>
              </a:rPr>
              <a:t>experiences that keep them engaged </a:t>
            </a:r>
          </a:p>
          <a:p>
            <a:r>
              <a:rPr lang="en-IE" sz="3200" b="1" i="1" dirty="0">
                <a:solidFill>
                  <a:srgbClr val="C00000"/>
                </a:solidFill>
              </a:rPr>
              <a:t>and make them think” </a:t>
            </a:r>
          </a:p>
          <a:p>
            <a:r>
              <a:rPr lang="en-IE" sz="3200" b="1" i="1" dirty="0">
                <a:solidFill>
                  <a:srgbClr val="C00000"/>
                </a:solidFill>
              </a:rPr>
              <a:t>                                                  </a:t>
            </a:r>
            <a:r>
              <a:rPr lang="en-IE" sz="3200" b="1" i="1" dirty="0">
                <a:solidFill>
                  <a:srgbClr val="000000"/>
                </a:solidFill>
              </a:rPr>
              <a:t>Weisman</a:t>
            </a:r>
            <a:endParaRPr lang="en-IE" sz="3200" b="1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10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52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 the Math!!!</a:t>
            </a:r>
            <a:endParaRPr lang="en-IE" dirty="0"/>
          </a:p>
        </p:txBody>
      </p:sp>
      <p:pic>
        <p:nvPicPr>
          <p:cNvPr id="18434" name="Picture 2" descr="http://www.bluefocusmarketing.com/blog/wp-content/uploads/2012/03/iStock_000015376817Small_Rd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276027" cy="501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Were you right????</a:t>
            </a:r>
            <a:endParaRPr lang="en-IE" dirty="0"/>
          </a:p>
        </p:txBody>
      </p:sp>
      <p:pic>
        <p:nvPicPr>
          <p:cNvPr id="717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82353"/>
            <a:ext cx="5472608" cy="585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7704" y="882353"/>
            <a:ext cx="5472608" cy="5859015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6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Were you right ?</a:t>
            </a:r>
            <a:endParaRPr lang="en-IE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16" y="1700808"/>
            <a:ext cx="772035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131840" y="2636912"/>
            <a:ext cx="2736304" cy="1872208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6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 you come up with further questions?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10585" y="1052736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dirty="0" smtClean="0">
              <a:solidFill>
                <a:srgbClr val="000000"/>
              </a:solidFill>
            </a:endParaRPr>
          </a:p>
          <a:p>
            <a:r>
              <a:rPr lang="en-IE" sz="2400" b="1" dirty="0" smtClean="0">
                <a:solidFill>
                  <a:srgbClr val="C00000"/>
                </a:solidFill>
              </a:rPr>
              <a:t>If the WIDTH of the cabinet was doubled, how many more post-its would be needed?</a:t>
            </a:r>
          </a:p>
          <a:p>
            <a:endParaRPr lang="en-IE" dirty="0">
              <a:solidFill>
                <a:srgbClr val="000000"/>
              </a:solidFill>
            </a:endParaRPr>
          </a:p>
          <a:p>
            <a:r>
              <a:rPr lang="en-IE" sz="2400" b="1" dirty="0" smtClean="0">
                <a:solidFill>
                  <a:srgbClr val="000000"/>
                </a:solidFill>
              </a:rPr>
              <a:t>If the HEIGHT of the cabinet was doubled, how many more post-its would be needed?</a:t>
            </a:r>
          </a:p>
          <a:p>
            <a:endParaRPr lang="en-IE" dirty="0" smtClean="0">
              <a:solidFill>
                <a:srgbClr val="000000"/>
              </a:solidFill>
            </a:endParaRPr>
          </a:p>
          <a:p>
            <a:r>
              <a:rPr lang="en-IE" sz="2400" b="1" dirty="0" smtClean="0">
                <a:solidFill>
                  <a:srgbClr val="C00000"/>
                </a:solidFill>
              </a:rPr>
              <a:t>If the DEPTH of the cabinet was doubled, how many more post-its would be needed?</a:t>
            </a:r>
          </a:p>
          <a:p>
            <a:endParaRPr lang="en-IE" dirty="0" smtClean="0">
              <a:solidFill>
                <a:srgbClr val="000000"/>
              </a:solidFill>
            </a:endParaRPr>
          </a:p>
          <a:p>
            <a:r>
              <a:rPr lang="en-IE" sz="2400" b="1" dirty="0" smtClean="0">
                <a:solidFill>
                  <a:srgbClr val="000000"/>
                </a:solidFill>
              </a:rPr>
              <a:t>How long would it take to cover if it took 40 seconds for every 5 </a:t>
            </a:r>
            <a:r>
              <a:rPr lang="en-IE" sz="2400" b="1" i="1" dirty="0" smtClean="0">
                <a:solidFill>
                  <a:srgbClr val="000000"/>
                </a:solidFill>
              </a:rPr>
              <a:t>Post-its</a:t>
            </a:r>
            <a:r>
              <a:rPr lang="en-IE" sz="2400" b="1" dirty="0" smtClean="0">
                <a:solidFill>
                  <a:srgbClr val="000000"/>
                </a:solidFill>
              </a:rPr>
              <a:t>?</a:t>
            </a:r>
          </a:p>
          <a:p>
            <a:endParaRPr lang="en-IE" sz="2400" b="1" dirty="0" smtClean="0">
              <a:solidFill>
                <a:srgbClr val="C00000"/>
              </a:solidFill>
            </a:endParaRPr>
          </a:p>
          <a:p>
            <a:r>
              <a:rPr lang="en-IE" sz="2400" b="1" dirty="0" smtClean="0">
                <a:solidFill>
                  <a:srgbClr val="C00000"/>
                </a:solidFill>
              </a:rPr>
              <a:t>If you had 1,000,000 </a:t>
            </a:r>
            <a:r>
              <a:rPr lang="en-IE" sz="2400" b="1" i="1" dirty="0" smtClean="0">
                <a:solidFill>
                  <a:srgbClr val="C00000"/>
                </a:solidFill>
              </a:rPr>
              <a:t>Post-its</a:t>
            </a:r>
            <a:r>
              <a:rPr lang="en-IE" sz="2400" b="1" dirty="0" smtClean="0">
                <a:solidFill>
                  <a:srgbClr val="C00000"/>
                </a:solidFill>
              </a:rPr>
              <a:t>, what kind of file cabinet could you cover?</a:t>
            </a:r>
          </a:p>
          <a:p>
            <a:endParaRPr lang="en-IE" sz="2400" b="1" dirty="0">
              <a:solidFill>
                <a:srgbClr val="C00000"/>
              </a:solidFill>
            </a:endParaRPr>
          </a:p>
          <a:p>
            <a:endParaRPr lang="en-IE" sz="2400" b="1" dirty="0" smtClean="0">
              <a:solidFill>
                <a:srgbClr val="C00000"/>
              </a:solidFill>
            </a:endParaRPr>
          </a:p>
          <a:p>
            <a:endParaRPr lang="en-IE" dirty="0" smtClean="0">
              <a:solidFill>
                <a:srgbClr val="000000"/>
              </a:solidFill>
            </a:endParaRPr>
          </a:p>
          <a:p>
            <a:endParaRPr lang="en-IE" dirty="0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00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Teaching this Way</a:t>
            </a:r>
            <a:endParaRPr lang="en-I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48" y="5361700"/>
            <a:ext cx="8748464" cy="130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1224" y="1206716"/>
            <a:ext cx="8856912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E" sz="2400" b="1" dirty="0" smtClean="0">
                <a:solidFill>
                  <a:srgbClr val="C00000"/>
                </a:solidFill>
              </a:rPr>
              <a:t>Engaging for students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E" sz="2400" b="1" dirty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E" sz="2400" b="1" dirty="0" smtClean="0"/>
              <a:t>Covers the Learning Outcome(s). (3.4 Applied Measure)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E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E" sz="2400" b="1" dirty="0" smtClean="0">
                <a:solidFill>
                  <a:srgbClr val="C00000"/>
                </a:solidFill>
              </a:rPr>
              <a:t>Accessible to most abilities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E" sz="24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E" sz="2400" b="1" dirty="0" smtClean="0"/>
              <a:t>“Realistic” </a:t>
            </a:r>
            <a:endParaRPr lang="en-IE" sz="24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E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E" sz="2400" b="1" dirty="0" smtClean="0">
                <a:solidFill>
                  <a:srgbClr val="C00000"/>
                </a:solidFill>
              </a:rPr>
              <a:t>Differentiation: Challenging extension questions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E" sz="2400" b="1" dirty="0" smtClean="0">
              <a:solidFill>
                <a:srgbClr val="C00000"/>
              </a:solidFill>
            </a:endParaRPr>
          </a:p>
          <a:p>
            <a:endParaRPr lang="en-IE" sz="2400" b="1" dirty="0" smtClean="0">
              <a:solidFill>
                <a:srgbClr val="C00000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48" y="5361700"/>
            <a:ext cx="8748464" cy="130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5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 Different Type of Lesson </a:t>
            </a:r>
            <a:r>
              <a:rPr lang="en-IE" dirty="0" smtClean="0"/>
              <a:t>2</a:t>
            </a:r>
            <a:endParaRPr lang="en-IE" dirty="0"/>
          </a:p>
        </p:txBody>
      </p:sp>
      <p:pic>
        <p:nvPicPr>
          <p:cNvPr id="377858" name="Picture 2" descr="http://media-cache-ec0.pinimg.com/236x/6e/2a/d2/6e2ad27c20314a60cdd086927f15b5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80728"/>
            <a:ext cx="5563407" cy="556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1840" y="4437112"/>
            <a:ext cx="3888432" cy="43204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IE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Challenge 1</a:t>
            </a:r>
            <a:endParaRPr lang="en-IE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832764"/>
              </p:ext>
            </p:extLst>
          </p:nvPr>
        </p:nvGraphicFramePr>
        <p:xfrm>
          <a:off x="1589088" y="1034108"/>
          <a:ext cx="6073775" cy="167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" name="Equation" r:id="rId4" imgW="2603160" imgH="685800" progId="Equation.DSMT4">
                  <p:embed/>
                </p:oleObj>
              </mc:Choice>
              <mc:Fallback>
                <p:oleObj name="Equation" r:id="rId4" imgW="2603160" imgH="6858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088" y="1034108"/>
                        <a:ext cx="6073775" cy="167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2996952"/>
            <a:ext cx="3992563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28" name="Picture 132" descr="http://www.powell-riedl.com/Math/geoboard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290480"/>
            <a:ext cx="1254944" cy="125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9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Challenge 1</a:t>
            </a:r>
            <a:endParaRPr lang="en-I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196752"/>
            <a:ext cx="7056783" cy="516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547664" y="3212976"/>
            <a:ext cx="1872208" cy="1872208"/>
            <a:chOff x="1547664" y="3212976"/>
            <a:chExt cx="1872208" cy="1872208"/>
          </a:xfrm>
        </p:grpSpPr>
        <p:grpSp>
          <p:nvGrpSpPr>
            <p:cNvPr id="21" name="Group 20"/>
            <p:cNvGrpSpPr/>
            <p:nvPr/>
          </p:nvGrpSpPr>
          <p:grpSpPr>
            <a:xfrm>
              <a:off x="1547664" y="3212976"/>
              <a:ext cx="1872208" cy="1872208"/>
              <a:chOff x="1547664" y="3212976"/>
              <a:chExt cx="1872208" cy="1872208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1547664" y="3212976"/>
                <a:ext cx="0" cy="1872208"/>
              </a:xfrm>
              <a:prstGeom prst="line">
                <a:avLst/>
              </a:prstGeom>
              <a:ln w="952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3419872" y="3212976"/>
                <a:ext cx="0" cy="1872208"/>
              </a:xfrm>
              <a:prstGeom prst="line">
                <a:avLst/>
              </a:prstGeom>
              <a:ln w="952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1547664" y="5035488"/>
                <a:ext cx="1872208" cy="0"/>
              </a:xfrm>
              <a:prstGeom prst="line">
                <a:avLst/>
              </a:prstGeom>
              <a:ln w="952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/>
            <p:cNvCxnSpPr/>
            <p:nvPr/>
          </p:nvCxnSpPr>
          <p:spPr>
            <a:xfrm flipH="1">
              <a:off x="1547664" y="3219264"/>
              <a:ext cx="1872208" cy="0"/>
            </a:xfrm>
            <a:prstGeom prst="line">
              <a:avLst/>
            </a:prstGeom>
            <a:ln w="952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1547664" y="3163280"/>
            <a:ext cx="1872208" cy="1928192"/>
            <a:chOff x="1547664" y="3163280"/>
            <a:chExt cx="1872208" cy="1928192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1907704" y="3219264"/>
              <a:ext cx="0" cy="18722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324231" y="3212976"/>
              <a:ext cx="0" cy="18722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699792" y="3163280"/>
              <a:ext cx="0" cy="18722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059832" y="3212976"/>
              <a:ext cx="0" cy="18722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547664" y="3573016"/>
              <a:ext cx="18722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547664" y="3933056"/>
              <a:ext cx="18722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547664" y="4293096"/>
              <a:ext cx="18722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547664" y="4653136"/>
              <a:ext cx="18722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0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Challenge 2</a:t>
            </a:r>
            <a:endParaRPr lang="en-IE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555333"/>
              </p:ext>
            </p:extLst>
          </p:nvPr>
        </p:nvGraphicFramePr>
        <p:xfrm>
          <a:off x="1393825" y="1047750"/>
          <a:ext cx="6461125" cy="167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7" name="Equation" r:id="rId4" imgW="2768400" imgH="685800" progId="Equation.DSMT4">
                  <p:embed/>
                </p:oleObj>
              </mc:Choice>
              <mc:Fallback>
                <p:oleObj name="Equation" r:id="rId4" imgW="276840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3825" y="1047750"/>
                        <a:ext cx="6461125" cy="167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391408"/>
              </p:ext>
            </p:extLst>
          </p:nvPr>
        </p:nvGraphicFramePr>
        <p:xfrm>
          <a:off x="611560" y="5949280"/>
          <a:ext cx="7970837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8" name="Equation" r:id="rId6" imgW="3416040" imgH="431640" progId="Equation.DSMT4">
                  <p:embed/>
                </p:oleObj>
              </mc:Choice>
              <mc:Fallback>
                <p:oleObj name="Equation" r:id="rId6" imgW="3416040" imgH="4316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5949280"/>
                        <a:ext cx="7970837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478396" y="2821770"/>
            <a:ext cx="3971184" cy="2911486"/>
            <a:chOff x="2478396" y="2821770"/>
            <a:chExt cx="3971184" cy="291148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396" y="2821770"/>
              <a:ext cx="3965812" cy="2895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483768" y="2837259"/>
              <a:ext cx="3965812" cy="2895997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pic>
        <p:nvPicPr>
          <p:cNvPr id="8" name="Picture 4" descr="https://encrypted-tbn0.google.com/images?q=tbn:ANd9GcTfaiwJLdmxWtUljDZWWMot3G-EB3Qm9jVlh2O08jkn2-hLoMT1vw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6136" y="5141702"/>
            <a:ext cx="576064" cy="576065"/>
          </a:xfrm>
          <a:prstGeom prst="rect">
            <a:avLst/>
          </a:prstGeom>
          <a:noFill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5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Method 1</a:t>
            </a:r>
            <a:endParaRPr lang="en-IE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19"/>
            <a:ext cx="7848872" cy="572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2915816" y="2348880"/>
            <a:ext cx="864096" cy="208823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61760" y="2350604"/>
            <a:ext cx="2088232" cy="79208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004048" y="3111980"/>
            <a:ext cx="864096" cy="208823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15816" y="4408124"/>
            <a:ext cx="2088232" cy="79208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79912" y="2348880"/>
            <a:ext cx="0" cy="79381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779912" y="3140968"/>
            <a:ext cx="208823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915816" y="4408124"/>
            <a:ext cx="86409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79912" y="3142692"/>
            <a:ext cx="0" cy="126543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004048" y="4406400"/>
            <a:ext cx="0" cy="79381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779912" y="4406400"/>
            <a:ext cx="122413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04048" y="3142692"/>
            <a:ext cx="0" cy="126543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165104" y="3142692"/>
            <a:ext cx="0" cy="1265432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89035" y="3111980"/>
            <a:ext cx="0" cy="1265432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779912" y="4005064"/>
            <a:ext cx="1224136" cy="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779912" y="3573016"/>
            <a:ext cx="1224136" cy="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158104" y="2584956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200" b="1" dirty="0" smtClean="0">
                <a:solidFill>
                  <a:srgbClr val="FF0000"/>
                </a:solidFill>
              </a:rPr>
              <a:t>5</a:t>
            </a:r>
            <a:endParaRPr lang="en-IE" sz="32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47864" y="3712676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200" b="1" dirty="0" smtClean="0">
                <a:solidFill>
                  <a:srgbClr val="FF0000"/>
                </a:solidFill>
              </a:rPr>
              <a:t>5</a:t>
            </a:r>
            <a:endParaRPr lang="en-IE" sz="32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94108" y="4399277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200" b="1" dirty="0" smtClean="0">
                <a:solidFill>
                  <a:srgbClr val="FF0000"/>
                </a:solidFill>
              </a:rPr>
              <a:t>5</a:t>
            </a:r>
            <a:endParaRPr lang="en-IE" sz="32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22200" y="3452308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200" b="1" dirty="0" smtClean="0">
                <a:solidFill>
                  <a:srgbClr val="FF0000"/>
                </a:solidFill>
              </a:rPr>
              <a:t>5</a:t>
            </a:r>
            <a:endParaRPr lang="en-IE" sz="32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06598" y="306840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79912" y="351386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79912" y="393305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194108" y="306896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19006" y="306896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94108" y="393305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94108" y="353427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601332" y="355385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608004" y="393305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37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Chief Inspector’s Report</a:t>
            </a:r>
            <a:endParaRPr lang="en-IE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4283">
            <a:off x="799470" y="1472145"/>
            <a:ext cx="3180761" cy="447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88024" y="1556792"/>
            <a:ext cx="63367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i="1" dirty="0">
                <a:solidFill>
                  <a:srgbClr val="700000"/>
                </a:solidFill>
                <a:latin typeface="Cambria"/>
              </a:rPr>
              <a:t> </a:t>
            </a:r>
            <a:r>
              <a:rPr lang="en-IE" sz="2400" b="1" i="1" dirty="0" smtClean="0">
                <a:solidFill>
                  <a:srgbClr val="700000"/>
                </a:solidFill>
              </a:rPr>
              <a:t>Teach for Understanding</a:t>
            </a:r>
            <a:endParaRPr lang="en-IE" sz="2400" b="1" i="1" dirty="0">
              <a:solidFill>
                <a:srgbClr val="700000"/>
              </a:solidFill>
            </a:endParaRPr>
          </a:p>
          <a:p>
            <a:endParaRPr lang="en-IE" sz="2400" b="1" i="1" dirty="0">
              <a:solidFill>
                <a:srgbClr val="700000"/>
              </a:solidFill>
            </a:endParaRPr>
          </a:p>
          <a:p>
            <a:r>
              <a:rPr lang="en-IE" sz="2400" b="1" i="1" dirty="0" smtClean="0">
                <a:solidFill>
                  <a:srgbClr val="700000"/>
                </a:solidFill>
              </a:rPr>
              <a:t>Mathematical Rigour</a:t>
            </a:r>
            <a:endParaRPr lang="en-IE" sz="2400" b="1" i="1" dirty="0">
              <a:solidFill>
                <a:srgbClr val="700000"/>
              </a:solidFill>
            </a:endParaRPr>
          </a:p>
          <a:p>
            <a:endParaRPr lang="en-IE" sz="2400" b="1" i="1" dirty="0">
              <a:solidFill>
                <a:srgbClr val="700000"/>
              </a:solidFill>
            </a:endParaRPr>
          </a:p>
          <a:p>
            <a:r>
              <a:rPr lang="en-IE" sz="2400" b="1" i="1" dirty="0" smtClean="0">
                <a:solidFill>
                  <a:srgbClr val="700000"/>
                </a:solidFill>
              </a:rPr>
              <a:t>Students Collaborating</a:t>
            </a:r>
          </a:p>
          <a:p>
            <a:endParaRPr lang="en-IE" sz="2400" b="1" i="1" dirty="0">
              <a:solidFill>
                <a:srgbClr val="700000"/>
              </a:solidFill>
            </a:endParaRPr>
          </a:p>
          <a:p>
            <a:r>
              <a:rPr lang="en-IE" sz="2400" b="1" i="1" dirty="0" smtClean="0">
                <a:solidFill>
                  <a:srgbClr val="700000"/>
                </a:solidFill>
              </a:rPr>
              <a:t>Making Connections</a:t>
            </a:r>
          </a:p>
          <a:p>
            <a:endParaRPr lang="en-IE" sz="2400" b="1" i="1" dirty="0">
              <a:solidFill>
                <a:srgbClr val="700000"/>
              </a:solidFill>
            </a:endParaRPr>
          </a:p>
          <a:p>
            <a:r>
              <a:rPr lang="en-IE" sz="2400" b="1" i="1" dirty="0" smtClean="0">
                <a:solidFill>
                  <a:srgbClr val="700000"/>
                </a:solidFill>
              </a:rPr>
              <a:t>Challenge Able Students</a:t>
            </a:r>
          </a:p>
          <a:p>
            <a:endParaRPr lang="en-IE" sz="2400" b="1" i="1" dirty="0">
              <a:solidFill>
                <a:srgbClr val="700000"/>
              </a:solidFill>
            </a:endParaRPr>
          </a:p>
          <a:p>
            <a:r>
              <a:rPr lang="en-IE" sz="2400" b="1" i="1" dirty="0" smtClean="0">
                <a:solidFill>
                  <a:srgbClr val="700000"/>
                </a:solidFill>
              </a:rPr>
              <a:t>Justify Reasoning</a:t>
            </a:r>
            <a:r>
              <a:rPr lang="en-IE" sz="2400" b="1" i="1" dirty="0">
                <a:solidFill>
                  <a:srgbClr val="700000"/>
                </a:solidFill>
                <a:latin typeface="Cambria"/>
              </a:rPr>
              <a:t/>
            </a:r>
            <a:br>
              <a:rPr lang="en-IE" sz="2400" b="1" i="1" dirty="0">
                <a:solidFill>
                  <a:srgbClr val="700000"/>
                </a:solidFill>
                <a:latin typeface="Cambria"/>
              </a:rPr>
            </a:br>
            <a:endParaRPr lang="en-IE" sz="2400" b="1" i="1" dirty="0">
              <a:solidFill>
                <a:srgbClr val="700000"/>
              </a:solidFill>
              <a:latin typeface="Cambria"/>
            </a:endParaRPr>
          </a:p>
          <a:p>
            <a:r>
              <a:rPr lang="en-IE" sz="2400" b="1" i="1" dirty="0">
                <a:solidFill>
                  <a:srgbClr val="700000"/>
                </a:solidFill>
                <a:latin typeface="Cambria"/>
              </a:rPr>
              <a:t/>
            </a:r>
            <a:br>
              <a:rPr lang="en-IE" sz="2400" b="1" i="1" dirty="0">
                <a:solidFill>
                  <a:srgbClr val="700000"/>
                </a:solidFill>
                <a:latin typeface="Cambria"/>
              </a:rPr>
            </a:br>
            <a:endParaRPr lang="en-IE" sz="2400" b="1" i="1" dirty="0">
              <a:solidFill>
                <a:srgbClr val="700000"/>
              </a:solidFill>
              <a:latin typeface="Cambria"/>
            </a:endParaRPr>
          </a:p>
          <a:p>
            <a:r>
              <a:rPr lang="en-IE" sz="2400" b="1" i="1" dirty="0">
                <a:solidFill>
                  <a:srgbClr val="700000"/>
                </a:solidFill>
                <a:latin typeface="Cambria"/>
              </a:rPr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Method 2</a:t>
            </a:r>
            <a:endParaRPr lang="en-IE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19"/>
            <a:ext cx="7848872" cy="572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2915816" y="2348880"/>
            <a:ext cx="864096" cy="208823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61760" y="2350604"/>
            <a:ext cx="2088232" cy="79208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004048" y="3111980"/>
            <a:ext cx="864096" cy="208823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15816" y="4408124"/>
            <a:ext cx="2088232" cy="79208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436096" y="2372469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04058" y="2350604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15816" y="4615437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63324" y="4617963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200" b="1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915816" y="2327207"/>
            <a:ext cx="2961404" cy="2901993"/>
            <a:chOff x="2915816" y="2327207"/>
            <a:chExt cx="2961404" cy="290199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915816" y="2348880"/>
              <a:ext cx="0" cy="2851332"/>
            </a:xfrm>
            <a:prstGeom prst="line">
              <a:avLst/>
            </a:prstGeom>
            <a:ln w="41275">
              <a:solidFill>
                <a:srgbClr val="27F9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849992" y="2348880"/>
              <a:ext cx="0" cy="2851332"/>
            </a:xfrm>
            <a:prstGeom prst="line">
              <a:avLst/>
            </a:prstGeom>
            <a:ln w="41275">
              <a:solidFill>
                <a:srgbClr val="27F9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915816" y="5229200"/>
              <a:ext cx="2952328" cy="0"/>
            </a:xfrm>
            <a:prstGeom prst="line">
              <a:avLst/>
            </a:prstGeom>
            <a:ln w="41275">
              <a:solidFill>
                <a:srgbClr val="27F9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924892" y="2327207"/>
              <a:ext cx="2952328" cy="0"/>
            </a:xfrm>
            <a:prstGeom prst="line">
              <a:avLst/>
            </a:prstGeom>
            <a:ln w="41275">
              <a:solidFill>
                <a:srgbClr val="27F9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3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Method 3</a:t>
            </a:r>
            <a:endParaRPr lang="en-IE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19"/>
            <a:ext cx="7848872" cy="572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2915816" y="2348880"/>
            <a:ext cx="864096" cy="208823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61760" y="2350604"/>
            <a:ext cx="2088232" cy="79208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004048" y="3111980"/>
            <a:ext cx="864096" cy="208823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15816" y="4408124"/>
            <a:ext cx="2088232" cy="79208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013124" y="4401108"/>
            <a:ext cx="86409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915816" y="3142692"/>
            <a:ext cx="2115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30976" y="3142692"/>
            <a:ext cx="0" cy="20575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915816" y="2327207"/>
            <a:ext cx="2961404" cy="2901993"/>
            <a:chOff x="2915816" y="2327207"/>
            <a:chExt cx="2961404" cy="290199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915816" y="2348880"/>
              <a:ext cx="0" cy="2851332"/>
            </a:xfrm>
            <a:prstGeom prst="line">
              <a:avLst/>
            </a:prstGeom>
            <a:ln w="41275">
              <a:solidFill>
                <a:srgbClr val="27F9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849992" y="2348880"/>
              <a:ext cx="0" cy="2851332"/>
            </a:xfrm>
            <a:prstGeom prst="line">
              <a:avLst/>
            </a:prstGeom>
            <a:ln w="41275">
              <a:solidFill>
                <a:srgbClr val="27F9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915816" y="5229200"/>
              <a:ext cx="2952328" cy="0"/>
            </a:xfrm>
            <a:prstGeom prst="line">
              <a:avLst/>
            </a:prstGeom>
            <a:ln w="41275">
              <a:solidFill>
                <a:srgbClr val="27F9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924892" y="2327207"/>
              <a:ext cx="2952328" cy="0"/>
            </a:xfrm>
            <a:prstGeom prst="line">
              <a:avLst/>
            </a:prstGeom>
            <a:ln w="41275">
              <a:solidFill>
                <a:srgbClr val="27F9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2933818" y="3151850"/>
            <a:ext cx="2079156" cy="2103173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5045132" y="4401108"/>
            <a:ext cx="800080" cy="850970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8" name="Straight Connector 17"/>
          <p:cNvCxnSpPr/>
          <p:nvPr/>
        </p:nvCxnSpPr>
        <p:spPr>
          <a:xfrm>
            <a:off x="2929280" y="2363210"/>
            <a:ext cx="2088232" cy="7920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062686" y="2307214"/>
            <a:ext cx="759957" cy="207390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04048" y="2341865"/>
            <a:ext cx="0" cy="80082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16"/>
          <p:cNvSpPr/>
          <p:nvPr/>
        </p:nvSpPr>
        <p:spPr>
          <a:xfrm>
            <a:off x="2924892" y="2341865"/>
            <a:ext cx="2079156" cy="800827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Isosceles Triangle 29"/>
          <p:cNvSpPr/>
          <p:nvPr/>
        </p:nvSpPr>
        <p:spPr>
          <a:xfrm rot="10800000">
            <a:off x="2964561" y="2340140"/>
            <a:ext cx="2079156" cy="800827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Isosceles Triangle 30"/>
          <p:cNvSpPr/>
          <p:nvPr/>
        </p:nvSpPr>
        <p:spPr>
          <a:xfrm rot="16200000">
            <a:off x="4423522" y="2966371"/>
            <a:ext cx="2079156" cy="800827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Isosceles Triangle 31"/>
          <p:cNvSpPr/>
          <p:nvPr/>
        </p:nvSpPr>
        <p:spPr>
          <a:xfrm rot="5400000">
            <a:off x="4428152" y="2961117"/>
            <a:ext cx="2079156" cy="800827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7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7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Method 3</a:t>
            </a:r>
            <a:endParaRPr lang="en-IE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19"/>
            <a:ext cx="7848872" cy="572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78328"/>
            <a:ext cx="2714204" cy="259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78328"/>
            <a:ext cx="2708555" cy="26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7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Student Misconception</a:t>
            </a:r>
            <a:endParaRPr lang="en-IE" dirty="0"/>
          </a:p>
        </p:txBody>
      </p:sp>
      <p:pic>
        <p:nvPicPr>
          <p:cNvPr id="3174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81" y="1484784"/>
            <a:ext cx="72199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63" y="1495832"/>
            <a:ext cx="734753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https://encrypted-tbn0.google.com/images?q=tbn:ANd9GcTfaiwJLdmxWtUljDZWWMot3G-EB3Qm9jVlh2O08jkn2-hLoMT1vw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5252119"/>
            <a:ext cx="576064" cy="576065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2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Class Investigation</a:t>
            </a:r>
            <a:endParaRPr lang="en-IE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4785621"/>
              </p:ext>
            </p:extLst>
          </p:nvPr>
        </p:nvGraphicFramePr>
        <p:xfrm>
          <a:off x="166688" y="904428"/>
          <a:ext cx="8828087" cy="266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5" name="Equation" r:id="rId4" imgW="3784320" imgH="1143000" progId="Equation.DSMT4">
                  <p:embed/>
                </p:oleObj>
              </mc:Choice>
              <mc:Fallback>
                <p:oleObj name="Equation" r:id="rId4" imgW="3784320" imgH="1143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904428"/>
                        <a:ext cx="8828087" cy="2668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87975"/>
            <a:ext cx="4680520" cy="342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 descr="http://ahturner2.com/wp-content/uploads/2013/07/Detective-with-magnifying-gla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057" y="5417095"/>
            <a:ext cx="1345345" cy="108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2" name="Picture 6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17095"/>
            <a:ext cx="1008112" cy="106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Possible Areas</a:t>
            </a:r>
            <a:endParaRPr lang="en-IE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124744"/>
            <a:ext cx="86296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4049" y="1188041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200" b="1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0997" y="2227511"/>
            <a:ext cx="50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0997" y="3667919"/>
            <a:ext cx="50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 smtClean="0">
                <a:solidFill>
                  <a:srgbClr val="FF0000"/>
                </a:solidFill>
              </a:rPr>
              <a:t>4</a:t>
            </a:r>
            <a:endParaRPr lang="en-IE" sz="44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7744" y="1579439"/>
            <a:ext cx="50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7973" y="4653136"/>
            <a:ext cx="50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1960" y="1517800"/>
            <a:ext cx="50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63863" y="3691436"/>
            <a:ext cx="816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 smtClean="0">
                <a:solidFill>
                  <a:srgbClr val="FF0000"/>
                </a:solidFill>
              </a:rPr>
              <a:t>10</a:t>
            </a:r>
            <a:endParaRPr lang="en-IE" sz="4400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8264" y="1964159"/>
            <a:ext cx="816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 smtClean="0">
                <a:solidFill>
                  <a:srgbClr val="FF0000"/>
                </a:solidFill>
              </a:rPr>
              <a:t>13</a:t>
            </a:r>
            <a:endParaRPr lang="en-IE" sz="4400" b="1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4662799"/>
            <a:ext cx="816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 smtClean="0">
                <a:solidFill>
                  <a:srgbClr val="FF0000"/>
                </a:solidFill>
              </a:rPr>
              <a:t>16</a:t>
            </a:r>
            <a:endParaRPr lang="en-IE" sz="4400" b="1" i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94" y="908720"/>
            <a:ext cx="8595586" cy="319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Searching for </a:t>
            </a:r>
            <a:r>
              <a:rPr lang="en-IE" dirty="0" smtClean="0"/>
              <a:t>Patterns: Regular Squares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758920" y="3068960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200" b="1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7744" y="2780928"/>
            <a:ext cx="50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 smtClean="0">
                <a:solidFill>
                  <a:srgbClr val="FF0000"/>
                </a:solidFill>
              </a:rPr>
              <a:t>4</a:t>
            </a:r>
            <a:endParaRPr lang="en-IE" sz="44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7566" y="2564904"/>
            <a:ext cx="50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64063" y="2420888"/>
            <a:ext cx="816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 smtClean="0">
                <a:solidFill>
                  <a:srgbClr val="FF0000"/>
                </a:solidFill>
              </a:rPr>
              <a:t>16</a:t>
            </a:r>
            <a:endParaRPr lang="en-IE" sz="44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213475"/>
              </p:ext>
            </p:extLst>
          </p:nvPr>
        </p:nvGraphicFramePr>
        <p:xfrm>
          <a:off x="1319283" y="4437112"/>
          <a:ext cx="6840759" cy="158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248"/>
                <a:gridCol w="551341"/>
                <a:gridCol w="624856"/>
                <a:gridCol w="661611"/>
                <a:gridCol w="661611"/>
                <a:gridCol w="2156017"/>
                <a:gridCol w="715075"/>
              </a:tblGrid>
              <a:tr h="792088"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Square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1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2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3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4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…………….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n</a:t>
                      </a:r>
                      <a:endParaRPr lang="en-IE" sz="24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Area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smtClean="0"/>
                        <a:t>1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4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9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16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…………….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711812"/>
              </p:ext>
            </p:extLst>
          </p:nvPr>
        </p:nvGraphicFramePr>
        <p:xfrm>
          <a:off x="7597154" y="5229200"/>
          <a:ext cx="50323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9" name="Equation" r:id="rId5" imgW="215640" imgH="228600" progId="Equation.DSMT4">
                  <p:embed/>
                </p:oleObj>
              </mc:Choice>
              <mc:Fallback>
                <p:oleObj name="Equation" r:id="rId5" imgW="21564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7154" y="5229200"/>
                        <a:ext cx="503238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Searching for </a:t>
            </a:r>
            <a:r>
              <a:rPr lang="en-IE" dirty="0" smtClean="0"/>
              <a:t>Patterns: “1-up” Tilted Squares</a:t>
            </a:r>
            <a:endParaRPr lang="en-IE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4404"/>
            <a:ext cx="8496944" cy="300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2708920"/>
            <a:ext cx="428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400" b="1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1800" y="2494607"/>
            <a:ext cx="50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4752" y="2314612"/>
            <a:ext cx="816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 smtClean="0">
                <a:solidFill>
                  <a:srgbClr val="FF0000"/>
                </a:solidFill>
              </a:rPr>
              <a:t>10</a:t>
            </a:r>
            <a:endParaRPr lang="en-IE" sz="44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6256" y="2109886"/>
            <a:ext cx="816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 smtClean="0">
                <a:solidFill>
                  <a:srgbClr val="FF0000"/>
                </a:solidFill>
              </a:rPr>
              <a:t>17</a:t>
            </a:r>
            <a:endParaRPr lang="en-IE" sz="44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300403"/>
              </p:ext>
            </p:extLst>
          </p:nvPr>
        </p:nvGraphicFramePr>
        <p:xfrm>
          <a:off x="774157" y="4365104"/>
          <a:ext cx="7501189" cy="158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248"/>
                <a:gridCol w="551341"/>
                <a:gridCol w="624856"/>
                <a:gridCol w="661611"/>
                <a:gridCol w="661611"/>
                <a:gridCol w="2156017"/>
                <a:gridCol w="1375505"/>
              </a:tblGrid>
              <a:tr h="792088"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Square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1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2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3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4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…………….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n</a:t>
                      </a:r>
                      <a:endParaRPr lang="en-IE" sz="24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Area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2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5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10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17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…………….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798185"/>
              </p:ext>
            </p:extLst>
          </p:nvPr>
        </p:nvGraphicFramePr>
        <p:xfrm>
          <a:off x="7020272" y="5246464"/>
          <a:ext cx="109537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1" name="Equation" r:id="rId5" imgW="469800" imgH="228600" progId="Equation.DSMT4">
                  <p:embed/>
                </p:oleObj>
              </mc:Choice>
              <mc:Fallback>
                <p:oleObj name="Equation" r:id="rId5" imgW="4698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5246464"/>
                        <a:ext cx="1095375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9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Your Turn: “2-up” Tilted Squares</a:t>
            </a:r>
            <a:endParaRPr lang="en-IE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613716" cy="320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042924"/>
              </p:ext>
            </p:extLst>
          </p:nvPr>
        </p:nvGraphicFramePr>
        <p:xfrm>
          <a:off x="807783" y="4581128"/>
          <a:ext cx="7501189" cy="158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248"/>
                <a:gridCol w="551341"/>
                <a:gridCol w="624856"/>
                <a:gridCol w="661611"/>
                <a:gridCol w="661611"/>
                <a:gridCol w="2156017"/>
                <a:gridCol w="1375505"/>
              </a:tblGrid>
              <a:tr h="792088"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Square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1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2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3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4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…………….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n</a:t>
                      </a:r>
                      <a:endParaRPr lang="en-IE" sz="24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Area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…………….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613715" cy="320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220823"/>
              </p:ext>
            </p:extLst>
          </p:nvPr>
        </p:nvGraphicFramePr>
        <p:xfrm>
          <a:off x="815227" y="4581128"/>
          <a:ext cx="7501189" cy="158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248"/>
                <a:gridCol w="551341"/>
                <a:gridCol w="624856"/>
                <a:gridCol w="661611"/>
                <a:gridCol w="661611"/>
                <a:gridCol w="2156017"/>
                <a:gridCol w="1375505"/>
              </a:tblGrid>
              <a:tr h="792088"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Square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1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2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3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4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…………….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n</a:t>
                      </a:r>
                      <a:endParaRPr lang="en-IE" sz="24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Area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5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8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13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20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…………….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805946"/>
              </p:ext>
            </p:extLst>
          </p:nvPr>
        </p:nvGraphicFramePr>
        <p:xfrm>
          <a:off x="6961188" y="5445125"/>
          <a:ext cx="1214437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42" name="Equation" r:id="rId6" imgW="520560" imgH="228600" progId="Equation.DSMT4">
                  <p:embed/>
                </p:oleObj>
              </mc:Choice>
              <mc:Fallback>
                <p:oleObj name="Equation" r:id="rId6" imgW="52056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1188" y="5445125"/>
                        <a:ext cx="1214437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71600" y="2780928"/>
            <a:ext cx="50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31382" y="2564904"/>
            <a:ext cx="50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 smtClean="0">
                <a:solidFill>
                  <a:srgbClr val="FF0000"/>
                </a:solidFill>
              </a:rPr>
              <a:t>8</a:t>
            </a:r>
            <a:endParaRPr lang="en-IE" sz="44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8378" y="2406694"/>
            <a:ext cx="816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 smtClean="0">
                <a:solidFill>
                  <a:srgbClr val="FF0000"/>
                </a:solidFill>
              </a:rPr>
              <a:t>13</a:t>
            </a:r>
            <a:endParaRPr lang="en-IE" sz="4400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8264" y="2199816"/>
            <a:ext cx="816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 smtClean="0">
                <a:solidFill>
                  <a:srgbClr val="FF0000"/>
                </a:solidFill>
              </a:rPr>
              <a:t>20</a:t>
            </a:r>
            <a:endParaRPr lang="en-IE" sz="4400" b="1" i="1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4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Searching for Patterns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137055"/>
              </p:ext>
            </p:extLst>
          </p:nvPr>
        </p:nvGraphicFramePr>
        <p:xfrm>
          <a:off x="611560" y="1268760"/>
          <a:ext cx="7848872" cy="475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248"/>
                <a:gridCol w="551341"/>
                <a:gridCol w="624856"/>
                <a:gridCol w="661611"/>
                <a:gridCol w="661611"/>
                <a:gridCol w="2156017"/>
                <a:gridCol w="1723188"/>
              </a:tblGrid>
              <a:tr h="792088"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Square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1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2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3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4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…………….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n</a:t>
                      </a:r>
                      <a:endParaRPr lang="en-IE" sz="24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Regular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1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4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9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16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…………….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1-Up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2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5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10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17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dirty="0" smtClean="0"/>
                        <a:t>…………….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2-Up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5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8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13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20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…………….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3-Up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10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13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18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25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dirty="0" smtClean="0"/>
                        <a:t>…………….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4-Up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17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20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25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32</a:t>
                      </a:r>
                      <a:endParaRPr lang="en-I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dirty="0" smtClean="0"/>
                        <a:t>…………….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987840"/>
              </p:ext>
            </p:extLst>
          </p:nvPr>
        </p:nvGraphicFramePr>
        <p:xfrm>
          <a:off x="7236296" y="2060848"/>
          <a:ext cx="50323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06" name="Equation" r:id="rId4" imgW="215640" imgH="228600" progId="Equation.DSMT4">
                  <p:embed/>
                </p:oleObj>
              </mc:Choice>
              <mc:Fallback>
                <p:oleObj name="Equation" r:id="rId4" imgW="21564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6296" y="2060848"/>
                        <a:ext cx="503238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501196"/>
              </p:ext>
            </p:extLst>
          </p:nvPr>
        </p:nvGraphicFramePr>
        <p:xfrm>
          <a:off x="7092280" y="2924944"/>
          <a:ext cx="109537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07" name="Equation" r:id="rId6" imgW="469800" imgH="228600" progId="Equation.DSMT4">
                  <p:embed/>
                </p:oleObj>
              </mc:Choice>
              <mc:Fallback>
                <p:oleObj name="Equation" r:id="rId6" imgW="4698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280" y="2924944"/>
                        <a:ext cx="1095375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436122"/>
              </p:ext>
            </p:extLst>
          </p:nvPr>
        </p:nvGraphicFramePr>
        <p:xfrm>
          <a:off x="7020272" y="3717032"/>
          <a:ext cx="121285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08" name="Equation" r:id="rId8" imgW="520560" imgH="228600" progId="Equation.DSMT4">
                  <p:embed/>
                </p:oleObj>
              </mc:Choice>
              <mc:Fallback>
                <p:oleObj name="Equation" r:id="rId8" imgW="52056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3717032"/>
                        <a:ext cx="121285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7374647"/>
              </p:ext>
            </p:extLst>
          </p:nvPr>
        </p:nvGraphicFramePr>
        <p:xfrm>
          <a:off x="6948264" y="4509120"/>
          <a:ext cx="1182687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09" name="Equation" r:id="rId10" imgW="507960" imgH="228600" progId="Equation.DSMT4">
                  <p:embed/>
                </p:oleObj>
              </mc:Choice>
              <mc:Fallback>
                <p:oleObj name="Equation" r:id="rId10" imgW="50796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4509120"/>
                        <a:ext cx="1182687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4183826"/>
              </p:ext>
            </p:extLst>
          </p:nvPr>
        </p:nvGraphicFramePr>
        <p:xfrm>
          <a:off x="6876256" y="5301208"/>
          <a:ext cx="1420812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0" name="Equation" r:id="rId12" imgW="609480" imgH="228600" progId="Equation.DSMT4">
                  <p:embed/>
                </p:oleObj>
              </mc:Choice>
              <mc:Fallback>
                <p:oleObj name="Equation" r:id="rId12" imgW="60948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5301208"/>
                        <a:ext cx="1420812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588329"/>
              </p:ext>
            </p:extLst>
          </p:nvPr>
        </p:nvGraphicFramePr>
        <p:xfrm>
          <a:off x="165100" y="6165304"/>
          <a:ext cx="89789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1" name="Equation" r:id="rId14" imgW="3848040" imgH="203040" progId="Equation.DSMT4">
                  <p:embed/>
                </p:oleObj>
              </mc:Choice>
              <mc:Fallback>
                <p:oleObj name="Equation" r:id="rId14" imgW="3848040" imgH="2030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6165304"/>
                        <a:ext cx="8978900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1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Different Type of Lesson 1</a:t>
            </a:r>
            <a:endParaRPr lang="en-IE" dirty="0"/>
          </a:p>
        </p:txBody>
      </p:sp>
      <p:pic>
        <p:nvPicPr>
          <p:cNvPr id="9218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5097463" cy="56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520" y="977602"/>
            <a:ext cx="5097463" cy="561975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95880" y="2760344"/>
            <a:ext cx="3523722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3200" b="1" i="1" dirty="0" smtClean="0">
                <a:solidFill>
                  <a:srgbClr val="C00000"/>
                </a:solidFill>
              </a:rPr>
              <a:t>Watch the video</a:t>
            </a:r>
          </a:p>
          <a:p>
            <a:r>
              <a:rPr lang="en-IE" sz="3200" b="1" i="1" dirty="0">
                <a:solidFill>
                  <a:srgbClr val="C00000"/>
                </a:solidFill>
              </a:rPr>
              <a:t>a</a:t>
            </a:r>
            <a:r>
              <a:rPr lang="en-IE" sz="3200" b="1" i="1" dirty="0" smtClean="0">
                <a:solidFill>
                  <a:srgbClr val="C00000"/>
                </a:solidFill>
              </a:rPr>
              <a:t>nd try to guess</a:t>
            </a:r>
          </a:p>
          <a:p>
            <a:r>
              <a:rPr lang="en-IE" sz="3200" b="1" i="1" dirty="0">
                <a:solidFill>
                  <a:srgbClr val="C00000"/>
                </a:solidFill>
              </a:rPr>
              <a:t>t</a:t>
            </a:r>
            <a:r>
              <a:rPr lang="en-IE" sz="3200" b="1" i="1" dirty="0" smtClean="0">
                <a:solidFill>
                  <a:srgbClr val="C00000"/>
                </a:solidFill>
              </a:rPr>
              <a:t>he question I’m </a:t>
            </a:r>
          </a:p>
          <a:p>
            <a:r>
              <a:rPr lang="en-IE" sz="3200" b="1" i="1" dirty="0">
                <a:solidFill>
                  <a:srgbClr val="C00000"/>
                </a:solidFill>
              </a:rPr>
              <a:t>g</a:t>
            </a:r>
            <a:r>
              <a:rPr lang="en-IE" sz="3200" b="1" i="1" dirty="0" smtClean="0">
                <a:solidFill>
                  <a:srgbClr val="C00000"/>
                </a:solidFill>
              </a:rPr>
              <a:t>oing to ask!!</a:t>
            </a:r>
            <a:endParaRPr lang="en-IE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6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92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59346"/>
            <a:ext cx="557212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Proof: Area of a Tilted Square</a:t>
            </a:r>
            <a:endParaRPr lang="en-IE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095836" y="5877272"/>
            <a:ext cx="3492388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588224" y="4797152"/>
            <a:ext cx="0" cy="108012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585536"/>
              </p:ext>
            </p:extLst>
          </p:nvPr>
        </p:nvGraphicFramePr>
        <p:xfrm>
          <a:off x="4975225" y="6059488"/>
          <a:ext cx="5619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61" name="Equation" r:id="rId5" imgW="241200" imgH="164880" progId="Equation.DSMT4">
                  <p:embed/>
                </p:oleObj>
              </mc:Choice>
              <mc:Fallback>
                <p:oleObj name="Equation" r:id="rId5" imgW="241200" imgH="1648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225" y="6059488"/>
                        <a:ext cx="561975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059975"/>
              </p:ext>
            </p:extLst>
          </p:nvPr>
        </p:nvGraphicFramePr>
        <p:xfrm>
          <a:off x="6740401" y="5073687"/>
          <a:ext cx="44450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62" name="Equation" r:id="rId7" imgW="190440" imgH="215640" progId="Equation.DSMT4">
                  <p:embed/>
                </p:oleObj>
              </mc:Choice>
              <mc:Fallback>
                <p:oleObj name="Equation" r:id="rId7" imgW="190440" imgH="2156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0401" y="5073687"/>
                        <a:ext cx="444500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780841"/>
              </p:ext>
            </p:extLst>
          </p:nvPr>
        </p:nvGraphicFramePr>
        <p:xfrm>
          <a:off x="3707904" y="4546575"/>
          <a:ext cx="18383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63" name="Equation" r:id="rId9" imgW="787320" imgH="279360" progId="Equation.DSMT4">
                  <p:embed/>
                </p:oleObj>
              </mc:Choice>
              <mc:Fallback>
                <p:oleObj name="Equation" r:id="rId9" imgW="787320" imgH="27936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4546575"/>
                        <a:ext cx="1838325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73996"/>
              </p:ext>
            </p:extLst>
          </p:nvPr>
        </p:nvGraphicFramePr>
        <p:xfrm>
          <a:off x="3095836" y="2852936"/>
          <a:ext cx="2251734" cy="875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64" name="Equation" r:id="rId11" imgW="787320" imgH="291960" progId="Equation.DSMT4">
                  <p:embed/>
                </p:oleObj>
              </mc:Choice>
              <mc:Fallback>
                <p:oleObj name="Equation" r:id="rId11" imgW="787320" imgH="29196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836" y="2852936"/>
                        <a:ext cx="2251734" cy="8750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2987824" y="2708920"/>
            <a:ext cx="2448272" cy="1224136"/>
          </a:xfrm>
          <a:prstGeom prst="roundRect">
            <a:avLst/>
          </a:prstGeom>
          <a:solidFill>
            <a:schemeClr val="bg1">
              <a:alpha val="19000"/>
            </a:schemeClr>
          </a:solidFill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Extension Question</a:t>
            </a:r>
            <a:endParaRPr lang="en-IE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193373"/>
              </p:ext>
            </p:extLst>
          </p:nvPr>
        </p:nvGraphicFramePr>
        <p:xfrm>
          <a:off x="1835150" y="981075"/>
          <a:ext cx="5573713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4" name="Equation" r:id="rId4" imgW="2387520" imgH="228600" progId="Equation.DSMT4">
                  <p:embed/>
                </p:oleObj>
              </mc:Choice>
              <mc:Fallback>
                <p:oleObj name="Equation" r:id="rId4" imgW="23875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981075"/>
                        <a:ext cx="5573713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59601"/>
            <a:ext cx="3865127" cy="433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884270"/>
              </p:ext>
            </p:extLst>
          </p:nvPr>
        </p:nvGraphicFramePr>
        <p:xfrm>
          <a:off x="4437063" y="2091853"/>
          <a:ext cx="4210050" cy="328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5" name="Equation" r:id="rId7" imgW="1803240" imgH="1346040" progId="Equation.DSMT4">
                  <p:embed/>
                </p:oleObj>
              </mc:Choice>
              <mc:Fallback>
                <p:oleObj name="Equation" r:id="rId7" imgW="1803240" imgH="1346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7063" y="2091853"/>
                        <a:ext cx="4210050" cy="328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2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Further Investigation 1</a:t>
            </a:r>
            <a:endParaRPr lang="en-I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6038229" cy="533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3091607"/>
            <a:ext cx="50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 smtClean="0">
                <a:solidFill>
                  <a:srgbClr val="FF0000"/>
                </a:solidFill>
              </a:rPr>
              <a:t>2</a:t>
            </a:r>
            <a:endParaRPr lang="en-IE" sz="44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0152" y="3904655"/>
            <a:ext cx="50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5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Further Investigation 1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518" y="1124744"/>
            <a:ext cx="5926410" cy="506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4509120"/>
            <a:ext cx="816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 smtClean="0">
                <a:solidFill>
                  <a:srgbClr val="FF0000"/>
                </a:solidFill>
              </a:rPr>
              <a:t>10</a:t>
            </a:r>
            <a:endParaRPr lang="en-IE" sz="44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5516" y="1916831"/>
            <a:ext cx="50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6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Further Investigation 1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248495"/>
              </p:ext>
            </p:extLst>
          </p:nvPr>
        </p:nvGraphicFramePr>
        <p:xfrm>
          <a:off x="189530" y="1124744"/>
          <a:ext cx="895191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45" name="Equation" r:id="rId3" imgW="3835080" imgH="203040" progId="Equation.DSMT4">
                  <p:embed/>
                </p:oleObj>
              </mc:Choice>
              <mc:Fallback>
                <p:oleObj name="Equation" r:id="rId3" imgW="3835080" imgH="203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530" y="1124744"/>
                        <a:ext cx="8951913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719462"/>
              </p:ext>
            </p:extLst>
          </p:nvPr>
        </p:nvGraphicFramePr>
        <p:xfrm>
          <a:off x="1403648" y="5085184"/>
          <a:ext cx="6491288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46" name="Equation" r:id="rId5" imgW="2781000" imgH="431640" progId="Equation.DSMT4">
                  <p:embed/>
                </p:oleObj>
              </mc:Choice>
              <mc:Fallback>
                <p:oleObj name="Equation" r:id="rId5" imgW="2781000" imgH="4316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5085184"/>
                        <a:ext cx="6491288" cy="105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556" name="Picture 1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18008"/>
            <a:ext cx="8449032" cy="284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92280" y="2708920"/>
            <a:ext cx="816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 smtClean="0">
                <a:solidFill>
                  <a:srgbClr val="FF0000"/>
                </a:solidFill>
              </a:rPr>
              <a:t>17</a:t>
            </a:r>
            <a:endParaRPr lang="en-IE" sz="44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919" y="2708919"/>
            <a:ext cx="816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i="1" dirty="0" smtClean="0">
                <a:solidFill>
                  <a:srgbClr val="FF0000"/>
                </a:solidFill>
              </a:rPr>
              <a:t>13</a:t>
            </a:r>
            <a:endParaRPr lang="en-IE" sz="4400" b="1" i="1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5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Further Investigation 1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23938"/>
            <a:ext cx="5711527" cy="540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Further Investigation </a:t>
            </a:r>
            <a:r>
              <a:rPr lang="en-IE" dirty="0" smtClean="0"/>
              <a:t>2</a:t>
            </a:r>
            <a:endParaRPr lang="en-IE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87884"/>
            <a:ext cx="6234809" cy="46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9407913"/>
              </p:ext>
            </p:extLst>
          </p:nvPr>
        </p:nvGraphicFramePr>
        <p:xfrm>
          <a:off x="1684697" y="1037668"/>
          <a:ext cx="5839631" cy="663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7" name="Equation" r:id="rId4" imgW="1765080" imgH="203040" progId="Equation.DSMT4">
                  <p:embed/>
                </p:oleObj>
              </mc:Choice>
              <mc:Fallback>
                <p:oleObj name="Equation" r:id="rId4" imgW="176508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4697" y="1037668"/>
                        <a:ext cx="5839631" cy="663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Extension 1: </a:t>
            </a:r>
            <a:r>
              <a:rPr lang="en-IE" dirty="0"/>
              <a:t>Pushing Brighter </a:t>
            </a:r>
            <a:r>
              <a:rPr lang="en-IE" dirty="0" smtClean="0"/>
              <a:t>Students</a:t>
            </a:r>
            <a:endParaRPr lang="en-I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63" y="1052736"/>
            <a:ext cx="431482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257508"/>
              </p:ext>
            </p:extLst>
          </p:nvPr>
        </p:nvGraphicFramePr>
        <p:xfrm>
          <a:off x="326579" y="1095499"/>
          <a:ext cx="4389437" cy="254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9" name="Equation" r:id="rId4" imgW="1854000" imgH="1091880" progId="Equation.DSMT4">
                  <p:embed/>
                </p:oleObj>
              </mc:Choice>
              <mc:Fallback>
                <p:oleObj name="Equation" r:id="rId4" imgW="1854000" imgH="10918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579" y="1095499"/>
                        <a:ext cx="4389437" cy="254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2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Extension </a:t>
            </a:r>
            <a:r>
              <a:rPr lang="en-IE" dirty="0" smtClean="0"/>
              <a:t>1: </a:t>
            </a:r>
            <a:r>
              <a:rPr lang="en-IE" dirty="0"/>
              <a:t>Pushing Brighter </a:t>
            </a:r>
            <a:r>
              <a:rPr lang="en-IE" dirty="0" smtClean="0"/>
              <a:t>Students</a:t>
            </a:r>
            <a:endParaRPr lang="en-IE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108670"/>
            <a:ext cx="707707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6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Extension 2: Pushing Brighter Students</a:t>
            </a:r>
            <a:endParaRPr lang="en-IE" dirty="0"/>
          </a:p>
        </p:txBody>
      </p:sp>
      <p:sp>
        <p:nvSpPr>
          <p:cNvPr id="3" name="Rectangle 2"/>
          <p:cNvSpPr/>
          <p:nvPr/>
        </p:nvSpPr>
        <p:spPr>
          <a:xfrm>
            <a:off x="572344" y="1196752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800" b="1" dirty="0" smtClean="0">
                <a:solidFill>
                  <a:srgbClr val="600000"/>
                </a:solidFill>
              </a:rPr>
              <a:t>1. Can you </a:t>
            </a:r>
            <a:r>
              <a:rPr lang="en-IE" sz="2800" b="1" dirty="0">
                <a:solidFill>
                  <a:srgbClr val="600000"/>
                </a:solidFill>
              </a:rPr>
              <a:t>prove that numbers of the form 4n+3 are not possible areas of tilted squares?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2344" y="3068960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800" b="1" dirty="0" smtClean="0">
                <a:solidFill>
                  <a:srgbClr val="600000"/>
                </a:solidFill>
              </a:rPr>
              <a:t>2. When is a number expressible as the sum of two squares?</a:t>
            </a:r>
            <a:endParaRPr lang="en-IE" sz="2800" b="1" dirty="0">
              <a:solidFill>
                <a:srgbClr val="600000"/>
              </a:solidFill>
            </a:endParaRPr>
          </a:p>
        </p:txBody>
      </p:sp>
      <p:sp>
        <p:nvSpPr>
          <p:cNvPr id="4" name="AutoShape 4" descr="data:image/jpeg;base64,/9j/4AAQSkZJRgABAQAAAQABAAD/2wCEAAkGBxQSEhQUEhQVFBUXFxwYGBcXFBQYGhUYFxgXGhYYGBUYHSggGBolHBgVITEiJiksLi4uFyAzODMsNygtLisBCgoKDg0OGxAQGiwkHCQsLCwsLCwsLCwsLCwsLCwsLCwsLCwsLCwsLCwsLCwsLCwsLCwsLCwsNzgsLCssLCwsLP/AABEIAMcA/QMBIgACEQEDEQH/xAAcAAABBQEBAQAAAAAAAAAAAAAAAgMEBQYBBwj/xABFEAACAgEDAgQEAwQGBwcFAAABAgMRAAQSIQUxEyJBUQZhcYEykaEHI0JSFGJyscHRM1NzgpKy8BUkVKLC0/E0Q5OU0v/EABkBAQADAQEAAAAAAAAAAAAAAAABAgMEBf/EACARAQEAAgMBAQEBAQEAAAAAAAABAhEDITESQVEicTL/2gAMAwEAAhEDEQA/APccMMMBtZQSVBG4AEi+QDdEj50fyOOZnh1dYgrsLMz7ybI2xlgqECiTSbSRwAFckj1d6p1QEOqLIWjngUjaV3bpIjSs1KeGrv8AocC0l1iLu3MBsALDuQDdGhzRo/kcfRgQCOQeRlMJVmaFwGXeJYyLFlR3NqSCNyCj7P8APJcLiIxwqhCBaUgOQoQUATtIHAHdhgTt2dyi1s0i/wBIkhQPKGWKMEEgAIrANXIG92s/MWaGWiTMRGQgAbltzFWTjsF2mzfHcfXAkbua9c7mY0jyeQuOVlUqdjoQZZG8VLZj4gCMTYAHA9uHJdc6AyohdpdzAhHceHGQI4xtqiwYsLNDc55qsDR4ZSQ6KSCCd428eaQtKNypGGcooVQEXtSj8Vn3PsnqMsjTRIsT+UozSKzAKC3mAFBZPwhTzYVmNejBe5wHM3rW1bbrTaokRlICuQFlO6lVrYFNhF87g1gCgZ2hLLKhdQrSoxdR/PGVCtVmiVNHk9lFmrwLfDDDAMMMMAwwwwDDDI2r10cXMjqn9pgP0wFazWJEheRgijuSaGZFf2kaYyAURESV8Q0PMPdTzXzzJftZ+KY5RHFC4cCy1dr4r/HPJppz2J49strXqdPpTrHx5otMoLTByRYSPzN964H3zzLq37WJXm3xqFiH4YzzZ/mYjufl2zzQyemcLY8Gv6/8c6rUqiyPSqQ1LxZHqfnntPwR8R/0rTxFhTEbbseYqOSB9s+Zme/lmq+A/iw6XURM9tGm7y3/ADCiR88Wp9fS+GVnReuw6qMSROCPUEgFfkRlkMqq7hhhgGGGGBC0GkqNUkCttXZffcgAAsEcWALHP3yTPCrqVcBlPcEWD9RjmGBGTSASbyey7FFUEXgt9SSF+yr87k4YYDUWnCs7C7cgnniwAt16cAD7Y7hhgMSaUM6ubJW9vPAJ4Jr+arF+xPucNLpVjsLdE3RJIW+4W+w+XYelY/hgGGGGAYwumAcycliK5J8o4sKOwsgE+9D2FP4YBhhhgGGGGAYYZV/EnV10mnkmbnaOB7seFH54FB+0D4zXRL4cZHjMPr4Y9yPf2GeDdS6s8rs7yu7k92YnD4l6k88ryObZzZ++UqjLeLeHZdQSeTeNi84g4OcEZ98ADVi/Ev5Zyvc42y4Dtj3xFVVYlVBx0UO2ELTp/V5Ia2sasEgE0a96z6Q+EfiyDXxBomAevNGT5lPrx6j558tBjlr8O9Vk0syTQmmU/mPUH3GPU+vrDDKb4T68ut06zLwezL/Kw7/b1y5yqowyN1DXJCm+QkL8lZuwJPCgngAn6A47qJgis7fhUFiaJ4As8DvxgOYYYYBhhhgGGGGAZRfFXU/AjZll2yCOR0iVVd5mQCgEPJUEjdX8w5XL3OVgQunEiM/vPHbuTaVuIB2jaKVeRV2aPc4x0/XTSwu/hbH8/hhmFNTOI72kkCgtn58ZZRxheFAA9gAMZ6jqvCjZtpYjhVAJLMeFXjtZoX2Hc8YFLp9Y+qnBj8SOKJhvsFN7gWyG/wAVEhT6Ah7521eTSsCoVNwPc7gNo+nc4npum8ONVJtgLZv5nYlnb7sSfvknAqNaP+8whHbfyWXedoiVWDEpdWWZBZ59uxxnrfW/AljRgyRsLaYxSOl7q8O1FKxF8t24oG+FdL+HI4xb08pfe0oBRiR+HzA324PPNtfBIy5ZbFHkHg/PAq+sdQgEAd5SsTAMGjYkuvDeUpyQR6j0PfH+iKRCm4k3bC237VZiyrvs7tqkLdm9t4TdJjZ4nIrwQQijhBewi1HfaY1IHYHmrAqaiACgAB8hWArPIf249VO6HTg8AeIw+ZJC/oD+eevZ8/8A7WdR4mvlI7KFQf7o5/UnJi2PrCyRXZyK+WUgoX8shtFXOSmw1A9E44Es/LG9mOtQ9cINyR4yVPpjq4vbXbAjMCPXEAnJHh4gjA6JPcffOjE52FbOB7Z+wnV+SaO+9MB9ODnrWfP37MOpCDWQi6VzsP8AvcD9az6ByKZKLqs0srtAkNxmhJIzMo8Nv9IEG2nJBK1u48xNUu+X8RwhtNNZZQI3PlZl7Ie9HkfLLLI3UYt8UinsyMPzUjIVK02nCA0XN/zOz/kWJrHgcqJX8YQR/wALoJJPYoAtIfkzMtj1CsPXG1lMMc0aABkfbCvp+9CmMV6IHZhx2CfLAulcG6INcHnsfY/pisqdBpFgm2L+FogTfdmjYhnb3ZvEW27mhltgGcZqzuQOs+ZFj/1rhD/ZotJ+aK4++A/o9akoJjbcBx2I7gEd/Qggg+oOC66MyGMMN47rfPofzog13og5C1OoWGZnbs0O7gf6ljYHuT4oAHyxmTTmOGJ2HnSUSv7Aysyy8+oVZX59lGBd4YYYBhhhgGGGGAYYYYHDnzP8WOTPLuPIkcH67jn0u7UCT2Av8s+XutzeI8j/AM0jN+bE5MXxV6GxWI1IyTDBXPyxrVxGiRzXfJT+IdY2wxcYrk44abCujGdjbnHGQAYyBzg0ktFu7ZHdPTJkSEDjjGpUP0waRQl8YtIa74pUo48kVm6JwaTdC5WWIjuGBH2IrPqqE2oJ9h/dnzJ0TQs88QH4mdR9ORn06ooZFTk7le+jlo/94b/8cX/85Pzl2MhRR9E6Y3hRP48ttDGv4YKAVSQBcfux/TF6vo3m8Yzz71BoqsBNAN/B4RDEBmA4JG5gPxG53Rf/AKeH/ZJ/yDJM8W5StkWCLU0RfsR2PzwM1BCZZYJE1mpKskqqxj062LiawG04sHbwa5BsZb/9myf+L1H/AA6X/wBnGhokgbTIlhQxRQWZto8FyFG48ABMmazqKRFQ5NsaAAJoWAWNdkBZbY8DcPfAZ/7Ok/8AFT/8Ol/9nKzX6STxlrUalvDQvSppS26Q7I9tw12Et3wO5oc5pMopennUNKRK8al9h8MgF0RQCu7nb5zKOPc+tEAwunSUQl9VKSdksayDSqbYEpQWIbj345HH0yy1HTXdWRp2KsCrApFyCKI4Uemcbow3RP4kgaIbUoRcKa3CtlUQFHyCiqNk2eBF6fpmjXa0jS1QDMFugPUgcn55KwwwDDDDAMMMMAwwwwK74iYjS6gjv4T1/wAJz5qaIlTx2/wz6d6jp/EidO25Sv5is8W610Bol3BeLN1iZSXTXDHctY1TQ59BeTumdIZ4ncjy1fbvkTXDzhK70P1z174c0Ij068dxf6Yyy1V8cZZdvK9F8JTTAsV8NP6won7ZA6t0pdOauznoHxJ1iSMsFAr6Zi5OpRO9yqTzZ+fyyv8Aqraxk0pYkL8AH7DL/p3whM4sIwHzFZsPh7q+jIVVVFr0IH9+bXTalWHlqvllcsqvhx4/9eXQ/AeoPfaPrZOOaj4EkUe/5856tvzj6hQOSMp9Vf4x/jyN/g5lNbbPqfQZM1Hw2sMDMeSf0GeiyzRnvWUXxzKi6NmWjZAy0tVymM/Ge+AtAW1cBA7PuP0UXnuAzzv9k2hJV52HpsX9Cf7hnouauTkvas69rRDEWdDIrUmxT5naRlREX053Hmx6Y1oUddKQF8F1DGioKqSSxChWpk5oEHtXbtluRnawor+hwOkMYdwxCKBS7QKUCu5J/PLDDDAgdUHmgar2zD7b0eO//P8ArkeDTic6kt+F7gBB/gQEP9GErTD/AHR7ZO6hpPFQpuZOVIZatWRgykWCDyo4IIxzTQLGqoooKKHJJ+5PJPuTycCJpdfUHiS90BElDu8ZKvtHsSpr3sY70uApEob8Rtnr+dyWevluJxpulKZC5ZiCwfw7GzxFAAeqskBV4urG6r5ywwDDKvqXVxG4iQB5mXdsLhAqA1vkY3tW+BQJJ7A0aR0LqrTmQFU2pQEkbl43J3blViosrS3VjzAXYIAW+GRNb1KKGvFcJuur9aq6/Mfnjmk1aSruQ7l9xfp374D+Vet60kZIpmI71VfmcZm69U8kKwySOnNJ4dldqNvO9lAFuFHNkg+2Uen6nFqJGEYb1PnQruptr7b77W8rex+2Uztk6aceMyvbQafr8Ld22H+t/n2y0RwRYNg+ozzfVahVlaOiTwCyq7Khb8KuwFIaIPJ7EHi8jafVLBrIZ5BLDEsvgiWQ0k0rRMFhUXYjO9n3kbS8S/yjIwzt9aZ8WMm5XqeGcU53NHO5mC+Lois4W6ST19L9Rm+yv6zoVlQhgOLon0PvlM5uNuDP4y78eKr0Jn16xFeAd1/1c9O3rGKrgDEabSBZUZq3MpWx61iupwVkZW622km9MP8AFGpLnbGg5NWew+eY5+jSvqRALYlyCVTy7aBDBjnq2o6YrrVZWf8AZMinyPWUw5Ner5cf15WA1Xw+8Em2QWPRlzZ/DcrIu0kn2vFajp7Hl23HH+kx/vBeZ5Z7a48cxXkmpCqWJoAZ5v1/4iaaXZAxJJoBQeTnoPxJpd0YVRYIPGYXofRIo50dmkXY+7bXr9c047N9s+SZWf5U8T6kuELkMP4WJB/I5d9S6dP4CpJZ3uoUD1JOa3q3TY9UQ6rTAghuxOaXS9L8U6ct2ibefmQCF/U39s2mU3phZcZurH4Y6X/RtNHF6gWfqe+WuAwyXPbsYYYh5QASSAALJJAoDuT7DCC8Mq4ushiv7qURuwVZSECsT+E7d28A+hK/PtzlpgGGGGAYYYYGblgUS6jx9K0++QNGRHHINojRQoLHyEMH70PNd85b9Olla98SxLxsXeGb57go2r6dmbJuGBH1umMigLI8RBvcmy/Xgh1YEc+2N6HSMhYvNJLdVvEYC1fYIi979b7DJmGBRL04prp9V/C2mijHI/EkkzNx9GTM50zRGF9MhO/w4JAz9tzyNETQPPdWP5ZruraoAV+eZLVwSyn91wVNqx4H/wAZlyX8dPDhubpOm0U6qUEaEmR2aQzcMHkZr2hS17SBR9qvLfp+kjhQpIPETeJFDjd4bDbVA3QFWK7WcqdB1d1l8GdNkoF2OVkHHmQ/nx8s0Mkg281VfnlJe9xrlh1qq7o3WPHd5lZtpchVN8BTQsHseLr55pYdcpNE0f0P0Oee9TX+hTiQX/R9RR4HCS/xg+1nzfc+2aLRzBgPX55eZWJ5OPHLGWNVeR+oGo3IF0Lr3r0zmg/D8sk5pLtw2arIdRk2vERwDzz6ZP1w3gEe2VnxUtSgDjj0x/QTWqg8msjKdOiX9MB/TOmO8Vqko4zNqgo+ec16dc7iH1Fwq8ZX9PkAkGGqZ5WpR2HOL0eiZSpI5vI01mp008kYMfOVn9DW7oHLBt3h0Bycg6WcMfYjgjLVljPUzTxVwM0ugi2oMp+nwWwzQAZrx4/rk58vx3DDDNXMi9ShZ42VG2sRwbI9RY3LytixuHIuxyMz03QNNYfVjTJ7KtLzXJadqeRhzR8o9aJAI0HVNAJ4zGWdAaNo202CCPkRxypsEWCDeVelRNKf3sMKLd+PFGqLfvKveL+1bDjkrYGAxBqYvEjY6tJolJ2CgxEjUqkzIdrUCygEX5rJJo5psbnhV12sLFg181II7fMDIPVurjT0WjlZTQDIEI3swVI9u7duZioBraL5IF4FlhlXrOtpC0ayrIpeNpOEaTYIzGH3+HdV4i8/h4PPa7NWBFjkHsffA7hjWpl2qWotQJpRZNegHqcgy9VoLUchdlDbdj0gP87KprkEVRJrtgWTMALPA9/bKzTdWDPICPIpXY624kBUE8KPLRPr3FHEo6sbl8SQ+gMEwRT6Um3v8zZ9iMVodevnapPM7H/QTfwnYP4fZBgShr09N5+kUp/9OMarrEaDneD6DwpbP/lxjX/EEcZC872ICh1eMMSHIA3LbGo3NKDVc1YOZ9tO8rFpDvJ9CKQfIJfI/tE/bK5ZaXww+kuLVxTFirq5HLUeQT2v27fpll05hRAq7yp6JotyKzeo3Ef2iW/9WSuq6BlqWAfvF5ocCVfVD867H3zK39dMk8Rvi/pZePxE4ki860LJA5YfcDEdB1vjRxyDv6j+U+o/v5y70OsWaMOvYj7g+oI9CMx/xEggWQx2pA8u0kX7DjI8u2mFt/zVn8dQbumz1fDoRXod6A/ajlb8GAmMBtzH+sTX5ZSfC2lOqRoy7CnDnzMVkYf6wXz/APHtm+6boxHQClfldj7HJt+qmz4lxq60QoVknI+nPP2zmtZ9pEZAb0JFjNsZtwZ/+mU+MmKyq3oeMiaPVVtJ96+mK+Ij4sW1zUi9/r7/AEzL6XqB/D6+t+hGRvbok1I03WNcQaHf+7M+3U9pqr+eSRqvEQnm+xvIkvTTW5DR+fIznuvrt04bs6RNd1AqbUkfTLHovWLtXc16X6fQ5ETefxIGPy/yyVp2U8NEbH9U5fS9wyaKLrCgUrfU/wCWVcEm3UCjYf8AvyRBogy8R0T78ZG6ToG8VRyxDcD5n/AZGU2zl+XoPS46F5PxrTRbVA716+5x3N5NR5+WX1djDDDJVQ+p9QWELdszHaiCtztRNCyAKAJJPAAJyrYox3ayeHjkQiQeEh/rFqMzX6sAOBSgizJ+KZ/DgDiJJj4kSKjgEEzSpEDdHbRcG6PAOMQ6rwkkqBC0cnht4SkA2iuGAVS3Z1BHNG+cCSOv6dnjjiljld2I2xyxsVAVmLEA3Q219xkjWdKhlO6SNWaqDV5lF35HHmQ3zakGwPYY1qtdIImeOJy3gmRbHG8LaxlSRJuJ/q/rxkDpvUNS2o2TKipThQoe22rC2+2P4QZDH25KXxe0BYjpKBQoMnCPGGaWR2CyEFvPIWJNqKJuqydFGFUKOAAAB7AcDFYYBkSP/Tv/ALNP+aXJTHKOLqLOd8aNbxpyUkpCGk3AihZBI4JX6jiwuZplQWxCj3Jrv2yFoNWqxoGEgO0XcUv4jy38PveJiBDbjFLI/wDOxh4/sjeAv2Av1vJPjSH8MYH9uQD/AJA2Bn+qaqNp2YnsqKAVawwMhJAIvs6/lkHqfUljjZhwKI8ySJzXFMVonLieKSR5VLeHRDHaATyiigz9xxydlc0DYNQx08N+Ejd23MGdx8gzngfIcZlnO3Txdxlh8aRwsitYX8DEUQu2hZr0BBB4zd6LWq6A2DfY3+ozzH4t+DXW3W5O5N+l82AOMkfs/wBS3gtGTRjY8f1TyD+e4ZnvTpvHMp012un8Gf8AdniQEsP6wobh7E3z9MzvxTPuNdzwPuef8cl6lw09M1MAABz82PP3GT9B0gSHew4JsD5DgH7ishbUx7pHwP0jwUs925Oa2uMjxIsakkgKASSeAABZJPtWORzBkVlBphYDAqaPup5B+R5zTGdObPP6pQkIBP2xenmxIHp/1zkXWTGIoxA8Mnazc2hJAViPVL4J9LB7WR04zUc2V3TXXOlpMOeG9CM8r6zopdNId49eD6MP889lkS8repdPSdCkigg/T8xi4y9pxzs6/HlnSNfVgmwc0cE1/hN5mPij4dl0bF1BeK7v2+tYx0zqv4SDnNycfbp4+XTUztzurn5ZI0L7zwW+eI0GuDjmj9sVq+pLGOO+Uly8dNz66rQKwRctug9L8O5HFO3p/KPb6nKn4P0xmUTSdgfIPcj1+g9M1+b4z+uDlz30MMMMsxGGGGBwjADO4YBWcrO4YBhhhgcIxMcYUUoAA9AAB+QxeGAYYZT9V1DCeJPGaJGSQkqENuHhVAS6tX4n9sC1lIAJPAA5+nrmc0EzEBmTZvG7bdkBuVB4/FRFgdjfJyz61Gf6LIlsxZPDsnzEyeQGwO/myL8RyCIB6JJO1VHd3PZR+pv0AJPAOVy8acd1Rr9QUTcF3AG3Hrs53FR6kd69QCBzWMr0eDd4iotkfiHqD9O4yD0EukkyyMWdts1/wjcuwqg9FUx/qCeTkzpj7FljALCFyFVasoyrIiiyBwH2iz2UZnZG8tnicNMtg0OPlioo6sexyB1TWH+i6h9kkZWKSlNb7CGivhs3NkAVzeK0Wli4dPFsWAXbUCyBROyU9jz6Y1pX62Oqecxw/wA7Fn/2UVF/qCxiQj2kOV2p6xKZZQqqEilWIlrJkaRI28tEbQviDk3fbislxS7tRM1/gVIq9jXiv+ayRf8ACMkR6VSHfaLPnPHdwoUN9QFUfbLxXL+o3R9TKWh3y+IWgEkihI1SMsE8PbQ3AH95QZmsKfbLtkWRWRxYYEMp7MCKI+hF5V9B0axaaFY1Cfu0JAFWSigk+5ywVxfswzaTpg50SzFtcktGzRsT3bYaVj82Tax/tZIk0+ROiuDLq/fx1v8A/W0+W2RuwVWp6eHBDCwfcZguu/s18xfTHYf5ea+3tnqNYVi3aZdPEl6dPC21iwOXOj6DvoyMT8u2ej9R6Ykw8w59D6jMd1onTI5PIHAP1znymUvTrwzxymv1YfCfWk3NBwAppc1+ePdKapFZTyP1989U6Xq/EQH1zXHxhy46u03DDDJZDDDDAMMMMAwwwwDDDDAMMMMAyrnhmWcyIqOrRqg3SFChVnLHhGsEMv8Aw5aYYFV1Mv4AMgVWEsRbaxKhVnjJO4gH8IJPGJbp0jTO8hRhysf4rjWhdehZmHJ9gB6c2WpgWRGRhasCrD3BFEfkc5pYmVQrOXI43EAE+11xdeoAwMnLpJF1CtuUKoZduxtxDAWC26qtVPb0yX0an8ZyLWSQgfNURYj9iUb7Vk7rCgk+9c5XaORY0CjyqigCz2Ciu/0GZXquvHubSNb08LCEgjUASRvsXam4LIjsB6WQvr3x2F5GJMihBxtG/c3re7ih6cAn15zsc944X4wrZpS+Mka6iSR/DBlIL0DR2pGtCjZ4UVRyRHM9J+81IRmVd4h06gFyFF7xuHJA4X1xMLsss0YCs0h8WJWO1X8ih0LUezrZNGhKODjnTdDqIgxSLTo8hDM3iMF49FjSOqqxd2bsnL4Msy5YYDKImM00h5Ks8pG0VblLCbRagkDuayfpOnxRn93Gkd99qKt12uhz3xWp6PC7F3QMx4tixocWos0FNC1HB9RneosY4maJbYLSKB/EfLGKHZbIs+g59M1jNH6PGGEsg4LzOw+iVCp+hWJT98to3Pr+fvkXp8IijSMdkVVBPrtFAn5mryVWQHLzuVza7w32P2PZv8Dk8HI0K/4h1Tx6eVohukCnYPdvTMB+zmHWOZV1ylkftv72e/2z0XVJuPaxkFodrqVNA5aToeRnVLDq5YGO0xOQL9V7rX2Iz1D4VVtlk8HkHMV8bfDKanUsSKJPLDuLAy++F/h/VaRvLqDJABwjiyPo2VxjXO7nbcaeXcPmDR+uO5T9NnIdgf4jf3y4xZpkMMMMgRuoa1YV3OeLAA45J7CzQH1JAHqcaPU49ivf4uAAQ3mCM5UlSRYCt61x3x7WabxAtOyUbtdvPBFEMCCOTwR7HuMixdGjBJbc7G7YkAm1ZKpAFFKzAUB3vvgR5dRJMYmh3rtceIHpQFpWIZbsko3FWOea4ImnqcfieF5t/wDLsftwC1kUUsgbhxZyRDpwu6h+Ign6hVUfooyLL0pGcuxk3HixLKtDjygIwoEgE/PAVruqxQsiyOqmQ0oLAXwT6ntxX1IxnWdUMcgVl2xgW0rbwo4PYhSoo1e8r34vLB4gdpIvabHyNEX+RP55H1fTY5SC6k8VW5wGB7qyqQHX5NY74EDV/ECqXWNHkdFsjhVBMkkSBnY8BpI2Fi6HJoY509pYYmbUDcd26kZpNqtRIsgFtp3dh27D+EThoo/N5F83DcfiG5m5/wB53P8AvHO6zSLKNrbqvkBmW+CKbaRuXnseMA0epEiK6ggMLFiiR6GvYij98ip1QbWkZSsQsB+++m2+VF8xs/hq93HuLk6XSLGKQEdu7M3bsBuJofLI46PFtKgOASCP3svl2sGXZbeQAgcChxgEfV43dUTcxIs8bdgtltg9H8SMtAEiuQMXqepxxuqNu3N+EBGO73qhzXc+wq++NS9EhYKCppfTe9HksS3PLFiSWPJJ5JxPU+nRsd7rubsCWPkHrs58t+td+LuhgU3VNcVJIRnJNUpQGvfzkD9chTKrJ4kgO1POUpWsgcAgEhiD25q69hidagcFWAK+xAI+XBx/Qw1EyxonCkKh8qX6A0p2i/YH6Zz/AF27fnUSelafZGFagfMaB4XczMFHyUHb9sml77dsYI457/8AV52NMbUTIdIki/vER19A6hhfvRGWgQBQFAAHYAUAB2AHtiYo6UAe30+uKiPp/n/jnRJqOfK7oP8A1/jiV4xysRloq5JH7YIcWhxDrgR9doxIB7jJUSUoHywU528UI7HFPGDnW5xAbvgVkOgB1DsRxtA+/OWhjAHGM6DUB03j1J/Q1kkYNoEmn5DDuMnxnEbec6nGTew7hhhlAYYYYBhhhgGGGGAYYYYBhhhgGV/VJKVvphhhOPrJdzlhohWGGccd2SSO2PaQWw+v93OGGaY+s8vFz2sf9fribog/44YZ1OQvEt3zuGAAYrDDAQwrOg4YYEfqUbtFIsTbZCjBGPG1iDtNgHsa9MoP6L1BWASWFkthyGtQd5VmL7mr8ClbYm+4/EDDJHNNouoLuCzae+DWwgbip3GwvbdRAr0571jsmk6lalZoCdjBgbVd+7ykL4ZJG1V4vgu3fjO4ZATBpOpKEHjQEhTuJLEswU7f/t8W1WR6GgARZdMOvCDzwmRn5IJ2om2Qi7QE+bwxwLPP4e45hkAXTdRBsSQEUBRdqHm5YDwrvbxRJ59ctulRTqH8d0fznYVFEJ/Du4rdXJodycMMg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8575" y="-1804988"/>
            <a:ext cx="476250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7" name="AutoShape 6" descr="data:image/jpeg;base64,/9j/4AAQSkZJRgABAQAAAQABAAD/2wCEAAkGBxQSEhQUEhQVFBUXFxwYGBcXFBQYGhUYFxgXGhYYGBUYHSggGBolHBgVITEiJiksLi4uFyAzODMsNygtLisBCgoKDg0OGxAQGiwkHCQsLCwsLCwsLCwsLCwsLCwsLCwsLCwsLCwsLCwsLCwsLCwsLCwsLCwsNzgsLCssLCwsLP/AABEIAMcA/QMBIgACEQEDEQH/xAAcAAABBQEBAQAAAAAAAAAAAAAAAgMEBQYBBwj/xABFEAACAgEDAgQEAwQGBwcFAAABAgMRAAQSIQUxEyJBUQZhcYEykaEHI0JSFGJyscHRM1NzgpKy8BUkVKLC0/E0Q5OU0v/EABkBAQADAQEAAAAAAAAAAAAAAAABAgMEBf/EACARAQEAAgMBAQEBAQEAAAAAAAABAhEDITESQVEicTL/2gAMAwEAAhEDEQA/APccMMMBtZQSVBG4AEi+QDdEj50fyOOZnh1dYgrsLMz7ybI2xlgqECiTSbSRwAFckj1d6p1QEOqLIWjngUjaV3bpIjSs1KeGrv8AocC0l1iLu3MBsALDuQDdGhzRo/kcfRgQCOQeRlMJVmaFwGXeJYyLFlR3NqSCNyCj7P8APJcLiIxwqhCBaUgOQoQUATtIHAHdhgTt2dyi1s0i/wBIkhQPKGWKMEEgAIrANXIG92s/MWaGWiTMRGQgAbltzFWTjsF2mzfHcfXAkbua9c7mY0jyeQuOVlUqdjoQZZG8VLZj4gCMTYAHA9uHJdc6AyohdpdzAhHceHGQI4xtqiwYsLNDc55qsDR4ZSQ6KSCCd428eaQtKNypGGcooVQEXtSj8Vn3PsnqMsjTRIsT+UozSKzAKC3mAFBZPwhTzYVmNejBe5wHM3rW1bbrTaokRlICuQFlO6lVrYFNhF87g1gCgZ2hLLKhdQrSoxdR/PGVCtVmiVNHk9lFmrwLfDDDAMMMMAwwwwDDDI2r10cXMjqn9pgP0wFazWJEheRgijuSaGZFf2kaYyAURESV8Q0PMPdTzXzzJftZ+KY5RHFC4cCy1dr4r/HPJppz2J49strXqdPpTrHx5otMoLTByRYSPzN964H3zzLq37WJXm3xqFiH4YzzZ/mYjufl2zzQyemcLY8Gv6/8c6rUqiyPSqQ1LxZHqfnntPwR8R/0rTxFhTEbbseYqOSB9s+Zme/lmq+A/iw6XURM9tGm7y3/ADCiR88Wp9fS+GVnReuw6qMSROCPUEgFfkRlkMqq7hhhgGGGGBC0GkqNUkCttXZffcgAAsEcWALHP3yTPCrqVcBlPcEWD9RjmGBGTSASbyey7FFUEXgt9SSF+yr87k4YYDUWnCs7C7cgnniwAt16cAD7Y7hhgMSaUM6ubJW9vPAJ4Jr+arF+xPucNLpVjsLdE3RJIW+4W+w+XYelY/hgGGGGAYwumAcycliK5J8o4sKOwsgE+9D2FP4YBhhhgGGGGAYYZV/EnV10mnkmbnaOB7seFH54FB+0D4zXRL4cZHjMPr4Y9yPf2GeDdS6s8rs7yu7k92YnD4l6k88ryObZzZ++UqjLeLeHZdQSeTeNi84g4OcEZ98ADVi/Ev5Zyvc42y4Dtj3xFVVYlVBx0UO2ELTp/V5Ia2sasEgE0a96z6Q+EfiyDXxBomAevNGT5lPrx6j558tBjlr8O9Vk0syTQmmU/mPUH3GPU+vrDDKb4T68ut06zLwezL/Kw7/b1y5yqowyN1DXJCm+QkL8lZuwJPCgngAn6A47qJgis7fhUFiaJ4As8DvxgOYYYYBhhhgGGGGAZRfFXU/AjZll2yCOR0iVVd5mQCgEPJUEjdX8w5XL3OVgQunEiM/vPHbuTaVuIB2jaKVeRV2aPc4x0/XTSwu/hbH8/hhmFNTOI72kkCgtn58ZZRxheFAA9gAMZ6jqvCjZtpYjhVAJLMeFXjtZoX2Hc8YFLp9Y+qnBj8SOKJhvsFN7gWyG/wAVEhT6Ah7521eTSsCoVNwPc7gNo+nc4npum8ONVJtgLZv5nYlnb7sSfvknAqNaP+8whHbfyWXedoiVWDEpdWWZBZ59uxxnrfW/AljRgyRsLaYxSOl7q8O1FKxF8t24oG+FdL+HI4xb08pfe0oBRiR+HzA324PPNtfBIy5ZbFHkHg/PAq+sdQgEAd5SsTAMGjYkuvDeUpyQR6j0PfH+iKRCm4k3bC237VZiyrvs7tqkLdm9t4TdJjZ4nIrwQQijhBewi1HfaY1IHYHmrAqaiACgAB8hWArPIf249VO6HTg8AeIw+ZJC/oD+eevZ8/8A7WdR4mvlI7KFQf7o5/UnJi2PrCyRXZyK+WUgoX8shtFXOSmw1A9E44Es/LG9mOtQ9cINyR4yVPpjq4vbXbAjMCPXEAnJHh4gjA6JPcffOjE52FbOB7Z+wnV+SaO+9MB9ODnrWfP37MOpCDWQi6VzsP8AvcD9az6ByKZKLqs0srtAkNxmhJIzMo8Nv9IEG2nJBK1u48xNUu+X8RwhtNNZZQI3PlZl7Ie9HkfLLLI3UYt8UinsyMPzUjIVK02nCA0XN/zOz/kWJrHgcqJX8YQR/wALoJJPYoAtIfkzMtj1CsPXG1lMMc0aABkfbCvp+9CmMV6IHZhx2CfLAulcG6INcHnsfY/pisqdBpFgm2L+FogTfdmjYhnb3ZvEW27mhltgGcZqzuQOs+ZFj/1rhD/ZotJ+aK4++A/o9akoJjbcBx2I7gEd/Qggg+oOC66MyGMMN47rfPofzog13og5C1OoWGZnbs0O7gf6ljYHuT4oAHyxmTTmOGJ2HnSUSv7Aysyy8+oVZX59lGBd4YYYBhhhgGGGGAYYYYHDnzP8WOTPLuPIkcH67jn0u7UCT2Av8s+XutzeI8j/AM0jN+bE5MXxV6GxWI1IyTDBXPyxrVxGiRzXfJT+IdY2wxcYrk44abCujGdjbnHGQAYyBzg0ktFu7ZHdPTJkSEDjjGpUP0waRQl8YtIa74pUo48kVm6JwaTdC5WWIjuGBH2IrPqqE2oJ9h/dnzJ0TQs88QH4mdR9ORn06ooZFTk7le+jlo/94b/8cX/85Pzl2MhRR9E6Y3hRP48ttDGv4YKAVSQBcfux/TF6vo3m8Yzz71BoqsBNAN/B4RDEBmA4JG5gPxG53Rf/AKeH/ZJ/yDJM8W5StkWCLU0RfsR2PzwM1BCZZYJE1mpKskqqxj062LiawG04sHbwa5BsZb/9myf+L1H/AA6X/wBnGhokgbTIlhQxRQWZto8FyFG48ABMmazqKRFQ5NsaAAJoWAWNdkBZbY8DcPfAZ/7Ok/8AFT/8Ol/9nKzX6STxlrUalvDQvSppS26Q7I9tw12Et3wO5oc5pMopennUNKRK8al9h8MgF0RQCu7nb5zKOPc+tEAwunSUQl9VKSdksayDSqbYEpQWIbj345HH0yy1HTXdWRp2KsCrApFyCKI4Uemcbow3RP4kgaIbUoRcKa3CtlUQFHyCiqNk2eBF6fpmjXa0jS1QDMFugPUgcn55KwwwDDDDAMMMMAwwwwK74iYjS6gjv4T1/wAJz5qaIlTx2/wz6d6jp/EidO25Sv5is8W610Bol3BeLN1iZSXTXDHctY1TQ59BeTumdIZ4ncjy1fbvkTXDzhK70P1z174c0Ij068dxf6Yyy1V8cZZdvK9F8JTTAsV8NP6won7ZA6t0pdOauznoHxJ1iSMsFAr6Zi5OpRO9yqTzZ+fyyv8Aqraxk0pYkL8AH7DL/p3whM4sIwHzFZsPh7q+jIVVVFr0IH9+bXTalWHlqvllcsqvhx4/9eXQ/AeoPfaPrZOOaj4EkUe/5856tvzj6hQOSMp9Vf4x/jyN/g5lNbbPqfQZM1Hw2sMDMeSf0GeiyzRnvWUXxzKi6NmWjZAy0tVymM/Ge+AtAW1cBA7PuP0UXnuAzzv9k2hJV52HpsX9Cf7hnouauTkvas69rRDEWdDIrUmxT5naRlREX053Hmx6Y1oUddKQF8F1DGioKqSSxChWpk5oEHtXbtluRnawor+hwOkMYdwxCKBS7QKUCu5J/PLDDDAgdUHmgar2zD7b0eO//P8ArkeDTic6kt+F7gBB/gQEP9GErTD/AHR7ZO6hpPFQpuZOVIZatWRgykWCDyo4IIxzTQLGqoooKKHJJ+5PJPuTycCJpdfUHiS90BElDu8ZKvtHsSpr3sY70uApEob8Rtnr+dyWevluJxpulKZC5ZiCwfw7GzxFAAeqskBV4urG6r5ywwDDKvqXVxG4iQB5mXdsLhAqA1vkY3tW+BQJJ7A0aR0LqrTmQFU2pQEkbl43J3blViosrS3VjzAXYIAW+GRNb1KKGvFcJuur9aq6/Mfnjmk1aSruQ7l9xfp374D+Vet60kZIpmI71VfmcZm69U8kKwySOnNJ4dldqNvO9lAFuFHNkg+2Uen6nFqJGEYb1PnQruptr7b77W8rex+2Uztk6aceMyvbQafr8Ld22H+t/n2y0RwRYNg+ozzfVahVlaOiTwCyq7Khb8KuwFIaIPJ7EHi8jafVLBrIZ5BLDEsvgiWQ0k0rRMFhUXYjO9n3kbS8S/yjIwzt9aZ8WMm5XqeGcU53NHO5mC+Lois4W6ST19L9Rm+yv6zoVlQhgOLon0PvlM5uNuDP4y78eKr0Jn16xFeAd1/1c9O3rGKrgDEabSBZUZq3MpWx61iupwVkZW622km9MP8AFGpLnbGg5NWew+eY5+jSvqRALYlyCVTy7aBDBjnq2o6YrrVZWf8AZMinyPWUw5Ner5cf15WA1Xw+8Em2QWPRlzZ/DcrIu0kn2vFajp7Hl23HH+kx/vBeZ5Z7a48cxXkmpCqWJoAZ5v1/4iaaXZAxJJoBQeTnoPxJpd0YVRYIPGYXofRIo50dmkXY+7bXr9c047N9s+SZWf5U8T6kuELkMP4WJB/I5d9S6dP4CpJZ3uoUD1JOa3q3TY9UQ6rTAghuxOaXS9L8U6ct2ibefmQCF/U39s2mU3phZcZurH4Y6X/RtNHF6gWfqe+WuAwyXPbsYYYh5QASSAALJJAoDuT7DCC8Mq4ushiv7qURuwVZSECsT+E7d28A+hK/PtzlpgGGGGAYYYYGblgUS6jx9K0++QNGRHHINojRQoLHyEMH70PNd85b9Olla98SxLxsXeGb57go2r6dmbJuGBH1umMigLI8RBvcmy/Xgh1YEc+2N6HSMhYvNJLdVvEYC1fYIi979b7DJmGBRL04prp9V/C2mijHI/EkkzNx9GTM50zRGF9MhO/w4JAz9tzyNETQPPdWP5ZruraoAV+eZLVwSyn91wVNqx4H/wAZlyX8dPDhubpOm0U6qUEaEmR2aQzcMHkZr2hS17SBR9qvLfp+kjhQpIPETeJFDjd4bDbVA3QFWK7WcqdB1d1l8GdNkoF2OVkHHmQ/nx8s0Mkg281VfnlJe9xrlh1qq7o3WPHd5lZtpchVN8BTQsHseLr55pYdcpNE0f0P0Oee9TX+hTiQX/R9RR4HCS/xg+1nzfc+2aLRzBgPX55eZWJ5OPHLGWNVeR+oGo3IF0Lr3r0zmg/D8sk5pLtw2arIdRk2vERwDzz6ZP1w3gEe2VnxUtSgDjj0x/QTWqg8msjKdOiX9MB/TOmO8Vqko4zNqgo+ec16dc7iH1Fwq8ZX9PkAkGGqZ5WpR2HOL0eiZSpI5vI01mp008kYMfOVn9DW7oHLBt3h0Bycg6WcMfYjgjLVljPUzTxVwM0ugi2oMp+nwWwzQAZrx4/rk58vx3DDDNXMi9ShZ42VG2sRwbI9RY3LytixuHIuxyMz03QNNYfVjTJ7KtLzXJadqeRhzR8o9aJAI0HVNAJ4zGWdAaNo202CCPkRxypsEWCDeVelRNKf3sMKLd+PFGqLfvKveL+1bDjkrYGAxBqYvEjY6tJolJ2CgxEjUqkzIdrUCygEX5rJJo5psbnhV12sLFg181II7fMDIPVurjT0WjlZTQDIEI3swVI9u7duZioBraL5IF4FlhlXrOtpC0ayrIpeNpOEaTYIzGH3+HdV4i8/h4PPa7NWBFjkHsffA7hjWpl2qWotQJpRZNegHqcgy9VoLUchdlDbdj0gP87KprkEVRJrtgWTMALPA9/bKzTdWDPICPIpXY624kBUE8KPLRPr3FHEo6sbl8SQ+gMEwRT6Um3v8zZ9iMVodevnapPM7H/QTfwnYP4fZBgShr09N5+kUp/9OMarrEaDneD6DwpbP/lxjX/EEcZC872ICh1eMMSHIA3LbGo3NKDVc1YOZ9tO8rFpDvJ9CKQfIJfI/tE/bK5ZaXww+kuLVxTFirq5HLUeQT2v27fpll05hRAq7yp6JotyKzeo3Ef2iW/9WSuq6BlqWAfvF5ocCVfVD867H3zK39dMk8Rvi/pZePxE4ki860LJA5YfcDEdB1vjRxyDv6j+U+o/v5y70OsWaMOvYj7g+oI9CMx/xEggWQx2pA8u0kX7DjI8u2mFt/zVn8dQbumz1fDoRXod6A/ajlb8GAmMBtzH+sTX5ZSfC2lOqRoy7CnDnzMVkYf6wXz/APHtm+6boxHQClfldj7HJt+qmz4lxq60QoVknI+nPP2zmtZ9pEZAb0JFjNsZtwZ/+mU+MmKyq3oeMiaPVVtJ96+mK+Ij4sW1zUi9/r7/AEzL6XqB/D6+t+hGRvbok1I03WNcQaHf+7M+3U9pqr+eSRqvEQnm+xvIkvTTW5DR+fIznuvrt04bs6RNd1AqbUkfTLHovWLtXc16X6fQ5ETefxIGPy/yyVp2U8NEbH9U5fS9wyaKLrCgUrfU/wCWVcEm3UCjYf8AvyRBogy8R0T78ZG6ToG8VRyxDcD5n/AZGU2zl+XoPS46F5PxrTRbVA716+5x3N5NR5+WX1djDDDJVQ+p9QWELdszHaiCtztRNCyAKAJJPAAJyrYox3ayeHjkQiQeEh/rFqMzX6sAOBSgizJ+KZ/DgDiJJj4kSKjgEEzSpEDdHbRcG6PAOMQ6rwkkqBC0cnht4SkA2iuGAVS3Z1BHNG+cCSOv6dnjjiljld2I2xyxsVAVmLEA3Q219xkjWdKhlO6SNWaqDV5lF35HHmQ3zakGwPYY1qtdIImeOJy3gmRbHG8LaxlSRJuJ/q/rxkDpvUNS2o2TKipThQoe22rC2+2P4QZDH25KXxe0BYjpKBQoMnCPGGaWR2CyEFvPIWJNqKJuqydFGFUKOAAAB7AcDFYYBkSP/Tv/ALNP+aXJTHKOLqLOd8aNbxpyUkpCGk3AihZBI4JX6jiwuZplQWxCj3Jrv2yFoNWqxoGEgO0XcUv4jy38PveJiBDbjFLI/wDOxh4/sjeAv2Av1vJPjSH8MYH9uQD/AJA2Bn+qaqNp2YnsqKAVawwMhJAIvs6/lkHqfUljjZhwKI8ySJzXFMVonLieKSR5VLeHRDHaATyiigz9xxydlc0DYNQx08N+Ejd23MGdx8gzngfIcZlnO3Txdxlh8aRwsitYX8DEUQu2hZr0BBB4zd6LWq6A2DfY3+ozzH4t+DXW3W5O5N+l82AOMkfs/wBS3gtGTRjY8f1TyD+e4ZnvTpvHMp012un8Gf8AdniQEsP6wobh7E3z9MzvxTPuNdzwPuef8cl6lw09M1MAABz82PP3GT9B0gSHew4JsD5DgH7ishbUx7pHwP0jwUs925Oa2uMjxIsakkgKASSeAABZJPtWORzBkVlBphYDAqaPup5B+R5zTGdObPP6pQkIBP2xenmxIHp/1zkXWTGIoxA8Mnazc2hJAViPVL4J9LB7WR04zUc2V3TXXOlpMOeG9CM8r6zopdNId49eD6MP889lkS8repdPSdCkigg/T8xi4y9pxzs6/HlnSNfVgmwc0cE1/hN5mPij4dl0bF1BeK7v2+tYx0zqv4SDnNycfbp4+XTUztzurn5ZI0L7zwW+eI0GuDjmj9sVq+pLGOO+Uly8dNz66rQKwRctug9L8O5HFO3p/KPb6nKn4P0xmUTSdgfIPcj1+g9M1+b4z+uDlz30MMMMsxGGGGBwjADO4YBWcrO4YBhhhgcIxMcYUUoAA9AAB+QxeGAYYZT9V1DCeJPGaJGSQkqENuHhVAS6tX4n9sC1lIAJPAA5+nrmc0EzEBmTZvG7bdkBuVB4/FRFgdjfJyz61Gf6LIlsxZPDsnzEyeQGwO/myL8RyCIB6JJO1VHd3PZR+pv0AJPAOVy8acd1Rr9QUTcF3AG3Hrs53FR6kd69QCBzWMr0eDd4iotkfiHqD9O4yD0EukkyyMWdts1/wjcuwqg9FUx/qCeTkzpj7FljALCFyFVasoyrIiiyBwH2iz2UZnZG8tnicNMtg0OPlioo6sexyB1TWH+i6h9kkZWKSlNb7CGivhs3NkAVzeK0Wli4dPFsWAXbUCyBROyU9jz6Y1pX62Oqecxw/wA7Fn/2UVF/qCxiQj2kOV2p6xKZZQqqEilWIlrJkaRI28tEbQviDk3fbislxS7tRM1/gVIq9jXiv+ayRf8ACMkR6VSHfaLPnPHdwoUN9QFUfbLxXL+o3R9TKWh3y+IWgEkihI1SMsE8PbQ3AH95QZmsKfbLtkWRWRxYYEMp7MCKI+hF5V9B0axaaFY1Cfu0JAFWSigk+5ywVxfswzaTpg50SzFtcktGzRsT3bYaVj82Tax/tZIk0+ROiuDLq/fx1v8A/W0+W2RuwVWp6eHBDCwfcZguu/s18xfTHYf5ea+3tnqNYVi3aZdPEl6dPC21iwOXOj6DvoyMT8u2ej9R6Ykw8w59D6jMd1onTI5PIHAP1znymUvTrwzxymv1YfCfWk3NBwAppc1+ePdKapFZTyP1989U6Xq/EQH1zXHxhy46u03DDDJZDDDDAMMMMAwwwwDDDDAMMMMAyrnhmWcyIqOrRqg3SFChVnLHhGsEMv8Aw5aYYFV1Mv4AMgVWEsRbaxKhVnjJO4gH8IJPGJbp0jTO8hRhysf4rjWhdehZmHJ9gB6c2WpgWRGRhasCrD3BFEfkc5pYmVQrOXI43EAE+11xdeoAwMnLpJF1CtuUKoZduxtxDAWC26qtVPb0yX0an8ZyLWSQgfNURYj9iUb7Vk7rCgk+9c5XaORY0CjyqigCz2Ciu/0GZXquvHubSNb08LCEgjUASRvsXam4LIjsB6WQvr3x2F5GJMihBxtG/c3re7ih6cAn15zsc944X4wrZpS+Mka6iSR/DBlIL0DR2pGtCjZ4UVRyRHM9J+81IRmVd4h06gFyFF7xuHJA4X1xMLsss0YCs0h8WJWO1X8ih0LUezrZNGhKODjnTdDqIgxSLTo8hDM3iMF49FjSOqqxd2bsnL4Msy5YYDKImM00h5Ks8pG0VblLCbRagkDuayfpOnxRn93Gkd99qKt12uhz3xWp6PC7F3QMx4tixocWos0FNC1HB9RneosY4maJbYLSKB/EfLGKHZbIs+g59M1jNH6PGGEsg4LzOw+iVCp+hWJT98to3Pr+fvkXp8IijSMdkVVBPrtFAn5mryVWQHLzuVza7w32P2PZv8Dk8HI0K/4h1Tx6eVohukCnYPdvTMB+zmHWOZV1ylkftv72e/2z0XVJuPaxkFodrqVNA5aToeRnVLDq5YGO0xOQL9V7rX2Iz1D4VVtlk8HkHMV8bfDKanUsSKJPLDuLAy++F/h/VaRvLqDJABwjiyPo2VxjXO7nbcaeXcPmDR+uO5T9NnIdgf4jf3y4xZpkMMMMgRuoa1YV3OeLAA45J7CzQH1JAHqcaPU49ivf4uAAQ3mCM5UlSRYCt61x3x7WabxAtOyUbtdvPBFEMCCOTwR7HuMixdGjBJbc7G7YkAm1ZKpAFFKzAUB3vvgR5dRJMYmh3rtceIHpQFpWIZbsko3FWOea4ImnqcfieF5t/wDLsftwC1kUUsgbhxZyRDpwu6h+Ign6hVUfooyLL0pGcuxk3HixLKtDjygIwoEgE/PAVruqxQsiyOqmQ0oLAXwT6ntxX1IxnWdUMcgVl2xgW0rbwo4PYhSoo1e8r34vLB4gdpIvabHyNEX+RP55H1fTY5SC6k8VW5wGB7qyqQHX5NY74EDV/ECqXWNHkdFsjhVBMkkSBnY8BpI2Fi6HJoY509pYYmbUDcd26kZpNqtRIsgFtp3dh27D+EThoo/N5F83DcfiG5m5/wB53P8AvHO6zSLKNrbqvkBmW+CKbaRuXnseMA0epEiK6ggMLFiiR6GvYij98ip1QbWkZSsQsB+++m2+VF8xs/hq93HuLk6XSLGKQEdu7M3bsBuJofLI46PFtKgOASCP3svl2sGXZbeQAgcChxgEfV43dUTcxIs8bdgtltg9H8SMtAEiuQMXqepxxuqNu3N+EBGO73qhzXc+wq++NS9EhYKCppfTe9HksS3PLFiSWPJJ5JxPU+nRsd7rubsCWPkHrs58t+td+LuhgU3VNcVJIRnJNUpQGvfzkD9chTKrJ4kgO1POUpWsgcAgEhiD25q69hidagcFWAK+xAI+XBx/Qw1EyxonCkKh8qX6A0p2i/YH6Zz/AF27fnUSelafZGFagfMaB4XczMFHyUHb9sml77dsYI457/8AV52NMbUTIdIki/vER19A6hhfvRGWgQBQFAAHYAUAB2AHtiYo6UAe30+uKiPp/n/jnRJqOfK7oP8A1/jiV4xysRloq5JH7YIcWhxDrgR9doxIB7jJUSUoHywU528UI7HFPGDnW5xAbvgVkOgB1DsRxtA+/OWhjAHGM6DUB03j1J/Q1kkYNoEmn5DDuMnxnEbec6nGTew7hhhlAYYYYBhhhgGGGGAYYYYBhhhgGV/VJKVvphhhOPrJdzlhohWGGccd2SSO2PaQWw+v93OGGaY+s8vFz2sf9fribog/44YZ1OQvEt3zuGAAYrDDAQwrOg4YYEfqUbtFIsTbZCjBGPG1iDtNgHsa9MoP6L1BWASWFkthyGtQd5VmL7mr8ClbYm+4/EDDJHNNouoLuCzae+DWwgbip3GwvbdRAr0571jsmk6lalZoCdjBgbVd+7ykL4ZJG1V4vgu3fjO4ZATBpOpKEHjQEhTuJLEswU7f/t8W1WR6GgARZdMOvCDzwmRn5IJ2om2Qi7QE+bwxwLPP4e45hkAXTdRBsSQEUBRdqHm5YDwrvbxRJ59ctulRTqH8d0fznYVFEJ/Du4rdXJodycMMg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80975" y="-1652588"/>
            <a:ext cx="476250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grpSp>
        <p:nvGrpSpPr>
          <p:cNvPr id="9" name="Group 8"/>
          <p:cNvGrpSpPr/>
          <p:nvPr/>
        </p:nvGrpSpPr>
        <p:grpSpPr>
          <a:xfrm>
            <a:off x="5724128" y="4293096"/>
            <a:ext cx="2985889" cy="2255515"/>
            <a:chOff x="6300192" y="4653136"/>
            <a:chExt cx="2409825" cy="1895475"/>
          </a:xfrm>
        </p:grpSpPr>
        <p:pic>
          <p:nvPicPr>
            <p:cNvPr id="3584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4653136"/>
              <a:ext cx="2409825" cy="189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300192" y="6453336"/>
              <a:ext cx="2409825" cy="95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1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Guesstimation</a:t>
            </a:r>
            <a:r>
              <a:rPr lang="en-IE" dirty="0" smtClean="0"/>
              <a:t>!</a:t>
            </a:r>
            <a:endParaRPr lang="en-IE" dirty="0"/>
          </a:p>
        </p:txBody>
      </p:sp>
      <p:sp>
        <p:nvSpPr>
          <p:cNvPr id="3" name="Rectangle 2"/>
          <p:cNvSpPr/>
          <p:nvPr/>
        </p:nvSpPr>
        <p:spPr>
          <a:xfrm>
            <a:off x="323528" y="4653136"/>
            <a:ext cx="886172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3200" b="1" dirty="0" smtClean="0">
                <a:solidFill>
                  <a:srgbClr val="C00000"/>
                </a:solidFill>
              </a:rPr>
              <a:t>Without any calculations, guesstimate </a:t>
            </a:r>
            <a:r>
              <a:rPr lang="en-IE" sz="3200" b="1" dirty="0">
                <a:solidFill>
                  <a:srgbClr val="C00000"/>
                </a:solidFill>
              </a:rPr>
              <a:t>h</a:t>
            </a:r>
            <a:r>
              <a:rPr lang="en-IE" sz="3200" b="1" dirty="0" smtClean="0">
                <a:solidFill>
                  <a:srgbClr val="C00000"/>
                </a:solidFill>
              </a:rPr>
              <a:t>ow </a:t>
            </a:r>
          </a:p>
          <a:p>
            <a:r>
              <a:rPr lang="en-IE" sz="3200" b="1" dirty="0" smtClean="0">
                <a:solidFill>
                  <a:srgbClr val="C00000"/>
                </a:solidFill>
              </a:rPr>
              <a:t>many </a:t>
            </a:r>
            <a:r>
              <a:rPr lang="en-IE" sz="3200" b="1" i="1" dirty="0" smtClean="0">
                <a:solidFill>
                  <a:srgbClr val="C00000"/>
                </a:solidFill>
              </a:rPr>
              <a:t>Post-its</a:t>
            </a:r>
            <a:r>
              <a:rPr lang="en-IE" sz="3200" b="1" dirty="0" smtClean="0">
                <a:solidFill>
                  <a:srgbClr val="C00000"/>
                </a:solidFill>
              </a:rPr>
              <a:t> are needed to cover all sides </a:t>
            </a:r>
          </a:p>
          <a:p>
            <a:r>
              <a:rPr lang="en-IE" sz="3200" b="1" dirty="0" smtClean="0">
                <a:solidFill>
                  <a:srgbClr val="C00000"/>
                </a:solidFill>
              </a:rPr>
              <a:t>of the file cabinet apart from the base?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47295" y="980728"/>
            <a:ext cx="3289370" cy="3600400"/>
            <a:chOff x="2747295" y="1196752"/>
            <a:chExt cx="3289370" cy="3600400"/>
          </a:xfrm>
        </p:grpSpPr>
        <p:pic>
          <p:nvPicPr>
            <p:cNvPr id="9218" name="Picture 2">
              <a:hlinkClick r:id="rId4" action="ppaction://hlinkfile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1196752"/>
              <a:ext cx="3264865" cy="36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747295" y="1196752"/>
              <a:ext cx="3264865" cy="3600400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22178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000000"/>
                </a:solidFill>
              </a:rPr>
              <a:t>(P.S. you are allowed to get it wrong!!!)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Content 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323528" y="836712"/>
            <a:ext cx="5880136" cy="6771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E" sz="2000" b="1" dirty="0" smtClean="0">
                <a:solidFill>
                  <a:srgbClr val="C00000"/>
                </a:solidFill>
              </a:rPr>
              <a:t>Slopes of Perpendicular and Parallel lines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E" sz="2000" b="1" dirty="0" smtClean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E" sz="2000" b="1" dirty="0" smtClean="0">
                <a:solidFill>
                  <a:srgbClr val="000000"/>
                </a:solidFill>
              </a:rPr>
              <a:t>Pythagoras’s Theorem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E" sz="2000" b="1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E" sz="2000" b="1" dirty="0" smtClean="0">
                <a:solidFill>
                  <a:srgbClr val="C00000"/>
                </a:solidFill>
              </a:rPr>
              <a:t>Area of Squares and Right Angled Triangles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E" sz="2000" b="1" dirty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E" sz="2000" b="1" dirty="0" smtClean="0"/>
              <a:t>Finding areas by “dissection” methods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E" sz="20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E" sz="2000" b="1" dirty="0" smtClean="0">
                <a:solidFill>
                  <a:srgbClr val="C00000"/>
                </a:solidFill>
              </a:rPr>
              <a:t>Surds/ Number Theory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E" sz="2000" b="1" dirty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E" sz="2000" b="1" dirty="0" smtClean="0"/>
              <a:t>Investigating and Collecting Data</a:t>
            </a:r>
          </a:p>
          <a:p>
            <a:endParaRPr lang="en-IE" sz="2000" b="1" dirty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E" sz="2000" b="1" dirty="0" smtClean="0">
                <a:solidFill>
                  <a:srgbClr val="C00000"/>
                </a:solidFill>
              </a:rPr>
              <a:t>Searching for Patterns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E" sz="2000" b="1" dirty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E" sz="2000" b="1" dirty="0" smtClean="0"/>
              <a:t>Generalising to a method</a:t>
            </a:r>
          </a:p>
          <a:p>
            <a:endParaRPr lang="en-IE" sz="2000" b="1" dirty="0">
              <a:solidFill>
                <a:srgbClr val="C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IE" sz="2000" b="1" dirty="0" smtClean="0">
                <a:solidFill>
                  <a:srgbClr val="C00000"/>
                </a:solidFill>
              </a:rPr>
              <a:t>Proof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en-IE" sz="2000" b="1" dirty="0" smtClean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IE" sz="2000" b="1" dirty="0" smtClean="0"/>
              <a:t>Reasoning, Problem Solving, Persevering.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en-IE" b="1" dirty="0"/>
          </a:p>
          <a:p>
            <a:endParaRPr lang="en-IE" dirty="0" smtClean="0">
              <a:solidFill>
                <a:srgbClr val="000000"/>
              </a:solidFill>
            </a:endParaRPr>
          </a:p>
          <a:p>
            <a:endParaRPr lang="en-IE" dirty="0">
              <a:solidFill>
                <a:srgbClr val="0000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730" y="4797152"/>
            <a:ext cx="1721502" cy="181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7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Teaching this Way 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323528" y="692696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sz="2400" b="1" dirty="0">
              <a:solidFill>
                <a:srgbClr val="C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IE" sz="2000" b="1" dirty="0" smtClean="0"/>
              <a:t>Connects to other areas of the syllabus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en-IE" sz="2000" b="1" dirty="0">
              <a:solidFill>
                <a:srgbClr val="C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IE" sz="2000" b="1" dirty="0" smtClean="0">
                <a:solidFill>
                  <a:srgbClr val="C00000"/>
                </a:solidFill>
              </a:rPr>
              <a:t>Similar to doing “real” mathematics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en-IE" sz="2000" b="1" dirty="0">
              <a:solidFill>
                <a:srgbClr val="C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IE" sz="2000" b="1" dirty="0" smtClean="0"/>
              <a:t>Can be adapted to all levels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en-IE" sz="2000" b="1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IE" sz="2000" b="1" dirty="0" smtClean="0">
                <a:solidFill>
                  <a:srgbClr val="C00000"/>
                </a:solidFill>
              </a:rPr>
              <a:t>Level Playing Pitch (entry point is accessible for all)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en-IE" sz="2000" b="1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IE" sz="2000" b="1" dirty="0" smtClean="0"/>
              <a:t>Enjoyable for Students/Teacher as “guide on the side”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en-IE" sz="2000" b="1" dirty="0">
              <a:solidFill>
                <a:srgbClr val="C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IE" sz="2000" b="1" dirty="0" smtClean="0">
                <a:solidFill>
                  <a:srgbClr val="C00000"/>
                </a:solidFill>
              </a:rPr>
              <a:t>Preparation for exams e.g. Jigsaw question</a:t>
            </a:r>
            <a:endParaRPr lang="en-IE" sz="2000" b="1" dirty="0">
              <a:solidFill>
                <a:srgbClr val="C00000"/>
              </a:solidFill>
            </a:endParaRPr>
          </a:p>
          <a:p>
            <a:endParaRPr lang="en-IE" dirty="0" smtClean="0"/>
          </a:p>
          <a:p>
            <a:endParaRPr lang="en-IE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81128"/>
            <a:ext cx="6411260" cy="200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What information would be useful to know?</a:t>
            </a:r>
            <a:endParaRPr lang="en-IE" dirty="0"/>
          </a:p>
        </p:txBody>
      </p:sp>
      <p:grpSp>
        <p:nvGrpSpPr>
          <p:cNvPr id="8" name="Group 7"/>
          <p:cNvGrpSpPr/>
          <p:nvPr/>
        </p:nvGrpSpPr>
        <p:grpSpPr>
          <a:xfrm>
            <a:off x="611560" y="963894"/>
            <a:ext cx="5095875" cy="5633458"/>
            <a:chOff x="611560" y="963894"/>
            <a:chExt cx="5095875" cy="5633458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963894"/>
              <a:ext cx="5095875" cy="561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611560" y="977602"/>
              <a:ext cx="5095875" cy="5619750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15955" y="4878668"/>
            <a:ext cx="2688754" cy="1718684"/>
            <a:chOff x="6215955" y="4878668"/>
            <a:chExt cx="2688754" cy="1718684"/>
          </a:xfrm>
        </p:grpSpPr>
        <p:pic>
          <p:nvPicPr>
            <p:cNvPr id="8196" name="Picture 4" descr="https://encrypted-tbn0.gstatic.com/images?q=tbn:ANd9GcQ48NMlMeZR-r6IPbZlrn-AOb-EA4Q4TLA4m7S9WeFZXUBHK7pz_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4878668"/>
              <a:ext cx="2676525" cy="1704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215955" y="4878668"/>
              <a:ext cx="2676525" cy="1718684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9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Different Type of Lesson</a:t>
            </a:r>
            <a:endParaRPr lang="en-I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5" y="883493"/>
            <a:ext cx="7820025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s://encrypted-tbn0.gstatic.com/images?q=tbn:ANd9GcQ48NMlMeZR-r6IPbZlrn-AOb-EA4Q4TLA4m7S9WeFZXUBHK7pz_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488831" cy="434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0862123">
            <a:off x="4405116" y="4717837"/>
            <a:ext cx="2287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b="1" dirty="0">
                <a:solidFill>
                  <a:srgbClr val="8A0000"/>
                </a:solidFill>
              </a:rPr>
              <a:t>7.618cm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71800" y="4221088"/>
            <a:ext cx="5184576" cy="1105272"/>
            <a:chOff x="2915816" y="4437112"/>
            <a:chExt cx="5040560" cy="1105272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2915816" y="4837348"/>
              <a:ext cx="3168352" cy="70503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084168" y="4437112"/>
              <a:ext cx="1872208" cy="40023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9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Different Type of Lesson</a:t>
            </a:r>
            <a:endParaRPr lang="en-I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836712"/>
            <a:ext cx="7820025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9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Hint!! </a:t>
            </a:r>
            <a:endParaRPr lang="en-IE" dirty="0"/>
          </a:p>
        </p:txBody>
      </p:sp>
      <p:grpSp>
        <p:nvGrpSpPr>
          <p:cNvPr id="4" name="Group 3"/>
          <p:cNvGrpSpPr/>
          <p:nvPr/>
        </p:nvGrpSpPr>
        <p:grpSpPr>
          <a:xfrm>
            <a:off x="2843808" y="1068701"/>
            <a:ext cx="3525955" cy="5544320"/>
            <a:chOff x="2968508" y="1053032"/>
            <a:chExt cx="3525955" cy="5544320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508" y="1053032"/>
              <a:ext cx="3525955" cy="5544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968508" y="1053033"/>
              <a:ext cx="3525955" cy="5544319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881905"/>
            <a:ext cx="7815263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8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Actual Dimensions</a:t>
            </a:r>
            <a:endParaRPr lang="en-IE" dirty="0"/>
          </a:p>
        </p:txBody>
      </p:sp>
      <p:grpSp>
        <p:nvGrpSpPr>
          <p:cNvPr id="5" name="Group 4"/>
          <p:cNvGrpSpPr/>
          <p:nvPr/>
        </p:nvGrpSpPr>
        <p:grpSpPr>
          <a:xfrm>
            <a:off x="657225" y="836712"/>
            <a:ext cx="7827963" cy="5907087"/>
            <a:chOff x="657225" y="474663"/>
            <a:chExt cx="7827963" cy="590708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474663"/>
              <a:ext cx="7827963" cy="5907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259632" y="5229200"/>
              <a:ext cx="1368152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prstClr val="white"/>
                  </a:solidFill>
                </a:rPr>
                <a:t>Height</a:t>
              </a:r>
            </a:p>
            <a:p>
              <a:pPr algn="ctr"/>
              <a:r>
                <a:rPr lang="en-IE" b="1" dirty="0">
                  <a:solidFill>
                    <a:prstClr val="white"/>
                  </a:solidFill>
                </a:rPr>
                <a:t>183cm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2469" y="836712"/>
            <a:ext cx="7827963" cy="5907087"/>
            <a:chOff x="2339752" y="836712"/>
            <a:chExt cx="7827963" cy="590708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836712"/>
              <a:ext cx="7827963" cy="5907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569657" y="5591249"/>
              <a:ext cx="1368152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prstClr val="white"/>
                  </a:solidFill>
                </a:rPr>
                <a:t>Width</a:t>
              </a:r>
            </a:p>
            <a:p>
              <a:pPr algn="ctr"/>
              <a:r>
                <a:rPr lang="en-IE" b="1" dirty="0">
                  <a:solidFill>
                    <a:prstClr val="white"/>
                  </a:solidFill>
                </a:rPr>
                <a:t>91 cm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2469" y="856117"/>
            <a:ext cx="7827963" cy="5907087"/>
            <a:chOff x="632469" y="836712"/>
            <a:chExt cx="7827963" cy="5907087"/>
          </a:xfrm>
        </p:grpSpPr>
        <p:grpSp>
          <p:nvGrpSpPr>
            <p:cNvPr id="12" name="Group 11"/>
            <p:cNvGrpSpPr/>
            <p:nvPr/>
          </p:nvGrpSpPr>
          <p:grpSpPr>
            <a:xfrm>
              <a:off x="632469" y="836712"/>
              <a:ext cx="7827963" cy="5907087"/>
              <a:chOff x="2187352" y="684312"/>
              <a:chExt cx="7827963" cy="5907087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7352" y="684312"/>
                <a:ext cx="7827963" cy="59070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5442013" y="5438849"/>
                <a:ext cx="1368152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b="1" dirty="0">
                    <a:solidFill>
                      <a:prstClr val="white"/>
                    </a:solidFill>
                  </a:rPr>
                  <a:t>Width</a:t>
                </a:r>
              </a:p>
              <a:p>
                <a:pPr algn="ctr"/>
                <a:r>
                  <a:rPr lang="en-IE" b="1" dirty="0">
                    <a:solidFill>
                      <a:prstClr val="white"/>
                    </a:solidFill>
                  </a:rPr>
                  <a:t>91 cm</a:t>
                </a: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6650601" y="5585262"/>
              <a:ext cx="1368152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prstClr val="white"/>
                  </a:solidFill>
                </a:rPr>
                <a:t>Depth</a:t>
              </a:r>
            </a:p>
            <a:p>
              <a:pPr algn="ctr"/>
              <a:r>
                <a:rPr lang="en-IE" b="1" dirty="0">
                  <a:solidFill>
                    <a:prstClr val="white"/>
                  </a:solidFill>
                </a:rPr>
                <a:t>46 cm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z="800" dirty="0" smtClean="0">
                <a:solidFill>
                  <a:srgbClr val="000000"/>
                </a:solidFill>
              </a:rPr>
              <a:t>© Project Maths Development Team 2014               www.projectmaths.ie                      </a:t>
            </a:r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a139da3ca5761364c762a297f16b25d16a73145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ustom 2">
      <a:dk1>
        <a:srgbClr val="000000"/>
      </a:dk1>
      <a:lt1>
        <a:sysClr val="window" lastClr="FFFFFF"/>
      </a:lt1>
      <a:dk2>
        <a:srgbClr val="898989"/>
      </a:dk2>
      <a:lt2>
        <a:srgbClr val="D4D2D0"/>
      </a:lt2>
      <a:accent1>
        <a:srgbClr val="990033"/>
      </a:accent1>
      <a:accent2>
        <a:srgbClr val="FFCC33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990033"/>
      </a:hlink>
      <a:folHlink>
        <a:srgbClr val="A116E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ivic">
  <a:themeElements>
    <a:clrScheme name="Custom 2">
      <a:dk1>
        <a:srgbClr val="000000"/>
      </a:dk1>
      <a:lt1>
        <a:sysClr val="window" lastClr="FFFFFF"/>
      </a:lt1>
      <a:dk2>
        <a:srgbClr val="898989"/>
      </a:dk2>
      <a:lt2>
        <a:srgbClr val="D4D2D0"/>
      </a:lt2>
      <a:accent1>
        <a:srgbClr val="990033"/>
      </a:accent1>
      <a:accent2>
        <a:srgbClr val="FFCC33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990033"/>
      </a:hlink>
      <a:folHlink>
        <a:srgbClr val="A116E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ivic">
  <a:themeElements>
    <a:clrScheme name="Custom 2">
      <a:dk1>
        <a:srgbClr val="000000"/>
      </a:dk1>
      <a:lt1>
        <a:sysClr val="window" lastClr="FFFFFF"/>
      </a:lt1>
      <a:dk2>
        <a:srgbClr val="898989"/>
      </a:dk2>
      <a:lt2>
        <a:srgbClr val="D4D2D0"/>
      </a:lt2>
      <a:accent1>
        <a:srgbClr val="990033"/>
      </a:accent1>
      <a:accent2>
        <a:srgbClr val="FFCC33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990033"/>
      </a:hlink>
      <a:folHlink>
        <a:srgbClr val="A116E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ivic">
  <a:themeElements>
    <a:clrScheme name="Custom 2">
      <a:dk1>
        <a:srgbClr val="000000"/>
      </a:dk1>
      <a:lt1>
        <a:sysClr val="window" lastClr="FFFFFF"/>
      </a:lt1>
      <a:dk2>
        <a:srgbClr val="898989"/>
      </a:dk2>
      <a:lt2>
        <a:srgbClr val="D4D2D0"/>
      </a:lt2>
      <a:accent1>
        <a:srgbClr val="990033"/>
      </a:accent1>
      <a:accent2>
        <a:srgbClr val="FFCC33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990033"/>
      </a:hlink>
      <a:folHlink>
        <a:srgbClr val="A116E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18943</TotalTime>
  <Words>1319</Words>
  <Application>Microsoft Office PowerPoint</Application>
  <PresentationFormat>On-screen Show (4:3)</PresentationFormat>
  <Paragraphs>361</Paragraphs>
  <Slides>41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Calibri</vt:lpstr>
      <vt:lpstr>Cambria</vt:lpstr>
      <vt:lpstr>Century Gothic</vt:lpstr>
      <vt:lpstr>Times-Italic</vt:lpstr>
      <vt:lpstr>Times-Roman</vt:lpstr>
      <vt:lpstr>Wingdings</vt:lpstr>
      <vt:lpstr>Wingdings 2</vt:lpstr>
      <vt:lpstr>Civic</vt:lpstr>
      <vt:lpstr>1_Civic</vt:lpstr>
      <vt:lpstr>2_Civic</vt:lpstr>
      <vt:lpstr>3_Civic</vt:lpstr>
      <vt:lpstr>Equation</vt:lpstr>
      <vt:lpstr>A Quote</vt:lpstr>
      <vt:lpstr>Chief Inspector’s Report</vt:lpstr>
      <vt:lpstr>A Different Type of Lesson 1</vt:lpstr>
      <vt:lpstr>Guesstimation!</vt:lpstr>
      <vt:lpstr>What information would be useful to know?</vt:lpstr>
      <vt:lpstr>A Different Type of Lesson</vt:lpstr>
      <vt:lpstr>A Different Type of Lesson</vt:lpstr>
      <vt:lpstr>A Hint!! </vt:lpstr>
      <vt:lpstr>Actual Dimensions</vt:lpstr>
      <vt:lpstr>Do the Math!!!</vt:lpstr>
      <vt:lpstr>Were you right????</vt:lpstr>
      <vt:lpstr>Were you right ?</vt:lpstr>
      <vt:lpstr>Can you come up with further questions?</vt:lpstr>
      <vt:lpstr>Teaching this Way</vt:lpstr>
      <vt:lpstr>A Different Type of Lesson 2</vt:lpstr>
      <vt:lpstr>Challenge 1</vt:lpstr>
      <vt:lpstr>Challenge 1</vt:lpstr>
      <vt:lpstr>Challenge 2</vt:lpstr>
      <vt:lpstr>Method 1</vt:lpstr>
      <vt:lpstr>Method 2</vt:lpstr>
      <vt:lpstr>Method 3</vt:lpstr>
      <vt:lpstr>Method 3</vt:lpstr>
      <vt:lpstr>Student Misconception</vt:lpstr>
      <vt:lpstr>Class Investigation</vt:lpstr>
      <vt:lpstr>Possible Areas</vt:lpstr>
      <vt:lpstr>Searching for Patterns: Regular Squares</vt:lpstr>
      <vt:lpstr>Searching for Patterns: “1-up” Tilted Squares</vt:lpstr>
      <vt:lpstr>Your Turn: “2-up” Tilted Squares</vt:lpstr>
      <vt:lpstr>Searching for Patterns</vt:lpstr>
      <vt:lpstr>Proof: Area of a Tilted Square</vt:lpstr>
      <vt:lpstr>Extension Question</vt:lpstr>
      <vt:lpstr>Further Investigation 1</vt:lpstr>
      <vt:lpstr>Further Investigation 1</vt:lpstr>
      <vt:lpstr>Further Investigation 1</vt:lpstr>
      <vt:lpstr>Further Investigation 1</vt:lpstr>
      <vt:lpstr>Further Investigation 2</vt:lpstr>
      <vt:lpstr>Extension 1: Pushing Brighter Students</vt:lpstr>
      <vt:lpstr>Extension 1: Pushing Brighter Students</vt:lpstr>
      <vt:lpstr>Extension 2: Pushing Brighter Students</vt:lpstr>
      <vt:lpstr>Content </vt:lpstr>
      <vt:lpstr>Teaching this Way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 the Area</dc:title>
  <dc:creator>Gary</dc:creator>
  <cp:lastModifiedBy>Tony Knox</cp:lastModifiedBy>
  <cp:revision>135</cp:revision>
  <dcterms:created xsi:type="dcterms:W3CDTF">2013-11-18T13:08:51Z</dcterms:created>
  <dcterms:modified xsi:type="dcterms:W3CDTF">2015-09-29T08:46:25Z</dcterms:modified>
</cp:coreProperties>
</file>