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heme/themeOverride1.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heme/themeOverride2.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Lst>
  <p:notesMasterIdLst>
    <p:notesMasterId r:id="rId82"/>
  </p:notesMasterIdLst>
  <p:handoutMasterIdLst>
    <p:handoutMasterId r:id="rId83"/>
  </p:handoutMasterIdLst>
  <p:sldIdLst>
    <p:sldId id="735" r:id="rId6"/>
    <p:sldId id="736" r:id="rId7"/>
    <p:sldId id="737" r:id="rId8"/>
    <p:sldId id="738" r:id="rId9"/>
    <p:sldId id="739" r:id="rId10"/>
    <p:sldId id="740" r:id="rId11"/>
    <p:sldId id="741" r:id="rId12"/>
    <p:sldId id="742" r:id="rId13"/>
    <p:sldId id="743" r:id="rId14"/>
    <p:sldId id="744" r:id="rId15"/>
    <p:sldId id="745" r:id="rId16"/>
    <p:sldId id="746" r:id="rId17"/>
    <p:sldId id="747" r:id="rId18"/>
    <p:sldId id="748" r:id="rId19"/>
    <p:sldId id="749" r:id="rId20"/>
    <p:sldId id="750" r:id="rId21"/>
    <p:sldId id="751" r:id="rId22"/>
    <p:sldId id="752" r:id="rId23"/>
    <p:sldId id="753" r:id="rId24"/>
    <p:sldId id="754" r:id="rId25"/>
    <p:sldId id="755" r:id="rId26"/>
    <p:sldId id="756" r:id="rId27"/>
    <p:sldId id="757" r:id="rId28"/>
    <p:sldId id="759" r:id="rId29"/>
    <p:sldId id="760" r:id="rId30"/>
    <p:sldId id="761" r:id="rId31"/>
    <p:sldId id="762" r:id="rId32"/>
    <p:sldId id="763" r:id="rId33"/>
    <p:sldId id="764" r:id="rId34"/>
    <p:sldId id="765" r:id="rId35"/>
    <p:sldId id="787" r:id="rId36"/>
    <p:sldId id="766" r:id="rId37"/>
    <p:sldId id="767" r:id="rId38"/>
    <p:sldId id="768" r:id="rId39"/>
    <p:sldId id="769" r:id="rId40"/>
    <p:sldId id="770" r:id="rId41"/>
    <p:sldId id="771" r:id="rId42"/>
    <p:sldId id="772" r:id="rId43"/>
    <p:sldId id="773" r:id="rId44"/>
    <p:sldId id="774" r:id="rId45"/>
    <p:sldId id="788" r:id="rId46"/>
    <p:sldId id="776" r:id="rId47"/>
    <p:sldId id="777" r:id="rId48"/>
    <p:sldId id="778" r:id="rId49"/>
    <p:sldId id="779" r:id="rId50"/>
    <p:sldId id="780" r:id="rId51"/>
    <p:sldId id="781" r:id="rId52"/>
    <p:sldId id="782" r:id="rId53"/>
    <p:sldId id="783" r:id="rId54"/>
    <p:sldId id="784" r:id="rId55"/>
    <p:sldId id="705" r:id="rId56"/>
    <p:sldId id="706" r:id="rId57"/>
    <p:sldId id="707" r:id="rId58"/>
    <p:sldId id="708" r:id="rId59"/>
    <p:sldId id="709" r:id="rId60"/>
    <p:sldId id="789" r:id="rId61"/>
    <p:sldId id="790" r:id="rId62"/>
    <p:sldId id="712" r:id="rId63"/>
    <p:sldId id="791" r:id="rId64"/>
    <p:sldId id="716" r:id="rId65"/>
    <p:sldId id="717" r:id="rId66"/>
    <p:sldId id="718" r:id="rId67"/>
    <p:sldId id="719" r:id="rId68"/>
    <p:sldId id="720" r:id="rId69"/>
    <p:sldId id="721" r:id="rId70"/>
    <p:sldId id="722" r:id="rId71"/>
    <p:sldId id="723" r:id="rId72"/>
    <p:sldId id="724" r:id="rId73"/>
    <p:sldId id="725" r:id="rId74"/>
    <p:sldId id="726" r:id="rId75"/>
    <p:sldId id="727" r:id="rId76"/>
    <p:sldId id="728" r:id="rId77"/>
    <p:sldId id="729" r:id="rId78"/>
    <p:sldId id="730" r:id="rId79"/>
    <p:sldId id="733" r:id="rId80"/>
    <p:sldId id="734" r:id="rId81"/>
  </p:sldIdLst>
  <p:sldSz cx="9144000" cy="6858000" type="screen4x3"/>
  <p:notesSz cx="6761163" cy="9942513"/>
  <p:custDataLst>
    <p:tags r:id="rId8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FCC33"/>
    <a:srgbClr val="0000FF"/>
    <a:srgbClr val="66FF33"/>
    <a:srgbClr val="99FF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248" autoAdjust="0"/>
    <p:restoredTop sz="80284" autoAdjust="0"/>
  </p:normalViewPr>
  <p:slideViewPr>
    <p:cSldViewPr snapToGrid="0">
      <p:cViewPr varScale="1">
        <p:scale>
          <a:sx n="88" d="100"/>
          <a:sy n="88" d="100"/>
        </p:scale>
        <p:origin x="46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346"/>
    </p:cViewPr>
  </p:sorterViewPr>
  <p:notesViewPr>
    <p:cSldViewPr snapToGrid="0">
      <p:cViewPr varScale="1">
        <p:scale>
          <a:sx n="80" d="100"/>
          <a:sy n="80" d="100"/>
        </p:scale>
        <p:origin x="-1974" y="-78"/>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gs" Target="tags/tag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notesMaster" Target="notesMasters/notesMaster1.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1.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IE" dirty="0">
              <a:latin typeface="Century Gothic" pitchFamily="34" charset="0"/>
            </a:endParaRPr>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3537B9C0-DDD6-4B7E-AD23-D87F08D4B54E}" type="datetimeFigureOut">
              <a:rPr lang="en-IE" smtClean="0">
                <a:latin typeface="Century Gothic" pitchFamily="34" charset="0"/>
              </a:rPr>
              <a:pPr/>
              <a:t>28/09/2015</a:t>
            </a:fld>
            <a:endParaRPr lang="en-IE" dirty="0">
              <a:latin typeface="Century Gothic" pitchFamily="34" charset="0"/>
            </a:endParaRPr>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n-IE" dirty="0">
              <a:latin typeface="Century Gothic" pitchFamily="34" charset="0"/>
            </a:endParaRPr>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33BD6F57-A5A0-4104-9EBE-E00696C58BC2}" type="slidenum">
              <a:rPr lang="en-IE" smtClean="0">
                <a:latin typeface="Century Gothic" pitchFamily="34" charset="0"/>
              </a:rPr>
              <a:pPr/>
              <a:t>‹#›</a:t>
            </a:fld>
            <a:endParaRPr lang="en-IE" dirty="0">
              <a:latin typeface="Century Gothic" pitchFamily="34" charset="0"/>
            </a:endParaRPr>
          </a:p>
        </p:txBody>
      </p:sp>
    </p:spTree>
    <p:extLst>
      <p:ext uri="{BB962C8B-B14F-4D97-AF65-F5344CB8AC3E}">
        <p14:creationId xmlns:p14="http://schemas.microsoft.com/office/powerpoint/2010/main" val="839377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atin typeface="Century Gothic" pitchFamily="34" charset="0"/>
              </a:defRPr>
            </a:lvl1pPr>
          </a:lstStyle>
          <a:p>
            <a:endParaRPr lang="en-IE" dirty="0"/>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atin typeface="Century Gothic" pitchFamily="34" charset="0"/>
              </a:defRPr>
            </a:lvl1pPr>
          </a:lstStyle>
          <a:p>
            <a:fld id="{EDC073D9-6E53-48AA-BD0E-F7D7A0857B06}" type="datetimeFigureOut">
              <a:rPr lang="en-IE" smtClean="0"/>
              <a:pPr/>
              <a:t>28/09/2015</a:t>
            </a:fld>
            <a:endParaRPr lang="en-IE" dirty="0"/>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atin typeface="Century Gothic" pitchFamily="34" charset="0"/>
              </a:defRPr>
            </a:lvl1pPr>
          </a:lstStyle>
          <a:p>
            <a:endParaRPr lang="en-IE" dirty="0"/>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atin typeface="Century Gothic" pitchFamily="34" charset="0"/>
              </a:defRPr>
            </a:lvl1pPr>
          </a:lstStyle>
          <a:p>
            <a:fld id="{5F1F5AF0-F34B-4B2B-A1CB-D990850B7E29}" type="slidenum">
              <a:rPr lang="en-IE" smtClean="0"/>
              <a:pPr/>
              <a:t>‹#›</a:t>
            </a:fld>
            <a:endParaRPr lang="en-IE" dirty="0"/>
          </a:p>
        </p:txBody>
      </p:sp>
    </p:spTree>
    <p:extLst>
      <p:ext uri="{BB962C8B-B14F-4D97-AF65-F5344CB8AC3E}">
        <p14:creationId xmlns:p14="http://schemas.microsoft.com/office/powerpoint/2010/main" val="9057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itchFamily="34" charset="0"/>
        <a:ea typeface="+mn-ea"/>
        <a:cs typeface="+mn-cs"/>
      </a:defRPr>
    </a:lvl1pPr>
    <a:lvl2pPr marL="457200" algn="l" defTabSz="914400" rtl="0" eaLnBrk="1" latinLnBrk="0" hangingPunct="1">
      <a:defRPr sz="1200" kern="1200">
        <a:solidFill>
          <a:schemeClr val="tx1"/>
        </a:solidFill>
        <a:latin typeface="Century Gothic" pitchFamily="34" charset="0"/>
        <a:ea typeface="+mn-ea"/>
        <a:cs typeface="+mn-cs"/>
      </a:defRPr>
    </a:lvl2pPr>
    <a:lvl3pPr marL="914400" algn="l" defTabSz="914400" rtl="0" eaLnBrk="1" latinLnBrk="0" hangingPunct="1">
      <a:defRPr sz="1200" kern="1200">
        <a:solidFill>
          <a:schemeClr val="tx1"/>
        </a:solidFill>
        <a:latin typeface="Century Gothic" pitchFamily="34" charset="0"/>
        <a:ea typeface="+mn-ea"/>
        <a:cs typeface="+mn-cs"/>
      </a:defRPr>
    </a:lvl3pPr>
    <a:lvl4pPr marL="1371600" algn="l" defTabSz="914400" rtl="0" eaLnBrk="1" latinLnBrk="0" hangingPunct="1">
      <a:defRPr sz="1200" kern="1200">
        <a:solidFill>
          <a:schemeClr val="tx1"/>
        </a:solidFill>
        <a:latin typeface="Century Gothic" pitchFamily="34" charset="0"/>
        <a:ea typeface="+mn-ea"/>
        <a:cs typeface="+mn-cs"/>
      </a:defRPr>
    </a:lvl4pPr>
    <a:lvl5pPr marL="1828800" algn="l" defTabSz="914400" rtl="0" eaLnBrk="1" latinLnBrk="0" hangingPunct="1">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u="none" strike="noStrike" kern="1200" baseline="0" dirty="0" smtClean="0">
              <a:solidFill>
                <a:schemeClr val="tx1"/>
              </a:solidFill>
              <a:latin typeface="Century Gothic" pitchFamily="34" charset="0"/>
              <a:ea typeface="+mn-ea"/>
              <a:cs typeface="+mn-cs"/>
            </a:endParaRPr>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1</a:t>
            </a:fld>
            <a:endParaRPr lang="en-IE" dirty="0">
              <a:solidFill>
                <a:prstClr val="black"/>
              </a:solidFill>
            </a:endParaRPr>
          </a:p>
        </p:txBody>
      </p:sp>
    </p:spTree>
    <p:extLst>
      <p:ext uri="{BB962C8B-B14F-4D97-AF65-F5344CB8AC3E}">
        <p14:creationId xmlns:p14="http://schemas.microsoft.com/office/powerpoint/2010/main" val="2439775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workshop 5 group</a:t>
            </a:r>
            <a:r>
              <a:rPr lang="en-IE" baseline="0" dirty="0" smtClean="0"/>
              <a:t>s took samples of size 30 from a population of size 200 to answer the question “What is the typical number of people in Irish households that have a post-primary student?”</a:t>
            </a:r>
          </a:p>
          <a:p>
            <a:r>
              <a:rPr lang="en-IE" baseline="0" dirty="0" smtClean="0"/>
              <a:t>Each group drew a line plot and we noticed similarities and differences due to sampling variation (a hugely important concept in strand 1).</a:t>
            </a:r>
          </a:p>
          <a:p>
            <a:r>
              <a:rPr lang="en-IE" baseline="0" dirty="0" smtClean="0"/>
              <a:t>We answered questions about the line plots.  The most important one was one where we described the data in many different ways.  This is the first question I want you to do now.  You have 9 questions to answer.</a:t>
            </a:r>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18</a:t>
            </a:fld>
            <a:endParaRPr lang="en-IE" dirty="0">
              <a:solidFill>
                <a:prstClr val="black"/>
              </a:solidFill>
            </a:endParaRPr>
          </a:p>
        </p:txBody>
      </p:sp>
    </p:spTree>
    <p:extLst>
      <p:ext uri="{BB962C8B-B14F-4D97-AF65-F5344CB8AC3E}">
        <p14:creationId xmlns:p14="http://schemas.microsoft.com/office/powerpoint/2010/main" val="40623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first important lesson about Inferential statistics is</a:t>
            </a:r>
            <a:r>
              <a:rPr lang="en-GB" baseline="0" dirty="0" smtClean="0"/>
              <a:t> using the correct language.</a:t>
            </a:r>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19</a:t>
            </a:fld>
            <a:endParaRPr lang="en-IE" dirty="0">
              <a:solidFill>
                <a:prstClr val="black"/>
              </a:solidFill>
            </a:endParaRPr>
          </a:p>
        </p:txBody>
      </p:sp>
    </p:spTree>
    <p:extLst>
      <p:ext uri="{BB962C8B-B14F-4D97-AF65-F5344CB8AC3E}">
        <p14:creationId xmlns:p14="http://schemas.microsoft.com/office/powerpoint/2010/main" val="144942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smtClean="0"/>
          </a:p>
        </p:txBody>
      </p:sp>
      <p:sp>
        <p:nvSpPr>
          <p:cNvPr id="4" name="Slide Number Placeholder 3"/>
          <p:cNvSpPr>
            <a:spLocks noGrp="1"/>
          </p:cNvSpPr>
          <p:nvPr>
            <p:ph type="sldNum" sz="quarter" idx="10"/>
          </p:nvPr>
        </p:nvSpPr>
        <p:spPr/>
        <p:txBody>
          <a:bodyPr/>
          <a:lstStyle/>
          <a:p>
            <a:fld id="{5FFE91F7-43C7-4D28-B6CF-819FAA712558}" type="slidenum">
              <a:rPr lang="en-IE" smtClean="0">
                <a:solidFill>
                  <a:prstClr val="black"/>
                </a:solidFill>
              </a:rPr>
              <a:pPr/>
              <a:t>20</a:t>
            </a:fld>
            <a:endParaRPr lang="en-IE">
              <a:solidFill>
                <a:prstClr val="black"/>
              </a:solidFill>
            </a:endParaRPr>
          </a:p>
        </p:txBody>
      </p:sp>
    </p:spTree>
    <p:extLst>
      <p:ext uri="{BB962C8B-B14F-4D97-AF65-F5344CB8AC3E}">
        <p14:creationId xmlns:p14="http://schemas.microsoft.com/office/powerpoint/2010/main" val="1146117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smtClean="0"/>
          </a:p>
        </p:txBody>
      </p:sp>
      <p:sp>
        <p:nvSpPr>
          <p:cNvPr id="4" name="Slide Number Placeholder 3"/>
          <p:cNvSpPr>
            <a:spLocks noGrp="1"/>
          </p:cNvSpPr>
          <p:nvPr>
            <p:ph type="sldNum" sz="quarter" idx="10"/>
          </p:nvPr>
        </p:nvSpPr>
        <p:spPr/>
        <p:txBody>
          <a:bodyPr/>
          <a:lstStyle/>
          <a:p>
            <a:fld id="{5FFE91F7-43C7-4D28-B6CF-819FAA712558}" type="slidenum">
              <a:rPr lang="en-IE" smtClean="0">
                <a:solidFill>
                  <a:prstClr val="black"/>
                </a:solidFill>
              </a:rPr>
              <a:pPr/>
              <a:t>21</a:t>
            </a:fld>
            <a:endParaRPr lang="en-IE">
              <a:solidFill>
                <a:prstClr val="black"/>
              </a:solidFill>
            </a:endParaRPr>
          </a:p>
        </p:txBody>
      </p:sp>
    </p:spTree>
    <p:extLst>
      <p:ext uri="{BB962C8B-B14F-4D97-AF65-F5344CB8AC3E}">
        <p14:creationId xmlns:p14="http://schemas.microsoft.com/office/powerpoint/2010/main" val="816201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22</a:t>
            </a:fld>
            <a:endParaRPr lang="en-IE" dirty="0">
              <a:solidFill>
                <a:prstClr val="black"/>
              </a:solidFill>
            </a:endParaRPr>
          </a:p>
        </p:txBody>
      </p:sp>
    </p:spTree>
    <p:extLst>
      <p:ext uri="{BB962C8B-B14F-4D97-AF65-F5344CB8AC3E}">
        <p14:creationId xmlns:p14="http://schemas.microsoft.com/office/powerpoint/2010/main" val="181637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smtClean="0"/>
          </a:p>
        </p:txBody>
      </p:sp>
      <p:sp>
        <p:nvSpPr>
          <p:cNvPr id="4" name="Slide Number Placeholder 3"/>
          <p:cNvSpPr>
            <a:spLocks noGrp="1"/>
          </p:cNvSpPr>
          <p:nvPr>
            <p:ph type="sldNum" sz="quarter" idx="10"/>
          </p:nvPr>
        </p:nvSpPr>
        <p:spPr/>
        <p:txBody>
          <a:bodyPr/>
          <a:lstStyle/>
          <a:p>
            <a:fld id="{5FFE91F7-43C7-4D28-B6CF-819FAA712558}" type="slidenum">
              <a:rPr lang="en-IE" smtClean="0">
                <a:solidFill>
                  <a:prstClr val="black"/>
                </a:solidFill>
              </a:rPr>
              <a:pPr/>
              <a:t>23</a:t>
            </a:fld>
            <a:endParaRPr lang="en-IE">
              <a:solidFill>
                <a:prstClr val="black"/>
              </a:solidFill>
            </a:endParaRPr>
          </a:p>
        </p:txBody>
      </p:sp>
    </p:spTree>
    <p:extLst>
      <p:ext uri="{BB962C8B-B14F-4D97-AF65-F5344CB8AC3E}">
        <p14:creationId xmlns:p14="http://schemas.microsoft.com/office/powerpoint/2010/main" val="215956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smtClean="0">
                <a:solidFill>
                  <a:srgbClr val="990033"/>
                </a:solidFill>
              </a:rPr>
              <a:t>This Question</a:t>
            </a:r>
            <a:r>
              <a:rPr lang="en-GB" sz="1200" i="0" baseline="0" dirty="0" smtClean="0">
                <a:solidFill>
                  <a:srgbClr val="990033"/>
                </a:solidFill>
              </a:rPr>
              <a:t> is from Census at School.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baseline="0" dirty="0" smtClean="0">
                <a:solidFill>
                  <a:srgbClr val="990033"/>
                </a:solidFill>
              </a:rPr>
              <a:t>We will use the question as categorical data :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baseline="0" dirty="0" smtClean="0">
                <a:solidFill>
                  <a:srgbClr val="990033"/>
                </a:solidFill>
              </a:rPr>
              <a:t>                                    Yes- I keep my phone under my pillow</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baseline="0" dirty="0" smtClean="0">
                <a:solidFill>
                  <a:srgbClr val="990033"/>
                </a:solidFill>
              </a:rPr>
              <a:t>                                     No – All 3 other answers represented as one - I don’t keep my phone under my pillow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baseline="0" dirty="0" smtClean="0">
                <a:solidFill>
                  <a:srgbClr val="990033"/>
                </a:solidFill>
              </a:rPr>
              <a:t>Over 7000 were surveyed, but we will use just 200 as our population to do a simulation on confidence intervals.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smtClean="0">
                <a:solidFill>
                  <a:srgbClr val="990033"/>
                </a:solidFill>
              </a:rPr>
              <a:t>The yellow discs</a:t>
            </a:r>
            <a:r>
              <a:rPr lang="en-GB" sz="1200" i="0" baseline="0" dirty="0" smtClean="0">
                <a:solidFill>
                  <a:srgbClr val="990033"/>
                </a:solidFill>
              </a:rPr>
              <a:t> represent those who keep their phone under their pillow.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baseline="0" dirty="0" smtClean="0">
                <a:solidFill>
                  <a:srgbClr val="990033"/>
                </a:solidFill>
              </a:rPr>
              <a:t>Select a sample of 25.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baseline="0" dirty="0" smtClean="0">
                <a:solidFill>
                  <a:srgbClr val="990033"/>
                </a:solidFill>
              </a:rPr>
              <a:t>Get their proportion </a:t>
            </a:r>
            <a:endParaRPr lang="en-IE" sz="1200" i="0" dirty="0" smtClean="0">
              <a:solidFill>
                <a:srgbClr val="990033"/>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i="0" dirty="0" smtClean="0">
              <a:solidFill>
                <a:srgbClr val="990033"/>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i="0" dirty="0" smtClean="0">
                <a:solidFill>
                  <a:srgbClr val="990033"/>
                </a:solidFill>
              </a:rPr>
              <a:t>The calculations are easy.  It’s the picture that the students’ have in their minds that is important.  This picture starts at Junior Cycle</a:t>
            </a:r>
            <a:r>
              <a:rPr lang="en-IE" sz="1200" i="0" baseline="0" dirty="0" smtClean="0">
                <a:solidFill>
                  <a:srgbClr val="990033"/>
                </a:solidFill>
              </a:rPr>
              <a:t> e.g. with</a:t>
            </a:r>
            <a:r>
              <a:rPr lang="en-IE" sz="1200" i="0" dirty="0" smtClean="0">
                <a:solidFill>
                  <a:srgbClr val="990033"/>
                </a:solidFill>
              </a:rPr>
              <a:t> “W” questions.</a:t>
            </a:r>
          </a:p>
          <a:p>
            <a:endParaRPr lang="en-IE" dirty="0" smtClean="0"/>
          </a:p>
          <a:p>
            <a:endParaRPr lang="en-IE" dirty="0" smtClean="0"/>
          </a:p>
          <a:p>
            <a:r>
              <a:rPr lang="en-IE" dirty="0" smtClean="0"/>
              <a:t>We spent</a:t>
            </a:r>
            <a:r>
              <a:rPr lang="en-IE" baseline="0" dirty="0" smtClean="0"/>
              <a:t> some time on this using a similar question</a:t>
            </a:r>
            <a:r>
              <a:rPr lang="en-IE" dirty="0" smtClean="0"/>
              <a:t> to</a:t>
            </a:r>
            <a:r>
              <a:rPr lang="en-IE" baseline="0" dirty="0" smtClean="0"/>
              <a:t> tease out the concepts of variability, sample size, confidence level and margin of error.</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If the sample of 25 has 9 yellow ones then an answer like </a:t>
            </a:r>
            <a:r>
              <a:rPr lang="en-IE" dirty="0" smtClean="0"/>
              <a:t>you are </a:t>
            </a:r>
            <a:r>
              <a:rPr lang="en-IE" dirty="0" smtClean="0">
                <a:solidFill>
                  <a:srgbClr val="FF0000"/>
                </a:solidFill>
              </a:rPr>
              <a:t>fairly confident </a:t>
            </a:r>
            <a:r>
              <a:rPr lang="en-IE" dirty="0" smtClean="0"/>
              <a:t>that </a:t>
            </a:r>
            <a:r>
              <a:rPr lang="en-IE" dirty="0" smtClean="0">
                <a:solidFill>
                  <a:schemeClr val="tx2"/>
                </a:solidFill>
              </a:rPr>
              <a:t>around</a:t>
            </a:r>
            <a:r>
              <a:rPr lang="en-IE" baseline="0" dirty="0" smtClean="0">
                <a:solidFill>
                  <a:schemeClr val="tx2"/>
                </a:solidFill>
              </a:rPr>
              <a:t> 36</a:t>
            </a:r>
            <a:r>
              <a:rPr lang="en-IE" dirty="0" smtClean="0">
                <a:solidFill>
                  <a:schemeClr val="tx2"/>
                </a:solidFill>
              </a:rPr>
              <a:t>% </a:t>
            </a:r>
            <a:r>
              <a:rPr lang="en-IE" dirty="0" smtClean="0"/>
              <a:t>of all post-primary students keep their phone under their pillow</a:t>
            </a:r>
            <a:r>
              <a:rPr lang="en-IE" baseline="0" dirty="0" smtClean="0"/>
              <a:t> would be a good one.</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If this is unclear let’s look at the next slide where we look at more samples of size 25.</a:t>
            </a:r>
            <a:endParaRPr lang="en-IE" dirty="0" smtClean="0"/>
          </a:p>
          <a:p>
            <a:endParaRPr lang="en-IE" dirty="0"/>
          </a:p>
        </p:txBody>
      </p:sp>
      <p:sp>
        <p:nvSpPr>
          <p:cNvPr id="4" name="Slide Number Placeholder 3"/>
          <p:cNvSpPr>
            <a:spLocks noGrp="1"/>
          </p:cNvSpPr>
          <p:nvPr>
            <p:ph type="sldNum" sz="quarter" idx="10"/>
          </p:nvPr>
        </p:nvSpPr>
        <p:spPr/>
        <p:txBody>
          <a:bodyPr/>
          <a:lstStyle/>
          <a:p>
            <a:fld id="{BB338511-C4BD-4E96-9B96-7FCE5EA4F729}" type="slidenum">
              <a:rPr lang="en-IE" smtClean="0">
                <a:solidFill>
                  <a:prstClr val="black"/>
                </a:solidFill>
              </a:rPr>
              <a:pPr/>
              <a:t>24</a:t>
            </a:fld>
            <a:endParaRPr lang="en-IE">
              <a:solidFill>
                <a:prstClr val="black"/>
              </a:solidFill>
            </a:endParaRPr>
          </a:p>
        </p:txBody>
      </p:sp>
    </p:spTree>
    <p:extLst>
      <p:ext uri="{BB962C8B-B14F-4D97-AF65-F5344CB8AC3E}">
        <p14:creationId xmlns:p14="http://schemas.microsoft.com/office/powerpoint/2010/main" val="2984725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25</a:t>
            </a:fld>
            <a:endParaRPr lang="en-IE" dirty="0">
              <a:solidFill>
                <a:prstClr val="black"/>
              </a:solidFill>
            </a:endParaRPr>
          </a:p>
        </p:txBody>
      </p:sp>
    </p:spTree>
    <p:extLst>
      <p:ext uri="{BB962C8B-B14F-4D97-AF65-F5344CB8AC3E}">
        <p14:creationId xmlns:p14="http://schemas.microsoft.com/office/powerpoint/2010/main" val="4096700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questions are to get them thinking about the </a:t>
            </a:r>
            <a:r>
              <a:rPr lang="en-GB" baseline="0" dirty="0" err="1" smtClean="0"/>
              <a:t>geogebra</a:t>
            </a:r>
            <a:r>
              <a:rPr lang="en-GB" baseline="0" dirty="0" smtClean="0"/>
              <a:t> file they will be about to see.</a:t>
            </a:r>
          </a:p>
          <a:p>
            <a:endParaRPr lang="en-GB" baseline="0" dirty="0" smtClean="0"/>
          </a:p>
          <a:p>
            <a:r>
              <a:rPr lang="en-GB" baseline="0" dirty="0" smtClean="0"/>
              <a:t>Hopefully they will appreciate that there will be a few unusual sample proportions, but that the majority will be around the 30s.</a:t>
            </a:r>
          </a:p>
          <a:p>
            <a:endParaRPr lang="en-GB" baseline="0" dirty="0" smtClean="0"/>
          </a:p>
          <a:p>
            <a:r>
              <a:rPr lang="en-GB" baseline="0" dirty="0" smtClean="0"/>
              <a:t>When this happens the shape is generally normal.</a:t>
            </a:r>
          </a:p>
          <a:p>
            <a:endParaRPr lang="en-GB" baseline="0" dirty="0" smtClean="0"/>
          </a:p>
          <a:p>
            <a:r>
              <a:rPr lang="en-GB" baseline="0" dirty="0" smtClean="0"/>
              <a:t>Go to the </a:t>
            </a:r>
            <a:r>
              <a:rPr lang="en-GB" baseline="0" dirty="0" err="1" smtClean="0"/>
              <a:t>geogebra</a:t>
            </a:r>
            <a:r>
              <a:rPr lang="en-GB" baseline="0" dirty="0" smtClean="0"/>
              <a:t> file on the workshop 10 tab on www.projectmaths.ie</a:t>
            </a:r>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26</a:t>
            </a:fld>
            <a:endParaRPr lang="en-IE" dirty="0">
              <a:solidFill>
                <a:prstClr val="black"/>
              </a:solidFill>
            </a:endParaRPr>
          </a:p>
        </p:txBody>
      </p:sp>
    </p:spTree>
    <p:extLst>
      <p:ext uri="{BB962C8B-B14F-4D97-AF65-F5344CB8AC3E}">
        <p14:creationId xmlns:p14="http://schemas.microsoft.com/office/powerpoint/2010/main" val="755234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28</a:t>
            </a:fld>
            <a:endParaRPr lang="en-IE" dirty="0">
              <a:solidFill>
                <a:prstClr val="black"/>
              </a:solidFill>
            </a:endParaRPr>
          </a:p>
        </p:txBody>
      </p:sp>
    </p:spTree>
    <p:extLst>
      <p:ext uri="{BB962C8B-B14F-4D97-AF65-F5344CB8AC3E}">
        <p14:creationId xmlns:p14="http://schemas.microsoft.com/office/powerpoint/2010/main" val="4136745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aseline="0" dirty="0" smtClean="0"/>
              <a:t>Back in Workshop 5 we discovered the Empirical Rule in a similar way to how it was discovered in France almost 300 years ago by </a:t>
            </a:r>
            <a:r>
              <a:rPr lang="en-IE" baseline="0" dirty="0" err="1" smtClean="0"/>
              <a:t>DeMoivre</a:t>
            </a:r>
            <a:r>
              <a:rPr lang="en-IE" baseline="0" dirty="0" smtClean="0"/>
              <a:t>.</a:t>
            </a:r>
          </a:p>
          <a:p>
            <a:r>
              <a:rPr lang="en-IE" baseline="0" dirty="0" smtClean="0"/>
              <a:t>We don’t have time to repeat this activity again.  You will find it in the Workshop 5 page of the website.</a:t>
            </a:r>
          </a:p>
          <a:p>
            <a:r>
              <a:rPr lang="en-IE" baseline="0" dirty="0" smtClean="0"/>
              <a:t>It’s important that we look at it again as the Empirical Rule is prior knowledge for inferential statistics.</a:t>
            </a:r>
          </a:p>
          <a:p>
            <a:endParaRPr lang="en-IE" baseline="0" dirty="0" smtClean="0"/>
          </a:p>
          <a:p>
            <a:r>
              <a:rPr lang="en-IE" baseline="0" dirty="0" smtClean="0"/>
              <a:t>We looked at a diagram of the distribution.</a:t>
            </a:r>
          </a:p>
          <a:p>
            <a:endParaRPr lang="en-IE" baseline="0" dirty="0" smtClean="0"/>
          </a:p>
          <a:p>
            <a:endParaRPr lang="en-IE" dirty="0" smtClean="0"/>
          </a:p>
          <a:p>
            <a:r>
              <a:rPr lang="en-IE" baseline="0" dirty="0" smtClean="0"/>
              <a:t>Once students discover the empirical rule and make decisions based on it they can quantify chances.  </a:t>
            </a:r>
          </a:p>
          <a:p>
            <a:r>
              <a:rPr lang="en-IE" baseline="0" dirty="0" smtClean="0"/>
              <a:t>At LCOL they will quantify probabilities for the empirical rule, confidence intervals and hypothesis testing.  (The figures 95%, ± 2 standard deviations/errors, 0.05 are all important here.)</a:t>
            </a:r>
          </a:p>
          <a:p>
            <a:r>
              <a:rPr lang="en-IE" baseline="0" dirty="0" smtClean="0"/>
              <a:t>At LCHL they will quantify probabilities for the empirical rule (the z-tables too), confidence intervals and hypothesis testing. .  (The figures 95%, ± 1.96 standard deviations/errors, 0.05 are all important here.)</a:t>
            </a:r>
          </a:p>
          <a:p>
            <a:endParaRPr lang="en-IE" baseline="0" dirty="0" smtClean="0"/>
          </a:p>
        </p:txBody>
      </p:sp>
      <p:sp>
        <p:nvSpPr>
          <p:cNvPr id="4" name="Slide Number Placeholder 3"/>
          <p:cNvSpPr>
            <a:spLocks noGrp="1"/>
          </p:cNvSpPr>
          <p:nvPr>
            <p:ph type="sldNum" sz="quarter" idx="10"/>
          </p:nvPr>
        </p:nvSpPr>
        <p:spPr/>
        <p:txBody>
          <a:bodyPr/>
          <a:lstStyle/>
          <a:p>
            <a:fld id="{5FFE91F7-43C7-4D28-B6CF-819FAA712558}" type="slidenum">
              <a:rPr lang="en-IE" smtClean="0">
                <a:solidFill>
                  <a:prstClr val="black"/>
                </a:solidFill>
              </a:rPr>
              <a:pPr/>
              <a:t>3</a:t>
            </a:fld>
            <a:endParaRPr lang="en-IE">
              <a:solidFill>
                <a:prstClr val="black"/>
              </a:solidFill>
            </a:endParaRPr>
          </a:p>
        </p:txBody>
      </p:sp>
    </p:spTree>
    <p:extLst>
      <p:ext uri="{BB962C8B-B14F-4D97-AF65-F5344CB8AC3E}">
        <p14:creationId xmlns:p14="http://schemas.microsoft.com/office/powerpoint/2010/main" val="3838676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29</a:t>
            </a:fld>
            <a:endParaRPr lang="en-IE" dirty="0">
              <a:solidFill>
                <a:prstClr val="black"/>
              </a:solidFill>
            </a:endParaRPr>
          </a:p>
        </p:txBody>
      </p:sp>
    </p:spTree>
    <p:extLst>
      <p:ext uri="{BB962C8B-B14F-4D97-AF65-F5344CB8AC3E}">
        <p14:creationId xmlns:p14="http://schemas.microsoft.com/office/powerpoint/2010/main" val="3475150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30</a:t>
            </a:fld>
            <a:endParaRPr lang="en-IE" dirty="0">
              <a:solidFill>
                <a:prstClr val="black"/>
              </a:solidFill>
            </a:endParaRPr>
          </a:p>
        </p:txBody>
      </p:sp>
    </p:spTree>
    <p:extLst>
      <p:ext uri="{BB962C8B-B14F-4D97-AF65-F5344CB8AC3E}">
        <p14:creationId xmlns:p14="http://schemas.microsoft.com/office/powerpoint/2010/main" val="3956334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31</a:t>
            </a:fld>
            <a:endParaRPr lang="en-IE" dirty="0">
              <a:solidFill>
                <a:prstClr val="black"/>
              </a:solidFill>
            </a:endParaRPr>
          </a:p>
        </p:txBody>
      </p:sp>
    </p:spTree>
    <p:extLst>
      <p:ext uri="{BB962C8B-B14F-4D97-AF65-F5344CB8AC3E}">
        <p14:creationId xmlns:p14="http://schemas.microsoft.com/office/powerpoint/2010/main" val="3956334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B00E6642-81D7-468C-B6A1-EDE5362E983C}" type="slidenum">
              <a:rPr lang="en-IE" smtClean="0">
                <a:solidFill>
                  <a:prstClr val="black"/>
                </a:solidFill>
              </a:rPr>
              <a:pPr/>
              <a:t>34</a:t>
            </a:fld>
            <a:endParaRPr lang="en-IE">
              <a:solidFill>
                <a:prstClr val="black"/>
              </a:solidFill>
            </a:endParaRPr>
          </a:p>
        </p:txBody>
      </p:sp>
    </p:spTree>
    <p:extLst>
      <p:ext uri="{BB962C8B-B14F-4D97-AF65-F5344CB8AC3E}">
        <p14:creationId xmlns:p14="http://schemas.microsoft.com/office/powerpoint/2010/main" val="45415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35</a:t>
            </a:fld>
            <a:endParaRPr lang="en-IE" dirty="0">
              <a:solidFill>
                <a:prstClr val="black"/>
              </a:solidFill>
            </a:endParaRPr>
          </a:p>
        </p:txBody>
      </p:sp>
    </p:spTree>
    <p:extLst>
      <p:ext uri="{BB962C8B-B14F-4D97-AF65-F5344CB8AC3E}">
        <p14:creationId xmlns:p14="http://schemas.microsoft.com/office/powerpoint/2010/main" val="852174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next 3 slides ill show that increasing the</a:t>
            </a:r>
            <a:r>
              <a:rPr lang="en-IE" baseline="0" dirty="0" smtClean="0"/>
              <a:t> sample size reduces the margin of error.</a:t>
            </a:r>
          </a:p>
          <a:p>
            <a:endParaRPr lang="en-GB" baseline="0" dirty="0" smtClean="0"/>
          </a:p>
          <a:p>
            <a:r>
              <a:rPr lang="en-GB" baseline="0" dirty="0" smtClean="0"/>
              <a:t>8% to 48% - not a very valuable statistic</a:t>
            </a:r>
            <a:endParaRPr lang="en-IE" baseline="0" dirty="0" smtClean="0"/>
          </a:p>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36</a:t>
            </a:fld>
            <a:endParaRPr lang="en-IE" dirty="0">
              <a:solidFill>
                <a:prstClr val="black"/>
              </a:solidFill>
            </a:endParaRPr>
          </a:p>
        </p:txBody>
      </p:sp>
    </p:spTree>
    <p:extLst>
      <p:ext uri="{BB962C8B-B14F-4D97-AF65-F5344CB8AC3E}">
        <p14:creationId xmlns:p14="http://schemas.microsoft.com/office/powerpoint/2010/main" val="1275489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18% to 38% is a little more valuable</a:t>
            </a:r>
            <a:r>
              <a:rPr lang="en-IE" baseline="0" dirty="0" smtClean="0"/>
              <a:t> as an interval</a:t>
            </a:r>
          </a:p>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37</a:t>
            </a:fld>
            <a:endParaRPr lang="en-IE" dirty="0">
              <a:solidFill>
                <a:prstClr val="black"/>
              </a:solidFill>
            </a:endParaRPr>
          </a:p>
        </p:txBody>
      </p:sp>
    </p:spTree>
    <p:extLst>
      <p:ext uri="{BB962C8B-B14F-4D97-AF65-F5344CB8AC3E}">
        <p14:creationId xmlns:p14="http://schemas.microsoft.com/office/powerpoint/2010/main" val="1275489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25% to 31%</a:t>
            </a:r>
            <a:r>
              <a:rPr lang="en-IE" baseline="0" dirty="0" smtClean="0"/>
              <a:t> is a very valuable statistic.</a:t>
            </a:r>
          </a:p>
          <a:p>
            <a:r>
              <a:rPr lang="en-GB" baseline="0" dirty="0" smtClean="0"/>
              <a:t>It is achieved from a sample of 1111 – often used in political polls.</a:t>
            </a:r>
            <a:endParaRPr lang="en-IE" baseline="0" dirty="0" smtClean="0"/>
          </a:p>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38</a:t>
            </a:fld>
            <a:endParaRPr lang="en-IE" dirty="0">
              <a:solidFill>
                <a:prstClr val="black"/>
              </a:solidFill>
            </a:endParaRPr>
          </a:p>
        </p:txBody>
      </p:sp>
    </p:spTree>
    <p:extLst>
      <p:ext uri="{BB962C8B-B14F-4D97-AF65-F5344CB8AC3E}">
        <p14:creationId xmlns:p14="http://schemas.microsoft.com/office/powerpoint/2010/main" val="1275489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LCHL just need to be a little more accurate using z values.</a:t>
            </a:r>
          </a:p>
          <a:p>
            <a:r>
              <a:rPr lang="en-US" dirty="0" smtClean="0"/>
              <a:t>1</a:t>
            </a:r>
            <a:r>
              <a:rPr lang="en-US" baseline="0" dirty="0" smtClean="0"/>
              <a:t> over root n  is a simplified formula using 2 instead of 1.96</a:t>
            </a:r>
          </a:p>
          <a:p>
            <a:r>
              <a:rPr lang="en-US" baseline="0" dirty="0" smtClean="0"/>
              <a:t>LCHL will use 1.96 properly</a:t>
            </a:r>
            <a:endParaRPr lang="en-US" dirty="0" smtClean="0"/>
          </a:p>
        </p:txBody>
      </p:sp>
      <p:sp>
        <p:nvSpPr>
          <p:cNvPr id="4" name="Slide Number Placeholder 3"/>
          <p:cNvSpPr>
            <a:spLocks noGrp="1"/>
          </p:cNvSpPr>
          <p:nvPr>
            <p:ph type="sldNum" sz="quarter" idx="5"/>
          </p:nvPr>
        </p:nvSpPr>
        <p:spPr/>
        <p:txBody>
          <a:bodyPr/>
          <a:lstStyle/>
          <a:p>
            <a:pPr>
              <a:defRPr/>
            </a:pPr>
            <a:fld id="{57CEE1B0-DED3-47FE-8FDF-888B2083495E}"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1880468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40</a:t>
            </a:fld>
            <a:endParaRPr lang="en-IE" dirty="0">
              <a:solidFill>
                <a:prstClr val="black"/>
              </a:solidFill>
            </a:endParaRPr>
          </a:p>
        </p:txBody>
      </p:sp>
    </p:spTree>
    <p:extLst>
      <p:ext uri="{BB962C8B-B14F-4D97-AF65-F5344CB8AC3E}">
        <p14:creationId xmlns:p14="http://schemas.microsoft.com/office/powerpoint/2010/main" val="347515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4</a:t>
            </a:fld>
            <a:endParaRPr lang="en-IE" dirty="0">
              <a:solidFill>
                <a:prstClr val="black"/>
              </a:solidFill>
            </a:endParaRPr>
          </a:p>
        </p:txBody>
      </p:sp>
    </p:spTree>
    <p:extLst>
      <p:ext uri="{BB962C8B-B14F-4D97-AF65-F5344CB8AC3E}">
        <p14:creationId xmlns:p14="http://schemas.microsoft.com/office/powerpoint/2010/main" val="1455477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41</a:t>
            </a:fld>
            <a:endParaRPr lang="en-IE" dirty="0">
              <a:solidFill>
                <a:prstClr val="black"/>
              </a:solidFill>
            </a:endParaRPr>
          </a:p>
        </p:txBody>
      </p:sp>
    </p:spTree>
    <p:extLst>
      <p:ext uri="{BB962C8B-B14F-4D97-AF65-F5344CB8AC3E}">
        <p14:creationId xmlns:p14="http://schemas.microsoft.com/office/powerpoint/2010/main" val="1275489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42</a:t>
            </a:fld>
            <a:endParaRPr lang="en-IE" dirty="0">
              <a:solidFill>
                <a:prstClr val="black"/>
              </a:solidFill>
            </a:endParaRPr>
          </a:p>
        </p:txBody>
      </p:sp>
    </p:spTree>
    <p:extLst>
      <p:ext uri="{BB962C8B-B14F-4D97-AF65-F5344CB8AC3E}">
        <p14:creationId xmlns:p14="http://schemas.microsoft.com/office/powerpoint/2010/main" val="2392778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FFE91F7-43C7-4D28-B6CF-819FAA712558}" type="slidenum">
              <a:rPr lang="en-IE" smtClean="0">
                <a:solidFill>
                  <a:prstClr val="black"/>
                </a:solidFill>
              </a:rPr>
              <a:pPr/>
              <a:t>44</a:t>
            </a:fld>
            <a:endParaRPr lang="en-IE">
              <a:solidFill>
                <a:prstClr val="black"/>
              </a:solidFill>
            </a:endParaRPr>
          </a:p>
        </p:txBody>
      </p:sp>
    </p:spTree>
    <p:extLst>
      <p:ext uri="{BB962C8B-B14F-4D97-AF65-F5344CB8AC3E}">
        <p14:creationId xmlns:p14="http://schemas.microsoft.com/office/powerpoint/2010/main" val="2149438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B00E6642-81D7-468C-B6A1-EDE5362E983C}" type="slidenum">
              <a:rPr lang="en-IE" smtClean="0">
                <a:solidFill>
                  <a:prstClr val="black"/>
                </a:solidFill>
              </a:rPr>
              <a:pPr/>
              <a:t>45</a:t>
            </a:fld>
            <a:endParaRPr lang="en-IE">
              <a:solidFill>
                <a:prstClr val="black"/>
              </a:solidFill>
            </a:endParaRPr>
          </a:p>
        </p:txBody>
      </p:sp>
    </p:spTree>
    <p:extLst>
      <p:ext uri="{BB962C8B-B14F-4D97-AF65-F5344CB8AC3E}">
        <p14:creationId xmlns:p14="http://schemas.microsoft.com/office/powerpoint/2010/main" val="2305809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FE91F7-43C7-4D28-B6CF-819FAA712558}" type="slidenum">
              <a:rPr lang="en-IE" smtClean="0">
                <a:solidFill>
                  <a:prstClr val="black"/>
                </a:solidFill>
              </a:rPr>
              <a:pPr/>
              <a:t>46</a:t>
            </a:fld>
            <a:endParaRPr lang="en-IE">
              <a:solidFill>
                <a:prstClr val="black"/>
              </a:solidFill>
            </a:endParaRPr>
          </a:p>
        </p:txBody>
      </p:sp>
    </p:spTree>
    <p:extLst>
      <p:ext uri="{BB962C8B-B14F-4D97-AF65-F5344CB8AC3E}">
        <p14:creationId xmlns:p14="http://schemas.microsoft.com/office/powerpoint/2010/main" val="458340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sz="1200" kern="1200" dirty="0" smtClean="0">
              <a:solidFill>
                <a:schemeClr val="tx1"/>
              </a:solidFill>
              <a:latin typeface="+mn-lt"/>
              <a:ea typeface="+mn-ea"/>
              <a:cs typeface="+mn-cs"/>
            </a:endParaRPr>
          </a:p>
          <a:p>
            <a:endParaRPr lang="en-IE" sz="1200" kern="1200" dirty="0" smtClean="0">
              <a:solidFill>
                <a:schemeClr val="tx1"/>
              </a:solidFill>
              <a:latin typeface="+mn-lt"/>
              <a:ea typeface="+mn-ea"/>
              <a:cs typeface="+mn-cs"/>
            </a:endParaRPr>
          </a:p>
          <a:p>
            <a:r>
              <a:rPr lang="en-IE" sz="1200" kern="1200" dirty="0" smtClean="0">
                <a:solidFill>
                  <a:schemeClr val="tx1"/>
                </a:solidFill>
                <a:latin typeface="+mn-lt"/>
                <a:ea typeface="+mn-ea"/>
                <a:cs typeface="+mn-cs"/>
              </a:rPr>
              <a:t>What could you say about the effectiveness of the drug?</a:t>
            </a:r>
          </a:p>
          <a:p>
            <a:r>
              <a:rPr lang="en-IE" sz="1200" kern="1200" dirty="0" smtClean="0">
                <a:solidFill>
                  <a:schemeClr val="tx1"/>
                </a:solidFill>
                <a:latin typeface="+mn-lt"/>
                <a:ea typeface="+mn-ea"/>
                <a:cs typeface="+mn-cs"/>
              </a:rPr>
              <a:t>What can you say about the company’s claim?</a:t>
            </a:r>
          </a:p>
          <a:p>
            <a:r>
              <a:rPr lang="en-IE" sz="1200" kern="1200" dirty="0" smtClean="0">
                <a:solidFill>
                  <a:schemeClr val="tx1"/>
                </a:solidFill>
                <a:latin typeface="+mn-lt"/>
                <a:ea typeface="+mn-ea"/>
                <a:cs typeface="+mn-cs"/>
              </a:rPr>
              <a:t>Can you be 100% confident in what you say about the company’s claim?</a:t>
            </a:r>
          </a:p>
          <a:p>
            <a:r>
              <a:rPr lang="en-IE" sz="1200" kern="1200" dirty="0" smtClean="0">
                <a:solidFill>
                  <a:schemeClr val="tx1"/>
                </a:solidFill>
                <a:latin typeface="+mn-lt"/>
                <a:ea typeface="+mn-ea"/>
                <a:cs typeface="+mn-cs"/>
              </a:rPr>
              <a:t>Can statistics tell us that they are lying?</a:t>
            </a:r>
          </a:p>
          <a:p>
            <a:r>
              <a:rPr lang="en-IE" sz="1200" kern="1200" dirty="0" smtClean="0">
                <a:solidFill>
                  <a:schemeClr val="tx1"/>
                </a:solidFill>
                <a:latin typeface="+mn-lt"/>
                <a:ea typeface="+mn-ea"/>
                <a:cs typeface="+mn-cs"/>
              </a:rPr>
              <a:t>Can statistics tell us that they are telling the truth?</a:t>
            </a:r>
          </a:p>
          <a:p>
            <a:r>
              <a:rPr lang="en-IE" sz="1200" kern="1200" dirty="0" smtClean="0">
                <a:solidFill>
                  <a:schemeClr val="tx1"/>
                </a:solidFill>
                <a:latin typeface="+mn-lt"/>
                <a:ea typeface="+mn-ea"/>
                <a:cs typeface="+mn-cs"/>
              </a:rPr>
              <a:t>The sample size is 100.  Make a comment.</a:t>
            </a:r>
          </a:p>
          <a:p>
            <a:r>
              <a:rPr lang="en-IE" sz="1200" kern="1200" dirty="0" smtClean="0">
                <a:solidFill>
                  <a:schemeClr val="tx1"/>
                </a:solidFill>
                <a:latin typeface="+mn-lt"/>
                <a:ea typeface="+mn-ea"/>
                <a:cs typeface="+mn-cs"/>
              </a:rPr>
              <a:t>Have we seen anything about sample(s) during the day that might help us with our understanding about what we can/can’t say?</a:t>
            </a:r>
          </a:p>
          <a:p>
            <a:r>
              <a:rPr lang="en-IE" sz="1200" kern="1200" dirty="0" smtClean="0">
                <a:solidFill>
                  <a:schemeClr val="tx1"/>
                </a:solidFill>
                <a:latin typeface="+mn-lt"/>
                <a:ea typeface="+mn-ea"/>
                <a:cs typeface="+mn-cs"/>
              </a:rPr>
              <a:t>If the sample of 100 results had said that the drug relieves migraine 68% of the time would it change your conclusion?</a:t>
            </a:r>
          </a:p>
          <a:p>
            <a:endParaRPr lang="en-IE" sz="1200" kern="1200" dirty="0" smtClean="0">
              <a:solidFill>
                <a:schemeClr val="tx1"/>
              </a:solidFill>
              <a:latin typeface="+mn-lt"/>
              <a:ea typeface="+mn-ea"/>
              <a:cs typeface="+mn-cs"/>
            </a:endParaRPr>
          </a:p>
          <a:p>
            <a:endParaRPr lang="en-IE" sz="1200" kern="1200" dirty="0" smtClean="0">
              <a:solidFill>
                <a:schemeClr val="tx1"/>
              </a:solidFill>
              <a:latin typeface="+mn-lt"/>
              <a:ea typeface="+mn-ea"/>
              <a:cs typeface="+mn-cs"/>
            </a:endParaRPr>
          </a:p>
          <a:p>
            <a:r>
              <a:rPr lang="en-IE" dirty="0" smtClean="0"/>
              <a:t>For Hypothesis tests the essential attitude is scepticism.</a:t>
            </a:r>
          </a:p>
          <a:p>
            <a:r>
              <a:rPr lang="en-IE" dirty="0" smtClean="0"/>
              <a:t> Cling to the null’s assertion that there is nothing unusual</a:t>
            </a:r>
          </a:p>
          <a:p>
            <a:r>
              <a:rPr lang="en-IE" dirty="0" smtClean="0"/>
              <a:t>“Fail to reject”</a:t>
            </a:r>
          </a:p>
          <a:p>
            <a:r>
              <a:rPr lang="en-IE" dirty="0" smtClean="0"/>
              <a:t>Never declare the null hypothesis to be true</a:t>
            </a:r>
          </a:p>
          <a:p>
            <a:endParaRPr lang="en-IE" sz="1200" kern="1200" dirty="0" smtClean="0">
              <a:solidFill>
                <a:schemeClr val="tx1"/>
              </a:solidFill>
              <a:latin typeface="+mn-lt"/>
              <a:ea typeface="+mn-ea"/>
              <a:cs typeface="+mn-cs"/>
            </a:endParaRPr>
          </a:p>
          <a:p>
            <a:endParaRPr lang="en-IE" sz="1200" kern="1200" dirty="0" smtClean="0">
              <a:solidFill>
                <a:schemeClr val="tx1"/>
              </a:solidFill>
              <a:latin typeface="+mn-lt"/>
              <a:ea typeface="+mn-ea"/>
              <a:cs typeface="+mn-cs"/>
            </a:endParaRPr>
          </a:p>
          <a:p>
            <a:endParaRPr lang="en-IE" sz="1200" kern="1200" dirty="0" smtClean="0">
              <a:solidFill>
                <a:schemeClr val="tx1"/>
              </a:solidFill>
              <a:latin typeface="+mn-lt"/>
              <a:ea typeface="+mn-ea"/>
              <a:cs typeface="+mn-cs"/>
            </a:endParaRPr>
          </a:p>
          <a:p>
            <a:r>
              <a:rPr lang="en-IE" sz="1200" kern="1200" dirty="0" smtClean="0">
                <a:solidFill>
                  <a:schemeClr val="tx1"/>
                </a:solidFill>
                <a:latin typeface="+mn-lt"/>
                <a:ea typeface="+mn-ea"/>
                <a:cs typeface="+mn-cs"/>
              </a:rPr>
              <a:t>Must make a decision</a:t>
            </a:r>
            <a:r>
              <a:rPr lang="en-IE" sz="1200" kern="1200" baseline="0" dirty="0" smtClean="0">
                <a:solidFill>
                  <a:schemeClr val="tx1"/>
                </a:solidFill>
                <a:latin typeface="+mn-lt"/>
                <a:ea typeface="+mn-ea"/>
                <a:cs typeface="+mn-cs"/>
              </a:rPr>
              <a:t> after doing a hypothesis test.</a:t>
            </a:r>
            <a:endParaRPr lang="en-IE" sz="1200" kern="1200" dirty="0" smtClean="0">
              <a:solidFill>
                <a:schemeClr val="tx1"/>
              </a:solidFill>
              <a:latin typeface="+mn-lt"/>
              <a:ea typeface="+mn-ea"/>
              <a:cs typeface="+mn-cs"/>
            </a:endParaRPr>
          </a:p>
          <a:p>
            <a:endParaRPr lang="en-IE" sz="1200" kern="1200" dirty="0" smtClean="0">
              <a:solidFill>
                <a:schemeClr val="tx1"/>
              </a:solidFill>
              <a:latin typeface="+mn-lt"/>
              <a:ea typeface="+mn-ea"/>
              <a:cs typeface="+mn-cs"/>
            </a:endParaRPr>
          </a:p>
          <a:p>
            <a:endParaRPr lang="en-IE"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FE91F7-43C7-4D28-B6CF-819FAA712558}" type="slidenum">
              <a:rPr lang="en-IE" smtClean="0">
                <a:solidFill>
                  <a:prstClr val="black"/>
                </a:solidFill>
              </a:rPr>
              <a:pPr/>
              <a:t>47</a:t>
            </a:fld>
            <a:endParaRPr lang="en-IE">
              <a:solidFill>
                <a:prstClr val="black"/>
              </a:solidFill>
            </a:endParaRPr>
          </a:p>
        </p:txBody>
      </p:sp>
    </p:spTree>
    <p:extLst>
      <p:ext uri="{BB962C8B-B14F-4D97-AF65-F5344CB8AC3E}">
        <p14:creationId xmlns:p14="http://schemas.microsoft.com/office/powerpoint/2010/main" val="165500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i="0" dirty="0" smtClean="0">
              <a:solidFill>
                <a:srgbClr val="990033"/>
              </a:solidFill>
            </a:endParaRPr>
          </a:p>
          <a:p>
            <a:endParaRPr lang="en-IE" dirty="0"/>
          </a:p>
        </p:txBody>
      </p:sp>
      <p:sp>
        <p:nvSpPr>
          <p:cNvPr id="4" name="Slide Number Placeholder 3"/>
          <p:cNvSpPr>
            <a:spLocks noGrp="1"/>
          </p:cNvSpPr>
          <p:nvPr>
            <p:ph type="sldNum" sz="quarter" idx="10"/>
          </p:nvPr>
        </p:nvSpPr>
        <p:spPr/>
        <p:txBody>
          <a:bodyPr/>
          <a:lstStyle/>
          <a:p>
            <a:fld id="{BB338511-C4BD-4E96-9B96-7FCE5EA4F729}" type="slidenum">
              <a:rPr lang="en-IE" smtClean="0">
                <a:solidFill>
                  <a:prstClr val="black"/>
                </a:solidFill>
              </a:rPr>
              <a:pPr/>
              <a:t>49</a:t>
            </a:fld>
            <a:endParaRPr lang="en-IE">
              <a:solidFill>
                <a:prstClr val="black"/>
              </a:solidFill>
            </a:endParaRPr>
          </a:p>
        </p:txBody>
      </p:sp>
    </p:spTree>
    <p:extLst>
      <p:ext uri="{BB962C8B-B14F-4D97-AF65-F5344CB8AC3E}">
        <p14:creationId xmlns:p14="http://schemas.microsoft.com/office/powerpoint/2010/main" val="168628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i="0"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50</a:t>
            </a:fld>
            <a:endParaRPr lang="en-IE" dirty="0">
              <a:solidFill>
                <a:prstClr val="black"/>
              </a:solidFill>
            </a:endParaRPr>
          </a:p>
        </p:txBody>
      </p:sp>
    </p:spTree>
    <p:extLst>
      <p:ext uri="{BB962C8B-B14F-4D97-AF65-F5344CB8AC3E}">
        <p14:creationId xmlns:p14="http://schemas.microsoft.com/office/powerpoint/2010/main" val="580778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u="none" strike="noStrike" kern="1200" baseline="0" dirty="0" smtClean="0">
              <a:solidFill>
                <a:schemeClr val="tx1"/>
              </a:solidFill>
              <a:latin typeface="Century Gothic" pitchFamily="34" charset="0"/>
              <a:ea typeface="+mn-ea"/>
              <a:cs typeface="+mn-cs"/>
            </a:endParaRPr>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51</a:t>
            </a:fld>
            <a:endParaRPr lang="en-IE" dirty="0">
              <a:solidFill>
                <a:prstClr val="black"/>
              </a:solidFill>
            </a:endParaRPr>
          </a:p>
        </p:txBody>
      </p:sp>
    </p:spTree>
    <p:extLst>
      <p:ext uri="{BB962C8B-B14F-4D97-AF65-F5344CB8AC3E}">
        <p14:creationId xmlns:p14="http://schemas.microsoft.com/office/powerpoint/2010/main" val="2991081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52</a:t>
            </a:fld>
            <a:endParaRPr lang="en-IE" dirty="0">
              <a:solidFill>
                <a:prstClr val="black"/>
              </a:solidFill>
            </a:endParaRPr>
          </a:p>
        </p:txBody>
      </p:sp>
    </p:spTree>
    <p:extLst>
      <p:ext uri="{BB962C8B-B14F-4D97-AF65-F5344CB8AC3E}">
        <p14:creationId xmlns:p14="http://schemas.microsoft.com/office/powerpoint/2010/main" val="262671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From looking at the graph,</a:t>
            </a:r>
            <a:r>
              <a:rPr lang="en-IE" baseline="0" dirty="0" smtClean="0"/>
              <a:t> table and percentages do you think a r</a:t>
            </a:r>
            <a:r>
              <a:rPr lang="en-IE" dirty="0" smtClean="0"/>
              <a:t>ight foot length</a:t>
            </a:r>
            <a:r>
              <a:rPr lang="en-IE" baseline="0" dirty="0" smtClean="0"/>
              <a:t> of </a:t>
            </a:r>
            <a:r>
              <a:rPr lang="en-IE" dirty="0" smtClean="0"/>
              <a:t>40cm</a:t>
            </a:r>
            <a:r>
              <a:rPr lang="en-IE" baseline="0" dirty="0" smtClean="0"/>
              <a:t> is possible? </a:t>
            </a:r>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From looking at the graph,</a:t>
            </a:r>
            <a:r>
              <a:rPr lang="en-IE" baseline="0" dirty="0" smtClean="0"/>
              <a:t> table and percentages do you think a r</a:t>
            </a:r>
            <a:r>
              <a:rPr lang="en-IE" dirty="0" smtClean="0"/>
              <a:t>ight foot length</a:t>
            </a:r>
            <a:r>
              <a:rPr lang="en-IE" baseline="0" dirty="0" smtClean="0"/>
              <a:t> of </a:t>
            </a:r>
            <a:r>
              <a:rPr lang="en-IE" dirty="0" smtClean="0"/>
              <a:t>40cm</a:t>
            </a:r>
            <a:r>
              <a:rPr lang="en-IE" baseline="0" dirty="0" smtClean="0"/>
              <a:t> is probable?</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The empirical rule quantifies how probable a length of 40cm is.</a:t>
            </a:r>
            <a:endParaRPr lang="en-IE" dirty="0" smtClean="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5</a:t>
            </a:fld>
            <a:endParaRPr lang="en-IE" dirty="0">
              <a:solidFill>
                <a:prstClr val="black"/>
              </a:solidFill>
            </a:endParaRPr>
          </a:p>
        </p:txBody>
      </p:sp>
    </p:spTree>
    <p:extLst>
      <p:ext uri="{BB962C8B-B14F-4D97-AF65-F5344CB8AC3E}">
        <p14:creationId xmlns:p14="http://schemas.microsoft.com/office/powerpoint/2010/main" val="26649907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53</a:t>
            </a:fld>
            <a:endParaRPr lang="en-IE" dirty="0">
              <a:solidFill>
                <a:prstClr val="black"/>
              </a:solidFill>
            </a:endParaRPr>
          </a:p>
        </p:txBody>
      </p:sp>
    </p:spTree>
    <p:extLst>
      <p:ext uri="{BB962C8B-B14F-4D97-AF65-F5344CB8AC3E}">
        <p14:creationId xmlns:p14="http://schemas.microsoft.com/office/powerpoint/2010/main" val="39017870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We will fill this summary sheet in after</a:t>
            </a:r>
            <a:r>
              <a:rPr lang="en-IE" baseline="0" dirty="0" smtClean="0"/>
              <a:t> doing the next task (and while answering verbal questions about a GeoGebra file).</a:t>
            </a:r>
            <a:endParaRPr lang="en-IE" dirty="0"/>
          </a:p>
        </p:txBody>
      </p:sp>
      <p:sp>
        <p:nvSpPr>
          <p:cNvPr id="4" name="Slide Number Placeholder 3"/>
          <p:cNvSpPr>
            <a:spLocks noGrp="1"/>
          </p:cNvSpPr>
          <p:nvPr>
            <p:ph type="sldNum" sz="quarter" idx="10"/>
          </p:nvPr>
        </p:nvSpPr>
        <p:spPr/>
        <p:txBody>
          <a:bodyPr/>
          <a:lstStyle/>
          <a:p>
            <a:fld id="{BB338511-C4BD-4E96-9B96-7FCE5EA4F729}" type="slidenum">
              <a:rPr lang="en-IE" smtClean="0">
                <a:solidFill>
                  <a:prstClr val="black"/>
                </a:solidFill>
              </a:rPr>
              <a:pPr/>
              <a:t>54</a:t>
            </a:fld>
            <a:endParaRPr lang="en-IE">
              <a:solidFill>
                <a:prstClr val="black"/>
              </a:solidFill>
            </a:endParaRPr>
          </a:p>
        </p:txBody>
      </p:sp>
    </p:spTree>
    <p:extLst>
      <p:ext uri="{BB962C8B-B14F-4D97-AF65-F5344CB8AC3E}">
        <p14:creationId xmlns:p14="http://schemas.microsoft.com/office/powerpoint/2010/main" val="662651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The</a:t>
            </a:r>
            <a:r>
              <a:rPr lang="en-IE" baseline="0" dirty="0" smtClean="0"/>
              <a:t> distribution of the weights of the school bags of </a:t>
            </a:r>
            <a:r>
              <a:rPr lang="en-IE" b="1" baseline="0" dirty="0" smtClean="0"/>
              <a:t>all</a:t>
            </a:r>
            <a:r>
              <a:rPr lang="en-IE" b="0" baseline="0" dirty="0" smtClean="0"/>
              <a:t> 200 students is shown.  In the real world it is too costly to survey a whole population.  We usually take a sample.</a:t>
            </a:r>
            <a:endParaRPr lang="en-IE" dirty="0" smtClean="0"/>
          </a:p>
          <a:p>
            <a:endParaRPr lang="en-IE" dirty="0" smtClean="0"/>
          </a:p>
          <a:p>
            <a:r>
              <a:rPr lang="en-IE" dirty="0" smtClean="0"/>
              <a:t>I</a:t>
            </a:r>
            <a:r>
              <a:rPr lang="en-IE" baseline="0" dirty="0" smtClean="0"/>
              <a:t>n the next activity w</a:t>
            </a:r>
            <a:r>
              <a:rPr lang="en-IE" dirty="0" smtClean="0"/>
              <a:t>e will investigate</a:t>
            </a:r>
            <a:r>
              <a:rPr lang="en-IE" baseline="0" dirty="0" smtClean="0"/>
              <a:t> lots of samples to see we can use one sample effectively.</a:t>
            </a:r>
          </a:p>
          <a:p>
            <a:endParaRPr lang="en-IE" baseline="0" dirty="0" smtClean="0"/>
          </a:p>
          <a:p>
            <a:r>
              <a:rPr lang="en-IE" baseline="0" dirty="0" smtClean="0"/>
              <a:t>It says it in bold just before question 4 but just in case I’ll draw your attention to the fact that you should use STAT mode on your calculator as much as you can.  This will be good revision for your students.</a:t>
            </a:r>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55</a:t>
            </a:fld>
            <a:endParaRPr lang="en-IE" dirty="0">
              <a:solidFill>
                <a:prstClr val="black"/>
              </a:solidFill>
            </a:endParaRPr>
          </a:p>
        </p:txBody>
      </p:sp>
    </p:spTree>
    <p:extLst>
      <p:ext uri="{BB962C8B-B14F-4D97-AF65-F5344CB8AC3E}">
        <p14:creationId xmlns:p14="http://schemas.microsoft.com/office/powerpoint/2010/main" val="36547496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For question 1 the descriptions</a:t>
            </a:r>
            <a:r>
              <a:rPr lang="en-IE" baseline="0" dirty="0" smtClean="0"/>
              <a:t> of the Shape, Centre and Spread should be sufficient that a person who read them could sketch the distribution.</a:t>
            </a:r>
          </a:p>
          <a:p>
            <a:r>
              <a:rPr lang="en-IE" baseline="0" dirty="0" smtClean="0"/>
              <a:t>e.g. if a group says the distribution is symmetrical, has a centre of 5, and range between 0.1 and 9.9 then draw a uniform distribution with these correct (but insufficient) characteristics.  (Link to Geometry Necessary and Sufficient).</a:t>
            </a:r>
          </a:p>
          <a:p>
            <a:r>
              <a:rPr lang="en-IE" baseline="0" dirty="0" smtClean="0"/>
              <a:t>Centre of Data: A balancing point.</a:t>
            </a:r>
          </a:p>
          <a:p>
            <a:r>
              <a:rPr lang="en-IE" baseline="0" dirty="0" smtClean="0"/>
              <a:t>Encourage teachers to look again at the Report on the Trialling of the Sample Paper to get ideas for describing distributions.</a:t>
            </a:r>
          </a:p>
          <a:p>
            <a:endParaRPr lang="en-IE" baseline="0" dirty="0" smtClean="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56</a:t>
            </a:fld>
            <a:endParaRPr lang="en-IE" dirty="0">
              <a:solidFill>
                <a:prstClr val="black"/>
              </a:solidFill>
            </a:endParaRPr>
          </a:p>
        </p:txBody>
      </p:sp>
    </p:spTree>
    <p:extLst>
      <p:ext uri="{BB962C8B-B14F-4D97-AF65-F5344CB8AC3E}">
        <p14:creationId xmlns:p14="http://schemas.microsoft.com/office/powerpoint/2010/main" val="2909283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7. It is good that students come up with phrases like the “mean of the sample means” themselves.  The sample means are all quite close to the population mean.</a:t>
            </a:r>
          </a:p>
          <a:p>
            <a:r>
              <a:rPr lang="en-IE" baseline="0" dirty="0" smtClean="0"/>
              <a:t>8. </a:t>
            </a:r>
          </a:p>
          <a:p>
            <a:r>
              <a:rPr lang="en-IE" baseline="0" dirty="0" smtClean="0"/>
              <a:t>9. The sample means are all quite close to one another i.e. they aren’t spread out much i.e. the standard deviation of the sample means is smaller than the standard deviation of the population.    </a:t>
            </a:r>
          </a:p>
          <a:p>
            <a:r>
              <a:rPr lang="en-IE" dirty="0" smtClean="0"/>
              <a:t>10. Table</a:t>
            </a:r>
          </a:p>
          <a:p>
            <a:r>
              <a:rPr lang="en-IE" dirty="0" smtClean="0"/>
              <a:t>11. Histogram</a:t>
            </a:r>
          </a:p>
          <a:p>
            <a:r>
              <a:rPr lang="en-IE" dirty="0" smtClean="0"/>
              <a:t>It</a:t>
            </a:r>
            <a:r>
              <a:rPr lang="en-IE" baseline="0" dirty="0" smtClean="0"/>
              <a:t> might be a good idea to show more samples using GeoGebra or </a:t>
            </a:r>
            <a:r>
              <a:rPr lang="en-IE" baseline="0" dirty="0" err="1" smtClean="0"/>
              <a:t>Powerpoint</a:t>
            </a:r>
            <a:r>
              <a:rPr lang="en-IE" baseline="0" dirty="0" smtClean="0"/>
              <a:t> to answer the “Shape” question in question 12.  GeoGebra or </a:t>
            </a:r>
            <a:r>
              <a:rPr lang="en-IE" baseline="0" dirty="0" err="1" smtClean="0"/>
              <a:t>Powerpoint</a:t>
            </a:r>
            <a:r>
              <a:rPr lang="en-IE" baseline="0" dirty="0" smtClean="0"/>
              <a:t> would also be useful for question 13.</a:t>
            </a:r>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57</a:t>
            </a:fld>
            <a:endParaRPr lang="en-IE" dirty="0">
              <a:solidFill>
                <a:prstClr val="black"/>
              </a:solidFill>
            </a:endParaRPr>
          </a:p>
        </p:txBody>
      </p:sp>
    </p:spTree>
    <p:extLst>
      <p:ext uri="{BB962C8B-B14F-4D97-AF65-F5344CB8AC3E}">
        <p14:creationId xmlns:p14="http://schemas.microsoft.com/office/powerpoint/2010/main" val="2909283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58</a:t>
            </a:fld>
            <a:endParaRPr lang="en-IE" dirty="0">
              <a:solidFill>
                <a:prstClr val="black"/>
              </a:solidFill>
            </a:endParaRPr>
          </a:p>
        </p:txBody>
      </p:sp>
    </p:spTree>
    <p:extLst>
      <p:ext uri="{BB962C8B-B14F-4D97-AF65-F5344CB8AC3E}">
        <p14:creationId xmlns:p14="http://schemas.microsoft.com/office/powerpoint/2010/main" val="29092832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sz="1200" kern="1200" dirty="0" smtClean="0">
              <a:solidFill>
                <a:schemeClr val="tx1"/>
              </a:solidFill>
              <a:effectLst/>
              <a:latin typeface="Century Gothic" pitchFamily="34" charset="0"/>
              <a:ea typeface="+mn-ea"/>
              <a:cs typeface="+mn-cs"/>
            </a:endParaRPr>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60</a:t>
            </a:fld>
            <a:endParaRPr lang="en-IE" dirty="0">
              <a:solidFill>
                <a:prstClr val="black"/>
              </a:solidFill>
            </a:endParaRPr>
          </a:p>
        </p:txBody>
      </p:sp>
    </p:spTree>
    <p:extLst>
      <p:ext uri="{BB962C8B-B14F-4D97-AF65-F5344CB8AC3E}">
        <p14:creationId xmlns:p14="http://schemas.microsoft.com/office/powerpoint/2010/main" val="41261584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dirty="0"/>
              </a:p>
            </p:txBody>
          </p:sp>
        </mc:Choice>
        <mc:Fallback xmlns="">
          <p:sp>
            <p:nvSpPr>
              <p:cNvPr id="3" name="Notes Placeholder 2"/>
              <p:cNvSpPr>
                <a:spLocks noGrp="1"/>
              </p:cNvSpPr>
              <p:nvPr>
                <p:ph type="body" idx="1"/>
              </p:nvPr>
            </p:nvSpPr>
            <p:spPr/>
            <p:txBody>
              <a:bodyPr/>
              <a:lstStyle/>
              <a:p>
                <a:r>
                  <a:rPr lang="en-IE" i="0" dirty="0" smtClean="0"/>
                  <a:t>The</a:t>
                </a:r>
                <a:r>
                  <a:rPr lang="en-IE" i="0" baseline="0" dirty="0" smtClean="0"/>
                  <a:t> standard deviations of each sample is quite close to the population standard deviation.</a:t>
                </a:r>
                <a:endParaRPr lang="en-IE" i="0" dirty="0" smtClean="0"/>
              </a:p>
              <a:p>
                <a:endParaRPr lang="en-IE" i="0" dirty="0" smtClean="0"/>
              </a:p>
              <a:p>
                <a:r>
                  <a:rPr lang="en-IE" i="0" dirty="0" smtClean="0"/>
                  <a:t>We </a:t>
                </a:r>
                <a:r>
                  <a:rPr lang="en-IE" i="0" dirty="0" smtClean="0"/>
                  <a:t>will use just one sample’s mean</a:t>
                </a:r>
                <a:r>
                  <a:rPr lang="en-IE" i="0" baseline="0" dirty="0" smtClean="0"/>
                  <a:t> and </a:t>
                </a:r>
                <a:r>
                  <a:rPr lang="en-IE" i="0" baseline="0" dirty="0" smtClean="0"/>
                  <a:t>standard deviation </a:t>
                </a:r>
                <a:r>
                  <a:rPr lang="en-IE" i="0" baseline="0" dirty="0" smtClean="0"/>
                  <a:t>later. </a:t>
                </a:r>
                <a:endParaRPr lang="en-IE" i="0" dirty="0" smtClean="0"/>
              </a:p>
              <a:p>
                <a:endParaRPr lang="en-IE" dirty="0" smtClean="0"/>
              </a:p>
              <a:p>
                <a:r>
                  <a:rPr lang="en-IE" dirty="0" smtClean="0"/>
                  <a:t>You could</a:t>
                </a:r>
                <a:r>
                  <a:rPr lang="en-IE" baseline="0" dirty="0" smtClean="0"/>
                  <a:t> mention s and </a:t>
                </a:r>
                <a:r>
                  <a:rPr lang="en-IE" i="0" baseline="0" smtClean="0">
                    <a:latin typeface="Cambria Math"/>
                    <a:ea typeface="Cambria Math"/>
                  </a:rPr>
                  <a:t>𝜎</a:t>
                </a:r>
                <a:r>
                  <a:rPr lang="en-IE" dirty="0" smtClean="0"/>
                  <a:t> here</a:t>
                </a:r>
                <a:r>
                  <a:rPr lang="en-IE" baseline="0" dirty="0" smtClean="0"/>
                  <a:t> or when doing the summary table.</a:t>
                </a:r>
                <a:endParaRPr lang="en-IE" dirty="0"/>
              </a:p>
            </p:txBody>
          </p:sp>
        </mc:Fallback>
      </mc:AlternateContent>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61</a:t>
            </a:fld>
            <a:endParaRPr lang="en-IE" dirty="0">
              <a:solidFill>
                <a:prstClr val="black"/>
              </a:solidFill>
            </a:endParaRPr>
          </a:p>
        </p:txBody>
      </p:sp>
    </p:spTree>
    <p:extLst>
      <p:ext uri="{BB962C8B-B14F-4D97-AF65-F5344CB8AC3E}">
        <p14:creationId xmlns:p14="http://schemas.microsoft.com/office/powerpoint/2010/main" val="19839525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B338511-C4BD-4E96-9B96-7FCE5EA4F729}" type="slidenum">
              <a:rPr lang="en-IE" smtClean="0">
                <a:solidFill>
                  <a:prstClr val="black"/>
                </a:solidFill>
              </a:rPr>
              <a:pPr/>
              <a:t>62</a:t>
            </a:fld>
            <a:endParaRPr lang="en-IE">
              <a:solidFill>
                <a:prstClr val="black"/>
              </a:solidFill>
            </a:endParaRPr>
          </a:p>
        </p:txBody>
      </p:sp>
    </p:spTree>
    <p:extLst>
      <p:ext uri="{BB962C8B-B14F-4D97-AF65-F5344CB8AC3E}">
        <p14:creationId xmlns:p14="http://schemas.microsoft.com/office/powerpoint/2010/main" val="6626514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63</a:t>
            </a:fld>
            <a:endParaRPr lang="en-IE" dirty="0">
              <a:solidFill>
                <a:prstClr val="black"/>
              </a:solidFill>
            </a:endParaRPr>
          </a:p>
        </p:txBody>
      </p:sp>
    </p:spTree>
    <p:extLst>
      <p:ext uri="{BB962C8B-B14F-4D97-AF65-F5344CB8AC3E}">
        <p14:creationId xmlns:p14="http://schemas.microsoft.com/office/powerpoint/2010/main" val="3439161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66" marR="0" indent="-342866" algn="l" defTabSz="914400" rtl="0" eaLnBrk="1" fontAlgn="auto" latinLnBrk="0" hangingPunct="1">
              <a:lnSpc>
                <a:spcPct val="100000"/>
              </a:lnSpc>
              <a:spcBef>
                <a:spcPts val="0"/>
              </a:spcBef>
              <a:spcAft>
                <a:spcPts val="0"/>
              </a:spcAft>
              <a:buClrTx/>
              <a:buSzTx/>
              <a:buFontTx/>
              <a:buNone/>
              <a:tabLst/>
              <a:defRPr/>
            </a:pPr>
            <a:r>
              <a:rPr lang="en-IE" dirty="0" smtClean="0"/>
              <a:t>Showing students that some of their own data is approximately normally distributed would be a very powerful</a:t>
            </a:r>
            <a:r>
              <a:rPr lang="en-IE" baseline="0" dirty="0" smtClean="0"/>
              <a:t> </a:t>
            </a:r>
            <a:r>
              <a:rPr lang="en-IE" dirty="0" smtClean="0"/>
              <a:t>way of helping them believe, understand and remember the empirical rule.</a:t>
            </a:r>
          </a:p>
          <a:p>
            <a:pPr marL="342866" indent="-342866"/>
            <a:endParaRPr lang="en-IE" dirty="0"/>
          </a:p>
        </p:txBody>
      </p:sp>
      <p:sp>
        <p:nvSpPr>
          <p:cNvPr id="4" name="Slide Number Placeholder 3"/>
          <p:cNvSpPr>
            <a:spLocks noGrp="1"/>
          </p:cNvSpPr>
          <p:nvPr>
            <p:ph type="sldNum" sz="quarter" idx="10"/>
          </p:nvPr>
        </p:nvSpPr>
        <p:spPr/>
        <p:txBody>
          <a:bodyPr/>
          <a:lstStyle/>
          <a:p>
            <a:fld id="{F03C0649-011E-40BB-A425-565534CB26D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0379971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We will use a task to use</a:t>
            </a:r>
            <a:r>
              <a:rPr lang="en-IE" baseline="0" dirty="0" smtClean="0"/>
              <a:t> the new knowledge we have constructed together.</a:t>
            </a:r>
            <a:endParaRPr lang="en-IE" dirty="0" smtClean="0"/>
          </a:p>
          <a:p>
            <a:endParaRPr lang="en-IE" sz="1200" b="0" i="0" u="none" strike="noStrike" kern="1200" baseline="0" dirty="0" smtClean="0">
              <a:solidFill>
                <a:schemeClr val="tx1"/>
              </a:solidFill>
              <a:latin typeface="Century Gothic" pitchFamily="34" charset="0"/>
              <a:ea typeface="+mn-ea"/>
              <a:cs typeface="+mn-cs"/>
            </a:endParaRPr>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66</a:t>
            </a:fld>
            <a:endParaRPr lang="en-IE" dirty="0">
              <a:solidFill>
                <a:prstClr val="black"/>
              </a:solidFill>
            </a:endParaRPr>
          </a:p>
        </p:txBody>
      </p:sp>
    </p:spTree>
    <p:extLst>
      <p:ext uri="{BB962C8B-B14F-4D97-AF65-F5344CB8AC3E}">
        <p14:creationId xmlns:p14="http://schemas.microsoft.com/office/powerpoint/2010/main" val="29910810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reality is we usually</a:t>
            </a:r>
            <a:r>
              <a:rPr lang="en-IE" baseline="0" dirty="0" smtClean="0"/>
              <a:t> </a:t>
            </a:r>
            <a:r>
              <a:rPr lang="en-IE" dirty="0" smtClean="0"/>
              <a:t>don’t have the population</a:t>
            </a:r>
            <a:r>
              <a:rPr lang="en-IE" baseline="0" dirty="0" smtClean="0"/>
              <a:t> mean and we must use just one sample to make an inference about the population mean.</a:t>
            </a:r>
          </a:p>
          <a:p>
            <a:r>
              <a:rPr lang="en-IE" dirty="0" smtClean="0"/>
              <a:t>We physically</a:t>
            </a:r>
            <a:r>
              <a:rPr lang="en-IE" baseline="0" dirty="0" smtClean="0"/>
              <a:t> took one random sample.  We looked at 19 others as well and many more using GeoGebra.  We also learned about the shape of the distribution of all the sample means.</a:t>
            </a:r>
          </a:p>
          <a:p>
            <a:r>
              <a:rPr lang="en-IE" baseline="0" dirty="0" smtClean="0"/>
              <a:t>This was to help us see how we can use one sample effectively.</a:t>
            </a:r>
          </a:p>
          <a:p>
            <a:endParaRPr lang="en-IE" baseline="0" dirty="0" smtClean="0"/>
          </a:p>
          <a:p>
            <a:r>
              <a:rPr lang="en-IE" baseline="0" dirty="0" smtClean="0"/>
              <a:t>Note: Some students will try to use 1/root(n) to answer this question.  1/root(n) is for proportions not means.</a:t>
            </a:r>
            <a:endParaRPr lang="en-IE" dirty="0" smtClean="0"/>
          </a:p>
          <a:p>
            <a:endParaRPr lang="en-IE" dirty="0" smtClean="0"/>
          </a:p>
          <a:p>
            <a:r>
              <a:rPr lang="en-IE" dirty="0" smtClean="0"/>
              <a:t>George </a:t>
            </a:r>
            <a:r>
              <a:rPr lang="en-IE" dirty="0" err="1" smtClean="0"/>
              <a:t>Polya’s</a:t>
            </a:r>
            <a:r>
              <a:rPr lang="en-IE" baseline="0" dirty="0" smtClean="0"/>
              <a:t> Questions</a:t>
            </a:r>
          </a:p>
          <a:p>
            <a:r>
              <a:rPr lang="en-US" dirty="0" smtClean="0"/>
              <a:t>What do we know and what do we not know?</a:t>
            </a:r>
          </a:p>
          <a:p>
            <a:r>
              <a:rPr lang="en-US" dirty="0" smtClean="0"/>
              <a:t>What do we need to know to find what we do not know?</a:t>
            </a:r>
          </a:p>
          <a:p>
            <a:r>
              <a:rPr lang="en-US" dirty="0" smtClean="0"/>
              <a:t>What do I know that can be helpful?</a:t>
            </a:r>
          </a:p>
          <a:p>
            <a:r>
              <a:rPr lang="en-US" dirty="0" smtClean="0"/>
              <a:t>What’s similar about this problem to what I already know, and what’s different?</a:t>
            </a:r>
          </a:p>
          <a:p>
            <a:r>
              <a:rPr lang="en-US" dirty="0" smtClean="0"/>
              <a:t>What is changing and what is staying the same?</a:t>
            </a:r>
          </a:p>
          <a:p>
            <a:r>
              <a:rPr lang="en-US" dirty="0" smtClean="0"/>
              <a:t>etc.</a:t>
            </a:r>
          </a:p>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67</a:t>
            </a:fld>
            <a:endParaRPr lang="en-IE" dirty="0">
              <a:solidFill>
                <a:prstClr val="black"/>
              </a:solidFill>
            </a:endParaRPr>
          </a:p>
        </p:txBody>
      </p:sp>
    </p:spTree>
    <p:extLst>
      <p:ext uri="{BB962C8B-B14F-4D97-AF65-F5344CB8AC3E}">
        <p14:creationId xmlns:p14="http://schemas.microsoft.com/office/powerpoint/2010/main" val="31059144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E" dirty="0" smtClean="0"/>
              <a:t>Hints: </a:t>
            </a:r>
          </a:p>
          <a:p>
            <a:pPr marL="0" indent="0">
              <a:buNone/>
            </a:pPr>
            <a:r>
              <a:rPr lang="en-IE" dirty="0" smtClean="0"/>
              <a:t>We know the sample mean,</a:t>
            </a:r>
          </a:p>
          <a:p>
            <a:pPr marL="0" indent="0">
              <a:buNone/>
            </a:pPr>
            <a:r>
              <a:rPr lang="en-IE" dirty="0" smtClean="0"/>
              <a:t>We want to say something about the population mean.</a:t>
            </a:r>
          </a:p>
          <a:p>
            <a:pPr marL="0" indent="0">
              <a:buNone/>
            </a:pPr>
            <a:r>
              <a:rPr lang="en-IE" dirty="0" smtClean="0"/>
              <a:t>The sampling distribution of the means links these.</a:t>
            </a:r>
          </a:p>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68</a:t>
            </a:fld>
            <a:endParaRPr lang="en-IE" dirty="0">
              <a:solidFill>
                <a:prstClr val="black"/>
              </a:solidFill>
            </a:endParaRPr>
          </a:p>
        </p:txBody>
      </p:sp>
    </p:spTree>
    <p:extLst>
      <p:ext uri="{BB962C8B-B14F-4D97-AF65-F5344CB8AC3E}">
        <p14:creationId xmlns:p14="http://schemas.microsoft.com/office/powerpoint/2010/main" val="7499241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We don’t know the population.</a:t>
            </a:r>
            <a:r>
              <a:rPr lang="en-IE" baseline="0" dirty="0" smtClean="0"/>
              <a:t>  The 3 coloured sampling distributions of the means are 3 of </a:t>
            </a:r>
            <a:r>
              <a:rPr lang="en-IE" b="1" baseline="0" dirty="0" smtClean="0"/>
              <a:t>many</a:t>
            </a:r>
            <a:r>
              <a:rPr lang="en-IE" baseline="0" dirty="0" smtClean="0"/>
              <a:t> possibilities, depending on the population mean which we don’t know.  </a:t>
            </a:r>
            <a:endParaRPr lang="en-IE" dirty="0" smtClean="0"/>
          </a:p>
          <a:p>
            <a:endParaRPr lang="en-IE" dirty="0" smtClean="0"/>
          </a:p>
          <a:p>
            <a:r>
              <a:rPr lang="en-IE" dirty="0" smtClean="0"/>
              <a:t>We</a:t>
            </a:r>
            <a:r>
              <a:rPr lang="en-IE" baseline="0" dirty="0" smtClean="0"/>
              <a:t> don’t know where the population mean is.</a:t>
            </a:r>
          </a:p>
          <a:p>
            <a:r>
              <a:rPr lang="en-IE" baseline="0" dirty="0" smtClean="0"/>
              <a:t>The first animation shows what the Sampling Distribution of the means would look like if the population mean was 4.5 (the same as our sample mean).</a:t>
            </a:r>
          </a:p>
          <a:p>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The second animation shows what the Sampling Distribution of the means would look like if the population mean was 3.7 (which is inside our confidence interval).</a:t>
            </a:r>
          </a:p>
          <a:p>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The third animation shows what the Sampling Distribution of the means would look like if the population mean was 5.9 (which is </a:t>
            </a:r>
            <a:r>
              <a:rPr lang="en-IE" b="1" baseline="0" dirty="0" smtClean="0"/>
              <a:t>outside</a:t>
            </a:r>
            <a:r>
              <a:rPr lang="en-IE" baseline="0" dirty="0" smtClean="0"/>
              <a:t> our confidence interval).  Emphasise: There is a 5% chance of that our 95% confidence interval won’t contain the population mean. </a:t>
            </a:r>
          </a:p>
          <a:p>
            <a:endParaRPr lang="en-IE" dirty="0" smtClean="0"/>
          </a:p>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69</a:t>
            </a:fld>
            <a:endParaRPr lang="en-IE" dirty="0">
              <a:solidFill>
                <a:prstClr val="black"/>
              </a:solidFill>
            </a:endParaRPr>
          </a:p>
        </p:txBody>
      </p:sp>
    </p:spTree>
    <p:extLst>
      <p:ext uri="{BB962C8B-B14F-4D97-AF65-F5344CB8AC3E}">
        <p14:creationId xmlns:p14="http://schemas.microsoft.com/office/powerpoint/2010/main" val="7499241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We</a:t>
            </a:r>
            <a:r>
              <a:rPr lang="en-IE" baseline="0" dirty="0" smtClean="0"/>
              <a:t> don’t know where the population mean is.</a:t>
            </a:r>
          </a:p>
          <a:p>
            <a:r>
              <a:rPr lang="en-IE" baseline="0" dirty="0" smtClean="0"/>
              <a:t>The first animation shows what the Sampling Distribution of the means would look like if the population mean was 4.5 (the same as our sample mean).</a:t>
            </a:r>
          </a:p>
          <a:p>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The second animation shows what the Sampling Distribution of the means would look like if the population mean was 3.7 (which is inside our confidence interval).</a:t>
            </a:r>
          </a:p>
          <a:p>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The third animation shows what the Sampling Distribution of the means would look like if the population mean was 5.9 (which is </a:t>
            </a:r>
            <a:r>
              <a:rPr lang="en-IE" b="1" baseline="0" dirty="0" smtClean="0"/>
              <a:t>outside</a:t>
            </a:r>
            <a:r>
              <a:rPr lang="en-IE" baseline="0" dirty="0" smtClean="0"/>
              <a:t> our confidence interval).  Emphasise: There is a 5% chance of that our 95% confidence interval won’t contain the population mean. </a:t>
            </a:r>
          </a:p>
          <a:p>
            <a:endParaRPr lang="en-IE" dirty="0" smtClean="0"/>
          </a:p>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70</a:t>
            </a:fld>
            <a:endParaRPr lang="en-IE" dirty="0">
              <a:solidFill>
                <a:prstClr val="black"/>
              </a:solidFill>
            </a:endParaRPr>
          </a:p>
        </p:txBody>
      </p:sp>
    </p:spTree>
    <p:extLst>
      <p:ext uri="{BB962C8B-B14F-4D97-AF65-F5344CB8AC3E}">
        <p14:creationId xmlns:p14="http://schemas.microsoft.com/office/powerpoint/2010/main" val="7499241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IE" dirty="0" smtClean="0"/>
                  <a:t>Centre</a:t>
                </a:r>
                <a:r>
                  <a:rPr lang="en-IE" baseline="0" dirty="0" smtClean="0"/>
                  <a:t> Column: </a:t>
                </a:r>
                <a:r>
                  <a:rPr lang="en-IE" dirty="0" smtClean="0"/>
                  <a:t>We know that x bar is our best estimate of </a:t>
                </a:r>
                <a14:m>
                  <m:oMath xmlns:m="http://schemas.openxmlformats.org/officeDocument/2006/math">
                    <m:r>
                      <a:rPr lang="en-IE" i="1" smtClean="0">
                        <a:latin typeface="Cambria Math"/>
                        <a:ea typeface="Cambria Math"/>
                      </a:rPr>
                      <m:t>𝜇</m:t>
                    </m:r>
                  </m:oMath>
                </a14:m>
                <a:r>
                  <a:rPr lang="en-IE" dirty="0" smtClean="0"/>
                  <a:t>.  </a:t>
                </a:r>
                <a14:m>
                  <m:oMath xmlns:m="http://schemas.openxmlformats.org/officeDocument/2006/math">
                    <m:r>
                      <a:rPr lang="en-IE" i="1" smtClean="0">
                        <a:latin typeface="Cambria Math"/>
                        <a:ea typeface="Cambria Math"/>
                      </a:rPr>
                      <m:t>𝜇</m:t>
                    </m:r>
                  </m:oMath>
                </a14:m>
                <a:r>
                  <a:rPr lang="en-IE" dirty="0" smtClean="0"/>
                  <a:t> is the mean of the population</a:t>
                </a:r>
                <a:r>
                  <a:rPr lang="en-IE" baseline="0" dirty="0" smtClean="0"/>
                  <a:t> and the mean of all the sample means.</a:t>
                </a:r>
              </a:p>
              <a:p>
                <a:r>
                  <a:rPr lang="en-IE" baseline="0" dirty="0" smtClean="0"/>
                  <a:t>Spread Column: s is our best estimate for </a:t>
                </a:r>
                <a14:m>
                  <m:oMath xmlns:m="http://schemas.openxmlformats.org/officeDocument/2006/math">
                    <m:r>
                      <a:rPr lang="en-IE" i="1" baseline="0" smtClean="0">
                        <a:latin typeface="Cambria Math"/>
                        <a:ea typeface="Cambria Math"/>
                      </a:rPr>
                      <m:t>𝜎</m:t>
                    </m:r>
                  </m:oMath>
                </a14:m>
                <a:r>
                  <a:rPr lang="en-IE" dirty="0" smtClean="0"/>
                  <a:t>. </a:t>
                </a:r>
                <a14:m>
                  <m:oMath xmlns:m="http://schemas.openxmlformats.org/officeDocument/2006/math">
                    <m:r>
                      <a:rPr lang="en-IE" i="1" baseline="0" smtClean="0">
                        <a:latin typeface="Cambria Math"/>
                        <a:ea typeface="Cambria Math"/>
                      </a:rPr>
                      <m:t>𝜎</m:t>
                    </m:r>
                  </m:oMath>
                </a14:m>
                <a:r>
                  <a:rPr lang="en-IE" dirty="0" smtClean="0"/>
                  <a:t> is the standard</a:t>
                </a:r>
                <a:r>
                  <a:rPr lang="en-IE" baseline="0" dirty="0" smtClean="0"/>
                  <a:t> deviation of the population and we </a:t>
                </a:r>
                <a14:m>
                  <m:oMath xmlns:m="http://schemas.openxmlformats.org/officeDocument/2006/math">
                    <m:f>
                      <m:fPr>
                        <m:ctrlPr>
                          <a:rPr lang="en-IE" i="1" baseline="0" smtClean="0">
                            <a:latin typeface="Cambria Math" panose="02040503050406030204" pitchFamily="18" charset="0"/>
                            <a:ea typeface="Cambria Math"/>
                          </a:rPr>
                        </m:ctrlPr>
                      </m:fPr>
                      <m:num>
                        <m:r>
                          <a:rPr lang="en-IE" i="1" baseline="0" smtClean="0">
                            <a:latin typeface="Cambria Math"/>
                            <a:ea typeface="Cambria Math"/>
                          </a:rPr>
                          <m:t>𝜎</m:t>
                        </m:r>
                      </m:num>
                      <m:den>
                        <m:rad>
                          <m:radPr>
                            <m:degHide m:val="on"/>
                            <m:ctrlPr>
                              <a:rPr lang="en-IE" i="1" baseline="0" smtClean="0">
                                <a:latin typeface="Cambria Math" panose="02040503050406030204" pitchFamily="18" charset="0"/>
                                <a:ea typeface="Cambria Math"/>
                              </a:rPr>
                            </m:ctrlPr>
                          </m:radPr>
                          <m:deg/>
                          <m:e>
                            <m:r>
                              <a:rPr lang="en-IE" b="0" i="1" baseline="0" smtClean="0">
                                <a:latin typeface="Cambria Math"/>
                                <a:ea typeface="Cambria Math"/>
                              </a:rPr>
                              <m:t>𝑛</m:t>
                            </m:r>
                          </m:e>
                        </m:rad>
                      </m:den>
                    </m:f>
                  </m:oMath>
                </a14:m>
                <a:r>
                  <a:rPr lang="en-IE" dirty="0" smtClean="0"/>
                  <a:t> is the standard</a:t>
                </a:r>
                <a:r>
                  <a:rPr lang="en-IE" baseline="0" dirty="0" smtClean="0"/>
                  <a:t> error (standard deviation of the sample means).</a:t>
                </a:r>
              </a:p>
              <a:p>
                <a:r>
                  <a:rPr lang="en-IE" baseline="0" dirty="0" smtClean="0"/>
                  <a:t>Shape Column: (In many cases we could draw the shape of the sample distribution) .  We don’t know the shape of the population distribution.  We know that the shape of the distribution of the sample means is normal.</a:t>
                </a:r>
              </a:p>
              <a:p>
                <a:r>
                  <a:rPr lang="en-IE" baseline="0" dirty="0" smtClean="0"/>
                  <a:t>This shape means that 95% of all the sample means will be within 1.96(</a:t>
                </a:r>
                <a14:m>
                  <m:oMath xmlns:m="http://schemas.openxmlformats.org/officeDocument/2006/math">
                    <m:f>
                      <m:fPr>
                        <m:ctrlPr>
                          <a:rPr lang="en-IE" i="1" baseline="0" smtClean="0">
                            <a:latin typeface="Cambria Math" panose="02040503050406030204" pitchFamily="18" charset="0"/>
                            <a:ea typeface="Cambria Math"/>
                          </a:rPr>
                        </m:ctrlPr>
                      </m:fPr>
                      <m:num>
                        <m:r>
                          <a:rPr lang="en-IE" i="1" baseline="0" smtClean="0">
                            <a:latin typeface="Cambria Math"/>
                            <a:ea typeface="Cambria Math"/>
                          </a:rPr>
                          <m:t>𝜎</m:t>
                        </m:r>
                      </m:num>
                      <m:den>
                        <m:rad>
                          <m:radPr>
                            <m:degHide m:val="on"/>
                            <m:ctrlPr>
                              <a:rPr lang="en-IE" i="1" baseline="0" smtClean="0">
                                <a:latin typeface="Cambria Math" panose="02040503050406030204" pitchFamily="18" charset="0"/>
                                <a:ea typeface="Cambria Math"/>
                              </a:rPr>
                            </m:ctrlPr>
                          </m:radPr>
                          <m:deg/>
                          <m:e>
                            <m:r>
                              <a:rPr lang="en-IE" b="0" i="1" baseline="0" smtClean="0">
                                <a:latin typeface="Cambria Math"/>
                                <a:ea typeface="Cambria Math"/>
                              </a:rPr>
                              <m:t>𝑛</m:t>
                            </m:r>
                          </m:e>
                        </m:rad>
                      </m:den>
                    </m:f>
                  </m:oMath>
                </a14:m>
                <a:r>
                  <a:rPr lang="en-IE" dirty="0" smtClean="0"/>
                  <a:t>) of</a:t>
                </a:r>
                <a:r>
                  <a:rPr lang="en-IE" baseline="0" dirty="0" smtClean="0"/>
                  <a:t> </a:t>
                </a:r>
                <a14:m>
                  <m:oMath xmlns:m="http://schemas.openxmlformats.org/officeDocument/2006/math">
                    <m:r>
                      <a:rPr lang="en-IE" i="1" smtClean="0">
                        <a:latin typeface="Cambria Math"/>
                        <a:ea typeface="Cambria Math"/>
                      </a:rPr>
                      <m:t>𝜇</m:t>
                    </m:r>
                  </m:oMath>
                </a14:m>
                <a:r>
                  <a:rPr lang="en-IE" dirty="0" smtClean="0"/>
                  <a:t>.</a:t>
                </a:r>
              </a:p>
              <a:p>
                <a:r>
                  <a:rPr lang="en-IE" dirty="0" smtClean="0"/>
                  <a:t>It’s the shape of the distribution</a:t>
                </a:r>
                <a:r>
                  <a:rPr lang="en-IE" baseline="0" dirty="0" smtClean="0"/>
                  <a:t> of the sample means that allows to quantify how confident we are.</a:t>
                </a:r>
                <a:endParaRPr lang="en-IE" dirty="0"/>
              </a:p>
            </p:txBody>
          </p:sp>
        </mc:Choice>
        <mc:Fallback xmlns="">
          <p:sp>
            <p:nvSpPr>
              <p:cNvPr id="3" name="Notes Placeholder 2"/>
              <p:cNvSpPr>
                <a:spLocks noGrp="1"/>
              </p:cNvSpPr>
              <p:nvPr>
                <p:ph type="body" idx="1"/>
              </p:nvPr>
            </p:nvSpPr>
            <p:spPr/>
            <p:txBody>
              <a:bodyPr/>
              <a:lstStyle/>
              <a:p>
                <a:r>
                  <a:rPr lang="en-IE" dirty="0" smtClean="0"/>
                  <a:t>Centre</a:t>
                </a:r>
                <a:r>
                  <a:rPr lang="en-IE" baseline="0" dirty="0" smtClean="0"/>
                  <a:t> Column: </a:t>
                </a:r>
                <a:r>
                  <a:rPr lang="en-IE" dirty="0" smtClean="0"/>
                  <a:t>We know that x bar is our best estimate of </a:t>
                </a:r>
                <a:r>
                  <a:rPr lang="en-IE" i="0" smtClean="0">
                    <a:latin typeface="Cambria Math"/>
                    <a:ea typeface="Cambria Math"/>
                  </a:rPr>
                  <a:t>𝜇</a:t>
                </a:r>
                <a:r>
                  <a:rPr lang="en-IE" dirty="0" smtClean="0"/>
                  <a:t>.  </a:t>
                </a:r>
                <a:r>
                  <a:rPr lang="en-IE" i="0" smtClean="0">
                    <a:latin typeface="Cambria Math"/>
                    <a:ea typeface="Cambria Math"/>
                  </a:rPr>
                  <a:t>𝜇</a:t>
                </a:r>
                <a:r>
                  <a:rPr lang="en-IE" dirty="0" smtClean="0"/>
                  <a:t> is the mean of the population</a:t>
                </a:r>
                <a:r>
                  <a:rPr lang="en-IE" baseline="0" dirty="0" smtClean="0"/>
                  <a:t> and the mean of all the sample means.</a:t>
                </a:r>
              </a:p>
              <a:p>
                <a:r>
                  <a:rPr lang="en-IE" baseline="0" dirty="0" smtClean="0"/>
                  <a:t>Spread Column: s is our best estimate for </a:t>
                </a:r>
                <a:r>
                  <a:rPr lang="en-IE" i="0" baseline="0" smtClean="0">
                    <a:latin typeface="Cambria Math"/>
                    <a:ea typeface="Cambria Math"/>
                  </a:rPr>
                  <a:t>𝜎</a:t>
                </a:r>
                <a:r>
                  <a:rPr lang="en-IE" dirty="0" smtClean="0"/>
                  <a:t>. </a:t>
                </a:r>
                <a:r>
                  <a:rPr lang="en-IE" i="0" baseline="0" smtClean="0">
                    <a:latin typeface="Cambria Math"/>
                    <a:ea typeface="Cambria Math"/>
                  </a:rPr>
                  <a:t>𝜎</a:t>
                </a:r>
                <a:r>
                  <a:rPr lang="en-IE" dirty="0" smtClean="0"/>
                  <a:t> is the standard</a:t>
                </a:r>
                <a:r>
                  <a:rPr lang="en-IE" baseline="0" dirty="0" smtClean="0"/>
                  <a:t> deviation of the population and we </a:t>
                </a:r>
                <a:r>
                  <a:rPr lang="en-IE" i="0" baseline="0" smtClean="0">
                    <a:latin typeface="Cambria Math"/>
                    <a:ea typeface="Cambria Math"/>
                  </a:rPr>
                  <a:t>𝜎/√</a:t>
                </a:r>
                <a:r>
                  <a:rPr lang="en-IE" b="0" i="0" baseline="0" smtClean="0">
                    <a:latin typeface="Cambria Math"/>
                    <a:ea typeface="Cambria Math"/>
                  </a:rPr>
                  <a:t>𝑛</a:t>
                </a:r>
                <a:r>
                  <a:rPr lang="en-IE" dirty="0" smtClean="0"/>
                  <a:t> is the standard</a:t>
                </a:r>
                <a:r>
                  <a:rPr lang="en-IE" baseline="0" dirty="0" smtClean="0"/>
                  <a:t> error (standard deviation of the sample means).</a:t>
                </a:r>
              </a:p>
              <a:p>
                <a:r>
                  <a:rPr lang="en-IE" baseline="0" dirty="0" smtClean="0"/>
                  <a:t>Shape Column: (In many cases we could draw the shape of the sample distribution) but we don’t care about it.  We don’t know the shape of the population distribution.  We know that the shape of the distribution of the sample means is normal.</a:t>
                </a:r>
              </a:p>
              <a:p>
                <a:r>
                  <a:rPr lang="en-IE" baseline="0" dirty="0" smtClean="0"/>
                  <a:t>This shape means that 95% of all the sample means will be within 1.96(</a:t>
                </a:r>
                <a:r>
                  <a:rPr lang="en-IE" i="0" baseline="0" smtClean="0">
                    <a:latin typeface="Cambria Math"/>
                    <a:ea typeface="Cambria Math"/>
                  </a:rPr>
                  <a:t>𝜎</a:t>
                </a:r>
                <a:r>
                  <a:rPr lang="en-IE" i="0" baseline="0" smtClean="0">
                    <a:latin typeface="Cambria Math"/>
                    <a:ea typeface="Cambria Math"/>
                  </a:rPr>
                  <a:t>/√</a:t>
                </a:r>
                <a:r>
                  <a:rPr lang="en-IE" b="0" i="0" baseline="0" smtClean="0">
                    <a:latin typeface="Cambria Math"/>
                    <a:ea typeface="Cambria Math"/>
                  </a:rPr>
                  <a:t>𝑛</a:t>
                </a:r>
                <a:r>
                  <a:rPr lang="en-IE" dirty="0" smtClean="0"/>
                  <a:t>) of</a:t>
                </a:r>
                <a:r>
                  <a:rPr lang="en-IE" baseline="0" dirty="0" smtClean="0"/>
                  <a:t> </a:t>
                </a:r>
                <a:r>
                  <a:rPr lang="en-IE" i="0" smtClean="0">
                    <a:latin typeface="Cambria Math"/>
                    <a:ea typeface="Cambria Math"/>
                  </a:rPr>
                  <a:t>𝜇</a:t>
                </a:r>
                <a:r>
                  <a:rPr lang="en-IE" dirty="0" smtClean="0"/>
                  <a:t>.</a:t>
                </a:r>
              </a:p>
              <a:p>
                <a:r>
                  <a:rPr lang="en-IE" dirty="0" smtClean="0"/>
                  <a:t>It’s the shape of the distribution</a:t>
                </a:r>
                <a:r>
                  <a:rPr lang="en-IE" baseline="0" dirty="0" smtClean="0"/>
                  <a:t> of the sample means that allows to quantify how confident we are.</a:t>
                </a:r>
                <a:endParaRPr lang="en-IE" dirty="0"/>
              </a:p>
            </p:txBody>
          </p:sp>
        </mc:Fallback>
      </mc:AlternateContent>
      <p:sp>
        <p:nvSpPr>
          <p:cNvPr id="4" name="Slide Number Placeholder 3"/>
          <p:cNvSpPr>
            <a:spLocks noGrp="1"/>
          </p:cNvSpPr>
          <p:nvPr>
            <p:ph type="sldNum" sz="quarter" idx="10"/>
          </p:nvPr>
        </p:nvSpPr>
        <p:spPr/>
        <p:txBody>
          <a:bodyPr/>
          <a:lstStyle/>
          <a:p>
            <a:fld id="{BB338511-C4BD-4E96-9B96-7FCE5EA4F729}" type="slidenum">
              <a:rPr lang="en-IE" smtClean="0">
                <a:solidFill>
                  <a:prstClr val="black"/>
                </a:solidFill>
              </a:rPr>
              <a:pPr/>
              <a:t>71</a:t>
            </a:fld>
            <a:endParaRPr lang="en-IE">
              <a:solidFill>
                <a:prstClr val="black"/>
              </a:solidFill>
            </a:endParaRPr>
          </a:p>
        </p:txBody>
      </p:sp>
    </p:spTree>
    <p:extLst>
      <p:ext uri="{BB962C8B-B14F-4D97-AF65-F5344CB8AC3E}">
        <p14:creationId xmlns:p14="http://schemas.microsoft.com/office/powerpoint/2010/main" val="6626514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Century Gothic" pitchFamily="34" charset="0"/>
                <a:ea typeface="+mn-ea"/>
                <a:cs typeface="+mn-cs"/>
              </a:rPr>
              <a:t>[Point out that to do this confidence interval accurately, we need to use the population standard deviation; we don’t know this number, so we are forced to use our best guess based on the sample; it turns out that you can prove mathematically that using </a:t>
            </a:r>
            <a:r>
              <a:rPr lang="en-GB" sz="1200" i="1" kern="1200" dirty="0" smtClean="0">
                <a:solidFill>
                  <a:schemeClr val="tx1"/>
                </a:solidFill>
                <a:effectLst/>
                <a:latin typeface="Century Gothic" pitchFamily="34" charset="0"/>
                <a:ea typeface="+mn-ea"/>
                <a:cs typeface="+mn-cs"/>
              </a:rPr>
              <a:t>n</a:t>
            </a:r>
            <a:r>
              <a:rPr lang="en-GB" sz="1200" kern="1200" dirty="0" smtClean="0">
                <a:solidFill>
                  <a:schemeClr val="tx1"/>
                </a:solidFill>
                <a:effectLst/>
                <a:latin typeface="Century Gothic" pitchFamily="34" charset="0"/>
                <a:ea typeface="+mn-ea"/>
                <a:cs typeface="+mn-cs"/>
              </a:rPr>
              <a:t>-1 here gives a better guess than using </a:t>
            </a:r>
            <a:r>
              <a:rPr lang="en-GB" sz="1200" i="1" kern="1200" dirty="0" smtClean="0">
                <a:solidFill>
                  <a:schemeClr val="tx1"/>
                </a:solidFill>
                <a:effectLst/>
                <a:latin typeface="Century Gothic" pitchFamily="34" charset="0"/>
                <a:ea typeface="+mn-ea"/>
                <a:cs typeface="+mn-cs"/>
              </a:rPr>
              <a:t>n</a:t>
            </a:r>
            <a:r>
              <a:rPr lang="en-GB" sz="1200" kern="1200" dirty="0" smtClean="0">
                <a:solidFill>
                  <a:schemeClr val="tx1"/>
                </a:solidFill>
                <a:effectLst/>
                <a:latin typeface="Century Gothic" pitchFamily="34" charset="0"/>
                <a:ea typeface="+mn-ea"/>
                <a:cs typeface="+mn-cs"/>
              </a:rPr>
              <a:t>, so that’s why we do it.]</a:t>
            </a:r>
            <a:endParaRPr lang="en-IE" dirty="0"/>
          </a:p>
        </p:txBody>
      </p:sp>
      <p:sp>
        <p:nvSpPr>
          <p:cNvPr id="4" name="Slide Number Placeholder 3"/>
          <p:cNvSpPr>
            <a:spLocks noGrp="1"/>
          </p:cNvSpPr>
          <p:nvPr>
            <p:ph type="sldNum" sz="quarter" idx="10"/>
          </p:nvPr>
        </p:nvSpPr>
        <p:spPr/>
        <p:txBody>
          <a:bodyPr/>
          <a:lstStyle/>
          <a:p>
            <a:fld id="{BB338511-C4BD-4E96-9B96-7FCE5EA4F729}" type="slidenum">
              <a:rPr lang="en-IE" smtClean="0">
                <a:solidFill>
                  <a:prstClr val="black"/>
                </a:solidFill>
              </a:rPr>
              <a:pPr/>
              <a:t>73</a:t>
            </a:fld>
            <a:endParaRPr lang="en-IE">
              <a:solidFill>
                <a:prstClr val="black"/>
              </a:solidFill>
            </a:endParaRPr>
          </a:p>
        </p:txBody>
      </p:sp>
    </p:spTree>
    <p:extLst>
      <p:ext uri="{BB962C8B-B14F-4D97-AF65-F5344CB8AC3E}">
        <p14:creationId xmlns:p14="http://schemas.microsoft.com/office/powerpoint/2010/main" val="6626514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This task</a:t>
            </a:r>
            <a:r>
              <a:rPr lang="en-IE" baseline="0" dirty="0" smtClean="0"/>
              <a:t> is an idea you can give students</a:t>
            </a:r>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For</a:t>
            </a:r>
            <a:r>
              <a:rPr lang="en-IE" baseline="0" dirty="0" smtClean="0"/>
              <a:t> this task the teachers would divide the room in 3, groups A, B and C.</a:t>
            </a:r>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Newspaper</a:t>
            </a:r>
            <a:r>
              <a:rPr lang="en-IE" baseline="0" dirty="0" smtClean="0"/>
              <a:t> A: 6.9708kg to 8.0292kg.  </a:t>
            </a:r>
            <a:r>
              <a:rPr lang="en-IE" dirty="0" smtClean="0"/>
              <a:t>There</a:t>
            </a:r>
            <a:r>
              <a:rPr lang="en-IE" baseline="0" dirty="0" smtClean="0"/>
              <a:t> isn’t enough evidence to reject the claim that the mean weight is 8kg at the 5% level of significance.</a:t>
            </a:r>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Newspaper</a:t>
            </a:r>
            <a:r>
              <a:rPr lang="en-IE" baseline="0" dirty="0" smtClean="0"/>
              <a:t> B: 7.71kg to 8.69kg.         </a:t>
            </a:r>
            <a:r>
              <a:rPr lang="en-IE" dirty="0" smtClean="0"/>
              <a:t>There</a:t>
            </a:r>
            <a:r>
              <a:rPr lang="en-IE" baseline="0" dirty="0" smtClean="0"/>
              <a:t> isn’t enough evidence to reject the claim that the mean weight is 8kg at the 5% level of significance.</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Newspaper C: 6.6728kg to 7.9272kg.  Based on the evidence we reject the claim at the 5% level of significance.</a:t>
            </a:r>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74</a:t>
            </a:fld>
            <a:endParaRPr lang="en-IE" dirty="0">
              <a:solidFill>
                <a:prstClr val="black"/>
              </a:solidFill>
            </a:endParaRPr>
          </a:p>
        </p:txBody>
      </p:sp>
    </p:spTree>
    <p:extLst>
      <p:ext uri="{BB962C8B-B14F-4D97-AF65-F5344CB8AC3E}">
        <p14:creationId xmlns:p14="http://schemas.microsoft.com/office/powerpoint/2010/main" val="32603077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We looked at confidence intervals for proportions and later we did a hypothesis test based on proportions.</a:t>
            </a:r>
          </a:p>
          <a:p>
            <a:r>
              <a:rPr lang="en-IE" baseline="0" dirty="0" smtClean="0"/>
              <a:t>We began part 2. with a question we wanted to answer.  We analysed the relationship between… in order to use the relationship to use a sample to make a statement about the population mean with 95% confidence.</a:t>
            </a:r>
          </a:p>
          <a:p>
            <a:r>
              <a:rPr lang="en-IE" baseline="0" dirty="0" smtClean="0"/>
              <a:t>We did work on hypothesis testing for proportions and you have the knowledge to do hypothesis testing for means.</a:t>
            </a:r>
            <a:endParaRPr lang="en-IE" dirty="0" smtClean="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75</a:t>
            </a:fld>
            <a:endParaRPr lang="en-IE" dirty="0">
              <a:solidFill>
                <a:prstClr val="black"/>
              </a:solidFill>
            </a:endParaRPr>
          </a:p>
        </p:txBody>
      </p:sp>
    </p:spTree>
    <p:extLst>
      <p:ext uri="{BB962C8B-B14F-4D97-AF65-F5344CB8AC3E}">
        <p14:creationId xmlns:p14="http://schemas.microsoft.com/office/powerpoint/2010/main" val="29910810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76</a:t>
            </a:fld>
            <a:endParaRPr lang="en-IE" dirty="0">
              <a:solidFill>
                <a:prstClr val="black"/>
              </a:solidFill>
            </a:endParaRPr>
          </a:p>
        </p:txBody>
      </p:sp>
    </p:spTree>
    <p:extLst>
      <p:ext uri="{BB962C8B-B14F-4D97-AF65-F5344CB8AC3E}">
        <p14:creationId xmlns:p14="http://schemas.microsoft.com/office/powerpoint/2010/main" val="4079018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66" indent="-342866"/>
            <a:r>
              <a:rPr lang="en-GB" dirty="0" smtClean="0"/>
              <a:t>Proper</a:t>
            </a:r>
            <a:r>
              <a:rPr lang="en-GB" baseline="0" dirty="0" smtClean="0"/>
              <a:t> notation</a:t>
            </a:r>
            <a:endParaRPr lang="en-IE" dirty="0"/>
          </a:p>
        </p:txBody>
      </p:sp>
      <p:sp>
        <p:nvSpPr>
          <p:cNvPr id="4" name="Slide Number Placeholder 3"/>
          <p:cNvSpPr>
            <a:spLocks noGrp="1"/>
          </p:cNvSpPr>
          <p:nvPr>
            <p:ph type="sldNum" sz="quarter" idx="10"/>
          </p:nvPr>
        </p:nvSpPr>
        <p:spPr/>
        <p:txBody>
          <a:bodyPr/>
          <a:lstStyle/>
          <a:p>
            <a:fld id="{F03C0649-011E-40BB-A425-565534CB26D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53942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66" indent="-342866"/>
            <a:endParaRPr lang="en-IE" dirty="0"/>
          </a:p>
        </p:txBody>
      </p:sp>
      <p:sp>
        <p:nvSpPr>
          <p:cNvPr id="4" name="Slide Number Placeholder 3"/>
          <p:cNvSpPr>
            <a:spLocks noGrp="1"/>
          </p:cNvSpPr>
          <p:nvPr>
            <p:ph type="sldNum" sz="quarter" idx="10"/>
          </p:nvPr>
        </p:nvSpPr>
        <p:spPr/>
        <p:txBody>
          <a:bodyPr/>
          <a:lstStyle/>
          <a:p>
            <a:fld id="{F03C0649-011E-40BB-A425-565534CB26D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976525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7CEE1B0-DED3-47FE-8FDF-888B2083495E}"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418938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Can</a:t>
            </a:r>
            <a:r>
              <a:rPr lang="en-GB" baseline="0" dirty="0" smtClean="0"/>
              <a:t> we say that 42% of all second level students use Meteor?</a:t>
            </a:r>
          </a:p>
          <a:p>
            <a:r>
              <a:rPr lang="en-GB" baseline="0" dirty="0" smtClean="0"/>
              <a:t>No.</a:t>
            </a:r>
          </a:p>
          <a:p>
            <a:r>
              <a:rPr lang="en-GB" baseline="0" dirty="0" smtClean="0"/>
              <a:t>Why???</a:t>
            </a:r>
          </a:p>
          <a:p>
            <a:r>
              <a:rPr lang="en-GB" baseline="0" dirty="0" smtClean="0"/>
              <a:t>Sample Variation (done in WS %)</a:t>
            </a:r>
            <a:endParaRPr lang="en-IE" dirty="0"/>
          </a:p>
        </p:txBody>
      </p:sp>
      <p:sp>
        <p:nvSpPr>
          <p:cNvPr id="4" name="Slide Number Placeholder 3"/>
          <p:cNvSpPr>
            <a:spLocks noGrp="1"/>
          </p:cNvSpPr>
          <p:nvPr>
            <p:ph type="sldNum" sz="quarter" idx="10"/>
          </p:nvPr>
        </p:nvSpPr>
        <p:spPr/>
        <p:txBody>
          <a:bodyPr/>
          <a:lstStyle/>
          <a:p>
            <a:fld id="{5FFE91F7-43C7-4D28-B6CF-819FAA712558}" type="slidenum">
              <a:rPr lang="en-IE" smtClean="0">
                <a:solidFill>
                  <a:prstClr val="black"/>
                </a:solidFill>
              </a:rPr>
              <a:pPr/>
              <a:t>17</a:t>
            </a:fld>
            <a:endParaRPr lang="en-IE">
              <a:solidFill>
                <a:prstClr val="black"/>
              </a:solidFill>
            </a:endParaRPr>
          </a:p>
        </p:txBody>
      </p:sp>
    </p:spTree>
    <p:extLst>
      <p:ext uri="{BB962C8B-B14F-4D97-AF65-F5344CB8AC3E}">
        <p14:creationId xmlns:p14="http://schemas.microsoft.com/office/powerpoint/2010/main" val="1757169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smtClean="0"/>
              <a:t>Click to edit Master title style</a:t>
            </a:r>
            <a:endParaRPr lang="en-I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F081C462-D776-4A67-B960-DE7A485139A0}" type="datetime1">
              <a:rPr lang="en-IE" smtClean="0"/>
              <a:t>28/09/2015</a:t>
            </a:fld>
            <a:endParaRPr lang="en-IE" dirty="0"/>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Vertical Text Placeholder 2"/>
          <p:cNvSpPr>
            <a:spLocks noGrp="1"/>
          </p:cNvSpPr>
          <p:nvPr>
            <p:ph type="body" orient="vert" idx="1"/>
          </p:nvPr>
        </p:nvSpPr>
        <p:spPr/>
        <p:txBody>
          <a:bodyPr vert="eaVert"/>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F40259A3-6DDB-4FC8-8E3C-1EC8593828F0}" type="datetime1">
              <a:rPr lang="en-IE" smtClean="0"/>
              <a:t>28/09/2015</a:t>
            </a:fld>
            <a:endParaRPr lang="en-IE" dirty="0"/>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entury Gothic" pitchFamily="34" charset="0"/>
              </a:defRPr>
            </a:lvl1pPr>
          </a:lstStyle>
          <a:p>
            <a:r>
              <a:rPr lang="en-US" smtClean="0"/>
              <a:t>Click to edit Master title style</a:t>
            </a:r>
            <a:endParaRPr lang="en-IE"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A39D6FC8-7679-47F2-ADC6-52842B1AF819}" type="datetime1">
              <a:rPr lang="en-IE" smtClean="0"/>
              <a:t>28/09/2015</a:t>
            </a:fld>
            <a:endParaRPr lang="en-IE" dirty="0"/>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41277D06-E3E4-46CC-9F00-F63277E61F5F}" type="datetime1">
              <a:rPr lang="en-IE" smtClean="0">
                <a:solidFill>
                  <a:prstClr val="black">
                    <a:tint val="75000"/>
                  </a:prstClr>
                </a:solidFill>
              </a:rPr>
              <a:t>28/09/2015</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1407186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03921B4-43DE-4A9C-A94E-40E7B9646751}" type="datetime1">
              <a:rPr lang="en-IE" smtClean="0">
                <a:solidFill>
                  <a:prstClr val="black">
                    <a:tint val="75000"/>
                  </a:prstClr>
                </a:solidFill>
              </a:rPr>
              <a:t>28/09/2015</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33351370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658C70-99F1-4184-8D88-2EE7041D9B17}" type="datetime1">
              <a:rPr lang="en-IE" smtClean="0">
                <a:solidFill>
                  <a:prstClr val="black">
                    <a:tint val="75000"/>
                  </a:prstClr>
                </a:solidFill>
              </a:rPr>
              <a:t>28/09/2015</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2852469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6A6E9AAD-D013-48CF-825F-8D40BFD85ED7}" type="datetime1">
              <a:rPr lang="en-IE" smtClean="0">
                <a:solidFill>
                  <a:prstClr val="black">
                    <a:tint val="75000"/>
                  </a:prstClr>
                </a:solidFill>
              </a:rPr>
              <a:t>28/09/2015</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2302956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EF5A28B4-2D47-4CD3-87CE-8272FA0BC6B8}" type="datetime1">
              <a:rPr lang="en-IE" smtClean="0">
                <a:solidFill>
                  <a:prstClr val="black">
                    <a:tint val="75000"/>
                  </a:prstClr>
                </a:solidFill>
              </a:rPr>
              <a:t>28/09/2015</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187069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98305936-4D98-4477-83D4-F714E0DB7E11}" type="datetime1">
              <a:rPr lang="en-IE" smtClean="0">
                <a:solidFill>
                  <a:prstClr val="black">
                    <a:tint val="75000"/>
                  </a:prstClr>
                </a:solidFill>
              </a:rPr>
              <a:t>28/09/2015</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1966363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70184-3ABB-41DD-8FC6-B42B12C979FB}" type="datetime1">
              <a:rPr lang="en-IE" smtClean="0">
                <a:solidFill>
                  <a:prstClr val="black">
                    <a:tint val="75000"/>
                  </a:prstClr>
                </a:solidFill>
              </a:rPr>
              <a:t>28/09/2015</a:t>
            </a:fld>
            <a:endParaRPr lang="en-IE">
              <a:solidFill>
                <a:prstClr val="black">
                  <a:tint val="75000"/>
                </a:prstClr>
              </a:solidFill>
            </a:endParaRPr>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38077033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3ADC1-6AFC-4FFC-B777-3D263AD47909}" type="datetime1">
              <a:rPr lang="en-IE" smtClean="0">
                <a:solidFill>
                  <a:prstClr val="black">
                    <a:tint val="75000"/>
                  </a:prstClr>
                </a:solidFill>
              </a:rPr>
              <a:t>28/09/2015</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179171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5C377554-8B1A-441A-97B3-FD41BDF3E12E}" type="datetime1">
              <a:rPr lang="en-IE" smtClean="0"/>
              <a:t>28/09/2015</a:t>
            </a:fld>
            <a:endParaRPr lang="en-IE" dirty="0"/>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6592" y="264840"/>
            <a:ext cx="762000" cy="485775"/>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9E008-CED1-426E-B551-D20398CF5ED8}" type="datetime1">
              <a:rPr lang="en-IE" smtClean="0">
                <a:solidFill>
                  <a:prstClr val="black">
                    <a:tint val="75000"/>
                  </a:prstClr>
                </a:solidFill>
              </a:rPr>
              <a:t>28/09/2015</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2833557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5F0C4DE-E723-4657-897E-7C4FA61BF2DC}" type="datetime1">
              <a:rPr lang="en-IE" smtClean="0">
                <a:solidFill>
                  <a:prstClr val="black">
                    <a:tint val="75000"/>
                  </a:prstClr>
                </a:solidFill>
              </a:rPr>
              <a:t>28/09/2015</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192144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E963227-A0B2-4AB8-92E4-1D92CE3661C1}" type="datetime1">
              <a:rPr lang="en-IE" smtClean="0">
                <a:solidFill>
                  <a:prstClr val="black">
                    <a:tint val="75000"/>
                  </a:prstClr>
                </a:solidFill>
              </a:rPr>
              <a:t>28/09/2015</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2609248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30FE1932-E6C3-4243-9176-148DA8F93D4F}" type="datetime1">
              <a:rPr lang="en-IE" smtClean="0">
                <a:solidFill>
                  <a:prstClr val="black">
                    <a:tint val="75000"/>
                  </a:prstClr>
                </a:solidFill>
              </a:rPr>
              <a:t>28/09/2015</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24870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0F7CF18-4740-49CD-A0C7-FE4ACBA26590}" type="datetime1">
              <a:rPr lang="en-IE" smtClean="0">
                <a:solidFill>
                  <a:prstClr val="black">
                    <a:tint val="75000"/>
                  </a:prstClr>
                </a:solidFill>
              </a:rPr>
              <a:t>28/09/2015</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1462833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8C4D6B-2A18-4332-9CA7-E371D178C71C}" type="datetime1">
              <a:rPr lang="en-IE" smtClean="0">
                <a:solidFill>
                  <a:prstClr val="black">
                    <a:tint val="75000"/>
                  </a:prstClr>
                </a:solidFill>
              </a:rPr>
              <a:t>28/09/2015</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3831031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C3BA5B94-3A9E-4910-B7AC-7ED89A27D1E6}" type="datetime1">
              <a:rPr lang="en-IE" smtClean="0">
                <a:solidFill>
                  <a:prstClr val="black">
                    <a:tint val="75000"/>
                  </a:prstClr>
                </a:solidFill>
              </a:rPr>
              <a:t>28/09/2015</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4083612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82B9C944-1F88-457A-91EA-C92FC67E1D1D}" type="datetime1">
              <a:rPr lang="en-IE" smtClean="0">
                <a:solidFill>
                  <a:prstClr val="black">
                    <a:tint val="75000"/>
                  </a:prstClr>
                </a:solidFill>
              </a:rPr>
              <a:t>28/09/2015</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2598278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00C9D0A9-6342-4ADA-AD61-25E6820A9A76}" type="datetime1">
              <a:rPr lang="en-IE" smtClean="0">
                <a:solidFill>
                  <a:prstClr val="black">
                    <a:tint val="75000"/>
                  </a:prstClr>
                </a:solidFill>
              </a:rPr>
              <a:t>28/09/2015</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2076319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DA252-EC53-4D01-9CFE-45D6A7E259D8}" type="datetime1">
              <a:rPr lang="en-IE" smtClean="0">
                <a:solidFill>
                  <a:prstClr val="black">
                    <a:tint val="75000"/>
                  </a:prstClr>
                </a:solidFill>
              </a:rPr>
              <a:t>28/09/2015</a:t>
            </a:fld>
            <a:endParaRPr lang="en-IE">
              <a:solidFill>
                <a:prstClr val="black">
                  <a:tint val="75000"/>
                </a:prstClr>
              </a:solidFill>
            </a:endParaRPr>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291203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entury Gothic" pitchFamily="34" charset="0"/>
              </a:defRPr>
            </a:lvl1pPr>
          </a:lstStyle>
          <a:p>
            <a:r>
              <a:rPr lang="en-US" smtClean="0"/>
              <a:t>Click to edit Master title style</a:t>
            </a:r>
            <a:endParaRPr lang="en-I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entury Gothic" pitchFamily="34" charset="0"/>
              </a:defRPr>
            </a:lvl1pPr>
          </a:lstStyle>
          <a:p>
            <a:fld id="{E3D95627-8831-4DD7-80A8-471AC63BA0D7}" type="datetime1">
              <a:rPr lang="en-IE" smtClean="0"/>
              <a:t>28/09/2015</a:t>
            </a:fld>
            <a:endParaRPr lang="en-IE" dirty="0"/>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07D0D-DCEB-40EF-81E0-DE5D4F81503A}" type="datetime1">
              <a:rPr lang="en-IE" smtClean="0">
                <a:solidFill>
                  <a:prstClr val="black">
                    <a:tint val="75000"/>
                  </a:prstClr>
                </a:solidFill>
              </a:rPr>
              <a:t>28/09/2015</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568535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27B69-8079-4F61-9711-4C501836DC6C}" type="datetime1">
              <a:rPr lang="en-IE" smtClean="0">
                <a:solidFill>
                  <a:prstClr val="black">
                    <a:tint val="75000"/>
                  </a:prstClr>
                </a:solidFill>
              </a:rPr>
              <a:t>28/09/2015</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2577814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A522A3E-2C31-4E09-8D94-27E0BB36B6CA}" type="datetime1">
              <a:rPr lang="en-IE" smtClean="0">
                <a:solidFill>
                  <a:prstClr val="black">
                    <a:tint val="75000"/>
                  </a:prstClr>
                </a:solidFill>
              </a:rPr>
              <a:t>28/09/2015</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1685453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6F42821-6E85-4F85-930A-7B6F0C2FE69C}" type="datetime1">
              <a:rPr lang="en-IE" smtClean="0">
                <a:solidFill>
                  <a:prstClr val="black">
                    <a:tint val="75000"/>
                  </a:prstClr>
                </a:solidFill>
              </a:rPr>
              <a:t>28/09/2015</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6B3658-BC38-4F28-AB91-2A23628287C7}"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3439102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smtClean="0"/>
              <a:t>Click to edit Master title style</a:t>
            </a:r>
            <a:endParaRPr lang="en-I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1423D583-D92B-4D02-A1FF-27E215F80F92}" type="datetime1">
              <a:rPr lang="en-IE" smtClean="0">
                <a:solidFill>
                  <a:prstClr val="black">
                    <a:tint val="75000"/>
                  </a:prstClr>
                </a:solidFill>
              </a:rPr>
              <a:pPr/>
              <a:t>28/09/2015</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a:xfrm>
            <a:off x="6553200" y="6261754"/>
            <a:ext cx="2133600" cy="365125"/>
          </a:xfrm>
        </p:spPr>
        <p:txBody>
          <a:bodyPr/>
          <a:lstStyle>
            <a:lvl1pPr>
              <a:defRPr sz="3200" b="1">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5484" y="367754"/>
            <a:ext cx="762000" cy="485775"/>
          </a:xfrm>
          <a:prstGeom prst="rect">
            <a:avLst/>
          </a:prstGeom>
        </p:spPr>
      </p:pic>
    </p:spTree>
    <p:extLst>
      <p:ext uri="{BB962C8B-B14F-4D97-AF65-F5344CB8AC3E}">
        <p14:creationId xmlns:p14="http://schemas.microsoft.com/office/powerpoint/2010/main" val="195281473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168ED817-3DE5-45C8-B9D7-C0D86837A637}" type="datetime1">
              <a:rPr lang="en-IE" smtClean="0">
                <a:solidFill>
                  <a:prstClr val="black">
                    <a:tint val="75000"/>
                  </a:prstClr>
                </a:solidFill>
              </a:rPr>
              <a:pPr/>
              <a:t>28/09/2015</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0392" y="367754"/>
            <a:ext cx="762000" cy="485775"/>
          </a:xfrm>
          <a:prstGeom prst="rect">
            <a:avLst/>
          </a:prstGeom>
        </p:spPr>
      </p:pic>
    </p:spTree>
    <p:extLst>
      <p:ext uri="{BB962C8B-B14F-4D97-AF65-F5344CB8AC3E}">
        <p14:creationId xmlns:p14="http://schemas.microsoft.com/office/powerpoint/2010/main" val="417943990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entury Gothic" pitchFamily="34" charset="0"/>
              </a:defRPr>
            </a:lvl1pPr>
          </a:lstStyle>
          <a:p>
            <a:r>
              <a:rPr lang="en-US" smtClean="0"/>
              <a:t>Click to edit Master title style</a:t>
            </a:r>
            <a:endParaRPr lang="en-I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entury Gothic" pitchFamily="34" charset="0"/>
              </a:defRPr>
            </a:lvl1pPr>
          </a:lstStyle>
          <a:p>
            <a:fld id="{652F0E13-9279-4D43-8F7B-251DF991BB07}" type="datetime1">
              <a:rPr lang="en-IE" smtClean="0">
                <a:solidFill>
                  <a:prstClr val="black">
                    <a:tint val="75000"/>
                  </a:prstClr>
                </a:solidFill>
              </a:rPr>
              <a:pPr/>
              <a:t>28/09/2015</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0392" y="386804"/>
            <a:ext cx="762000" cy="485775"/>
          </a:xfrm>
          <a:prstGeom prst="rect">
            <a:avLst/>
          </a:prstGeom>
        </p:spPr>
      </p:pic>
    </p:spTree>
    <p:extLst>
      <p:ext uri="{BB962C8B-B14F-4D97-AF65-F5344CB8AC3E}">
        <p14:creationId xmlns:p14="http://schemas.microsoft.com/office/powerpoint/2010/main" val="14766134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Date Placeholder 4"/>
          <p:cNvSpPr>
            <a:spLocks noGrp="1"/>
          </p:cNvSpPr>
          <p:nvPr>
            <p:ph type="dt" sz="half" idx="10"/>
          </p:nvPr>
        </p:nvSpPr>
        <p:spPr/>
        <p:txBody>
          <a:bodyPr/>
          <a:lstStyle>
            <a:lvl1pPr>
              <a:defRPr>
                <a:latin typeface="Century Gothic" pitchFamily="34" charset="0"/>
              </a:defRPr>
            </a:lvl1pPr>
          </a:lstStyle>
          <a:p>
            <a:fld id="{C5D1270E-9D0B-4BFD-B838-ED4CE2105D75}" type="datetime1">
              <a:rPr lang="en-IE" smtClean="0">
                <a:solidFill>
                  <a:prstClr val="black">
                    <a:tint val="75000"/>
                  </a:prstClr>
                </a:solidFill>
              </a:rPr>
              <a:pPr/>
              <a:t>28/09/2015</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2430882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7" name="Date Placeholder 6"/>
          <p:cNvSpPr>
            <a:spLocks noGrp="1"/>
          </p:cNvSpPr>
          <p:nvPr>
            <p:ph type="dt" sz="half" idx="10"/>
          </p:nvPr>
        </p:nvSpPr>
        <p:spPr/>
        <p:txBody>
          <a:bodyPr/>
          <a:lstStyle>
            <a:lvl1pPr>
              <a:defRPr>
                <a:latin typeface="Century Gothic" pitchFamily="34" charset="0"/>
              </a:defRPr>
            </a:lvl1pPr>
          </a:lstStyle>
          <a:p>
            <a:fld id="{38DA3607-8617-4DEA-BF0A-896D9B08C3CE}" type="datetime1">
              <a:rPr lang="en-IE" smtClean="0">
                <a:solidFill>
                  <a:prstClr val="black">
                    <a:tint val="75000"/>
                  </a:prstClr>
                </a:solidFill>
              </a:rPr>
              <a:pPr/>
              <a:t>28/09/2015</a:t>
            </a:fld>
            <a:endParaRPr lang="en-IE"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1985203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Date Placeholder 2"/>
          <p:cNvSpPr>
            <a:spLocks noGrp="1"/>
          </p:cNvSpPr>
          <p:nvPr>
            <p:ph type="dt" sz="half" idx="10"/>
          </p:nvPr>
        </p:nvSpPr>
        <p:spPr/>
        <p:txBody>
          <a:bodyPr/>
          <a:lstStyle>
            <a:lvl1pPr>
              <a:defRPr>
                <a:latin typeface="Century Gothic" pitchFamily="34" charset="0"/>
              </a:defRPr>
            </a:lvl1pPr>
          </a:lstStyle>
          <a:p>
            <a:fld id="{E9827E97-2838-4697-A32C-422632B6359E}" type="datetime1">
              <a:rPr lang="en-IE" smtClean="0">
                <a:solidFill>
                  <a:prstClr val="black">
                    <a:tint val="75000"/>
                  </a:prstClr>
                </a:solidFill>
              </a:rPr>
              <a:pPr/>
              <a:t>28/09/2015</a:t>
            </a:fld>
            <a:endParaRPr lang="en-IE"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44273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Date Placeholder 4"/>
          <p:cNvSpPr>
            <a:spLocks noGrp="1"/>
          </p:cNvSpPr>
          <p:nvPr>
            <p:ph type="dt" sz="half" idx="10"/>
          </p:nvPr>
        </p:nvSpPr>
        <p:spPr/>
        <p:txBody>
          <a:bodyPr/>
          <a:lstStyle>
            <a:lvl1pPr>
              <a:defRPr>
                <a:latin typeface="Century Gothic" pitchFamily="34" charset="0"/>
              </a:defRPr>
            </a:lvl1pPr>
          </a:lstStyle>
          <a:p>
            <a:fld id="{9CB661E3-BAC0-4316-87AA-DA9E7E8567D6}" type="datetime1">
              <a:rPr lang="en-IE" smtClean="0"/>
              <a:t>28/09/2015</a:t>
            </a:fld>
            <a:endParaRPr lang="en-IE" dirty="0"/>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entury Gothic" pitchFamily="34" charset="0"/>
              </a:defRPr>
            </a:lvl1pPr>
          </a:lstStyle>
          <a:p>
            <a:fld id="{8AA34BEF-84B4-42ED-9B5F-B8C58D22BF4A}" type="datetime1">
              <a:rPr lang="en-IE" smtClean="0">
                <a:solidFill>
                  <a:prstClr val="black">
                    <a:tint val="75000"/>
                  </a:prstClr>
                </a:solidFill>
              </a:rPr>
              <a:pPr/>
              <a:t>28/09/2015</a:t>
            </a:fld>
            <a:endParaRPr lang="en-IE"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420606583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entury Gothic" pitchFamily="34" charset="0"/>
              </a:defRPr>
            </a:lvl1pPr>
          </a:lstStyle>
          <a:p>
            <a:r>
              <a:rPr lang="en-US" smtClean="0"/>
              <a:t>Click to edit Master title style</a:t>
            </a:r>
            <a:endParaRPr lang="en-IE" dirty="0"/>
          </a:p>
        </p:txBody>
      </p:sp>
      <p:sp>
        <p:nvSpPr>
          <p:cNvPr id="3" name="Content Placeholder 2"/>
          <p:cNvSpPr>
            <a:spLocks noGrp="1"/>
          </p:cNvSpPr>
          <p:nvPr>
            <p:ph idx="1"/>
          </p:nvPr>
        </p:nvSpPr>
        <p:spPr>
          <a:xfrm>
            <a:off x="3575050" y="273050"/>
            <a:ext cx="5111750" cy="5853113"/>
          </a:xfrm>
        </p:spPr>
        <p:txBody>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entury Gothic" pitchFamily="34" charset="0"/>
              </a:defRPr>
            </a:lvl1pPr>
          </a:lstStyle>
          <a:p>
            <a:fld id="{99231588-2CD8-48E2-BD49-DAB37E3A8AFA}" type="datetime1">
              <a:rPr lang="en-IE" smtClean="0">
                <a:solidFill>
                  <a:prstClr val="black">
                    <a:tint val="75000"/>
                  </a:prstClr>
                </a:solidFill>
              </a:rPr>
              <a:pPr/>
              <a:t>28/09/2015</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13189568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entury Gothic" pitchFamily="34" charset="0"/>
              </a:defRPr>
            </a:lvl1pPr>
          </a:lstStyle>
          <a:p>
            <a:r>
              <a:rPr lang="en-US" smtClean="0"/>
              <a:t>Click to edit Master title style</a:t>
            </a:r>
            <a:endParaRPr lang="en-IE"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entury Gothic" pitchFamily="34" charset="0"/>
              </a:defRPr>
            </a:lvl1pPr>
          </a:lstStyle>
          <a:p>
            <a:fld id="{0A755022-2364-440E-8C3C-817D571D0A42}" type="datetime1">
              <a:rPr lang="en-IE" smtClean="0">
                <a:solidFill>
                  <a:prstClr val="black">
                    <a:tint val="75000"/>
                  </a:prstClr>
                </a:solidFill>
              </a:rPr>
              <a:pPr/>
              <a:t>28/09/2015</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3760817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Vertical Text Placeholder 2"/>
          <p:cNvSpPr>
            <a:spLocks noGrp="1"/>
          </p:cNvSpPr>
          <p:nvPr>
            <p:ph type="body" orient="vert" idx="1"/>
          </p:nvPr>
        </p:nvSpPr>
        <p:spPr/>
        <p:txBody>
          <a:bodyPr vert="eaVert"/>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23627B5E-EBAB-48D8-BE8D-62A37EF4F10E}" type="datetime1">
              <a:rPr lang="en-IE" smtClean="0">
                <a:solidFill>
                  <a:prstClr val="black">
                    <a:tint val="75000"/>
                  </a:prstClr>
                </a:solidFill>
              </a:rPr>
              <a:pPr/>
              <a:t>28/09/2015</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2140087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entury Gothic" pitchFamily="34" charset="0"/>
              </a:defRPr>
            </a:lvl1pPr>
          </a:lstStyle>
          <a:p>
            <a:r>
              <a:rPr lang="en-US" smtClean="0"/>
              <a:t>Click to edit Master title style</a:t>
            </a:r>
            <a:endParaRPr lang="en-IE"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92FA4AEF-F05C-4DCA-8641-2669D68570F1}" type="datetime1">
              <a:rPr lang="en-IE" smtClean="0">
                <a:solidFill>
                  <a:prstClr val="black">
                    <a:tint val="75000"/>
                  </a:prstClr>
                </a:solidFill>
              </a:rPr>
              <a:pPr/>
              <a:t>28/09/2015</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3175314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smtClean="0"/>
              <a:t>Click to edit Master title style</a:t>
            </a:r>
            <a:endParaRPr lang="en-I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F081C462-D776-4A67-B960-DE7A485139A0}" type="datetime1">
              <a:rPr lang="en-IE" smtClean="0">
                <a:solidFill>
                  <a:prstClr val="black">
                    <a:tint val="75000"/>
                  </a:prstClr>
                </a:solidFill>
              </a:rPr>
              <a:pPr/>
              <a:t>28/09/2015</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74704006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5C377554-8B1A-441A-97B3-FD41BDF3E12E}" type="datetime1">
              <a:rPr lang="en-IE" smtClean="0">
                <a:solidFill>
                  <a:prstClr val="black">
                    <a:tint val="75000"/>
                  </a:prstClr>
                </a:solidFill>
              </a:rPr>
              <a:pPr/>
              <a:t>28/09/2015</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326330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entury Gothic" pitchFamily="34" charset="0"/>
              </a:defRPr>
            </a:lvl1pPr>
          </a:lstStyle>
          <a:p>
            <a:r>
              <a:rPr lang="en-US" smtClean="0"/>
              <a:t>Click to edit Master title style</a:t>
            </a:r>
            <a:endParaRPr lang="en-I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entury Gothic" pitchFamily="34" charset="0"/>
              </a:defRPr>
            </a:lvl1pPr>
          </a:lstStyle>
          <a:p>
            <a:fld id="{E3D95627-8831-4DD7-80A8-471AC63BA0D7}" type="datetime1">
              <a:rPr lang="en-IE" smtClean="0">
                <a:solidFill>
                  <a:prstClr val="black">
                    <a:tint val="75000"/>
                  </a:prstClr>
                </a:solidFill>
              </a:rPr>
              <a:pPr/>
              <a:t>28/09/2015</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41622281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Date Placeholder 4"/>
          <p:cNvSpPr>
            <a:spLocks noGrp="1"/>
          </p:cNvSpPr>
          <p:nvPr>
            <p:ph type="dt" sz="half" idx="10"/>
          </p:nvPr>
        </p:nvSpPr>
        <p:spPr/>
        <p:txBody>
          <a:bodyPr/>
          <a:lstStyle>
            <a:lvl1pPr>
              <a:defRPr>
                <a:latin typeface="Century Gothic" pitchFamily="34" charset="0"/>
              </a:defRPr>
            </a:lvl1pPr>
          </a:lstStyle>
          <a:p>
            <a:fld id="{9CB661E3-BAC0-4316-87AA-DA9E7E8567D6}" type="datetime1">
              <a:rPr lang="en-IE" smtClean="0">
                <a:solidFill>
                  <a:prstClr val="black">
                    <a:tint val="75000"/>
                  </a:prstClr>
                </a:solidFill>
              </a:rPr>
              <a:pPr/>
              <a:t>28/09/2015</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37416863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7" name="Date Placeholder 6"/>
          <p:cNvSpPr>
            <a:spLocks noGrp="1"/>
          </p:cNvSpPr>
          <p:nvPr>
            <p:ph type="dt" sz="half" idx="10"/>
          </p:nvPr>
        </p:nvSpPr>
        <p:spPr/>
        <p:txBody>
          <a:bodyPr/>
          <a:lstStyle>
            <a:lvl1pPr>
              <a:defRPr>
                <a:latin typeface="Century Gothic" pitchFamily="34" charset="0"/>
              </a:defRPr>
            </a:lvl1pPr>
          </a:lstStyle>
          <a:p>
            <a:fld id="{9F72830D-C6AD-4AFE-A2E5-0357AE657589}" type="datetime1">
              <a:rPr lang="en-IE" smtClean="0">
                <a:solidFill>
                  <a:prstClr val="black">
                    <a:tint val="75000"/>
                  </a:prstClr>
                </a:solidFill>
              </a:rPr>
              <a:pPr/>
              <a:t>28/09/2015</a:t>
            </a:fld>
            <a:endParaRPr lang="en-IE"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340167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7" name="Date Placeholder 6"/>
          <p:cNvSpPr>
            <a:spLocks noGrp="1"/>
          </p:cNvSpPr>
          <p:nvPr>
            <p:ph type="dt" sz="half" idx="10"/>
          </p:nvPr>
        </p:nvSpPr>
        <p:spPr/>
        <p:txBody>
          <a:bodyPr/>
          <a:lstStyle>
            <a:lvl1pPr>
              <a:defRPr>
                <a:latin typeface="Century Gothic" pitchFamily="34" charset="0"/>
              </a:defRPr>
            </a:lvl1pPr>
          </a:lstStyle>
          <a:p>
            <a:fld id="{9F72830D-C6AD-4AFE-A2E5-0357AE657589}" type="datetime1">
              <a:rPr lang="en-IE" smtClean="0"/>
              <a:t>28/09/2015</a:t>
            </a:fld>
            <a:endParaRPr lang="en-IE" dirty="0"/>
          </a:p>
        </p:txBody>
      </p:sp>
      <p:sp>
        <p:nvSpPr>
          <p:cNvPr id="8" name="Footer Placeholder 7"/>
          <p:cNvSpPr>
            <a:spLocks noGrp="1"/>
          </p:cNvSpPr>
          <p:nvPr>
            <p:ph type="ftr" sz="quarter" idx="11"/>
          </p:nvPr>
        </p:nvSpPr>
        <p:spPr/>
        <p:txBody>
          <a:bodyPr/>
          <a:lstStyle>
            <a:lvl1pPr>
              <a:defRPr>
                <a:latin typeface="Century Gothic" pitchFamily="34" charset="0"/>
              </a:defRPr>
            </a:lvl1pPr>
          </a:lstStyle>
          <a:p>
            <a:endParaRPr lang="en-IE" dirty="0"/>
          </a:p>
        </p:txBody>
      </p:sp>
      <p:sp>
        <p:nvSpPr>
          <p:cNvPr id="9" name="Slide Number Placeholder 8"/>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Date Placeholder 2"/>
          <p:cNvSpPr>
            <a:spLocks noGrp="1"/>
          </p:cNvSpPr>
          <p:nvPr>
            <p:ph type="dt" sz="half" idx="10"/>
          </p:nvPr>
        </p:nvSpPr>
        <p:spPr/>
        <p:txBody>
          <a:bodyPr/>
          <a:lstStyle>
            <a:lvl1pPr>
              <a:defRPr>
                <a:latin typeface="Century Gothic" pitchFamily="34" charset="0"/>
              </a:defRPr>
            </a:lvl1pPr>
          </a:lstStyle>
          <a:p>
            <a:fld id="{44688904-5FD8-4962-9467-46033D822E6F}" type="datetime1">
              <a:rPr lang="en-IE" smtClean="0">
                <a:solidFill>
                  <a:prstClr val="black">
                    <a:tint val="75000"/>
                  </a:prstClr>
                </a:solidFill>
              </a:rPr>
              <a:pPr/>
              <a:t>28/09/2015</a:t>
            </a:fld>
            <a:endParaRPr lang="en-IE"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191351279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entury Gothic" pitchFamily="34" charset="0"/>
              </a:defRPr>
            </a:lvl1pPr>
          </a:lstStyle>
          <a:p>
            <a:fld id="{92D126E4-2749-4233-B034-EA4CA1DDF443}" type="datetime1">
              <a:rPr lang="en-IE" smtClean="0">
                <a:solidFill>
                  <a:prstClr val="black">
                    <a:tint val="75000"/>
                  </a:prstClr>
                </a:solidFill>
              </a:rPr>
              <a:pPr/>
              <a:t>28/09/2015</a:t>
            </a:fld>
            <a:endParaRPr lang="en-IE"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34510014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entury Gothic" pitchFamily="34" charset="0"/>
              </a:defRPr>
            </a:lvl1pPr>
          </a:lstStyle>
          <a:p>
            <a:r>
              <a:rPr lang="en-US" smtClean="0"/>
              <a:t>Click to edit Master title style</a:t>
            </a:r>
            <a:endParaRPr lang="en-IE" dirty="0"/>
          </a:p>
        </p:txBody>
      </p:sp>
      <p:sp>
        <p:nvSpPr>
          <p:cNvPr id="3" name="Content Placeholder 2"/>
          <p:cNvSpPr>
            <a:spLocks noGrp="1"/>
          </p:cNvSpPr>
          <p:nvPr>
            <p:ph idx="1"/>
          </p:nvPr>
        </p:nvSpPr>
        <p:spPr>
          <a:xfrm>
            <a:off x="3575050" y="273050"/>
            <a:ext cx="5111750" cy="5853113"/>
          </a:xfrm>
        </p:spPr>
        <p:txBody>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entury Gothic" pitchFamily="34" charset="0"/>
              </a:defRPr>
            </a:lvl1pPr>
          </a:lstStyle>
          <a:p>
            <a:fld id="{6AB9F835-7936-4042-9759-5275ECBB5CC8}" type="datetime1">
              <a:rPr lang="en-IE" smtClean="0">
                <a:solidFill>
                  <a:prstClr val="black">
                    <a:tint val="75000"/>
                  </a:prstClr>
                </a:solidFill>
              </a:rPr>
              <a:pPr/>
              <a:t>28/09/2015</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2554575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entury Gothic" pitchFamily="34" charset="0"/>
              </a:defRPr>
            </a:lvl1pPr>
          </a:lstStyle>
          <a:p>
            <a:r>
              <a:rPr lang="en-US" smtClean="0"/>
              <a:t>Click to edit Master title style</a:t>
            </a:r>
            <a:endParaRPr lang="en-IE"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entury Gothic" pitchFamily="34" charset="0"/>
              </a:defRPr>
            </a:lvl1pPr>
          </a:lstStyle>
          <a:p>
            <a:fld id="{6A60EE15-E742-416B-868A-E6DFC8AFA2B2}" type="datetime1">
              <a:rPr lang="en-IE" smtClean="0">
                <a:solidFill>
                  <a:prstClr val="black">
                    <a:tint val="75000"/>
                  </a:prstClr>
                </a:solidFill>
              </a:rPr>
              <a:pPr/>
              <a:t>28/09/2015</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3754648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Vertical Text Placeholder 2"/>
          <p:cNvSpPr>
            <a:spLocks noGrp="1"/>
          </p:cNvSpPr>
          <p:nvPr>
            <p:ph type="body" orient="vert" idx="1"/>
          </p:nvPr>
        </p:nvSpPr>
        <p:spPr/>
        <p:txBody>
          <a:bodyPr vert="eaVert"/>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F40259A3-6DDB-4FC8-8E3C-1EC8593828F0}" type="datetime1">
              <a:rPr lang="en-IE" smtClean="0">
                <a:solidFill>
                  <a:prstClr val="black">
                    <a:tint val="75000"/>
                  </a:prstClr>
                </a:solidFill>
              </a:rPr>
              <a:pPr/>
              <a:t>28/09/2015</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15788547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entury Gothic" pitchFamily="34" charset="0"/>
              </a:defRPr>
            </a:lvl1pPr>
          </a:lstStyle>
          <a:p>
            <a:r>
              <a:rPr lang="en-US" smtClean="0"/>
              <a:t>Click to edit Master title style</a:t>
            </a:r>
            <a:endParaRPr lang="en-IE"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A39D6FC8-7679-47F2-ADC6-52842B1AF819}" type="datetime1">
              <a:rPr lang="en-IE" smtClean="0">
                <a:solidFill>
                  <a:prstClr val="black">
                    <a:tint val="75000"/>
                  </a:prstClr>
                </a:solidFill>
              </a:rPr>
              <a:pPr/>
              <a:t>28/09/2015</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204339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Date Placeholder 2"/>
          <p:cNvSpPr>
            <a:spLocks noGrp="1"/>
          </p:cNvSpPr>
          <p:nvPr>
            <p:ph type="dt" sz="half" idx="10"/>
          </p:nvPr>
        </p:nvSpPr>
        <p:spPr/>
        <p:txBody>
          <a:bodyPr/>
          <a:lstStyle>
            <a:lvl1pPr>
              <a:defRPr>
                <a:latin typeface="Century Gothic" pitchFamily="34" charset="0"/>
              </a:defRPr>
            </a:lvl1pPr>
          </a:lstStyle>
          <a:p>
            <a:fld id="{44688904-5FD8-4962-9467-46033D822E6F}" type="datetime1">
              <a:rPr lang="en-IE" smtClean="0"/>
              <a:t>28/09/2015</a:t>
            </a:fld>
            <a:endParaRPr lang="en-IE" dirty="0"/>
          </a:p>
        </p:txBody>
      </p:sp>
      <p:sp>
        <p:nvSpPr>
          <p:cNvPr id="4" name="Footer Placeholder 3"/>
          <p:cNvSpPr>
            <a:spLocks noGrp="1"/>
          </p:cNvSpPr>
          <p:nvPr>
            <p:ph type="ftr" sz="quarter" idx="11"/>
          </p:nvPr>
        </p:nvSpPr>
        <p:spPr/>
        <p:txBody>
          <a:bodyPr/>
          <a:lstStyle>
            <a:lvl1pPr>
              <a:defRPr>
                <a:latin typeface="Century Gothic" pitchFamily="34" charset="0"/>
              </a:defRPr>
            </a:lvl1pPr>
          </a:lstStyle>
          <a:p>
            <a:endParaRPr lang="en-IE" dirty="0"/>
          </a:p>
        </p:txBody>
      </p:sp>
      <p:sp>
        <p:nvSpPr>
          <p:cNvPr id="5" name="Slide Number Placeholder 4"/>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entury Gothic" pitchFamily="34" charset="0"/>
              </a:defRPr>
            </a:lvl1pPr>
          </a:lstStyle>
          <a:p>
            <a:fld id="{92D126E4-2749-4233-B034-EA4CA1DDF443}" type="datetime1">
              <a:rPr lang="en-IE" smtClean="0"/>
              <a:t>28/09/2015</a:t>
            </a:fld>
            <a:endParaRPr lang="en-IE" dirty="0"/>
          </a:p>
        </p:txBody>
      </p:sp>
      <p:sp>
        <p:nvSpPr>
          <p:cNvPr id="3" name="Footer Placeholder 2"/>
          <p:cNvSpPr>
            <a:spLocks noGrp="1"/>
          </p:cNvSpPr>
          <p:nvPr>
            <p:ph type="ftr" sz="quarter" idx="11"/>
          </p:nvPr>
        </p:nvSpPr>
        <p:spPr/>
        <p:txBody>
          <a:bodyPr/>
          <a:lstStyle>
            <a:lvl1pPr>
              <a:defRPr>
                <a:latin typeface="Century Gothic" pitchFamily="34" charset="0"/>
              </a:defRPr>
            </a:lvl1pPr>
          </a:lstStyle>
          <a:p>
            <a:endParaRPr lang="en-IE" dirty="0"/>
          </a:p>
        </p:txBody>
      </p:sp>
      <p:sp>
        <p:nvSpPr>
          <p:cNvPr id="4" name="Slide Number Placeholder 3"/>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entury Gothic" pitchFamily="34" charset="0"/>
              </a:defRPr>
            </a:lvl1pPr>
          </a:lstStyle>
          <a:p>
            <a:r>
              <a:rPr lang="en-US" smtClean="0"/>
              <a:t>Click to edit Master title style</a:t>
            </a:r>
            <a:endParaRPr lang="en-IE" dirty="0"/>
          </a:p>
        </p:txBody>
      </p:sp>
      <p:sp>
        <p:nvSpPr>
          <p:cNvPr id="3" name="Content Placeholder 2"/>
          <p:cNvSpPr>
            <a:spLocks noGrp="1"/>
          </p:cNvSpPr>
          <p:nvPr>
            <p:ph idx="1"/>
          </p:nvPr>
        </p:nvSpPr>
        <p:spPr>
          <a:xfrm>
            <a:off x="3575050" y="273050"/>
            <a:ext cx="5111750" cy="5853113"/>
          </a:xfrm>
        </p:spPr>
        <p:txBody>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entury Gothic" pitchFamily="34" charset="0"/>
              </a:defRPr>
            </a:lvl1pPr>
          </a:lstStyle>
          <a:p>
            <a:fld id="{6AB9F835-7936-4042-9759-5275ECBB5CC8}" type="datetime1">
              <a:rPr lang="en-IE" smtClean="0"/>
              <a:t>28/09/2015</a:t>
            </a:fld>
            <a:endParaRPr lang="en-IE" dirty="0"/>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entury Gothic" pitchFamily="34" charset="0"/>
              </a:defRPr>
            </a:lvl1pPr>
          </a:lstStyle>
          <a:p>
            <a:r>
              <a:rPr lang="en-US" smtClean="0"/>
              <a:t>Click to edit Master title style</a:t>
            </a:r>
            <a:endParaRPr lang="en-IE"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entury Gothic" pitchFamily="34" charset="0"/>
              </a:defRPr>
            </a:lvl1pPr>
          </a:lstStyle>
          <a:p>
            <a:fld id="{6A60EE15-E742-416B-868A-E6DFC8AFA2B2}" type="datetime1">
              <a:rPr lang="en-IE" smtClean="0"/>
              <a:t>28/09/2015</a:t>
            </a:fld>
            <a:endParaRPr lang="en-IE" dirty="0"/>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microsoft.com/office/2007/relationships/hdphoto" Target="../media/hdphoto1.wdp"/><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microsoft.com/office/2007/relationships/hdphoto" Target="../media/hdphoto1.wdp"/><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Bevel 12"/>
          <p:cNvSpPr/>
          <p:nvPr/>
        </p:nvSpPr>
        <p:spPr>
          <a:xfrm>
            <a:off x="0" y="0"/>
            <a:ext cx="9144000" cy="6858000"/>
          </a:xfrm>
          <a:prstGeom prst="bevel">
            <a:avLst>
              <a:gd name="adj" fmla="val 2948"/>
            </a:avLst>
          </a:prstGeom>
          <a:gradFill flip="none" rotWithShape="1">
            <a:gsLst>
              <a:gs pos="60000">
                <a:srgbClr val="990033"/>
              </a:gs>
              <a:gs pos="40000">
                <a:srgbClr val="FFCC33"/>
              </a:gs>
              <a:gs pos="0">
                <a:srgbClr val="FFCC33">
                  <a:lumMod val="100000"/>
                </a:srgbClr>
              </a:gs>
              <a:gs pos="100000">
                <a:srgbClr val="990033"/>
              </a:gs>
              <a:gs pos="20000">
                <a:srgbClr val="990033"/>
              </a:gs>
              <a:gs pos="80000">
                <a:srgbClr val="FFCC33"/>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p:cNvSpPr/>
          <p:nvPr/>
        </p:nvSpPr>
        <p:spPr>
          <a:xfrm>
            <a:off x="200026" y="209551"/>
            <a:ext cx="8730000" cy="6450556"/>
          </a:xfrm>
          <a:prstGeom prst="rect">
            <a:avLst/>
          </a:prstGeom>
          <a:solidFill>
            <a:schemeClr val="bg1"/>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itchFamily="34" charset="0"/>
              </a:defRPr>
            </a:lvl1pPr>
          </a:lstStyle>
          <a:p>
            <a:fld id="{3F586771-730E-46BD-8646-479D64F005C4}" type="datetime1">
              <a:rPr lang="en-IE" smtClean="0"/>
              <a:t>28/09/2015</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itchFamily="34" charset="0"/>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defRPr>
            </a:lvl1pPr>
          </a:lstStyle>
          <a:p>
            <a:fld id="{F79F11AE-FEA8-4E86-BAC6-BA1A6295265B}" type="slidenum">
              <a:rPr lang="en-IE" smtClean="0"/>
              <a:pPr/>
              <a:t>‹#›</a:t>
            </a:fld>
            <a:endParaRPr lang="en-I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208" y="299083"/>
            <a:ext cx="8229600" cy="706090"/>
          </a:xfrm>
          <a:prstGeom prst="rect">
            <a:avLst/>
          </a:prstGeom>
          <a:noFill/>
          <a:ln>
            <a:noFill/>
          </a:ln>
        </p:spPr>
        <p:style>
          <a:lnRef idx="2">
            <a:schemeClr val="accent3"/>
          </a:lnRef>
          <a:fillRef idx="1">
            <a:schemeClr val="lt1"/>
          </a:fillRef>
          <a:effectRef idx="0">
            <a:schemeClr val="accent3"/>
          </a:effectRef>
          <a:fontRef idx="none"/>
        </p:style>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F0A9A-301A-480E-AF49-3E517BF5594E}" type="datetime1">
              <a:rPr lang="en-IE" smtClean="0">
                <a:solidFill>
                  <a:prstClr val="black">
                    <a:tint val="75000"/>
                  </a:prstClr>
                </a:solidFill>
              </a:rPr>
              <a:t>28/09/2015</a:t>
            </a:fld>
            <a:endParaRPr lang="en-IE"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solidFill>
                <a:prstClr val="black">
                  <a:tint val="75000"/>
                </a:prstClr>
              </a:solidFill>
            </a:endParaRPr>
          </a:p>
        </p:txBody>
      </p:sp>
      <p:pic>
        <p:nvPicPr>
          <p:cNvPr id="1026" name="Picture 2" descr="http://t2.gstatic.com/images?q=tbn:ANd9GcRA2HHQDaDksdwkisjdclOdSMPzl6V405SK3IZRm8Za1U5LEgKUa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23894" y="107504"/>
            <a:ext cx="1089247" cy="1089248"/>
          </a:xfrm>
          <a:prstGeom prst="rect">
            <a:avLst/>
          </a:prstGeom>
          <a:effectLst/>
          <a:extLst>
            <a:ext uri="{909E8E84-426E-40DD-AFC4-6F175D3DCCD1}">
              <a14:hiddenFill xmlns:a14="http://schemas.microsoft.com/office/drawing/2010/main">
                <a:solidFill>
                  <a:srgbClr val="FFFFFF"/>
                </a:solidFill>
              </a14:hiddenFill>
            </a:ext>
          </a:extLst>
        </p:spPr>
      </p:pic>
      <p:pic>
        <p:nvPicPr>
          <p:cNvPr id="8" name="Picture 7" descr="New ProjectMathsLogo.jpg"/>
          <p:cNvPicPr>
            <a:picLocks noChangeAspect="1"/>
          </p:cNvPicPr>
          <p:nvPr/>
        </p:nvPicPr>
        <p:blipFill>
          <a:blip r:embed="rId14" cstate="print">
            <a:extLst>
              <a:ext uri="{BEBA8EAE-BF5A-486C-A8C5-ECC9F3942E4B}">
                <a14:imgProps xmlns:a14="http://schemas.microsoft.com/office/drawing/2010/main">
                  <a14:imgLayer r:embed="rId15">
                    <a14:imgEffect>
                      <a14:saturation sat="75000"/>
                    </a14:imgEffect>
                    <a14:imgEffect>
                      <a14:brightnessContrast bright="20000" contrast="40000"/>
                    </a14:imgEffect>
                  </a14:imgLayer>
                </a14:imgProps>
              </a:ext>
            </a:extLst>
          </a:blip>
          <a:stretch>
            <a:fillRect/>
          </a:stretch>
        </p:blipFill>
        <p:spPr>
          <a:xfrm>
            <a:off x="7702065" y="6240837"/>
            <a:ext cx="1273324" cy="539629"/>
          </a:xfrm>
          <a:prstGeom prst="rect">
            <a:avLst/>
          </a:prstGeom>
          <a:effectLst>
            <a:softEdge rad="0"/>
          </a:effectLst>
        </p:spPr>
      </p:pic>
      <p:sp>
        <p:nvSpPr>
          <p:cNvPr id="7" name="Rectangle 6"/>
          <p:cNvSpPr/>
          <p:nvPr/>
        </p:nvSpPr>
        <p:spPr>
          <a:xfrm>
            <a:off x="107504" y="1088740"/>
            <a:ext cx="7816390" cy="10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10" name="Straight Connector 9"/>
          <p:cNvCxnSpPr/>
          <p:nvPr/>
        </p:nvCxnSpPr>
        <p:spPr>
          <a:xfrm flipH="1">
            <a:off x="107504" y="1088740"/>
            <a:ext cx="7816390"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07504" y="1103648"/>
            <a:ext cx="0" cy="563772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6642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kern="1200">
          <a:solidFill>
            <a:schemeClr val="bg2">
              <a:lumMod val="50000"/>
            </a:schemeClr>
          </a:solidFill>
          <a:latin typeface="Segoe Print" pitchFamily="2" charset="0"/>
          <a:ea typeface="+mj-ea"/>
          <a:cs typeface="Narkisim" pitchFamily="34" charset="-79"/>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208" y="299083"/>
            <a:ext cx="8229600" cy="706090"/>
          </a:xfrm>
          <a:prstGeom prst="rect">
            <a:avLst/>
          </a:prstGeom>
          <a:noFill/>
          <a:ln>
            <a:noFill/>
          </a:ln>
        </p:spPr>
        <p:style>
          <a:lnRef idx="2">
            <a:schemeClr val="accent3"/>
          </a:lnRef>
          <a:fillRef idx="1">
            <a:schemeClr val="lt1"/>
          </a:fillRef>
          <a:effectRef idx="0">
            <a:schemeClr val="accent3"/>
          </a:effectRef>
          <a:fontRef idx="none"/>
        </p:style>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F1932-DD33-4785-A9A4-CC1412DCEF52}" type="datetime1">
              <a:rPr lang="en-IE" smtClean="0">
                <a:solidFill>
                  <a:prstClr val="black">
                    <a:tint val="75000"/>
                  </a:prstClr>
                </a:solidFill>
              </a:rPr>
              <a:t>28/09/2015</a:t>
            </a:fld>
            <a:endParaRPr lang="en-IE"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solidFill>
                <a:prstClr val="black">
                  <a:tint val="75000"/>
                </a:prstClr>
              </a:solidFill>
            </a:endParaRPr>
          </a:p>
        </p:txBody>
      </p:sp>
      <p:pic>
        <p:nvPicPr>
          <p:cNvPr id="1026" name="Picture 2" descr="http://t2.gstatic.com/images?q=tbn:ANd9GcRA2HHQDaDksdwkisjdclOdSMPzl6V405SK3IZRm8Za1U5LEgKUa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23894" y="107504"/>
            <a:ext cx="1089247" cy="1089248"/>
          </a:xfrm>
          <a:prstGeom prst="rect">
            <a:avLst/>
          </a:prstGeom>
          <a:effectLst/>
          <a:extLst>
            <a:ext uri="{909E8E84-426E-40DD-AFC4-6F175D3DCCD1}">
              <a14:hiddenFill xmlns:a14="http://schemas.microsoft.com/office/drawing/2010/main">
                <a:solidFill>
                  <a:srgbClr val="FFFFFF"/>
                </a:solidFill>
              </a14:hiddenFill>
            </a:ext>
          </a:extLst>
        </p:spPr>
      </p:pic>
      <p:pic>
        <p:nvPicPr>
          <p:cNvPr id="8" name="Picture 7" descr="New ProjectMathsLogo.jpg"/>
          <p:cNvPicPr>
            <a:picLocks noChangeAspect="1"/>
          </p:cNvPicPr>
          <p:nvPr/>
        </p:nvPicPr>
        <p:blipFill>
          <a:blip r:embed="rId14" cstate="print">
            <a:extLst>
              <a:ext uri="{BEBA8EAE-BF5A-486C-A8C5-ECC9F3942E4B}">
                <a14:imgProps xmlns:a14="http://schemas.microsoft.com/office/drawing/2010/main">
                  <a14:imgLayer r:embed="rId15">
                    <a14:imgEffect>
                      <a14:saturation sat="75000"/>
                    </a14:imgEffect>
                    <a14:imgEffect>
                      <a14:brightnessContrast bright="20000" contrast="40000"/>
                    </a14:imgEffect>
                  </a14:imgLayer>
                </a14:imgProps>
              </a:ext>
            </a:extLst>
          </a:blip>
          <a:stretch>
            <a:fillRect/>
          </a:stretch>
        </p:blipFill>
        <p:spPr>
          <a:xfrm>
            <a:off x="7702065" y="6240837"/>
            <a:ext cx="1273324" cy="539629"/>
          </a:xfrm>
          <a:prstGeom prst="rect">
            <a:avLst/>
          </a:prstGeom>
          <a:effectLst>
            <a:softEdge rad="0"/>
          </a:effectLst>
        </p:spPr>
      </p:pic>
      <p:sp>
        <p:nvSpPr>
          <p:cNvPr id="7" name="Rectangle 6"/>
          <p:cNvSpPr/>
          <p:nvPr/>
        </p:nvSpPr>
        <p:spPr>
          <a:xfrm>
            <a:off x="107504" y="1088740"/>
            <a:ext cx="7816390" cy="10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10" name="Straight Connector 9"/>
          <p:cNvCxnSpPr/>
          <p:nvPr/>
        </p:nvCxnSpPr>
        <p:spPr>
          <a:xfrm flipH="1">
            <a:off x="107504" y="1088740"/>
            <a:ext cx="7816390"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07504" y="1103648"/>
            <a:ext cx="0" cy="563772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673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000" kern="1200">
          <a:solidFill>
            <a:schemeClr val="bg2">
              <a:lumMod val="50000"/>
            </a:schemeClr>
          </a:solidFill>
          <a:latin typeface="Segoe Print" pitchFamily="2" charset="0"/>
          <a:ea typeface="+mj-ea"/>
          <a:cs typeface="Narkisim" pitchFamily="34" charset="-79"/>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Bevel 12"/>
          <p:cNvSpPr/>
          <p:nvPr/>
        </p:nvSpPr>
        <p:spPr>
          <a:xfrm>
            <a:off x="0" y="0"/>
            <a:ext cx="9144000" cy="6858000"/>
          </a:xfrm>
          <a:prstGeom prst="bevel">
            <a:avLst>
              <a:gd name="adj" fmla="val 2948"/>
            </a:avLst>
          </a:prstGeom>
          <a:gradFill flip="none" rotWithShape="1">
            <a:gsLst>
              <a:gs pos="60000">
                <a:srgbClr val="990033"/>
              </a:gs>
              <a:gs pos="40000">
                <a:srgbClr val="FFCC33"/>
              </a:gs>
              <a:gs pos="0">
                <a:srgbClr val="FFCC33">
                  <a:lumMod val="100000"/>
                </a:srgbClr>
              </a:gs>
              <a:gs pos="100000">
                <a:srgbClr val="990033"/>
              </a:gs>
              <a:gs pos="20000">
                <a:srgbClr val="990033"/>
              </a:gs>
              <a:gs pos="80000">
                <a:srgbClr val="FFCC33"/>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 name="Rectangle 13"/>
          <p:cNvSpPr/>
          <p:nvPr/>
        </p:nvSpPr>
        <p:spPr>
          <a:xfrm>
            <a:off x="200026" y="209551"/>
            <a:ext cx="8730000" cy="6450556"/>
          </a:xfrm>
          <a:prstGeom prst="rect">
            <a:avLst/>
          </a:prstGeom>
          <a:solidFill>
            <a:schemeClr val="bg1"/>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itchFamily="34" charset="0"/>
              </a:defRPr>
            </a:lvl1pPr>
          </a:lstStyle>
          <a:p>
            <a:fld id="{01B11C2B-6A83-4813-9EBD-857CD215F2D8}" type="datetime1">
              <a:rPr lang="en-IE" smtClean="0">
                <a:solidFill>
                  <a:prstClr val="black">
                    <a:tint val="75000"/>
                  </a:prstClr>
                </a:solidFill>
              </a:rPr>
              <a:pPr/>
              <a:t>28/09/2015</a:t>
            </a:fld>
            <a:endParaRPr lang="en-IE"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itchFamily="34" charset="0"/>
              </a:defRPr>
            </a:lvl1pPr>
          </a:lstStyle>
          <a:p>
            <a:endParaRPr lang="en-IE"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35502248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Bevel 12"/>
          <p:cNvSpPr/>
          <p:nvPr/>
        </p:nvSpPr>
        <p:spPr>
          <a:xfrm>
            <a:off x="0" y="0"/>
            <a:ext cx="9144000" cy="6858000"/>
          </a:xfrm>
          <a:prstGeom prst="bevel">
            <a:avLst>
              <a:gd name="adj" fmla="val 2948"/>
            </a:avLst>
          </a:prstGeom>
          <a:gradFill flip="none" rotWithShape="1">
            <a:gsLst>
              <a:gs pos="60000">
                <a:srgbClr val="990033"/>
              </a:gs>
              <a:gs pos="40000">
                <a:srgbClr val="FFCC33"/>
              </a:gs>
              <a:gs pos="0">
                <a:srgbClr val="FFCC33">
                  <a:lumMod val="100000"/>
                </a:srgbClr>
              </a:gs>
              <a:gs pos="100000">
                <a:srgbClr val="990033"/>
              </a:gs>
              <a:gs pos="20000">
                <a:srgbClr val="990033"/>
              </a:gs>
              <a:gs pos="80000">
                <a:srgbClr val="FFCC33"/>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 name="Rectangle 13"/>
          <p:cNvSpPr/>
          <p:nvPr/>
        </p:nvSpPr>
        <p:spPr>
          <a:xfrm>
            <a:off x="200026" y="209551"/>
            <a:ext cx="8730000" cy="6450556"/>
          </a:xfrm>
          <a:prstGeom prst="rect">
            <a:avLst/>
          </a:prstGeom>
          <a:solidFill>
            <a:schemeClr val="bg1"/>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itchFamily="34" charset="0"/>
              </a:defRPr>
            </a:lvl1pPr>
          </a:lstStyle>
          <a:p>
            <a:fld id="{3F586771-730E-46BD-8646-479D64F005C4}" type="datetime1">
              <a:rPr lang="en-IE" smtClean="0">
                <a:solidFill>
                  <a:prstClr val="black">
                    <a:tint val="75000"/>
                  </a:prstClr>
                </a:solidFill>
              </a:rPr>
              <a:pPr/>
              <a:t>28/09/2015</a:t>
            </a:fld>
            <a:endParaRPr lang="en-IE"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itchFamily="34" charset="0"/>
              </a:defRPr>
            </a:lvl1pPr>
          </a:lstStyle>
          <a:p>
            <a:endParaRPr lang="en-IE"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11193811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7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35.xml"/><Relationship Id="rId5" Type="http://schemas.openxmlformats.org/officeDocument/2006/relationships/image" Target="../media/image41.jpe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hyperlink" Target="http://www.projectmaths.ie/geogebra/the-sampling-distribution-of-a-proportion/" TargetMode="External"/><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21.png"/><Relationship Id="rId2" Type="http://schemas.openxmlformats.org/officeDocument/2006/relationships/image" Target="../media/image43.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11.png"/><Relationship Id="rId7"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0.png"/><Relationship Id="rId4" Type="http://schemas.openxmlformats.org/officeDocument/2006/relationships/image" Target="../media/image42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35.xml"/><Relationship Id="rId6" Type="http://schemas.openxmlformats.org/officeDocument/2006/relationships/image" Target="../media/image450.png"/><Relationship Id="rId5" Type="http://schemas.openxmlformats.org/officeDocument/2006/relationships/image" Target="../media/image440.png"/><Relationship Id="rId4" Type="http://schemas.openxmlformats.org/officeDocument/2006/relationships/image" Target="../media/image280.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35.xml"/><Relationship Id="rId6" Type="http://schemas.openxmlformats.org/officeDocument/2006/relationships/image" Target="../media/image47.png"/><Relationship Id="rId5" Type="http://schemas.openxmlformats.org/officeDocument/2006/relationships/image" Target="../media/image430.png"/><Relationship Id="rId4" Type="http://schemas.openxmlformats.org/officeDocument/2006/relationships/image" Target="../media/image280.png"/></Relationships>
</file>

<file path=ppt/slides/_rels/slide32.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47.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28.xml"/><Relationship Id="rId7" Type="http://schemas.openxmlformats.org/officeDocument/2006/relationships/oleObject" Target="../embeddings/oleObject22.bin"/><Relationship Id="rId12" Type="http://schemas.openxmlformats.org/officeDocument/2006/relationships/image" Target="../media/image28.wmf"/><Relationship Id="rId2" Type="http://schemas.openxmlformats.org/officeDocument/2006/relationships/slideLayout" Target="../slideLayouts/slideLayout51.xml"/><Relationship Id="rId1" Type="http://schemas.openxmlformats.org/officeDocument/2006/relationships/vmlDrawing" Target="../drawings/vmlDrawing6.vml"/><Relationship Id="rId6" Type="http://schemas.openxmlformats.org/officeDocument/2006/relationships/image" Target="../media/image52.png"/><Relationship Id="rId11" Type="http://schemas.openxmlformats.org/officeDocument/2006/relationships/oleObject" Target="../embeddings/oleObject24.bin"/><Relationship Id="rId5" Type="http://schemas.openxmlformats.org/officeDocument/2006/relationships/image" Target="../media/image29.png"/><Relationship Id="rId10" Type="http://schemas.openxmlformats.org/officeDocument/2006/relationships/image" Target="../media/image27.wmf"/><Relationship Id="rId4" Type="http://schemas.openxmlformats.org/officeDocument/2006/relationships/image" Target="../media/image30.png"/><Relationship Id="rId9" Type="http://schemas.openxmlformats.org/officeDocument/2006/relationships/oleObject" Target="../embeddings/oleObject23.bin"/></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51.png"/><Relationship Id="rId10" Type="http://schemas.openxmlformats.org/officeDocument/2006/relationships/image" Target="../media/image53.png"/><Relationship Id="rId4" Type="http://schemas.openxmlformats.org/officeDocument/2006/relationships/image" Target="../media/image420.png"/><Relationship Id="rId9" Type="http://schemas.openxmlformats.org/officeDocument/2006/relationships/image" Target="../media/image511.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760.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570.png"/></Relationships>
</file>

<file path=ppt/slides/_rels/slide47.xml.rels><?xml version="1.0" encoding="UTF-8" standalone="yes"?>
<Relationships xmlns="http://schemas.openxmlformats.org/package/2006/relationships"><Relationship Id="rId3" Type="http://schemas.openxmlformats.org/officeDocument/2006/relationships/image" Target="../media/image770.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570.png"/><Relationship Id="rId4" Type="http://schemas.openxmlformats.org/officeDocument/2006/relationships/image" Target="../media/image780.png"/></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51.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46.xml"/><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hyperlink" Target="http://www.google.ie/url?sa=i&amp;rct=j&amp;q=&amp;esrc=s&amp;frm=1&amp;source=images&amp;cd=&amp;cad=rja&amp;docid=mfkVanTtFIHt_M&amp;tbnid=CzXF2T5C_UMM7M:&amp;ved=0CAUQjRw&amp;url=http://www.psychstat.missouristate.edu/introbook/sbk13m.htm&amp;ei=FHmYUtbuBMrd7Qb0yIGAAg&amp;bvm=bv.57155469,d.ZGU&amp;psig=AFQjCNH3Oabi-hR6b1C9f7z7OW9tYnC0tA&amp;ust=1385810534422843" TargetMode="External"/><Relationship Id="rId7" Type="http://schemas.openxmlformats.org/officeDocument/2006/relationships/hyperlink" Target="http://www.google.ie/url?sa=i&amp;rct=j&amp;q=&amp;esrc=s&amp;frm=1&amp;source=images&amp;cd=&amp;cad=rja&amp;docid=hPv2rkPTZVxV2M&amp;tbnid=buXTlAVLHF-lZM:&amp;ved=0CAUQjRw&amp;url=http://www.panix.com/~murphy/bday.html&amp;ei=-nmYUo_9PKfB7AbUlYDIBw&amp;psig=AFQjCNFg32A7fCUK2UOZt4vkjf8OJBTNpw&amp;ust=1385810758179354"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hyperlink" Target="http://www.google.ie/url?sa=i&amp;rct=j&amp;q=&amp;esrc=s&amp;frm=1&amp;source=images&amp;cd=&amp;cad=rja&amp;docid=Km9rOsEO5mxnNM&amp;tbnid=ti5V7Jx9YakfFM:&amp;ved=0CAUQjRw&amp;url=http://www.mathworks.com/products/statistics/demos.html?file%3D/products/demos/shipping/stats/copulademo.html&amp;ei=X3mYUoubAtTG7Aa954GIDg&amp;bvm=bv.57155469,d.ZGU&amp;psig=AFQjCNGnpnQ65gwkzRaYwBiiRPXuTrKong&amp;ust=1385807729529044" TargetMode="External"/><Relationship Id="rId4" Type="http://schemas.openxmlformats.org/officeDocument/2006/relationships/image" Target="../media/image57.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3" Type="http://schemas.openxmlformats.org/officeDocument/2006/relationships/image" Target="../media/image74.png"/><Relationship Id="rId18" Type="http://schemas.openxmlformats.org/officeDocument/2006/relationships/image" Target="../media/image79.png"/><Relationship Id="rId26" Type="http://schemas.openxmlformats.org/officeDocument/2006/relationships/image" Target="../media/image87.png"/><Relationship Id="rId39" Type="http://schemas.openxmlformats.org/officeDocument/2006/relationships/image" Target="../media/image100.png"/><Relationship Id="rId3" Type="http://schemas.openxmlformats.org/officeDocument/2006/relationships/image" Target="../media/image64.png"/><Relationship Id="rId21" Type="http://schemas.openxmlformats.org/officeDocument/2006/relationships/image" Target="../media/image82.png"/><Relationship Id="rId34" Type="http://schemas.openxmlformats.org/officeDocument/2006/relationships/image" Target="../media/image95.png"/><Relationship Id="rId42" Type="http://schemas.openxmlformats.org/officeDocument/2006/relationships/image" Target="../media/image103.png"/><Relationship Id="rId47" Type="http://schemas.openxmlformats.org/officeDocument/2006/relationships/image" Target="../media/image108.png"/><Relationship Id="rId50" Type="http://schemas.openxmlformats.org/officeDocument/2006/relationships/image" Target="../media/image111.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5" Type="http://schemas.openxmlformats.org/officeDocument/2006/relationships/image" Target="../media/image86.png"/><Relationship Id="rId33" Type="http://schemas.openxmlformats.org/officeDocument/2006/relationships/image" Target="../media/image94.png"/><Relationship Id="rId38" Type="http://schemas.openxmlformats.org/officeDocument/2006/relationships/image" Target="../media/image99.png"/><Relationship Id="rId46" Type="http://schemas.openxmlformats.org/officeDocument/2006/relationships/image" Target="../media/image107.png"/><Relationship Id="rId2" Type="http://schemas.openxmlformats.org/officeDocument/2006/relationships/image" Target="../media/image62.png"/><Relationship Id="rId16" Type="http://schemas.openxmlformats.org/officeDocument/2006/relationships/image" Target="../media/image77.png"/><Relationship Id="rId20" Type="http://schemas.openxmlformats.org/officeDocument/2006/relationships/image" Target="../media/image81.png"/><Relationship Id="rId29" Type="http://schemas.openxmlformats.org/officeDocument/2006/relationships/image" Target="../media/image90.png"/><Relationship Id="rId41" Type="http://schemas.openxmlformats.org/officeDocument/2006/relationships/image" Target="../media/image102.png"/><Relationship Id="rId1" Type="http://schemas.openxmlformats.org/officeDocument/2006/relationships/slideLayout" Target="../slideLayouts/slideLayout6.xml"/><Relationship Id="rId6" Type="http://schemas.openxmlformats.org/officeDocument/2006/relationships/image" Target="../media/image67.png"/><Relationship Id="rId11" Type="http://schemas.openxmlformats.org/officeDocument/2006/relationships/image" Target="../media/image72.png"/><Relationship Id="rId24" Type="http://schemas.openxmlformats.org/officeDocument/2006/relationships/image" Target="../media/image85.png"/><Relationship Id="rId32" Type="http://schemas.openxmlformats.org/officeDocument/2006/relationships/image" Target="../media/image93.png"/><Relationship Id="rId37" Type="http://schemas.openxmlformats.org/officeDocument/2006/relationships/image" Target="../media/image98.png"/><Relationship Id="rId40" Type="http://schemas.openxmlformats.org/officeDocument/2006/relationships/image" Target="../media/image101.png"/><Relationship Id="rId45" Type="http://schemas.openxmlformats.org/officeDocument/2006/relationships/image" Target="../media/image106.png"/><Relationship Id="rId5" Type="http://schemas.openxmlformats.org/officeDocument/2006/relationships/image" Target="../media/image66.png"/><Relationship Id="rId15" Type="http://schemas.openxmlformats.org/officeDocument/2006/relationships/image" Target="../media/image76.png"/><Relationship Id="rId23" Type="http://schemas.openxmlformats.org/officeDocument/2006/relationships/image" Target="../media/image84.png"/><Relationship Id="rId28" Type="http://schemas.openxmlformats.org/officeDocument/2006/relationships/image" Target="../media/image89.png"/><Relationship Id="rId36" Type="http://schemas.openxmlformats.org/officeDocument/2006/relationships/image" Target="../media/image97.png"/><Relationship Id="rId49" Type="http://schemas.openxmlformats.org/officeDocument/2006/relationships/image" Target="../media/image110.png"/><Relationship Id="rId10" Type="http://schemas.openxmlformats.org/officeDocument/2006/relationships/image" Target="../media/image71.png"/><Relationship Id="rId19" Type="http://schemas.openxmlformats.org/officeDocument/2006/relationships/image" Target="../media/image80.png"/><Relationship Id="rId31" Type="http://schemas.openxmlformats.org/officeDocument/2006/relationships/image" Target="../media/image92.png"/><Relationship Id="rId44" Type="http://schemas.openxmlformats.org/officeDocument/2006/relationships/image" Target="../media/image105.png"/><Relationship Id="rId52" Type="http://schemas.openxmlformats.org/officeDocument/2006/relationships/image" Target="../media/image113.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 Id="rId22" Type="http://schemas.openxmlformats.org/officeDocument/2006/relationships/image" Target="../media/image83.png"/><Relationship Id="rId27" Type="http://schemas.openxmlformats.org/officeDocument/2006/relationships/image" Target="../media/image88.png"/><Relationship Id="rId30" Type="http://schemas.openxmlformats.org/officeDocument/2006/relationships/image" Target="../media/image91.png"/><Relationship Id="rId35" Type="http://schemas.openxmlformats.org/officeDocument/2006/relationships/image" Target="../media/image96.png"/><Relationship Id="rId43" Type="http://schemas.openxmlformats.org/officeDocument/2006/relationships/image" Target="../media/image104.png"/><Relationship Id="rId48" Type="http://schemas.openxmlformats.org/officeDocument/2006/relationships/image" Target="../media/image109.png"/><Relationship Id="rId8" Type="http://schemas.openxmlformats.org/officeDocument/2006/relationships/image" Target="../media/image69.png"/><Relationship Id="rId51" Type="http://schemas.openxmlformats.org/officeDocument/2006/relationships/image" Target="../media/image112.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6.wmf"/><Relationship Id="rId3" Type="http://schemas.openxmlformats.org/officeDocument/2006/relationships/notesSlide" Target="../notesSlides/notesSlide5.xml"/><Relationship Id="rId7" Type="http://schemas.openxmlformats.org/officeDocument/2006/relationships/image" Target="../media/image13.wmf"/><Relationship Id="rId12" Type="http://schemas.openxmlformats.org/officeDocument/2006/relationships/oleObject" Target="../embeddings/oleObject5.bin"/><Relationship Id="rId17" Type="http://schemas.openxmlformats.org/officeDocument/2006/relationships/image" Target="../media/image18.wmf"/><Relationship Id="rId2" Type="http://schemas.openxmlformats.org/officeDocument/2006/relationships/slideLayout" Target="../slideLayouts/slideLayout50.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4.wmf"/><Relationship Id="rId14" Type="http://schemas.openxmlformats.org/officeDocument/2006/relationships/oleObject" Target="../embeddings/oleObject6.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notesSlide" Target="../notesSlides/notesSlide48.xml"/><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14.wmf"/><Relationship Id="rId5" Type="http://schemas.openxmlformats.org/officeDocument/2006/relationships/oleObject" Target="../embeddings/oleObject25.bin"/><Relationship Id="rId4" Type="http://schemas.openxmlformats.org/officeDocument/2006/relationships/image" Target="../media/image860.png"/></Relationships>
</file>

<file path=ppt/slides/_rels/slide63.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88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40.png"/><Relationship Id="rId7" Type="http://schemas.openxmlformats.org/officeDocument/2006/relationships/image" Target="../media/image11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8.bin"/><Relationship Id="rId5" Type="http://schemas.openxmlformats.org/officeDocument/2006/relationships/image" Target="../media/image116.wmf"/><Relationship Id="rId4" Type="http://schemas.openxmlformats.org/officeDocument/2006/relationships/oleObject" Target="../embeddings/oleObject27.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3.wmf"/><Relationship Id="rId18" Type="http://schemas.openxmlformats.org/officeDocument/2006/relationships/image" Target="../media/image26.png"/><Relationship Id="rId3" Type="http://schemas.openxmlformats.org/officeDocument/2006/relationships/notesSlide" Target="../notesSlides/notesSlide6.xml"/><Relationship Id="rId7" Type="http://schemas.openxmlformats.org/officeDocument/2006/relationships/image" Target="../media/image20.wmf"/><Relationship Id="rId12" Type="http://schemas.openxmlformats.org/officeDocument/2006/relationships/oleObject" Target="../embeddings/oleObject12.bin"/><Relationship Id="rId17" Type="http://schemas.openxmlformats.org/officeDocument/2006/relationships/image" Target="../media/image25.wmf"/><Relationship Id="rId2" Type="http://schemas.openxmlformats.org/officeDocument/2006/relationships/slideLayout" Target="../slideLayouts/slideLayout50.xml"/><Relationship Id="rId16"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image" Target="../media/image24.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1.wmf"/><Relationship Id="rId14" Type="http://schemas.openxmlformats.org/officeDocument/2006/relationships/oleObject" Target="../embeddings/oleObject13.bin"/></Relationships>
</file>

<file path=ppt/slides/_rels/slide7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slideLayout" Target="../slideLayouts/slideLayout2.xml"/><Relationship Id="rId7" Type="http://schemas.openxmlformats.org/officeDocument/2006/relationships/image" Target="../media/image116.wmf"/><Relationship Id="rId2" Type="http://schemas.openxmlformats.org/officeDocument/2006/relationships/vmlDrawing" Target="../drawings/vmlDrawing9.vml"/><Relationship Id="rId1" Type="http://schemas.openxmlformats.org/officeDocument/2006/relationships/themeOverride" Target="../theme/themeOverride2.xml"/><Relationship Id="rId6" Type="http://schemas.openxmlformats.org/officeDocument/2006/relationships/oleObject" Target="../embeddings/oleObject29.bin"/><Relationship Id="rId5" Type="http://schemas.openxmlformats.org/officeDocument/2006/relationships/image" Target="../media/image960.png"/><Relationship Id="rId4" Type="http://schemas.openxmlformats.org/officeDocument/2006/relationships/notesSlide" Target="../notesSlides/notesSlide55.xml"/><Relationship Id="rId9" Type="http://schemas.openxmlformats.org/officeDocument/2006/relationships/image" Target="../media/image117.wmf"/></Relationships>
</file>

<file path=ppt/slides/_rels/slide72.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notesSlide" Target="../notesSlides/notesSlide56.xml"/><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16.wmf"/><Relationship Id="rId5" Type="http://schemas.openxmlformats.org/officeDocument/2006/relationships/oleObject" Target="../embeddings/oleObject31.bin"/><Relationship Id="rId4" Type="http://schemas.openxmlformats.org/officeDocument/2006/relationships/image" Target="../media/image960.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7.xml"/><Relationship Id="rId7" Type="http://schemas.openxmlformats.org/officeDocument/2006/relationships/image" Target="../media/image21.wmf"/><Relationship Id="rId2" Type="http://schemas.openxmlformats.org/officeDocument/2006/relationships/slideLayout" Target="../slideLayouts/slideLayout50.xml"/><Relationship Id="rId1" Type="http://schemas.openxmlformats.org/officeDocument/2006/relationships/vmlDrawing" Target="../drawings/vmlDrawing3.vml"/><Relationship Id="rId6" Type="http://schemas.openxmlformats.org/officeDocument/2006/relationships/oleObject" Target="../embeddings/oleObject16.bin"/><Relationship Id="rId5" Type="http://schemas.openxmlformats.org/officeDocument/2006/relationships/image" Target="../media/image19.wmf"/><Relationship Id="rId4" Type="http://schemas.openxmlformats.org/officeDocument/2006/relationships/oleObject" Target="../embeddings/oleObject15.bin"/><Relationship Id="rId9" Type="http://schemas.openxmlformats.org/officeDocument/2006/relationships/image" Target="../media/image24.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8.xml"/><Relationship Id="rId7" Type="http://schemas.openxmlformats.org/officeDocument/2006/relationships/image" Target="../media/image27.wmf"/><Relationship Id="rId2" Type="http://schemas.openxmlformats.org/officeDocument/2006/relationships/slideLayout" Target="../slideLayouts/slideLayout40.xml"/><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image" Target="../media/image30.png"/><Relationship Id="rId5" Type="http://schemas.openxmlformats.org/officeDocument/2006/relationships/image" Target="../media/image26.wmf"/><Relationship Id="rId10" Type="http://schemas.openxmlformats.org/officeDocument/2006/relationships/image" Target="../media/image29.png"/><Relationship Id="rId4" Type="http://schemas.openxmlformats.org/officeDocument/2006/relationships/oleObject" Target="../embeddings/oleObject18.bin"/><Relationship Id="rId9"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836712"/>
            <a:ext cx="7772400" cy="1470025"/>
          </a:xfrm>
        </p:spPr>
        <p:txBody>
          <a:bodyPr>
            <a:normAutofit/>
          </a:bodyPr>
          <a:lstStyle/>
          <a:p>
            <a:r>
              <a:rPr lang="en-IE" b="1" i="1" dirty="0">
                <a:solidFill>
                  <a:srgbClr val="990033"/>
                </a:solidFill>
                <a:effectLst>
                  <a:outerShdw blurRad="38100" dist="38100" dir="2700000" algn="tl">
                    <a:srgbClr val="000000">
                      <a:alpha val="43137"/>
                    </a:srgbClr>
                  </a:outerShdw>
                </a:effectLst>
              </a:rPr>
              <a:t>Statistics &amp; Probability</a:t>
            </a:r>
          </a:p>
        </p:txBody>
      </p:sp>
      <p:sp>
        <p:nvSpPr>
          <p:cNvPr id="3" name="Subtitle 2"/>
          <p:cNvSpPr>
            <a:spLocks noGrp="1"/>
          </p:cNvSpPr>
          <p:nvPr>
            <p:ph type="subTitle" idx="1"/>
          </p:nvPr>
        </p:nvSpPr>
        <p:spPr/>
        <p:txBody>
          <a:bodyPr>
            <a:normAutofit fontScale="77500" lnSpcReduction="20000"/>
          </a:bodyPr>
          <a:lstStyle/>
          <a:p>
            <a:r>
              <a:rPr lang="en-IE" sz="4400" i="1" dirty="0" smtClean="0"/>
              <a:t> </a:t>
            </a:r>
            <a:r>
              <a:rPr lang="en-IE" sz="4400" i="1" dirty="0" smtClean="0">
                <a:solidFill>
                  <a:srgbClr val="C00000"/>
                </a:solidFill>
              </a:rPr>
              <a:t>Inferential Statistics: </a:t>
            </a:r>
            <a:r>
              <a:rPr lang="en-IE" sz="4400" i="1" dirty="0" smtClean="0"/>
              <a:t>Using the sample statistics to infer a description of the population (Workshop 10)</a:t>
            </a:r>
            <a:endParaRPr lang="en-IE" i="1" dirty="0"/>
          </a:p>
        </p:txBody>
      </p:sp>
      <p:sp>
        <p:nvSpPr>
          <p:cNvPr id="4" name="Subtitle 2"/>
          <p:cNvSpPr txBox="1">
            <a:spLocks/>
          </p:cNvSpPr>
          <p:nvPr/>
        </p:nvSpPr>
        <p:spPr>
          <a:xfrm>
            <a:off x="867103" y="1941784"/>
            <a:ext cx="7378263" cy="175260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Century Gothic"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Century Gothic"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IE" sz="4400" i="1" dirty="0" smtClean="0">
                <a:solidFill>
                  <a:prstClr val="black">
                    <a:tint val="75000"/>
                  </a:prstClr>
                </a:solidFill>
              </a:rPr>
              <a:t> </a:t>
            </a:r>
            <a:r>
              <a:rPr lang="en-IE" sz="3700" i="1" dirty="0" smtClean="0">
                <a:solidFill>
                  <a:srgbClr val="C00000"/>
                </a:solidFill>
              </a:rPr>
              <a:t>Descriptive Statistics: </a:t>
            </a:r>
            <a:r>
              <a:rPr lang="en-IE" sz="3700" i="1" dirty="0" smtClean="0">
                <a:solidFill>
                  <a:prstClr val="black">
                    <a:tint val="75000"/>
                  </a:prstClr>
                </a:solidFill>
              </a:rPr>
              <a:t>descriptive statistics to summarise the data in a sample (Workshop 5)</a:t>
            </a:r>
            <a:endParaRPr lang="en-IE" sz="3700" i="1"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79F11AE-FEA8-4E86-BAC6-BA1A6295265B}" type="slidenum">
              <a:rPr lang="en-IE" smtClean="0">
                <a:solidFill>
                  <a:prstClr val="black">
                    <a:tint val="75000"/>
                  </a:prstClr>
                </a:solidFill>
              </a:rPr>
              <a:pPr/>
              <a:t>1</a:t>
            </a:fld>
            <a:endParaRPr lang="en-IE" dirty="0">
              <a:solidFill>
                <a:prstClr val="black">
                  <a:tint val="75000"/>
                </a:prstClr>
              </a:solidFill>
            </a:endParaRPr>
          </a:p>
        </p:txBody>
      </p:sp>
    </p:spTree>
    <p:extLst>
      <p:ext uri="{BB962C8B-B14F-4D97-AF65-F5344CB8AC3E}">
        <p14:creationId xmlns:p14="http://schemas.microsoft.com/office/powerpoint/2010/main" val="510142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600" i="1" dirty="0" smtClean="0"/>
              <a:t>First, build on the informal language we already know.</a:t>
            </a:r>
            <a:endParaRPr lang="en-IE" sz="3600" i="1" dirty="0"/>
          </a:p>
        </p:txBody>
      </p:sp>
      <p:sp>
        <p:nvSpPr>
          <p:cNvPr id="3" name="Slide Number Placeholder 2"/>
          <p:cNvSpPr>
            <a:spLocks noGrp="1"/>
          </p:cNvSpPr>
          <p:nvPr>
            <p:ph type="sldNum" sz="quarter" idx="12"/>
          </p:nvPr>
        </p:nvSpPr>
        <p:spPr/>
        <p:txBody>
          <a:bodyPr/>
          <a:lstStyle/>
          <a:p>
            <a:fld id="{F79F11AE-FEA8-4E86-BAC6-BA1A6295265B}" type="slidenum">
              <a:rPr lang="en-IE" smtClean="0">
                <a:solidFill>
                  <a:prstClr val="black">
                    <a:tint val="75000"/>
                  </a:prstClr>
                </a:solidFill>
              </a:rPr>
              <a:pPr/>
              <a:t>10</a:t>
            </a:fld>
            <a:endParaRPr lang="en-IE" dirty="0">
              <a:solidFill>
                <a:prstClr val="black">
                  <a:tint val="75000"/>
                </a:prstClr>
              </a:solidFill>
            </a:endParaRPr>
          </a:p>
        </p:txBody>
      </p:sp>
    </p:spTree>
    <p:extLst>
      <p:ext uri="{BB962C8B-B14F-4D97-AF65-F5344CB8AC3E}">
        <p14:creationId xmlns:p14="http://schemas.microsoft.com/office/powerpoint/2010/main" val="1067424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231158" y="466492"/>
            <a:ext cx="4532251" cy="4200098"/>
          </a:xfrm>
          <a:prstGeom prst="rect">
            <a:avLst/>
          </a:prstGeom>
        </p:spPr>
      </p:pic>
      <p:sp>
        <p:nvSpPr>
          <p:cNvPr id="5" name="TextBox 4"/>
          <p:cNvSpPr txBox="1"/>
          <p:nvPr/>
        </p:nvSpPr>
        <p:spPr>
          <a:xfrm>
            <a:off x="772510" y="4445888"/>
            <a:ext cx="7772400" cy="1815882"/>
          </a:xfrm>
          <a:prstGeom prst="rect">
            <a:avLst/>
          </a:prstGeom>
          <a:noFill/>
        </p:spPr>
        <p:txBody>
          <a:bodyPr wrap="square" rtlCol="0">
            <a:spAutoFit/>
          </a:bodyPr>
          <a:lstStyle/>
          <a:p>
            <a:endParaRPr lang="en-GB" sz="2800" b="1" i="1" dirty="0" smtClean="0">
              <a:solidFill>
                <a:srgbClr val="FF0000"/>
              </a:solidFill>
            </a:endParaRPr>
          </a:p>
          <a:p>
            <a:r>
              <a:rPr lang="en-GB" sz="2800" b="1" i="1" dirty="0" smtClean="0">
                <a:solidFill>
                  <a:srgbClr val="9BBB59">
                    <a:lumMod val="50000"/>
                  </a:srgbClr>
                </a:solidFill>
              </a:rPr>
              <a:t>Data is collected from a class on the number of people in each of their households. </a:t>
            </a:r>
            <a:endParaRPr lang="en-GB" sz="2800" b="1" i="1" dirty="0">
              <a:solidFill>
                <a:srgbClr val="9BBB59">
                  <a:lumMod val="50000"/>
                </a:srgbClr>
              </a:solidFill>
            </a:endParaRPr>
          </a:p>
          <a:p>
            <a:r>
              <a:rPr lang="en-GB" sz="2800" b="1" i="1" dirty="0" smtClean="0">
                <a:solidFill>
                  <a:srgbClr val="9BBB59">
                    <a:lumMod val="50000"/>
                  </a:srgbClr>
                </a:solidFill>
              </a:rPr>
              <a:t>The above  dot plot represents the data.</a:t>
            </a:r>
            <a:endParaRPr lang="en-IE" sz="2800" b="1" i="1" dirty="0" smtClean="0">
              <a:solidFill>
                <a:srgbClr val="9BBB59">
                  <a:lumMod val="50000"/>
                </a:srgbClr>
              </a:solidFill>
            </a:endParaRPr>
          </a:p>
        </p:txBody>
      </p:sp>
      <p:sp>
        <p:nvSpPr>
          <p:cNvPr id="3" name="Slide Number Placeholder 2"/>
          <p:cNvSpPr>
            <a:spLocks noGrp="1"/>
          </p:cNvSpPr>
          <p:nvPr>
            <p:ph type="sldNum" sz="quarter" idx="12"/>
          </p:nvPr>
        </p:nvSpPr>
        <p:spPr/>
        <p:txBody>
          <a:bodyPr/>
          <a:lstStyle/>
          <a:p>
            <a:fld id="{F79F11AE-FEA8-4E86-BAC6-BA1A6295265B}" type="slidenum">
              <a:rPr lang="en-IE" smtClean="0">
                <a:solidFill>
                  <a:prstClr val="black">
                    <a:tint val="75000"/>
                  </a:prstClr>
                </a:solidFill>
              </a:rPr>
              <a:pPr/>
              <a:t>11</a:t>
            </a:fld>
            <a:endParaRPr lang="en-IE" dirty="0">
              <a:solidFill>
                <a:prstClr val="black">
                  <a:tint val="75000"/>
                </a:prstClr>
              </a:solidFill>
            </a:endParaRPr>
          </a:p>
        </p:txBody>
      </p:sp>
    </p:spTree>
    <p:extLst>
      <p:ext uri="{BB962C8B-B14F-4D97-AF65-F5344CB8AC3E}">
        <p14:creationId xmlns:p14="http://schemas.microsoft.com/office/powerpoint/2010/main" val="922192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23528" y="403429"/>
            <a:ext cx="3097589" cy="3159578"/>
          </a:xfrm>
          <a:prstGeom prst="rect">
            <a:avLst/>
          </a:prstGeom>
        </p:spPr>
      </p:pic>
      <p:sp>
        <p:nvSpPr>
          <p:cNvPr id="3" name="TextBox 2"/>
          <p:cNvSpPr txBox="1"/>
          <p:nvPr/>
        </p:nvSpPr>
        <p:spPr>
          <a:xfrm>
            <a:off x="3578772" y="403429"/>
            <a:ext cx="4966138" cy="2677656"/>
          </a:xfrm>
          <a:prstGeom prst="rect">
            <a:avLst/>
          </a:prstGeom>
          <a:noFill/>
        </p:spPr>
        <p:txBody>
          <a:bodyPr wrap="square" rtlCol="0">
            <a:spAutoFit/>
          </a:bodyPr>
          <a:lstStyle/>
          <a:p>
            <a:r>
              <a:rPr lang="en-GB" sz="2800" b="1" i="1" dirty="0" smtClean="0">
                <a:solidFill>
                  <a:srgbClr val="9BBB59">
                    <a:lumMod val="75000"/>
                  </a:srgbClr>
                </a:solidFill>
              </a:rPr>
              <a:t>1 student was absent on the day the sample was collected.</a:t>
            </a:r>
          </a:p>
          <a:p>
            <a:endParaRPr lang="en-GB" sz="2800" b="1" i="1" dirty="0" smtClean="0">
              <a:solidFill>
                <a:srgbClr val="9BBB59">
                  <a:lumMod val="75000"/>
                </a:srgbClr>
              </a:solidFill>
            </a:endParaRPr>
          </a:p>
          <a:p>
            <a:r>
              <a:rPr lang="en-GB" sz="2800" b="1" i="1" dirty="0" smtClean="0">
                <a:solidFill>
                  <a:srgbClr val="9BBB59">
                    <a:lumMod val="75000"/>
                  </a:srgbClr>
                </a:solidFill>
              </a:rPr>
              <a:t>A 100 euro prize is offered to guess how many are in his family.</a:t>
            </a:r>
            <a:endParaRPr lang="en-IE" sz="2800" b="1" i="1" dirty="0" smtClean="0">
              <a:solidFill>
                <a:srgbClr val="9BBB59">
                  <a:lumMod val="75000"/>
                </a:srgbClr>
              </a:solidFill>
            </a:endParaRPr>
          </a:p>
        </p:txBody>
      </p:sp>
      <p:sp>
        <p:nvSpPr>
          <p:cNvPr id="4" name="TextBox 3"/>
          <p:cNvSpPr txBox="1"/>
          <p:nvPr/>
        </p:nvSpPr>
        <p:spPr>
          <a:xfrm>
            <a:off x="851338" y="3846786"/>
            <a:ext cx="7378262" cy="1815882"/>
          </a:xfrm>
          <a:prstGeom prst="rect">
            <a:avLst/>
          </a:prstGeom>
          <a:noFill/>
        </p:spPr>
        <p:txBody>
          <a:bodyPr wrap="square" rtlCol="0">
            <a:spAutoFit/>
          </a:bodyPr>
          <a:lstStyle/>
          <a:p>
            <a:r>
              <a:rPr lang="en-GB" sz="2800" b="1" dirty="0" smtClean="0">
                <a:solidFill>
                  <a:prstClr val="black"/>
                </a:solidFill>
              </a:rPr>
              <a:t>Which answer would you chose and why?</a:t>
            </a:r>
          </a:p>
          <a:p>
            <a:endParaRPr lang="en-GB" sz="2800" b="1" dirty="0">
              <a:solidFill>
                <a:prstClr val="black"/>
              </a:solidFill>
            </a:endParaRPr>
          </a:p>
          <a:p>
            <a:r>
              <a:rPr lang="en-GB" sz="2800" b="1" dirty="0" smtClean="0">
                <a:solidFill>
                  <a:prstClr val="black"/>
                </a:solidFill>
              </a:rPr>
              <a:t>			A. 5</a:t>
            </a:r>
          </a:p>
          <a:p>
            <a:r>
              <a:rPr lang="en-GB" sz="2800" b="1" dirty="0">
                <a:solidFill>
                  <a:prstClr val="black"/>
                </a:solidFill>
              </a:rPr>
              <a:t>	</a:t>
            </a:r>
            <a:r>
              <a:rPr lang="en-GB" sz="2800" b="1" dirty="0" smtClean="0">
                <a:solidFill>
                  <a:prstClr val="black"/>
                </a:solidFill>
              </a:rPr>
              <a:t>		B. 8</a:t>
            </a:r>
            <a:endParaRPr lang="en-IE" sz="2800" b="1" dirty="0" smtClean="0">
              <a:solidFill>
                <a:prstClr val="black"/>
              </a:solidFill>
            </a:endParaRPr>
          </a:p>
        </p:txBody>
      </p:sp>
      <p:sp>
        <p:nvSpPr>
          <p:cNvPr id="5" name="Slide Number Placeholder 4"/>
          <p:cNvSpPr>
            <a:spLocks noGrp="1"/>
          </p:cNvSpPr>
          <p:nvPr>
            <p:ph type="sldNum" sz="quarter" idx="12"/>
          </p:nvPr>
        </p:nvSpPr>
        <p:spPr/>
        <p:txBody>
          <a:bodyPr/>
          <a:lstStyle/>
          <a:p>
            <a:fld id="{F79F11AE-FEA8-4E86-BAC6-BA1A6295265B}" type="slidenum">
              <a:rPr lang="en-IE" smtClean="0">
                <a:solidFill>
                  <a:prstClr val="black">
                    <a:tint val="75000"/>
                  </a:prstClr>
                </a:solidFill>
              </a:rPr>
              <a:pPr/>
              <a:t>12</a:t>
            </a:fld>
            <a:endParaRPr lang="en-IE" dirty="0">
              <a:solidFill>
                <a:prstClr val="black">
                  <a:tint val="75000"/>
                </a:prstClr>
              </a:solidFill>
            </a:endParaRPr>
          </a:p>
        </p:txBody>
      </p:sp>
    </p:spTree>
    <p:extLst>
      <p:ext uri="{BB962C8B-B14F-4D97-AF65-F5344CB8AC3E}">
        <p14:creationId xmlns:p14="http://schemas.microsoft.com/office/powerpoint/2010/main" val="3420070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23528" y="403429"/>
            <a:ext cx="3097589" cy="3159578"/>
          </a:xfrm>
          <a:prstGeom prst="rect">
            <a:avLst/>
          </a:prstGeom>
        </p:spPr>
      </p:pic>
      <p:sp>
        <p:nvSpPr>
          <p:cNvPr id="3" name="TextBox 2"/>
          <p:cNvSpPr txBox="1"/>
          <p:nvPr/>
        </p:nvSpPr>
        <p:spPr>
          <a:xfrm>
            <a:off x="3578772" y="403429"/>
            <a:ext cx="4966138" cy="2677656"/>
          </a:xfrm>
          <a:prstGeom prst="rect">
            <a:avLst/>
          </a:prstGeom>
          <a:noFill/>
        </p:spPr>
        <p:txBody>
          <a:bodyPr wrap="square" rtlCol="0">
            <a:spAutoFit/>
          </a:bodyPr>
          <a:lstStyle/>
          <a:p>
            <a:r>
              <a:rPr lang="en-GB" sz="2800" b="1" i="1" dirty="0" smtClean="0">
                <a:solidFill>
                  <a:srgbClr val="9BBB59">
                    <a:lumMod val="75000"/>
                  </a:srgbClr>
                </a:solidFill>
              </a:rPr>
              <a:t>1 student was absent on the day the sample was collected.</a:t>
            </a:r>
          </a:p>
          <a:p>
            <a:endParaRPr lang="en-GB" sz="2800" b="1" i="1" dirty="0" smtClean="0">
              <a:solidFill>
                <a:srgbClr val="9BBB59">
                  <a:lumMod val="75000"/>
                </a:srgbClr>
              </a:solidFill>
            </a:endParaRPr>
          </a:p>
          <a:p>
            <a:r>
              <a:rPr lang="en-GB" sz="2800" b="1" i="1" dirty="0" smtClean="0">
                <a:solidFill>
                  <a:srgbClr val="9BBB59">
                    <a:lumMod val="75000"/>
                  </a:srgbClr>
                </a:solidFill>
              </a:rPr>
              <a:t>A 100 euro prize is offered to guess how many are in his family.</a:t>
            </a:r>
            <a:endParaRPr lang="en-IE" sz="2800" b="1" i="1" dirty="0" smtClean="0">
              <a:solidFill>
                <a:srgbClr val="9BBB59">
                  <a:lumMod val="75000"/>
                </a:srgbClr>
              </a:solidFill>
            </a:endParaRPr>
          </a:p>
        </p:txBody>
      </p:sp>
      <p:sp>
        <p:nvSpPr>
          <p:cNvPr id="4" name="TextBox 3"/>
          <p:cNvSpPr txBox="1"/>
          <p:nvPr/>
        </p:nvSpPr>
        <p:spPr>
          <a:xfrm>
            <a:off x="851338" y="3846786"/>
            <a:ext cx="7378262" cy="954107"/>
          </a:xfrm>
          <a:prstGeom prst="rect">
            <a:avLst/>
          </a:prstGeom>
          <a:noFill/>
        </p:spPr>
        <p:txBody>
          <a:bodyPr wrap="square" rtlCol="0">
            <a:spAutoFit/>
          </a:bodyPr>
          <a:lstStyle/>
          <a:p>
            <a:r>
              <a:rPr lang="en-GB" sz="2800" b="1" dirty="0" smtClean="0">
                <a:solidFill>
                  <a:prstClr val="black"/>
                </a:solidFill>
              </a:rPr>
              <a:t>How confident are you that 5 is the answer?</a:t>
            </a:r>
          </a:p>
          <a:p>
            <a:r>
              <a:rPr lang="en-GB" sz="2800" b="1" dirty="0" smtClean="0">
                <a:solidFill>
                  <a:prstClr val="black"/>
                </a:solidFill>
              </a:rPr>
              <a:t>Answer in words.</a:t>
            </a:r>
          </a:p>
        </p:txBody>
      </p:sp>
      <p:sp>
        <p:nvSpPr>
          <p:cNvPr id="5" name="TextBox 4"/>
          <p:cNvSpPr txBox="1"/>
          <p:nvPr/>
        </p:nvSpPr>
        <p:spPr>
          <a:xfrm>
            <a:off x="3137338" y="4800893"/>
            <a:ext cx="4682359" cy="1200329"/>
          </a:xfrm>
          <a:prstGeom prst="rect">
            <a:avLst/>
          </a:prstGeom>
          <a:noFill/>
        </p:spPr>
        <p:txBody>
          <a:bodyPr wrap="square" rtlCol="0">
            <a:spAutoFit/>
          </a:bodyPr>
          <a:lstStyle/>
          <a:p>
            <a:r>
              <a:rPr lang="en-GB" sz="2400" b="1" i="1" dirty="0" smtClean="0">
                <a:solidFill>
                  <a:prstClr val="black"/>
                </a:solidFill>
              </a:rPr>
              <a:t>Quite confident</a:t>
            </a:r>
          </a:p>
          <a:p>
            <a:r>
              <a:rPr lang="en-GB" sz="2400" b="1" i="1" dirty="0" smtClean="0">
                <a:solidFill>
                  <a:prstClr val="black"/>
                </a:solidFill>
              </a:rPr>
              <a:t>Not that confident, but its my best guess…</a:t>
            </a:r>
            <a:endParaRPr lang="en-IE" sz="2400" b="1" i="1" dirty="0" smtClean="0">
              <a:solidFill>
                <a:prstClr val="black"/>
              </a:solidFill>
            </a:endParaRPr>
          </a:p>
        </p:txBody>
      </p:sp>
      <p:sp>
        <p:nvSpPr>
          <p:cNvPr id="6" name="Slide Number Placeholder 5"/>
          <p:cNvSpPr>
            <a:spLocks noGrp="1"/>
          </p:cNvSpPr>
          <p:nvPr>
            <p:ph type="sldNum" sz="quarter" idx="12"/>
          </p:nvPr>
        </p:nvSpPr>
        <p:spPr/>
        <p:txBody>
          <a:bodyPr/>
          <a:lstStyle/>
          <a:p>
            <a:fld id="{F79F11AE-FEA8-4E86-BAC6-BA1A6295265B}" type="slidenum">
              <a:rPr lang="en-IE" smtClean="0">
                <a:solidFill>
                  <a:prstClr val="black">
                    <a:tint val="75000"/>
                  </a:prstClr>
                </a:solidFill>
              </a:rPr>
              <a:pPr/>
              <a:t>13</a:t>
            </a:fld>
            <a:endParaRPr lang="en-IE" dirty="0">
              <a:solidFill>
                <a:prstClr val="black">
                  <a:tint val="75000"/>
                </a:prstClr>
              </a:solidFill>
            </a:endParaRPr>
          </a:p>
        </p:txBody>
      </p:sp>
    </p:spTree>
    <p:extLst>
      <p:ext uri="{BB962C8B-B14F-4D97-AF65-F5344CB8AC3E}">
        <p14:creationId xmlns:p14="http://schemas.microsoft.com/office/powerpoint/2010/main" val="523475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23528" y="403429"/>
            <a:ext cx="3097589" cy="3159578"/>
          </a:xfrm>
          <a:prstGeom prst="rect">
            <a:avLst/>
          </a:prstGeom>
        </p:spPr>
      </p:pic>
      <p:sp>
        <p:nvSpPr>
          <p:cNvPr id="3" name="TextBox 2"/>
          <p:cNvSpPr txBox="1"/>
          <p:nvPr/>
        </p:nvSpPr>
        <p:spPr>
          <a:xfrm>
            <a:off x="3578772" y="403429"/>
            <a:ext cx="4966138" cy="2677656"/>
          </a:xfrm>
          <a:prstGeom prst="rect">
            <a:avLst/>
          </a:prstGeom>
          <a:noFill/>
        </p:spPr>
        <p:txBody>
          <a:bodyPr wrap="square" rtlCol="0">
            <a:spAutoFit/>
          </a:bodyPr>
          <a:lstStyle/>
          <a:p>
            <a:r>
              <a:rPr lang="en-GB" sz="2800" b="1" i="1" dirty="0" smtClean="0">
                <a:solidFill>
                  <a:srgbClr val="9BBB59">
                    <a:lumMod val="75000"/>
                  </a:srgbClr>
                </a:solidFill>
              </a:rPr>
              <a:t>1 student was absent on the day the sample was collected.</a:t>
            </a:r>
          </a:p>
          <a:p>
            <a:endParaRPr lang="en-GB" sz="2800" b="1" i="1" dirty="0" smtClean="0">
              <a:solidFill>
                <a:srgbClr val="9BBB59">
                  <a:lumMod val="75000"/>
                </a:srgbClr>
              </a:solidFill>
            </a:endParaRPr>
          </a:p>
          <a:p>
            <a:r>
              <a:rPr lang="en-GB" sz="2800" b="1" i="1" dirty="0" smtClean="0">
                <a:solidFill>
                  <a:srgbClr val="9BBB59">
                    <a:lumMod val="75000"/>
                  </a:srgbClr>
                </a:solidFill>
              </a:rPr>
              <a:t>A 100 euro prize is offered to guess how many are in his family.</a:t>
            </a:r>
            <a:endParaRPr lang="en-IE" sz="2800" b="1" i="1" dirty="0" smtClean="0">
              <a:solidFill>
                <a:srgbClr val="9BBB59">
                  <a:lumMod val="75000"/>
                </a:srgbClr>
              </a:solidFill>
            </a:endParaRPr>
          </a:p>
        </p:txBody>
      </p:sp>
      <p:sp>
        <p:nvSpPr>
          <p:cNvPr id="4" name="TextBox 3"/>
          <p:cNvSpPr txBox="1"/>
          <p:nvPr/>
        </p:nvSpPr>
        <p:spPr>
          <a:xfrm>
            <a:off x="851338" y="3484168"/>
            <a:ext cx="7898524" cy="3539430"/>
          </a:xfrm>
          <a:prstGeom prst="rect">
            <a:avLst/>
          </a:prstGeom>
          <a:noFill/>
        </p:spPr>
        <p:txBody>
          <a:bodyPr wrap="square" rtlCol="0">
            <a:spAutoFit/>
          </a:bodyPr>
          <a:lstStyle/>
          <a:p>
            <a:endParaRPr lang="en-GB" sz="2800" b="1" dirty="0" smtClean="0">
              <a:solidFill>
                <a:srgbClr val="FF0000"/>
              </a:solidFill>
            </a:endParaRPr>
          </a:p>
          <a:p>
            <a:r>
              <a:rPr lang="en-GB" sz="2800" b="1" dirty="0" smtClean="0">
                <a:solidFill>
                  <a:prstClr val="black"/>
                </a:solidFill>
              </a:rPr>
              <a:t>In which statement are you more confident? Why?</a:t>
            </a:r>
          </a:p>
          <a:p>
            <a:endParaRPr lang="en-GB" sz="2800" b="1" dirty="0" smtClean="0">
              <a:solidFill>
                <a:prstClr val="black"/>
              </a:solidFill>
            </a:endParaRPr>
          </a:p>
          <a:p>
            <a:pPr marL="514350" indent="-514350">
              <a:buFontTx/>
              <a:buAutoNum type="alphaUcPeriod"/>
            </a:pPr>
            <a:r>
              <a:rPr lang="en-GB" sz="2800" b="1" dirty="0" smtClean="0">
                <a:solidFill>
                  <a:prstClr val="black"/>
                </a:solidFill>
              </a:rPr>
              <a:t>The number is 5.</a:t>
            </a:r>
          </a:p>
          <a:p>
            <a:pPr marL="514350" indent="-514350">
              <a:buFontTx/>
              <a:buAutoNum type="alphaUcPeriod"/>
            </a:pPr>
            <a:r>
              <a:rPr lang="en-GB" sz="2800" b="1" dirty="0" smtClean="0">
                <a:solidFill>
                  <a:prstClr val="black"/>
                </a:solidFill>
              </a:rPr>
              <a:t>The number lies in the following interval:</a:t>
            </a:r>
          </a:p>
          <a:p>
            <a:r>
              <a:rPr lang="en-GB" sz="2800" b="1" i="1" dirty="0">
                <a:solidFill>
                  <a:prstClr val="black"/>
                </a:solidFill>
              </a:rPr>
              <a:t>	</a:t>
            </a:r>
            <a:r>
              <a:rPr lang="en-GB" sz="2800" b="1" i="1" dirty="0" smtClean="0">
                <a:solidFill>
                  <a:prstClr val="black"/>
                </a:solidFill>
              </a:rPr>
              <a:t>	</a:t>
            </a:r>
            <a:r>
              <a:rPr lang="en-GB" sz="2800" b="1" dirty="0" smtClean="0">
                <a:solidFill>
                  <a:prstClr val="black"/>
                </a:solidFill>
              </a:rPr>
              <a:t>4 ≤ </a:t>
            </a:r>
            <a:r>
              <a:rPr lang="en-GB" sz="2800" b="1" dirty="0">
                <a:solidFill>
                  <a:prstClr val="black"/>
                </a:solidFill>
              </a:rPr>
              <a:t>number </a:t>
            </a:r>
            <a:r>
              <a:rPr lang="en-GB" sz="2800" b="1" dirty="0" smtClean="0">
                <a:solidFill>
                  <a:prstClr val="black"/>
                </a:solidFill>
              </a:rPr>
              <a:t>≤ 6    </a:t>
            </a:r>
            <a:r>
              <a:rPr lang="en-GB" sz="2800" b="1" i="1" dirty="0">
                <a:solidFill>
                  <a:prstClr val="black"/>
                </a:solidFill>
              </a:rPr>
              <a:t>{</a:t>
            </a:r>
            <a:r>
              <a:rPr lang="en-GB" sz="2800" b="1" i="1" dirty="0" smtClean="0">
                <a:solidFill>
                  <a:prstClr val="black"/>
                </a:solidFill>
              </a:rPr>
              <a:t>4,5,6</a:t>
            </a:r>
            <a:r>
              <a:rPr lang="en-GB" sz="2800" b="1" i="1" dirty="0">
                <a:solidFill>
                  <a:prstClr val="black"/>
                </a:solidFill>
              </a:rPr>
              <a:t>}</a:t>
            </a:r>
            <a:endParaRPr lang="en-GB" sz="2800" b="1" i="1" dirty="0" smtClean="0">
              <a:solidFill>
                <a:prstClr val="black"/>
              </a:solidFill>
            </a:endParaRPr>
          </a:p>
          <a:p>
            <a:endParaRPr lang="en-GB" sz="2800" b="1" i="1" dirty="0">
              <a:solidFill>
                <a:prstClr val="black"/>
              </a:solidFill>
            </a:endParaRPr>
          </a:p>
          <a:p>
            <a:r>
              <a:rPr lang="en-GB" sz="2800" b="1" dirty="0" smtClean="0">
                <a:solidFill>
                  <a:prstClr val="black"/>
                </a:solidFill>
              </a:rPr>
              <a:t> </a:t>
            </a:r>
            <a:endParaRPr lang="en-IE" sz="2800" b="1" dirty="0" smtClean="0">
              <a:solidFill>
                <a:prstClr val="black"/>
              </a:solidFill>
            </a:endParaRPr>
          </a:p>
        </p:txBody>
      </p:sp>
      <p:sp>
        <p:nvSpPr>
          <p:cNvPr id="5" name="Slide Number Placeholder 4"/>
          <p:cNvSpPr>
            <a:spLocks noGrp="1"/>
          </p:cNvSpPr>
          <p:nvPr>
            <p:ph type="sldNum" sz="quarter" idx="12"/>
          </p:nvPr>
        </p:nvSpPr>
        <p:spPr/>
        <p:txBody>
          <a:bodyPr/>
          <a:lstStyle/>
          <a:p>
            <a:fld id="{F79F11AE-FEA8-4E86-BAC6-BA1A6295265B}" type="slidenum">
              <a:rPr lang="en-IE" smtClean="0">
                <a:solidFill>
                  <a:prstClr val="black">
                    <a:tint val="75000"/>
                  </a:prstClr>
                </a:solidFill>
              </a:rPr>
              <a:pPr/>
              <a:t>14</a:t>
            </a:fld>
            <a:endParaRPr lang="en-IE" dirty="0">
              <a:solidFill>
                <a:prstClr val="black">
                  <a:tint val="75000"/>
                </a:prstClr>
              </a:solidFill>
            </a:endParaRPr>
          </a:p>
        </p:txBody>
      </p:sp>
    </p:spTree>
    <p:extLst>
      <p:ext uri="{BB962C8B-B14F-4D97-AF65-F5344CB8AC3E}">
        <p14:creationId xmlns:p14="http://schemas.microsoft.com/office/powerpoint/2010/main" val="1306648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23528" y="403429"/>
            <a:ext cx="3097589" cy="3159578"/>
          </a:xfrm>
          <a:prstGeom prst="rect">
            <a:avLst/>
          </a:prstGeom>
        </p:spPr>
      </p:pic>
      <p:sp>
        <p:nvSpPr>
          <p:cNvPr id="3" name="TextBox 2"/>
          <p:cNvSpPr txBox="1"/>
          <p:nvPr/>
        </p:nvSpPr>
        <p:spPr>
          <a:xfrm>
            <a:off x="3578772" y="403429"/>
            <a:ext cx="4966138" cy="2677656"/>
          </a:xfrm>
          <a:prstGeom prst="rect">
            <a:avLst/>
          </a:prstGeom>
          <a:noFill/>
        </p:spPr>
        <p:txBody>
          <a:bodyPr wrap="square" rtlCol="0">
            <a:spAutoFit/>
          </a:bodyPr>
          <a:lstStyle/>
          <a:p>
            <a:r>
              <a:rPr lang="en-GB" sz="2800" b="1" i="1" dirty="0" smtClean="0">
                <a:solidFill>
                  <a:srgbClr val="9BBB59">
                    <a:lumMod val="75000"/>
                  </a:srgbClr>
                </a:solidFill>
              </a:rPr>
              <a:t>1 student was absent on the day the sample was collected.</a:t>
            </a:r>
          </a:p>
          <a:p>
            <a:endParaRPr lang="en-GB" sz="2800" b="1" i="1" dirty="0" smtClean="0">
              <a:solidFill>
                <a:srgbClr val="9BBB59">
                  <a:lumMod val="75000"/>
                </a:srgbClr>
              </a:solidFill>
            </a:endParaRPr>
          </a:p>
          <a:p>
            <a:r>
              <a:rPr lang="en-GB" sz="2800" b="1" i="1" dirty="0" smtClean="0">
                <a:solidFill>
                  <a:srgbClr val="9BBB59">
                    <a:lumMod val="75000"/>
                  </a:srgbClr>
                </a:solidFill>
              </a:rPr>
              <a:t>A 100 euro prize is offered to guess how many are in his family.</a:t>
            </a:r>
            <a:endParaRPr lang="en-IE" sz="2800" b="1" i="1" dirty="0" smtClean="0">
              <a:solidFill>
                <a:srgbClr val="9BBB59">
                  <a:lumMod val="75000"/>
                </a:srgbClr>
              </a:solidFill>
            </a:endParaRPr>
          </a:p>
        </p:txBody>
      </p:sp>
      <p:sp>
        <p:nvSpPr>
          <p:cNvPr id="4" name="TextBox 3"/>
          <p:cNvSpPr txBox="1"/>
          <p:nvPr/>
        </p:nvSpPr>
        <p:spPr>
          <a:xfrm>
            <a:off x="851338" y="3294976"/>
            <a:ext cx="7693572" cy="3970318"/>
          </a:xfrm>
          <a:prstGeom prst="rect">
            <a:avLst/>
          </a:prstGeom>
          <a:noFill/>
        </p:spPr>
        <p:txBody>
          <a:bodyPr wrap="square" rtlCol="0">
            <a:spAutoFit/>
          </a:bodyPr>
          <a:lstStyle/>
          <a:p>
            <a:endParaRPr lang="en-GB" sz="2800" b="1" dirty="0" smtClean="0">
              <a:solidFill>
                <a:srgbClr val="FF0000"/>
              </a:solidFill>
            </a:endParaRPr>
          </a:p>
          <a:p>
            <a:r>
              <a:rPr lang="en-GB" sz="2800" b="1" dirty="0" smtClean="0">
                <a:solidFill>
                  <a:prstClr val="black"/>
                </a:solidFill>
              </a:rPr>
              <a:t>In which statement are you more confident? Why?</a:t>
            </a:r>
          </a:p>
          <a:p>
            <a:endParaRPr lang="en-GB" sz="2800" b="1" dirty="0" smtClean="0">
              <a:solidFill>
                <a:prstClr val="black"/>
              </a:solidFill>
            </a:endParaRPr>
          </a:p>
          <a:p>
            <a:pPr marL="514350" indent="-514350">
              <a:buFontTx/>
              <a:buAutoNum type="alphaUcPeriod"/>
            </a:pPr>
            <a:r>
              <a:rPr lang="en-GB" sz="2800" b="1" dirty="0" smtClean="0">
                <a:solidFill>
                  <a:prstClr val="black"/>
                </a:solidFill>
              </a:rPr>
              <a:t>The number lies in the following interval:</a:t>
            </a:r>
          </a:p>
          <a:p>
            <a:pPr lvl="1"/>
            <a:r>
              <a:rPr lang="en-GB" sz="2800" b="1" dirty="0">
                <a:solidFill>
                  <a:prstClr val="black"/>
                </a:solidFill>
              </a:rPr>
              <a:t>	</a:t>
            </a:r>
            <a:r>
              <a:rPr lang="en-GB" sz="2800" b="1" dirty="0" smtClean="0">
                <a:solidFill>
                  <a:prstClr val="black"/>
                </a:solidFill>
              </a:rPr>
              <a:t>	3 </a:t>
            </a:r>
            <a:r>
              <a:rPr lang="en-GB" sz="2800" b="1" dirty="0">
                <a:solidFill>
                  <a:prstClr val="black"/>
                </a:solidFill>
              </a:rPr>
              <a:t>≤ number ≤ </a:t>
            </a:r>
            <a:r>
              <a:rPr lang="en-GB" sz="2800" b="1" dirty="0" smtClean="0">
                <a:solidFill>
                  <a:prstClr val="black"/>
                </a:solidFill>
              </a:rPr>
              <a:t>7    </a:t>
            </a:r>
            <a:r>
              <a:rPr lang="en-GB" sz="2800" b="1" i="1" dirty="0" smtClean="0">
                <a:solidFill>
                  <a:prstClr val="black"/>
                </a:solidFill>
              </a:rPr>
              <a:t>{3,4,5,6,7}</a:t>
            </a:r>
            <a:endParaRPr lang="en-GB" sz="2800" b="1" dirty="0" smtClean="0">
              <a:solidFill>
                <a:prstClr val="black"/>
              </a:solidFill>
            </a:endParaRPr>
          </a:p>
          <a:p>
            <a:pPr marL="514350" indent="-514350">
              <a:buFontTx/>
              <a:buAutoNum type="alphaUcPeriod"/>
            </a:pPr>
            <a:r>
              <a:rPr lang="en-GB" sz="2800" b="1" dirty="0" smtClean="0">
                <a:solidFill>
                  <a:prstClr val="black"/>
                </a:solidFill>
              </a:rPr>
              <a:t>The number lies in the following interval:</a:t>
            </a:r>
          </a:p>
          <a:p>
            <a:r>
              <a:rPr lang="en-GB" sz="2800" b="1" i="1" dirty="0">
                <a:solidFill>
                  <a:prstClr val="black"/>
                </a:solidFill>
              </a:rPr>
              <a:t>	</a:t>
            </a:r>
            <a:r>
              <a:rPr lang="en-GB" sz="2800" b="1" i="1" dirty="0" smtClean="0">
                <a:solidFill>
                  <a:prstClr val="black"/>
                </a:solidFill>
              </a:rPr>
              <a:t>	</a:t>
            </a:r>
            <a:r>
              <a:rPr lang="en-GB" sz="2800" b="1" dirty="0" smtClean="0">
                <a:solidFill>
                  <a:prstClr val="black"/>
                </a:solidFill>
              </a:rPr>
              <a:t>4 ≤ </a:t>
            </a:r>
            <a:r>
              <a:rPr lang="en-GB" sz="2800" b="1" dirty="0">
                <a:solidFill>
                  <a:prstClr val="black"/>
                </a:solidFill>
              </a:rPr>
              <a:t>number </a:t>
            </a:r>
            <a:r>
              <a:rPr lang="en-GB" sz="2800" b="1" dirty="0" smtClean="0">
                <a:solidFill>
                  <a:prstClr val="black"/>
                </a:solidFill>
              </a:rPr>
              <a:t>≤ 6    </a:t>
            </a:r>
            <a:r>
              <a:rPr lang="en-GB" sz="2800" b="1" i="1" dirty="0">
                <a:solidFill>
                  <a:prstClr val="black"/>
                </a:solidFill>
              </a:rPr>
              <a:t>{</a:t>
            </a:r>
            <a:r>
              <a:rPr lang="en-GB" sz="2800" b="1" i="1" dirty="0" smtClean="0">
                <a:solidFill>
                  <a:prstClr val="black"/>
                </a:solidFill>
              </a:rPr>
              <a:t>4,5,6</a:t>
            </a:r>
            <a:r>
              <a:rPr lang="en-GB" sz="2800" b="1" i="1" dirty="0">
                <a:solidFill>
                  <a:prstClr val="black"/>
                </a:solidFill>
              </a:rPr>
              <a:t>}</a:t>
            </a:r>
            <a:endParaRPr lang="en-GB" sz="2800" b="1" i="1" dirty="0" smtClean="0">
              <a:solidFill>
                <a:prstClr val="black"/>
              </a:solidFill>
            </a:endParaRPr>
          </a:p>
          <a:p>
            <a:endParaRPr lang="en-GB" sz="2800" b="1" i="1" dirty="0">
              <a:solidFill>
                <a:prstClr val="black"/>
              </a:solidFill>
            </a:endParaRPr>
          </a:p>
          <a:p>
            <a:r>
              <a:rPr lang="en-GB" sz="2800" b="1" dirty="0" smtClean="0">
                <a:solidFill>
                  <a:prstClr val="black"/>
                </a:solidFill>
              </a:rPr>
              <a:t> </a:t>
            </a:r>
            <a:endParaRPr lang="en-IE" sz="2800" b="1" dirty="0" smtClean="0">
              <a:solidFill>
                <a:prstClr val="black"/>
              </a:solidFill>
            </a:endParaRPr>
          </a:p>
        </p:txBody>
      </p:sp>
      <p:sp>
        <p:nvSpPr>
          <p:cNvPr id="5" name="Slide Number Placeholder 4"/>
          <p:cNvSpPr>
            <a:spLocks noGrp="1"/>
          </p:cNvSpPr>
          <p:nvPr>
            <p:ph type="sldNum" sz="quarter" idx="12"/>
          </p:nvPr>
        </p:nvSpPr>
        <p:spPr/>
        <p:txBody>
          <a:bodyPr/>
          <a:lstStyle/>
          <a:p>
            <a:fld id="{F79F11AE-FEA8-4E86-BAC6-BA1A6295265B}" type="slidenum">
              <a:rPr lang="en-IE" smtClean="0">
                <a:solidFill>
                  <a:prstClr val="black">
                    <a:tint val="75000"/>
                  </a:prstClr>
                </a:solidFill>
              </a:rPr>
              <a:pPr/>
              <a:t>15</a:t>
            </a:fld>
            <a:endParaRPr lang="en-IE" dirty="0">
              <a:solidFill>
                <a:prstClr val="black">
                  <a:tint val="75000"/>
                </a:prstClr>
              </a:solidFill>
            </a:endParaRPr>
          </a:p>
        </p:txBody>
      </p:sp>
    </p:spTree>
    <p:extLst>
      <p:ext uri="{BB962C8B-B14F-4D97-AF65-F5344CB8AC3E}">
        <p14:creationId xmlns:p14="http://schemas.microsoft.com/office/powerpoint/2010/main" val="1980194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23528" y="403429"/>
            <a:ext cx="3097589" cy="3159578"/>
          </a:xfrm>
          <a:prstGeom prst="rect">
            <a:avLst/>
          </a:prstGeom>
        </p:spPr>
      </p:pic>
      <p:sp>
        <p:nvSpPr>
          <p:cNvPr id="3" name="TextBox 2"/>
          <p:cNvSpPr txBox="1"/>
          <p:nvPr/>
        </p:nvSpPr>
        <p:spPr>
          <a:xfrm>
            <a:off x="3578772" y="403429"/>
            <a:ext cx="4966138" cy="2677656"/>
          </a:xfrm>
          <a:prstGeom prst="rect">
            <a:avLst/>
          </a:prstGeom>
          <a:noFill/>
        </p:spPr>
        <p:txBody>
          <a:bodyPr wrap="square" rtlCol="0">
            <a:spAutoFit/>
          </a:bodyPr>
          <a:lstStyle/>
          <a:p>
            <a:r>
              <a:rPr lang="en-GB" sz="2800" b="1" i="1" dirty="0" smtClean="0">
                <a:solidFill>
                  <a:srgbClr val="9BBB59">
                    <a:lumMod val="75000"/>
                  </a:srgbClr>
                </a:solidFill>
              </a:rPr>
              <a:t>1 student was absent on the day the sample was collected.</a:t>
            </a:r>
          </a:p>
          <a:p>
            <a:endParaRPr lang="en-GB" sz="2800" b="1" i="1" dirty="0" smtClean="0">
              <a:solidFill>
                <a:srgbClr val="9BBB59">
                  <a:lumMod val="75000"/>
                </a:srgbClr>
              </a:solidFill>
            </a:endParaRPr>
          </a:p>
          <a:p>
            <a:r>
              <a:rPr lang="en-GB" sz="2800" b="1" i="1" dirty="0" smtClean="0">
                <a:solidFill>
                  <a:srgbClr val="9BBB59">
                    <a:lumMod val="75000"/>
                  </a:srgbClr>
                </a:solidFill>
              </a:rPr>
              <a:t>A 100 euro prize is offered to guess how many are in his family.</a:t>
            </a:r>
            <a:endParaRPr lang="en-IE" sz="2800" b="1" i="1" dirty="0" smtClean="0">
              <a:solidFill>
                <a:srgbClr val="9BBB59">
                  <a:lumMod val="75000"/>
                </a:srgbClr>
              </a:solidFill>
            </a:endParaRPr>
          </a:p>
        </p:txBody>
      </p:sp>
      <p:sp>
        <p:nvSpPr>
          <p:cNvPr id="4" name="TextBox 3"/>
          <p:cNvSpPr txBox="1"/>
          <p:nvPr/>
        </p:nvSpPr>
        <p:spPr>
          <a:xfrm>
            <a:off x="851338" y="3184593"/>
            <a:ext cx="7378262" cy="3970318"/>
          </a:xfrm>
          <a:prstGeom prst="rect">
            <a:avLst/>
          </a:prstGeom>
          <a:noFill/>
        </p:spPr>
        <p:txBody>
          <a:bodyPr wrap="square" rtlCol="0">
            <a:spAutoFit/>
          </a:bodyPr>
          <a:lstStyle/>
          <a:p>
            <a:endParaRPr lang="en-GB" sz="2800" b="1" dirty="0" smtClean="0">
              <a:solidFill>
                <a:srgbClr val="FF0000"/>
              </a:solidFill>
            </a:endParaRPr>
          </a:p>
          <a:p>
            <a:endParaRPr lang="en-GB" sz="2800" b="1" dirty="0">
              <a:solidFill>
                <a:prstClr val="black"/>
              </a:solidFill>
            </a:endParaRPr>
          </a:p>
          <a:p>
            <a:r>
              <a:rPr lang="en-GB" sz="2800" b="1" dirty="0" smtClean="0">
                <a:solidFill>
                  <a:prstClr val="black"/>
                </a:solidFill>
              </a:rPr>
              <a:t>A.  The number lies in the following interval:</a:t>
            </a:r>
          </a:p>
          <a:p>
            <a:pPr lvl="1"/>
            <a:r>
              <a:rPr lang="en-GB" sz="2800" b="1" dirty="0" smtClean="0">
                <a:solidFill>
                  <a:prstClr val="black"/>
                </a:solidFill>
              </a:rPr>
              <a:t>               3 </a:t>
            </a:r>
            <a:r>
              <a:rPr lang="en-GB" sz="2800" b="1" dirty="0">
                <a:solidFill>
                  <a:prstClr val="black"/>
                </a:solidFill>
              </a:rPr>
              <a:t>≤ number ≤ </a:t>
            </a:r>
            <a:r>
              <a:rPr lang="en-GB" sz="2800" b="1" dirty="0" smtClean="0">
                <a:solidFill>
                  <a:prstClr val="black"/>
                </a:solidFill>
              </a:rPr>
              <a:t>7    </a:t>
            </a:r>
            <a:r>
              <a:rPr lang="en-GB" sz="2800" b="1" i="1" dirty="0" smtClean="0">
                <a:solidFill>
                  <a:prstClr val="black"/>
                </a:solidFill>
              </a:rPr>
              <a:t>{3,4,5,6,7}</a:t>
            </a:r>
          </a:p>
          <a:p>
            <a:r>
              <a:rPr lang="en-GB" sz="2800" b="1" i="1" dirty="0">
                <a:solidFill>
                  <a:prstClr val="black"/>
                </a:solidFill>
              </a:rPr>
              <a:t> </a:t>
            </a:r>
          </a:p>
          <a:p>
            <a:r>
              <a:rPr lang="en-GB" sz="2800" b="1" dirty="0" smtClean="0">
                <a:solidFill>
                  <a:prstClr val="black"/>
                </a:solidFill>
              </a:rPr>
              <a:t>Are you 100% confident in this answer? Why?</a:t>
            </a:r>
            <a:endParaRPr lang="en-GB" sz="2800" b="1" i="1" dirty="0">
              <a:solidFill>
                <a:prstClr val="black"/>
              </a:solidFill>
            </a:endParaRPr>
          </a:p>
          <a:p>
            <a:endParaRPr lang="en-GB" sz="2800" b="1" dirty="0" smtClean="0">
              <a:solidFill>
                <a:prstClr val="black"/>
              </a:solidFill>
            </a:endParaRPr>
          </a:p>
          <a:p>
            <a:endParaRPr lang="en-GB" sz="2800" b="1" i="1" dirty="0">
              <a:solidFill>
                <a:prstClr val="black"/>
              </a:solidFill>
            </a:endParaRPr>
          </a:p>
          <a:p>
            <a:r>
              <a:rPr lang="en-GB" sz="2800" b="1" dirty="0" smtClean="0">
                <a:solidFill>
                  <a:prstClr val="black"/>
                </a:solidFill>
              </a:rPr>
              <a:t> </a:t>
            </a:r>
            <a:endParaRPr lang="en-IE" sz="2800" b="1" dirty="0" smtClean="0">
              <a:solidFill>
                <a:prstClr val="black"/>
              </a:solidFill>
            </a:endParaRPr>
          </a:p>
        </p:txBody>
      </p:sp>
      <p:sp>
        <p:nvSpPr>
          <p:cNvPr id="5" name="Slide Number Placeholder 4"/>
          <p:cNvSpPr>
            <a:spLocks noGrp="1"/>
          </p:cNvSpPr>
          <p:nvPr>
            <p:ph type="sldNum" sz="quarter" idx="12"/>
          </p:nvPr>
        </p:nvSpPr>
        <p:spPr/>
        <p:txBody>
          <a:bodyPr/>
          <a:lstStyle/>
          <a:p>
            <a:fld id="{F79F11AE-FEA8-4E86-BAC6-BA1A6295265B}" type="slidenum">
              <a:rPr lang="en-IE" smtClean="0">
                <a:solidFill>
                  <a:prstClr val="black">
                    <a:tint val="75000"/>
                  </a:prstClr>
                </a:solidFill>
              </a:rPr>
              <a:pPr/>
              <a:t>16</a:t>
            </a:fld>
            <a:endParaRPr lang="en-IE" dirty="0">
              <a:solidFill>
                <a:prstClr val="black">
                  <a:tint val="75000"/>
                </a:prstClr>
              </a:solidFill>
            </a:endParaRPr>
          </a:p>
        </p:txBody>
      </p:sp>
    </p:spTree>
    <p:extLst>
      <p:ext uri="{BB962C8B-B14F-4D97-AF65-F5344CB8AC3E}">
        <p14:creationId xmlns:p14="http://schemas.microsoft.com/office/powerpoint/2010/main" val="413428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b="1" i="1" dirty="0" smtClean="0">
                <a:solidFill>
                  <a:srgbClr val="990033"/>
                </a:solidFill>
                <a:effectLst>
                  <a:outerShdw blurRad="38100" dist="38100" dir="2700000" algn="tl">
                    <a:srgbClr val="000000">
                      <a:alpha val="43137"/>
                    </a:srgbClr>
                  </a:outerShdw>
                </a:effectLst>
                <a:ea typeface="+mn-ea"/>
                <a:cs typeface="+mn-cs"/>
              </a:rPr>
              <a:t>Mobile Phones</a:t>
            </a:r>
            <a:endParaRPr lang="en-IE" sz="3600" b="1" i="1" dirty="0">
              <a:solidFill>
                <a:srgbClr val="990033"/>
              </a:solidFill>
              <a:effectLst>
                <a:outerShdw blurRad="38100" dist="38100" dir="2700000" algn="tl">
                  <a:srgbClr val="000000">
                    <a:alpha val="43137"/>
                  </a:srgbClr>
                </a:outerShdw>
              </a:effectLst>
              <a:ea typeface="+mn-ea"/>
              <a:cs typeface="+mn-cs"/>
            </a:endParaRPr>
          </a:p>
        </p:txBody>
      </p:sp>
      <p:sp>
        <p:nvSpPr>
          <p:cNvPr id="3" name="Content Placeholder 2"/>
          <p:cNvSpPr>
            <a:spLocks noGrp="1"/>
          </p:cNvSpPr>
          <p:nvPr>
            <p:ph idx="1"/>
          </p:nvPr>
        </p:nvSpPr>
        <p:spPr>
          <a:xfrm>
            <a:off x="457200" y="1600200"/>
            <a:ext cx="8229600" cy="4997152"/>
          </a:xfrm>
        </p:spPr>
        <p:txBody>
          <a:bodyPr>
            <a:normAutofit/>
          </a:bodyPr>
          <a:lstStyle/>
          <a:p>
            <a:pPr marL="0">
              <a:buNone/>
            </a:pPr>
            <a:r>
              <a:rPr lang="en-IE" sz="3000" i="1" dirty="0" smtClean="0">
                <a:solidFill>
                  <a:srgbClr val="990033"/>
                </a:solidFill>
              </a:rPr>
              <a:t>You wanted to work out which mobile phone company is the most popular among Irish second level students.  You used a sample of 100 students and found that Meteor topped the survey with 42%.</a:t>
            </a:r>
          </a:p>
          <a:p>
            <a:pPr marL="0">
              <a:buNone/>
            </a:pPr>
            <a:r>
              <a:rPr lang="en-IE" sz="3000" i="1" dirty="0" smtClean="0">
                <a:solidFill>
                  <a:srgbClr val="990033"/>
                </a:solidFill>
              </a:rPr>
              <a:t>What percentage of all second level students in the country use Meteor?</a:t>
            </a:r>
          </a:p>
          <a:p>
            <a:pPr marL="0">
              <a:buNone/>
            </a:pPr>
            <a:r>
              <a:rPr lang="en-IE" sz="3000" i="1" dirty="0" smtClean="0">
                <a:solidFill>
                  <a:srgbClr val="990033"/>
                </a:solidFill>
              </a:rPr>
              <a:t>(Can we use the sample to talk about the population?)</a:t>
            </a:r>
            <a:endParaRPr lang="en-IE" sz="3000" i="1" dirty="0">
              <a:solidFill>
                <a:srgbClr val="990033"/>
              </a:solidFill>
            </a:endParaRPr>
          </a:p>
        </p:txBody>
      </p:sp>
      <p:pic>
        <p:nvPicPr>
          <p:cNvPr id="143363" name="Picture 3"/>
          <p:cNvPicPr>
            <a:picLocks noChangeAspect="1" noChangeArrowheads="1"/>
          </p:cNvPicPr>
          <p:nvPr/>
        </p:nvPicPr>
        <p:blipFill>
          <a:blip r:embed="rId3" cstate="print"/>
          <a:srcRect/>
          <a:stretch>
            <a:fillRect/>
          </a:stretch>
        </p:blipFill>
        <p:spPr bwMode="auto">
          <a:xfrm>
            <a:off x="1808956" y="6102552"/>
            <a:ext cx="5067300" cy="533400"/>
          </a:xfrm>
          <a:prstGeom prst="rect">
            <a:avLst/>
          </a:prstGeom>
          <a:noFill/>
          <a:ln w="9525">
            <a:noFill/>
            <a:miter lim="800000"/>
            <a:headEnd/>
            <a:tailEnd/>
          </a:ln>
        </p:spPr>
      </p:pic>
      <p:sp>
        <p:nvSpPr>
          <p:cNvPr id="5" name="Rectangle 4"/>
          <p:cNvSpPr/>
          <p:nvPr/>
        </p:nvSpPr>
        <p:spPr>
          <a:xfrm>
            <a:off x="539552" y="5013176"/>
            <a:ext cx="7776864" cy="108012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 name="Slide Number Placeholder 3"/>
          <p:cNvSpPr>
            <a:spLocks noGrp="1"/>
          </p:cNvSpPr>
          <p:nvPr>
            <p:ph type="sldNum" sz="quarter" idx="12"/>
          </p:nvPr>
        </p:nvSpPr>
        <p:spPr/>
        <p:txBody>
          <a:bodyPr/>
          <a:lstStyle/>
          <a:p>
            <a:fld id="{736B3658-BC38-4F28-AB91-2A23628287C7}" type="slidenum">
              <a:rPr lang="en-IE" smtClean="0">
                <a:solidFill>
                  <a:prstClr val="black"/>
                </a:solidFill>
              </a:rPr>
              <a:pPr/>
              <a:t>17</a:t>
            </a:fld>
            <a:endParaRPr lang="en-IE">
              <a:solidFill>
                <a:prstClr val="black"/>
              </a:solidFill>
            </a:endParaRPr>
          </a:p>
        </p:txBody>
      </p:sp>
    </p:spTree>
    <p:extLst>
      <p:ext uri="{BB962C8B-B14F-4D97-AF65-F5344CB8AC3E}">
        <p14:creationId xmlns:p14="http://schemas.microsoft.com/office/powerpoint/2010/main" val="114076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113143" y="1640370"/>
            <a:ext cx="2712614" cy="4640159"/>
            <a:chOff x="3126249" y="1173645"/>
            <a:chExt cx="2712614" cy="4640159"/>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6249" y="1173645"/>
              <a:ext cx="2712614" cy="2137409"/>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6249" y="3676395"/>
              <a:ext cx="2712614" cy="2137409"/>
            </a:xfrm>
            <a:prstGeom prst="rect">
              <a:avLst/>
            </a:prstGeom>
            <a:ln>
              <a:noFill/>
            </a:ln>
            <a:effectLst>
              <a:outerShdw blurRad="292100" dist="139700" dir="2700000" algn="tl" rotWithShape="0">
                <a:srgbClr val="333333">
                  <a:alpha val="65000"/>
                </a:srgbClr>
              </a:outerShdw>
            </a:effectLst>
          </p:spPr>
        </p:pic>
      </p:grpSp>
      <p:grpSp>
        <p:nvGrpSpPr>
          <p:cNvPr id="12" name="Group 11"/>
          <p:cNvGrpSpPr/>
          <p:nvPr/>
        </p:nvGrpSpPr>
        <p:grpSpPr>
          <a:xfrm>
            <a:off x="290199" y="1640370"/>
            <a:ext cx="2712614" cy="4640159"/>
            <a:chOff x="290199" y="1173645"/>
            <a:chExt cx="2712614" cy="4640159"/>
          </a:xfrm>
        </p:grpSpPr>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0199" y="1173645"/>
              <a:ext cx="2712614" cy="213740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0199" y="3676395"/>
              <a:ext cx="2712614" cy="2137409"/>
            </a:xfrm>
            <a:prstGeom prst="rect">
              <a:avLst/>
            </a:prstGeom>
            <a:ln>
              <a:noFill/>
            </a:ln>
            <a:effectLst>
              <a:outerShdw blurRad="292100" dist="139700" dir="2700000" algn="tl" rotWithShape="0">
                <a:srgbClr val="333333">
                  <a:alpha val="65000"/>
                </a:srgbClr>
              </a:outerShdw>
            </a:effectLst>
          </p:spPr>
        </p:pic>
      </p:grpSp>
      <p:grpSp>
        <p:nvGrpSpPr>
          <p:cNvPr id="11" name="Group 10"/>
          <p:cNvGrpSpPr/>
          <p:nvPr/>
        </p:nvGrpSpPr>
        <p:grpSpPr>
          <a:xfrm>
            <a:off x="5936087" y="1640370"/>
            <a:ext cx="2712614" cy="4640159"/>
            <a:chOff x="5936087" y="1173645"/>
            <a:chExt cx="2712614" cy="4640159"/>
          </a:xfrm>
        </p:grpSpPr>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36087" y="3676395"/>
              <a:ext cx="2712614" cy="213740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36087" y="1173645"/>
              <a:ext cx="2712614" cy="2137409"/>
            </a:xfrm>
            <a:prstGeom prst="rect">
              <a:avLst/>
            </a:prstGeom>
            <a:ln>
              <a:noFill/>
            </a:ln>
            <a:effectLst>
              <a:outerShdw blurRad="292100" dist="139700" dir="2700000" algn="tl" rotWithShape="0">
                <a:srgbClr val="333333">
                  <a:alpha val="65000"/>
                </a:srgbClr>
              </a:outerShdw>
            </a:effectLst>
          </p:spPr>
        </p:pic>
      </p:grpSp>
      <p:sp>
        <p:nvSpPr>
          <p:cNvPr id="13" name="Rectangle 12"/>
          <p:cNvSpPr/>
          <p:nvPr/>
        </p:nvSpPr>
        <p:spPr>
          <a:xfrm>
            <a:off x="-295275" y="510659"/>
            <a:ext cx="9734550" cy="707886"/>
          </a:xfrm>
          <a:prstGeom prst="rect">
            <a:avLst/>
          </a:prstGeom>
        </p:spPr>
        <p:txBody>
          <a:bodyPr wrap="square">
            <a:spAutoFit/>
          </a:bodyPr>
          <a:lstStyle/>
          <a:p>
            <a:pPr algn="ctr">
              <a:spcBef>
                <a:spcPct val="0"/>
              </a:spcBef>
            </a:pPr>
            <a:r>
              <a:rPr lang="en-IE" sz="4000" b="1" i="1" dirty="0">
                <a:solidFill>
                  <a:srgbClr val="990033"/>
                </a:solidFill>
                <a:effectLst>
                  <a:outerShdw blurRad="38100" dist="38100" dir="2700000" algn="tl">
                    <a:srgbClr val="000000">
                      <a:alpha val="43137"/>
                    </a:srgbClr>
                  </a:outerShdw>
                </a:effectLst>
                <a:latin typeface="Century Gothic" pitchFamily="34" charset="0"/>
                <a:ea typeface="+mj-ea"/>
                <a:cs typeface="+mj-cs"/>
              </a:rPr>
              <a:t>Sample Variation </a:t>
            </a:r>
            <a:r>
              <a:rPr lang="en-IE" sz="4000" b="1" i="1" dirty="0" smtClean="0">
                <a:solidFill>
                  <a:srgbClr val="990033"/>
                </a:solidFill>
                <a:effectLst>
                  <a:outerShdw blurRad="38100" dist="38100" dir="2700000" algn="tl">
                    <a:srgbClr val="000000">
                      <a:alpha val="43137"/>
                    </a:srgbClr>
                  </a:outerShdw>
                </a:effectLst>
                <a:latin typeface="Century Gothic" pitchFamily="34" charset="0"/>
                <a:ea typeface="+mj-ea"/>
                <a:cs typeface="+mj-cs"/>
              </a:rPr>
              <a:t>from Workshop </a:t>
            </a:r>
            <a:r>
              <a:rPr lang="en-IE" sz="4000" b="1" i="1" dirty="0">
                <a:solidFill>
                  <a:srgbClr val="990033"/>
                </a:solidFill>
                <a:effectLst>
                  <a:outerShdw blurRad="38100" dist="38100" dir="2700000" algn="tl">
                    <a:srgbClr val="000000">
                      <a:alpha val="43137"/>
                    </a:srgbClr>
                  </a:outerShdw>
                </a:effectLst>
                <a:latin typeface="Century Gothic" pitchFamily="34" charset="0"/>
                <a:ea typeface="+mj-ea"/>
                <a:cs typeface="+mj-cs"/>
              </a:rPr>
              <a:t>5</a:t>
            </a:r>
          </a:p>
        </p:txBody>
      </p:sp>
      <p:sp>
        <p:nvSpPr>
          <p:cNvPr id="9" name="Slide Number Placeholder 8"/>
          <p:cNvSpPr>
            <a:spLocks noGrp="1"/>
          </p:cNvSpPr>
          <p:nvPr>
            <p:ph type="sldNum" sz="quarter" idx="12"/>
          </p:nvPr>
        </p:nvSpPr>
        <p:spPr/>
        <p:txBody>
          <a:bodyPr/>
          <a:lstStyle/>
          <a:p>
            <a:fld id="{F79F11AE-FEA8-4E86-BAC6-BA1A6295265B}" type="slidenum">
              <a:rPr lang="en-IE" smtClean="0">
                <a:solidFill>
                  <a:prstClr val="black">
                    <a:tint val="75000"/>
                  </a:prstClr>
                </a:solidFill>
              </a:rPr>
              <a:pPr/>
              <a:t>18</a:t>
            </a:fld>
            <a:endParaRPr lang="en-IE" dirty="0">
              <a:solidFill>
                <a:prstClr val="black">
                  <a:tint val="75000"/>
                </a:prstClr>
              </a:solidFill>
            </a:endParaRPr>
          </a:p>
        </p:txBody>
      </p:sp>
    </p:spTree>
    <p:extLst>
      <p:ext uri="{BB962C8B-B14F-4D97-AF65-F5344CB8AC3E}">
        <p14:creationId xmlns:p14="http://schemas.microsoft.com/office/powerpoint/2010/main" val="3576423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88" y="457219"/>
            <a:ext cx="9144000" cy="5878532"/>
          </a:xfrm>
          <a:prstGeom prst="rect">
            <a:avLst/>
          </a:prstGeom>
          <a:noFill/>
        </p:spPr>
        <p:txBody>
          <a:bodyPr wrap="square" rtlCol="0">
            <a:spAutoFit/>
          </a:bodyPr>
          <a:lstStyle/>
          <a:p>
            <a:pPr algn="ctr"/>
            <a:r>
              <a:rPr lang="en-GB" sz="4000" b="1" dirty="0" smtClean="0">
                <a:solidFill>
                  <a:srgbClr val="0070C0"/>
                </a:solidFill>
              </a:rPr>
              <a:t>Important with Inferential Statistics</a:t>
            </a:r>
          </a:p>
          <a:p>
            <a:pPr algn="ctr"/>
            <a:endParaRPr lang="en-GB" sz="4000" b="1" dirty="0" smtClean="0">
              <a:solidFill>
                <a:prstClr val="black"/>
              </a:solidFill>
            </a:endParaRPr>
          </a:p>
          <a:p>
            <a:pPr algn="ctr"/>
            <a:r>
              <a:rPr lang="en-GB" sz="3200" b="1" dirty="0" smtClean="0">
                <a:solidFill>
                  <a:prstClr val="black"/>
                </a:solidFill>
              </a:rPr>
              <a:t>Indeterminate Language when inferring from a sample to a population</a:t>
            </a:r>
          </a:p>
          <a:p>
            <a:pPr algn="ctr"/>
            <a:endParaRPr lang="en-GB" sz="3200" b="1" dirty="0" smtClean="0">
              <a:solidFill>
                <a:prstClr val="black"/>
              </a:solidFill>
            </a:endParaRPr>
          </a:p>
          <a:p>
            <a:pPr algn="ctr"/>
            <a:r>
              <a:rPr lang="en-GB" sz="3200" b="1" dirty="0" smtClean="0">
                <a:solidFill>
                  <a:prstClr val="black"/>
                </a:solidFill>
              </a:rPr>
              <a:t>…</a:t>
            </a:r>
            <a:r>
              <a:rPr lang="en-GB" sz="3200" b="1" i="1" dirty="0" smtClean="0">
                <a:solidFill>
                  <a:prstClr val="black"/>
                </a:solidFill>
              </a:rPr>
              <a:t>around</a:t>
            </a:r>
          </a:p>
          <a:p>
            <a:pPr algn="ctr"/>
            <a:r>
              <a:rPr lang="en-GB" sz="3200" b="1" i="1" dirty="0" smtClean="0">
                <a:solidFill>
                  <a:prstClr val="black"/>
                </a:solidFill>
              </a:rPr>
              <a:t>…tends to</a:t>
            </a:r>
          </a:p>
          <a:p>
            <a:pPr algn="ctr"/>
            <a:r>
              <a:rPr lang="en-GB" sz="3200" b="1" i="1" dirty="0" smtClean="0">
                <a:solidFill>
                  <a:prstClr val="black"/>
                </a:solidFill>
              </a:rPr>
              <a:t>…approximately</a:t>
            </a:r>
          </a:p>
          <a:p>
            <a:pPr algn="ctr"/>
            <a:endParaRPr lang="en-GB" sz="3200" b="1" i="1" dirty="0" smtClean="0">
              <a:solidFill>
                <a:prstClr val="black"/>
              </a:solidFill>
            </a:endParaRPr>
          </a:p>
          <a:p>
            <a:pPr marL="0" lvl="1" algn="ctr"/>
            <a:r>
              <a:rPr lang="en-GB" sz="3200" b="1" dirty="0">
                <a:solidFill>
                  <a:srgbClr val="C00000"/>
                </a:solidFill>
              </a:rPr>
              <a:t>Around 42% of students in Ireland use Meteor</a:t>
            </a:r>
          </a:p>
          <a:p>
            <a:pPr algn="ctr"/>
            <a:endParaRPr lang="en-IE" sz="4000" b="1" i="1" dirty="0" smtClean="0">
              <a:solidFill>
                <a:prstClr val="black"/>
              </a:solidFill>
            </a:endParaRPr>
          </a:p>
        </p:txBody>
      </p:sp>
      <p:sp>
        <p:nvSpPr>
          <p:cNvPr id="3" name="Slide Number Placeholder 2"/>
          <p:cNvSpPr>
            <a:spLocks noGrp="1"/>
          </p:cNvSpPr>
          <p:nvPr>
            <p:ph type="sldNum" sz="quarter" idx="12"/>
          </p:nvPr>
        </p:nvSpPr>
        <p:spPr/>
        <p:txBody>
          <a:bodyPr/>
          <a:lstStyle/>
          <a:p>
            <a:fld id="{F79F11AE-FEA8-4E86-BAC6-BA1A6295265B}" type="slidenum">
              <a:rPr lang="en-IE" smtClean="0">
                <a:solidFill>
                  <a:prstClr val="black">
                    <a:tint val="75000"/>
                  </a:prstClr>
                </a:solidFill>
              </a:rPr>
              <a:pPr/>
              <a:t>19</a:t>
            </a:fld>
            <a:endParaRPr lang="en-IE" dirty="0">
              <a:solidFill>
                <a:prstClr val="black">
                  <a:tint val="75000"/>
                </a:prstClr>
              </a:solidFill>
            </a:endParaRPr>
          </a:p>
        </p:txBody>
      </p:sp>
    </p:spTree>
    <p:extLst>
      <p:ext uri="{BB962C8B-B14F-4D97-AF65-F5344CB8AC3E}">
        <p14:creationId xmlns:p14="http://schemas.microsoft.com/office/powerpoint/2010/main" val="3374446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siona\AppData\Local\Microsoft\Windows\Temporary Internet Files\Content.IE5\BTV13HZX\MP90044845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200" y="441435"/>
            <a:ext cx="6884745" cy="5766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4772" y="2954812"/>
            <a:ext cx="8229600" cy="1143000"/>
          </a:xfrm>
        </p:spPr>
        <p:txBody>
          <a:bodyPr>
            <a:normAutofit fontScale="90000"/>
          </a:bodyPr>
          <a:lstStyle/>
          <a:p>
            <a:r>
              <a:rPr lang="en-GB" dirty="0" smtClean="0"/>
              <a:t>Recap of </a:t>
            </a:r>
            <a:br>
              <a:rPr lang="en-GB" dirty="0" smtClean="0"/>
            </a:br>
            <a:r>
              <a:rPr lang="en-GB" dirty="0" smtClean="0"/>
              <a:t>workshop 5</a:t>
            </a:r>
            <a:endParaRPr lang="en-IE" dirty="0"/>
          </a:p>
        </p:txBody>
      </p:sp>
      <p:sp>
        <p:nvSpPr>
          <p:cNvPr id="4" name="Title 1"/>
          <p:cNvSpPr txBox="1">
            <a:spLocks/>
          </p:cNvSpPr>
          <p:nvPr/>
        </p:nvSpPr>
        <p:spPr>
          <a:xfrm>
            <a:off x="457200" y="45472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entury Gothic" pitchFamily="34" charset="0"/>
                <a:ea typeface="+mj-ea"/>
                <a:cs typeface="+mj-cs"/>
              </a:defRPr>
            </a:lvl1pPr>
          </a:lstStyle>
          <a:p>
            <a:r>
              <a:rPr lang="en-GB" sz="3600" b="1" i="1" smtClean="0">
                <a:solidFill>
                  <a:srgbClr val="C00000"/>
                </a:solidFill>
                <a:effectLst>
                  <a:outerShdw blurRad="38100" dist="38100" dir="2700000" algn="tl">
                    <a:srgbClr val="000000">
                      <a:alpha val="43137"/>
                    </a:srgbClr>
                  </a:outerShdw>
                </a:effectLst>
              </a:rPr>
              <a:t>Important prior knowledge</a:t>
            </a:r>
            <a:endParaRPr lang="en-IE" sz="3600" b="1" i="1" dirty="0">
              <a:solidFill>
                <a:srgbClr val="C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F79F11AE-FEA8-4E86-BAC6-BA1A6295265B}" type="slidenum">
              <a:rPr lang="en-IE" smtClean="0">
                <a:solidFill>
                  <a:prstClr val="black">
                    <a:tint val="75000"/>
                  </a:prstClr>
                </a:solidFill>
              </a:rPr>
              <a:pPr/>
              <a:t>2</a:t>
            </a:fld>
            <a:endParaRPr lang="en-IE" dirty="0">
              <a:solidFill>
                <a:prstClr val="black">
                  <a:tint val="75000"/>
                </a:prstClr>
              </a:solidFill>
            </a:endParaRPr>
          </a:p>
        </p:txBody>
      </p:sp>
    </p:spTree>
    <p:extLst>
      <p:ext uri="{BB962C8B-B14F-4D97-AF65-F5344CB8AC3E}">
        <p14:creationId xmlns:p14="http://schemas.microsoft.com/office/powerpoint/2010/main" val="1900068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97152"/>
          </a:xfrm>
        </p:spPr>
        <p:txBody>
          <a:bodyPr>
            <a:normAutofit/>
          </a:bodyPr>
          <a:lstStyle/>
          <a:p>
            <a:pPr marL="0">
              <a:buNone/>
            </a:pPr>
            <a:r>
              <a:rPr lang="en-IE" sz="3000" i="1" dirty="0" smtClean="0">
                <a:solidFill>
                  <a:srgbClr val="990033"/>
                </a:solidFill>
              </a:rPr>
              <a:t>You wanted to work out which mobile phone company is the most popular among Irish second level students.  You used a sample of 100 students and found that Meteor topped the survey with 42%.</a:t>
            </a:r>
          </a:p>
          <a:p>
            <a:pPr marL="0">
              <a:buNone/>
            </a:pPr>
            <a:r>
              <a:rPr lang="en-IE" sz="3000" i="1" dirty="0" smtClean="0">
                <a:solidFill>
                  <a:srgbClr val="990033"/>
                </a:solidFill>
              </a:rPr>
              <a:t>What percentage of all second level students in the country use Meteor?</a:t>
            </a:r>
          </a:p>
          <a:p>
            <a:pPr marL="0">
              <a:buNone/>
            </a:pPr>
            <a:r>
              <a:rPr lang="en-IE" sz="3000" i="1" dirty="0" smtClean="0">
                <a:solidFill>
                  <a:srgbClr val="990033"/>
                </a:solidFill>
              </a:rPr>
              <a:t>(Can we use the sample to talk about the population?)</a:t>
            </a:r>
            <a:endParaRPr lang="en-IE" sz="3000" i="1" dirty="0">
              <a:solidFill>
                <a:srgbClr val="990033"/>
              </a:solidFill>
            </a:endParaRPr>
          </a:p>
        </p:txBody>
      </p:sp>
      <p:pic>
        <p:nvPicPr>
          <p:cNvPr id="143363" name="Picture 3"/>
          <p:cNvPicPr>
            <a:picLocks noChangeAspect="1" noChangeArrowheads="1"/>
          </p:cNvPicPr>
          <p:nvPr/>
        </p:nvPicPr>
        <p:blipFill>
          <a:blip r:embed="rId3" cstate="print"/>
          <a:srcRect/>
          <a:stretch>
            <a:fillRect/>
          </a:stretch>
        </p:blipFill>
        <p:spPr bwMode="auto">
          <a:xfrm>
            <a:off x="1808956" y="6102552"/>
            <a:ext cx="5067300" cy="533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36B3658-BC38-4F28-AB91-2A23628287C7}" type="slidenum">
              <a:rPr lang="en-IE" smtClean="0">
                <a:solidFill>
                  <a:prstClr val="black"/>
                </a:solidFill>
              </a:rPr>
              <a:pPr/>
              <a:t>20</a:t>
            </a:fld>
            <a:endParaRPr lang="en-IE">
              <a:solidFill>
                <a:prstClr val="black"/>
              </a:solidFill>
            </a:endParaRPr>
          </a:p>
        </p:txBody>
      </p:sp>
      <p:sp>
        <p:nvSpPr>
          <p:cNvPr id="8" name="Title 14"/>
          <p:cNvSpPr>
            <a:spLocks noGrp="1"/>
          </p:cNvSpPr>
          <p:nvPr>
            <p:ph type="title"/>
          </p:nvPr>
        </p:nvSpPr>
        <p:spPr/>
        <p:txBody>
          <a:bodyPr/>
          <a:lstStyle/>
          <a:p>
            <a:r>
              <a:rPr lang="en-GB" dirty="0" smtClean="0"/>
              <a:t>New Terminology</a:t>
            </a:r>
            <a:endParaRPr lang="en-IE" dirty="0"/>
          </a:p>
        </p:txBody>
      </p:sp>
    </p:spTree>
    <p:extLst>
      <p:ext uri="{BB962C8B-B14F-4D97-AF65-F5344CB8AC3E}">
        <p14:creationId xmlns:p14="http://schemas.microsoft.com/office/powerpoint/2010/main" val="1993736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97152"/>
          </a:xfrm>
        </p:spPr>
        <p:txBody>
          <a:bodyPr>
            <a:normAutofit/>
          </a:bodyPr>
          <a:lstStyle/>
          <a:p>
            <a:pPr marL="0">
              <a:buNone/>
            </a:pPr>
            <a:r>
              <a:rPr lang="en-IE" sz="3000" i="1" dirty="0" smtClean="0">
                <a:solidFill>
                  <a:srgbClr val="990033"/>
                </a:solidFill>
              </a:rPr>
              <a:t>What percentage of all second level students in the country use Meteor?</a:t>
            </a:r>
          </a:p>
        </p:txBody>
      </p:sp>
      <p:pic>
        <p:nvPicPr>
          <p:cNvPr id="143363" name="Picture 3"/>
          <p:cNvPicPr>
            <a:picLocks noChangeAspect="1" noChangeArrowheads="1"/>
          </p:cNvPicPr>
          <p:nvPr/>
        </p:nvPicPr>
        <p:blipFill>
          <a:blip r:embed="rId3" cstate="print"/>
          <a:srcRect/>
          <a:stretch>
            <a:fillRect/>
          </a:stretch>
        </p:blipFill>
        <p:spPr bwMode="auto">
          <a:xfrm>
            <a:off x="1808956" y="6102552"/>
            <a:ext cx="5067300" cy="533400"/>
          </a:xfrm>
          <a:prstGeom prst="rect">
            <a:avLst/>
          </a:prstGeom>
          <a:noFill/>
          <a:ln w="9525">
            <a:noFill/>
            <a:miter lim="800000"/>
            <a:headEnd/>
            <a:tailEnd/>
          </a:ln>
        </p:spPr>
      </p:pic>
      <p:sp>
        <p:nvSpPr>
          <p:cNvPr id="5" name="Rectangle 4"/>
          <p:cNvSpPr/>
          <p:nvPr/>
        </p:nvSpPr>
        <p:spPr>
          <a:xfrm>
            <a:off x="539552" y="5013176"/>
            <a:ext cx="7776864" cy="108012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sp>
        <p:nvSpPr>
          <p:cNvPr id="4" name="TextBox 3"/>
          <p:cNvSpPr txBox="1"/>
          <p:nvPr/>
        </p:nvSpPr>
        <p:spPr>
          <a:xfrm>
            <a:off x="173402" y="2727434"/>
            <a:ext cx="7543906" cy="830997"/>
          </a:xfrm>
          <a:prstGeom prst="rect">
            <a:avLst/>
          </a:prstGeom>
          <a:noFill/>
        </p:spPr>
        <p:txBody>
          <a:bodyPr wrap="square" rtlCol="0">
            <a:spAutoFit/>
          </a:bodyPr>
          <a:lstStyle/>
          <a:p>
            <a:r>
              <a:rPr lang="en-GB" sz="2400" b="1" dirty="0" smtClean="0">
                <a:solidFill>
                  <a:prstClr val="black"/>
                </a:solidFill>
              </a:rPr>
              <a:t>Categorical Data:         Yes, I use Meteor</a:t>
            </a:r>
          </a:p>
          <a:p>
            <a:r>
              <a:rPr lang="en-GB" sz="2400" b="1" dirty="0" smtClean="0">
                <a:solidFill>
                  <a:prstClr val="black"/>
                </a:solidFill>
              </a:rPr>
              <a:t>			 No, I don’t use Meteor</a:t>
            </a:r>
            <a:endParaRPr lang="en-IE" sz="2400" b="1" dirty="0">
              <a:solidFill>
                <a:prstClr val="black"/>
              </a:solidFill>
            </a:endParaRPr>
          </a:p>
        </p:txBody>
      </p:sp>
      <p:sp>
        <p:nvSpPr>
          <p:cNvPr id="6" name="TextBox 5"/>
          <p:cNvSpPr txBox="1"/>
          <p:nvPr/>
        </p:nvSpPr>
        <p:spPr>
          <a:xfrm>
            <a:off x="189185" y="3988676"/>
            <a:ext cx="8466083" cy="461665"/>
          </a:xfrm>
          <a:prstGeom prst="rect">
            <a:avLst/>
          </a:prstGeom>
          <a:noFill/>
        </p:spPr>
        <p:txBody>
          <a:bodyPr wrap="square" rtlCol="0">
            <a:spAutoFit/>
          </a:bodyPr>
          <a:lstStyle/>
          <a:p>
            <a:r>
              <a:rPr lang="en-GB" sz="2400" b="1" dirty="0" smtClean="0">
                <a:solidFill>
                  <a:prstClr val="black"/>
                </a:solidFill>
              </a:rPr>
              <a:t>How can I represent categorical data (yes/no) with a number?</a:t>
            </a:r>
          </a:p>
        </p:txBody>
      </p:sp>
      <p:grpSp>
        <p:nvGrpSpPr>
          <p:cNvPr id="10" name="Group 9"/>
          <p:cNvGrpSpPr/>
          <p:nvPr/>
        </p:nvGrpSpPr>
        <p:grpSpPr>
          <a:xfrm>
            <a:off x="7330964" y="4394029"/>
            <a:ext cx="1866217" cy="769441"/>
            <a:chOff x="7330964" y="4394029"/>
            <a:chExt cx="1866217" cy="769441"/>
          </a:xfrm>
        </p:grpSpPr>
        <p:sp>
          <p:nvSpPr>
            <p:cNvPr id="7" name="TextBox 6"/>
            <p:cNvSpPr txBox="1"/>
            <p:nvPr/>
          </p:nvSpPr>
          <p:spPr>
            <a:xfrm>
              <a:off x="7330964" y="4394029"/>
              <a:ext cx="1866217" cy="769441"/>
            </a:xfrm>
            <a:prstGeom prst="rect">
              <a:avLst/>
            </a:prstGeom>
            <a:noFill/>
          </p:spPr>
          <p:txBody>
            <a:bodyPr wrap="none" rtlCol="0">
              <a:spAutoFit/>
            </a:bodyPr>
            <a:lstStyle/>
            <a:p>
              <a:r>
                <a:rPr lang="en-GB" sz="2200" b="1" dirty="0" smtClean="0">
                  <a:solidFill>
                    <a:prstClr val="black"/>
                  </a:solidFill>
                </a:rPr>
                <a:t> 0.42</a:t>
              </a:r>
            </a:p>
            <a:p>
              <a:r>
                <a:rPr lang="en-GB" sz="2200" b="1" dirty="0" smtClean="0">
                  <a:solidFill>
                    <a:prstClr val="black"/>
                  </a:solidFill>
                </a:rPr>
                <a:t>(1-0.42) = 0.58</a:t>
              </a:r>
              <a:endParaRPr lang="en-IE" sz="2200" b="1" dirty="0">
                <a:solidFill>
                  <a:prstClr val="black"/>
                </a:solidFill>
              </a:endParaRPr>
            </a:p>
          </p:txBody>
        </p:sp>
        <p:cxnSp>
          <p:nvCxnSpPr>
            <p:cNvPr id="9" name="Straight Connector 8"/>
            <p:cNvCxnSpPr/>
            <p:nvPr/>
          </p:nvCxnSpPr>
          <p:spPr>
            <a:xfrm>
              <a:off x="7394028" y="4409795"/>
              <a:ext cx="0" cy="7078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73431" y="4371511"/>
            <a:ext cx="7551683" cy="830997"/>
          </a:xfrm>
          <a:prstGeom prst="rect">
            <a:avLst/>
          </a:prstGeom>
          <a:noFill/>
        </p:spPr>
        <p:txBody>
          <a:bodyPr wrap="square" rtlCol="0">
            <a:spAutoFit/>
          </a:bodyPr>
          <a:lstStyle/>
          <a:p>
            <a:r>
              <a:rPr lang="en-GB" sz="2400" b="1" dirty="0">
                <a:solidFill>
                  <a:prstClr val="black"/>
                </a:solidFill>
              </a:rPr>
              <a:t>By using a </a:t>
            </a:r>
            <a:r>
              <a:rPr lang="en-GB" sz="2400" b="1" dirty="0">
                <a:solidFill>
                  <a:srgbClr val="C00000"/>
                </a:solidFill>
              </a:rPr>
              <a:t>Sample Proportion</a:t>
            </a:r>
            <a:r>
              <a:rPr lang="en-GB" sz="2400" b="1" dirty="0">
                <a:solidFill>
                  <a:prstClr val="black"/>
                </a:solidFill>
              </a:rPr>
              <a:t>: 42% use Meteor</a:t>
            </a:r>
          </a:p>
          <a:p>
            <a:r>
              <a:rPr lang="en-GB" sz="2400" b="1" dirty="0">
                <a:solidFill>
                  <a:prstClr val="black"/>
                </a:solidFill>
              </a:rPr>
              <a:t>                                                        (58% do not use Meteor)</a:t>
            </a:r>
            <a:endParaRPr lang="en-IE" sz="2400" b="1" dirty="0">
              <a:solidFill>
                <a:prstClr val="black"/>
              </a:solidFill>
            </a:endParaRPr>
          </a:p>
        </p:txBody>
      </p:sp>
      <p:sp>
        <p:nvSpPr>
          <p:cNvPr id="8" name="Slide Number Placeholder 7"/>
          <p:cNvSpPr>
            <a:spLocks noGrp="1"/>
          </p:cNvSpPr>
          <p:nvPr>
            <p:ph type="sldNum" sz="quarter" idx="12"/>
          </p:nvPr>
        </p:nvSpPr>
        <p:spPr/>
        <p:txBody>
          <a:bodyPr/>
          <a:lstStyle/>
          <a:p>
            <a:fld id="{736B3658-BC38-4F28-AB91-2A23628287C7}" type="slidenum">
              <a:rPr lang="en-IE" smtClean="0">
                <a:solidFill>
                  <a:prstClr val="black"/>
                </a:solidFill>
              </a:rPr>
              <a:pPr/>
              <a:t>21</a:t>
            </a:fld>
            <a:endParaRPr lang="en-IE">
              <a:solidFill>
                <a:prstClr val="black"/>
              </a:solidFill>
            </a:endParaRPr>
          </a:p>
        </p:txBody>
      </p:sp>
      <mc:AlternateContent xmlns:mc="http://schemas.openxmlformats.org/markup-compatibility/2006" xmlns:a14="http://schemas.microsoft.com/office/drawing/2010/main">
        <mc:Choice Requires="a14">
          <p:sp>
            <p:nvSpPr>
              <p:cNvPr id="13" name="TextBox 12"/>
              <p:cNvSpPr txBox="1"/>
              <p:nvPr/>
            </p:nvSpPr>
            <p:spPr>
              <a:xfrm>
                <a:off x="3603550" y="5257583"/>
                <a:ext cx="682388" cy="523220"/>
              </a:xfrm>
              <a:prstGeom prst="rect">
                <a:avLst/>
              </a:prstGeom>
              <a:solidFill>
                <a:schemeClr val="accent3">
                  <a:lumMod val="60000"/>
                  <a:lumOff val="4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IE" sz="2800" b="1" i="1" smtClean="0">
                              <a:solidFill>
                                <a:prstClr val="black"/>
                              </a:solidFill>
                              <a:latin typeface="Cambria Math" panose="02040503050406030204" pitchFamily="18" charset="0"/>
                            </a:rPr>
                          </m:ctrlPr>
                        </m:accPr>
                        <m:e>
                          <m:r>
                            <a:rPr lang="en-IE" sz="2800" b="1" i="1" smtClean="0">
                              <a:solidFill>
                                <a:prstClr val="black"/>
                              </a:solidFill>
                              <a:latin typeface="Cambria Math"/>
                            </a:rPr>
                            <m:t>𝒑</m:t>
                          </m:r>
                        </m:e>
                      </m:acc>
                    </m:oMath>
                  </m:oMathPara>
                </a14:m>
                <a:endParaRPr lang="en-IE" sz="2800" b="1" dirty="0">
                  <a:solidFill>
                    <a:prstClr val="black"/>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603550" y="5257583"/>
                <a:ext cx="682388" cy="523220"/>
              </a:xfrm>
              <a:prstGeom prst="rect">
                <a:avLst/>
              </a:prstGeom>
              <a:blipFill rotWithShape="1">
                <a:blip r:embed="rId4"/>
                <a:stretch>
                  <a:fillRect/>
                </a:stretch>
              </a:blipFill>
            </p:spPr>
            <p:txBody>
              <a:bodyPr/>
              <a:lstStyle/>
              <a:p>
                <a:r>
                  <a:rPr lang="en-IE">
                    <a:noFill/>
                  </a:rPr>
                  <a:t> </a:t>
                </a:r>
              </a:p>
            </p:txBody>
          </p:sp>
        </mc:Fallback>
      </mc:AlternateContent>
      <p:cxnSp>
        <p:nvCxnSpPr>
          <p:cNvPr id="14" name="Straight Arrow Connector 13"/>
          <p:cNvCxnSpPr/>
          <p:nvPr/>
        </p:nvCxnSpPr>
        <p:spPr>
          <a:xfrm flipH="1">
            <a:off x="3882291" y="5749271"/>
            <a:ext cx="15155" cy="4623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p>
            <a:r>
              <a:rPr lang="en-GB" dirty="0" smtClean="0"/>
              <a:t>New Terminology</a:t>
            </a:r>
            <a:endParaRPr lang="en-IE" dirty="0"/>
          </a:p>
        </p:txBody>
      </p:sp>
    </p:spTree>
    <p:extLst>
      <p:ext uri="{BB962C8B-B14F-4D97-AF65-F5344CB8AC3E}">
        <p14:creationId xmlns:p14="http://schemas.microsoft.com/office/powerpoint/2010/main" val="336649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Confidence</a:t>
            </a:r>
            <a:endParaRPr lang="en-IE" sz="3200" dirty="0"/>
          </a:p>
        </p:txBody>
      </p:sp>
      <p:sp>
        <p:nvSpPr>
          <p:cNvPr id="3" name="Content Placeholder 2"/>
          <p:cNvSpPr>
            <a:spLocks noGrp="1"/>
          </p:cNvSpPr>
          <p:nvPr>
            <p:ph idx="1"/>
          </p:nvPr>
        </p:nvSpPr>
        <p:spPr>
          <a:xfrm>
            <a:off x="457199" y="1600200"/>
            <a:ext cx="8513379" cy="4525963"/>
          </a:xfrm>
        </p:spPr>
        <p:txBody>
          <a:bodyPr>
            <a:normAutofit/>
          </a:bodyPr>
          <a:lstStyle/>
          <a:p>
            <a:pPr marL="0" indent="0">
              <a:buNone/>
            </a:pPr>
            <a:r>
              <a:rPr lang="en-GB" sz="2600" dirty="0" smtClean="0">
                <a:solidFill>
                  <a:srgbClr val="C00000"/>
                </a:solidFill>
              </a:rPr>
              <a:t>Words:</a:t>
            </a:r>
            <a:r>
              <a:rPr lang="en-GB" sz="2600" dirty="0" smtClean="0"/>
              <a:t> </a:t>
            </a:r>
          </a:p>
          <a:p>
            <a:pPr lvl="1"/>
            <a:r>
              <a:rPr lang="en-GB" sz="2600" dirty="0" smtClean="0"/>
              <a:t>Around 42% of students in Ireland use Meteor</a:t>
            </a:r>
          </a:p>
          <a:p>
            <a:pPr marL="457200" lvl="1" indent="0">
              <a:buNone/>
            </a:pPr>
            <a:endParaRPr lang="en-GB" sz="2600" dirty="0" smtClean="0"/>
          </a:p>
          <a:p>
            <a:pPr marL="0" indent="0">
              <a:buNone/>
            </a:pPr>
            <a:r>
              <a:rPr lang="en-GB" sz="3000" i="1" dirty="0" smtClean="0">
                <a:solidFill>
                  <a:srgbClr val="0070C0"/>
                </a:solidFill>
                <a:latin typeface="+mn-lt"/>
              </a:rPr>
              <a:t>How confident are you in your statistic?</a:t>
            </a:r>
          </a:p>
          <a:p>
            <a:pPr lvl="1"/>
            <a:r>
              <a:rPr lang="en-GB" sz="2600" dirty="0" smtClean="0"/>
              <a:t>I am reasonably confident that the percentage of students using meteor is around to 42%</a:t>
            </a:r>
          </a:p>
          <a:p>
            <a:pPr marL="457200" lvl="1" indent="0">
              <a:buNone/>
            </a:pPr>
            <a:endParaRPr lang="en-GB" sz="2600" dirty="0"/>
          </a:p>
        </p:txBody>
      </p:sp>
      <p:sp>
        <p:nvSpPr>
          <p:cNvPr id="4" name="Slide Number Placeholder 3"/>
          <p:cNvSpPr>
            <a:spLocks noGrp="1"/>
          </p:cNvSpPr>
          <p:nvPr>
            <p:ph type="sldNum" sz="quarter" idx="12"/>
          </p:nvPr>
        </p:nvSpPr>
        <p:spPr/>
        <p:txBody>
          <a:bodyPr/>
          <a:lstStyle/>
          <a:p>
            <a:fld id="{736B3658-BC38-4F28-AB91-2A23628287C7}" type="slidenum">
              <a:rPr lang="en-IE" smtClean="0">
                <a:solidFill>
                  <a:prstClr val="black"/>
                </a:solidFill>
              </a:rPr>
              <a:pPr/>
              <a:t>22</a:t>
            </a:fld>
            <a:endParaRPr lang="en-IE">
              <a:solidFill>
                <a:prstClr val="black"/>
              </a:solidFill>
            </a:endParaRPr>
          </a:p>
        </p:txBody>
      </p:sp>
    </p:spTree>
    <p:extLst>
      <p:ext uri="{BB962C8B-B14F-4D97-AF65-F5344CB8AC3E}">
        <p14:creationId xmlns:p14="http://schemas.microsoft.com/office/powerpoint/2010/main" val="3374610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3" name="Picture 3"/>
          <p:cNvPicPr>
            <a:picLocks noChangeAspect="1" noChangeArrowheads="1"/>
          </p:cNvPicPr>
          <p:nvPr/>
        </p:nvPicPr>
        <p:blipFill>
          <a:blip r:embed="rId3" cstate="print"/>
          <a:srcRect/>
          <a:stretch>
            <a:fillRect/>
          </a:stretch>
        </p:blipFill>
        <p:spPr bwMode="auto">
          <a:xfrm>
            <a:off x="1856260" y="1231008"/>
            <a:ext cx="5067300" cy="533400"/>
          </a:xfrm>
          <a:prstGeom prst="rect">
            <a:avLst/>
          </a:prstGeom>
          <a:noFill/>
          <a:ln w="9525">
            <a:noFill/>
            <a:miter lim="800000"/>
            <a:headEnd/>
            <a:tailEnd/>
          </a:ln>
        </p:spPr>
      </p:pic>
      <p:sp>
        <p:nvSpPr>
          <p:cNvPr id="6" name="TextBox 5"/>
          <p:cNvSpPr txBox="1"/>
          <p:nvPr/>
        </p:nvSpPr>
        <p:spPr>
          <a:xfrm>
            <a:off x="204952" y="1231008"/>
            <a:ext cx="1529255" cy="523220"/>
          </a:xfrm>
          <a:prstGeom prst="rect">
            <a:avLst/>
          </a:prstGeom>
          <a:noFill/>
        </p:spPr>
        <p:txBody>
          <a:bodyPr wrap="square" rtlCol="0">
            <a:spAutoFit/>
          </a:bodyPr>
          <a:lstStyle/>
          <a:p>
            <a:r>
              <a:rPr lang="en-GB" sz="2800" b="1" dirty="0" smtClean="0">
                <a:solidFill>
                  <a:prstClr val="black"/>
                </a:solidFill>
              </a:rPr>
              <a:t>Sample:</a:t>
            </a:r>
            <a:endParaRPr lang="en-IE" sz="2800" b="1" dirty="0">
              <a:solidFill>
                <a:prstClr val="black"/>
              </a:solidFill>
            </a:endParaRPr>
          </a:p>
        </p:txBody>
      </p:sp>
      <p:sp>
        <p:nvSpPr>
          <p:cNvPr id="7" name="Down Arrow 6"/>
          <p:cNvSpPr/>
          <p:nvPr/>
        </p:nvSpPr>
        <p:spPr>
          <a:xfrm>
            <a:off x="4020207" y="1970690"/>
            <a:ext cx="369703" cy="5862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 name="TextBox 7"/>
          <p:cNvSpPr txBox="1"/>
          <p:nvPr/>
        </p:nvSpPr>
        <p:spPr>
          <a:xfrm>
            <a:off x="4398565" y="1970690"/>
            <a:ext cx="1560786" cy="461665"/>
          </a:xfrm>
          <a:prstGeom prst="rect">
            <a:avLst/>
          </a:prstGeom>
          <a:noFill/>
        </p:spPr>
        <p:txBody>
          <a:bodyPr wrap="square" rtlCol="0">
            <a:spAutoFit/>
          </a:bodyPr>
          <a:lstStyle/>
          <a:p>
            <a:r>
              <a:rPr lang="en-GB" sz="2400" b="1" i="1" dirty="0" smtClean="0">
                <a:solidFill>
                  <a:prstClr val="black"/>
                </a:solidFill>
              </a:rPr>
              <a:t>infer</a:t>
            </a:r>
            <a:endParaRPr lang="en-IE" sz="2400" b="1" i="1" dirty="0">
              <a:solidFill>
                <a:prstClr val="black"/>
              </a:solidFill>
            </a:endParaRPr>
          </a:p>
        </p:txBody>
      </p:sp>
      <p:sp>
        <p:nvSpPr>
          <p:cNvPr id="9" name="TextBox 8"/>
          <p:cNvSpPr txBox="1"/>
          <p:nvPr/>
        </p:nvSpPr>
        <p:spPr>
          <a:xfrm>
            <a:off x="126122" y="3279233"/>
            <a:ext cx="8939048" cy="461665"/>
          </a:xfrm>
          <a:prstGeom prst="rect">
            <a:avLst/>
          </a:prstGeom>
          <a:noFill/>
        </p:spPr>
        <p:txBody>
          <a:bodyPr wrap="square" rtlCol="0">
            <a:spAutoFit/>
          </a:bodyPr>
          <a:lstStyle/>
          <a:p>
            <a:r>
              <a:rPr lang="en-GB" sz="2400" b="1" dirty="0" smtClean="0">
                <a:solidFill>
                  <a:prstClr val="black"/>
                </a:solidFill>
              </a:rPr>
              <a:t>Words:              </a:t>
            </a:r>
            <a:r>
              <a:rPr lang="en-GB" sz="2400" dirty="0" smtClean="0">
                <a:solidFill>
                  <a:prstClr val="black"/>
                </a:solidFill>
              </a:rPr>
              <a:t>I’m </a:t>
            </a:r>
            <a:r>
              <a:rPr lang="en-GB" sz="2400" b="1" dirty="0" smtClean="0">
                <a:solidFill>
                  <a:srgbClr val="FF0000"/>
                </a:solidFill>
              </a:rPr>
              <a:t>fairly confident </a:t>
            </a:r>
            <a:r>
              <a:rPr lang="en-GB" sz="2400" dirty="0" smtClean="0">
                <a:solidFill>
                  <a:prstClr val="black"/>
                </a:solidFill>
              </a:rPr>
              <a:t>that </a:t>
            </a:r>
            <a:r>
              <a:rPr lang="en-GB" sz="2400" b="1" dirty="0" smtClean="0">
                <a:solidFill>
                  <a:srgbClr val="FF0000"/>
                </a:solidFill>
              </a:rPr>
              <a:t>around</a:t>
            </a:r>
            <a:r>
              <a:rPr lang="en-GB" sz="2400" dirty="0" smtClean="0">
                <a:solidFill>
                  <a:prstClr val="black"/>
                </a:solidFill>
              </a:rPr>
              <a:t> 42% use Meteor </a:t>
            </a:r>
            <a:endParaRPr lang="en-IE" sz="2400" dirty="0">
              <a:solidFill>
                <a:prstClr val="black"/>
              </a:solidFill>
            </a:endParaRPr>
          </a:p>
        </p:txBody>
      </p:sp>
      <p:sp>
        <p:nvSpPr>
          <p:cNvPr id="11" name="TextBox 10"/>
          <p:cNvSpPr txBox="1"/>
          <p:nvPr/>
        </p:nvSpPr>
        <p:spPr>
          <a:xfrm>
            <a:off x="126128" y="3758901"/>
            <a:ext cx="9144000" cy="830997"/>
          </a:xfrm>
          <a:prstGeom prst="rect">
            <a:avLst/>
          </a:prstGeom>
          <a:noFill/>
        </p:spPr>
        <p:txBody>
          <a:bodyPr wrap="square" rtlCol="0">
            <a:spAutoFit/>
          </a:bodyPr>
          <a:lstStyle/>
          <a:p>
            <a:r>
              <a:rPr lang="en-GB" sz="2400" b="1" dirty="0" smtClean="0">
                <a:solidFill>
                  <a:prstClr val="black"/>
                </a:solidFill>
              </a:rPr>
              <a:t>LCOL &amp; LCHL </a:t>
            </a:r>
          </a:p>
          <a:p>
            <a:r>
              <a:rPr lang="en-GB" sz="2400" b="1" dirty="0" smtClean="0">
                <a:solidFill>
                  <a:prstClr val="black"/>
                </a:solidFill>
              </a:rPr>
              <a:t>Quantify:    </a:t>
            </a:r>
            <a:r>
              <a:rPr lang="en-GB" sz="2400" dirty="0" smtClean="0">
                <a:solidFill>
                  <a:prstClr val="black"/>
                </a:solidFill>
              </a:rPr>
              <a:t>Use an </a:t>
            </a:r>
            <a:r>
              <a:rPr lang="en-GB" sz="2400" b="1" dirty="0" smtClean="0">
                <a:solidFill>
                  <a:prstClr val="black"/>
                </a:solidFill>
              </a:rPr>
              <a:t>interval</a:t>
            </a:r>
            <a:r>
              <a:rPr lang="en-GB" sz="2400" dirty="0" smtClean="0">
                <a:solidFill>
                  <a:prstClr val="black"/>
                </a:solidFill>
              </a:rPr>
              <a:t> balanced with </a:t>
            </a:r>
            <a:r>
              <a:rPr lang="en-GB" sz="2400" b="1" dirty="0" smtClean="0">
                <a:solidFill>
                  <a:prstClr val="black"/>
                </a:solidFill>
              </a:rPr>
              <a:t>confidence</a:t>
            </a:r>
            <a:r>
              <a:rPr lang="en-GB" sz="2400" dirty="0" smtClean="0">
                <a:solidFill>
                  <a:prstClr val="black"/>
                </a:solidFill>
              </a:rPr>
              <a:t> in that interval</a:t>
            </a:r>
            <a:endParaRPr lang="en-IE" sz="2400" dirty="0">
              <a:solidFill>
                <a:prstClr val="black"/>
              </a:solidFill>
            </a:endParaRPr>
          </a:p>
        </p:txBody>
      </p:sp>
      <p:sp>
        <p:nvSpPr>
          <p:cNvPr id="13" name="TextBox 12"/>
          <p:cNvSpPr txBox="1"/>
          <p:nvPr/>
        </p:nvSpPr>
        <p:spPr>
          <a:xfrm>
            <a:off x="1379495" y="4619289"/>
            <a:ext cx="8537028" cy="830997"/>
          </a:xfrm>
          <a:prstGeom prst="rect">
            <a:avLst/>
          </a:prstGeom>
          <a:noFill/>
        </p:spPr>
        <p:txBody>
          <a:bodyPr wrap="square" rtlCol="0">
            <a:spAutoFit/>
          </a:bodyPr>
          <a:lstStyle/>
          <a:p>
            <a:r>
              <a:rPr lang="en-GB" sz="2400" dirty="0" smtClean="0">
                <a:solidFill>
                  <a:prstClr val="black"/>
                </a:solidFill>
              </a:rPr>
              <a:t>I am…</a:t>
            </a:r>
          </a:p>
          <a:p>
            <a:r>
              <a:rPr lang="en-GB" sz="2400" dirty="0" smtClean="0">
                <a:solidFill>
                  <a:prstClr val="black"/>
                </a:solidFill>
              </a:rPr>
              <a:t>        </a:t>
            </a:r>
            <a:r>
              <a:rPr lang="en-GB" sz="2400" b="1" dirty="0" smtClean="0">
                <a:solidFill>
                  <a:srgbClr val="FF0000"/>
                </a:solidFill>
              </a:rPr>
              <a:t>100% confident </a:t>
            </a:r>
            <a:r>
              <a:rPr lang="en-GB" sz="2400" dirty="0" smtClean="0">
                <a:solidFill>
                  <a:prstClr val="black"/>
                </a:solidFill>
              </a:rPr>
              <a:t>that between </a:t>
            </a:r>
            <a:r>
              <a:rPr lang="en-GB" sz="2400" b="1" dirty="0" smtClean="0">
                <a:solidFill>
                  <a:srgbClr val="FF0000"/>
                </a:solidFill>
              </a:rPr>
              <a:t>0% and 100% </a:t>
            </a:r>
            <a:r>
              <a:rPr lang="en-GB" sz="2400" dirty="0" smtClean="0">
                <a:solidFill>
                  <a:prstClr val="black"/>
                </a:solidFill>
              </a:rPr>
              <a:t>use Meteor</a:t>
            </a:r>
            <a:endParaRPr lang="en-IE" sz="2400" dirty="0">
              <a:solidFill>
                <a:prstClr val="black"/>
              </a:solidFill>
            </a:endParaRPr>
          </a:p>
        </p:txBody>
      </p:sp>
      <p:sp>
        <p:nvSpPr>
          <p:cNvPr id="14" name="Oval 13"/>
          <p:cNvSpPr/>
          <p:nvPr/>
        </p:nvSpPr>
        <p:spPr>
          <a:xfrm>
            <a:off x="3370265" y="906501"/>
            <a:ext cx="1071284" cy="1064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 name="TextBox 14"/>
          <p:cNvSpPr txBox="1"/>
          <p:nvPr/>
        </p:nvSpPr>
        <p:spPr>
          <a:xfrm>
            <a:off x="2963911" y="2604272"/>
            <a:ext cx="2806248" cy="523220"/>
          </a:xfrm>
          <a:prstGeom prst="rect">
            <a:avLst/>
          </a:prstGeom>
          <a:noFill/>
        </p:spPr>
        <p:txBody>
          <a:bodyPr wrap="square" rtlCol="0">
            <a:spAutoFit/>
          </a:bodyPr>
          <a:lstStyle/>
          <a:p>
            <a:r>
              <a:rPr lang="en-GB" sz="2800" b="1" dirty="0" smtClean="0">
                <a:solidFill>
                  <a:prstClr val="black"/>
                </a:solidFill>
              </a:rPr>
              <a:t>Full Population</a:t>
            </a:r>
            <a:endParaRPr lang="en-IE" sz="2800" b="1" dirty="0">
              <a:solidFill>
                <a:prstClr val="black"/>
              </a:solidFill>
            </a:endParaRPr>
          </a:p>
        </p:txBody>
      </p:sp>
      <p:sp>
        <p:nvSpPr>
          <p:cNvPr id="16" name="TextBox 15"/>
          <p:cNvSpPr txBox="1"/>
          <p:nvPr/>
        </p:nvSpPr>
        <p:spPr>
          <a:xfrm>
            <a:off x="1962837" y="5549456"/>
            <a:ext cx="7685675" cy="461665"/>
          </a:xfrm>
          <a:prstGeom prst="rect">
            <a:avLst/>
          </a:prstGeom>
          <a:noFill/>
        </p:spPr>
        <p:txBody>
          <a:bodyPr wrap="square" rtlCol="0">
            <a:spAutoFit/>
          </a:bodyPr>
          <a:lstStyle/>
          <a:p>
            <a:r>
              <a:rPr lang="en-GB" sz="2400" b="1" dirty="0" smtClean="0">
                <a:solidFill>
                  <a:srgbClr val="FF0000"/>
                </a:solidFill>
              </a:rPr>
              <a:t>50% confident </a:t>
            </a:r>
            <a:r>
              <a:rPr lang="en-GB" sz="2400" dirty="0" smtClean="0">
                <a:solidFill>
                  <a:prstClr val="black"/>
                </a:solidFill>
              </a:rPr>
              <a:t>that between </a:t>
            </a:r>
            <a:r>
              <a:rPr lang="en-GB" sz="2400" b="1" dirty="0" smtClean="0">
                <a:solidFill>
                  <a:srgbClr val="FF0000"/>
                </a:solidFill>
              </a:rPr>
              <a:t>40% and 45% </a:t>
            </a:r>
            <a:r>
              <a:rPr lang="en-GB" sz="2400" dirty="0" smtClean="0">
                <a:solidFill>
                  <a:prstClr val="black"/>
                </a:solidFill>
              </a:rPr>
              <a:t>use Meteor </a:t>
            </a:r>
            <a:endParaRPr lang="en-IE" sz="2400" b="1" dirty="0">
              <a:solidFill>
                <a:srgbClr val="FF0000"/>
              </a:solidFill>
            </a:endParaRPr>
          </a:p>
        </p:txBody>
      </p:sp>
      <p:sp>
        <p:nvSpPr>
          <p:cNvPr id="18" name="Title 1"/>
          <p:cNvSpPr>
            <a:spLocks noGrp="1"/>
          </p:cNvSpPr>
          <p:nvPr>
            <p:ph type="title"/>
          </p:nvPr>
        </p:nvSpPr>
        <p:spPr/>
        <p:txBody>
          <a:bodyPr>
            <a:noAutofit/>
          </a:bodyPr>
          <a:lstStyle/>
          <a:p>
            <a:r>
              <a:rPr lang="en-GB" sz="4400" dirty="0" smtClean="0"/>
              <a:t>Quantify</a:t>
            </a:r>
            <a:endParaRPr lang="en-IE" sz="4400" dirty="0"/>
          </a:p>
        </p:txBody>
      </p:sp>
      <p:sp>
        <p:nvSpPr>
          <p:cNvPr id="2" name="Slide Number Placeholder 1"/>
          <p:cNvSpPr>
            <a:spLocks noGrp="1"/>
          </p:cNvSpPr>
          <p:nvPr>
            <p:ph type="sldNum" sz="quarter" idx="12"/>
          </p:nvPr>
        </p:nvSpPr>
        <p:spPr/>
        <p:txBody>
          <a:bodyPr/>
          <a:lstStyle/>
          <a:p>
            <a:fld id="{736B3658-BC38-4F28-AB91-2A23628287C7}" type="slidenum">
              <a:rPr lang="en-IE" smtClean="0">
                <a:solidFill>
                  <a:prstClr val="black"/>
                </a:solidFill>
              </a:rPr>
              <a:pPr/>
              <a:t>23</a:t>
            </a:fld>
            <a:endParaRPr lang="en-IE">
              <a:solidFill>
                <a:prstClr val="black"/>
              </a:solidFill>
            </a:endParaRPr>
          </a:p>
        </p:txBody>
      </p:sp>
    </p:spTree>
    <p:extLst>
      <p:ext uri="{BB962C8B-B14F-4D97-AF65-F5344CB8AC3E}">
        <p14:creationId xmlns:p14="http://schemas.microsoft.com/office/powerpoint/2010/main" val="372828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3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434" y="479589"/>
            <a:ext cx="4603532" cy="1143000"/>
          </a:xfrm>
        </p:spPr>
        <p:txBody>
          <a:bodyPr>
            <a:noAutofit/>
          </a:bodyPr>
          <a:lstStyle/>
          <a:p>
            <a:pPr algn="l"/>
            <a:r>
              <a:rPr lang="en-GB" sz="3600" b="1" i="1" dirty="0" smtClean="0">
                <a:solidFill>
                  <a:srgbClr val="990033"/>
                </a:solidFill>
                <a:effectLst>
                  <a:outerShdw blurRad="38100" dist="38100" dir="2700000" algn="tl">
                    <a:srgbClr val="000000">
                      <a:alpha val="43137"/>
                    </a:srgbClr>
                  </a:outerShdw>
                </a:effectLst>
              </a:rPr>
              <a:t>Q: Where do you keep your mobile phone at night?</a:t>
            </a:r>
            <a:endParaRPr lang="en-IE" sz="3600"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88732" y="2546160"/>
            <a:ext cx="8229600" cy="2971800"/>
          </a:xfrm>
        </p:spPr>
        <p:txBody>
          <a:bodyPr>
            <a:noAutofit/>
          </a:bodyPr>
          <a:lstStyle/>
          <a:p>
            <a:r>
              <a:rPr lang="en-IE" sz="2000" i="1" dirty="0" smtClean="0">
                <a:solidFill>
                  <a:srgbClr val="990033"/>
                </a:solidFill>
              </a:rPr>
              <a:t>The 200 cubes in the bag represent all 200 students in a school. </a:t>
            </a:r>
          </a:p>
          <a:p>
            <a:pPr marL="0" indent="0">
              <a:buNone/>
            </a:pPr>
            <a:endParaRPr lang="en-IE" sz="2000" i="1" dirty="0" smtClean="0">
              <a:solidFill>
                <a:srgbClr val="990033"/>
              </a:solidFill>
            </a:endParaRPr>
          </a:p>
          <a:p>
            <a:r>
              <a:rPr lang="en-IE" sz="2000" i="1" dirty="0" smtClean="0">
                <a:solidFill>
                  <a:srgbClr val="990033"/>
                </a:solidFill>
              </a:rPr>
              <a:t>The </a:t>
            </a:r>
            <a:r>
              <a:rPr lang="en-IE" sz="2000" b="1" i="1" u="sng" dirty="0" smtClean="0">
                <a:solidFill>
                  <a:srgbClr val="990033"/>
                </a:solidFill>
              </a:rPr>
              <a:t>yellow</a:t>
            </a:r>
            <a:r>
              <a:rPr lang="en-IE" sz="2000" i="1" dirty="0" smtClean="0">
                <a:solidFill>
                  <a:srgbClr val="990033"/>
                </a:solidFill>
              </a:rPr>
              <a:t> ones represent the students who kept their mobile phone under their pillow last night when they were </a:t>
            </a:r>
            <a:r>
              <a:rPr lang="en-IE" sz="2000" i="1" dirty="0">
                <a:solidFill>
                  <a:srgbClr val="990033"/>
                </a:solidFill>
              </a:rPr>
              <a:t>asleep. </a:t>
            </a:r>
            <a:endParaRPr lang="en-IE" sz="2000" i="1" dirty="0" smtClean="0">
              <a:solidFill>
                <a:srgbClr val="990033"/>
              </a:solidFill>
            </a:endParaRPr>
          </a:p>
          <a:p>
            <a:pPr marL="0" indent="0">
              <a:buNone/>
            </a:pPr>
            <a:endParaRPr lang="en-IE" sz="2000" i="1" dirty="0" smtClean="0">
              <a:solidFill>
                <a:srgbClr val="990033"/>
              </a:solidFill>
            </a:endParaRPr>
          </a:p>
          <a:p>
            <a:r>
              <a:rPr lang="en-IE" sz="2000" i="1" dirty="0">
                <a:solidFill>
                  <a:srgbClr val="990033"/>
                </a:solidFill>
              </a:rPr>
              <a:t>T</a:t>
            </a:r>
            <a:r>
              <a:rPr lang="en-IE" sz="2000" i="1" dirty="0" smtClean="0">
                <a:solidFill>
                  <a:srgbClr val="990033"/>
                </a:solidFill>
              </a:rPr>
              <a:t>ake </a:t>
            </a:r>
            <a:r>
              <a:rPr lang="en-IE" sz="2000" i="1" dirty="0">
                <a:solidFill>
                  <a:srgbClr val="990033"/>
                </a:solidFill>
              </a:rPr>
              <a:t>a sample of 25 cubes from the </a:t>
            </a:r>
            <a:r>
              <a:rPr lang="en-IE" sz="2000" i="1" dirty="0" smtClean="0">
                <a:solidFill>
                  <a:srgbClr val="990033"/>
                </a:solidFill>
              </a:rPr>
              <a:t>bag and see what proportion (percentage) are yellow.    </a:t>
            </a:r>
          </a:p>
          <a:p>
            <a:endParaRPr lang="en-IE" sz="2000" i="1" dirty="0" smtClean="0">
              <a:solidFill>
                <a:srgbClr val="990033"/>
              </a:solidFill>
            </a:endParaRPr>
          </a:p>
          <a:p>
            <a:pPr marL="0" indent="0">
              <a:buNone/>
            </a:pPr>
            <a:endParaRPr lang="en-IE" sz="2000" i="1" dirty="0" smtClean="0">
              <a:solidFill>
                <a:srgbClr val="990033"/>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667" y="349565"/>
            <a:ext cx="3566809" cy="2128579"/>
          </a:xfrm>
          <a:prstGeom prst="rect">
            <a:avLst/>
          </a:prstGeom>
          <a:noFill/>
          <a:ln w="9525">
            <a:solidFill>
              <a:srgbClr val="990033"/>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24</a:t>
            </a:fld>
            <a:endParaRPr lang="en-IE" dirty="0">
              <a:solidFill>
                <a:prstClr val="black">
                  <a:tint val="75000"/>
                </a:prstClr>
              </a:solidFill>
            </a:endParaRPr>
          </a:p>
        </p:txBody>
      </p:sp>
      <p:sp>
        <p:nvSpPr>
          <p:cNvPr id="5" name="TextBox 4"/>
          <p:cNvSpPr txBox="1"/>
          <p:nvPr/>
        </p:nvSpPr>
        <p:spPr>
          <a:xfrm>
            <a:off x="567496" y="1954924"/>
            <a:ext cx="3799490" cy="523220"/>
          </a:xfrm>
          <a:prstGeom prst="rect">
            <a:avLst/>
          </a:prstGeom>
          <a:noFill/>
        </p:spPr>
        <p:txBody>
          <a:bodyPr wrap="square" rtlCol="0">
            <a:spAutoFit/>
          </a:bodyPr>
          <a:lstStyle/>
          <a:p>
            <a:r>
              <a:rPr lang="en-GB" sz="2800" i="1" dirty="0" smtClean="0">
                <a:solidFill>
                  <a:prstClr val="black"/>
                </a:solidFill>
                <a:latin typeface="Century Gothic" panose="020B0502020202020204" pitchFamily="34" charset="0"/>
                <a:ea typeface="Tahoma" panose="020B0604030504040204" pitchFamily="34" charset="0"/>
                <a:cs typeface="Tahoma" panose="020B0604030504040204" pitchFamily="34" charset="0"/>
              </a:rPr>
              <a:t>A simulation activity</a:t>
            </a:r>
            <a:endParaRPr lang="en-IE" sz="2800" i="1" dirty="0" smtClean="0">
              <a:solidFill>
                <a:prstClr val="black"/>
              </a:solidFill>
              <a:latin typeface="Century Gothic" panose="020B0502020202020204" pitchFamily="34" charset="0"/>
              <a:ea typeface="Tahoma" panose="020B0604030504040204" pitchFamily="34" charset="0"/>
              <a:cs typeface="Tahoma" panose="020B0604030504040204" pitchFamily="34" charset="0"/>
            </a:endParaRPr>
          </a:p>
        </p:txBody>
      </p:sp>
      <p:sp>
        <p:nvSpPr>
          <p:cNvPr id="6" name="Oval 5"/>
          <p:cNvSpPr/>
          <p:nvPr/>
        </p:nvSpPr>
        <p:spPr>
          <a:xfrm>
            <a:off x="5486403" y="1312684"/>
            <a:ext cx="252000" cy="25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5486403" y="1575318"/>
            <a:ext cx="252000" cy="25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5486403" y="1844690"/>
            <a:ext cx="252000" cy="25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5486403" y="2122066"/>
            <a:ext cx="252000" cy="25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6322" name="Picture 2" descr="http://wafflesatnoon.com/wp-content/uploads/2012/09/Phone-under-pillo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6550" y="5058874"/>
            <a:ext cx="2050926" cy="1525200"/>
          </a:xfrm>
          <a:prstGeom prst="rect">
            <a:avLst/>
          </a:prstGeom>
          <a:solidFill>
            <a:schemeClr val="bg1">
              <a:alpha val="19000"/>
            </a:schemeClr>
          </a:solidFill>
        </p:spPr>
      </p:pic>
    </p:spTree>
    <p:extLst>
      <p:ext uri="{BB962C8B-B14F-4D97-AF65-F5344CB8AC3E}">
        <p14:creationId xmlns:p14="http://schemas.microsoft.com/office/powerpoint/2010/main" val="196005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24836113"/>
              </p:ext>
            </p:extLst>
          </p:nvPr>
        </p:nvGraphicFramePr>
        <p:xfrm>
          <a:off x="1524000" y="1397000"/>
          <a:ext cx="6096000" cy="22250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GB" dirty="0" smtClean="0"/>
                        <a:t>N=25</a:t>
                      </a:r>
                      <a:endParaRPr lang="en-IE" dirty="0"/>
                    </a:p>
                  </a:txBody>
                  <a:tcPr/>
                </a:tc>
                <a:tc>
                  <a:txBody>
                    <a:bodyPr/>
                    <a:lstStyle/>
                    <a:p>
                      <a:r>
                        <a:rPr lang="en-GB" dirty="0" smtClean="0"/>
                        <a:t>Yellow</a:t>
                      </a:r>
                      <a:endParaRPr lang="en-IE" dirty="0"/>
                    </a:p>
                  </a:txBody>
                  <a:tcPr/>
                </a:tc>
                <a:tc>
                  <a:txBody>
                    <a:bodyPr/>
                    <a:lstStyle/>
                    <a:p>
                      <a:r>
                        <a:rPr lang="en-GB" dirty="0" smtClean="0"/>
                        <a:t>Not Yellow</a:t>
                      </a:r>
                      <a:endParaRPr lang="en-IE" dirty="0"/>
                    </a:p>
                  </a:txBody>
                  <a:tcPr/>
                </a:tc>
              </a:tr>
              <a:tr h="370840">
                <a:tc>
                  <a:txBody>
                    <a:bodyPr/>
                    <a:lstStyle/>
                    <a:p>
                      <a:r>
                        <a:rPr lang="en-GB" dirty="0" smtClean="0"/>
                        <a:t>Mobile</a:t>
                      </a:r>
                      <a:r>
                        <a:rPr lang="en-GB" baseline="0" dirty="0" smtClean="0"/>
                        <a:t> Phone</a:t>
                      </a:r>
                      <a:endParaRPr lang="en-IE" dirty="0"/>
                    </a:p>
                  </a:txBody>
                  <a:tcPr/>
                </a:tc>
                <a:tc>
                  <a:txBody>
                    <a:bodyPr/>
                    <a:lstStyle/>
                    <a:p>
                      <a:r>
                        <a:rPr lang="en-GB" baseline="0" dirty="0" smtClean="0"/>
                        <a:t>Under pillow</a:t>
                      </a:r>
                      <a:endParaRPr lang="en-IE" dirty="0"/>
                    </a:p>
                  </a:txBody>
                  <a:tcPr/>
                </a:tc>
                <a:tc>
                  <a:txBody>
                    <a:bodyPr/>
                    <a:lstStyle/>
                    <a:p>
                      <a:r>
                        <a:rPr lang="en-GB" dirty="0" smtClean="0"/>
                        <a:t>Not under pillow</a:t>
                      </a:r>
                      <a:endParaRPr lang="en-IE" dirty="0"/>
                    </a:p>
                  </a:txBody>
                  <a:tcPr/>
                </a:tc>
              </a:tr>
              <a:tr h="370840">
                <a:tc>
                  <a:txBody>
                    <a:bodyPr/>
                    <a:lstStyle/>
                    <a:p>
                      <a:r>
                        <a:rPr lang="en-GB" dirty="0" smtClean="0"/>
                        <a:t>How</a:t>
                      </a:r>
                      <a:r>
                        <a:rPr lang="en-GB" baseline="0" dirty="0" smtClean="0"/>
                        <a:t> many?</a:t>
                      </a:r>
                      <a:endParaRPr lang="en-IE" dirty="0"/>
                    </a:p>
                  </a:txBody>
                  <a:tcPr/>
                </a:tc>
                <a:tc>
                  <a:txBody>
                    <a:bodyPr/>
                    <a:lstStyle/>
                    <a:p>
                      <a:r>
                        <a:rPr lang="en-GB" dirty="0" smtClean="0"/>
                        <a:t>9</a:t>
                      </a:r>
                      <a:endParaRPr lang="en-IE" dirty="0"/>
                    </a:p>
                  </a:txBody>
                  <a:tcPr/>
                </a:tc>
                <a:tc>
                  <a:txBody>
                    <a:bodyPr/>
                    <a:lstStyle/>
                    <a:p>
                      <a:r>
                        <a:rPr lang="en-GB" dirty="0" smtClean="0"/>
                        <a:t>16</a:t>
                      </a:r>
                      <a:endParaRPr lang="en-IE" dirty="0"/>
                    </a:p>
                  </a:txBody>
                  <a:tcPr/>
                </a:tc>
              </a:tr>
              <a:tr h="370840">
                <a:tc>
                  <a:txBody>
                    <a:bodyPr/>
                    <a:lstStyle/>
                    <a:p>
                      <a:r>
                        <a:rPr lang="en-GB" dirty="0" smtClean="0"/>
                        <a:t>Proportion %</a:t>
                      </a:r>
                      <a:endParaRPr lang="en-IE" dirty="0"/>
                    </a:p>
                  </a:txBody>
                  <a:tcPr/>
                </a:tc>
                <a:tc>
                  <a:txBody>
                    <a:bodyPr/>
                    <a:lstStyle/>
                    <a:p>
                      <a:r>
                        <a:rPr lang="en-GB" dirty="0" smtClean="0"/>
                        <a:t>36%</a:t>
                      </a:r>
                      <a:endParaRPr lang="en-IE" dirty="0"/>
                    </a:p>
                  </a:txBody>
                  <a:tcPr/>
                </a:tc>
                <a:tc>
                  <a:txBody>
                    <a:bodyPr/>
                    <a:lstStyle/>
                    <a:p>
                      <a:r>
                        <a:rPr lang="en-GB" dirty="0" smtClean="0"/>
                        <a:t>64%</a:t>
                      </a:r>
                      <a:endParaRPr lang="en-IE" dirty="0"/>
                    </a:p>
                  </a:txBody>
                  <a:tcPr/>
                </a:tc>
              </a:tr>
              <a:tr h="370840">
                <a:tc>
                  <a:txBody>
                    <a:bodyPr/>
                    <a:lstStyle/>
                    <a:p>
                      <a:r>
                        <a:rPr lang="en-GB" dirty="0" smtClean="0"/>
                        <a:t>Proportion</a:t>
                      </a:r>
                      <a:r>
                        <a:rPr lang="en-GB" baseline="0" dirty="0" smtClean="0"/>
                        <a:t> (</a:t>
                      </a:r>
                      <a:r>
                        <a:rPr lang="en-GB" baseline="0" dirty="0" err="1" smtClean="0"/>
                        <a:t>dec</a:t>
                      </a:r>
                      <a:r>
                        <a:rPr lang="en-GB" baseline="0" dirty="0" smtClean="0"/>
                        <a:t>)</a:t>
                      </a:r>
                      <a:endParaRPr lang="en-IE" dirty="0"/>
                    </a:p>
                  </a:txBody>
                  <a:tcPr/>
                </a:tc>
                <a:tc>
                  <a:txBody>
                    <a:bodyPr/>
                    <a:lstStyle/>
                    <a:p>
                      <a:r>
                        <a:rPr lang="en-GB" dirty="0" smtClean="0"/>
                        <a:t>0.36</a:t>
                      </a:r>
                      <a:endParaRPr lang="en-IE" dirty="0"/>
                    </a:p>
                  </a:txBody>
                  <a:tcPr/>
                </a:tc>
                <a:tc>
                  <a:txBody>
                    <a:bodyPr/>
                    <a:lstStyle/>
                    <a:p>
                      <a:r>
                        <a:rPr lang="en-GB" dirty="0" smtClean="0"/>
                        <a:t>1-0.36 = 0.64</a:t>
                      </a:r>
                      <a:endParaRPr lang="en-IE" dirty="0"/>
                    </a:p>
                  </a:txBody>
                  <a:tcPr/>
                </a:tc>
              </a:tr>
              <a:tr h="370840">
                <a:tc>
                  <a:txBody>
                    <a:bodyPr/>
                    <a:lstStyle/>
                    <a:p>
                      <a:endParaRPr lang="en-IE" dirty="0"/>
                    </a:p>
                  </a:txBody>
                  <a:tcPr/>
                </a:tc>
                <a:tc>
                  <a:txBody>
                    <a:bodyPr/>
                    <a:lstStyle/>
                    <a:p>
                      <a:endParaRPr lang="en-IE"/>
                    </a:p>
                  </a:txBody>
                  <a:tcPr/>
                </a:tc>
                <a:tc>
                  <a:txBody>
                    <a:bodyPr/>
                    <a:lstStyle/>
                    <a:p>
                      <a:endParaRPr lang="en-IE" dirty="0"/>
                    </a:p>
                  </a:txBody>
                  <a:tcPr/>
                </a:tc>
              </a:tr>
            </a:tbl>
          </a:graphicData>
        </a:graphic>
      </p:graphicFrame>
      <p:sp>
        <p:nvSpPr>
          <p:cNvPr id="5" name="TextBox 4"/>
          <p:cNvSpPr txBox="1"/>
          <p:nvPr/>
        </p:nvSpPr>
        <p:spPr>
          <a:xfrm>
            <a:off x="2396359" y="725214"/>
            <a:ext cx="4146331" cy="646331"/>
          </a:xfrm>
          <a:prstGeom prst="rect">
            <a:avLst/>
          </a:prstGeom>
          <a:noFill/>
        </p:spPr>
        <p:txBody>
          <a:bodyPr wrap="square" rtlCol="0">
            <a:spAutoFit/>
          </a:bodyPr>
          <a:lstStyle/>
          <a:p>
            <a:pPr algn="ctr"/>
            <a:r>
              <a:rPr lang="en-GB" sz="3600" b="1" dirty="0" smtClean="0">
                <a:solidFill>
                  <a:prstClr val="black"/>
                </a:solidFill>
              </a:rPr>
              <a:t>My Sample</a:t>
            </a:r>
            <a:endParaRPr lang="en-IE" sz="3600" b="1" dirty="0" smtClean="0">
              <a:solidFill>
                <a:prstClr val="black"/>
              </a:solidFill>
            </a:endParaRPr>
          </a:p>
        </p:txBody>
      </p:sp>
      <p:sp>
        <p:nvSpPr>
          <p:cNvPr id="8" name="TextBox 7"/>
          <p:cNvSpPr txBox="1"/>
          <p:nvPr/>
        </p:nvSpPr>
        <p:spPr>
          <a:xfrm>
            <a:off x="425669" y="3920358"/>
            <a:ext cx="8182304" cy="646331"/>
          </a:xfrm>
          <a:prstGeom prst="rect">
            <a:avLst/>
          </a:prstGeom>
          <a:noFill/>
        </p:spPr>
        <p:txBody>
          <a:bodyPr wrap="square" rtlCol="0">
            <a:spAutoFit/>
          </a:bodyPr>
          <a:lstStyle/>
          <a:p>
            <a:pPr algn="ctr"/>
            <a:r>
              <a:rPr lang="en-GB" sz="3600" b="1" dirty="0" smtClean="0">
                <a:solidFill>
                  <a:prstClr val="black"/>
                </a:solidFill>
              </a:rPr>
              <a:t>Inferring to the population (200 students)</a:t>
            </a:r>
            <a:endParaRPr lang="en-IE" sz="3600" b="1" dirty="0" smtClean="0">
              <a:solidFill>
                <a:prstClr val="black"/>
              </a:solidFill>
            </a:endParaRPr>
          </a:p>
        </p:txBody>
      </p:sp>
      <p:sp>
        <p:nvSpPr>
          <p:cNvPr id="3" name="TextBox 2"/>
          <p:cNvSpPr txBox="1"/>
          <p:nvPr/>
        </p:nvSpPr>
        <p:spPr>
          <a:xfrm>
            <a:off x="614855" y="4587759"/>
            <a:ext cx="7693573" cy="954107"/>
          </a:xfrm>
          <a:prstGeom prst="rect">
            <a:avLst/>
          </a:prstGeom>
          <a:noFill/>
        </p:spPr>
        <p:txBody>
          <a:bodyPr wrap="square" rtlCol="0">
            <a:spAutoFit/>
          </a:bodyPr>
          <a:lstStyle/>
          <a:p>
            <a:r>
              <a:rPr lang="en-GB" sz="2800" b="1" dirty="0" smtClean="0">
                <a:solidFill>
                  <a:srgbClr val="FF0000"/>
                </a:solidFill>
              </a:rPr>
              <a:t>Can we say that 36% of these 200 students sleep with their phone under their pillow?   Why?</a:t>
            </a:r>
            <a:endParaRPr lang="en-IE" sz="2800" b="1" dirty="0" smtClean="0">
              <a:solidFill>
                <a:srgbClr val="FF0000"/>
              </a:solidFill>
            </a:endParaRPr>
          </a:p>
        </p:txBody>
      </p:sp>
      <p:sp>
        <p:nvSpPr>
          <p:cNvPr id="9" name="TextBox 8"/>
          <p:cNvSpPr txBox="1"/>
          <p:nvPr/>
        </p:nvSpPr>
        <p:spPr>
          <a:xfrm>
            <a:off x="1876097" y="5754414"/>
            <a:ext cx="5596758" cy="523220"/>
          </a:xfrm>
          <a:prstGeom prst="rect">
            <a:avLst/>
          </a:prstGeom>
          <a:noFill/>
        </p:spPr>
        <p:txBody>
          <a:bodyPr wrap="square" rtlCol="0">
            <a:spAutoFit/>
          </a:bodyPr>
          <a:lstStyle/>
          <a:p>
            <a:pPr algn="ctr"/>
            <a:r>
              <a:rPr lang="en-GB" sz="2800" b="1" i="1" dirty="0" smtClean="0">
                <a:solidFill>
                  <a:srgbClr val="4F81BD"/>
                </a:solidFill>
              </a:rPr>
              <a:t>No - Sample variation</a:t>
            </a:r>
            <a:endParaRPr lang="en-IE" sz="2800" b="1" i="1" dirty="0" smtClean="0">
              <a:solidFill>
                <a:srgbClr val="4F81BD"/>
              </a:solidFill>
            </a:endParaRPr>
          </a:p>
        </p:txBody>
      </p:sp>
      <p:sp>
        <p:nvSpPr>
          <p:cNvPr id="2" name="Slide Number Placeholder 1"/>
          <p:cNvSpPr>
            <a:spLocks noGrp="1"/>
          </p:cNvSpPr>
          <p:nvPr>
            <p:ph type="sldNum" sz="quarter" idx="12"/>
          </p:nvPr>
        </p:nvSpPr>
        <p:spPr/>
        <p:txBody>
          <a:bodyPr/>
          <a:lstStyle/>
          <a:p>
            <a:fld id="{F79F11AE-FEA8-4E86-BAC6-BA1A6295265B}" type="slidenum">
              <a:rPr lang="en-IE" smtClean="0">
                <a:solidFill>
                  <a:prstClr val="black">
                    <a:tint val="75000"/>
                  </a:prstClr>
                </a:solidFill>
              </a:rPr>
              <a:pPr/>
              <a:t>25</a:t>
            </a:fld>
            <a:endParaRPr lang="en-IE" dirty="0">
              <a:solidFill>
                <a:prstClr val="black">
                  <a:tint val="75000"/>
                </a:prstClr>
              </a:solidFill>
            </a:endParaRPr>
          </a:p>
        </p:txBody>
      </p:sp>
    </p:spTree>
    <p:extLst>
      <p:ext uri="{BB962C8B-B14F-4D97-AF65-F5344CB8AC3E}">
        <p14:creationId xmlns:p14="http://schemas.microsoft.com/office/powerpoint/2010/main" val="327199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If we took another sample of 25…</a:t>
            </a:r>
            <a:endParaRPr lang="en-IE" sz="3600" b="1" dirty="0"/>
          </a:p>
        </p:txBody>
      </p:sp>
      <p:sp>
        <p:nvSpPr>
          <p:cNvPr id="5" name="TextBox 4"/>
          <p:cNvSpPr txBox="1"/>
          <p:nvPr/>
        </p:nvSpPr>
        <p:spPr>
          <a:xfrm>
            <a:off x="551793" y="1576552"/>
            <a:ext cx="8166538" cy="4401205"/>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solidFill>
                  <a:prstClr val="black"/>
                </a:solidFill>
              </a:rPr>
              <a:t>Could you get a sample proportion of 4%?</a:t>
            </a:r>
          </a:p>
          <a:p>
            <a:endParaRPr lang="en-GB" sz="2400" b="1" dirty="0">
              <a:solidFill>
                <a:prstClr val="black"/>
              </a:solidFill>
            </a:endParaRPr>
          </a:p>
          <a:p>
            <a:pPr marL="800100" lvl="1" indent="-342900">
              <a:buFont typeface="Wingdings" panose="05000000000000000000" pitchFamily="2" charset="2"/>
              <a:buChar char="Ø"/>
            </a:pPr>
            <a:r>
              <a:rPr lang="en-GB" sz="2400" b="1" dirty="0" smtClean="0">
                <a:solidFill>
                  <a:prstClr val="black"/>
                </a:solidFill>
              </a:rPr>
              <a:t>How likely is this?</a:t>
            </a:r>
          </a:p>
          <a:p>
            <a:endParaRPr lang="en-GB" sz="2400" b="1" dirty="0" smtClean="0">
              <a:solidFill>
                <a:prstClr val="black"/>
              </a:solidFill>
            </a:endParaRPr>
          </a:p>
          <a:p>
            <a:endParaRPr lang="en-GB" sz="2400" b="1" dirty="0">
              <a:solidFill>
                <a:prstClr val="black"/>
              </a:solidFill>
            </a:endParaRPr>
          </a:p>
          <a:p>
            <a:pPr marL="342900" indent="-342900">
              <a:buFont typeface="Arial" panose="020B0604020202020204" pitchFamily="34" charset="0"/>
              <a:buChar char="•"/>
            </a:pPr>
            <a:r>
              <a:rPr lang="en-GB" sz="2400" b="1" dirty="0" smtClean="0">
                <a:solidFill>
                  <a:prstClr val="black"/>
                </a:solidFill>
              </a:rPr>
              <a:t>Could you get a sample proportion of 40%</a:t>
            </a:r>
          </a:p>
          <a:p>
            <a:endParaRPr lang="en-GB" sz="2400" b="1" dirty="0">
              <a:solidFill>
                <a:prstClr val="black"/>
              </a:solidFill>
            </a:endParaRPr>
          </a:p>
          <a:p>
            <a:pPr marL="800100" lvl="1" indent="-342900">
              <a:buFont typeface="Wingdings" panose="05000000000000000000" pitchFamily="2" charset="2"/>
              <a:buChar char="Ø"/>
            </a:pPr>
            <a:r>
              <a:rPr lang="en-GB" sz="2400" b="1" dirty="0" smtClean="0">
                <a:solidFill>
                  <a:prstClr val="black"/>
                </a:solidFill>
              </a:rPr>
              <a:t>How likely is this?</a:t>
            </a:r>
          </a:p>
          <a:p>
            <a:endParaRPr lang="en-GB" sz="2400" b="1" dirty="0">
              <a:solidFill>
                <a:prstClr val="black"/>
              </a:solidFill>
            </a:endParaRPr>
          </a:p>
          <a:p>
            <a:r>
              <a:rPr lang="en-GB" sz="3200" b="1" i="1" dirty="0" smtClean="0">
                <a:solidFill>
                  <a:srgbClr val="4F81BD"/>
                </a:solidFill>
              </a:rPr>
              <a:t>If we retook the sample 300 times where would most of the proportions lie?</a:t>
            </a:r>
            <a:endParaRPr lang="en-IE" sz="3200" b="1" i="1" dirty="0" smtClean="0">
              <a:solidFill>
                <a:srgbClr val="4F81BD"/>
              </a:solidFill>
            </a:endParaRPr>
          </a:p>
        </p:txBody>
      </p:sp>
      <p:pic>
        <p:nvPicPr>
          <p:cNvPr id="6" name="Picture 2">
            <a:hlinkClick r:id="rId3"/>
          </p:cNvPr>
          <p:cNvPicPr>
            <a:picLocks noChangeAspect="1" noChangeArrowheads="1"/>
          </p:cNvPicPr>
          <p:nvPr/>
        </p:nvPicPr>
        <p:blipFill>
          <a:blip r:embed="rId4" cstate="print"/>
          <a:srcRect/>
          <a:stretch>
            <a:fillRect/>
          </a:stretch>
        </p:blipFill>
        <p:spPr bwMode="auto">
          <a:xfrm>
            <a:off x="8100392" y="5949280"/>
            <a:ext cx="629214" cy="612656"/>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F79F11AE-FEA8-4E86-BAC6-BA1A6295265B}" type="slidenum">
              <a:rPr lang="en-IE" smtClean="0">
                <a:solidFill>
                  <a:prstClr val="black">
                    <a:tint val="75000"/>
                  </a:prstClr>
                </a:solidFill>
              </a:rPr>
              <a:pPr/>
              <a:t>26</a:t>
            </a:fld>
            <a:endParaRPr lang="en-IE" dirty="0">
              <a:solidFill>
                <a:prstClr val="black">
                  <a:tint val="75000"/>
                </a:prstClr>
              </a:solidFill>
            </a:endParaRPr>
          </a:p>
        </p:txBody>
      </p:sp>
    </p:spTree>
    <p:extLst>
      <p:ext uri="{BB962C8B-B14F-4D97-AF65-F5344CB8AC3E}">
        <p14:creationId xmlns:p14="http://schemas.microsoft.com/office/powerpoint/2010/main" val="348725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228" y="2227280"/>
            <a:ext cx="4463655" cy="3379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2" name="Straight Arrow Connector 51"/>
          <p:cNvCxnSpPr/>
          <p:nvPr/>
        </p:nvCxnSpPr>
        <p:spPr>
          <a:xfrm>
            <a:off x="4508939" y="2227280"/>
            <a:ext cx="0" cy="35586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461228" y="5691338"/>
            <a:ext cx="4207585" cy="830997"/>
          </a:xfrm>
          <a:prstGeom prst="rect">
            <a:avLst/>
          </a:prstGeom>
          <a:noFill/>
        </p:spPr>
        <p:txBody>
          <a:bodyPr wrap="square" rtlCol="0">
            <a:spAutoFit/>
          </a:bodyPr>
          <a:lstStyle/>
          <a:p>
            <a:pPr algn="ctr"/>
            <a:r>
              <a:rPr lang="en-GB" sz="2400" b="1" dirty="0" smtClean="0">
                <a:solidFill>
                  <a:srgbClr val="4E67C8"/>
                </a:solidFill>
              </a:rPr>
              <a:t>Results lie around the true population proportion</a:t>
            </a:r>
            <a:endParaRPr lang="en-IE" sz="2400" b="1" dirty="0">
              <a:solidFill>
                <a:srgbClr val="4E67C8"/>
              </a:solidFill>
            </a:endParaRPr>
          </a:p>
        </p:txBody>
      </p:sp>
      <p:sp>
        <p:nvSpPr>
          <p:cNvPr id="54" name="Left-Right Arrow 53"/>
          <p:cNvSpPr/>
          <p:nvPr/>
        </p:nvSpPr>
        <p:spPr>
          <a:xfrm>
            <a:off x="3153102" y="1317036"/>
            <a:ext cx="2632843" cy="811310"/>
          </a:xfrm>
          <a:prstGeom prst="lef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2800" b="1" dirty="0" smtClean="0">
                <a:solidFill>
                  <a:srgbClr val="212745">
                    <a:lumMod val="75000"/>
                  </a:srgbClr>
                </a:solidFill>
              </a:rPr>
              <a:t>95%</a:t>
            </a:r>
            <a:endParaRPr lang="en-IE" b="1" dirty="0">
              <a:solidFill>
                <a:srgbClr val="212745">
                  <a:lumMod val="75000"/>
                </a:srgbClr>
              </a:solidFill>
            </a:endParaRPr>
          </a:p>
        </p:txBody>
      </p:sp>
      <p:sp>
        <p:nvSpPr>
          <p:cNvPr id="51" name="Freeform 14"/>
          <p:cNvSpPr>
            <a:spLocks/>
          </p:cNvSpPr>
          <p:nvPr/>
        </p:nvSpPr>
        <p:spPr bwMode="auto">
          <a:xfrm>
            <a:off x="1986454" y="2243046"/>
            <a:ext cx="5092263" cy="3022623"/>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56" name="Title 55"/>
          <p:cNvSpPr txBox="1">
            <a:spLocks noGrp="1"/>
          </p:cNvSpPr>
          <p:nvPr>
            <p:ph type="title"/>
          </p:nvPr>
        </p:nvSpPr>
        <p:spPr>
          <a:xfrm>
            <a:off x="189192" y="383341"/>
            <a:ext cx="8686800" cy="830997"/>
          </a:xfrm>
          <a:prstGeom prst="rect">
            <a:avLst/>
          </a:prstGeom>
          <a:noFill/>
        </p:spPr>
        <p:txBody>
          <a:bodyPr wrap="square" rtlCol="0">
            <a:spAutoFit/>
          </a:bodyPr>
          <a:lstStyle/>
          <a:p>
            <a:pPr algn="ctr"/>
            <a:r>
              <a:rPr lang="en-GB" sz="2400" b="1" dirty="0" smtClean="0">
                <a:solidFill>
                  <a:srgbClr val="FF0000"/>
                </a:solidFill>
              </a:rPr>
              <a:t>Empirical Rule</a:t>
            </a:r>
            <a:r>
              <a:rPr lang="en-GB" sz="2400" b="1" dirty="0" smtClean="0">
                <a:solidFill>
                  <a:srgbClr val="4E67C8"/>
                </a:solidFill>
              </a:rPr>
              <a:t>: 95% of the </a:t>
            </a:r>
            <a:r>
              <a:rPr lang="en-GB" sz="2400" b="1" dirty="0">
                <a:solidFill>
                  <a:srgbClr val="4E67C8"/>
                </a:solidFill>
              </a:rPr>
              <a:t>s</a:t>
            </a:r>
            <a:r>
              <a:rPr lang="en-GB" sz="2400" b="1" dirty="0" smtClean="0">
                <a:solidFill>
                  <a:srgbClr val="4E67C8"/>
                </a:solidFill>
              </a:rPr>
              <a:t>ampled </a:t>
            </a:r>
            <a:r>
              <a:rPr lang="en-GB" sz="2400" b="1" dirty="0">
                <a:solidFill>
                  <a:srgbClr val="4E67C8"/>
                </a:solidFill>
              </a:rPr>
              <a:t>p</a:t>
            </a:r>
            <a:r>
              <a:rPr lang="en-GB" sz="2400" b="1" dirty="0" smtClean="0">
                <a:solidFill>
                  <a:srgbClr val="4E67C8"/>
                </a:solidFill>
              </a:rPr>
              <a:t>roportions (%) will lie </a:t>
            </a:r>
          </a:p>
          <a:p>
            <a:pPr algn="ctr"/>
            <a:r>
              <a:rPr lang="en-GB" sz="2400" b="1" dirty="0" smtClean="0">
                <a:solidFill>
                  <a:srgbClr val="4E67C8"/>
                </a:solidFill>
              </a:rPr>
              <a:t>within 2 </a:t>
            </a:r>
            <a:r>
              <a:rPr lang="en-GB" sz="2400" b="1" dirty="0" err="1" smtClean="0">
                <a:solidFill>
                  <a:srgbClr val="4E67C8"/>
                </a:solidFill>
              </a:rPr>
              <a:t>sd</a:t>
            </a:r>
            <a:r>
              <a:rPr lang="en-GB" sz="2400" b="1" dirty="0" smtClean="0">
                <a:solidFill>
                  <a:srgbClr val="4E67C8"/>
                </a:solidFill>
              </a:rPr>
              <a:t> of the </a:t>
            </a:r>
            <a:r>
              <a:rPr lang="en-GB" sz="2400" b="1" dirty="0" smtClean="0">
                <a:solidFill>
                  <a:srgbClr val="FF0000"/>
                </a:solidFill>
              </a:rPr>
              <a:t>true</a:t>
            </a:r>
            <a:r>
              <a:rPr lang="en-GB" sz="2400" b="1" dirty="0" smtClean="0">
                <a:solidFill>
                  <a:srgbClr val="4E67C8"/>
                </a:solidFill>
              </a:rPr>
              <a:t> </a:t>
            </a:r>
            <a:r>
              <a:rPr lang="en-GB" sz="2400" b="1" dirty="0">
                <a:solidFill>
                  <a:srgbClr val="4E67C8"/>
                </a:solidFill>
              </a:rPr>
              <a:t>p</a:t>
            </a:r>
            <a:r>
              <a:rPr lang="en-GB" sz="2400" b="1" dirty="0" smtClean="0">
                <a:solidFill>
                  <a:srgbClr val="4E67C8"/>
                </a:solidFill>
              </a:rPr>
              <a:t>opulation </a:t>
            </a:r>
            <a:r>
              <a:rPr lang="en-GB" sz="2400" b="1" dirty="0">
                <a:solidFill>
                  <a:srgbClr val="4E67C8"/>
                </a:solidFill>
              </a:rPr>
              <a:t>p</a:t>
            </a:r>
            <a:r>
              <a:rPr lang="en-GB" sz="2400" b="1" dirty="0" smtClean="0">
                <a:solidFill>
                  <a:srgbClr val="4E67C8"/>
                </a:solidFill>
              </a:rPr>
              <a:t>roportion </a:t>
            </a:r>
            <a:endParaRPr lang="en-IE" sz="2400" b="1" dirty="0">
              <a:solidFill>
                <a:srgbClr val="4E67C8"/>
              </a:solidFill>
            </a:endParaRPr>
          </a:p>
        </p:txBody>
      </p:sp>
      <mc:AlternateContent xmlns:mc="http://schemas.openxmlformats.org/markup-compatibility/2006" xmlns:a14="http://schemas.microsoft.com/office/drawing/2010/main">
        <mc:Choice Requires="a14">
          <p:sp>
            <p:nvSpPr>
              <p:cNvPr id="20" name="TextBox 19"/>
              <p:cNvSpPr txBox="1"/>
              <p:nvPr/>
            </p:nvSpPr>
            <p:spPr>
              <a:xfrm>
                <a:off x="5667711" y="2556220"/>
                <a:ext cx="3358055" cy="923330"/>
              </a:xfrm>
              <a:prstGeom prst="rect">
                <a:avLst/>
              </a:prstGeom>
              <a:noFill/>
            </p:spPr>
            <p:txBody>
              <a:bodyPr wrap="square" rtlCol="0">
                <a:spAutoFit/>
              </a:bodyPr>
              <a:lstStyle/>
              <a:p>
                <a14:m>
                  <m:oMath xmlns:m="http://schemas.openxmlformats.org/officeDocument/2006/math">
                    <m:r>
                      <a:rPr lang="en-GB" b="1" i="1" smtClean="0">
                        <a:solidFill>
                          <a:prstClr val="black"/>
                        </a:solidFill>
                        <a:latin typeface="Cambria Math"/>
                        <a:ea typeface="Cambria Math"/>
                      </a:rPr>
                      <m:t>𝑨𝒔𝒔𝒖𝒎𝒆</m:t>
                    </m:r>
                    <m:r>
                      <a:rPr lang="en-GB" b="1" i="1" smtClean="0">
                        <a:solidFill>
                          <a:prstClr val="black"/>
                        </a:solidFill>
                        <a:latin typeface="Cambria Math"/>
                        <a:ea typeface="Cambria Math"/>
                      </a:rPr>
                      <m:t> </m:t>
                    </m:r>
                    <m:r>
                      <a:rPr lang="en-GB" b="1" i="1" smtClean="0">
                        <a:solidFill>
                          <a:prstClr val="black"/>
                        </a:solidFill>
                        <a:latin typeface="Cambria Math"/>
                        <a:ea typeface="Cambria Math"/>
                      </a:rPr>
                      <m:t>𝒕𝒓𝒖𝒆</m:t>
                    </m:r>
                    <m:r>
                      <a:rPr lang="en-GB" b="1" i="1" smtClean="0">
                        <a:solidFill>
                          <a:prstClr val="black"/>
                        </a:solidFill>
                        <a:latin typeface="Cambria Math"/>
                        <a:ea typeface="Cambria Math"/>
                      </a:rPr>
                      <m:t>  </m:t>
                    </m:r>
                    <m:r>
                      <a:rPr lang="en-GB" b="1" i="1" smtClean="0">
                        <a:solidFill>
                          <a:prstClr val="black"/>
                        </a:solidFill>
                        <a:latin typeface="Cambria Math"/>
                        <a:ea typeface="Cambria Math"/>
                      </a:rPr>
                      <m:t>𝒑𝒓𝒐𝒑𝒐𝒓𝒕𝒊𝒐𝒏</m:t>
                    </m:r>
                    <m:r>
                      <a:rPr lang="en-GB" b="1" i="1" smtClean="0">
                        <a:solidFill>
                          <a:prstClr val="black"/>
                        </a:solidFill>
                        <a:latin typeface="Cambria Math"/>
                        <a:ea typeface="Cambria Math"/>
                      </a:rPr>
                      <m:t>=</m:t>
                    </m:r>
                    <m:r>
                      <a:rPr lang="en-GB" b="1" i="1" smtClean="0">
                        <a:solidFill>
                          <a:prstClr val="black"/>
                        </a:solidFill>
                        <a:latin typeface="Cambria Math"/>
                        <a:ea typeface="Cambria Math"/>
                      </a:rPr>
                      <m:t>𝟎</m:t>
                    </m:r>
                    <m:r>
                      <a:rPr lang="en-GB" b="1" i="1" smtClean="0">
                        <a:solidFill>
                          <a:prstClr val="black"/>
                        </a:solidFill>
                        <a:latin typeface="Cambria Math"/>
                        <a:ea typeface="Cambria Math"/>
                      </a:rPr>
                      <m:t>.</m:t>
                    </m:r>
                    <m:r>
                      <a:rPr lang="en-GB" b="1" i="1" smtClean="0">
                        <a:solidFill>
                          <a:prstClr val="black"/>
                        </a:solidFill>
                        <a:latin typeface="Cambria Math"/>
                        <a:ea typeface="Cambria Math"/>
                      </a:rPr>
                      <m:t>𝟑</m:t>
                    </m:r>
                    <m:r>
                      <a:rPr lang="en-GB" b="1" i="1" smtClean="0">
                        <a:solidFill>
                          <a:prstClr val="black"/>
                        </a:solidFill>
                        <a:latin typeface="Cambria Math"/>
                        <a:ea typeface="Cambria Math"/>
                      </a:rPr>
                      <m:t> </m:t>
                    </m:r>
                    <m:d>
                      <m:dPr>
                        <m:ctrlPr>
                          <a:rPr lang="en-GB" b="1" i="1" smtClean="0">
                            <a:solidFill>
                              <a:prstClr val="black"/>
                            </a:solidFill>
                            <a:latin typeface="Cambria Math" panose="02040503050406030204" pitchFamily="18" charset="0"/>
                            <a:ea typeface="Cambria Math"/>
                          </a:rPr>
                        </m:ctrlPr>
                      </m:dPr>
                      <m:e>
                        <m:r>
                          <a:rPr lang="en-GB" b="1" i="1" smtClean="0">
                            <a:solidFill>
                              <a:prstClr val="black"/>
                            </a:solidFill>
                            <a:latin typeface="Cambria Math"/>
                            <a:ea typeface="Cambria Math"/>
                          </a:rPr>
                          <m:t>𝟑𝟎</m:t>
                        </m:r>
                        <m:r>
                          <a:rPr lang="en-GB" b="1" i="1" smtClean="0">
                            <a:solidFill>
                              <a:prstClr val="black"/>
                            </a:solidFill>
                            <a:latin typeface="Cambria Math"/>
                            <a:ea typeface="Cambria Math"/>
                          </a:rPr>
                          <m:t>%</m:t>
                        </m:r>
                      </m:e>
                    </m:d>
                  </m:oMath>
                </a14:m>
                <a:r>
                  <a:rPr lang="en-IE" b="1" dirty="0" smtClean="0">
                    <a:solidFill>
                      <a:prstClr val="black"/>
                    </a:solidFill>
                  </a:rPr>
                  <a:t> from C@S phase 11: Sample of 7150 students</a:t>
                </a:r>
              </a:p>
            </p:txBody>
          </p:sp>
        </mc:Choice>
        <mc:Fallback xmlns="">
          <p:sp>
            <p:nvSpPr>
              <p:cNvPr id="20" name="TextBox 19"/>
              <p:cNvSpPr txBox="1">
                <a:spLocks noRot="1" noChangeAspect="1" noMove="1" noResize="1" noEditPoints="1" noAdjustHandles="1" noChangeArrowheads="1" noChangeShapeType="1" noTextEdit="1"/>
              </p:cNvSpPr>
              <p:nvPr/>
            </p:nvSpPr>
            <p:spPr>
              <a:xfrm>
                <a:off x="5667711" y="2556220"/>
                <a:ext cx="3358055" cy="923330"/>
              </a:xfrm>
              <a:prstGeom prst="rect">
                <a:avLst/>
              </a:prstGeom>
              <a:blipFill rotWithShape="1">
                <a:blip r:embed="rId3"/>
                <a:stretch>
                  <a:fillRect l="-1633" b="-8553"/>
                </a:stretch>
              </a:blipFill>
            </p:spPr>
            <p:txBody>
              <a:bodyPr/>
              <a:lstStyle/>
              <a:p>
                <a:r>
                  <a:rPr lang="en-IE">
                    <a:noFill/>
                  </a:rPr>
                  <a:t> </a:t>
                </a:r>
              </a:p>
            </p:txBody>
          </p:sp>
        </mc:Fallback>
      </mc:AlternateContent>
      <p:sp>
        <p:nvSpPr>
          <p:cNvPr id="27" name="Oval 26"/>
          <p:cNvSpPr/>
          <p:nvPr/>
        </p:nvSpPr>
        <p:spPr>
          <a:xfrm>
            <a:off x="3011215" y="5171073"/>
            <a:ext cx="472966" cy="4256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7" name="Oval 56"/>
          <p:cNvSpPr/>
          <p:nvPr/>
        </p:nvSpPr>
        <p:spPr>
          <a:xfrm>
            <a:off x="5512749" y="5181579"/>
            <a:ext cx="472966" cy="4256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 name="Slide Number Placeholder 1"/>
          <p:cNvSpPr>
            <a:spLocks noGrp="1"/>
          </p:cNvSpPr>
          <p:nvPr>
            <p:ph type="sldNum" sz="quarter" idx="12"/>
          </p:nvPr>
        </p:nvSpPr>
        <p:spPr/>
        <p:txBody>
          <a:bodyPr/>
          <a:lstStyle/>
          <a:p>
            <a:fld id="{F79F11AE-FEA8-4E86-BAC6-BA1A6295265B}" type="slidenum">
              <a:rPr lang="en-IE" smtClean="0">
                <a:solidFill>
                  <a:prstClr val="black">
                    <a:tint val="75000"/>
                  </a:prstClr>
                </a:solidFill>
              </a:rPr>
              <a:pPr/>
              <a:t>27</a:t>
            </a:fld>
            <a:endParaRPr lang="en-IE" dirty="0">
              <a:solidFill>
                <a:prstClr val="black">
                  <a:tint val="75000"/>
                </a:prstClr>
              </a:solidFill>
            </a:endParaRPr>
          </a:p>
        </p:txBody>
      </p:sp>
    </p:spTree>
    <p:extLst>
      <p:ext uri="{BB962C8B-B14F-4D97-AF65-F5344CB8AC3E}">
        <p14:creationId xmlns:p14="http://schemas.microsoft.com/office/powerpoint/2010/main" val="1044675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56586"/>
            <a:ext cx="8939213" cy="1143000"/>
          </a:xfrm>
        </p:spPr>
        <p:txBody>
          <a:bodyPr>
            <a:noAutofit/>
          </a:bodyPr>
          <a:lstStyle/>
          <a:p>
            <a:pPr marL="0" indent="0"/>
            <a:r>
              <a:rPr lang="en-IE" sz="3200" dirty="0" smtClean="0">
                <a:solidFill>
                  <a:srgbClr val="990033"/>
                </a:solidFill>
              </a:rPr>
              <a:t>Approximately </a:t>
            </a:r>
            <a:r>
              <a:rPr lang="en-IE" sz="3200" dirty="0">
                <a:solidFill>
                  <a:srgbClr val="990033"/>
                </a:solidFill>
              </a:rPr>
              <a:t>95% of the sample proportions are between </a:t>
            </a:r>
            <a:r>
              <a:rPr lang="en-IE" sz="3200" dirty="0" smtClean="0">
                <a:solidFill>
                  <a:srgbClr val="990033"/>
                </a:solidFill>
              </a:rPr>
              <a:t>10% </a:t>
            </a:r>
            <a:r>
              <a:rPr lang="en-IE" sz="3200" dirty="0">
                <a:solidFill>
                  <a:srgbClr val="990033"/>
                </a:solidFill>
              </a:rPr>
              <a:t>and </a:t>
            </a:r>
            <a:r>
              <a:rPr lang="en-IE" sz="3200" dirty="0" smtClean="0">
                <a:solidFill>
                  <a:srgbClr val="990033"/>
                </a:solidFill>
              </a:rPr>
              <a:t>50%</a:t>
            </a:r>
            <a:r>
              <a:rPr lang="en-IE" sz="3600" i="1" dirty="0">
                <a:solidFill>
                  <a:srgbClr val="990033"/>
                </a:solidFill>
              </a:rPr>
              <a:t/>
            </a:r>
            <a:br>
              <a:rPr lang="en-IE" sz="3600" i="1" dirty="0">
                <a:solidFill>
                  <a:srgbClr val="990033"/>
                </a:solidFill>
              </a:rPr>
            </a:br>
            <a:endParaRPr lang="en-IE" sz="3600" dirty="0"/>
          </a:p>
        </p:txBody>
      </p:sp>
      <p:sp>
        <p:nvSpPr>
          <p:cNvPr id="5" name="TextBox 4"/>
          <p:cNvSpPr txBox="1"/>
          <p:nvPr/>
        </p:nvSpPr>
        <p:spPr>
          <a:xfrm>
            <a:off x="1056301" y="3405368"/>
            <a:ext cx="7267902" cy="1384995"/>
          </a:xfrm>
          <a:prstGeom prst="rect">
            <a:avLst/>
          </a:prstGeom>
          <a:noFill/>
        </p:spPr>
        <p:txBody>
          <a:bodyPr wrap="square" rtlCol="0">
            <a:spAutoFit/>
          </a:bodyPr>
          <a:lstStyle/>
          <a:p>
            <a:r>
              <a:rPr lang="en-GB" sz="2800" b="1" dirty="0" smtClean="0">
                <a:solidFill>
                  <a:prstClr val="black"/>
                </a:solidFill>
              </a:rPr>
              <a:t>Therefore I can say,</a:t>
            </a:r>
          </a:p>
          <a:p>
            <a:r>
              <a:rPr lang="en-GB" sz="2800" b="1" dirty="0" smtClean="0">
                <a:solidFill>
                  <a:prstClr val="black"/>
                </a:solidFill>
              </a:rPr>
              <a:t>“I am 95% confident that the true proportion lies between 10% and 50%”</a:t>
            </a:r>
            <a:endParaRPr lang="en-IE" sz="2800" b="1" dirty="0" smtClean="0">
              <a:solidFill>
                <a:prstClr val="black"/>
              </a:solidFill>
            </a:endParaRPr>
          </a:p>
        </p:txBody>
      </p:sp>
      <p:sp>
        <p:nvSpPr>
          <p:cNvPr id="6" name="Title 1"/>
          <p:cNvSpPr txBox="1">
            <a:spLocks/>
          </p:cNvSpPr>
          <p:nvPr/>
        </p:nvSpPr>
        <p:spPr>
          <a:xfrm>
            <a:off x="-273282" y="299554"/>
            <a:ext cx="8939213" cy="1143000"/>
          </a:xfrm>
          <a:prstGeom prst="rect">
            <a:avLst/>
          </a:prstGeom>
          <a:noFill/>
          <a:ln w="25400" cap="flat" cmpd="sng" algn="ctr">
            <a:noFill/>
            <a:prstDash val="solid"/>
          </a:ln>
          <a:effectLst/>
        </p:spPr>
        <p:txBody>
          <a:bodyPr vert="horz" lIns="91440" tIns="45720" rIns="91440" bIns="45720" rtlCol="0" anchor="ctr">
            <a:noAutofit/>
          </a:bodyPr>
          <a:lstStyle>
            <a:lvl1pPr algn="ctr" defTabSz="914400" rtl="0" eaLnBrk="1" latinLnBrk="0" hangingPunct="1">
              <a:spcBef>
                <a:spcPct val="0"/>
              </a:spcBef>
              <a:buNone/>
              <a:defRPr sz="4000" kern="1200">
                <a:solidFill>
                  <a:schemeClr val="bg2">
                    <a:lumMod val="50000"/>
                  </a:schemeClr>
                </a:solidFill>
                <a:latin typeface="Segoe Print" pitchFamily="2" charset="0"/>
                <a:ea typeface="+mj-ea"/>
                <a:cs typeface="Narkisim" pitchFamily="34" charset="-79"/>
              </a:defRPr>
            </a:lvl1pPr>
            <a:lvl2pPr>
              <a:defRPr/>
            </a:lvl2pPr>
            <a:lvl3pPr>
              <a:defRPr/>
            </a:lvl3pPr>
            <a:lvl4pPr>
              <a:defRPr/>
            </a:lvl4pPr>
            <a:lvl5pPr>
              <a:defRPr/>
            </a:lvl5pPr>
            <a:lvl6pPr>
              <a:defRPr/>
            </a:lvl6pPr>
            <a:lvl7pPr>
              <a:defRPr/>
            </a:lvl7pPr>
            <a:lvl8pPr>
              <a:defRPr/>
            </a:lvl8pPr>
            <a:lvl9pPr>
              <a:defRPr/>
            </a:lvl9pPr>
          </a:lstStyle>
          <a:p>
            <a:r>
              <a:rPr lang="en-IE" sz="3600" dirty="0" smtClean="0">
                <a:solidFill>
                  <a:srgbClr val="212745">
                    <a:lumMod val="60000"/>
                    <a:lumOff val="40000"/>
                  </a:srgbClr>
                </a:solidFill>
              </a:rPr>
              <a:t>Confidence</a:t>
            </a:r>
            <a:r>
              <a:rPr lang="en-IE" sz="3600" i="1" dirty="0" smtClean="0">
                <a:solidFill>
                  <a:srgbClr val="990033"/>
                </a:solidFill>
              </a:rPr>
              <a:t/>
            </a:r>
            <a:br>
              <a:rPr lang="en-IE" sz="3600" i="1" dirty="0" smtClean="0">
                <a:solidFill>
                  <a:srgbClr val="990033"/>
                </a:solidFill>
              </a:rPr>
            </a:br>
            <a:endParaRPr lang="en-IE" sz="3600" dirty="0">
              <a:solidFill>
                <a:srgbClr val="B4DCFA">
                  <a:lumMod val="50000"/>
                </a:srgbClr>
              </a:solidFill>
            </a:endParaRPr>
          </a:p>
        </p:txBody>
      </p:sp>
      <p:sp>
        <p:nvSpPr>
          <p:cNvPr id="3" name="Slide Number Placeholder 2"/>
          <p:cNvSpPr>
            <a:spLocks noGrp="1"/>
          </p:cNvSpPr>
          <p:nvPr>
            <p:ph type="sldNum" sz="quarter" idx="12"/>
          </p:nvPr>
        </p:nvSpPr>
        <p:spPr/>
        <p:txBody>
          <a:bodyPr/>
          <a:lstStyle/>
          <a:p>
            <a:fld id="{736B3658-BC38-4F28-AB91-2A23628287C7}" type="slidenum">
              <a:rPr lang="en-IE" smtClean="0">
                <a:solidFill>
                  <a:prstClr val="black"/>
                </a:solidFill>
              </a:rPr>
              <a:pPr/>
              <a:t>28</a:t>
            </a:fld>
            <a:endParaRPr lang="en-IE">
              <a:solidFill>
                <a:prstClr val="black"/>
              </a:solidFill>
            </a:endParaRPr>
          </a:p>
        </p:txBody>
      </p:sp>
    </p:spTree>
    <p:extLst>
      <p:ext uri="{BB962C8B-B14F-4D97-AF65-F5344CB8AC3E}">
        <p14:creationId xmlns:p14="http://schemas.microsoft.com/office/powerpoint/2010/main" val="359001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Reality…</a:t>
            </a:r>
            <a:endParaRPr lang="en-IE" dirty="0"/>
          </a:p>
        </p:txBody>
      </p:sp>
      <p:sp>
        <p:nvSpPr>
          <p:cNvPr id="3" name="Content Placeholder 2"/>
          <p:cNvSpPr>
            <a:spLocks noGrp="1"/>
          </p:cNvSpPr>
          <p:nvPr>
            <p:ph idx="1"/>
          </p:nvPr>
        </p:nvSpPr>
        <p:spPr>
          <a:xfrm>
            <a:off x="457200" y="1182418"/>
            <a:ext cx="8229600" cy="5038342"/>
          </a:xfrm>
        </p:spPr>
        <p:txBody>
          <a:bodyPr>
            <a:normAutofit/>
          </a:bodyPr>
          <a:lstStyle/>
          <a:p>
            <a:pPr>
              <a:buFont typeface="Wingdings" panose="05000000000000000000" pitchFamily="2" charset="2"/>
              <a:buChar char="Ø"/>
            </a:pPr>
            <a:r>
              <a:rPr lang="en-GB" sz="2400" dirty="0"/>
              <a:t>w</a:t>
            </a:r>
            <a:r>
              <a:rPr lang="en-GB" sz="2400" dirty="0" smtClean="0"/>
              <a:t>e have 1 sample, not 300</a:t>
            </a:r>
          </a:p>
          <a:p>
            <a:pPr>
              <a:buFont typeface="Wingdings" panose="05000000000000000000" pitchFamily="2" charset="2"/>
              <a:buChar char="Ø"/>
            </a:pPr>
            <a:r>
              <a:rPr lang="en-GB" sz="2400" dirty="0" smtClean="0"/>
              <a:t>we don’t have the true population proportion – this is what we are looking for </a:t>
            </a:r>
          </a:p>
          <a:p>
            <a:pPr>
              <a:buFont typeface="Wingdings" panose="05000000000000000000" pitchFamily="2" charset="2"/>
              <a:buChar char="Ø"/>
            </a:pPr>
            <a:r>
              <a:rPr lang="en-GB" sz="2400" dirty="0" smtClean="0"/>
              <a:t>so we create an interval of 2 </a:t>
            </a:r>
            <a:r>
              <a:rPr lang="en-GB" sz="2400" dirty="0" err="1" smtClean="0"/>
              <a:t>sd</a:t>
            </a:r>
            <a:r>
              <a:rPr lang="en-GB" sz="2400" dirty="0" smtClean="0"/>
              <a:t> around the proportion we have from our 1 sample as our best estimate.</a:t>
            </a:r>
          </a:p>
          <a:p>
            <a:endParaRPr lang="en-IE" sz="2400" dirty="0"/>
          </a:p>
        </p:txBody>
      </p:sp>
      <p:sp>
        <p:nvSpPr>
          <p:cNvPr id="4" name="TextBox 3"/>
          <p:cNvSpPr txBox="1"/>
          <p:nvPr/>
        </p:nvSpPr>
        <p:spPr>
          <a:xfrm>
            <a:off x="304800" y="3835164"/>
            <a:ext cx="7269480" cy="461665"/>
          </a:xfrm>
          <a:prstGeom prst="rect">
            <a:avLst/>
          </a:prstGeom>
          <a:noFill/>
        </p:spPr>
        <p:txBody>
          <a:bodyPr wrap="square" rtlCol="0">
            <a:spAutoFit/>
          </a:bodyPr>
          <a:lstStyle/>
          <a:p>
            <a:r>
              <a:rPr lang="en-GB" sz="2400" b="1" i="1" dirty="0">
                <a:solidFill>
                  <a:srgbClr val="FF0000"/>
                </a:solidFill>
                <a:latin typeface="Tahoma" pitchFamily="34" charset="0"/>
                <a:ea typeface="Tahoma" pitchFamily="34" charset="0"/>
                <a:cs typeface="Tahoma" pitchFamily="34" charset="0"/>
              </a:rPr>
              <a:t> </a:t>
            </a:r>
            <a:r>
              <a:rPr lang="en-GB" sz="2400" b="1" i="1" dirty="0" smtClean="0">
                <a:solidFill>
                  <a:srgbClr val="FF0000"/>
                </a:solidFill>
                <a:latin typeface="Tahoma" pitchFamily="34" charset="0"/>
                <a:ea typeface="Tahoma" pitchFamily="34" charset="0"/>
                <a:cs typeface="Tahoma" pitchFamily="34" charset="0"/>
              </a:rPr>
              <a:t>      </a:t>
            </a:r>
            <a:r>
              <a:rPr lang="en-GB" sz="2400" b="1" dirty="0" smtClean="0">
                <a:solidFill>
                  <a:prstClr val="black"/>
                </a:solidFill>
                <a:latin typeface="Tahoma" pitchFamily="34" charset="0"/>
                <a:ea typeface="Tahoma" pitchFamily="34" charset="0"/>
                <a:cs typeface="Tahoma" pitchFamily="34" charset="0"/>
              </a:rPr>
              <a:t>-</a:t>
            </a:r>
            <a:r>
              <a:rPr lang="en-GB" sz="2400" b="1" dirty="0" smtClean="0">
                <a:solidFill>
                  <a:prstClr val="black"/>
                </a:solidFill>
              </a:rPr>
              <a:t>2sd%                           True %                           +2sd%  </a:t>
            </a:r>
            <a:endParaRPr lang="en-IE" sz="2400" b="1" dirty="0">
              <a:solidFill>
                <a:prstClr val="black"/>
              </a:solidFill>
            </a:endParaRPr>
          </a:p>
        </p:txBody>
      </p:sp>
      <p:cxnSp>
        <p:nvCxnSpPr>
          <p:cNvPr id="5" name="Straight Arrow Connector 4"/>
          <p:cNvCxnSpPr/>
          <p:nvPr/>
        </p:nvCxnSpPr>
        <p:spPr>
          <a:xfrm flipH="1">
            <a:off x="1965406" y="4065996"/>
            <a:ext cx="12344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885202" y="4067256"/>
            <a:ext cx="131826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22715" y="3531393"/>
            <a:ext cx="1727283" cy="1077218"/>
          </a:xfrm>
          <a:prstGeom prst="rect">
            <a:avLst/>
          </a:prstGeom>
          <a:solidFill>
            <a:schemeClr val="accent3">
              <a:lumMod val="60000"/>
              <a:lumOff val="40000"/>
            </a:schemeClr>
          </a:solidFill>
        </p:spPr>
        <p:txBody>
          <a:bodyPr wrap="square" rtlCol="0">
            <a:spAutoFit/>
          </a:bodyPr>
          <a:lstStyle/>
          <a:p>
            <a:r>
              <a:rPr lang="en-GB" sz="1600" b="1" dirty="0" smtClean="0">
                <a:solidFill>
                  <a:prstClr val="black"/>
                </a:solidFill>
              </a:rPr>
              <a:t>   Best estimate</a:t>
            </a:r>
          </a:p>
          <a:p>
            <a:r>
              <a:rPr lang="en-GB" sz="2400" b="1" dirty="0" smtClean="0">
                <a:solidFill>
                  <a:prstClr val="black"/>
                </a:solidFill>
              </a:rPr>
              <a:t>   Sample% </a:t>
            </a:r>
          </a:p>
          <a:p>
            <a:r>
              <a:rPr lang="en-GB" sz="2400" b="1" dirty="0">
                <a:solidFill>
                  <a:prstClr val="black"/>
                </a:solidFill>
              </a:rPr>
              <a:t> </a:t>
            </a:r>
            <a:r>
              <a:rPr lang="en-GB" sz="2400" b="1" dirty="0" smtClean="0">
                <a:solidFill>
                  <a:prstClr val="black"/>
                </a:solidFill>
              </a:rPr>
              <a:t>    </a:t>
            </a:r>
            <a:r>
              <a:rPr lang="en-GB" sz="2000" dirty="0" smtClean="0">
                <a:solidFill>
                  <a:prstClr val="black"/>
                </a:solidFill>
              </a:rPr>
              <a:t>(    =36%)</a:t>
            </a:r>
            <a:endParaRPr lang="en-IE" sz="2000" dirty="0">
              <a:solidFill>
                <a:prstClr val="black"/>
              </a:solidFill>
            </a:endParaRPr>
          </a:p>
        </p:txBody>
      </p:sp>
      <p:grpSp>
        <p:nvGrpSpPr>
          <p:cNvPr id="8" name="Group 7"/>
          <p:cNvGrpSpPr/>
          <p:nvPr/>
        </p:nvGrpSpPr>
        <p:grpSpPr>
          <a:xfrm rot="10800000">
            <a:off x="2252748" y="4129038"/>
            <a:ext cx="1627981" cy="1315405"/>
            <a:chOff x="5471160" y="4737107"/>
            <a:chExt cx="883920" cy="1315405"/>
          </a:xfrm>
        </p:grpSpPr>
        <p:sp>
          <p:nvSpPr>
            <p:cNvPr id="9" name="Oval 8"/>
            <p:cNvSpPr/>
            <p:nvPr/>
          </p:nvSpPr>
          <p:spPr>
            <a:xfrm>
              <a:off x="5471160" y="4737107"/>
              <a:ext cx="883920" cy="82549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11" name="Straight Arrow Connector 10"/>
            <p:cNvCxnSpPr/>
            <p:nvPr/>
          </p:nvCxnSpPr>
          <p:spPr>
            <a:xfrm>
              <a:off x="5901690" y="5414665"/>
              <a:ext cx="0" cy="63784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2552301" y="4624992"/>
            <a:ext cx="1310189" cy="830997"/>
          </a:xfrm>
          <a:prstGeom prst="rect">
            <a:avLst/>
          </a:prstGeom>
          <a:noFill/>
        </p:spPr>
        <p:txBody>
          <a:bodyPr wrap="square" rtlCol="0">
            <a:spAutoFit/>
          </a:bodyPr>
          <a:lstStyle/>
          <a:p>
            <a:r>
              <a:rPr lang="en-GB" sz="2400" b="1" dirty="0" smtClean="0">
                <a:solidFill>
                  <a:prstClr val="black"/>
                </a:solidFill>
              </a:rPr>
              <a:t>True %</a:t>
            </a:r>
          </a:p>
          <a:p>
            <a:r>
              <a:rPr lang="en-GB" sz="2400" b="1" dirty="0">
                <a:solidFill>
                  <a:prstClr val="black"/>
                </a:solidFill>
              </a:rPr>
              <a:t>  </a:t>
            </a:r>
            <a:r>
              <a:rPr lang="en-GB" sz="2000" dirty="0" smtClean="0">
                <a:solidFill>
                  <a:prstClr val="black"/>
                </a:solidFill>
              </a:rPr>
              <a:t>(30%)</a:t>
            </a:r>
            <a:endParaRPr lang="en-IE" sz="2000" dirty="0">
              <a:solidFill>
                <a:prstClr val="black"/>
              </a:solidFill>
            </a:endParaRPr>
          </a:p>
        </p:txBody>
      </p:sp>
      <p:sp>
        <p:nvSpPr>
          <p:cNvPr id="13" name="TextBox 12"/>
          <p:cNvSpPr txBox="1"/>
          <p:nvPr/>
        </p:nvSpPr>
        <p:spPr>
          <a:xfrm>
            <a:off x="614855" y="5628290"/>
            <a:ext cx="7567448"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This interval around a sample statistic is called the </a:t>
            </a:r>
            <a:r>
              <a:rPr lang="en-GB"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Margin of Error</a:t>
            </a:r>
            <a:endParaRPr lang="en-IE" sz="24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1030259" y="3643895"/>
                <a:ext cx="788276" cy="855299"/>
              </a:xfrm>
              <a:prstGeom prst="rect">
                <a:avLst/>
              </a:prstGeom>
              <a:solidFill>
                <a:schemeClr val="accent3">
                  <a:lumMod val="60000"/>
                  <a:lumOff val="4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solidFill>
                            <a:prstClr val="black"/>
                          </a:solidFill>
                          <a:latin typeface="Cambria Math"/>
                        </a:rPr>
                        <m:t>−</m:t>
                      </m:r>
                      <m:f>
                        <m:fPr>
                          <m:ctrlPr>
                            <a:rPr lang="en-IE" sz="2400" b="1" i="1" smtClean="0">
                              <a:solidFill>
                                <a:prstClr val="black"/>
                              </a:solidFill>
                              <a:latin typeface="Cambria Math" panose="02040503050406030204" pitchFamily="18" charset="0"/>
                            </a:rPr>
                          </m:ctrlPr>
                        </m:fPr>
                        <m:num>
                          <m:r>
                            <a:rPr lang="en-GB" sz="2400" b="1" i="1" smtClean="0">
                              <a:solidFill>
                                <a:prstClr val="black"/>
                              </a:solidFill>
                              <a:latin typeface="Cambria Math"/>
                            </a:rPr>
                            <m:t>𝟏</m:t>
                          </m:r>
                        </m:num>
                        <m:den>
                          <m:rad>
                            <m:radPr>
                              <m:degHide m:val="on"/>
                              <m:ctrlPr>
                                <a:rPr lang="en-IE" sz="2400" b="1" i="1" smtClean="0">
                                  <a:solidFill>
                                    <a:prstClr val="black"/>
                                  </a:solidFill>
                                  <a:latin typeface="Cambria Math" panose="02040503050406030204" pitchFamily="18" charset="0"/>
                                </a:rPr>
                              </m:ctrlPr>
                            </m:radPr>
                            <m:deg/>
                            <m:e>
                              <m:r>
                                <a:rPr lang="en-GB" sz="2400" b="1" i="1" smtClean="0">
                                  <a:solidFill>
                                    <a:prstClr val="black"/>
                                  </a:solidFill>
                                  <a:latin typeface="Cambria Math"/>
                                </a:rPr>
                                <m:t>𝒏</m:t>
                              </m:r>
                            </m:e>
                          </m:rad>
                        </m:den>
                      </m:f>
                    </m:oMath>
                  </m:oMathPara>
                </a14:m>
                <a:endParaRPr lang="en-IE" sz="2400" b="1" dirty="0">
                  <a:solidFill>
                    <a:prstClr val="black"/>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030259" y="3643895"/>
                <a:ext cx="788276" cy="855299"/>
              </a:xfrm>
              <a:prstGeom prst="rect">
                <a:avLst/>
              </a:prstGeom>
              <a:blipFill rotWithShape="1">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203462" y="3618363"/>
                <a:ext cx="1505875" cy="855299"/>
              </a:xfrm>
              <a:prstGeom prst="rect">
                <a:avLst/>
              </a:prstGeom>
              <a:solidFill>
                <a:schemeClr val="accent3">
                  <a:lumMod val="60000"/>
                  <a:lumOff val="4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a:solidFill>
                            <a:prstClr val="black"/>
                          </a:solidFill>
                          <a:latin typeface="Cambria Math"/>
                        </a:rPr>
                        <m:t>+</m:t>
                      </m:r>
                      <m:f>
                        <m:fPr>
                          <m:ctrlPr>
                            <a:rPr lang="en-IE" sz="2400" b="1" i="1" smtClean="0">
                              <a:solidFill>
                                <a:prstClr val="black"/>
                              </a:solidFill>
                              <a:latin typeface="Cambria Math" panose="02040503050406030204" pitchFamily="18" charset="0"/>
                            </a:rPr>
                          </m:ctrlPr>
                        </m:fPr>
                        <m:num>
                          <m:r>
                            <a:rPr lang="en-GB" sz="2400" b="1" i="1" smtClean="0">
                              <a:solidFill>
                                <a:prstClr val="black"/>
                              </a:solidFill>
                              <a:latin typeface="Cambria Math"/>
                            </a:rPr>
                            <m:t>𝟏</m:t>
                          </m:r>
                        </m:num>
                        <m:den>
                          <m:rad>
                            <m:radPr>
                              <m:degHide m:val="on"/>
                              <m:ctrlPr>
                                <a:rPr lang="en-IE" sz="2400" b="1" i="1" smtClean="0">
                                  <a:solidFill>
                                    <a:prstClr val="black"/>
                                  </a:solidFill>
                                  <a:latin typeface="Cambria Math" panose="02040503050406030204" pitchFamily="18" charset="0"/>
                                </a:rPr>
                              </m:ctrlPr>
                            </m:radPr>
                            <m:deg/>
                            <m:e>
                              <m:r>
                                <a:rPr lang="en-GB" sz="2400" b="1" i="1" smtClean="0">
                                  <a:solidFill>
                                    <a:prstClr val="black"/>
                                  </a:solidFill>
                                  <a:latin typeface="Cambria Math"/>
                                </a:rPr>
                                <m:t>𝒏</m:t>
                              </m:r>
                            </m:e>
                          </m:rad>
                        </m:den>
                      </m:f>
                    </m:oMath>
                  </m:oMathPara>
                </a14:m>
                <a:endParaRPr lang="en-IE" sz="2400" b="1" dirty="0">
                  <a:solidFill>
                    <a:prstClr val="black"/>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203462" y="3618363"/>
                <a:ext cx="1505875" cy="855299"/>
              </a:xfrm>
              <a:prstGeom prst="rect">
                <a:avLst/>
              </a:prstGeom>
              <a:blipFill rotWithShape="1">
                <a:blip r:embed="rId4"/>
                <a:stretch>
                  <a:fillRect/>
                </a:stretch>
              </a:blipFill>
            </p:spPr>
            <p:txBody>
              <a:bodyPr/>
              <a:lstStyle/>
              <a:p>
                <a:r>
                  <a:rPr lang="en-IE">
                    <a:noFill/>
                  </a:rPr>
                  <a:t> </a:t>
                </a:r>
              </a:p>
            </p:txBody>
          </p:sp>
        </mc:Fallback>
      </mc:AlternateContent>
      <p:sp>
        <p:nvSpPr>
          <p:cNvPr id="10" name="Slide Number Placeholder 9"/>
          <p:cNvSpPr>
            <a:spLocks noGrp="1"/>
          </p:cNvSpPr>
          <p:nvPr>
            <p:ph type="sldNum" sz="quarter" idx="12"/>
          </p:nvPr>
        </p:nvSpPr>
        <p:spPr/>
        <p:txBody>
          <a:bodyPr/>
          <a:lstStyle/>
          <a:p>
            <a:fld id="{736B3658-BC38-4F28-AB91-2A23628287C7}" type="slidenum">
              <a:rPr lang="en-IE" smtClean="0">
                <a:solidFill>
                  <a:prstClr val="black"/>
                </a:solidFill>
              </a:rPr>
              <a:pPr/>
              <a:t>29</a:t>
            </a:fld>
            <a:endParaRPr lang="en-IE">
              <a:solidFill>
                <a:prstClr val="black"/>
              </a:solidFill>
            </a:endParaRPr>
          </a:p>
        </p:txBody>
      </p:sp>
      <p:grpSp>
        <p:nvGrpSpPr>
          <p:cNvPr id="18" name="Group 17"/>
          <p:cNvGrpSpPr/>
          <p:nvPr/>
        </p:nvGrpSpPr>
        <p:grpSpPr>
          <a:xfrm>
            <a:off x="7709337" y="3429171"/>
            <a:ext cx="1229710" cy="1268946"/>
            <a:chOff x="7709337" y="3429171"/>
            <a:chExt cx="1229710" cy="1268946"/>
          </a:xfrm>
        </p:grpSpPr>
        <p:sp>
          <p:nvSpPr>
            <p:cNvPr id="16" name="Oval 15"/>
            <p:cNvSpPr/>
            <p:nvPr/>
          </p:nvSpPr>
          <p:spPr>
            <a:xfrm>
              <a:off x="7709337" y="3429171"/>
              <a:ext cx="1229710" cy="1268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 name="TextBox 16"/>
            <p:cNvSpPr txBox="1"/>
            <p:nvPr/>
          </p:nvSpPr>
          <p:spPr>
            <a:xfrm>
              <a:off x="7709337" y="3539533"/>
              <a:ext cx="1229710" cy="923330"/>
            </a:xfrm>
            <a:prstGeom prst="rect">
              <a:avLst/>
            </a:prstGeom>
            <a:noFill/>
          </p:spPr>
          <p:txBody>
            <a:bodyPr wrap="square" rtlCol="0">
              <a:spAutoFit/>
            </a:bodyPr>
            <a:lstStyle/>
            <a:p>
              <a:pPr algn="ctr"/>
              <a:r>
                <a:rPr lang="en-GB" b="1" dirty="0" smtClean="0">
                  <a:solidFill>
                    <a:prstClr val="white"/>
                  </a:solidFill>
                </a:rPr>
                <a:t>I am</a:t>
              </a:r>
            </a:p>
            <a:p>
              <a:pPr algn="ctr"/>
              <a:r>
                <a:rPr lang="en-GB" b="1" dirty="0" smtClean="0">
                  <a:solidFill>
                    <a:prstClr val="white"/>
                  </a:solidFill>
                </a:rPr>
                <a:t> 95%</a:t>
              </a:r>
            </a:p>
            <a:p>
              <a:pPr algn="ctr"/>
              <a:r>
                <a:rPr lang="en-GB" b="1" dirty="0" smtClean="0">
                  <a:solidFill>
                    <a:prstClr val="white"/>
                  </a:solidFill>
                </a:rPr>
                <a:t>confident</a:t>
              </a:r>
            </a:p>
          </p:txBody>
        </p:sp>
      </p:grpSp>
      <mc:AlternateContent xmlns:mc="http://schemas.openxmlformats.org/markup-compatibility/2006" xmlns:a14="http://schemas.microsoft.com/office/drawing/2010/main">
        <mc:Choice Requires="a14">
          <p:sp>
            <p:nvSpPr>
              <p:cNvPr id="19" name="TextBox 18"/>
              <p:cNvSpPr txBox="1"/>
              <p:nvPr/>
            </p:nvSpPr>
            <p:spPr>
              <a:xfrm>
                <a:off x="3727673" y="4161203"/>
                <a:ext cx="865368"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IE" sz="2000" b="1" i="1" smtClean="0">
                              <a:solidFill>
                                <a:prstClr val="black"/>
                              </a:solidFill>
                              <a:latin typeface="Cambria Math" panose="02040503050406030204" pitchFamily="18" charset="0"/>
                            </a:rPr>
                          </m:ctrlPr>
                        </m:accPr>
                        <m:e>
                          <m:r>
                            <a:rPr lang="en-IE" sz="2000" b="1" i="1" smtClean="0">
                              <a:solidFill>
                                <a:prstClr val="black"/>
                              </a:solidFill>
                              <a:latin typeface="Cambria Math"/>
                            </a:rPr>
                            <m:t>𝒑</m:t>
                          </m:r>
                        </m:e>
                      </m:acc>
                    </m:oMath>
                  </m:oMathPara>
                </a14:m>
                <a:endParaRPr lang="en-IE" sz="2000" b="1" dirty="0">
                  <a:solidFill>
                    <a:prstClr val="black"/>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727673" y="4161203"/>
                <a:ext cx="865368" cy="400110"/>
              </a:xfrm>
              <a:prstGeom prst="rect">
                <a:avLst/>
              </a:prstGeom>
              <a:blipFill rotWithShape="1">
                <a:blip r:embed="rId5"/>
                <a:stretch>
                  <a:fillRect t="-7692" r="-17606" b="-9231"/>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34284" y="3824191"/>
                <a:ext cx="865368"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IE" sz="2400" b="1" i="1" smtClean="0">
                              <a:solidFill>
                                <a:prstClr val="black"/>
                              </a:solidFill>
                              <a:latin typeface="Cambria Math" panose="02040503050406030204" pitchFamily="18" charset="0"/>
                            </a:rPr>
                          </m:ctrlPr>
                        </m:accPr>
                        <m:e>
                          <m:r>
                            <a:rPr lang="en-IE" sz="2400" b="1" i="1" smtClean="0">
                              <a:solidFill>
                                <a:prstClr val="black"/>
                              </a:solidFill>
                              <a:latin typeface="Cambria Math"/>
                            </a:rPr>
                            <m:t>𝒑</m:t>
                          </m:r>
                        </m:e>
                      </m:acc>
                    </m:oMath>
                  </m:oMathPara>
                </a14:m>
                <a:endParaRPr lang="en-IE" sz="2400" b="1" dirty="0">
                  <a:solidFill>
                    <a:prstClr val="black"/>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34284" y="3824191"/>
                <a:ext cx="865368" cy="461665"/>
              </a:xfrm>
              <a:prstGeom prst="rect">
                <a:avLst/>
              </a:prstGeom>
              <a:blipFill rotWithShape="1">
                <a:blip r:embed="rId6"/>
                <a:stretch>
                  <a:fillRect t="-5263" r="-27465" b="-1052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075265" y="3778068"/>
                <a:ext cx="865368"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IE" sz="2400" b="1" i="1" smtClean="0">
                              <a:solidFill>
                                <a:prstClr val="black"/>
                              </a:solidFill>
                              <a:latin typeface="Cambria Math" panose="02040503050406030204" pitchFamily="18" charset="0"/>
                            </a:rPr>
                          </m:ctrlPr>
                        </m:accPr>
                        <m:e>
                          <m:r>
                            <a:rPr lang="en-IE" sz="2400" b="1" i="1" smtClean="0">
                              <a:solidFill>
                                <a:prstClr val="black"/>
                              </a:solidFill>
                              <a:latin typeface="Cambria Math"/>
                            </a:rPr>
                            <m:t>𝒑</m:t>
                          </m:r>
                        </m:e>
                      </m:acc>
                    </m:oMath>
                  </m:oMathPara>
                </a14:m>
                <a:endParaRPr lang="en-IE" sz="2400" b="1" dirty="0">
                  <a:solidFill>
                    <a:prstClr val="black"/>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075265" y="3778068"/>
                <a:ext cx="865368" cy="461665"/>
              </a:xfrm>
              <a:prstGeom prst="rect">
                <a:avLst/>
              </a:prstGeom>
              <a:blipFill rotWithShape="1">
                <a:blip r:embed="rId7"/>
                <a:stretch>
                  <a:fillRect t="-5333" r="-27465" b="-12000"/>
                </a:stretch>
              </a:blipFill>
            </p:spPr>
            <p:txBody>
              <a:bodyPr/>
              <a:lstStyle/>
              <a:p>
                <a:r>
                  <a:rPr lang="en-IE">
                    <a:noFill/>
                  </a:rPr>
                  <a:t> </a:t>
                </a:r>
              </a:p>
            </p:txBody>
          </p:sp>
        </mc:Fallback>
      </mc:AlternateContent>
    </p:spTree>
    <p:extLst>
      <p:ext uri="{BB962C8B-B14F-4D97-AF65-F5344CB8AC3E}">
        <p14:creationId xmlns:p14="http://schemas.microsoft.com/office/powerpoint/2010/main" val="287854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2" grpId="0"/>
      <p:bldP spid="13" grpId="0"/>
      <p:bldP spid="14" grpId="0" animBg="1"/>
      <p:bldP spid="15" grpId="0" animBg="1"/>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Grp="1" noChangeAspect="1" noChangeArrowheads="1"/>
          </p:cNvPicPr>
          <p:nvPr>
            <p:ph idx="1"/>
          </p:nvPr>
        </p:nvPicPr>
        <p:blipFill>
          <a:blip r:embed="rId3" cstate="print"/>
          <a:srcRect/>
          <a:stretch>
            <a:fillRect/>
          </a:stretch>
        </p:blipFill>
        <p:spPr bwMode="auto">
          <a:xfrm>
            <a:off x="2356621" y="2396359"/>
            <a:ext cx="4233388" cy="4024700"/>
          </a:xfrm>
          <a:prstGeom prst="rect">
            <a:avLst/>
          </a:prstGeom>
          <a:noFill/>
          <a:ln w="9525">
            <a:noFill/>
            <a:miter lim="800000"/>
            <a:headEnd/>
            <a:tailEnd/>
          </a:ln>
        </p:spPr>
      </p:pic>
      <p:sp>
        <p:nvSpPr>
          <p:cNvPr id="4" name="Title 3"/>
          <p:cNvSpPr>
            <a:spLocks noGrp="1"/>
          </p:cNvSpPr>
          <p:nvPr>
            <p:ph type="title"/>
          </p:nvPr>
        </p:nvSpPr>
        <p:spPr>
          <a:xfrm>
            <a:off x="457200" y="22381"/>
            <a:ext cx="8229600" cy="2484329"/>
          </a:xfrm>
        </p:spPr>
        <p:txBody>
          <a:bodyPr>
            <a:normAutofit/>
          </a:bodyPr>
          <a:lstStyle/>
          <a:p>
            <a:r>
              <a:rPr lang="en-IE" sz="3600" b="1" i="1" dirty="0" smtClean="0">
                <a:solidFill>
                  <a:srgbClr val="990033"/>
                </a:solidFill>
                <a:effectLst>
                  <a:outerShdw blurRad="38100" dist="38100" dir="2700000" algn="tl">
                    <a:srgbClr val="000000">
                      <a:alpha val="43137"/>
                    </a:srgbClr>
                  </a:outerShdw>
                </a:effectLst>
                <a:ea typeface="+mn-ea"/>
                <a:cs typeface="+mn-cs"/>
              </a:rPr>
              <a:t>We analysed </a:t>
            </a:r>
            <a:r>
              <a:rPr lang="en-IE" sz="3600" b="1" i="1" dirty="0">
                <a:solidFill>
                  <a:srgbClr val="990033"/>
                </a:solidFill>
                <a:effectLst>
                  <a:outerShdw blurRad="38100" dist="38100" dir="2700000" algn="tl">
                    <a:srgbClr val="000000">
                      <a:alpha val="43137"/>
                    </a:srgbClr>
                  </a:outerShdw>
                </a:effectLst>
                <a:ea typeface="+mn-ea"/>
                <a:cs typeface="+mn-cs"/>
              </a:rPr>
              <a:t>R</a:t>
            </a:r>
            <a:r>
              <a:rPr lang="en-IE" sz="3600" b="1" i="1" dirty="0" smtClean="0">
                <a:solidFill>
                  <a:srgbClr val="990033"/>
                </a:solidFill>
                <a:effectLst>
                  <a:outerShdw blurRad="38100" dist="38100" dir="2700000" algn="tl">
                    <a:srgbClr val="000000">
                      <a:alpha val="43137"/>
                    </a:srgbClr>
                  </a:outerShdw>
                </a:effectLst>
                <a:ea typeface="+mn-ea"/>
                <a:cs typeface="+mn-cs"/>
              </a:rPr>
              <a:t>ight Foot Lengths as an example of continuous data that would be normally distributed </a:t>
            </a:r>
            <a:endParaRPr lang="en-IE" sz="3600" b="1" i="1" dirty="0">
              <a:solidFill>
                <a:srgbClr val="990033"/>
              </a:solidFill>
              <a:effectLst>
                <a:outerShdw blurRad="38100" dist="38100" dir="2700000" algn="tl">
                  <a:srgbClr val="000000">
                    <a:alpha val="43137"/>
                  </a:srgbClr>
                </a:outerShdw>
              </a:effectLst>
              <a:ea typeface="+mn-ea"/>
              <a:cs typeface="+mn-cs"/>
            </a:endParaRPr>
          </a:p>
        </p:txBody>
      </p:sp>
      <p:sp>
        <p:nvSpPr>
          <p:cNvPr id="2" name="Slide Number Placeholder 1"/>
          <p:cNvSpPr>
            <a:spLocks noGrp="1"/>
          </p:cNvSpPr>
          <p:nvPr>
            <p:ph type="sldNum" sz="quarter" idx="12"/>
          </p:nvPr>
        </p:nvSpPr>
        <p:spPr/>
        <p:txBody>
          <a:bodyPr/>
          <a:lstStyle/>
          <a:p>
            <a:fld id="{F79F11AE-FEA8-4E86-BAC6-BA1A6295265B}" type="slidenum">
              <a:rPr lang="en-IE" smtClean="0">
                <a:solidFill>
                  <a:prstClr val="black">
                    <a:tint val="75000"/>
                  </a:prstClr>
                </a:solidFill>
              </a:rPr>
              <a:pPr/>
              <a:t>3</a:t>
            </a:fld>
            <a:endParaRPr lang="en-IE" dirty="0">
              <a:solidFill>
                <a:prstClr val="black">
                  <a:tint val="75000"/>
                </a:prstClr>
              </a:solidFill>
            </a:endParaRPr>
          </a:p>
        </p:txBody>
      </p:sp>
    </p:spTree>
    <p:extLst>
      <p:ext uri="{BB962C8B-B14F-4D97-AF65-F5344CB8AC3E}">
        <p14:creationId xmlns:p14="http://schemas.microsoft.com/office/powerpoint/2010/main" val="255955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4" y="195808"/>
            <a:ext cx="8418786" cy="1143000"/>
          </a:xfrm>
        </p:spPr>
        <p:txBody>
          <a:bodyPr>
            <a:noAutofit/>
          </a:bodyPr>
          <a:lstStyle/>
          <a:p>
            <a:r>
              <a:rPr lang="en-IE" sz="2800" b="1" i="1" dirty="0" smtClean="0">
                <a:solidFill>
                  <a:srgbClr val="990033"/>
                </a:solidFill>
                <a:effectLst>
                  <a:outerShdw blurRad="38100" dist="38100" dir="2700000" algn="tl">
                    <a:srgbClr val="000000">
                      <a:alpha val="43137"/>
                    </a:srgbClr>
                  </a:outerShdw>
                </a:effectLst>
              </a:rPr>
              <a:t>“95% confidence intervals” using the margin of error around the sampled proportion (blue dot)</a:t>
            </a:r>
            <a:endParaRPr lang="en-IE" sz="2800" b="1" i="1" dirty="0">
              <a:solidFill>
                <a:srgbClr val="990033"/>
              </a:solidFill>
              <a:effectLst>
                <a:outerShdw blurRad="38100" dist="38100" dir="2700000" algn="tl">
                  <a:srgbClr val="000000">
                    <a:alpha val="43137"/>
                  </a:srgbClr>
                </a:outerShdw>
              </a:effectLst>
            </a:endParaRPr>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688" y="1261241"/>
            <a:ext cx="5762625" cy="463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16200000">
            <a:off x="-362556" y="4051712"/>
            <a:ext cx="3732368" cy="369332"/>
          </a:xfrm>
          <a:prstGeom prst="rect">
            <a:avLst/>
          </a:prstGeom>
          <a:noFill/>
        </p:spPr>
        <p:txBody>
          <a:bodyPr wrap="none" rtlCol="0">
            <a:spAutoFit/>
          </a:bodyPr>
          <a:lstStyle/>
          <a:p>
            <a:r>
              <a:rPr lang="en-IE" b="1" dirty="0" smtClean="0">
                <a:solidFill>
                  <a:prstClr val="black"/>
                </a:solidFill>
              </a:rPr>
              <a:t>20 different 95% confidence intervals</a:t>
            </a:r>
          </a:p>
        </p:txBody>
      </p:sp>
      <mc:AlternateContent xmlns:mc="http://schemas.openxmlformats.org/markup-compatibility/2006" xmlns:a14="http://schemas.microsoft.com/office/drawing/2010/main">
        <mc:Choice Requires="a14">
          <p:sp>
            <p:nvSpPr>
              <p:cNvPr id="5" name="TextBox 4"/>
              <p:cNvSpPr txBox="1"/>
              <p:nvPr/>
            </p:nvSpPr>
            <p:spPr>
              <a:xfrm>
                <a:off x="2885072" y="5765627"/>
                <a:ext cx="2049517" cy="92333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IE" b="1" i="1" smtClean="0">
                          <a:solidFill>
                            <a:prstClr val="black"/>
                          </a:solidFill>
                          <a:latin typeface="Cambria Math"/>
                        </a:rPr>
                        <m:t>𝒑</m:t>
                      </m:r>
                    </m:oMath>
                  </m:oMathPara>
                </a14:m>
                <a:endParaRPr lang="en-IE" b="1" dirty="0" smtClean="0">
                  <a:solidFill>
                    <a:prstClr val="black"/>
                  </a:solidFill>
                </a:endParaRPr>
              </a:p>
              <a:p>
                <a:pPr algn="ctr"/>
                <a:r>
                  <a:rPr lang="en-IE" b="1" dirty="0" smtClean="0">
                    <a:solidFill>
                      <a:prstClr val="black"/>
                    </a:solidFill>
                  </a:rPr>
                  <a:t>Population Proportion</a:t>
                </a:r>
              </a:p>
            </p:txBody>
          </p:sp>
        </mc:Choice>
        <mc:Fallback xmlns="">
          <p:sp>
            <p:nvSpPr>
              <p:cNvPr id="5" name="TextBox 4"/>
              <p:cNvSpPr txBox="1">
                <a:spLocks noRot="1" noChangeAspect="1" noMove="1" noResize="1" noEditPoints="1" noAdjustHandles="1" noChangeArrowheads="1" noChangeShapeType="1" noTextEdit="1"/>
              </p:cNvSpPr>
              <p:nvPr/>
            </p:nvSpPr>
            <p:spPr>
              <a:xfrm>
                <a:off x="2885072" y="5765627"/>
                <a:ext cx="2049517" cy="923330"/>
              </a:xfrm>
              <a:prstGeom prst="rect">
                <a:avLst/>
              </a:prstGeom>
              <a:blipFill rotWithShape="1">
                <a:blip r:embed="rId4"/>
                <a:stretch>
                  <a:fillRect b="-9934"/>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317571" y="2319551"/>
                <a:ext cx="788276" cy="5373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prstClr val="black"/>
                          </a:solidFill>
                          <a:latin typeface="Cambria Math"/>
                        </a:rPr>
                        <m:t>−</m:t>
                      </m:r>
                      <m:f>
                        <m:fPr>
                          <m:ctrlPr>
                            <a:rPr lang="en-IE" sz="1400" b="1" i="1" smtClean="0">
                              <a:solidFill>
                                <a:prstClr val="black"/>
                              </a:solidFill>
                              <a:latin typeface="Cambria Math" panose="02040503050406030204" pitchFamily="18" charset="0"/>
                            </a:rPr>
                          </m:ctrlPr>
                        </m:fPr>
                        <m:num>
                          <m:r>
                            <a:rPr lang="en-GB" sz="1400" b="1" i="1" smtClean="0">
                              <a:solidFill>
                                <a:prstClr val="black"/>
                              </a:solidFill>
                              <a:latin typeface="Cambria Math"/>
                            </a:rPr>
                            <m:t>𝟏</m:t>
                          </m:r>
                        </m:num>
                        <m:den>
                          <m:rad>
                            <m:radPr>
                              <m:degHide m:val="on"/>
                              <m:ctrlPr>
                                <a:rPr lang="en-IE" sz="1400" b="1" i="1" smtClean="0">
                                  <a:solidFill>
                                    <a:prstClr val="black"/>
                                  </a:solidFill>
                                  <a:latin typeface="Cambria Math" panose="02040503050406030204" pitchFamily="18" charset="0"/>
                                </a:rPr>
                              </m:ctrlPr>
                            </m:radPr>
                            <m:deg/>
                            <m:e>
                              <m:r>
                                <a:rPr lang="en-GB" sz="1400" b="1" i="1" smtClean="0">
                                  <a:solidFill>
                                    <a:prstClr val="black"/>
                                  </a:solidFill>
                                  <a:latin typeface="Cambria Math"/>
                                </a:rPr>
                                <m:t>𝒏</m:t>
                              </m:r>
                            </m:e>
                          </m:rad>
                        </m:den>
                      </m:f>
                    </m:oMath>
                  </m:oMathPara>
                </a14:m>
                <a:endParaRPr lang="en-IE" sz="1400" b="1"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317571" y="2319551"/>
                <a:ext cx="788276" cy="537327"/>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409129" y="2319551"/>
                <a:ext cx="788276" cy="5373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a:solidFill>
                            <a:prstClr val="black"/>
                          </a:solidFill>
                          <a:latin typeface="Cambria Math"/>
                        </a:rPr>
                        <m:t>+</m:t>
                      </m:r>
                      <m:f>
                        <m:fPr>
                          <m:ctrlPr>
                            <a:rPr lang="en-IE" sz="1400" b="1" i="1" smtClean="0">
                              <a:solidFill>
                                <a:prstClr val="black"/>
                              </a:solidFill>
                              <a:latin typeface="Cambria Math" panose="02040503050406030204" pitchFamily="18" charset="0"/>
                            </a:rPr>
                          </m:ctrlPr>
                        </m:fPr>
                        <m:num>
                          <m:r>
                            <a:rPr lang="en-GB" sz="1400" b="1" i="1" smtClean="0">
                              <a:solidFill>
                                <a:prstClr val="black"/>
                              </a:solidFill>
                              <a:latin typeface="Cambria Math"/>
                            </a:rPr>
                            <m:t>𝟏</m:t>
                          </m:r>
                        </m:num>
                        <m:den>
                          <m:rad>
                            <m:radPr>
                              <m:degHide m:val="on"/>
                              <m:ctrlPr>
                                <a:rPr lang="en-IE" sz="1400" b="1" i="1" smtClean="0">
                                  <a:solidFill>
                                    <a:prstClr val="black"/>
                                  </a:solidFill>
                                  <a:latin typeface="Cambria Math" panose="02040503050406030204" pitchFamily="18" charset="0"/>
                                </a:rPr>
                              </m:ctrlPr>
                            </m:radPr>
                            <m:deg/>
                            <m:e>
                              <m:r>
                                <a:rPr lang="en-GB" sz="1400" b="1" i="1" smtClean="0">
                                  <a:solidFill>
                                    <a:prstClr val="black"/>
                                  </a:solidFill>
                                  <a:latin typeface="Cambria Math"/>
                                </a:rPr>
                                <m:t>𝒏</m:t>
                              </m:r>
                            </m:e>
                          </m:rad>
                        </m:den>
                      </m:f>
                    </m:oMath>
                  </m:oMathPara>
                </a14:m>
                <a:endParaRPr lang="en-IE" sz="1400" b="1"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409129" y="2319551"/>
                <a:ext cx="788276" cy="537327"/>
              </a:xfrm>
              <a:prstGeom prst="rect">
                <a:avLst/>
              </a:prstGeom>
              <a:blipFill rotWithShape="1">
                <a:blip r:embed="rId6"/>
                <a:stretch>
                  <a:fillRect/>
                </a:stretch>
              </a:blipFill>
            </p:spPr>
            <p:txBody>
              <a:bodyPr/>
              <a:lstStyle/>
              <a:p>
                <a:r>
                  <a:rPr lang="en-IE">
                    <a:noFill/>
                  </a:rPr>
                  <a:t> </a:t>
                </a:r>
              </a:p>
            </p:txBody>
          </p:sp>
        </mc:Fallback>
      </mc:AlternateContent>
      <p:sp>
        <p:nvSpPr>
          <p:cNvPr id="9" name="TextBox 8"/>
          <p:cNvSpPr txBox="1"/>
          <p:nvPr/>
        </p:nvSpPr>
        <p:spPr>
          <a:xfrm>
            <a:off x="6731876" y="3121572"/>
            <a:ext cx="1749972" cy="2585323"/>
          </a:xfrm>
          <a:prstGeom prst="rect">
            <a:avLst/>
          </a:prstGeom>
          <a:noFill/>
          <a:ln>
            <a:solidFill>
              <a:schemeClr val="accent2">
                <a:lumMod val="75000"/>
              </a:schemeClr>
            </a:solidFill>
          </a:ln>
        </p:spPr>
        <p:txBody>
          <a:bodyPr wrap="square" rtlCol="0">
            <a:spAutoFit/>
          </a:bodyPr>
          <a:lstStyle/>
          <a:p>
            <a:r>
              <a:rPr lang="en-GB" b="1" dirty="0" smtClean="0">
                <a:solidFill>
                  <a:prstClr val="black"/>
                </a:solidFill>
              </a:rPr>
              <a:t>95% of the time, the true population is in the interval I made with my sampled proportion and the margin of error interval.</a:t>
            </a:r>
            <a:endParaRPr lang="en-IE" b="1" dirty="0" smtClean="0">
              <a:solidFill>
                <a:prstClr val="black"/>
              </a:solidFill>
            </a:endParaRPr>
          </a:p>
        </p:txBody>
      </p:sp>
      <p:sp>
        <p:nvSpPr>
          <p:cNvPr id="3" name="Slide Number Placeholder 2"/>
          <p:cNvSpPr>
            <a:spLocks noGrp="1"/>
          </p:cNvSpPr>
          <p:nvPr>
            <p:ph type="sldNum" sz="quarter" idx="12"/>
          </p:nvPr>
        </p:nvSpPr>
        <p:spPr/>
        <p:txBody>
          <a:bodyPr/>
          <a:lstStyle/>
          <a:p>
            <a:fld id="{F79F11AE-FEA8-4E86-BAC6-BA1A6295265B}" type="slidenum">
              <a:rPr lang="en-IE" smtClean="0">
                <a:solidFill>
                  <a:prstClr val="black">
                    <a:tint val="75000"/>
                  </a:prstClr>
                </a:solidFill>
              </a:rPr>
              <a:pPr/>
              <a:t>30</a:t>
            </a:fld>
            <a:endParaRPr lang="en-IE" dirty="0">
              <a:solidFill>
                <a:prstClr val="black">
                  <a:tint val="75000"/>
                </a:prstClr>
              </a:solidFill>
            </a:endParaRPr>
          </a:p>
        </p:txBody>
      </p:sp>
    </p:spTree>
    <p:extLst>
      <p:ext uri="{BB962C8B-B14F-4D97-AF65-F5344CB8AC3E}">
        <p14:creationId xmlns:p14="http://schemas.microsoft.com/office/powerpoint/2010/main" val="3458927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4" y="195808"/>
            <a:ext cx="8418786" cy="1143000"/>
          </a:xfrm>
        </p:spPr>
        <p:txBody>
          <a:bodyPr>
            <a:noAutofit/>
          </a:bodyPr>
          <a:lstStyle/>
          <a:p>
            <a:r>
              <a:rPr lang="en-IE" sz="2800" b="1" i="1" dirty="0" smtClean="0">
                <a:solidFill>
                  <a:srgbClr val="990033"/>
                </a:solidFill>
                <a:effectLst>
                  <a:outerShdw blurRad="38100" dist="38100" dir="2700000" algn="tl">
                    <a:srgbClr val="000000">
                      <a:alpha val="43137"/>
                    </a:srgbClr>
                  </a:outerShdw>
                </a:effectLst>
              </a:rPr>
              <a:t>“95% confidence intervals” using the margin of error around the sampled proportion (blue dot)</a:t>
            </a:r>
            <a:endParaRPr lang="en-IE" sz="2800" b="1" i="1" dirty="0">
              <a:solidFill>
                <a:srgbClr val="990033"/>
              </a:solidFill>
              <a:effectLst>
                <a:outerShdw blurRad="38100" dist="38100" dir="2700000" algn="tl">
                  <a:srgbClr val="000000">
                    <a:alpha val="43137"/>
                  </a:srgbClr>
                </a:outerShdw>
              </a:effectLst>
            </a:endParaRPr>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688" y="1261241"/>
            <a:ext cx="5762625" cy="463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16200000">
            <a:off x="-189130" y="4051712"/>
            <a:ext cx="3732368" cy="369332"/>
          </a:xfrm>
          <a:prstGeom prst="rect">
            <a:avLst/>
          </a:prstGeom>
          <a:noFill/>
        </p:spPr>
        <p:txBody>
          <a:bodyPr wrap="none" rtlCol="0">
            <a:spAutoFit/>
          </a:bodyPr>
          <a:lstStyle/>
          <a:p>
            <a:r>
              <a:rPr lang="en-IE" b="1" dirty="0" smtClean="0">
                <a:solidFill>
                  <a:prstClr val="black"/>
                </a:solidFill>
              </a:rPr>
              <a:t>20 different 95% confidence intervals</a:t>
            </a:r>
          </a:p>
        </p:txBody>
      </p:sp>
      <mc:AlternateContent xmlns:mc="http://schemas.openxmlformats.org/markup-compatibility/2006" xmlns:a14="http://schemas.microsoft.com/office/drawing/2010/main">
        <mc:Choice Requires="a14">
          <p:sp>
            <p:nvSpPr>
              <p:cNvPr id="5" name="TextBox 4"/>
              <p:cNvSpPr txBox="1"/>
              <p:nvPr/>
            </p:nvSpPr>
            <p:spPr>
              <a:xfrm>
                <a:off x="2885072" y="5765627"/>
                <a:ext cx="2049517" cy="92333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IE" b="1" i="1" smtClean="0">
                          <a:solidFill>
                            <a:prstClr val="black"/>
                          </a:solidFill>
                          <a:latin typeface="Cambria Math"/>
                        </a:rPr>
                        <m:t>𝒑</m:t>
                      </m:r>
                    </m:oMath>
                  </m:oMathPara>
                </a14:m>
                <a:endParaRPr lang="en-IE" b="1" dirty="0" smtClean="0">
                  <a:solidFill>
                    <a:prstClr val="black"/>
                  </a:solidFill>
                </a:endParaRPr>
              </a:p>
              <a:p>
                <a:pPr algn="ctr"/>
                <a:r>
                  <a:rPr lang="en-IE" b="1" dirty="0" smtClean="0">
                    <a:solidFill>
                      <a:prstClr val="black"/>
                    </a:solidFill>
                  </a:rPr>
                  <a:t>Population Proportion</a:t>
                </a:r>
              </a:p>
            </p:txBody>
          </p:sp>
        </mc:Choice>
        <mc:Fallback xmlns="">
          <p:sp>
            <p:nvSpPr>
              <p:cNvPr id="5" name="TextBox 4"/>
              <p:cNvSpPr txBox="1">
                <a:spLocks noRot="1" noChangeAspect="1" noMove="1" noResize="1" noEditPoints="1" noAdjustHandles="1" noChangeArrowheads="1" noChangeShapeType="1" noTextEdit="1"/>
              </p:cNvSpPr>
              <p:nvPr/>
            </p:nvSpPr>
            <p:spPr>
              <a:xfrm>
                <a:off x="2885072" y="5765627"/>
                <a:ext cx="2049517" cy="923330"/>
              </a:xfrm>
              <a:prstGeom prst="rect">
                <a:avLst/>
              </a:prstGeom>
              <a:blipFill rotWithShape="1">
                <a:blip r:embed="rId4"/>
                <a:stretch>
                  <a:fillRect b="-9934"/>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044197" y="2319551"/>
                <a:ext cx="788276" cy="5373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prstClr val="black"/>
                          </a:solidFill>
                          <a:latin typeface="Cambria Math"/>
                        </a:rPr>
                        <m:t>−</m:t>
                      </m:r>
                      <m:f>
                        <m:fPr>
                          <m:ctrlPr>
                            <a:rPr lang="en-IE" sz="1400" b="1" i="1" smtClean="0">
                              <a:solidFill>
                                <a:prstClr val="black"/>
                              </a:solidFill>
                              <a:latin typeface="Cambria Math" panose="02040503050406030204" pitchFamily="18" charset="0"/>
                            </a:rPr>
                          </m:ctrlPr>
                        </m:fPr>
                        <m:num>
                          <m:r>
                            <a:rPr lang="en-GB" sz="1400" b="1" i="1" smtClean="0">
                              <a:solidFill>
                                <a:prstClr val="black"/>
                              </a:solidFill>
                              <a:latin typeface="Cambria Math"/>
                            </a:rPr>
                            <m:t>𝟏</m:t>
                          </m:r>
                        </m:num>
                        <m:den>
                          <m:rad>
                            <m:radPr>
                              <m:degHide m:val="on"/>
                              <m:ctrlPr>
                                <a:rPr lang="en-IE" sz="1400" b="1" i="1" smtClean="0">
                                  <a:solidFill>
                                    <a:prstClr val="black"/>
                                  </a:solidFill>
                                  <a:latin typeface="Cambria Math" panose="02040503050406030204" pitchFamily="18" charset="0"/>
                                </a:rPr>
                              </m:ctrlPr>
                            </m:radPr>
                            <m:deg/>
                            <m:e>
                              <m:r>
                                <a:rPr lang="en-GB" sz="1400" b="1" i="1" smtClean="0">
                                  <a:solidFill>
                                    <a:prstClr val="black"/>
                                  </a:solidFill>
                                  <a:latin typeface="Cambria Math"/>
                                </a:rPr>
                                <m:t>𝒏</m:t>
                              </m:r>
                            </m:e>
                          </m:rad>
                        </m:den>
                      </m:f>
                    </m:oMath>
                  </m:oMathPara>
                </a14:m>
                <a:endParaRPr lang="en-IE" sz="1400" b="1"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044197" y="2319551"/>
                <a:ext cx="788276" cy="537327"/>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49297" y="2319551"/>
                <a:ext cx="788276" cy="5373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a:solidFill>
                            <a:prstClr val="black"/>
                          </a:solidFill>
                          <a:latin typeface="Cambria Math"/>
                        </a:rPr>
                        <m:t>+</m:t>
                      </m:r>
                      <m:f>
                        <m:fPr>
                          <m:ctrlPr>
                            <a:rPr lang="en-IE" sz="1400" b="1" i="1" smtClean="0">
                              <a:solidFill>
                                <a:prstClr val="black"/>
                              </a:solidFill>
                              <a:latin typeface="Cambria Math" panose="02040503050406030204" pitchFamily="18" charset="0"/>
                            </a:rPr>
                          </m:ctrlPr>
                        </m:fPr>
                        <m:num>
                          <m:r>
                            <a:rPr lang="en-GB" sz="1400" b="1" i="1" smtClean="0">
                              <a:solidFill>
                                <a:prstClr val="black"/>
                              </a:solidFill>
                              <a:latin typeface="Cambria Math"/>
                            </a:rPr>
                            <m:t>𝟏</m:t>
                          </m:r>
                        </m:num>
                        <m:den>
                          <m:rad>
                            <m:radPr>
                              <m:degHide m:val="on"/>
                              <m:ctrlPr>
                                <a:rPr lang="en-IE" sz="1400" b="1" i="1" smtClean="0">
                                  <a:solidFill>
                                    <a:prstClr val="black"/>
                                  </a:solidFill>
                                  <a:latin typeface="Cambria Math" panose="02040503050406030204" pitchFamily="18" charset="0"/>
                                </a:rPr>
                              </m:ctrlPr>
                            </m:radPr>
                            <m:deg/>
                            <m:e>
                              <m:r>
                                <a:rPr lang="en-GB" sz="1400" b="1" i="1" smtClean="0">
                                  <a:solidFill>
                                    <a:prstClr val="black"/>
                                  </a:solidFill>
                                  <a:latin typeface="Cambria Math"/>
                                </a:rPr>
                                <m:t>𝒏</m:t>
                              </m:r>
                            </m:e>
                          </m:rad>
                        </m:den>
                      </m:f>
                    </m:oMath>
                  </m:oMathPara>
                </a14:m>
                <a:endParaRPr lang="en-IE" sz="1400" b="1"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49297" y="2319551"/>
                <a:ext cx="788276" cy="537327"/>
              </a:xfrm>
              <a:prstGeom prst="rect">
                <a:avLst/>
              </a:prstGeom>
              <a:blipFill rotWithShape="1">
                <a:blip r:embed="rId6"/>
                <a:stretch>
                  <a:fillRect/>
                </a:stretch>
              </a:blipFill>
            </p:spPr>
            <p:txBody>
              <a:bodyPr/>
              <a:lstStyle/>
              <a:p>
                <a:r>
                  <a:rPr lang="en-IE">
                    <a:noFill/>
                  </a:rPr>
                  <a:t> </a:t>
                </a:r>
              </a:p>
            </p:txBody>
          </p:sp>
        </mc:Fallback>
      </mc:AlternateContent>
      <p:sp>
        <p:nvSpPr>
          <p:cNvPr id="9" name="TextBox 8"/>
          <p:cNvSpPr txBox="1"/>
          <p:nvPr/>
        </p:nvSpPr>
        <p:spPr>
          <a:xfrm>
            <a:off x="6255626" y="2531023"/>
            <a:ext cx="2374024" cy="2862322"/>
          </a:xfrm>
          <a:prstGeom prst="rect">
            <a:avLst/>
          </a:prstGeom>
          <a:noFill/>
          <a:ln>
            <a:solidFill>
              <a:schemeClr val="accent2">
                <a:lumMod val="75000"/>
              </a:schemeClr>
            </a:solidFill>
          </a:ln>
        </p:spPr>
        <p:txBody>
          <a:bodyPr wrap="square" rtlCol="0">
            <a:spAutoFit/>
          </a:bodyPr>
          <a:lstStyle/>
          <a:p>
            <a:r>
              <a:rPr lang="en-IE" b="1" dirty="0"/>
              <a:t>If I took lots of random samples of this size and created confidence intervals at the 95% level of confidence around the sample proportions, 95% of the intervals would capture the true population proportion.</a:t>
            </a:r>
            <a:endParaRPr lang="en-IE" b="1" dirty="0" smtClean="0"/>
          </a:p>
        </p:txBody>
      </p:sp>
      <p:sp>
        <p:nvSpPr>
          <p:cNvPr id="3" name="Slide Number Placeholder 2"/>
          <p:cNvSpPr>
            <a:spLocks noGrp="1"/>
          </p:cNvSpPr>
          <p:nvPr>
            <p:ph type="sldNum" sz="quarter" idx="12"/>
          </p:nvPr>
        </p:nvSpPr>
        <p:spPr/>
        <p:txBody>
          <a:bodyPr/>
          <a:lstStyle/>
          <a:p>
            <a:fld id="{F79F11AE-FEA8-4E86-BAC6-BA1A6295265B}" type="slidenum">
              <a:rPr lang="en-IE" smtClean="0">
                <a:solidFill>
                  <a:prstClr val="black">
                    <a:tint val="75000"/>
                  </a:prstClr>
                </a:solidFill>
              </a:rPr>
              <a:pPr/>
              <a:t>31</a:t>
            </a:fld>
            <a:endParaRPr lang="en-IE" dirty="0">
              <a:solidFill>
                <a:prstClr val="black">
                  <a:tint val="75000"/>
                </a:prstClr>
              </a:solidFill>
            </a:endParaRPr>
          </a:p>
        </p:txBody>
      </p:sp>
      <p:sp>
        <p:nvSpPr>
          <p:cNvPr id="6" name="Date Placeholder 5"/>
          <p:cNvSpPr>
            <a:spLocks noGrp="1"/>
          </p:cNvSpPr>
          <p:nvPr>
            <p:ph type="dt" sz="half" idx="10"/>
          </p:nvPr>
        </p:nvSpPr>
        <p:spPr/>
        <p:txBody>
          <a:bodyPr/>
          <a:lstStyle/>
          <a:p>
            <a:fld id="{ECDCA393-65AF-40C6-B05D-EDDF560D4EF3}" type="datetime12">
              <a:rPr lang="en-IE" smtClean="0">
                <a:solidFill>
                  <a:prstClr val="black">
                    <a:tint val="75000"/>
                  </a:prstClr>
                </a:solidFill>
              </a:rPr>
              <a:t>3:50 pm</a:t>
            </a:fld>
            <a:endParaRPr lang="en-IE" dirty="0">
              <a:solidFill>
                <a:prstClr val="black">
                  <a:tint val="75000"/>
                </a:prstClr>
              </a:solidFill>
            </a:endParaRPr>
          </a:p>
        </p:txBody>
      </p:sp>
      <p:cxnSp>
        <p:nvCxnSpPr>
          <p:cNvPr id="11" name="Straight Connector 10"/>
          <p:cNvCxnSpPr/>
          <p:nvPr/>
        </p:nvCxnSpPr>
        <p:spPr>
          <a:xfrm>
            <a:off x="2916604" y="1592317"/>
            <a:ext cx="0" cy="4304950"/>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4897863" y="1592317"/>
            <a:ext cx="0" cy="4304950"/>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2044197" y="2841111"/>
            <a:ext cx="410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44197" y="2993511"/>
            <a:ext cx="410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1" dirty="0"/>
          </a:p>
        </p:txBody>
      </p:sp>
      <p:sp>
        <p:nvSpPr>
          <p:cNvPr id="16" name="Rectangle 15"/>
          <p:cNvSpPr/>
          <p:nvPr/>
        </p:nvSpPr>
        <p:spPr>
          <a:xfrm>
            <a:off x="2044197" y="3130145"/>
            <a:ext cx="410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2044197" y="3256273"/>
            <a:ext cx="410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1807707" y="3429699"/>
            <a:ext cx="410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18"/>
          <p:cNvSpPr/>
          <p:nvPr/>
        </p:nvSpPr>
        <p:spPr>
          <a:xfrm>
            <a:off x="2044197" y="3587359"/>
            <a:ext cx="410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p:cNvSpPr/>
          <p:nvPr/>
        </p:nvSpPr>
        <p:spPr>
          <a:xfrm>
            <a:off x="2044197" y="3713487"/>
            <a:ext cx="410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p:cNvSpPr/>
          <p:nvPr/>
        </p:nvSpPr>
        <p:spPr>
          <a:xfrm>
            <a:off x="2044197" y="3871147"/>
            <a:ext cx="410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p:cNvSpPr/>
          <p:nvPr/>
        </p:nvSpPr>
        <p:spPr>
          <a:xfrm>
            <a:off x="2044197" y="4044573"/>
            <a:ext cx="410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Rectangle 22"/>
          <p:cNvSpPr/>
          <p:nvPr/>
        </p:nvSpPr>
        <p:spPr>
          <a:xfrm>
            <a:off x="2044197" y="4202233"/>
            <a:ext cx="410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23"/>
          <p:cNvSpPr/>
          <p:nvPr/>
        </p:nvSpPr>
        <p:spPr>
          <a:xfrm>
            <a:off x="2044197" y="4328361"/>
            <a:ext cx="410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2044197" y="4486021"/>
            <a:ext cx="410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2044197" y="4643681"/>
            <a:ext cx="410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044197" y="4801341"/>
            <a:ext cx="410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044197" y="4943235"/>
            <a:ext cx="410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044197" y="5069363"/>
            <a:ext cx="410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044197" y="5211257"/>
            <a:ext cx="4104000" cy="1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044197" y="5368917"/>
            <a:ext cx="4104000" cy="1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2044197" y="5542343"/>
            <a:ext cx="410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2044197" y="5684237"/>
            <a:ext cx="4104000" cy="2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55421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20"/>
                                        </p:tgtEl>
                                      </p:cBhvr>
                                    </p:animEffect>
                                    <p:set>
                                      <p:cBhvr>
                                        <p:cTn id="45" dur="1" fill="hold">
                                          <p:stCondLst>
                                            <p:cond delay="499"/>
                                          </p:stCondLst>
                                        </p:cTn>
                                        <p:tgtEl>
                                          <p:spTgt spid="2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24"/>
                                        </p:tgtEl>
                                      </p:cBhvr>
                                    </p:animEffect>
                                    <p:set>
                                      <p:cBhvr>
                                        <p:cTn id="65" dur="1" fill="hold">
                                          <p:stCondLst>
                                            <p:cond delay="499"/>
                                          </p:stCondLst>
                                        </p:cTn>
                                        <p:tgtEl>
                                          <p:spTgt spid="2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26"/>
                                        </p:tgtEl>
                                      </p:cBhvr>
                                    </p:animEffect>
                                    <p:set>
                                      <p:cBhvr>
                                        <p:cTn id="75" dur="1" fill="hold">
                                          <p:stCondLst>
                                            <p:cond delay="499"/>
                                          </p:stCondLst>
                                        </p:cTn>
                                        <p:tgtEl>
                                          <p:spTgt spid="26"/>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27"/>
                                        </p:tgtEl>
                                      </p:cBhvr>
                                    </p:animEffect>
                                    <p:set>
                                      <p:cBhvr>
                                        <p:cTn id="80" dur="1" fill="hold">
                                          <p:stCondLst>
                                            <p:cond delay="499"/>
                                          </p:stCondLst>
                                        </p:cTn>
                                        <p:tgtEl>
                                          <p:spTgt spid="2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28"/>
                                        </p:tgtEl>
                                      </p:cBhvr>
                                    </p:animEffect>
                                    <p:set>
                                      <p:cBhvr>
                                        <p:cTn id="85" dur="1" fill="hold">
                                          <p:stCondLst>
                                            <p:cond delay="499"/>
                                          </p:stCondLst>
                                        </p:cTn>
                                        <p:tgtEl>
                                          <p:spTgt spid="28"/>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0" nodeType="clickEffect">
                                  <p:stCondLst>
                                    <p:cond delay="0"/>
                                  </p:stCondLst>
                                  <p:childTnLst>
                                    <p:animEffect transition="out" filter="fade">
                                      <p:cBhvr>
                                        <p:cTn id="89" dur="500"/>
                                        <p:tgtEl>
                                          <p:spTgt spid="29"/>
                                        </p:tgtEl>
                                      </p:cBhvr>
                                    </p:animEffect>
                                    <p:set>
                                      <p:cBhvr>
                                        <p:cTn id="90" dur="1" fill="hold">
                                          <p:stCondLst>
                                            <p:cond delay="499"/>
                                          </p:stCondLst>
                                        </p:cTn>
                                        <p:tgtEl>
                                          <p:spTgt spid="2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30"/>
                                        </p:tgtEl>
                                      </p:cBhvr>
                                    </p:animEffect>
                                    <p:set>
                                      <p:cBhvr>
                                        <p:cTn id="95" dur="1" fill="hold">
                                          <p:stCondLst>
                                            <p:cond delay="499"/>
                                          </p:stCondLst>
                                        </p:cTn>
                                        <p:tgtEl>
                                          <p:spTgt spid="30"/>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0" nodeType="clickEffect">
                                  <p:stCondLst>
                                    <p:cond delay="0"/>
                                  </p:stCondLst>
                                  <p:childTnLst>
                                    <p:animEffect transition="out" filter="fade">
                                      <p:cBhvr>
                                        <p:cTn id="99" dur="500"/>
                                        <p:tgtEl>
                                          <p:spTgt spid="31"/>
                                        </p:tgtEl>
                                      </p:cBhvr>
                                    </p:animEffect>
                                    <p:set>
                                      <p:cBhvr>
                                        <p:cTn id="100" dur="1" fill="hold">
                                          <p:stCondLst>
                                            <p:cond delay="499"/>
                                          </p:stCondLst>
                                        </p:cTn>
                                        <p:tgtEl>
                                          <p:spTgt spid="31"/>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32"/>
                                        </p:tgtEl>
                                      </p:cBhvr>
                                    </p:animEffect>
                                    <p:set>
                                      <p:cBhvr>
                                        <p:cTn id="105" dur="1" fill="hold">
                                          <p:stCondLst>
                                            <p:cond delay="499"/>
                                          </p:stCondLst>
                                        </p:cTn>
                                        <p:tgtEl>
                                          <p:spTgt spid="32"/>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0" nodeType="clickEffect">
                                  <p:stCondLst>
                                    <p:cond delay="0"/>
                                  </p:stCondLst>
                                  <p:childTnLst>
                                    <p:animEffect transition="out" filter="fade">
                                      <p:cBhvr>
                                        <p:cTn id="109" dur="500"/>
                                        <p:tgtEl>
                                          <p:spTgt spid="33"/>
                                        </p:tgtEl>
                                      </p:cBhvr>
                                    </p:animEffect>
                                    <p:set>
                                      <p:cBhvr>
                                        <p:cTn id="110"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Size and Error</a:t>
            </a:r>
            <a:endParaRPr lang="en-IE" dirty="0"/>
          </a:p>
        </p:txBody>
      </p:sp>
      <p:sp>
        <p:nvSpPr>
          <p:cNvPr id="4" name="TextBox 3"/>
          <p:cNvSpPr txBox="1"/>
          <p:nvPr/>
        </p:nvSpPr>
        <p:spPr>
          <a:xfrm>
            <a:off x="220694" y="1734060"/>
            <a:ext cx="8755665" cy="2554545"/>
          </a:xfrm>
          <a:prstGeom prst="rect">
            <a:avLst/>
          </a:prstGeom>
          <a:noFill/>
        </p:spPr>
        <p:txBody>
          <a:bodyPr wrap="square" rtlCol="0">
            <a:spAutoFit/>
          </a:bodyPr>
          <a:lstStyle/>
          <a:p>
            <a:r>
              <a:rPr lang="en-GB" sz="3200" i="1" dirty="0" smtClean="0">
                <a:solidFill>
                  <a:srgbClr val="B4DCFA">
                    <a:lumMod val="50000"/>
                  </a:srgbClr>
                </a:solidFill>
                <a:ea typeface="Tahoma" panose="020B0604030504040204" pitchFamily="34" charset="0"/>
                <a:cs typeface="Tahoma" panose="020B0604030504040204" pitchFamily="34" charset="0"/>
              </a:rPr>
              <a:t>Why does </a:t>
            </a:r>
            <a:r>
              <a:rPr lang="en-GB" sz="3200" i="1" dirty="0" smtClean="0">
                <a:solidFill>
                  <a:srgbClr val="F14124"/>
                </a:solidFill>
                <a:ea typeface="Tahoma" panose="020B0604030504040204" pitchFamily="34" charset="0"/>
                <a:cs typeface="Tahoma" panose="020B0604030504040204" pitchFamily="34" charset="0"/>
              </a:rPr>
              <a:t>n=sample size </a:t>
            </a:r>
            <a:r>
              <a:rPr lang="en-GB" sz="3200" i="1" dirty="0" smtClean="0">
                <a:solidFill>
                  <a:srgbClr val="B4DCFA">
                    <a:lumMod val="50000"/>
                  </a:srgbClr>
                </a:solidFill>
                <a:ea typeface="Tahoma" panose="020B0604030504040204" pitchFamily="34" charset="0"/>
                <a:cs typeface="Tahoma" panose="020B0604030504040204" pitchFamily="34" charset="0"/>
              </a:rPr>
              <a:t>feature in the formula  </a:t>
            </a:r>
          </a:p>
          <a:p>
            <a:r>
              <a:rPr lang="en-GB" sz="3200" i="1" dirty="0">
                <a:solidFill>
                  <a:srgbClr val="B4DCFA">
                    <a:lumMod val="50000"/>
                  </a:srgbClr>
                </a:solidFill>
                <a:ea typeface="Tahoma" panose="020B0604030504040204" pitchFamily="34" charset="0"/>
                <a:cs typeface="Tahoma" panose="020B0604030504040204" pitchFamily="34" charset="0"/>
              </a:rPr>
              <a:t>f</a:t>
            </a:r>
            <a:r>
              <a:rPr lang="en-GB" sz="3200" i="1" dirty="0" smtClean="0">
                <a:solidFill>
                  <a:srgbClr val="B4DCFA">
                    <a:lumMod val="50000"/>
                  </a:srgbClr>
                </a:solidFill>
                <a:ea typeface="Tahoma" panose="020B0604030504040204" pitchFamily="34" charset="0"/>
                <a:cs typeface="Tahoma" panose="020B0604030504040204" pitchFamily="34" charset="0"/>
              </a:rPr>
              <a:t>or building a confidence interval?</a:t>
            </a:r>
          </a:p>
          <a:p>
            <a:endPar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Question for intuitive understanding:</a:t>
            </a:r>
            <a:endPar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IE" sz="2400" dirty="0">
                <a:latin typeface="Tahoma" panose="020B0604030504040204" pitchFamily="34" charset="0"/>
                <a:ea typeface="Tahoma" panose="020B0604030504040204" pitchFamily="34" charset="0"/>
                <a:cs typeface="Tahoma" panose="020B0604030504040204" pitchFamily="34" charset="0"/>
              </a:rPr>
              <a:t>What do you think happens the margin of error as the sample size increases</a:t>
            </a:r>
            <a:r>
              <a:rPr lang="en-IE" sz="2400" dirty="0" smtClean="0">
                <a:latin typeface="Tahoma" panose="020B0604030504040204" pitchFamily="34" charset="0"/>
                <a:ea typeface="Tahoma" panose="020B0604030504040204" pitchFamily="34" charset="0"/>
                <a:cs typeface="Tahoma" panose="020B0604030504040204" pitchFamily="34" charset="0"/>
              </a:rPr>
              <a:t>?</a:t>
            </a:r>
            <a:endParaRPr lang="en-IE"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20694" y="4792709"/>
            <a:ext cx="8623761" cy="830997"/>
          </a:xfrm>
          <a:prstGeom prst="rect">
            <a:avLst/>
          </a:prstGeom>
          <a:noFill/>
        </p:spPr>
        <p:txBody>
          <a:bodyPr wrap="square" rtlCol="0">
            <a:spAutoFit/>
          </a:bodyPr>
          <a:lstStyle/>
          <a:p>
            <a:pPr algn="ctr"/>
            <a:r>
              <a:rPr lang="en-GB"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There is a direct relationship between </a:t>
            </a:r>
          </a:p>
          <a:p>
            <a:pPr algn="ctr"/>
            <a:r>
              <a:rPr lang="en-GB"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sample size and the margin of error around your statistic</a:t>
            </a:r>
          </a:p>
        </p:txBody>
      </p:sp>
      <mc:AlternateContent xmlns:mc="http://schemas.openxmlformats.org/markup-compatibility/2006" xmlns:a14="http://schemas.microsoft.com/office/drawing/2010/main">
        <mc:Choice Requires="a14">
          <p:sp>
            <p:nvSpPr>
              <p:cNvPr id="6" name="TextBox 5"/>
              <p:cNvSpPr txBox="1"/>
              <p:nvPr/>
            </p:nvSpPr>
            <p:spPr>
              <a:xfrm>
                <a:off x="8008900" y="1619204"/>
                <a:ext cx="945917" cy="758285"/>
              </a:xfrm>
              <a:prstGeom prst="rect">
                <a:avLst/>
              </a:prstGeom>
              <a:noFill/>
            </p:spPr>
            <p:txBody>
              <a:bodyPr wrap="square" rtlCol="0">
                <a:spAutoFit/>
              </a:bodyPr>
              <a:lstStyle/>
              <a:p>
                <a14:m>
                  <m:oMath xmlns:m="http://schemas.openxmlformats.org/officeDocument/2006/math">
                    <m:f>
                      <m:fPr>
                        <m:ctrlPr>
                          <a:rPr lang="en-IE" sz="2800" b="1" i="1" smtClean="0">
                            <a:solidFill>
                              <a:srgbClr val="F14124"/>
                            </a:solidFill>
                            <a:latin typeface="Cambria Math" panose="02040503050406030204" pitchFamily="18" charset="0"/>
                          </a:rPr>
                        </m:ctrlPr>
                      </m:fPr>
                      <m:num>
                        <m:r>
                          <a:rPr lang="en-GB" sz="2800" b="1" i="1" smtClean="0">
                            <a:solidFill>
                              <a:srgbClr val="F14124"/>
                            </a:solidFill>
                            <a:latin typeface="Cambria Math"/>
                          </a:rPr>
                          <m:t>𝟏</m:t>
                        </m:r>
                      </m:num>
                      <m:den>
                        <m:rad>
                          <m:radPr>
                            <m:degHide m:val="on"/>
                            <m:ctrlPr>
                              <a:rPr lang="en-IE" sz="2800" b="1" i="1" smtClean="0">
                                <a:solidFill>
                                  <a:srgbClr val="F14124"/>
                                </a:solidFill>
                                <a:latin typeface="Cambria Math" panose="02040503050406030204" pitchFamily="18" charset="0"/>
                              </a:rPr>
                            </m:ctrlPr>
                          </m:radPr>
                          <m:deg/>
                          <m:e>
                            <m:r>
                              <a:rPr lang="en-GB" sz="2800" b="1" i="1" smtClean="0">
                                <a:solidFill>
                                  <a:srgbClr val="F14124"/>
                                </a:solidFill>
                                <a:latin typeface="Cambria Math"/>
                              </a:rPr>
                              <m:t>𝒏</m:t>
                            </m:r>
                          </m:e>
                        </m:rad>
                      </m:den>
                    </m:f>
                  </m:oMath>
                </a14:m>
                <a:r>
                  <a:rPr lang="en-IE" sz="2800" b="1" dirty="0" smtClean="0">
                    <a:solidFill>
                      <a:srgbClr val="B4DCFA">
                        <a:lumMod val="50000"/>
                      </a:srgbClr>
                    </a:solidFill>
                  </a:rPr>
                  <a:t>                        </a:t>
                </a:r>
                <a:endParaRPr lang="en-IE" sz="2800" b="1"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008900" y="1619204"/>
                <a:ext cx="945917" cy="758285"/>
              </a:xfrm>
              <a:prstGeom prst="rect">
                <a:avLst/>
              </a:prstGeom>
              <a:blipFill rotWithShape="1">
                <a:blip r:embed="rId2"/>
                <a:stretch>
                  <a:fillRect/>
                </a:stretch>
              </a:blipFill>
            </p:spPr>
            <p:txBody>
              <a:bodyPr/>
              <a:lstStyle/>
              <a:p>
                <a:r>
                  <a:rPr lang="en-IE">
                    <a:noFill/>
                  </a:rPr>
                  <a:t> </a:t>
                </a:r>
              </a:p>
            </p:txBody>
          </p:sp>
        </mc:Fallback>
      </mc:AlternateContent>
      <p:sp>
        <p:nvSpPr>
          <p:cNvPr id="3" name="Slide Number Placeholder 2"/>
          <p:cNvSpPr>
            <a:spLocks noGrp="1"/>
          </p:cNvSpPr>
          <p:nvPr>
            <p:ph type="sldNum" sz="quarter" idx="12"/>
          </p:nvPr>
        </p:nvSpPr>
        <p:spPr/>
        <p:txBody>
          <a:bodyPr/>
          <a:lstStyle/>
          <a:p>
            <a:fld id="{736B3658-BC38-4F28-AB91-2A23628287C7}" type="slidenum">
              <a:rPr lang="en-IE" smtClean="0">
                <a:solidFill>
                  <a:prstClr val="black"/>
                </a:solidFill>
              </a:rPr>
              <a:pPr/>
              <a:t>32</a:t>
            </a:fld>
            <a:endParaRPr lang="en-IE">
              <a:solidFill>
                <a:prstClr val="black"/>
              </a:solidFill>
            </a:endParaRPr>
          </a:p>
        </p:txBody>
      </p:sp>
    </p:spTree>
    <p:extLst>
      <p:ext uri="{BB962C8B-B14F-4D97-AF65-F5344CB8AC3E}">
        <p14:creationId xmlns:p14="http://schemas.microsoft.com/office/powerpoint/2010/main" val="103299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Sample Size &amp; Margin of Error</a:t>
            </a:r>
            <a:endParaRPr lang="en-IE" dirty="0"/>
          </a:p>
        </p:txBody>
      </p:sp>
      <p:sp>
        <p:nvSpPr>
          <p:cNvPr id="4" name="Rectangle 3"/>
          <p:cNvSpPr/>
          <p:nvPr/>
        </p:nvSpPr>
        <p:spPr>
          <a:xfrm>
            <a:off x="792480" y="2384196"/>
            <a:ext cx="7802880" cy="1384995"/>
          </a:xfrm>
          <a:prstGeom prst="rect">
            <a:avLst/>
          </a:prstGeom>
        </p:spPr>
        <p:txBody>
          <a:bodyPr wrap="square">
            <a:spAutoFit/>
          </a:bodyPr>
          <a:lstStyle/>
          <a:p>
            <a:r>
              <a:rPr lang="en-IE" sz="2800" i="1" dirty="0">
                <a:solidFill>
                  <a:srgbClr val="990033"/>
                </a:solidFill>
              </a:rPr>
              <a:t>As we increase the sample size what happens the margin of error</a:t>
            </a:r>
            <a:r>
              <a:rPr lang="en-IE" sz="2800" i="1" dirty="0" smtClean="0">
                <a:solidFill>
                  <a:srgbClr val="990033"/>
                </a:solidFill>
              </a:rPr>
              <a:t>?</a:t>
            </a:r>
          </a:p>
          <a:p>
            <a:endParaRPr lang="en-IE" sz="2800" i="1" dirty="0">
              <a:solidFill>
                <a:srgbClr val="990033"/>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071981122"/>
              </p:ext>
            </p:extLst>
          </p:nvPr>
        </p:nvGraphicFramePr>
        <p:xfrm>
          <a:off x="3611881" y="3827620"/>
          <a:ext cx="1249679" cy="1970887"/>
        </p:xfrm>
        <a:graphic>
          <a:graphicData uri="http://schemas.openxmlformats.org/presentationml/2006/ole">
            <mc:AlternateContent xmlns:mc="http://schemas.openxmlformats.org/markup-compatibility/2006">
              <mc:Choice xmlns:v="urn:schemas-microsoft-com:vml" Requires="v">
                <p:oleObj spid="_x0000_s54294" name="Equation" r:id="rId3" imgW="241195" imgH="393529" progId="Equation.DSMT4">
                  <p:embed/>
                </p:oleObj>
              </mc:Choice>
              <mc:Fallback>
                <p:oleObj name="Equation" r:id="rId3" imgW="241195"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1881" y="3827620"/>
                        <a:ext cx="1249679" cy="1970887"/>
                      </a:xfrm>
                      <a:prstGeom prst="rect">
                        <a:avLst/>
                      </a:prstGeom>
                      <a:noFill/>
                      <a:ln>
                        <a:noFill/>
                      </a:ln>
                    </p:spPr>
                  </p:pic>
                </p:oleObj>
              </mc:Fallback>
            </mc:AlternateContent>
          </a:graphicData>
        </a:graphic>
      </p:graphicFrame>
      <p:sp>
        <p:nvSpPr>
          <p:cNvPr id="3" name="Slide Number Placeholder 2"/>
          <p:cNvSpPr>
            <a:spLocks noGrp="1"/>
          </p:cNvSpPr>
          <p:nvPr>
            <p:ph type="sldNum" sz="quarter" idx="12"/>
          </p:nvPr>
        </p:nvSpPr>
        <p:spPr/>
        <p:txBody>
          <a:bodyPr/>
          <a:lstStyle/>
          <a:p>
            <a:fld id="{736B3658-BC38-4F28-AB91-2A23628287C7}" type="slidenum">
              <a:rPr lang="en-IE" smtClean="0">
                <a:solidFill>
                  <a:prstClr val="black"/>
                </a:solidFill>
              </a:rPr>
              <a:pPr/>
              <a:t>33</a:t>
            </a:fld>
            <a:endParaRPr lang="en-IE">
              <a:solidFill>
                <a:prstClr val="black"/>
              </a:solidFill>
            </a:endParaRPr>
          </a:p>
        </p:txBody>
      </p:sp>
    </p:spTree>
    <p:extLst>
      <p:ext uri="{BB962C8B-B14F-4D97-AF65-F5344CB8AC3E}">
        <p14:creationId xmlns:p14="http://schemas.microsoft.com/office/powerpoint/2010/main" val="20220953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080" y="239920"/>
            <a:ext cx="8229600" cy="706090"/>
          </a:xfrm>
        </p:spPr>
        <p:txBody>
          <a:bodyPr>
            <a:normAutofit fontScale="90000"/>
          </a:bodyPr>
          <a:lstStyle/>
          <a:p>
            <a:r>
              <a:rPr lang="en-IE" sz="4000" b="1" i="1" dirty="0" smtClean="0">
                <a:solidFill>
                  <a:srgbClr val="990033"/>
                </a:solidFill>
                <a:effectLst>
                  <a:outerShdw blurRad="38100" dist="38100" dir="2700000" algn="tl">
                    <a:srgbClr val="000000">
                      <a:alpha val="43137"/>
                    </a:srgbClr>
                  </a:outerShdw>
                </a:effectLst>
                <a:ea typeface="+mn-ea"/>
                <a:cs typeface="+mn-cs"/>
              </a:rPr>
              <a:t/>
            </a:r>
            <a:br>
              <a:rPr lang="en-IE" sz="4000" b="1" i="1" dirty="0" smtClean="0">
                <a:solidFill>
                  <a:srgbClr val="990033"/>
                </a:solidFill>
                <a:effectLst>
                  <a:outerShdw blurRad="38100" dist="38100" dir="2700000" algn="tl">
                    <a:srgbClr val="000000">
                      <a:alpha val="43137"/>
                    </a:srgbClr>
                  </a:outerShdw>
                </a:effectLst>
                <a:ea typeface="+mn-ea"/>
                <a:cs typeface="+mn-cs"/>
              </a:rPr>
            </a:br>
            <a:r>
              <a:rPr lang="en-IE" sz="4000" b="1" i="1" dirty="0" smtClean="0">
                <a:solidFill>
                  <a:srgbClr val="990033"/>
                </a:solidFill>
                <a:effectLst>
                  <a:outerShdw blurRad="38100" dist="38100" dir="2700000" algn="tl">
                    <a:srgbClr val="000000">
                      <a:alpha val="43137"/>
                    </a:srgbClr>
                  </a:outerShdw>
                </a:effectLst>
                <a:ea typeface="+mn-ea"/>
                <a:cs typeface="+mn-cs"/>
              </a:rPr>
              <a:t>Level of Confidence 95%</a:t>
            </a:r>
            <a:r>
              <a:rPr lang="en-IE" dirty="0" smtClean="0"/>
              <a:t/>
            </a:r>
            <a:br>
              <a:rPr lang="en-IE" dirty="0" smtClean="0"/>
            </a:br>
            <a:endParaRPr lang="en-IE" dirty="0"/>
          </a:p>
        </p:txBody>
      </p:sp>
      <p:sp>
        <p:nvSpPr>
          <p:cNvPr id="4" name="Content Placeholder 3"/>
          <p:cNvSpPr>
            <a:spLocks noGrp="1"/>
          </p:cNvSpPr>
          <p:nvPr>
            <p:ph idx="1"/>
          </p:nvPr>
        </p:nvSpPr>
        <p:spPr>
          <a:xfrm>
            <a:off x="1325880" y="1600200"/>
            <a:ext cx="5440680" cy="4525963"/>
          </a:xfrm>
        </p:spPr>
        <p:txBody>
          <a:bodyPr>
            <a:normAutofit fontScale="77500" lnSpcReduction="20000"/>
          </a:bodyPr>
          <a:lstStyle/>
          <a:p>
            <a:pPr>
              <a:buNone/>
            </a:pPr>
            <a:endParaRPr lang="en-IE" b="1" dirty="0" smtClean="0"/>
          </a:p>
          <a:p>
            <a:pPr>
              <a:buNone/>
            </a:pPr>
            <a:r>
              <a:rPr lang="en-IE" sz="2900" b="1" i="1" dirty="0" smtClean="0">
                <a:solidFill>
                  <a:srgbClr val="990033"/>
                </a:solidFill>
              </a:rPr>
              <a:t>Sample Size</a:t>
            </a:r>
            <a:r>
              <a:rPr lang="en-IE" sz="2900" i="1" dirty="0" smtClean="0">
                <a:solidFill>
                  <a:srgbClr val="990033"/>
                </a:solidFill>
              </a:rPr>
              <a:t>		</a:t>
            </a:r>
            <a:r>
              <a:rPr lang="en-IE" sz="2900" b="1" i="1" dirty="0" smtClean="0">
                <a:solidFill>
                  <a:srgbClr val="990033"/>
                </a:solidFill>
              </a:rPr>
              <a:t>Margin of Error</a:t>
            </a:r>
          </a:p>
          <a:p>
            <a:pPr>
              <a:buNone/>
            </a:pPr>
            <a:r>
              <a:rPr lang="en-IE" sz="2900" i="1" dirty="0" smtClean="0">
                <a:solidFill>
                  <a:srgbClr val="990033"/>
                </a:solidFill>
              </a:rPr>
              <a:t>25		</a:t>
            </a:r>
            <a:r>
              <a:rPr lang="en-IE" sz="2900" i="1" dirty="0" smtClean="0">
                <a:solidFill>
                  <a:srgbClr val="990033"/>
                </a:solidFill>
                <a:sym typeface="Symbol"/>
              </a:rPr>
              <a:t> 		</a:t>
            </a:r>
            <a:r>
              <a:rPr lang="en-IE" sz="2900" i="1" dirty="0" smtClean="0">
                <a:solidFill>
                  <a:srgbClr val="990033"/>
                </a:solidFill>
              </a:rPr>
              <a:t>20%</a:t>
            </a:r>
          </a:p>
          <a:p>
            <a:pPr>
              <a:buNone/>
            </a:pPr>
            <a:r>
              <a:rPr lang="en-IE" sz="2900" i="1" dirty="0" smtClean="0">
                <a:solidFill>
                  <a:srgbClr val="990033"/>
                </a:solidFill>
              </a:rPr>
              <a:t>64		</a:t>
            </a:r>
            <a:r>
              <a:rPr lang="en-IE" sz="2900" i="1" dirty="0" smtClean="0">
                <a:solidFill>
                  <a:srgbClr val="990033"/>
                </a:solidFill>
                <a:sym typeface="Symbol"/>
              </a:rPr>
              <a:t> 		1</a:t>
            </a:r>
            <a:r>
              <a:rPr lang="en-IE" sz="2900" i="1" dirty="0" smtClean="0">
                <a:solidFill>
                  <a:srgbClr val="990033"/>
                </a:solidFill>
              </a:rPr>
              <a:t>2.5%</a:t>
            </a:r>
          </a:p>
          <a:p>
            <a:pPr>
              <a:buNone/>
            </a:pPr>
            <a:r>
              <a:rPr lang="en-IE" sz="2900" i="1" dirty="0" smtClean="0">
                <a:solidFill>
                  <a:srgbClr val="990033"/>
                </a:solidFill>
              </a:rPr>
              <a:t>100		</a:t>
            </a:r>
            <a:r>
              <a:rPr lang="en-IE" sz="2900" i="1" dirty="0" smtClean="0">
                <a:solidFill>
                  <a:srgbClr val="990033"/>
                </a:solidFill>
                <a:sym typeface="Symbol"/>
              </a:rPr>
              <a:t> 	</a:t>
            </a:r>
            <a:r>
              <a:rPr lang="en-IE" sz="2900" i="1" dirty="0" smtClean="0">
                <a:solidFill>
                  <a:srgbClr val="990033"/>
                </a:solidFill>
              </a:rPr>
              <a:t>10%</a:t>
            </a:r>
          </a:p>
          <a:p>
            <a:pPr>
              <a:buNone/>
            </a:pPr>
            <a:r>
              <a:rPr lang="en-IE" sz="2900" i="1" dirty="0" smtClean="0">
                <a:solidFill>
                  <a:srgbClr val="990033"/>
                </a:solidFill>
              </a:rPr>
              <a:t>256		</a:t>
            </a:r>
            <a:r>
              <a:rPr lang="en-IE" sz="2900" i="1" dirty="0" smtClean="0">
                <a:solidFill>
                  <a:srgbClr val="990033"/>
                </a:solidFill>
                <a:sym typeface="Symbol"/>
              </a:rPr>
              <a:t> 	</a:t>
            </a:r>
            <a:r>
              <a:rPr lang="en-IE" sz="2900" i="1" dirty="0" smtClean="0">
                <a:solidFill>
                  <a:srgbClr val="990033"/>
                </a:solidFill>
              </a:rPr>
              <a:t>6.25%</a:t>
            </a:r>
          </a:p>
          <a:p>
            <a:pPr>
              <a:buNone/>
            </a:pPr>
            <a:r>
              <a:rPr lang="en-IE" sz="2900" i="1" dirty="0" smtClean="0">
                <a:solidFill>
                  <a:srgbClr val="990033"/>
                </a:solidFill>
              </a:rPr>
              <a:t>400		</a:t>
            </a:r>
            <a:r>
              <a:rPr lang="en-IE" sz="2900" i="1" dirty="0" smtClean="0">
                <a:solidFill>
                  <a:srgbClr val="990033"/>
                </a:solidFill>
                <a:sym typeface="Symbol"/>
              </a:rPr>
              <a:t> 	</a:t>
            </a:r>
            <a:r>
              <a:rPr lang="en-IE" sz="2900" i="1" dirty="0" smtClean="0">
                <a:solidFill>
                  <a:srgbClr val="990033"/>
                </a:solidFill>
              </a:rPr>
              <a:t>5%</a:t>
            </a:r>
          </a:p>
          <a:p>
            <a:pPr>
              <a:buNone/>
            </a:pPr>
            <a:r>
              <a:rPr lang="en-IE" sz="2900" i="1" dirty="0" smtClean="0">
                <a:solidFill>
                  <a:srgbClr val="990033"/>
                </a:solidFill>
              </a:rPr>
              <a:t>625		</a:t>
            </a:r>
            <a:r>
              <a:rPr lang="en-IE" sz="2900" i="1" dirty="0" smtClean="0">
                <a:solidFill>
                  <a:srgbClr val="990033"/>
                </a:solidFill>
                <a:sym typeface="Symbol"/>
              </a:rPr>
              <a:t> 	</a:t>
            </a:r>
            <a:r>
              <a:rPr lang="en-IE" sz="2900" i="1" dirty="0" smtClean="0">
                <a:solidFill>
                  <a:srgbClr val="990033"/>
                </a:solidFill>
              </a:rPr>
              <a:t>4%</a:t>
            </a:r>
          </a:p>
          <a:p>
            <a:pPr>
              <a:buNone/>
            </a:pPr>
            <a:r>
              <a:rPr lang="en-IE" sz="2900" i="1" dirty="0" smtClean="0">
                <a:solidFill>
                  <a:srgbClr val="990033"/>
                </a:solidFill>
              </a:rPr>
              <a:t>1111		</a:t>
            </a:r>
            <a:r>
              <a:rPr lang="en-IE" sz="2900" i="1" dirty="0" smtClean="0">
                <a:solidFill>
                  <a:srgbClr val="990033"/>
                </a:solidFill>
                <a:sym typeface="Symbol"/>
              </a:rPr>
              <a:t> 	</a:t>
            </a:r>
            <a:r>
              <a:rPr lang="en-IE" sz="2900" i="1" dirty="0" smtClean="0">
                <a:solidFill>
                  <a:srgbClr val="990033"/>
                </a:solidFill>
              </a:rPr>
              <a:t>3%</a:t>
            </a:r>
          </a:p>
          <a:p>
            <a:pPr>
              <a:buNone/>
            </a:pPr>
            <a:r>
              <a:rPr lang="en-IE" sz="2900" i="1" dirty="0" smtClean="0">
                <a:solidFill>
                  <a:srgbClr val="990033"/>
                </a:solidFill>
              </a:rPr>
              <a:t>1600	</a:t>
            </a:r>
            <a:r>
              <a:rPr lang="en-IE" sz="2900" i="1" dirty="0" smtClean="0">
                <a:solidFill>
                  <a:srgbClr val="990033"/>
                </a:solidFill>
                <a:sym typeface="Symbol"/>
              </a:rPr>
              <a:t> 		</a:t>
            </a:r>
            <a:r>
              <a:rPr lang="en-IE" sz="2900" i="1" dirty="0" smtClean="0">
                <a:solidFill>
                  <a:srgbClr val="990033"/>
                </a:solidFill>
              </a:rPr>
              <a:t>2.5%</a:t>
            </a:r>
          </a:p>
          <a:p>
            <a:pPr>
              <a:buNone/>
            </a:pPr>
            <a:r>
              <a:rPr lang="en-IE" sz="2900" i="1" dirty="0" smtClean="0">
                <a:solidFill>
                  <a:srgbClr val="990033"/>
                </a:solidFill>
              </a:rPr>
              <a:t>2500	</a:t>
            </a:r>
            <a:r>
              <a:rPr lang="en-IE" sz="2900" i="1" dirty="0" smtClean="0">
                <a:solidFill>
                  <a:srgbClr val="990033"/>
                </a:solidFill>
                <a:sym typeface="Symbol"/>
              </a:rPr>
              <a:t> 		</a:t>
            </a:r>
            <a:r>
              <a:rPr lang="en-IE" sz="2900" i="1" dirty="0" smtClean="0">
                <a:solidFill>
                  <a:srgbClr val="990033"/>
                </a:solidFill>
              </a:rPr>
              <a:t>2%</a:t>
            </a:r>
          </a:p>
          <a:p>
            <a:pPr>
              <a:buNone/>
            </a:pPr>
            <a:r>
              <a:rPr lang="en-IE" sz="2900" i="1" dirty="0" smtClean="0">
                <a:solidFill>
                  <a:srgbClr val="990033"/>
                </a:solidFill>
              </a:rPr>
              <a:t>10000	</a:t>
            </a:r>
            <a:r>
              <a:rPr lang="en-IE" sz="2900" i="1" dirty="0" smtClean="0">
                <a:solidFill>
                  <a:srgbClr val="990033"/>
                </a:solidFill>
                <a:sym typeface="Symbol"/>
              </a:rPr>
              <a:t> 		</a:t>
            </a:r>
            <a:r>
              <a:rPr lang="en-IE" sz="2900" i="1" dirty="0" smtClean="0">
                <a:solidFill>
                  <a:srgbClr val="990033"/>
                </a:solidFill>
              </a:rPr>
              <a:t>1%</a:t>
            </a:r>
            <a:endParaRPr lang="en-IE" sz="2900" i="1" dirty="0">
              <a:solidFill>
                <a:srgbClr val="990033"/>
              </a:solidFill>
            </a:endParaRPr>
          </a:p>
        </p:txBody>
      </p:sp>
      <p:sp>
        <p:nvSpPr>
          <p:cNvPr id="2" name="Slide Number Placeholder 1"/>
          <p:cNvSpPr>
            <a:spLocks noGrp="1"/>
          </p:cNvSpPr>
          <p:nvPr>
            <p:ph type="sldNum" sz="quarter" idx="12"/>
          </p:nvPr>
        </p:nvSpPr>
        <p:spPr/>
        <p:txBody>
          <a:bodyPr/>
          <a:lstStyle/>
          <a:p>
            <a:fld id="{736B3658-BC38-4F28-AB91-2A23628287C7}" type="slidenum">
              <a:rPr lang="en-IE" smtClean="0">
                <a:solidFill>
                  <a:prstClr val="black"/>
                </a:solidFill>
              </a:rPr>
              <a:pPr/>
              <a:t>34</a:t>
            </a:fld>
            <a:endParaRPr lang="en-IE">
              <a:solidFill>
                <a:prstClr val="black"/>
              </a:solidFill>
            </a:endParaRPr>
          </a:p>
        </p:txBody>
      </p:sp>
    </p:spTree>
    <p:extLst>
      <p:ext uri="{BB962C8B-B14F-4D97-AF65-F5344CB8AC3E}">
        <p14:creationId xmlns:p14="http://schemas.microsoft.com/office/powerpoint/2010/main" val="19089064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457200" y="2167776"/>
            <a:ext cx="8229600" cy="166814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IE" b="1" dirty="0" smtClean="0">
                <a:solidFill>
                  <a:sysClr val="windowText" lastClr="000000"/>
                </a:solidFill>
                <a:latin typeface="Calibri"/>
              </a:rPr>
              <a:t>Real Life Big Question: (Pose a Question)</a:t>
            </a:r>
          </a:p>
          <a:p>
            <a:pPr marL="0" indent="0" algn="ctr">
              <a:buFont typeface="Arial" pitchFamily="34" charset="0"/>
              <a:buNone/>
              <a:defRPr/>
            </a:pPr>
            <a:r>
              <a:rPr lang="en-IE" b="1" dirty="0" smtClean="0">
                <a:solidFill>
                  <a:sysClr val="windowText" lastClr="000000"/>
                </a:solidFill>
                <a:latin typeface="Calibri"/>
              </a:rPr>
              <a:t>What percentage of </a:t>
            </a:r>
            <a:r>
              <a:rPr lang="en-IE" b="1" u="sng" dirty="0" smtClean="0">
                <a:solidFill>
                  <a:sysClr val="windowText" lastClr="000000"/>
                </a:solidFill>
                <a:latin typeface="Calibri"/>
              </a:rPr>
              <a:t>all</a:t>
            </a:r>
            <a:r>
              <a:rPr lang="en-IE" b="1" dirty="0" smtClean="0">
                <a:solidFill>
                  <a:sysClr val="windowText" lastClr="000000"/>
                </a:solidFill>
                <a:latin typeface="Calibri"/>
              </a:rPr>
              <a:t> post-primary students keep their phone under their pillow?</a:t>
            </a:r>
            <a:endParaRPr lang="en-IE" b="1" dirty="0">
              <a:solidFill>
                <a:sysClr val="windowText" lastClr="000000"/>
              </a:solidFill>
              <a:latin typeface="Calibri"/>
            </a:endParaRPr>
          </a:p>
        </p:txBody>
      </p:sp>
      <p:sp>
        <p:nvSpPr>
          <p:cNvPr id="2" name="TextBox 1"/>
          <p:cNvSpPr txBox="1"/>
          <p:nvPr/>
        </p:nvSpPr>
        <p:spPr>
          <a:xfrm>
            <a:off x="1340069" y="740979"/>
            <a:ext cx="6479628" cy="769441"/>
          </a:xfrm>
          <a:prstGeom prst="rect">
            <a:avLst/>
          </a:prstGeom>
          <a:noFill/>
        </p:spPr>
        <p:txBody>
          <a:bodyPr wrap="square" rtlCol="0">
            <a:spAutoFit/>
          </a:bodyPr>
          <a:lstStyle/>
          <a:p>
            <a:pPr algn="ctr"/>
            <a:r>
              <a:rPr lang="en-GB" sz="4400" b="1" i="1" dirty="0" smtClean="0">
                <a:solidFill>
                  <a:srgbClr val="0070C0"/>
                </a:solidFill>
              </a:rPr>
              <a:t>Inferential Statistics</a:t>
            </a:r>
            <a:endParaRPr lang="en-IE" sz="4400" b="1" i="1" dirty="0" smtClean="0">
              <a:solidFill>
                <a:srgbClr val="0070C0"/>
              </a:solidFill>
            </a:endParaRPr>
          </a:p>
        </p:txBody>
      </p:sp>
      <p:sp>
        <p:nvSpPr>
          <p:cNvPr id="5" name="TextBox 4"/>
          <p:cNvSpPr txBox="1"/>
          <p:nvPr/>
        </p:nvSpPr>
        <p:spPr>
          <a:xfrm>
            <a:off x="630621" y="4177862"/>
            <a:ext cx="7567448" cy="1200329"/>
          </a:xfrm>
          <a:prstGeom prst="rect">
            <a:avLst/>
          </a:prstGeom>
          <a:noFill/>
        </p:spPr>
        <p:txBody>
          <a:bodyPr wrap="square" rtlCol="0">
            <a:spAutoFit/>
          </a:bodyPr>
          <a:lstStyle/>
          <a:p>
            <a:pPr algn="ctr"/>
            <a:r>
              <a:rPr lang="en-GB" sz="3600" b="1" dirty="0" smtClean="0">
                <a:solidFill>
                  <a:srgbClr val="00B050"/>
                </a:solidFill>
              </a:rPr>
              <a:t>Let’s answer our question using different sample sizes.</a:t>
            </a:r>
            <a:endParaRPr lang="en-IE" sz="3600" b="1" dirty="0" smtClean="0">
              <a:solidFill>
                <a:srgbClr val="00B050"/>
              </a:solidFill>
            </a:endParaRPr>
          </a:p>
        </p:txBody>
      </p:sp>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35</a:t>
            </a:fld>
            <a:endParaRPr lang="en-IE" dirty="0">
              <a:solidFill>
                <a:prstClr val="black">
                  <a:tint val="75000"/>
                </a:prstClr>
              </a:solidFill>
            </a:endParaRPr>
          </a:p>
        </p:txBody>
      </p:sp>
    </p:spTree>
    <p:extLst>
      <p:ext uri="{BB962C8B-B14F-4D97-AF65-F5344CB8AC3E}">
        <p14:creationId xmlns:p14="http://schemas.microsoft.com/office/powerpoint/2010/main" val="110806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a:solidFill>
                  <a:srgbClr val="990033"/>
                </a:solidFill>
                <a:effectLst>
                  <a:outerShdw blurRad="38100" dist="38100" dir="2700000" algn="tl">
                    <a:srgbClr val="000000">
                      <a:alpha val="43137"/>
                    </a:srgbClr>
                  </a:outerShdw>
                </a:effectLst>
              </a:rPr>
              <a:t>Sample </a:t>
            </a:r>
            <a:r>
              <a:rPr lang="en-IE" b="1" i="1" dirty="0" smtClean="0">
                <a:solidFill>
                  <a:srgbClr val="990033"/>
                </a:solidFill>
                <a:effectLst>
                  <a:outerShdw blurRad="38100" dist="38100" dir="2700000" algn="tl">
                    <a:srgbClr val="000000">
                      <a:alpha val="43137"/>
                    </a:srgbClr>
                  </a:outerShdw>
                </a:effectLst>
              </a:rPr>
              <a:t>Size 25</a:t>
            </a:r>
            <a:endParaRPr lang="en-IE" b="1" i="1" dirty="0">
              <a:solidFill>
                <a:srgbClr val="990033"/>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974021"/>
              </a:xfrm>
            </p:spPr>
            <p:txBody>
              <a:bodyPr>
                <a:normAutofit fontScale="85000" lnSpcReduction="20000"/>
              </a:bodyPr>
              <a:lstStyle/>
              <a:p>
                <a:pPr marL="0" indent="0">
                  <a:buNone/>
                </a:pPr>
                <a:r>
                  <a:rPr lang="en-IE" sz="2300" b="1" i="1" dirty="0" smtClean="0">
                    <a:solidFill>
                      <a:srgbClr val="990033"/>
                    </a:solidFill>
                  </a:rPr>
                  <a:t>Let’s say you took a random sample </a:t>
                </a:r>
                <a:r>
                  <a:rPr lang="en-IE" sz="2300" b="1" i="1" dirty="0">
                    <a:solidFill>
                      <a:srgbClr val="990033"/>
                    </a:solidFill>
                  </a:rPr>
                  <a:t>of </a:t>
                </a:r>
                <a:r>
                  <a:rPr lang="en-IE" sz="2300" b="1" i="1" dirty="0">
                    <a:solidFill>
                      <a:srgbClr val="C00000"/>
                    </a:solidFill>
                  </a:rPr>
                  <a:t>size 25 </a:t>
                </a:r>
                <a:r>
                  <a:rPr lang="en-IE" sz="2300" b="1" i="1" dirty="0" smtClean="0">
                    <a:solidFill>
                      <a:srgbClr val="990033"/>
                    </a:solidFill>
                  </a:rPr>
                  <a:t>from the population of all post-primary students in Ireland and </a:t>
                </a:r>
                <a:r>
                  <a:rPr lang="en-IE" sz="2300" b="1" i="1" dirty="0" smtClean="0">
                    <a:solidFill>
                      <a:srgbClr val="00B050"/>
                    </a:solidFill>
                  </a:rPr>
                  <a:t>7 </a:t>
                </a:r>
                <a:r>
                  <a:rPr lang="en-IE" sz="2300" b="1" i="1" dirty="0">
                    <a:solidFill>
                      <a:srgbClr val="00B050"/>
                    </a:solidFill>
                  </a:rPr>
                  <a:t>of the 25 </a:t>
                </a:r>
                <a:r>
                  <a:rPr lang="en-IE" sz="2300" b="1" i="1" dirty="0" smtClean="0">
                    <a:solidFill>
                      <a:srgbClr val="990033"/>
                    </a:solidFill>
                  </a:rPr>
                  <a:t>keep their </a:t>
                </a:r>
                <a:r>
                  <a:rPr lang="en-IE" sz="2300" b="1" i="1" dirty="0">
                    <a:solidFill>
                      <a:srgbClr val="990033"/>
                    </a:solidFill>
                  </a:rPr>
                  <a:t>mobile phone under their pillow. </a:t>
                </a:r>
                <a:endParaRPr lang="en-IE" sz="2300" b="1" i="1" dirty="0" smtClean="0">
                  <a:solidFill>
                    <a:srgbClr val="990033"/>
                  </a:solidFill>
                </a:endParaRPr>
              </a:p>
              <a:p>
                <a:pPr marL="0" indent="0">
                  <a:buNone/>
                </a:pPr>
                <a:endParaRPr lang="en-IE" sz="2300" b="1" i="1" dirty="0">
                  <a:solidFill>
                    <a:srgbClr val="990033"/>
                  </a:solidFill>
                </a:endParaRPr>
              </a:p>
              <a:p>
                <a:pPr marL="0" indent="0">
                  <a:buNone/>
                </a:pPr>
                <a:r>
                  <a:rPr lang="en-IE" sz="2300" b="1" i="1" dirty="0" smtClean="0">
                    <a:solidFill>
                      <a:schemeClr val="tx1"/>
                    </a:solidFill>
                  </a:rPr>
                  <a:t>Sample Proportion = </a:t>
                </a:r>
                <a14:m>
                  <m:oMath xmlns:m="http://schemas.openxmlformats.org/officeDocument/2006/math">
                    <m:f>
                      <m:fPr>
                        <m:ctrlPr>
                          <a:rPr lang="en-IE" sz="2300" b="1" i="1" smtClean="0">
                            <a:solidFill>
                              <a:schemeClr val="tx1"/>
                            </a:solidFill>
                            <a:latin typeface="Cambria Math" panose="02040503050406030204" pitchFamily="18" charset="0"/>
                          </a:rPr>
                        </m:ctrlPr>
                      </m:fPr>
                      <m:num>
                        <m:r>
                          <a:rPr lang="en-GB" sz="2300" b="1" i="1" smtClean="0">
                            <a:solidFill>
                              <a:schemeClr val="tx1"/>
                            </a:solidFill>
                            <a:latin typeface="Cambria Math"/>
                          </a:rPr>
                          <m:t>𝟕</m:t>
                        </m:r>
                      </m:num>
                      <m:den>
                        <m:r>
                          <a:rPr lang="en-GB" sz="2300" b="1" i="1" smtClean="0">
                            <a:solidFill>
                              <a:schemeClr val="tx1"/>
                            </a:solidFill>
                            <a:latin typeface="Cambria Math"/>
                          </a:rPr>
                          <m:t>𝟐𝟓</m:t>
                        </m:r>
                      </m:den>
                    </m:f>
                    <m:r>
                      <a:rPr lang="en-IE" sz="2300" b="1" i="1" smtClean="0">
                        <a:solidFill>
                          <a:schemeClr val="tx1"/>
                        </a:solidFill>
                        <a:latin typeface="Cambria Math"/>
                        <a:ea typeface="Cambria Math"/>
                      </a:rPr>
                      <m:t>×</m:t>
                    </m:r>
                    <m:f>
                      <m:fPr>
                        <m:ctrlPr>
                          <a:rPr lang="en-IE" sz="2300" b="1" i="1" smtClean="0">
                            <a:solidFill>
                              <a:schemeClr val="tx1"/>
                            </a:solidFill>
                            <a:latin typeface="Cambria Math" panose="02040503050406030204" pitchFamily="18" charset="0"/>
                            <a:ea typeface="Cambria Math"/>
                          </a:rPr>
                        </m:ctrlPr>
                      </m:fPr>
                      <m:num>
                        <m:r>
                          <a:rPr lang="en-GB" sz="2300" b="1" i="1" smtClean="0">
                            <a:solidFill>
                              <a:schemeClr val="tx1"/>
                            </a:solidFill>
                            <a:latin typeface="Cambria Math"/>
                            <a:ea typeface="Cambria Math"/>
                          </a:rPr>
                          <m:t>𝟏𝟎𝟎</m:t>
                        </m:r>
                      </m:num>
                      <m:den>
                        <m:r>
                          <a:rPr lang="en-GB" sz="2300" b="1" i="1" smtClean="0">
                            <a:solidFill>
                              <a:schemeClr val="tx1"/>
                            </a:solidFill>
                            <a:latin typeface="Cambria Math"/>
                            <a:ea typeface="Cambria Math"/>
                          </a:rPr>
                          <m:t>𝟏</m:t>
                        </m:r>
                      </m:den>
                    </m:f>
                    <m:r>
                      <a:rPr lang="en-GB" sz="2300" b="1" i="1" smtClean="0">
                        <a:solidFill>
                          <a:schemeClr val="tx1"/>
                        </a:solidFill>
                        <a:latin typeface="Cambria Math"/>
                        <a:ea typeface="Cambria Math"/>
                      </a:rPr>
                      <m:t>=</m:t>
                    </m:r>
                    <m:r>
                      <a:rPr lang="en-GB" sz="2300" b="1" i="1" smtClean="0">
                        <a:solidFill>
                          <a:schemeClr val="tx1"/>
                        </a:solidFill>
                        <a:latin typeface="Cambria Math"/>
                        <a:ea typeface="Cambria Math"/>
                      </a:rPr>
                      <m:t>𝟐𝟖</m:t>
                    </m:r>
                    <m:r>
                      <a:rPr lang="en-GB" sz="2300" b="1" i="1" smtClean="0">
                        <a:solidFill>
                          <a:schemeClr val="tx1"/>
                        </a:solidFill>
                        <a:latin typeface="Cambria Math"/>
                        <a:ea typeface="Cambria Math"/>
                      </a:rPr>
                      <m:t>%</m:t>
                    </m:r>
                  </m:oMath>
                </a14:m>
                <a:endParaRPr lang="en-GB" sz="2300" b="1" i="1" dirty="0" smtClean="0">
                  <a:solidFill>
                    <a:schemeClr val="tx1"/>
                  </a:solidFill>
                  <a:ea typeface="Cambria Math"/>
                </a:endParaRPr>
              </a:p>
              <a:p>
                <a:pPr marL="0" indent="0">
                  <a:buNone/>
                </a:pPr>
                <a:endParaRPr lang="en-GB" sz="2300" b="1" i="1" dirty="0">
                  <a:solidFill>
                    <a:schemeClr val="tx1"/>
                  </a:solidFill>
                </a:endParaRPr>
              </a:p>
              <a:p>
                <a:pPr marL="0" indent="0">
                  <a:buNone/>
                </a:pPr>
                <a:r>
                  <a:rPr lang="en-GB" sz="2300" b="1" i="1" dirty="0" smtClean="0">
                    <a:solidFill>
                      <a:schemeClr val="tx1"/>
                    </a:solidFill>
                  </a:rPr>
                  <a:t>Margin of Error = </a:t>
                </a:r>
                <a14:m>
                  <m:oMath xmlns:m="http://schemas.openxmlformats.org/officeDocument/2006/math">
                    <m:r>
                      <a:rPr lang="en-GB" sz="2300" b="1" i="1" smtClean="0">
                        <a:solidFill>
                          <a:schemeClr val="tx1"/>
                        </a:solidFill>
                        <a:latin typeface="Cambria Math"/>
                        <a:ea typeface="Cambria Math"/>
                      </a:rPr>
                      <m:t>±</m:t>
                    </m:r>
                    <m:f>
                      <m:fPr>
                        <m:ctrlPr>
                          <a:rPr lang="en-GB" sz="2300" b="1" i="1" smtClean="0">
                            <a:solidFill>
                              <a:schemeClr val="tx1"/>
                            </a:solidFill>
                            <a:latin typeface="Cambria Math" panose="02040503050406030204" pitchFamily="18" charset="0"/>
                          </a:rPr>
                        </m:ctrlPr>
                      </m:fPr>
                      <m:num>
                        <m:r>
                          <a:rPr lang="en-GB" sz="2300" b="1" i="1" smtClean="0">
                            <a:solidFill>
                              <a:schemeClr val="tx1"/>
                            </a:solidFill>
                            <a:latin typeface="Cambria Math"/>
                          </a:rPr>
                          <m:t>𝟏</m:t>
                        </m:r>
                      </m:num>
                      <m:den>
                        <m:rad>
                          <m:radPr>
                            <m:degHide m:val="on"/>
                            <m:ctrlPr>
                              <a:rPr lang="en-GB" sz="2300" b="1" i="1" smtClean="0">
                                <a:solidFill>
                                  <a:schemeClr val="tx1"/>
                                </a:solidFill>
                                <a:latin typeface="Cambria Math" panose="02040503050406030204" pitchFamily="18" charset="0"/>
                              </a:rPr>
                            </m:ctrlPr>
                          </m:radPr>
                          <m:deg/>
                          <m:e>
                            <m:r>
                              <a:rPr lang="en-GB" sz="2300" b="1" i="1" smtClean="0">
                                <a:solidFill>
                                  <a:schemeClr val="tx1"/>
                                </a:solidFill>
                                <a:latin typeface="Cambria Math"/>
                              </a:rPr>
                              <m:t>𝟐𝟓</m:t>
                            </m:r>
                          </m:e>
                        </m:rad>
                      </m:den>
                    </m:f>
                    <m:r>
                      <a:rPr lang="en-GB" sz="2300" b="1" i="1" smtClean="0">
                        <a:solidFill>
                          <a:schemeClr val="tx1"/>
                        </a:solidFill>
                        <a:latin typeface="Cambria Math"/>
                      </a:rPr>
                      <m:t>=</m:t>
                    </m:r>
                    <m:r>
                      <a:rPr lang="en-GB" sz="2300" b="1" i="1" smtClean="0">
                        <a:solidFill>
                          <a:schemeClr val="tx1"/>
                        </a:solidFill>
                        <a:latin typeface="Cambria Math"/>
                        <a:ea typeface="Cambria Math"/>
                      </a:rPr>
                      <m:t>±</m:t>
                    </m:r>
                    <m:r>
                      <a:rPr lang="en-GB" sz="2300" b="1" i="1" smtClean="0">
                        <a:solidFill>
                          <a:schemeClr val="tx1"/>
                        </a:solidFill>
                        <a:latin typeface="Cambria Math"/>
                      </a:rPr>
                      <m:t>𝟐𝟎</m:t>
                    </m:r>
                    <m:r>
                      <a:rPr lang="en-GB" sz="2300" b="1" i="1" smtClean="0">
                        <a:solidFill>
                          <a:schemeClr val="tx1"/>
                        </a:solidFill>
                        <a:latin typeface="Cambria Math"/>
                      </a:rPr>
                      <m:t>%</m:t>
                    </m:r>
                  </m:oMath>
                </a14:m>
                <a:endParaRPr lang="en-GB" sz="2300" b="1" i="1" dirty="0" smtClean="0">
                  <a:solidFill>
                    <a:schemeClr val="tx1"/>
                  </a:solidFill>
                </a:endParaRPr>
              </a:p>
              <a:p>
                <a:pPr marL="0" indent="0">
                  <a:buNone/>
                </a:pPr>
                <a:endParaRPr lang="en-GB" sz="1800" b="1" i="1" dirty="0">
                  <a:solidFill>
                    <a:srgbClr val="990033"/>
                  </a:solidFill>
                </a:endParaRPr>
              </a:p>
              <a:p>
                <a:pPr marL="0" indent="0">
                  <a:buNone/>
                </a:pPr>
                <a:endParaRPr lang="en-GB" sz="1800" b="1" i="1" dirty="0" smtClean="0">
                  <a:solidFill>
                    <a:srgbClr val="990033"/>
                  </a:solidFill>
                </a:endParaRPr>
              </a:p>
              <a:p>
                <a:pPr marL="0" indent="0">
                  <a:buNone/>
                </a:pPr>
                <a:endParaRPr lang="en-GB" sz="1800" b="1" i="1" dirty="0">
                  <a:solidFill>
                    <a:srgbClr val="990033"/>
                  </a:solidFill>
                </a:endParaRPr>
              </a:p>
              <a:p>
                <a:pPr marL="0" indent="0">
                  <a:buNone/>
                </a:pPr>
                <a:endParaRPr lang="en-GB" sz="1800" b="1" i="1" dirty="0" smtClean="0">
                  <a:solidFill>
                    <a:srgbClr val="990033"/>
                  </a:solidFill>
                </a:endParaRPr>
              </a:p>
              <a:p>
                <a:pPr marL="0" indent="0">
                  <a:buNone/>
                </a:pPr>
                <a:endParaRPr lang="en-GB" sz="1800" b="1" i="1" dirty="0">
                  <a:solidFill>
                    <a:srgbClr val="990033"/>
                  </a:solidFill>
                </a:endParaRPr>
              </a:p>
              <a:p>
                <a:pPr marL="0" indent="0">
                  <a:buNone/>
                </a:pPr>
                <a:endParaRPr lang="en-GB" sz="1800" b="1" i="1" dirty="0" smtClean="0">
                  <a:solidFill>
                    <a:srgbClr val="990033"/>
                  </a:solidFill>
                </a:endParaRPr>
              </a:p>
              <a:p>
                <a:pPr marL="0" indent="0">
                  <a:buNone/>
                </a:pPr>
                <a:endParaRPr lang="en-IE" sz="2300" b="1" i="1" dirty="0" smtClean="0">
                  <a:solidFill>
                    <a:srgbClr val="990033"/>
                  </a:solidFill>
                </a:endParaRPr>
              </a:p>
              <a:p>
                <a:pPr marL="0" indent="0">
                  <a:buNone/>
                </a:pPr>
                <a:r>
                  <a:rPr lang="en-IE" sz="2300" b="1" i="1" dirty="0" smtClean="0">
                    <a:solidFill>
                      <a:srgbClr val="990033"/>
                    </a:solidFill>
                  </a:rPr>
                  <a:t>This </a:t>
                </a:r>
                <a:r>
                  <a:rPr lang="en-IE" sz="2300" b="1" i="1" dirty="0">
                    <a:solidFill>
                      <a:srgbClr val="990033"/>
                    </a:solidFill>
                  </a:rPr>
                  <a:t>would mean you are 95% confident that between 8% and 48% of </a:t>
                </a:r>
                <a:r>
                  <a:rPr lang="en-IE" sz="2300" b="1" i="1" dirty="0" smtClean="0">
                    <a:solidFill>
                      <a:srgbClr val="990033"/>
                    </a:solidFill>
                  </a:rPr>
                  <a:t>post-primary students </a:t>
                </a:r>
                <a:r>
                  <a:rPr lang="en-IE" sz="2300" b="1" i="1" dirty="0">
                    <a:solidFill>
                      <a:srgbClr val="990033"/>
                    </a:solidFill>
                  </a:rPr>
                  <a:t>keep </a:t>
                </a:r>
                <a:r>
                  <a:rPr lang="en-IE" sz="2300" b="1" i="1" dirty="0" smtClean="0">
                    <a:solidFill>
                      <a:srgbClr val="990033"/>
                    </a:solidFill>
                  </a:rPr>
                  <a:t>their </a:t>
                </a:r>
                <a:r>
                  <a:rPr lang="en-IE" sz="2300" b="1" i="1" dirty="0">
                    <a:solidFill>
                      <a:srgbClr val="990033"/>
                    </a:solidFill>
                  </a:rPr>
                  <a:t>phone under their pillow. </a:t>
                </a:r>
                <a:endParaRPr lang="en-IE" sz="2300" b="1" i="1" dirty="0" smtClean="0">
                  <a:solidFill>
                    <a:srgbClr val="990033"/>
                  </a:solidFill>
                </a:endParaRPr>
              </a:p>
              <a:p>
                <a:pPr marL="0" indent="0">
                  <a:buNone/>
                </a:pPr>
                <a:endParaRPr lang="en-IE" i="1" dirty="0" smtClean="0">
                  <a:solidFill>
                    <a:srgbClr val="990033"/>
                  </a:solidFill>
                </a:endParaRPr>
              </a:p>
              <a:p>
                <a:endParaRPr lang="en-IE" i="1" dirty="0">
                  <a:solidFill>
                    <a:srgbClr val="990033"/>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74021"/>
              </a:xfrm>
              <a:blipFill rotWithShape="1">
                <a:blip r:embed="rId3"/>
                <a:stretch>
                  <a:fillRect l="-741" t="-1840" r="-593"/>
                </a:stretch>
              </a:blipFill>
            </p:spPr>
            <p:txBody>
              <a:bodyPr/>
              <a:lstStyle/>
              <a:p>
                <a:r>
                  <a:rPr lang="en-IE">
                    <a:noFill/>
                  </a:rPr>
                  <a:t> </a:t>
                </a:r>
              </a:p>
            </p:txBody>
          </p:sp>
        </mc:Fallback>
      </mc:AlternateContent>
      <p:sp>
        <p:nvSpPr>
          <p:cNvPr id="7" name="TextBox 6"/>
          <p:cNvSpPr txBox="1"/>
          <p:nvPr/>
        </p:nvSpPr>
        <p:spPr>
          <a:xfrm>
            <a:off x="304800" y="4528868"/>
            <a:ext cx="7269480" cy="461665"/>
          </a:xfrm>
          <a:prstGeom prst="rect">
            <a:avLst/>
          </a:prstGeom>
          <a:noFill/>
        </p:spPr>
        <p:txBody>
          <a:bodyPr wrap="square" rtlCol="0">
            <a:spAutoFit/>
          </a:bodyPr>
          <a:lstStyle/>
          <a:p>
            <a:r>
              <a:rPr lang="en-GB" sz="2400" b="1" i="1" kern="0" dirty="0">
                <a:solidFill>
                  <a:srgbClr val="FF0000"/>
                </a:solidFill>
                <a:latin typeface="Tahoma" pitchFamily="34" charset="0"/>
                <a:ea typeface="Tahoma" pitchFamily="34" charset="0"/>
                <a:cs typeface="Tahoma" pitchFamily="34" charset="0"/>
              </a:rPr>
              <a:t> </a:t>
            </a:r>
            <a:r>
              <a:rPr lang="en-GB" sz="2400" b="1" i="1" kern="0" dirty="0" smtClean="0">
                <a:solidFill>
                  <a:srgbClr val="FF0000"/>
                </a:solidFill>
                <a:latin typeface="Tahoma" pitchFamily="34" charset="0"/>
                <a:ea typeface="Tahoma" pitchFamily="34" charset="0"/>
                <a:cs typeface="Tahoma" pitchFamily="34" charset="0"/>
              </a:rPr>
              <a:t>                   </a:t>
            </a:r>
            <a:r>
              <a:rPr lang="en-GB" sz="2400" b="1" kern="0" dirty="0" smtClean="0">
                <a:solidFill>
                  <a:prstClr val="black"/>
                </a:solidFill>
              </a:rPr>
              <a:t>8%                     28%                       48%  </a:t>
            </a:r>
            <a:endParaRPr lang="en-IE" sz="2400" b="1" kern="0" dirty="0" smtClean="0">
              <a:solidFill>
                <a:prstClr val="black"/>
              </a:solidFill>
            </a:endParaRPr>
          </a:p>
        </p:txBody>
      </p:sp>
      <p:cxnSp>
        <p:nvCxnSpPr>
          <p:cNvPr id="8" name="Straight Arrow Connector 7"/>
          <p:cNvCxnSpPr/>
          <p:nvPr/>
        </p:nvCxnSpPr>
        <p:spPr>
          <a:xfrm flipH="1">
            <a:off x="2627578" y="4775466"/>
            <a:ext cx="1234440" cy="0"/>
          </a:xfrm>
          <a:prstGeom prst="straightConnector1">
            <a:avLst/>
          </a:prstGeom>
          <a:noFill/>
          <a:ln w="38100" cap="flat" cmpd="sng" algn="ctr">
            <a:solidFill>
              <a:srgbClr val="4E67C8">
                <a:shade val="95000"/>
                <a:satMod val="105000"/>
              </a:srgbClr>
            </a:solidFill>
            <a:prstDash val="solid"/>
            <a:tailEnd type="arrow"/>
          </a:ln>
          <a:effectLst/>
        </p:spPr>
      </p:cxnSp>
      <p:cxnSp>
        <p:nvCxnSpPr>
          <p:cNvPr id="9" name="Straight Arrow Connector 8"/>
          <p:cNvCxnSpPr/>
          <p:nvPr/>
        </p:nvCxnSpPr>
        <p:spPr>
          <a:xfrm>
            <a:off x="4648712" y="4776726"/>
            <a:ext cx="1318260" cy="0"/>
          </a:xfrm>
          <a:prstGeom prst="straightConnector1">
            <a:avLst/>
          </a:prstGeom>
          <a:noFill/>
          <a:ln w="38100" cap="flat" cmpd="sng" algn="ctr">
            <a:solidFill>
              <a:srgbClr val="4E67C8"/>
            </a:solidFill>
            <a:prstDash val="solid"/>
            <a:tailEnd type="arrow"/>
          </a:ln>
          <a:effectLst/>
        </p:spPr>
      </p:cxnSp>
      <p:sp>
        <p:nvSpPr>
          <p:cNvPr id="10" name="TextBox 9"/>
          <p:cNvSpPr txBox="1"/>
          <p:nvPr/>
        </p:nvSpPr>
        <p:spPr>
          <a:xfrm>
            <a:off x="3585862" y="4048558"/>
            <a:ext cx="1656184" cy="461665"/>
          </a:xfrm>
          <a:prstGeom prst="rect">
            <a:avLst/>
          </a:prstGeom>
          <a:noFill/>
        </p:spPr>
        <p:txBody>
          <a:bodyPr wrap="square" rtlCol="0">
            <a:spAutoFit/>
          </a:bodyPr>
          <a:lstStyle/>
          <a:p>
            <a:r>
              <a:rPr lang="en-IE" sz="2400" b="1" dirty="0" smtClean="0">
                <a:solidFill>
                  <a:srgbClr val="00B050"/>
                </a:solidFill>
              </a:rPr>
              <a:t>0.28±0.2</a:t>
            </a:r>
            <a:endParaRPr lang="en-IE" sz="2400" b="1" dirty="0">
              <a:solidFill>
                <a:srgbClr val="00B050"/>
              </a:solidFill>
            </a:endParaRPr>
          </a:p>
        </p:txBody>
      </p:sp>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36</a:t>
            </a:fld>
            <a:endParaRPr lang="en-IE" dirty="0">
              <a:solidFill>
                <a:prstClr val="black">
                  <a:tint val="75000"/>
                </a:prstClr>
              </a:solidFill>
            </a:endParaRPr>
          </a:p>
        </p:txBody>
      </p:sp>
    </p:spTree>
    <p:extLst>
      <p:ext uri="{BB962C8B-B14F-4D97-AF65-F5344CB8AC3E}">
        <p14:creationId xmlns:p14="http://schemas.microsoft.com/office/powerpoint/2010/main" val="227595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0.70"/>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Effect transition="in" filter="fade">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a:solidFill>
                  <a:srgbClr val="990033"/>
                </a:solidFill>
                <a:effectLst>
                  <a:outerShdw blurRad="38100" dist="38100" dir="2700000" algn="tl">
                    <a:srgbClr val="000000">
                      <a:alpha val="43137"/>
                    </a:srgbClr>
                  </a:outerShdw>
                </a:effectLst>
              </a:rPr>
              <a:t>Sample </a:t>
            </a:r>
            <a:r>
              <a:rPr lang="en-IE" b="1" i="1" dirty="0" smtClean="0">
                <a:solidFill>
                  <a:srgbClr val="990033"/>
                </a:solidFill>
                <a:effectLst>
                  <a:outerShdw blurRad="38100" dist="38100" dir="2700000" algn="tl">
                    <a:srgbClr val="000000">
                      <a:alpha val="43137"/>
                    </a:srgbClr>
                  </a:outerShdw>
                </a:effectLst>
              </a:rPr>
              <a:t>Size 100</a:t>
            </a:r>
            <a:endParaRPr lang="en-IE" b="1" i="1" dirty="0">
              <a:solidFill>
                <a:srgbClr val="990033"/>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600200"/>
                <a:ext cx="8403021" cy="4974021"/>
              </a:xfrm>
            </p:spPr>
            <p:txBody>
              <a:bodyPr>
                <a:normAutofit fontScale="85000" lnSpcReduction="20000"/>
              </a:bodyPr>
              <a:lstStyle/>
              <a:p>
                <a:pPr marL="0" indent="0">
                  <a:buNone/>
                </a:pPr>
                <a:r>
                  <a:rPr lang="en-IE" sz="2300" b="1" i="1" dirty="0" smtClean="0">
                    <a:solidFill>
                      <a:srgbClr val="990033"/>
                    </a:solidFill>
                  </a:rPr>
                  <a:t>Let’s say you took a random sample </a:t>
                </a:r>
                <a:r>
                  <a:rPr lang="en-IE" sz="2300" b="1" i="1" dirty="0">
                    <a:solidFill>
                      <a:srgbClr val="990033"/>
                    </a:solidFill>
                  </a:rPr>
                  <a:t>of size </a:t>
                </a:r>
                <a:r>
                  <a:rPr lang="en-IE" sz="2300" b="1" i="1" dirty="0" smtClean="0">
                    <a:solidFill>
                      <a:srgbClr val="990033"/>
                    </a:solidFill>
                  </a:rPr>
                  <a:t>100 from the population of all post-primary students in Ireland and </a:t>
                </a:r>
                <a:r>
                  <a:rPr lang="en-IE" sz="2300" b="1" i="1" dirty="0" smtClean="0">
                    <a:solidFill>
                      <a:srgbClr val="00B050"/>
                    </a:solidFill>
                  </a:rPr>
                  <a:t>28 </a:t>
                </a:r>
                <a:r>
                  <a:rPr lang="en-IE" sz="2300" b="1" i="1" dirty="0">
                    <a:solidFill>
                      <a:srgbClr val="00B050"/>
                    </a:solidFill>
                  </a:rPr>
                  <a:t>of the </a:t>
                </a:r>
                <a:r>
                  <a:rPr lang="en-IE" sz="2300" b="1" i="1" dirty="0" smtClean="0">
                    <a:solidFill>
                      <a:srgbClr val="00B050"/>
                    </a:solidFill>
                  </a:rPr>
                  <a:t>100 </a:t>
                </a:r>
                <a:r>
                  <a:rPr lang="en-IE" sz="2300" b="1" i="1" dirty="0" smtClean="0">
                    <a:solidFill>
                      <a:srgbClr val="990033"/>
                    </a:solidFill>
                  </a:rPr>
                  <a:t>keep their </a:t>
                </a:r>
                <a:r>
                  <a:rPr lang="en-IE" sz="2300" b="1" i="1" dirty="0">
                    <a:solidFill>
                      <a:srgbClr val="990033"/>
                    </a:solidFill>
                  </a:rPr>
                  <a:t>mobile phone under their pillow. </a:t>
                </a:r>
                <a:endParaRPr lang="en-IE" sz="2300" b="1" i="1" dirty="0" smtClean="0">
                  <a:solidFill>
                    <a:srgbClr val="990033"/>
                  </a:solidFill>
                </a:endParaRPr>
              </a:p>
              <a:p>
                <a:pPr marL="0" indent="0">
                  <a:buNone/>
                </a:pPr>
                <a:endParaRPr lang="en-IE" sz="2300" b="1" i="1" dirty="0">
                  <a:solidFill>
                    <a:srgbClr val="990033"/>
                  </a:solidFill>
                </a:endParaRPr>
              </a:p>
              <a:p>
                <a:pPr marL="0" indent="0">
                  <a:buNone/>
                </a:pPr>
                <a:r>
                  <a:rPr lang="en-IE" sz="2300" b="1" i="1" dirty="0" smtClean="0">
                    <a:solidFill>
                      <a:schemeClr val="tx1"/>
                    </a:solidFill>
                  </a:rPr>
                  <a:t>Sample Proportion = </a:t>
                </a:r>
                <a14:m>
                  <m:oMath xmlns:m="http://schemas.openxmlformats.org/officeDocument/2006/math">
                    <m:f>
                      <m:fPr>
                        <m:ctrlPr>
                          <a:rPr lang="en-IE" sz="2300" b="1" i="1" smtClean="0">
                            <a:solidFill>
                              <a:schemeClr val="tx1"/>
                            </a:solidFill>
                            <a:latin typeface="Cambria Math" panose="02040503050406030204" pitchFamily="18" charset="0"/>
                          </a:rPr>
                        </m:ctrlPr>
                      </m:fPr>
                      <m:num>
                        <m:r>
                          <a:rPr lang="en-GB" sz="2300" b="1" i="1" smtClean="0">
                            <a:solidFill>
                              <a:schemeClr val="tx1"/>
                            </a:solidFill>
                            <a:latin typeface="Cambria Math"/>
                          </a:rPr>
                          <m:t>𝟐𝟖</m:t>
                        </m:r>
                      </m:num>
                      <m:den>
                        <m:r>
                          <a:rPr lang="en-GB" sz="2300" b="1" i="1" smtClean="0">
                            <a:solidFill>
                              <a:schemeClr val="tx1"/>
                            </a:solidFill>
                            <a:latin typeface="Cambria Math"/>
                          </a:rPr>
                          <m:t>𝟏𝟎𝟎</m:t>
                        </m:r>
                      </m:den>
                    </m:f>
                    <m:r>
                      <a:rPr lang="en-IE" sz="2300" b="1" i="1" smtClean="0">
                        <a:solidFill>
                          <a:schemeClr val="tx1"/>
                        </a:solidFill>
                        <a:latin typeface="Cambria Math"/>
                        <a:ea typeface="Cambria Math"/>
                      </a:rPr>
                      <m:t>×</m:t>
                    </m:r>
                    <m:f>
                      <m:fPr>
                        <m:ctrlPr>
                          <a:rPr lang="en-IE" sz="2300" b="1" i="1" smtClean="0">
                            <a:solidFill>
                              <a:schemeClr val="tx1"/>
                            </a:solidFill>
                            <a:latin typeface="Cambria Math" panose="02040503050406030204" pitchFamily="18" charset="0"/>
                            <a:ea typeface="Cambria Math"/>
                          </a:rPr>
                        </m:ctrlPr>
                      </m:fPr>
                      <m:num>
                        <m:r>
                          <a:rPr lang="en-GB" sz="2300" b="1" i="1" smtClean="0">
                            <a:solidFill>
                              <a:schemeClr val="tx1"/>
                            </a:solidFill>
                            <a:latin typeface="Cambria Math"/>
                            <a:ea typeface="Cambria Math"/>
                          </a:rPr>
                          <m:t>𝟏𝟎𝟎</m:t>
                        </m:r>
                      </m:num>
                      <m:den>
                        <m:r>
                          <a:rPr lang="en-GB" sz="2300" b="1" i="1" smtClean="0">
                            <a:solidFill>
                              <a:schemeClr val="tx1"/>
                            </a:solidFill>
                            <a:latin typeface="Cambria Math"/>
                            <a:ea typeface="Cambria Math"/>
                          </a:rPr>
                          <m:t>𝟏</m:t>
                        </m:r>
                      </m:den>
                    </m:f>
                    <m:r>
                      <a:rPr lang="en-GB" sz="2300" b="1" i="1" smtClean="0">
                        <a:solidFill>
                          <a:schemeClr val="tx1"/>
                        </a:solidFill>
                        <a:latin typeface="Cambria Math"/>
                        <a:ea typeface="Cambria Math"/>
                      </a:rPr>
                      <m:t>=</m:t>
                    </m:r>
                    <m:r>
                      <a:rPr lang="en-GB" sz="2300" b="1" i="1" smtClean="0">
                        <a:solidFill>
                          <a:schemeClr val="tx1"/>
                        </a:solidFill>
                        <a:latin typeface="Cambria Math"/>
                        <a:ea typeface="Cambria Math"/>
                      </a:rPr>
                      <m:t>𝟐𝟖</m:t>
                    </m:r>
                    <m:r>
                      <a:rPr lang="en-GB" sz="2300" b="1" i="1" smtClean="0">
                        <a:solidFill>
                          <a:schemeClr val="tx1"/>
                        </a:solidFill>
                        <a:latin typeface="Cambria Math"/>
                        <a:ea typeface="Cambria Math"/>
                      </a:rPr>
                      <m:t>%</m:t>
                    </m:r>
                  </m:oMath>
                </a14:m>
                <a:endParaRPr lang="en-GB" sz="2300" b="1" i="1" dirty="0" smtClean="0">
                  <a:solidFill>
                    <a:schemeClr val="tx1"/>
                  </a:solidFill>
                  <a:ea typeface="Cambria Math"/>
                </a:endParaRPr>
              </a:p>
              <a:p>
                <a:pPr marL="0" indent="0">
                  <a:buNone/>
                </a:pPr>
                <a:endParaRPr lang="en-GB" sz="2300" b="1" i="1" dirty="0">
                  <a:solidFill>
                    <a:schemeClr val="tx1"/>
                  </a:solidFill>
                </a:endParaRPr>
              </a:p>
              <a:p>
                <a:pPr marL="0" indent="0">
                  <a:buNone/>
                </a:pPr>
                <a:r>
                  <a:rPr lang="en-GB" sz="2300" b="1" i="1" dirty="0" smtClean="0">
                    <a:solidFill>
                      <a:schemeClr val="tx1"/>
                    </a:solidFill>
                  </a:rPr>
                  <a:t>Margin of Error = </a:t>
                </a:r>
                <a14:m>
                  <m:oMath xmlns:m="http://schemas.openxmlformats.org/officeDocument/2006/math">
                    <m:r>
                      <a:rPr lang="en-GB" sz="2300" b="1" i="1" smtClean="0">
                        <a:solidFill>
                          <a:schemeClr val="tx1"/>
                        </a:solidFill>
                        <a:latin typeface="Cambria Math"/>
                        <a:ea typeface="Cambria Math"/>
                      </a:rPr>
                      <m:t>±</m:t>
                    </m:r>
                    <m:f>
                      <m:fPr>
                        <m:ctrlPr>
                          <a:rPr lang="en-GB" sz="2300" b="1" i="1" smtClean="0">
                            <a:solidFill>
                              <a:schemeClr val="tx1"/>
                            </a:solidFill>
                            <a:latin typeface="Cambria Math" panose="02040503050406030204" pitchFamily="18" charset="0"/>
                          </a:rPr>
                        </m:ctrlPr>
                      </m:fPr>
                      <m:num>
                        <m:r>
                          <a:rPr lang="en-GB" sz="2300" b="1" i="1" smtClean="0">
                            <a:solidFill>
                              <a:schemeClr val="tx1"/>
                            </a:solidFill>
                            <a:latin typeface="Cambria Math"/>
                          </a:rPr>
                          <m:t>𝟏</m:t>
                        </m:r>
                      </m:num>
                      <m:den>
                        <m:rad>
                          <m:radPr>
                            <m:degHide m:val="on"/>
                            <m:ctrlPr>
                              <a:rPr lang="en-GB" sz="2300" b="1" i="1" smtClean="0">
                                <a:solidFill>
                                  <a:schemeClr val="tx1"/>
                                </a:solidFill>
                                <a:latin typeface="Cambria Math" panose="02040503050406030204" pitchFamily="18" charset="0"/>
                              </a:rPr>
                            </m:ctrlPr>
                          </m:radPr>
                          <m:deg/>
                          <m:e>
                            <m:r>
                              <a:rPr lang="en-GB" sz="2300" b="1" i="1" smtClean="0">
                                <a:solidFill>
                                  <a:schemeClr val="tx1"/>
                                </a:solidFill>
                                <a:latin typeface="Cambria Math"/>
                              </a:rPr>
                              <m:t>𝟏𝟎𝟎</m:t>
                            </m:r>
                          </m:e>
                        </m:rad>
                      </m:den>
                    </m:f>
                    <m:r>
                      <a:rPr lang="en-GB" sz="2300" b="1" i="1" smtClean="0">
                        <a:solidFill>
                          <a:schemeClr val="tx1"/>
                        </a:solidFill>
                        <a:latin typeface="Cambria Math"/>
                      </a:rPr>
                      <m:t>=</m:t>
                    </m:r>
                    <m:r>
                      <a:rPr lang="en-GB" sz="2300" b="1" i="1" smtClean="0">
                        <a:solidFill>
                          <a:schemeClr val="tx1"/>
                        </a:solidFill>
                        <a:latin typeface="Cambria Math"/>
                        <a:ea typeface="Cambria Math"/>
                      </a:rPr>
                      <m:t>±</m:t>
                    </m:r>
                    <m:r>
                      <a:rPr lang="en-GB" sz="2300" b="1" i="1" smtClean="0">
                        <a:solidFill>
                          <a:schemeClr val="tx1"/>
                        </a:solidFill>
                        <a:latin typeface="Cambria Math"/>
                        <a:ea typeface="Cambria Math"/>
                      </a:rPr>
                      <m:t>𝟏𝟎</m:t>
                    </m:r>
                    <m:r>
                      <a:rPr lang="en-GB" sz="2300" b="1" i="1" smtClean="0">
                        <a:solidFill>
                          <a:schemeClr val="tx1"/>
                        </a:solidFill>
                        <a:latin typeface="Cambria Math"/>
                      </a:rPr>
                      <m:t>%</m:t>
                    </m:r>
                  </m:oMath>
                </a14:m>
                <a:endParaRPr lang="en-GB" sz="2300" b="1" i="1" dirty="0" smtClean="0">
                  <a:solidFill>
                    <a:schemeClr val="tx1"/>
                  </a:solidFill>
                </a:endParaRPr>
              </a:p>
              <a:p>
                <a:pPr marL="0" indent="0">
                  <a:buNone/>
                </a:pPr>
                <a:endParaRPr lang="en-GB" sz="1800" b="1" i="1" dirty="0">
                  <a:solidFill>
                    <a:srgbClr val="990033"/>
                  </a:solidFill>
                </a:endParaRPr>
              </a:p>
              <a:p>
                <a:pPr marL="0" indent="0">
                  <a:buNone/>
                </a:pPr>
                <a:endParaRPr lang="en-GB" sz="1800" b="1" i="1" dirty="0" smtClean="0">
                  <a:solidFill>
                    <a:srgbClr val="990033"/>
                  </a:solidFill>
                </a:endParaRPr>
              </a:p>
              <a:p>
                <a:pPr marL="0" indent="0">
                  <a:buNone/>
                </a:pPr>
                <a:endParaRPr lang="en-GB" sz="1800" b="1" i="1" dirty="0">
                  <a:solidFill>
                    <a:srgbClr val="990033"/>
                  </a:solidFill>
                </a:endParaRPr>
              </a:p>
              <a:p>
                <a:pPr marL="0" indent="0">
                  <a:buNone/>
                </a:pPr>
                <a:endParaRPr lang="en-GB" sz="1800" b="1" i="1" dirty="0" smtClean="0">
                  <a:solidFill>
                    <a:srgbClr val="990033"/>
                  </a:solidFill>
                </a:endParaRPr>
              </a:p>
              <a:p>
                <a:pPr marL="0" indent="0">
                  <a:buNone/>
                </a:pPr>
                <a:endParaRPr lang="en-GB" sz="1800" b="1" i="1" dirty="0">
                  <a:solidFill>
                    <a:srgbClr val="990033"/>
                  </a:solidFill>
                </a:endParaRPr>
              </a:p>
              <a:p>
                <a:pPr marL="0" indent="0">
                  <a:buNone/>
                </a:pPr>
                <a:endParaRPr lang="en-GB" sz="1800" b="1" i="1" dirty="0" smtClean="0">
                  <a:solidFill>
                    <a:srgbClr val="990033"/>
                  </a:solidFill>
                </a:endParaRPr>
              </a:p>
              <a:p>
                <a:pPr marL="0" indent="0">
                  <a:buNone/>
                </a:pPr>
                <a:endParaRPr lang="en-IE" sz="2300" b="1" i="1" dirty="0" smtClean="0">
                  <a:solidFill>
                    <a:srgbClr val="990033"/>
                  </a:solidFill>
                </a:endParaRPr>
              </a:p>
              <a:p>
                <a:pPr marL="0" indent="0">
                  <a:buNone/>
                </a:pPr>
                <a:r>
                  <a:rPr lang="en-IE" sz="2300" b="1" i="1" dirty="0" smtClean="0">
                    <a:solidFill>
                      <a:srgbClr val="990033"/>
                    </a:solidFill>
                  </a:rPr>
                  <a:t>This </a:t>
                </a:r>
                <a:r>
                  <a:rPr lang="en-IE" sz="2300" b="1" i="1" dirty="0">
                    <a:solidFill>
                      <a:srgbClr val="990033"/>
                    </a:solidFill>
                  </a:rPr>
                  <a:t>would mean you are 95% confident that between </a:t>
                </a:r>
                <a:r>
                  <a:rPr lang="en-IE" sz="2300" b="1" i="1" dirty="0" smtClean="0">
                    <a:solidFill>
                      <a:srgbClr val="990033"/>
                    </a:solidFill>
                  </a:rPr>
                  <a:t>18</a:t>
                </a:r>
                <a:r>
                  <a:rPr lang="en-IE" sz="2300" b="1" i="1" dirty="0">
                    <a:solidFill>
                      <a:srgbClr val="990033"/>
                    </a:solidFill>
                  </a:rPr>
                  <a:t>% and </a:t>
                </a:r>
                <a:r>
                  <a:rPr lang="en-IE" sz="2300" b="1" i="1" dirty="0" smtClean="0">
                    <a:solidFill>
                      <a:srgbClr val="990033"/>
                    </a:solidFill>
                  </a:rPr>
                  <a:t>38</a:t>
                </a:r>
                <a:r>
                  <a:rPr lang="en-IE" sz="2300" b="1" i="1" dirty="0">
                    <a:solidFill>
                      <a:srgbClr val="990033"/>
                    </a:solidFill>
                  </a:rPr>
                  <a:t>% of </a:t>
                </a:r>
                <a:r>
                  <a:rPr lang="en-IE" sz="2300" b="1" i="1" dirty="0" smtClean="0">
                    <a:solidFill>
                      <a:srgbClr val="990033"/>
                    </a:solidFill>
                  </a:rPr>
                  <a:t>post-primary students </a:t>
                </a:r>
                <a:r>
                  <a:rPr lang="en-IE" sz="2300" b="1" i="1" dirty="0">
                    <a:solidFill>
                      <a:srgbClr val="990033"/>
                    </a:solidFill>
                  </a:rPr>
                  <a:t>keep </a:t>
                </a:r>
                <a:r>
                  <a:rPr lang="en-IE" sz="2300" b="1" i="1" dirty="0" smtClean="0">
                    <a:solidFill>
                      <a:srgbClr val="990033"/>
                    </a:solidFill>
                  </a:rPr>
                  <a:t>their </a:t>
                </a:r>
                <a:r>
                  <a:rPr lang="en-IE" sz="2300" b="1" i="1" dirty="0">
                    <a:solidFill>
                      <a:srgbClr val="990033"/>
                    </a:solidFill>
                  </a:rPr>
                  <a:t>phone under their pillow. </a:t>
                </a:r>
                <a:endParaRPr lang="en-IE" sz="2300" b="1" i="1" dirty="0" smtClean="0">
                  <a:solidFill>
                    <a:srgbClr val="990033"/>
                  </a:solidFill>
                </a:endParaRPr>
              </a:p>
              <a:p>
                <a:pPr marL="0" indent="0">
                  <a:buNone/>
                </a:pPr>
                <a:endParaRPr lang="en-IE" i="1" dirty="0" smtClean="0">
                  <a:solidFill>
                    <a:srgbClr val="990033"/>
                  </a:solidFill>
                </a:endParaRPr>
              </a:p>
              <a:p>
                <a:endParaRPr lang="en-IE" i="1" dirty="0">
                  <a:solidFill>
                    <a:srgbClr val="990033"/>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600200"/>
                <a:ext cx="8403021" cy="4974021"/>
              </a:xfrm>
              <a:blipFill rotWithShape="1">
                <a:blip r:embed="rId3"/>
                <a:stretch>
                  <a:fillRect l="-726" t="-1840" r="-435"/>
                </a:stretch>
              </a:blipFill>
            </p:spPr>
            <p:txBody>
              <a:bodyPr/>
              <a:lstStyle/>
              <a:p>
                <a:r>
                  <a:rPr lang="en-IE">
                    <a:noFill/>
                  </a:rPr>
                  <a:t> </a:t>
                </a:r>
              </a:p>
            </p:txBody>
          </p:sp>
        </mc:Fallback>
      </mc:AlternateContent>
      <p:sp>
        <p:nvSpPr>
          <p:cNvPr id="7" name="TextBox 6"/>
          <p:cNvSpPr txBox="1"/>
          <p:nvPr/>
        </p:nvSpPr>
        <p:spPr>
          <a:xfrm>
            <a:off x="304800" y="4528868"/>
            <a:ext cx="7269480" cy="461665"/>
          </a:xfrm>
          <a:prstGeom prst="rect">
            <a:avLst/>
          </a:prstGeom>
          <a:noFill/>
        </p:spPr>
        <p:txBody>
          <a:bodyPr wrap="square" rtlCol="0">
            <a:spAutoFit/>
          </a:bodyPr>
          <a:lstStyle/>
          <a:p>
            <a:r>
              <a:rPr lang="en-GB" sz="2400" b="1" i="1" kern="0" dirty="0">
                <a:solidFill>
                  <a:srgbClr val="FF0000"/>
                </a:solidFill>
                <a:latin typeface="Tahoma" pitchFamily="34" charset="0"/>
                <a:ea typeface="Tahoma" pitchFamily="34" charset="0"/>
                <a:cs typeface="Tahoma" pitchFamily="34" charset="0"/>
              </a:rPr>
              <a:t> </a:t>
            </a:r>
            <a:r>
              <a:rPr lang="en-GB" sz="2400" b="1" i="1" kern="0" dirty="0" smtClean="0">
                <a:solidFill>
                  <a:srgbClr val="FF0000"/>
                </a:solidFill>
                <a:latin typeface="Tahoma" pitchFamily="34" charset="0"/>
                <a:ea typeface="Tahoma" pitchFamily="34" charset="0"/>
                <a:cs typeface="Tahoma" pitchFamily="34" charset="0"/>
              </a:rPr>
              <a:t>                  </a:t>
            </a:r>
            <a:r>
              <a:rPr lang="en-GB" sz="2400" b="1" kern="0" dirty="0" smtClean="0">
                <a:solidFill>
                  <a:prstClr val="black"/>
                </a:solidFill>
              </a:rPr>
              <a:t>18%                     28%                       38%  </a:t>
            </a:r>
            <a:endParaRPr lang="en-IE" sz="2400" b="1" kern="0" dirty="0" smtClean="0">
              <a:solidFill>
                <a:prstClr val="black"/>
              </a:solidFill>
            </a:endParaRPr>
          </a:p>
        </p:txBody>
      </p:sp>
      <p:cxnSp>
        <p:nvCxnSpPr>
          <p:cNvPr id="8" name="Straight Arrow Connector 7"/>
          <p:cNvCxnSpPr/>
          <p:nvPr/>
        </p:nvCxnSpPr>
        <p:spPr>
          <a:xfrm flipH="1">
            <a:off x="2627578" y="4775466"/>
            <a:ext cx="1234440" cy="0"/>
          </a:xfrm>
          <a:prstGeom prst="straightConnector1">
            <a:avLst/>
          </a:prstGeom>
          <a:noFill/>
          <a:ln w="38100" cap="flat" cmpd="sng" algn="ctr">
            <a:solidFill>
              <a:srgbClr val="4E67C8">
                <a:shade val="95000"/>
                <a:satMod val="105000"/>
              </a:srgbClr>
            </a:solidFill>
            <a:prstDash val="solid"/>
            <a:tailEnd type="arrow"/>
          </a:ln>
          <a:effectLst/>
        </p:spPr>
      </p:cxnSp>
      <p:cxnSp>
        <p:nvCxnSpPr>
          <p:cNvPr id="9" name="Straight Arrow Connector 8"/>
          <p:cNvCxnSpPr/>
          <p:nvPr/>
        </p:nvCxnSpPr>
        <p:spPr>
          <a:xfrm>
            <a:off x="4648712" y="4776726"/>
            <a:ext cx="1318260" cy="0"/>
          </a:xfrm>
          <a:prstGeom prst="straightConnector1">
            <a:avLst/>
          </a:prstGeom>
          <a:noFill/>
          <a:ln w="38100" cap="flat" cmpd="sng" algn="ctr">
            <a:solidFill>
              <a:srgbClr val="4E67C8"/>
            </a:solidFill>
            <a:prstDash val="solid"/>
            <a:tailEnd type="arrow"/>
          </a:ln>
          <a:effectLst/>
        </p:spPr>
      </p:cxnSp>
      <p:sp>
        <p:nvSpPr>
          <p:cNvPr id="10" name="TextBox 9"/>
          <p:cNvSpPr txBox="1"/>
          <p:nvPr/>
        </p:nvSpPr>
        <p:spPr>
          <a:xfrm>
            <a:off x="3585862" y="4048558"/>
            <a:ext cx="1656184" cy="461665"/>
          </a:xfrm>
          <a:prstGeom prst="rect">
            <a:avLst/>
          </a:prstGeom>
          <a:noFill/>
        </p:spPr>
        <p:txBody>
          <a:bodyPr wrap="square" rtlCol="0">
            <a:spAutoFit/>
          </a:bodyPr>
          <a:lstStyle/>
          <a:p>
            <a:r>
              <a:rPr lang="en-IE" sz="2400" b="1" dirty="0" smtClean="0">
                <a:solidFill>
                  <a:srgbClr val="00B050"/>
                </a:solidFill>
              </a:rPr>
              <a:t>0.28±0.1</a:t>
            </a:r>
            <a:endParaRPr lang="en-IE" sz="2400" b="1" dirty="0">
              <a:solidFill>
                <a:srgbClr val="00B050"/>
              </a:solidFill>
            </a:endParaRPr>
          </a:p>
        </p:txBody>
      </p:sp>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37</a:t>
            </a:fld>
            <a:endParaRPr lang="en-IE" dirty="0">
              <a:solidFill>
                <a:prstClr val="black">
                  <a:tint val="75000"/>
                </a:prstClr>
              </a:solidFill>
            </a:endParaRPr>
          </a:p>
        </p:txBody>
      </p:sp>
    </p:spTree>
    <p:extLst>
      <p:ext uri="{BB962C8B-B14F-4D97-AF65-F5344CB8AC3E}">
        <p14:creationId xmlns:p14="http://schemas.microsoft.com/office/powerpoint/2010/main" val="5707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0.70"/>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Effect transition="in" filter="fade">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a:solidFill>
                  <a:srgbClr val="990033"/>
                </a:solidFill>
                <a:effectLst>
                  <a:outerShdw blurRad="38100" dist="38100" dir="2700000" algn="tl">
                    <a:srgbClr val="000000">
                      <a:alpha val="43137"/>
                    </a:srgbClr>
                  </a:outerShdw>
                </a:effectLst>
              </a:rPr>
              <a:t>Sample </a:t>
            </a:r>
            <a:r>
              <a:rPr lang="en-IE" b="1" i="1" dirty="0" smtClean="0">
                <a:solidFill>
                  <a:srgbClr val="990033"/>
                </a:solidFill>
                <a:effectLst>
                  <a:outerShdw blurRad="38100" dist="38100" dir="2700000" algn="tl">
                    <a:srgbClr val="000000">
                      <a:alpha val="43137"/>
                    </a:srgbClr>
                  </a:outerShdw>
                </a:effectLst>
              </a:rPr>
              <a:t>Size 1111</a:t>
            </a:r>
            <a:endParaRPr lang="en-IE" b="1" i="1" dirty="0">
              <a:solidFill>
                <a:srgbClr val="990033"/>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600200"/>
                <a:ext cx="8403021" cy="4974021"/>
              </a:xfrm>
            </p:spPr>
            <p:txBody>
              <a:bodyPr>
                <a:normAutofit fontScale="85000" lnSpcReduction="20000"/>
              </a:bodyPr>
              <a:lstStyle/>
              <a:p>
                <a:pPr marL="0" indent="0">
                  <a:buNone/>
                </a:pPr>
                <a:r>
                  <a:rPr lang="en-IE" sz="2300" b="1" i="1" dirty="0" smtClean="0">
                    <a:solidFill>
                      <a:srgbClr val="990033"/>
                    </a:solidFill>
                  </a:rPr>
                  <a:t>Let’s say you took a random sample </a:t>
                </a:r>
                <a:r>
                  <a:rPr lang="en-IE" sz="2300" b="1" i="1" dirty="0">
                    <a:solidFill>
                      <a:srgbClr val="990033"/>
                    </a:solidFill>
                  </a:rPr>
                  <a:t>of size </a:t>
                </a:r>
                <a:r>
                  <a:rPr lang="en-IE" sz="2300" b="1" i="1" dirty="0" smtClean="0">
                    <a:solidFill>
                      <a:srgbClr val="990033"/>
                    </a:solidFill>
                  </a:rPr>
                  <a:t>1111 from the population of all post-primary students in Ireland and </a:t>
                </a:r>
                <a:r>
                  <a:rPr lang="en-IE" sz="2300" b="1" i="1" dirty="0" smtClean="0">
                    <a:solidFill>
                      <a:srgbClr val="00B050"/>
                    </a:solidFill>
                  </a:rPr>
                  <a:t>311 </a:t>
                </a:r>
                <a:r>
                  <a:rPr lang="en-IE" sz="2300" b="1" i="1" dirty="0">
                    <a:solidFill>
                      <a:srgbClr val="00B050"/>
                    </a:solidFill>
                  </a:rPr>
                  <a:t>of </a:t>
                </a:r>
                <a:r>
                  <a:rPr lang="en-IE" sz="2300" b="1" i="1" dirty="0" smtClean="0">
                    <a:solidFill>
                      <a:srgbClr val="00B050"/>
                    </a:solidFill>
                  </a:rPr>
                  <a:t>the 1111</a:t>
                </a:r>
                <a:r>
                  <a:rPr lang="en-IE" sz="2300" b="1" i="1" dirty="0" smtClean="0">
                    <a:solidFill>
                      <a:srgbClr val="990033"/>
                    </a:solidFill>
                  </a:rPr>
                  <a:t> keep their </a:t>
                </a:r>
                <a:r>
                  <a:rPr lang="en-IE" sz="2300" b="1" i="1" dirty="0">
                    <a:solidFill>
                      <a:srgbClr val="990033"/>
                    </a:solidFill>
                  </a:rPr>
                  <a:t>mobile phone under their pillow. </a:t>
                </a:r>
                <a:endParaRPr lang="en-IE" sz="2300" b="1" i="1" dirty="0" smtClean="0">
                  <a:solidFill>
                    <a:srgbClr val="990033"/>
                  </a:solidFill>
                </a:endParaRPr>
              </a:p>
              <a:p>
                <a:pPr marL="0" indent="0">
                  <a:buNone/>
                </a:pPr>
                <a:endParaRPr lang="en-IE" sz="2300" b="1" i="1" dirty="0">
                  <a:solidFill>
                    <a:srgbClr val="990033"/>
                  </a:solidFill>
                </a:endParaRPr>
              </a:p>
              <a:p>
                <a:pPr marL="0" indent="0">
                  <a:buNone/>
                </a:pPr>
                <a:r>
                  <a:rPr lang="en-IE" sz="2300" b="1" i="1" dirty="0" smtClean="0">
                    <a:solidFill>
                      <a:schemeClr val="tx1"/>
                    </a:solidFill>
                  </a:rPr>
                  <a:t>Sample Proportion = </a:t>
                </a:r>
                <a14:m>
                  <m:oMath xmlns:m="http://schemas.openxmlformats.org/officeDocument/2006/math">
                    <m:f>
                      <m:fPr>
                        <m:ctrlPr>
                          <a:rPr lang="en-IE" sz="2300" b="1" i="1" smtClean="0">
                            <a:solidFill>
                              <a:schemeClr val="tx1"/>
                            </a:solidFill>
                            <a:latin typeface="Cambria Math" panose="02040503050406030204" pitchFamily="18" charset="0"/>
                          </a:rPr>
                        </m:ctrlPr>
                      </m:fPr>
                      <m:num>
                        <m:r>
                          <a:rPr lang="en-GB" sz="2300" b="1" i="1" smtClean="0">
                            <a:solidFill>
                              <a:schemeClr val="tx1"/>
                            </a:solidFill>
                            <a:latin typeface="Cambria Math"/>
                          </a:rPr>
                          <m:t>𝟑𝟏𝟏</m:t>
                        </m:r>
                      </m:num>
                      <m:den>
                        <m:r>
                          <a:rPr lang="en-GB" sz="2300" b="1" i="1" smtClean="0">
                            <a:solidFill>
                              <a:schemeClr val="tx1"/>
                            </a:solidFill>
                            <a:latin typeface="Cambria Math"/>
                          </a:rPr>
                          <m:t>𝟏𝟏𝟏𝟏</m:t>
                        </m:r>
                      </m:den>
                    </m:f>
                    <m:r>
                      <a:rPr lang="en-IE" sz="2300" b="1" i="1" smtClean="0">
                        <a:solidFill>
                          <a:schemeClr val="tx1"/>
                        </a:solidFill>
                        <a:latin typeface="Cambria Math"/>
                        <a:ea typeface="Cambria Math"/>
                      </a:rPr>
                      <m:t>×</m:t>
                    </m:r>
                    <m:f>
                      <m:fPr>
                        <m:ctrlPr>
                          <a:rPr lang="en-IE" sz="2300" b="1" i="1" smtClean="0">
                            <a:solidFill>
                              <a:schemeClr val="tx1"/>
                            </a:solidFill>
                            <a:latin typeface="Cambria Math" panose="02040503050406030204" pitchFamily="18" charset="0"/>
                            <a:ea typeface="Cambria Math"/>
                          </a:rPr>
                        </m:ctrlPr>
                      </m:fPr>
                      <m:num>
                        <m:r>
                          <a:rPr lang="en-GB" sz="2300" b="1" i="1" smtClean="0">
                            <a:solidFill>
                              <a:schemeClr val="tx1"/>
                            </a:solidFill>
                            <a:latin typeface="Cambria Math"/>
                            <a:ea typeface="Cambria Math"/>
                          </a:rPr>
                          <m:t>𝟏𝟎𝟎</m:t>
                        </m:r>
                      </m:num>
                      <m:den>
                        <m:r>
                          <a:rPr lang="en-GB" sz="2300" b="1" i="1" smtClean="0">
                            <a:solidFill>
                              <a:schemeClr val="tx1"/>
                            </a:solidFill>
                            <a:latin typeface="Cambria Math"/>
                            <a:ea typeface="Cambria Math"/>
                          </a:rPr>
                          <m:t>𝟏</m:t>
                        </m:r>
                      </m:den>
                    </m:f>
                    <m:r>
                      <a:rPr lang="en-GB" sz="2300" b="1" i="1" smtClean="0">
                        <a:solidFill>
                          <a:schemeClr val="tx1"/>
                        </a:solidFill>
                        <a:latin typeface="Cambria Math"/>
                        <a:ea typeface="Cambria Math"/>
                      </a:rPr>
                      <m:t>=</m:t>
                    </m:r>
                    <m:r>
                      <a:rPr lang="en-GB" sz="2300" b="1" i="1" smtClean="0">
                        <a:solidFill>
                          <a:schemeClr val="tx1"/>
                        </a:solidFill>
                        <a:latin typeface="Cambria Math"/>
                        <a:ea typeface="Cambria Math"/>
                      </a:rPr>
                      <m:t>𝟐𝟖</m:t>
                    </m:r>
                    <m:r>
                      <a:rPr lang="en-GB" sz="2300" b="1" i="1" smtClean="0">
                        <a:solidFill>
                          <a:schemeClr val="tx1"/>
                        </a:solidFill>
                        <a:latin typeface="Cambria Math"/>
                        <a:ea typeface="Cambria Math"/>
                      </a:rPr>
                      <m:t>%</m:t>
                    </m:r>
                  </m:oMath>
                </a14:m>
                <a:endParaRPr lang="en-GB" sz="2300" b="1" i="1" dirty="0" smtClean="0">
                  <a:solidFill>
                    <a:schemeClr val="tx1"/>
                  </a:solidFill>
                  <a:ea typeface="Cambria Math"/>
                </a:endParaRPr>
              </a:p>
              <a:p>
                <a:pPr marL="0" indent="0">
                  <a:buNone/>
                </a:pPr>
                <a:endParaRPr lang="en-GB" sz="2300" b="1" i="1" dirty="0">
                  <a:solidFill>
                    <a:schemeClr val="tx1"/>
                  </a:solidFill>
                </a:endParaRPr>
              </a:p>
              <a:p>
                <a:pPr marL="0" indent="0">
                  <a:buNone/>
                </a:pPr>
                <a:r>
                  <a:rPr lang="en-GB" sz="2300" b="1" i="1" dirty="0" smtClean="0">
                    <a:solidFill>
                      <a:schemeClr val="tx1"/>
                    </a:solidFill>
                  </a:rPr>
                  <a:t>Margin of Error = </a:t>
                </a:r>
                <a14:m>
                  <m:oMath xmlns:m="http://schemas.openxmlformats.org/officeDocument/2006/math">
                    <m:r>
                      <a:rPr lang="en-GB" sz="2300" b="1" i="1" smtClean="0">
                        <a:solidFill>
                          <a:schemeClr val="tx1"/>
                        </a:solidFill>
                        <a:latin typeface="Cambria Math"/>
                        <a:ea typeface="Cambria Math"/>
                      </a:rPr>
                      <m:t>±</m:t>
                    </m:r>
                    <m:f>
                      <m:fPr>
                        <m:ctrlPr>
                          <a:rPr lang="en-GB" sz="2300" b="1" i="1" smtClean="0">
                            <a:solidFill>
                              <a:schemeClr val="tx1"/>
                            </a:solidFill>
                            <a:latin typeface="Cambria Math" panose="02040503050406030204" pitchFamily="18" charset="0"/>
                          </a:rPr>
                        </m:ctrlPr>
                      </m:fPr>
                      <m:num>
                        <m:r>
                          <a:rPr lang="en-GB" sz="2300" b="1" i="1" smtClean="0">
                            <a:solidFill>
                              <a:schemeClr val="tx1"/>
                            </a:solidFill>
                            <a:latin typeface="Cambria Math"/>
                          </a:rPr>
                          <m:t>𝟏</m:t>
                        </m:r>
                      </m:num>
                      <m:den>
                        <m:rad>
                          <m:radPr>
                            <m:degHide m:val="on"/>
                            <m:ctrlPr>
                              <a:rPr lang="en-GB" sz="2300" b="1" i="1" smtClean="0">
                                <a:solidFill>
                                  <a:schemeClr val="tx1"/>
                                </a:solidFill>
                                <a:latin typeface="Cambria Math" panose="02040503050406030204" pitchFamily="18" charset="0"/>
                              </a:rPr>
                            </m:ctrlPr>
                          </m:radPr>
                          <m:deg/>
                          <m:e>
                            <m:r>
                              <a:rPr lang="en-GB" sz="2300" b="1" i="1" smtClean="0">
                                <a:solidFill>
                                  <a:schemeClr val="tx1"/>
                                </a:solidFill>
                                <a:latin typeface="Cambria Math"/>
                              </a:rPr>
                              <m:t>𝟏𝟏𝟏𝟏</m:t>
                            </m:r>
                          </m:e>
                        </m:rad>
                      </m:den>
                    </m:f>
                    <m:r>
                      <a:rPr lang="en-GB" sz="2300" b="1" i="1" smtClean="0">
                        <a:solidFill>
                          <a:schemeClr val="tx1"/>
                        </a:solidFill>
                        <a:latin typeface="Cambria Math"/>
                      </a:rPr>
                      <m:t>=</m:t>
                    </m:r>
                    <m:r>
                      <a:rPr lang="en-GB" sz="2300" b="1" i="1" smtClean="0">
                        <a:solidFill>
                          <a:schemeClr val="tx1"/>
                        </a:solidFill>
                        <a:latin typeface="Cambria Math"/>
                        <a:ea typeface="Cambria Math"/>
                      </a:rPr>
                      <m:t>±</m:t>
                    </m:r>
                    <m:r>
                      <a:rPr lang="en-GB" sz="2300" b="1" i="1" smtClean="0">
                        <a:solidFill>
                          <a:schemeClr val="tx1"/>
                        </a:solidFill>
                        <a:latin typeface="Cambria Math"/>
                        <a:ea typeface="Cambria Math"/>
                      </a:rPr>
                      <m:t>𝟑</m:t>
                    </m:r>
                    <m:r>
                      <a:rPr lang="en-GB" sz="2300" b="1" i="1" smtClean="0">
                        <a:solidFill>
                          <a:schemeClr val="tx1"/>
                        </a:solidFill>
                        <a:latin typeface="Cambria Math"/>
                      </a:rPr>
                      <m:t>%</m:t>
                    </m:r>
                  </m:oMath>
                </a14:m>
                <a:endParaRPr lang="en-GB" sz="2300" b="1" i="1" dirty="0" smtClean="0">
                  <a:solidFill>
                    <a:schemeClr val="tx1"/>
                  </a:solidFill>
                </a:endParaRPr>
              </a:p>
              <a:p>
                <a:pPr marL="0" indent="0">
                  <a:buNone/>
                </a:pPr>
                <a:endParaRPr lang="en-GB" sz="1800" b="1" i="1" dirty="0">
                  <a:solidFill>
                    <a:srgbClr val="990033"/>
                  </a:solidFill>
                </a:endParaRPr>
              </a:p>
              <a:p>
                <a:pPr marL="0" indent="0">
                  <a:buNone/>
                </a:pPr>
                <a:endParaRPr lang="en-GB" sz="1800" b="1" i="1" dirty="0" smtClean="0">
                  <a:solidFill>
                    <a:srgbClr val="990033"/>
                  </a:solidFill>
                </a:endParaRPr>
              </a:p>
              <a:p>
                <a:pPr marL="0" indent="0">
                  <a:buNone/>
                </a:pPr>
                <a:endParaRPr lang="en-GB" sz="1800" b="1" i="1" dirty="0">
                  <a:solidFill>
                    <a:srgbClr val="990033"/>
                  </a:solidFill>
                </a:endParaRPr>
              </a:p>
              <a:p>
                <a:pPr marL="0" indent="0">
                  <a:buNone/>
                </a:pPr>
                <a:endParaRPr lang="en-GB" sz="1800" b="1" i="1" dirty="0" smtClean="0">
                  <a:solidFill>
                    <a:srgbClr val="990033"/>
                  </a:solidFill>
                </a:endParaRPr>
              </a:p>
              <a:p>
                <a:pPr marL="0" indent="0">
                  <a:buNone/>
                </a:pPr>
                <a:endParaRPr lang="en-GB" sz="1800" b="1" i="1" dirty="0">
                  <a:solidFill>
                    <a:srgbClr val="990033"/>
                  </a:solidFill>
                </a:endParaRPr>
              </a:p>
              <a:p>
                <a:pPr marL="0" indent="0">
                  <a:buNone/>
                </a:pPr>
                <a:endParaRPr lang="en-GB" sz="1800" b="1" i="1" dirty="0" smtClean="0">
                  <a:solidFill>
                    <a:srgbClr val="990033"/>
                  </a:solidFill>
                </a:endParaRPr>
              </a:p>
              <a:p>
                <a:pPr marL="0" indent="0">
                  <a:buNone/>
                </a:pPr>
                <a:endParaRPr lang="en-IE" sz="2300" b="1" i="1" dirty="0" smtClean="0">
                  <a:solidFill>
                    <a:srgbClr val="990033"/>
                  </a:solidFill>
                </a:endParaRPr>
              </a:p>
              <a:p>
                <a:pPr marL="0" indent="0">
                  <a:buNone/>
                </a:pPr>
                <a:r>
                  <a:rPr lang="en-IE" sz="2300" b="1" i="1" dirty="0" smtClean="0">
                    <a:solidFill>
                      <a:srgbClr val="990033"/>
                    </a:solidFill>
                  </a:rPr>
                  <a:t>This </a:t>
                </a:r>
                <a:r>
                  <a:rPr lang="en-IE" sz="2300" b="1" i="1" dirty="0">
                    <a:solidFill>
                      <a:srgbClr val="990033"/>
                    </a:solidFill>
                  </a:rPr>
                  <a:t>would mean you are 95% confident that between </a:t>
                </a:r>
                <a:r>
                  <a:rPr lang="en-IE" sz="2300" b="1" i="1" dirty="0" smtClean="0">
                    <a:solidFill>
                      <a:srgbClr val="990033"/>
                    </a:solidFill>
                  </a:rPr>
                  <a:t>25% </a:t>
                </a:r>
                <a:r>
                  <a:rPr lang="en-IE" sz="2300" b="1" i="1" dirty="0">
                    <a:solidFill>
                      <a:srgbClr val="990033"/>
                    </a:solidFill>
                  </a:rPr>
                  <a:t>and </a:t>
                </a:r>
                <a:r>
                  <a:rPr lang="en-IE" sz="2300" b="1" i="1" dirty="0" smtClean="0">
                    <a:solidFill>
                      <a:srgbClr val="990033"/>
                    </a:solidFill>
                  </a:rPr>
                  <a:t>31% </a:t>
                </a:r>
                <a:r>
                  <a:rPr lang="en-IE" sz="2300" b="1" i="1" dirty="0">
                    <a:solidFill>
                      <a:srgbClr val="990033"/>
                    </a:solidFill>
                  </a:rPr>
                  <a:t>of </a:t>
                </a:r>
                <a:r>
                  <a:rPr lang="en-IE" sz="2300" b="1" i="1" dirty="0" smtClean="0">
                    <a:solidFill>
                      <a:srgbClr val="990033"/>
                    </a:solidFill>
                  </a:rPr>
                  <a:t>post-primary students </a:t>
                </a:r>
                <a:r>
                  <a:rPr lang="en-IE" sz="2300" b="1" i="1" dirty="0">
                    <a:solidFill>
                      <a:srgbClr val="990033"/>
                    </a:solidFill>
                  </a:rPr>
                  <a:t>keep </a:t>
                </a:r>
                <a:r>
                  <a:rPr lang="en-IE" sz="2300" b="1" i="1" dirty="0" smtClean="0">
                    <a:solidFill>
                      <a:srgbClr val="990033"/>
                    </a:solidFill>
                  </a:rPr>
                  <a:t>their </a:t>
                </a:r>
                <a:r>
                  <a:rPr lang="en-IE" sz="2300" b="1" i="1" dirty="0">
                    <a:solidFill>
                      <a:srgbClr val="990033"/>
                    </a:solidFill>
                  </a:rPr>
                  <a:t>phone under their pillow. </a:t>
                </a:r>
                <a:endParaRPr lang="en-IE" sz="2300" b="1" i="1" dirty="0" smtClean="0">
                  <a:solidFill>
                    <a:srgbClr val="990033"/>
                  </a:solidFill>
                </a:endParaRPr>
              </a:p>
              <a:p>
                <a:pPr marL="0" indent="0">
                  <a:buNone/>
                </a:pPr>
                <a:endParaRPr lang="en-IE" i="1" dirty="0" smtClean="0">
                  <a:solidFill>
                    <a:srgbClr val="990033"/>
                  </a:solidFill>
                </a:endParaRPr>
              </a:p>
              <a:p>
                <a:endParaRPr lang="en-IE" i="1" dirty="0">
                  <a:solidFill>
                    <a:srgbClr val="990033"/>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600200"/>
                <a:ext cx="8403021" cy="4974021"/>
              </a:xfrm>
              <a:blipFill rotWithShape="1">
                <a:blip r:embed="rId3"/>
                <a:stretch>
                  <a:fillRect l="-726" t="-1840"/>
                </a:stretch>
              </a:blipFill>
            </p:spPr>
            <p:txBody>
              <a:bodyPr/>
              <a:lstStyle/>
              <a:p>
                <a:r>
                  <a:rPr lang="en-IE">
                    <a:noFill/>
                  </a:rPr>
                  <a:t> </a:t>
                </a:r>
              </a:p>
            </p:txBody>
          </p:sp>
        </mc:Fallback>
      </mc:AlternateContent>
      <p:sp>
        <p:nvSpPr>
          <p:cNvPr id="7" name="TextBox 6"/>
          <p:cNvSpPr txBox="1"/>
          <p:nvPr/>
        </p:nvSpPr>
        <p:spPr>
          <a:xfrm>
            <a:off x="304800" y="4528868"/>
            <a:ext cx="7269480" cy="461665"/>
          </a:xfrm>
          <a:prstGeom prst="rect">
            <a:avLst/>
          </a:prstGeom>
          <a:noFill/>
        </p:spPr>
        <p:txBody>
          <a:bodyPr wrap="square" rtlCol="0">
            <a:spAutoFit/>
          </a:bodyPr>
          <a:lstStyle/>
          <a:p>
            <a:r>
              <a:rPr lang="en-GB" sz="2400" b="1" i="1" kern="0" dirty="0">
                <a:solidFill>
                  <a:srgbClr val="FF0000"/>
                </a:solidFill>
                <a:latin typeface="Tahoma" pitchFamily="34" charset="0"/>
                <a:ea typeface="Tahoma" pitchFamily="34" charset="0"/>
                <a:cs typeface="Tahoma" pitchFamily="34" charset="0"/>
              </a:rPr>
              <a:t> </a:t>
            </a:r>
            <a:r>
              <a:rPr lang="en-GB" sz="2400" b="1" i="1" kern="0" dirty="0" smtClean="0">
                <a:solidFill>
                  <a:srgbClr val="FF0000"/>
                </a:solidFill>
                <a:latin typeface="Tahoma" pitchFamily="34" charset="0"/>
                <a:ea typeface="Tahoma" pitchFamily="34" charset="0"/>
                <a:cs typeface="Tahoma" pitchFamily="34" charset="0"/>
              </a:rPr>
              <a:t>                 </a:t>
            </a:r>
            <a:r>
              <a:rPr lang="en-GB" sz="2400" b="1" kern="0" dirty="0" smtClean="0">
                <a:solidFill>
                  <a:prstClr val="black"/>
                </a:solidFill>
              </a:rPr>
              <a:t>25%                     28%                       31%  </a:t>
            </a:r>
            <a:endParaRPr lang="en-IE" sz="2400" b="1" kern="0" dirty="0" smtClean="0">
              <a:solidFill>
                <a:prstClr val="black"/>
              </a:solidFill>
            </a:endParaRPr>
          </a:p>
        </p:txBody>
      </p:sp>
      <p:cxnSp>
        <p:nvCxnSpPr>
          <p:cNvPr id="8" name="Straight Arrow Connector 7"/>
          <p:cNvCxnSpPr/>
          <p:nvPr/>
        </p:nvCxnSpPr>
        <p:spPr>
          <a:xfrm flipH="1">
            <a:off x="2627578" y="4775466"/>
            <a:ext cx="1234440" cy="0"/>
          </a:xfrm>
          <a:prstGeom prst="straightConnector1">
            <a:avLst/>
          </a:prstGeom>
          <a:noFill/>
          <a:ln w="38100" cap="flat" cmpd="sng" algn="ctr">
            <a:solidFill>
              <a:srgbClr val="4E67C8">
                <a:shade val="95000"/>
                <a:satMod val="105000"/>
              </a:srgbClr>
            </a:solidFill>
            <a:prstDash val="solid"/>
            <a:tailEnd type="arrow"/>
          </a:ln>
          <a:effectLst/>
        </p:spPr>
      </p:cxnSp>
      <p:cxnSp>
        <p:nvCxnSpPr>
          <p:cNvPr id="9" name="Straight Arrow Connector 8"/>
          <p:cNvCxnSpPr/>
          <p:nvPr/>
        </p:nvCxnSpPr>
        <p:spPr>
          <a:xfrm>
            <a:off x="4648712" y="4776726"/>
            <a:ext cx="1318260" cy="0"/>
          </a:xfrm>
          <a:prstGeom prst="straightConnector1">
            <a:avLst/>
          </a:prstGeom>
          <a:noFill/>
          <a:ln w="38100" cap="flat" cmpd="sng" algn="ctr">
            <a:solidFill>
              <a:srgbClr val="4E67C8"/>
            </a:solidFill>
            <a:prstDash val="solid"/>
            <a:tailEnd type="arrow"/>
          </a:ln>
          <a:effectLst/>
        </p:spPr>
      </p:cxnSp>
      <p:sp>
        <p:nvSpPr>
          <p:cNvPr id="10" name="TextBox 9"/>
          <p:cNvSpPr txBox="1"/>
          <p:nvPr/>
        </p:nvSpPr>
        <p:spPr>
          <a:xfrm>
            <a:off x="3585862" y="4048558"/>
            <a:ext cx="1656184" cy="461665"/>
          </a:xfrm>
          <a:prstGeom prst="rect">
            <a:avLst/>
          </a:prstGeom>
          <a:noFill/>
        </p:spPr>
        <p:txBody>
          <a:bodyPr wrap="square" rtlCol="0">
            <a:spAutoFit/>
          </a:bodyPr>
          <a:lstStyle/>
          <a:p>
            <a:r>
              <a:rPr lang="en-IE" sz="2400" b="1" dirty="0" smtClean="0">
                <a:solidFill>
                  <a:srgbClr val="00B050"/>
                </a:solidFill>
              </a:rPr>
              <a:t>0.28±0.03</a:t>
            </a:r>
            <a:endParaRPr lang="en-IE" sz="2400" b="1" dirty="0">
              <a:solidFill>
                <a:srgbClr val="00B050"/>
              </a:solidFill>
            </a:endParaRPr>
          </a:p>
        </p:txBody>
      </p:sp>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38</a:t>
            </a:fld>
            <a:endParaRPr lang="en-IE" dirty="0">
              <a:solidFill>
                <a:prstClr val="black">
                  <a:tint val="75000"/>
                </a:prstClr>
              </a:solidFill>
            </a:endParaRPr>
          </a:p>
        </p:txBody>
      </p:sp>
    </p:spTree>
    <p:extLst>
      <p:ext uri="{BB962C8B-B14F-4D97-AF65-F5344CB8AC3E}">
        <p14:creationId xmlns:p14="http://schemas.microsoft.com/office/powerpoint/2010/main" val="44302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0.70"/>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Effect transition="in" filter="fade">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7302674" y="6626269"/>
            <a:ext cx="1841326" cy="246221"/>
          </a:xfrm>
          <a:prstGeom prst="rect">
            <a:avLst/>
          </a:prstGeom>
          <a:noFill/>
        </p:spPr>
        <p:txBody>
          <a:bodyPr wrap="square" rtlCol="0">
            <a:spAutoFit/>
          </a:bodyPr>
          <a:lstStyle/>
          <a:p>
            <a:pPr algn="r"/>
            <a:r>
              <a:rPr lang="en-IE" sz="1000" b="1" i="1" dirty="0" smtClean="0">
                <a:solidFill>
                  <a:prstClr val="black"/>
                </a:solidFill>
              </a:rPr>
              <a:t>Module 5.21</a:t>
            </a:r>
            <a:endParaRPr lang="en-IE" b="1" i="1" dirty="0">
              <a:solidFill>
                <a:prstClr val="black"/>
              </a:solidFill>
            </a:endParaRPr>
          </a:p>
        </p:txBody>
      </p:sp>
      <p:grpSp>
        <p:nvGrpSpPr>
          <p:cNvPr id="67" name="Group 66"/>
          <p:cNvGrpSpPr/>
          <p:nvPr/>
        </p:nvGrpSpPr>
        <p:grpSpPr>
          <a:xfrm>
            <a:off x="8808342" y="888370"/>
            <a:ext cx="7847633" cy="5000254"/>
            <a:chOff x="8588417" y="957818"/>
            <a:chExt cx="7847633" cy="5000254"/>
          </a:xfrm>
        </p:grpSpPr>
        <p:sp>
          <p:nvSpPr>
            <p:cNvPr id="64" name="Rounded Rectangle 63"/>
            <p:cNvSpPr/>
            <p:nvPr/>
          </p:nvSpPr>
          <p:spPr>
            <a:xfrm rot="16200000">
              <a:off x="8368498" y="1657109"/>
              <a:ext cx="833377" cy="393540"/>
            </a:xfrm>
            <a:prstGeom prst="roundRect">
              <a:avLst/>
            </a:prstGeom>
            <a:ln/>
          </p:spPr>
          <p:style>
            <a:lnRef idx="0">
              <a:schemeClr val="accent2"/>
            </a:lnRef>
            <a:fillRef idx="3">
              <a:schemeClr val="accent2"/>
            </a:fillRef>
            <a:effectRef idx="3">
              <a:schemeClr val="accent2"/>
            </a:effectRef>
            <a:fontRef idx="minor">
              <a:schemeClr val="lt1"/>
            </a:fontRef>
          </p:style>
          <p:txBody>
            <a:bodyPr lIns="0" tIns="0" rIns="0" bIns="0" rtlCol="0" anchor="t" anchorCtr="0"/>
            <a:lstStyle/>
            <a:p>
              <a:pPr algn="ctr"/>
              <a:r>
                <a:rPr lang="en-IE" sz="1600" b="1" dirty="0" smtClean="0">
                  <a:solidFill>
                    <a:prstClr val="white"/>
                  </a:solidFill>
                </a:rPr>
                <a:t>Pg. 36</a:t>
              </a:r>
              <a:endParaRPr lang="en-IE" sz="1600" b="1" dirty="0">
                <a:solidFill>
                  <a:prstClr val="white"/>
                </a:solidFill>
              </a:endParaRPr>
            </a:p>
          </p:txBody>
        </p:sp>
        <p:pic>
          <p:nvPicPr>
            <p:cNvPr id="57" name="Picture 56" descr="P38.png"/>
            <p:cNvPicPr>
              <a:picLocks noChangeAspect="1"/>
            </p:cNvPicPr>
            <p:nvPr/>
          </p:nvPicPr>
          <p:blipFill>
            <a:blip r:embed="rId4" cstate="print"/>
            <a:stretch>
              <a:fillRect/>
            </a:stretch>
          </p:blipFill>
          <p:spPr>
            <a:xfrm>
              <a:off x="8935668" y="957818"/>
              <a:ext cx="7500382" cy="5000254"/>
            </a:xfrm>
            <a:prstGeom prst="roundRect">
              <a:avLst>
                <a:gd name="adj" fmla="val 2529"/>
              </a:avLst>
            </a:prstGeom>
            <a:ln w="19050">
              <a:solidFill>
                <a:schemeClr val="accent2">
                  <a:lumMod val="75000"/>
                </a:schemeClr>
              </a:solidFill>
            </a:ln>
          </p:spPr>
        </p:pic>
      </p:grpSp>
      <p:grpSp>
        <p:nvGrpSpPr>
          <p:cNvPr id="66" name="Group 65"/>
          <p:cNvGrpSpPr/>
          <p:nvPr/>
        </p:nvGrpSpPr>
        <p:grpSpPr>
          <a:xfrm>
            <a:off x="8808342" y="919799"/>
            <a:ext cx="8183311" cy="5053126"/>
            <a:chOff x="8588417" y="919799"/>
            <a:chExt cx="8183311" cy="5053126"/>
          </a:xfrm>
        </p:grpSpPr>
        <p:sp>
          <p:nvSpPr>
            <p:cNvPr id="63" name="Rounded Rectangle 62"/>
            <p:cNvSpPr/>
            <p:nvPr/>
          </p:nvSpPr>
          <p:spPr>
            <a:xfrm rot="16200000">
              <a:off x="8368498" y="2534855"/>
              <a:ext cx="833377" cy="393540"/>
            </a:xfrm>
            <a:prstGeom prst="roundRect">
              <a:avLst/>
            </a:prstGeom>
            <a:ln/>
          </p:spPr>
          <p:style>
            <a:lnRef idx="0">
              <a:schemeClr val="accent2"/>
            </a:lnRef>
            <a:fillRef idx="3">
              <a:schemeClr val="accent2"/>
            </a:fillRef>
            <a:effectRef idx="3">
              <a:schemeClr val="accent2"/>
            </a:effectRef>
            <a:fontRef idx="minor">
              <a:schemeClr val="lt1"/>
            </a:fontRef>
          </p:style>
          <p:txBody>
            <a:bodyPr lIns="0" tIns="0" rIns="0" bIns="0" rtlCol="0" anchor="t" anchorCtr="0"/>
            <a:lstStyle/>
            <a:p>
              <a:pPr algn="ctr"/>
              <a:r>
                <a:rPr lang="en-IE" sz="1600" b="1" dirty="0" smtClean="0">
                  <a:solidFill>
                    <a:prstClr val="white"/>
                  </a:solidFill>
                </a:rPr>
                <a:t>Pg. 37</a:t>
              </a:r>
              <a:endParaRPr lang="en-IE" sz="1600" b="1" dirty="0">
                <a:solidFill>
                  <a:prstClr val="white"/>
                </a:solidFill>
              </a:endParaRPr>
            </a:p>
          </p:txBody>
        </p:sp>
        <p:pic>
          <p:nvPicPr>
            <p:cNvPr id="65" name="Picture 64" descr="P39.png"/>
            <p:cNvPicPr>
              <a:picLocks noChangeAspect="1"/>
            </p:cNvPicPr>
            <p:nvPr/>
          </p:nvPicPr>
          <p:blipFill>
            <a:blip r:embed="rId5" cstate="print"/>
            <a:stretch>
              <a:fillRect/>
            </a:stretch>
          </p:blipFill>
          <p:spPr>
            <a:xfrm>
              <a:off x="8958818" y="919799"/>
              <a:ext cx="7812910" cy="5053126"/>
            </a:xfrm>
            <a:prstGeom prst="roundRect">
              <a:avLst>
                <a:gd name="adj" fmla="val 3382"/>
              </a:avLst>
            </a:prstGeom>
            <a:ln w="19050">
              <a:solidFill>
                <a:schemeClr val="accent2">
                  <a:lumMod val="75000"/>
                </a:schemeClr>
              </a:solidFill>
            </a:ln>
          </p:spPr>
        </p:pic>
      </p:grpSp>
      <mc:AlternateContent xmlns:mc="http://schemas.openxmlformats.org/markup-compatibility/2006" xmlns:a14="http://schemas.microsoft.com/office/drawing/2010/main">
        <mc:Choice Requires="a14">
          <p:sp>
            <p:nvSpPr>
              <p:cNvPr id="40" name="Title 34"/>
              <p:cNvSpPr txBox="1">
                <a:spLocks/>
              </p:cNvSpPr>
              <p:nvPr/>
            </p:nvSpPr>
            <p:spPr>
              <a:xfrm>
                <a:off x="416712" y="366664"/>
                <a:ext cx="8229600" cy="70609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Century Gothic" pitchFamily="34" charset="0"/>
                    <a:ea typeface="+mj-ea"/>
                    <a:cs typeface="+mj-cs"/>
                  </a:defRPr>
                </a:lvl1pPr>
              </a:lstStyle>
              <a:p>
                <a:r>
                  <a:rPr lang="en-GB" sz="2800" b="1" i="1" dirty="0" smtClean="0">
                    <a:solidFill>
                      <a:srgbClr val="990033"/>
                    </a:solidFill>
                    <a:effectLst>
                      <a:outerShdw blurRad="38100" dist="38100" dir="2700000" algn="tl">
                        <a:srgbClr val="000000">
                          <a:alpha val="43137"/>
                        </a:srgbClr>
                      </a:outerShdw>
                    </a:effectLst>
                    <a:ea typeface="+mn-ea"/>
                    <a:cs typeface="+mn-cs"/>
                  </a:rPr>
                  <a:t>LCHL: </a:t>
                </a:r>
                <a14:m>
                  <m:oMath xmlns:m="http://schemas.openxmlformats.org/officeDocument/2006/math">
                    <m:f>
                      <m:fPr>
                        <m:ctrlPr>
                          <a:rPr lang="en-GB" sz="2800" b="1" i="1" smtClean="0">
                            <a:solidFill>
                              <a:srgbClr val="990033"/>
                            </a:solidFill>
                            <a:effectLst>
                              <a:outerShdw blurRad="38100" dist="38100" dir="2700000" algn="tl">
                                <a:srgbClr val="000000">
                                  <a:alpha val="43137"/>
                                </a:srgbClr>
                              </a:outerShdw>
                            </a:effectLst>
                            <a:latin typeface="Cambria Math" panose="02040503050406030204" pitchFamily="18" charset="0"/>
                            <a:ea typeface="+mn-ea"/>
                            <a:cs typeface="+mn-cs"/>
                          </a:rPr>
                        </m:ctrlPr>
                      </m:fPr>
                      <m:num>
                        <m:r>
                          <a:rPr lang="en-GB" sz="2800" b="1" i="1" smtClean="0">
                            <a:solidFill>
                              <a:srgbClr val="990033"/>
                            </a:solidFill>
                            <a:effectLst>
                              <a:outerShdw blurRad="38100" dist="38100" dir="2700000" algn="tl">
                                <a:srgbClr val="000000">
                                  <a:alpha val="43137"/>
                                </a:srgbClr>
                              </a:outerShdw>
                            </a:effectLst>
                            <a:latin typeface="Cambria Math"/>
                            <a:ea typeface="+mn-ea"/>
                            <a:cs typeface="+mn-cs"/>
                          </a:rPr>
                          <m:t>𝟏</m:t>
                        </m:r>
                      </m:num>
                      <m:den>
                        <m:rad>
                          <m:radPr>
                            <m:degHide m:val="on"/>
                            <m:ctrlPr>
                              <a:rPr lang="en-GB" sz="2800" b="1" i="1" smtClean="0">
                                <a:solidFill>
                                  <a:srgbClr val="990033"/>
                                </a:solidFill>
                                <a:effectLst>
                                  <a:outerShdw blurRad="38100" dist="38100" dir="2700000" algn="tl">
                                    <a:srgbClr val="000000">
                                      <a:alpha val="43137"/>
                                    </a:srgbClr>
                                  </a:outerShdw>
                                </a:effectLst>
                                <a:latin typeface="Cambria Math" panose="02040503050406030204" pitchFamily="18" charset="0"/>
                                <a:ea typeface="+mn-ea"/>
                                <a:cs typeface="+mn-cs"/>
                              </a:rPr>
                            </m:ctrlPr>
                          </m:radPr>
                          <m:deg/>
                          <m:e>
                            <m:r>
                              <a:rPr lang="en-GB" sz="2800" b="1" i="1" smtClean="0">
                                <a:solidFill>
                                  <a:srgbClr val="990033"/>
                                </a:solidFill>
                                <a:effectLst>
                                  <a:outerShdw blurRad="38100" dist="38100" dir="2700000" algn="tl">
                                    <a:srgbClr val="000000">
                                      <a:alpha val="43137"/>
                                    </a:srgbClr>
                                  </a:outerShdw>
                                </a:effectLst>
                                <a:latin typeface="Cambria Math"/>
                                <a:ea typeface="+mn-ea"/>
                                <a:cs typeface="+mn-cs"/>
                              </a:rPr>
                              <m:t>𝒏</m:t>
                            </m:r>
                          </m:e>
                        </m:rad>
                      </m:den>
                    </m:f>
                    <m:r>
                      <a:rPr lang="en-GB" sz="2800" b="1" i="1" smtClean="0">
                        <a:solidFill>
                          <a:srgbClr val="990033"/>
                        </a:solidFill>
                        <a:effectLst>
                          <a:outerShdw blurRad="38100" dist="38100" dir="2700000" algn="tl">
                            <a:srgbClr val="000000">
                              <a:alpha val="43137"/>
                            </a:srgbClr>
                          </a:outerShdw>
                        </a:effectLst>
                        <a:latin typeface="Cambria Math"/>
                        <a:ea typeface="+mn-ea"/>
                        <a:cs typeface="+mn-cs"/>
                      </a:rPr>
                      <m:t> </m:t>
                    </m:r>
                  </m:oMath>
                </a14:m>
                <a:r>
                  <a:rPr lang="en-GB" sz="2800" b="1" i="1" dirty="0" smtClean="0">
                    <a:solidFill>
                      <a:srgbClr val="990033"/>
                    </a:solidFill>
                    <a:effectLst>
                      <a:outerShdw blurRad="38100" dist="38100" dir="2700000" algn="tl">
                        <a:srgbClr val="000000">
                          <a:alpha val="43137"/>
                        </a:srgbClr>
                      </a:outerShdw>
                    </a:effectLst>
                    <a:ea typeface="+mn-ea"/>
                    <a:cs typeface="+mn-cs"/>
                  </a:rPr>
                  <a:t> made more accurate using z scores</a:t>
                </a:r>
                <a:endParaRPr lang="en-IE" sz="2800" b="1" i="1" dirty="0">
                  <a:solidFill>
                    <a:srgbClr val="990033"/>
                  </a:solidFill>
                  <a:effectLst>
                    <a:outerShdw blurRad="38100" dist="38100" dir="2700000" algn="tl">
                      <a:srgbClr val="000000">
                        <a:alpha val="43137"/>
                      </a:srgbClr>
                    </a:outerShdw>
                  </a:effectLst>
                  <a:ea typeface="+mn-ea"/>
                  <a:cs typeface="+mn-cs"/>
                </a:endParaRPr>
              </a:p>
            </p:txBody>
          </p:sp>
        </mc:Choice>
        <mc:Fallback xmlns="">
          <p:sp>
            <p:nvSpPr>
              <p:cNvPr id="40" name="Title 34"/>
              <p:cNvSpPr txBox="1">
                <a:spLocks noRot="1" noChangeAspect="1" noMove="1" noResize="1" noEditPoints="1" noAdjustHandles="1" noChangeArrowheads="1" noChangeShapeType="1" noTextEdit="1"/>
              </p:cNvSpPr>
              <p:nvPr/>
            </p:nvSpPr>
            <p:spPr>
              <a:xfrm>
                <a:off x="416712" y="366664"/>
                <a:ext cx="8229600" cy="706090"/>
              </a:xfrm>
              <a:prstGeom prst="rect">
                <a:avLst/>
              </a:prstGeom>
              <a:blipFill rotWithShape="1">
                <a:blip r:embed="rId6"/>
                <a:stretch>
                  <a:fillRect r="-222" b="-15517"/>
                </a:stretch>
              </a:blipFill>
            </p:spPr>
            <p:txBody>
              <a:bodyPr/>
              <a:lstStyle/>
              <a:p>
                <a:r>
                  <a:rPr lang="en-IE">
                    <a:noFill/>
                  </a:rPr>
                  <a:t> </a:t>
                </a:r>
              </a:p>
            </p:txBody>
          </p:sp>
        </mc:Fallback>
      </mc:AlternateContent>
      <p:grpSp>
        <p:nvGrpSpPr>
          <p:cNvPr id="41" name="Group 40"/>
          <p:cNvGrpSpPr/>
          <p:nvPr/>
        </p:nvGrpSpPr>
        <p:grpSpPr>
          <a:xfrm>
            <a:off x="718571" y="1297799"/>
            <a:ext cx="7704000" cy="4360507"/>
            <a:chOff x="718571" y="1297799"/>
            <a:chExt cx="7704000" cy="4360507"/>
          </a:xfrm>
        </p:grpSpPr>
        <p:sp>
          <p:nvSpPr>
            <p:cNvPr id="42" name="Line 15"/>
            <p:cNvSpPr>
              <a:spLocks noChangeShapeType="1"/>
            </p:cNvSpPr>
            <p:nvPr/>
          </p:nvSpPr>
          <p:spPr bwMode="auto">
            <a:xfrm>
              <a:off x="718571" y="4077072"/>
              <a:ext cx="7704000"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43" name="Line 16"/>
            <p:cNvSpPr>
              <a:spLocks noChangeShapeType="1"/>
            </p:cNvSpPr>
            <p:nvPr/>
          </p:nvSpPr>
          <p:spPr bwMode="auto">
            <a:xfrm>
              <a:off x="903771" y="4109994"/>
              <a:ext cx="0" cy="19087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44" name="Line 16"/>
            <p:cNvSpPr>
              <a:spLocks noChangeShapeType="1"/>
            </p:cNvSpPr>
            <p:nvPr/>
          </p:nvSpPr>
          <p:spPr bwMode="auto">
            <a:xfrm>
              <a:off x="8220900" y="4109994"/>
              <a:ext cx="0" cy="180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3492349047"/>
                </p:ext>
              </p:extLst>
            </p:nvPr>
          </p:nvGraphicFramePr>
          <p:xfrm>
            <a:off x="4476750" y="4406900"/>
            <a:ext cx="190500" cy="247650"/>
          </p:xfrm>
          <a:graphic>
            <a:graphicData uri="http://schemas.openxmlformats.org/presentationml/2006/ole">
              <mc:AlternateContent xmlns:mc="http://schemas.openxmlformats.org/markup-compatibility/2006">
                <mc:Choice xmlns:v="urn:schemas-microsoft-com:vml" Requires="v">
                  <p:oleObj spid="_x0000_s55358" name="Equation" r:id="rId7" imgW="126720" imgH="164880" progId="Equation.DSMT4">
                    <p:embed/>
                  </p:oleObj>
                </mc:Choice>
                <mc:Fallback>
                  <p:oleObj name="Equation" r:id="rId7" imgW="126720" imgH="164880" progId="Equation.DSMT4">
                    <p:embed/>
                    <p:pic>
                      <p:nvPicPr>
                        <p:cNvPr id="0" name=""/>
                        <p:cNvPicPr>
                          <a:picLocks noChangeAspect="1" noChangeArrowheads="1"/>
                        </p:cNvPicPr>
                        <p:nvPr/>
                      </p:nvPicPr>
                      <p:blipFill>
                        <a:blip r:embed="rId8"/>
                        <a:srcRect/>
                        <a:stretch>
                          <a:fillRect/>
                        </a:stretch>
                      </p:blipFill>
                      <p:spPr bwMode="auto">
                        <a:xfrm>
                          <a:off x="4476750" y="4406900"/>
                          <a:ext cx="1905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26"/>
            <p:cNvGraphicFramePr>
              <a:graphicFrameLocks noChangeAspect="1"/>
            </p:cNvGraphicFramePr>
            <p:nvPr>
              <p:extLst>
                <p:ext uri="{D42A27DB-BD31-4B8C-83A1-F6EECF244321}">
                  <p14:modId xmlns:p14="http://schemas.microsoft.com/office/powerpoint/2010/main" val="3813737632"/>
                </p:ext>
              </p:extLst>
            </p:nvPr>
          </p:nvGraphicFramePr>
          <p:xfrm>
            <a:off x="6745288" y="4459288"/>
            <a:ext cx="590550" cy="247650"/>
          </p:xfrm>
          <a:graphic>
            <a:graphicData uri="http://schemas.openxmlformats.org/presentationml/2006/ole">
              <mc:AlternateContent xmlns:mc="http://schemas.openxmlformats.org/markup-compatibility/2006">
                <mc:Choice xmlns:v="urn:schemas-microsoft-com:vml" Requires="v">
                  <p:oleObj spid="_x0000_s55359" name="Equation" r:id="rId9" imgW="393480" imgH="164880" progId="Equation.DSMT4">
                    <p:embed/>
                  </p:oleObj>
                </mc:Choice>
                <mc:Fallback>
                  <p:oleObj name="Equation" r:id="rId9" imgW="393480" imgH="164880" progId="Equation.DSMT4">
                    <p:embed/>
                    <p:pic>
                      <p:nvPicPr>
                        <p:cNvPr id="0" name=""/>
                        <p:cNvPicPr>
                          <a:picLocks noChangeAspect="1" noChangeArrowheads="1"/>
                        </p:cNvPicPr>
                        <p:nvPr/>
                      </p:nvPicPr>
                      <p:blipFill>
                        <a:blip r:embed="rId10"/>
                        <a:srcRect/>
                        <a:stretch>
                          <a:fillRect/>
                        </a:stretch>
                      </p:blipFill>
                      <p:spPr bwMode="auto">
                        <a:xfrm>
                          <a:off x="6745288" y="4459288"/>
                          <a:ext cx="5905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29"/>
            <p:cNvGraphicFramePr>
              <a:graphicFrameLocks noChangeAspect="1"/>
            </p:cNvGraphicFramePr>
            <p:nvPr>
              <p:extLst>
                <p:ext uri="{D42A27DB-BD31-4B8C-83A1-F6EECF244321}">
                  <p14:modId xmlns:p14="http://schemas.microsoft.com/office/powerpoint/2010/main" val="3577207762"/>
                </p:ext>
              </p:extLst>
            </p:nvPr>
          </p:nvGraphicFramePr>
          <p:xfrm>
            <a:off x="1816100" y="4459288"/>
            <a:ext cx="590550" cy="247650"/>
          </p:xfrm>
          <a:graphic>
            <a:graphicData uri="http://schemas.openxmlformats.org/presentationml/2006/ole">
              <mc:AlternateContent xmlns:mc="http://schemas.openxmlformats.org/markup-compatibility/2006">
                <mc:Choice xmlns:v="urn:schemas-microsoft-com:vml" Requires="v">
                  <p:oleObj spid="_x0000_s55360" name="Equation" r:id="rId11" imgW="393480" imgH="164880" progId="Equation.DSMT4">
                    <p:embed/>
                  </p:oleObj>
                </mc:Choice>
                <mc:Fallback>
                  <p:oleObj name="Equation" r:id="rId11" imgW="393480" imgH="164880" progId="Equation.DSMT4">
                    <p:embed/>
                    <p:pic>
                      <p:nvPicPr>
                        <p:cNvPr id="0" name=""/>
                        <p:cNvPicPr>
                          <a:picLocks noChangeAspect="1" noChangeArrowheads="1"/>
                        </p:cNvPicPr>
                        <p:nvPr/>
                      </p:nvPicPr>
                      <p:blipFill>
                        <a:blip r:embed="rId12"/>
                        <a:srcRect/>
                        <a:stretch>
                          <a:fillRect/>
                        </a:stretch>
                      </p:blipFill>
                      <p:spPr bwMode="auto">
                        <a:xfrm>
                          <a:off x="1816100" y="4459288"/>
                          <a:ext cx="5905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Line 16"/>
            <p:cNvSpPr>
              <a:spLocks noChangeShapeType="1"/>
            </p:cNvSpPr>
            <p:nvPr/>
          </p:nvSpPr>
          <p:spPr bwMode="auto">
            <a:xfrm>
              <a:off x="4560283" y="1301682"/>
              <a:ext cx="0" cy="29650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49" name="Line 23"/>
            <p:cNvSpPr>
              <a:spLocks noChangeShapeType="1"/>
            </p:cNvSpPr>
            <p:nvPr/>
          </p:nvSpPr>
          <p:spPr bwMode="auto">
            <a:xfrm flipV="1">
              <a:off x="5777583" y="2309794"/>
              <a:ext cx="0" cy="1944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50" name="Line 23"/>
            <p:cNvSpPr>
              <a:spLocks noChangeShapeType="1"/>
            </p:cNvSpPr>
            <p:nvPr/>
          </p:nvSpPr>
          <p:spPr bwMode="auto">
            <a:xfrm flipV="1">
              <a:off x="7006459" y="367794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51" name="Line 23"/>
            <p:cNvSpPr>
              <a:spLocks noChangeShapeType="1"/>
            </p:cNvSpPr>
            <p:nvPr/>
          </p:nvSpPr>
          <p:spPr bwMode="auto">
            <a:xfrm flipV="1">
              <a:off x="3348829" y="2381802"/>
              <a:ext cx="0" cy="1908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52" name="Line 23"/>
            <p:cNvSpPr>
              <a:spLocks noChangeShapeType="1"/>
            </p:cNvSpPr>
            <p:nvPr/>
          </p:nvSpPr>
          <p:spPr bwMode="auto">
            <a:xfrm flipV="1">
              <a:off x="2123871" y="367794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53" name="Left-Right Arrow 52"/>
            <p:cNvSpPr/>
            <p:nvPr/>
          </p:nvSpPr>
          <p:spPr>
            <a:xfrm>
              <a:off x="2142263" y="4549065"/>
              <a:ext cx="4815067" cy="1109241"/>
            </a:xfrm>
            <a:prstGeom prst="lef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2800" b="1" dirty="0" smtClean="0">
                  <a:solidFill>
                    <a:srgbClr val="1F497D">
                      <a:lumMod val="75000"/>
                    </a:srgbClr>
                  </a:solidFill>
                </a:rPr>
                <a:t>95%</a:t>
              </a:r>
              <a:endParaRPr lang="en-IE" b="1" dirty="0">
                <a:solidFill>
                  <a:srgbClr val="1F497D">
                    <a:lumMod val="75000"/>
                  </a:srgbClr>
                </a:solidFill>
              </a:endParaRPr>
            </a:p>
          </p:txBody>
        </p:sp>
        <p:sp>
          <p:nvSpPr>
            <p:cNvPr id="54" name="Freeform 14"/>
            <p:cNvSpPr>
              <a:spLocks/>
            </p:cNvSpPr>
            <p:nvPr/>
          </p:nvSpPr>
          <p:spPr bwMode="auto">
            <a:xfrm>
              <a:off x="788025" y="1297799"/>
              <a:ext cx="7569843" cy="2812195"/>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55" name="Right Arrow 54"/>
            <p:cNvSpPr/>
            <p:nvPr/>
          </p:nvSpPr>
          <p:spPr>
            <a:xfrm>
              <a:off x="6957330" y="4578186"/>
              <a:ext cx="1152128" cy="1080120"/>
            </a:xfrm>
            <a:prstGeom prst="rightArrow">
              <a:avLst>
                <a:gd name="adj1" fmla="val 50000"/>
                <a:gd name="adj2" fmla="val 59383"/>
              </a:avLst>
            </a:prstGeom>
            <a:solidFill>
              <a:srgbClr val="00B0F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6" name="Right Arrow 55"/>
            <p:cNvSpPr/>
            <p:nvPr/>
          </p:nvSpPr>
          <p:spPr>
            <a:xfrm flipH="1">
              <a:off x="919092" y="4578186"/>
              <a:ext cx="1223171" cy="1080120"/>
            </a:xfrm>
            <a:prstGeom prst="rightArrow">
              <a:avLst>
                <a:gd name="adj1" fmla="val 50000"/>
                <a:gd name="adj2" fmla="val 59383"/>
              </a:avLst>
            </a:prstGeom>
            <a:solidFill>
              <a:srgbClr val="00B0F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8" name="TextBox 57"/>
            <p:cNvSpPr txBox="1"/>
            <p:nvPr/>
          </p:nvSpPr>
          <p:spPr>
            <a:xfrm>
              <a:off x="1103586" y="4855779"/>
              <a:ext cx="1020285" cy="523220"/>
            </a:xfrm>
            <a:prstGeom prst="rect">
              <a:avLst/>
            </a:prstGeom>
            <a:noFill/>
          </p:spPr>
          <p:txBody>
            <a:bodyPr wrap="square" rtlCol="0">
              <a:spAutoFit/>
            </a:bodyPr>
            <a:lstStyle/>
            <a:p>
              <a:r>
                <a:rPr lang="en-GB" sz="2800" b="1" dirty="0" smtClean="0">
                  <a:solidFill>
                    <a:prstClr val="black"/>
                  </a:solidFill>
                </a:rPr>
                <a:t>2.5%</a:t>
              </a:r>
              <a:endParaRPr lang="en-IE" sz="2800" b="1" dirty="0" smtClean="0">
                <a:solidFill>
                  <a:prstClr val="black"/>
                </a:solidFill>
              </a:endParaRPr>
            </a:p>
          </p:txBody>
        </p:sp>
        <p:sp>
          <p:nvSpPr>
            <p:cNvPr id="59" name="TextBox 58"/>
            <p:cNvSpPr txBox="1"/>
            <p:nvPr/>
          </p:nvSpPr>
          <p:spPr>
            <a:xfrm>
              <a:off x="7006458" y="4855779"/>
              <a:ext cx="970893" cy="523220"/>
            </a:xfrm>
            <a:prstGeom prst="rect">
              <a:avLst/>
            </a:prstGeom>
            <a:noFill/>
          </p:spPr>
          <p:txBody>
            <a:bodyPr wrap="square" rtlCol="0">
              <a:spAutoFit/>
            </a:bodyPr>
            <a:lstStyle/>
            <a:p>
              <a:r>
                <a:rPr lang="en-GB" sz="2800" b="1" dirty="0" smtClean="0">
                  <a:solidFill>
                    <a:prstClr val="black"/>
                  </a:solidFill>
                </a:rPr>
                <a:t>2.5%</a:t>
              </a:r>
              <a:endParaRPr lang="en-IE" sz="2800" b="1" dirty="0" smtClean="0">
                <a:solidFill>
                  <a:prstClr val="black"/>
                </a:solidFill>
              </a:endParaRPr>
            </a:p>
          </p:txBody>
        </p:sp>
      </p:grpSp>
      <p:sp>
        <p:nvSpPr>
          <p:cNvPr id="2" name="Slide Number Placeholder 1"/>
          <p:cNvSpPr>
            <a:spLocks noGrp="1"/>
          </p:cNvSpPr>
          <p:nvPr>
            <p:ph type="sldNum" sz="quarter" idx="12"/>
          </p:nvPr>
        </p:nvSpPr>
        <p:spPr/>
        <p:txBody>
          <a:bodyPr/>
          <a:lstStyle/>
          <a:p>
            <a:fld id="{F79F11AE-FEA8-4E86-BAC6-BA1A6295265B}" type="slidenum">
              <a:rPr lang="en-IE" smtClean="0">
                <a:solidFill>
                  <a:prstClr val="black">
                    <a:tint val="75000"/>
                  </a:prstClr>
                </a:solidFill>
              </a:rPr>
              <a:pPr/>
              <a:t>39</a:t>
            </a:fld>
            <a:endParaRPr lang="en-IE" dirty="0">
              <a:solidFill>
                <a:prstClr val="black">
                  <a:tint val="75000"/>
                </a:prstClr>
              </a:solidFill>
            </a:endParaRPr>
          </a:p>
        </p:txBody>
      </p:sp>
    </p:spTree>
    <p:extLst>
      <p:ext uri="{BB962C8B-B14F-4D97-AF65-F5344CB8AC3E}">
        <p14:creationId xmlns:p14="http://schemas.microsoft.com/office/powerpoint/2010/main" val="703514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11111E-6 -2.77521E-7 L -0.93871 -2.77521E-7 " pathEditMode="relative" rAng="0" ptsTypes="AA">
                                      <p:cBhvr>
                                        <p:cTn id="6" dur="2000" fill="hold"/>
                                        <p:tgtEl>
                                          <p:spTgt spid="67"/>
                                        </p:tgtEl>
                                        <p:attrNameLst>
                                          <p:attrName>ppt_x</p:attrName>
                                          <p:attrName>ppt_y</p:attrName>
                                        </p:attrNameLst>
                                      </p:cBhvr>
                                      <p:rCtr x="-469"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872 -4.51434E-6 L 0.00121 -4.51434E-6 " pathEditMode="relative" rAng="0" ptsTypes="AA">
                                      <p:cBhvr>
                                        <p:cTn id="10" dur="2000" fill="hold"/>
                                        <p:tgtEl>
                                          <p:spTgt spid="67"/>
                                        </p:tgtEl>
                                        <p:attrNameLst>
                                          <p:attrName>ppt_x</p:attrName>
                                          <p:attrName>ppt_y</p:attrName>
                                        </p:attrNameLst>
                                      </p:cBhvr>
                                      <p:rCtr x="470" y="0"/>
                                    </p:animMotion>
                                  </p:childTnLst>
                                </p:cTn>
                              </p:par>
                            </p:childTnLst>
                          </p:cTn>
                        </p:par>
                      </p:childTnLst>
                    </p:cTn>
                  </p:par>
                </p:childTnLst>
              </p:cTn>
              <p:nextCondLst>
                <p:cond evt="onClick" delay="0">
                  <p:tgtEl>
                    <p:spTgt spid="67"/>
                  </p:tgtEl>
                </p:cond>
              </p:nextCondLst>
            </p:seq>
            <p:seq concurrent="1" nextAc="seek">
              <p:cTn id="11" restart="whenNotActive" fill="hold" evtFilter="cancelBubble" nodeType="interactiveSeq">
                <p:stCondLst>
                  <p:cond evt="onClick" delay="0">
                    <p:tgtEl>
                      <p:spTgt spid="66"/>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00243 0.01297 L -0.93993 0.01297 " pathEditMode="relative" rAng="0" ptsTypes="AA">
                                      <p:cBhvr>
                                        <p:cTn id="15" dur="2000" fill="hold"/>
                                        <p:tgtEl>
                                          <p:spTgt spid="66"/>
                                        </p:tgtEl>
                                        <p:attrNameLst>
                                          <p:attrName>ppt_x</p:attrName>
                                          <p:attrName>ppt_y</p:attrName>
                                        </p:attrNameLst>
                                      </p:cBhvr>
                                      <p:rCtr x="-471"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93888 0.01274 L 0.00087 0.01274 " pathEditMode="relative" rAng="0" ptsTypes="AA">
                                      <p:cBhvr>
                                        <p:cTn id="19" dur="2000" fill="hold"/>
                                        <p:tgtEl>
                                          <p:spTgt spid="66"/>
                                        </p:tgtEl>
                                        <p:attrNameLst>
                                          <p:attrName>ppt_x</p:attrName>
                                          <p:attrName>ppt_y</p:attrName>
                                        </p:attrNameLst>
                                      </p:cBhvr>
                                      <p:rCtr x="470" y="0"/>
                                    </p:animMotion>
                                  </p:childTnLst>
                                </p:cTn>
                              </p:par>
                            </p:childTnLst>
                          </p:cTn>
                        </p:par>
                      </p:childTnLst>
                    </p:cTn>
                  </p:par>
                </p:childTnLst>
              </p:cTn>
              <p:nextCondLst>
                <p:cond evt="onClick" delay="0">
                  <p:tgtEl>
                    <p:spTgt spid="6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221797"/>
            <a:ext cx="5089071" cy="395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
          <p:cNvPicPr>
            <a:picLocks noChangeAspect="1" noChangeArrowheads="1"/>
          </p:cNvPicPr>
          <p:nvPr/>
        </p:nvPicPr>
        <p:blipFill>
          <a:blip r:embed="rId4" cstate="print"/>
          <a:srcRect/>
          <a:stretch>
            <a:fillRect/>
          </a:stretch>
        </p:blipFill>
        <p:spPr bwMode="auto">
          <a:xfrm>
            <a:off x="1436521" y="4071069"/>
            <a:ext cx="5472352" cy="2595860"/>
          </a:xfrm>
          <a:prstGeom prst="rect">
            <a:avLst/>
          </a:prstGeom>
          <a:noFill/>
          <a:ln w="9525">
            <a:noFill/>
            <a:miter lim="800000"/>
            <a:headEnd/>
            <a:tailEnd/>
          </a:ln>
        </p:spPr>
      </p:pic>
      <p:cxnSp>
        <p:nvCxnSpPr>
          <p:cNvPr id="6" name="Straight Connector 5"/>
          <p:cNvCxnSpPr/>
          <p:nvPr/>
        </p:nvCxnSpPr>
        <p:spPr>
          <a:xfrm flipH="1">
            <a:off x="3903268" y="3832426"/>
            <a:ext cx="4503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747990" y="2472519"/>
            <a:ext cx="4646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538511" y="1776482"/>
            <a:ext cx="4503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212652" y="2461146"/>
            <a:ext cx="4480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074460" y="1435289"/>
            <a:ext cx="4503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234760" y="3832426"/>
            <a:ext cx="411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074460" y="921224"/>
            <a:ext cx="4503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2545355" y="430749"/>
            <a:ext cx="3689405" cy="3395207"/>
          </a:xfrm>
          <a:custGeom>
            <a:avLst/>
            <a:gdLst>
              <a:gd name="connsiteX0" fmla="*/ 0 w 3689405"/>
              <a:gd name="connsiteY0" fmla="*/ 3395207 h 3395207"/>
              <a:gd name="connsiteX1" fmla="*/ 7951 w 3689405"/>
              <a:gd name="connsiteY1" fmla="*/ 1343770 h 3395207"/>
              <a:gd name="connsiteX2" fmla="*/ 453224 w 3689405"/>
              <a:gd name="connsiteY2" fmla="*/ 1343770 h 3395207"/>
              <a:gd name="connsiteX3" fmla="*/ 469127 w 3689405"/>
              <a:gd name="connsiteY3" fmla="*/ 0 h 3395207"/>
              <a:gd name="connsiteX4" fmla="*/ 3689405 w 3689405"/>
              <a:gd name="connsiteY4" fmla="*/ 0 h 3395207"/>
              <a:gd name="connsiteX5" fmla="*/ 3673502 w 3689405"/>
              <a:gd name="connsiteY5" fmla="*/ 2027583 h 3395207"/>
              <a:gd name="connsiteX6" fmla="*/ 3220278 w 3689405"/>
              <a:gd name="connsiteY6" fmla="*/ 2019631 h 3395207"/>
              <a:gd name="connsiteX7" fmla="*/ 3212327 w 3689405"/>
              <a:gd name="connsiteY7" fmla="*/ 3379304 h 3395207"/>
              <a:gd name="connsiteX8" fmla="*/ 0 w 3689405"/>
              <a:gd name="connsiteY8" fmla="*/ 3395207 h 33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9405" h="3395207">
                <a:moveTo>
                  <a:pt x="0" y="3395207"/>
                </a:moveTo>
                <a:cubicBezTo>
                  <a:pt x="2650" y="2711395"/>
                  <a:pt x="5301" y="2027582"/>
                  <a:pt x="7951" y="1343770"/>
                </a:cubicBezTo>
                <a:lnTo>
                  <a:pt x="453224" y="1343770"/>
                </a:lnTo>
                <a:lnTo>
                  <a:pt x="469127" y="0"/>
                </a:lnTo>
                <a:lnTo>
                  <a:pt x="3689405" y="0"/>
                </a:lnTo>
                <a:lnTo>
                  <a:pt x="3673502" y="2027583"/>
                </a:lnTo>
                <a:lnTo>
                  <a:pt x="3220278" y="2019631"/>
                </a:lnTo>
                <a:cubicBezTo>
                  <a:pt x="3217628" y="2472855"/>
                  <a:pt x="3214977" y="2926080"/>
                  <a:pt x="3212327" y="3379304"/>
                </a:cubicBezTo>
                <a:lnTo>
                  <a:pt x="0" y="3395207"/>
                </a:lnTo>
                <a:close/>
              </a:path>
            </a:pathLst>
          </a:custGeom>
          <a:solidFill>
            <a:srgbClr val="99FF33">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0" name="Freeform 29"/>
          <p:cNvSpPr/>
          <p:nvPr/>
        </p:nvSpPr>
        <p:spPr>
          <a:xfrm>
            <a:off x="2058558" y="454602"/>
            <a:ext cx="4627659" cy="3403158"/>
          </a:xfrm>
          <a:custGeom>
            <a:avLst/>
            <a:gdLst>
              <a:gd name="connsiteX0" fmla="*/ 0 w 4627659"/>
              <a:gd name="connsiteY0" fmla="*/ 3387255 h 3403158"/>
              <a:gd name="connsiteX1" fmla="*/ 7952 w 4627659"/>
              <a:gd name="connsiteY1" fmla="*/ 1009815 h 3403158"/>
              <a:gd name="connsiteX2" fmla="*/ 500932 w 4627659"/>
              <a:gd name="connsiteY2" fmla="*/ 1001864 h 3403158"/>
              <a:gd name="connsiteX3" fmla="*/ 485030 w 4627659"/>
              <a:gd name="connsiteY3" fmla="*/ 7951 h 3403158"/>
              <a:gd name="connsiteX4" fmla="*/ 4619708 w 4627659"/>
              <a:gd name="connsiteY4" fmla="*/ 0 h 3403158"/>
              <a:gd name="connsiteX5" fmla="*/ 4627659 w 4627659"/>
              <a:gd name="connsiteY5" fmla="*/ 2035534 h 3403158"/>
              <a:gd name="connsiteX6" fmla="*/ 4150581 w 4627659"/>
              <a:gd name="connsiteY6" fmla="*/ 2035534 h 3403158"/>
              <a:gd name="connsiteX7" fmla="*/ 4166484 w 4627659"/>
              <a:gd name="connsiteY7" fmla="*/ 3403158 h 3403158"/>
              <a:gd name="connsiteX8" fmla="*/ 0 w 4627659"/>
              <a:gd name="connsiteY8" fmla="*/ 3387255 h 340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7659" h="3403158">
                <a:moveTo>
                  <a:pt x="0" y="3387255"/>
                </a:moveTo>
                <a:cubicBezTo>
                  <a:pt x="2651" y="2594775"/>
                  <a:pt x="5301" y="1802295"/>
                  <a:pt x="7952" y="1009815"/>
                </a:cubicBezTo>
                <a:lnTo>
                  <a:pt x="500932" y="1001864"/>
                </a:lnTo>
                <a:lnTo>
                  <a:pt x="485030" y="7951"/>
                </a:lnTo>
                <a:lnTo>
                  <a:pt x="4619708" y="0"/>
                </a:lnTo>
                <a:cubicBezTo>
                  <a:pt x="4622358" y="678511"/>
                  <a:pt x="4625009" y="1357023"/>
                  <a:pt x="4627659" y="2035534"/>
                </a:cubicBezTo>
                <a:lnTo>
                  <a:pt x="4150581" y="2035534"/>
                </a:lnTo>
                <a:lnTo>
                  <a:pt x="4166484" y="3403158"/>
                </a:lnTo>
                <a:lnTo>
                  <a:pt x="0" y="3387255"/>
                </a:lnTo>
                <a:close/>
              </a:path>
            </a:pathLst>
          </a:custGeom>
          <a:solidFill>
            <a:srgbClr val="99FF33">
              <a:alpha val="4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1" name="Freeform 30"/>
          <p:cNvSpPr/>
          <p:nvPr/>
        </p:nvSpPr>
        <p:spPr>
          <a:xfrm>
            <a:off x="2050289" y="438700"/>
            <a:ext cx="4619707" cy="3411110"/>
          </a:xfrm>
          <a:custGeom>
            <a:avLst/>
            <a:gdLst>
              <a:gd name="connsiteX0" fmla="*/ 0 w 4619707"/>
              <a:gd name="connsiteY0" fmla="*/ 492981 h 3411110"/>
              <a:gd name="connsiteX1" fmla="*/ 485029 w 4619707"/>
              <a:gd name="connsiteY1" fmla="*/ 500933 h 3411110"/>
              <a:gd name="connsiteX2" fmla="*/ 477078 w 4619707"/>
              <a:gd name="connsiteY2" fmla="*/ 0 h 3411110"/>
              <a:gd name="connsiteX3" fmla="*/ 4611756 w 4619707"/>
              <a:gd name="connsiteY3" fmla="*/ 0 h 3411110"/>
              <a:gd name="connsiteX4" fmla="*/ 4619707 w 4619707"/>
              <a:gd name="connsiteY4" fmla="*/ 3411110 h 3411110"/>
              <a:gd name="connsiteX5" fmla="*/ 15902 w 4619707"/>
              <a:gd name="connsiteY5" fmla="*/ 3403159 h 3411110"/>
              <a:gd name="connsiteX6" fmla="*/ 0 w 4619707"/>
              <a:gd name="connsiteY6" fmla="*/ 492981 h 341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9707" h="3411110">
                <a:moveTo>
                  <a:pt x="0" y="492981"/>
                </a:moveTo>
                <a:lnTo>
                  <a:pt x="485029" y="500933"/>
                </a:lnTo>
                <a:lnTo>
                  <a:pt x="477078" y="0"/>
                </a:lnTo>
                <a:lnTo>
                  <a:pt x="4611756" y="0"/>
                </a:lnTo>
                <a:cubicBezTo>
                  <a:pt x="4614406" y="1137037"/>
                  <a:pt x="4617057" y="2274073"/>
                  <a:pt x="4619707" y="3411110"/>
                </a:cubicBezTo>
                <a:lnTo>
                  <a:pt x="15902" y="3403159"/>
                </a:lnTo>
                <a:cubicBezTo>
                  <a:pt x="10601" y="2433100"/>
                  <a:pt x="5301" y="1463040"/>
                  <a:pt x="0" y="492981"/>
                </a:cubicBezTo>
                <a:close/>
              </a:path>
            </a:pathLst>
          </a:custGeom>
          <a:solidFill>
            <a:srgbClr val="99FF33">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5600" name="TextBox 25599"/>
          <p:cNvSpPr txBox="1"/>
          <p:nvPr/>
        </p:nvSpPr>
        <p:spPr>
          <a:xfrm>
            <a:off x="3753024" y="4548152"/>
            <a:ext cx="787179" cy="400110"/>
          </a:xfrm>
          <a:prstGeom prst="rect">
            <a:avLst/>
          </a:prstGeom>
          <a:noFill/>
        </p:spPr>
        <p:txBody>
          <a:bodyPr wrap="square" rtlCol="0">
            <a:spAutoFit/>
          </a:bodyPr>
          <a:lstStyle/>
          <a:p>
            <a:r>
              <a:rPr lang="en-IE" sz="2000" b="1" dirty="0" smtClean="0">
                <a:solidFill>
                  <a:srgbClr val="FF0000"/>
                </a:solidFill>
                <a:latin typeface="Bradley Hand ITC" pitchFamily="66" charset="0"/>
              </a:rPr>
              <a:t>144</a:t>
            </a:r>
            <a:endParaRPr lang="en-IE" sz="2000" b="1" dirty="0">
              <a:solidFill>
                <a:srgbClr val="FF0000"/>
              </a:solidFill>
              <a:latin typeface="Bradley Hand ITC" pitchFamily="66" charset="0"/>
            </a:endParaRPr>
          </a:p>
        </p:txBody>
      </p:sp>
      <p:sp>
        <p:nvSpPr>
          <p:cNvPr id="34" name="TextBox 33"/>
          <p:cNvSpPr txBox="1"/>
          <p:nvPr/>
        </p:nvSpPr>
        <p:spPr>
          <a:xfrm>
            <a:off x="3770257" y="5360485"/>
            <a:ext cx="787179" cy="400110"/>
          </a:xfrm>
          <a:prstGeom prst="rect">
            <a:avLst/>
          </a:prstGeom>
          <a:noFill/>
        </p:spPr>
        <p:txBody>
          <a:bodyPr wrap="square" rtlCol="0">
            <a:spAutoFit/>
          </a:bodyPr>
          <a:lstStyle/>
          <a:p>
            <a:r>
              <a:rPr lang="en-IE" sz="2000" b="1" dirty="0" smtClean="0">
                <a:solidFill>
                  <a:srgbClr val="FF0000"/>
                </a:solidFill>
                <a:latin typeface="Bradley Hand ITC" pitchFamily="66" charset="0"/>
              </a:rPr>
              <a:t>186</a:t>
            </a:r>
            <a:endParaRPr lang="en-IE" sz="2000" b="1" dirty="0">
              <a:solidFill>
                <a:srgbClr val="FF0000"/>
              </a:solidFill>
              <a:latin typeface="Bradley Hand ITC" pitchFamily="66" charset="0"/>
            </a:endParaRPr>
          </a:p>
        </p:txBody>
      </p:sp>
      <p:sp>
        <p:nvSpPr>
          <p:cNvPr id="35" name="TextBox 34"/>
          <p:cNvSpPr txBox="1"/>
          <p:nvPr/>
        </p:nvSpPr>
        <p:spPr>
          <a:xfrm>
            <a:off x="3738453" y="6219193"/>
            <a:ext cx="787179" cy="400110"/>
          </a:xfrm>
          <a:prstGeom prst="rect">
            <a:avLst/>
          </a:prstGeom>
          <a:noFill/>
        </p:spPr>
        <p:txBody>
          <a:bodyPr wrap="square" rtlCol="0">
            <a:spAutoFit/>
          </a:bodyPr>
          <a:lstStyle/>
          <a:p>
            <a:r>
              <a:rPr lang="en-IE" sz="2000" b="1" dirty="0" smtClean="0">
                <a:solidFill>
                  <a:srgbClr val="FF0000"/>
                </a:solidFill>
                <a:latin typeface="Bradley Hand ITC" pitchFamily="66" charset="0"/>
              </a:rPr>
              <a:t>197</a:t>
            </a:r>
            <a:endParaRPr lang="en-IE" sz="2000" b="1" dirty="0">
              <a:solidFill>
                <a:srgbClr val="FF0000"/>
              </a:solidFill>
              <a:latin typeface="Bradley Hand ITC" pitchFamily="66" charset="0"/>
            </a:endParaRPr>
          </a:p>
        </p:txBody>
      </p:sp>
      <p:sp>
        <p:nvSpPr>
          <p:cNvPr id="25601" name="Rectangle 25600"/>
          <p:cNvSpPr/>
          <p:nvPr/>
        </p:nvSpPr>
        <p:spPr>
          <a:xfrm>
            <a:off x="5980321" y="6154310"/>
            <a:ext cx="833947" cy="3816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0" name="Rectangle 39"/>
          <p:cNvSpPr/>
          <p:nvPr/>
        </p:nvSpPr>
        <p:spPr>
          <a:xfrm>
            <a:off x="5965750" y="5296933"/>
            <a:ext cx="833947" cy="3816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1" name="Rectangle 40"/>
          <p:cNvSpPr/>
          <p:nvPr/>
        </p:nvSpPr>
        <p:spPr>
          <a:xfrm>
            <a:off x="5973701" y="4470029"/>
            <a:ext cx="833947" cy="3816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6" name="TextBox 35"/>
          <p:cNvSpPr txBox="1"/>
          <p:nvPr/>
        </p:nvSpPr>
        <p:spPr>
          <a:xfrm>
            <a:off x="6144717" y="4475187"/>
            <a:ext cx="787179" cy="400110"/>
          </a:xfrm>
          <a:prstGeom prst="rect">
            <a:avLst/>
          </a:prstGeom>
          <a:noFill/>
        </p:spPr>
        <p:txBody>
          <a:bodyPr wrap="square" rtlCol="0">
            <a:spAutoFit/>
          </a:bodyPr>
          <a:lstStyle/>
          <a:p>
            <a:r>
              <a:rPr lang="en-IE" sz="2000" b="1" dirty="0" smtClean="0">
                <a:solidFill>
                  <a:srgbClr val="FF0000"/>
                </a:solidFill>
                <a:latin typeface="Bradley Hand ITC" pitchFamily="66" charset="0"/>
              </a:rPr>
              <a:t>72%</a:t>
            </a:r>
            <a:endParaRPr lang="en-IE" sz="2000" b="1" dirty="0">
              <a:solidFill>
                <a:srgbClr val="FF0000"/>
              </a:solidFill>
              <a:latin typeface="Bradley Hand ITC" pitchFamily="66" charset="0"/>
            </a:endParaRPr>
          </a:p>
        </p:txBody>
      </p:sp>
      <p:sp>
        <p:nvSpPr>
          <p:cNvPr id="37" name="TextBox 36"/>
          <p:cNvSpPr txBox="1"/>
          <p:nvPr/>
        </p:nvSpPr>
        <p:spPr>
          <a:xfrm>
            <a:off x="6125686" y="5265125"/>
            <a:ext cx="787179" cy="461665"/>
          </a:xfrm>
          <a:prstGeom prst="rect">
            <a:avLst/>
          </a:prstGeom>
          <a:noFill/>
        </p:spPr>
        <p:txBody>
          <a:bodyPr wrap="square" rtlCol="0">
            <a:spAutoFit/>
          </a:bodyPr>
          <a:lstStyle/>
          <a:p>
            <a:r>
              <a:rPr lang="en-IE" sz="2400" b="1" dirty="0" smtClean="0">
                <a:solidFill>
                  <a:srgbClr val="FF0000"/>
                </a:solidFill>
                <a:latin typeface="Bradley Hand ITC" pitchFamily="66" charset="0"/>
              </a:rPr>
              <a:t>93%</a:t>
            </a:r>
            <a:endParaRPr lang="en-IE" sz="2400" b="1" dirty="0">
              <a:solidFill>
                <a:srgbClr val="FF0000"/>
              </a:solidFill>
              <a:latin typeface="Bradley Hand ITC" pitchFamily="66" charset="0"/>
            </a:endParaRPr>
          </a:p>
        </p:txBody>
      </p:sp>
      <p:sp>
        <p:nvSpPr>
          <p:cNvPr id="38" name="TextBox 37"/>
          <p:cNvSpPr txBox="1"/>
          <p:nvPr/>
        </p:nvSpPr>
        <p:spPr>
          <a:xfrm>
            <a:off x="6050651" y="6127120"/>
            <a:ext cx="787179" cy="369332"/>
          </a:xfrm>
          <a:prstGeom prst="rect">
            <a:avLst/>
          </a:prstGeom>
          <a:noFill/>
        </p:spPr>
        <p:txBody>
          <a:bodyPr wrap="square" rtlCol="0">
            <a:spAutoFit/>
          </a:bodyPr>
          <a:lstStyle/>
          <a:p>
            <a:r>
              <a:rPr lang="en-IE" b="1" dirty="0" smtClean="0">
                <a:solidFill>
                  <a:srgbClr val="FF0000"/>
                </a:solidFill>
                <a:latin typeface="Bradley Hand ITC" pitchFamily="66" charset="0"/>
              </a:rPr>
              <a:t>98.5%</a:t>
            </a:r>
            <a:endParaRPr lang="en-IE" b="1" dirty="0">
              <a:solidFill>
                <a:srgbClr val="FF0000"/>
              </a:solidFill>
              <a:latin typeface="Bradley Hand ITC" pitchFamily="66"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16783457"/>
              </p:ext>
            </p:extLst>
          </p:nvPr>
        </p:nvGraphicFramePr>
        <p:xfrm>
          <a:off x="7310650" y="1632720"/>
          <a:ext cx="1342030" cy="2966720"/>
        </p:xfrm>
        <a:graphic>
          <a:graphicData uri="http://schemas.openxmlformats.org/drawingml/2006/table">
            <a:tbl>
              <a:tblPr firstRow="1" bandRow="1">
                <a:tableStyleId>{5940675A-B579-460E-94D1-54222C63F5DA}</a:tableStyleId>
              </a:tblPr>
              <a:tblGrid>
                <a:gridCol w="671015"/>
                <a:gridCol w="671015"/>
              </a:tblGrid>
              <a:tr h="370840">
                <a:tc gridSpan="2">
                  <a:txBody>
                    <a:bodyPr/>
                    <a:lstStyle/>
                    <a:p>
                      <a:pPr algn="ctr"/>
                      <a:r>
                        <a:rPr lang="en-GB" b="1" dirty="0" smtClean="0"/>
                        <a:t>Mean</a:t>
                      </a:r>
                      <a:endParaRPr lang="en-IE" b="1" dirty="0"/>
                    </a:p>
                  </a:txBody>
                  <a:tcPr>
                    <a:solidFill>
                      <a:srgbClr val="92D050"/>
                    </a:solidFill>
                  </a:tcPr>
                </a:tc>
                <a:tc hMerge="1">
                  <a:txBody>
                    <a:bodyPr/>
                    <a:lstStyle/>
                    <a:p>
                      <a:endParaRPr lang="en-IE"/>
                    </a:p>
                  </a:txBody>
                  <a:tcPr/>
                </a:tc>
              </a:tr>
              <a:tr h="370840">
                <a:tc gridSpan="2">
                  <a:txBody>
                    <a:bodyPr/>
                    <a:lstStyle/>
                    <a:p>
                      <a:pPr algn="ctr"/>
                      <a:r>
                        <a:rPr lang="en-GB" b="1" dirty="0" smtClean="0"/>
                        <a:t>24.6</a:t>
                      </a:r>
                      <a:endParaRPr lang="en-IE" b="1" dirty="0"/>
                    </a:p>
                  </a:txBody>
                  <a:tcPr>
                    <a:solidFill>
                      <a:srgbClr val="92D050"/>
                    </a:solidFill>
                  </a:tcPr>
                </a:tc>
                <a:tc hMerge="1">
                  <a:txBody>
                    <a:bodyPr/>
                    <a:lstStyle/>
                    <a:p>
                      <a:endParaRPr lang="en-IE"/>
                    </a:p>
                  </a:txBody>
                  <a:tcPr/>
                </a:tc>
              </a:tr>
              <a:tr h="370840">
                <a:tc gridSpan="2">
                  <a:txBody>
                    <a:bodyPr/>
                    <a:lstStyle/>
                    <a:p>
                      <a:pPr algn="ctr"/>
                      <a:r>
                        <a:rPr lang="en-GB" b="1" dirty="0" smtClean="0"/>
                        <a:t>1</a:t>
                      </a:r>
                      <a:r>
                        <a:rPr lang="en-GB" b="1" baseline="0" dirty="0" smtClean="0"/>
                        <a:t> </a:t>
                      </a:r>
                      <a:r>
                        <a:rPr lang="en-GB" b="1" baseline="0" dirty="0" err="1" smtClean="0"/>
                        <a:t>s.d.</a:t>
                      </a:r>
                      <a:endParaRPr lang="en-IE" b="1" dirty="0"/>
                    </a:p>
                  </a:txBody>
                  <a:tcPr/>
                </a:tc>
                <a:tc hMerge="1">
                  <a:txBody>
                    <a:bodyPr/>
                    <a:lstStyle/>
                    <a:p>
                      <a:endParaRPr lang="en-IE" dirty="0"/>
                    </a:p>
                  </a:txBody>
                  <a:tcPr/>
                </a:tc>
              </a:tr>
              <a:tr h="370840">
                <a:tc>
                  <a:txBody>
                    <a:bodyPr/>
                    <a:lstStyle/>
                    <a:p>
                      <a:r>
                        <a:rPr lang="en-GB" b="1" dirty="0" smtClean="0"/>
                        <a:t>20.6</a:t>
                      </a:r>
                      <a:endParaRPr lang="en-IE" b="1" dirty="0"/>
                    </a:p>
                  </a:txBody>
                  <a:tcPr/>
                </a:tc>
                <a:tc>
                  <a:txBody>
                    <a:bodyPr/>
                    <a:lstStyle/>
                    <a:p>
                      <a:r>
                        <a:rPr lang="en-GB" b="1" dirty="0" smtClean="0"/>
                        <a:t>28.6</a:t>
                      </a:r>
                      <a:endParaRPr lang="en-IE" b="1" dirty="0"/>
                    </a:p>
                  </a:txBody>
                  <a:tcPr/>
                </a:tc>
              </a:tr>
              <a:tr h="370840">
                <a:tc gridSpan="2">
                  <a:txBody>
                    <a:bodyPr/>
                    <a:lstStyle/>
                    <a:p>
                      <a:pPr algn="ctr"/>
                      <a:r>
                        <a:rPr lang="en-GB" b="1" dirty="0" smtClean="0">
                          <a:solidFill>
                            <a:srgbClr val="FF0000"/>
                          </a:solidFill>
                        </a:rPr>
                        <a:t>2 </a:t>
                      </a:r>
                      <a:r>
                        <a:rPr lang="en-GB" b="1" dirty="0" err="1" smtClean="0">
                          <a:solidFill>
                            <a:srgbClr val="FF0000"/>
                          </a:solidFill>
                        </a:rPr>
                        <a:t>s.d.</a:t>
                      </a:r>
                      <a:endParaRPr lang="en-IE" b="1" dirty="0">
                        <a:solidFill>
                          <a:srgbClr val="FF0000"/>
                        </a:solidFill>
                      </a:endParaRPr>
                    </a:p>
                  </a:txBody>
                  <a:tcPr/>
                </a:tc>
                <a:tc hMerge="1">
                  <a:txBody>
                    <a:bodyPr/>
                    <a:lstStyle/>
                    <a:p>
                      <a:endParaRPr lang="en-IE" dirty="0"/>
                    </a:p>
                  </a:txBody>
                  <a:tcPr/>
                </a:tc>
              </a:tr>
              <a:tr h="370840">
                <a:tc>
                  <a:txBody>
                    <a:bodyPr/>
                    <a:lstStyle/>
                    <a:p>
                      <a:r>
                        <a:rPr lang="en-GB" b="1" dirty="0" smtClean="0">
                          <a:solidFill>
                            <a:srgbClr val="FF0000"/>
                          </a:solidFill>
                        </a:rPr>
                        <a:t>16.6</a:t>
                      </a:r>
                      <a:endParaRPr lang="en-IE" b="1" dirty="0">
                        <a:solidFill>
                          <a:srgbClr val="FF0000"/>
                        </a:solidFill>
                      </a:endParaRPr>
                    </a:p>
                  </a:txBody>
                  <a:tcPr/>
                </a:tc>
                <a:tc>
                  <a:txBody>
                    <a:bodyPr/>
                    <a:lstStyle/>
                    <a:p>
                      <a:r>
                        <a:rPr lang="en-GB" b="1" dirty="0" smtClean="0">
                          <a:solidFill>
                            <a:srgbClr val="FF0000"/>
                          </a:solidFill>
                        </a:rPr>
                        <a:t>32.6</a:t>
                      </a:r>
                      <a:endParaRPr lang="en-IE" b="1" dirty="0">
                        <a:solidFill>
                          <a:srgbClr val="FF0000"/>
                        </a:solidFill>
                      </a:endParaRPr>
                    </a:p>
                  </a:txBody>
                  <a:tcPr/>
                </a:tc>
              </a:tr>
              <a:tr h="370840">
                <a:tc gridSpan="2">
                  <a:txBody>
                    <a:bodyPr/>
                    <a:lstStyle/>
                    <a:p>
                      <a:pPr algn="ctr"/>
                      <a:r>
                        <a:rPr lang="en-GB" b="1" dirty="0" smtClean="0">
                          <a:solidFill>
                            <a:schemeClr val="accent1">
                              <a:lumMod val="75000"/>
                            </a:schemeClr>
                          </a:solidFill>
                        </a:rPr>
                        <a:t>3 </a:t>
                      </a:r>
                      <a:r>
                        <a:rPr lang="en-GB" b="1" dirty="0" err="1" smtClean="0">
                          <a:solidFill>
                            <a:schemeClr val="accent1">
                              <a:lumMod val="75000"/>
                            </a:schemeClr>
                          </a:solidFill>
                        </a:rPr>
                        <a:t>s.d.</a:t>
                      </a:r>
                      <a:endParaRPr lang="en-IE" b="1" dirty="0">
                        <a:solidFill>
                          <a:schemeClr val="accent1">
                            <a:lumMod val="75000"/>
                          </a:schemeClr>
                        </a:solidFill>
                      </a:endParaRPr>
                    </a:p>
                  </a:txBody>
                  <a:tcPr/>
                </a:tc>
                <a:tc hMerge="1">
                  <a:txBody>
                    <a:bodyPr/>
                    <a:lstStyle/>
                    <a:p>
                      <a:endParaRPr lang="en-IE" dirty="0"/>
                    </a:p>
                  </a:txBody>
                  <a:tcPr/>
                </a:tc>
              </a:tr>
              <a:tr h="370840">
                <a:tc>
                  <a:txBody>
                    <a:bodyPr/>
                    <a:lstStyle/>
                    <a:p>
                      <a:r>
                        <a:rPr lang="en-GB" b="1" dirty="0" smtClean="0">
                          <a:solidFill>
                            <a:schemeClr val="accent1">
                              <a:lumMod val="75000"/>
                            </a:schemeClr>
                          </a:solidFill>
                        </a:rPr>
                        <a:t>12.6</a:t>
                      </a:r>
                      <a:endParaRPr lang="en-IE" b="1" dirty="0">
                        <a:solidFill>
                          <a:schemeClr val="accent1">
                            <a:lumMod val="75000"/>
                          </a:schemeClr>
                        </a:solidFill>
                      </a:endParaRPr>
                    </a:p>
                  </a:txBody>
                  <a:tcPr/>
                </a:tc>
                <a:tc>
                  <a:txBody>
                    <a:bodyPr/>
                    <a:lstStyle/>
                    <a:p>
                      <a:r>
                        <a:rPr lang="en-GB" b="1" dirty="0" smtClean="0">
                          <a:solidFill>
                            <a:schemeClr val="accent1">
                              <a:lumMod val="75000"/>
                            </a:schemeClr>
                          </a:solidFill>
                        </a:rPr>
                        <a:t>36.6</a:t>
                      </a:r>
                      <a:endParaRPr lang="en-IE" b="1" dirty="0">
                        <a:solidFill>
                          <a:schemeClr val="accent1">
                            <a:lumMod val="75000"/>
                          </a:schemeClr>
                        </a:solidFill>
                      </a:endParaRPr>
                    </a:p>
                  </a:txBody>
                  <a:tcPr/>
                </a:tc>
              </a:tr>
            </a:tbl>
          </a:graphicData>
        </a:graphic>
      </p:graphicFrame>
      <p:sp>
        <p:nvSpPr>
          <p:cNvPr id="3" name="Slide Number Placeholder 2"/>
          <p:cNvSpPr>
            <a:spLocks noGrp="1"/>
          </p:cNvSpPr>
          <p:nvPr>
            <p:ph type="sldNum" sz="quarter" idx="12"/>
          </p:nvPr>
        </p:nvSpPr>
        <p:spPr/>
        <p:txBody>
          <a:bodyPr/>
          <a:lstStyle/>
          <a:p>
            <a:fld id="{F79F11AE-FEA8-4E86-BAC6-BA1A6295265B}" type="slidenum">
              <a:rPr lang="en-IE" smtClean="0">
                <a:solidFill>
                  <a:prstClr val="black">
                    <a:tint val="75000"/>
                  </a:prstClr>
                </a:solidFill>
              </a:rPr>
              <a:pPr/>
              <a:t>4</a:t>
            </a:fld>
            <a:endParaRPr lang="en-IE" dirty="0">
              <a:solidFill>
                <a:prstClr val="black">
                  <a:tint val="75000"/>
                </a:prstClr>
              </a:solidFill>
            </a:endParaRPr>
          </a:p>
        </p:txBody>
      </p:sp>
    </p:spTree>
    <p:extLst>
      <p:ext uri="{BB962C8B-B14F-4D97-AF65-F5344CB8AC3E}">
        <p14:creationId xmlns:p14="http://schemas.microsoft.com/office/powerpoint/2010/main" val="170182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600"/>
                                        </p:tgtEl>
                                        <p:attrNameLst>
                                          <p:attrName>style.visibility</p:attrName>
                                        </p:attrNameLst>
                                      </p:cBhvr>
                                      <p:to>
                                        <p:strVal val="visible"/>
                                      </p:to>
                                    </p:set>
                                    <p:animEffect transition="in" filter="wipe(left)">
                                      <p:cBhvr>
                                        <p:cTn id="27" dur="500"/>
                                        <p:tgtEl>
                                          <p:spTgt spid="2560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9"/>
                                        </p:tgtEl>
                                      </p:cBhvr>
                                    </p:animEffect>
                                    <p:set>
                                      <p:cBhvr>
                                        <p:cTn id="38" dur="1" fill="hold">
                                          <p:stCondLst>
                                            <p:cond delay="499"/>
                                          </p:stCondLst>
                                        </p:cTn>
                                        <p:tgtEl>
                                          <p:spTgt spid="2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circle(in)">
                                      <p:cBhvr>
                                        <p:cTn id="53" dur="20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xit" presetSubtype="21" fill="hold" nodeType="clickEffect">
                                  <p:stCondLst>
                                    <p:cond delay="0"/>
                                  </p:stCondLst>
                                  <p:childTnLst>
                                    <p:animEffect transition="out" filter="barn(inVertical)">
                                      <p:cBhvr>
                                        <p:cTn id="62" dur="500"/>
                                        <p:tgtEl>
                                          <p:spTgt spid="12"/>
                                        </p:tgtEl>
                                      </p:cBhvr>
                                    </p:animEffect>
                                    <p:set>
                                      <p:cBhvr>
                                        <p:cTn id="63" dur="1" fill="hold">
                                          <p:stCondLst>
                                            <p:cond delay="499"/>
                                          </p:stCondLst>
                                        </p:cTn>
                                        <p:tgtEl>
                                          <p:spTgt spid="12"/>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30"/>
                                        </p:tgtEl>
                                      </p:cBhvr>
                                    </p:animEffect>
                                    <p:set>
                                      <p:cBhvr>
                                        <p:cTn id="69" dur="1" fill="hold">
                                          <p:stCondLst>
                                            <p:cond delay="499"/>
                                          </p:stCondLst>
                                        </p:cTn>
                                        <p:tgtEl>
                                          <p:spTgt spid="3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down)">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circle(in)">
                                      <p:cBhvr>
                                        <p:cTn id="84" dur="20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left)">
                                      <p:cBhvr>
                                        <p:cTn id="89" dur="500"/>
                                        <p:tgtEl>
                                          <p:spTgt spid="3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31"/>
                                        </p:tgtEl>
                                      </p:cBhvr>
                                    </p:animEffect>
                                    <p:set>
                                      <p:cBhvr>
                                        <p:cTn id="94" dur="1" fill="hold">
                                          <p:stCondLst>
                                            <p:cond delay="499"/>
                                          </p:stCondLst>
                                        </p:cTn>
                                        <p:tgtEl>
                                          <p:spTgt spid="31"/>
                                        </p:tgtEl>
                                        <p:attrNameLst>
                                          <p:attrName>style.visibility</p:attrName>
                                        </p:attrNameLst>
                                      </p:cBhvr>
                                      <p:to>
                                        <p:strVal val="hidden"/>
                                      </p:to>
                                    </p:set>
                                  </p:childTnLst>
                                </p:cTn>
                              </p:par>
                              <p:par>
                                <p:cTn id="95" presetID="21" presetClass="exit" presetSubtype="1" fill="hold" nodeType="withEffect">
                                  <p:stCondLst>
                                    <p:cond delay="0"/>
                                  </p:stCondLst>
                                  <p:childTnLst>
                                    <p:animEffect transition="out" filter="wheel(1)">
                                      <p:cBhvr>
                                        <p:cTn id="96" dur="500"/>
                                        <p:tgtEl>
                                          <p:spTgt spid="16"/>
                                        </p:tgtEl>
                                      </p:cBhvr>
                                    </p:animEffect>
                                    <p:set>
                                      <p:cBhvr>
                                        <p:cTn id="97" dur="1" fill="hold">
                                          <p:stCondLst>
                                            <p:cond delay="499"/>
                                          </p:stCondLst>
                                        </p:cTn>
                                        <p:tgtEl>
                                          <p:spTgt spid="16"/>
                                        </p:tgtEl>
                                        <p:attrNameLst>
                                          <p:attrName>style.visibility</p:attrName>
                                        </p:attrNameLst>
                                      </p:cBhvr>
                                      <p:to>
                                        <p:strVal val="hidden"/>
                                      </p:to>
                                    </p:set>
                                  </p:childTnLst>
                                </p:cTn>
                              </p:par>
                              <p:par>
                                <p:cTn id="98" presetID="21" presetClass="exit" presetSubtype="1" fill="hold" nodeType="withEffect">
                                  <p:stCondLst>
                                    <p:cond delay="0"/>
                                  </p:stCondLst>
                                  <p:childTnLst>
                                    <p:animEffect transition="out" filter="wheel(1)">
                                      <p:cBhvr>
                                        <p:cTn id="99" dur="500"/>
                                        <p:tgtEl>
                                          <p:spTgt spid="17"/>
                                        </p:tgtEl>
                                      </p:cBhvr>
                                    </p:animEffect>
                                    <p:set>
                                      <p:cBhvr>
                                        <p:cTn id="100" dur="1" fill="hold">
                                          <p:stCondLst>
                                            <p:cond delay="499"/>
                                          </p:stCondLst>
                                        </p:cTn>
                                        <p:tgtEl>
                                          <p:spTgt spid="17"/>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wipe(left)">
                                      <p:cBhvr>
                                        <p:cTn id="110" dur="500"/>
                                        <p:tgtEl>
                                          <p:spTgt spid="37"/>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wipe(left)">
                                      <p:cBhvr>
                                        <p:cTn id="1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animBg="1"/>
      <p:bldP spid="31" grpId="1" animBg="1"/>
      <p:bldP spid="25600" grpId="0"/>
      <p:bldP spid="34" grpId="0"/>
      <p:bldP spid="35" grpId="0"/>
      <p:bldP spid="36" grpId="0"/>
      <p:bldP spid="37" grpId="0"/>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Revisit Margin of Error</a:t>
            </a:r>
            <a:endParaRPr lang="en-IE" dirty="0"/>
          </a:p>
        </p:txBody>
      </p:sp>
      <p:grpSp>
        <p:nvGrpSpPr>
          <p:cNvPr id="10" name="Group 9"/>
          <p:cNvGrpSpPr/>
          <p:nvPr/>
        </p:nvGrpSpPr>
        <p:grpSpPr>
          <a:xfrm>
            <a:off x="304800" y="1278995"/>
            <a:ext cx="7269480" cy="1800548"/>
            <a:chOff x="304800" y="3643895"/>
            <a:chExt cx="7269480" cy="1800548"/>
          </a:xfrm>
        </p:grpSpPr>
        <p:sp>
          <p:nvSpPr>
            <p:cNvPr id="4" name="TextBox 3"/>
            <p:cNvSpPr txBox="1"/>
            <p:nvPr/>
          </p:nvSpPr>
          <p:spPr>
            <a:xfrm>
              <a:off x="304800" y="3835164"/>
              <a:ext cx="7269480" cy="461665"/>
            </a:xfrm>
            <a:prstGeom prst="rect">
              <a:avLst/>
            </a:prstGeom>
            <a:noFill/>
          </p:spPr>
          <p:txBody>
            <a:bodyPr wrap="square" rtlCol="0">
              <a:spAutoFit/>
            </a:bodyPr>
            <a:lstStyle/>
            <a:p>
              <a:r>
                <a:rPr lang="en-GB" sz="2400" b="1" i="1" dirty="0">
                  <a:solidFill>
                    <a:srgbClr val="FF0000"/>
                  </a:solidFill>
                  <a:latin typeface="Tahoma" pitchFamily="34" charset="0"/>
                  <a:ea typeface="Tahoma" pitchFamily="34" charset="0"/>
                  <a:cs typeface="Tahoma" pitchFamily="34" charset="0"/>
                </a:rPr>
                <a:t> </a:t>
              </a:r>
              <a:r>
                <a:rPr lang="en-GB" sz="2400" b="1" i="1" dirty="0" smtClean="0">
                  <a:solidFill>
                    <a:srgbClr val="FF0000"/>
                  </a:solidFill>
                  <a:latin typeface="Tahoma" pitchFamily="34" charset="0"/>
                  <a:ea typeface="Tahoma" pitchFamily="34" charset="0"/>
                  <a:cs typeface="Tahoma" pitchFamily="34" charset="0"/>
                </a:rPr>
                <a:t>      </a:t>
              </a:r>
              <a:r>
                <a:rPr lang="en-GB" sz="2400" b="1" dirty="0" smtClean="0">
                  <a:solidFill>
                    <a:prstClr val="black"/>
                  </a:solidFill>
                  <a:latin typeface="Tahoma" pitchFamily="34" charset="0"/>
                  <a:ea typeface="Tahoma" pitchFamily="34" charset="0"/>
                  <a:cs typeface="Tahoma" pitchFamily="34" charset="0"/>
                </a:rPr>
                <a:t>-</a:t>
              </a:r>
              <a:r>
                <a:rPr lang="en-GB" sz="2400" b="1" dirty="0" smtClean="0">
                  <a:solidFill>
                    <a:prstClr val="black"/>
                  </a:solidFill>
                </a:rPr>
                <a:t>2sd%                           True %                           +2sd%  </a:t>
              </a:r>
              <a:endParaRPr lang="en-IE" sz="2400" b="1" dirty="0">
                <a:solidFill>
                  <a:prstClr val="black"/>
                </a:solidFill>
              </a:endParaRPr>
            </a:p>
          </p:txBody>
        </p:sp>
        <p:cxnSp>
          <p:nvCxnSpPr>
            <p:cNvPr id="5" name="Straight Arrow Connector 4"/>
            <p:cNvCxnSpPr/>
            <p:nvPr/>
          </p:nvCxnSpPr>
          <p:spPr>
            <a:xfrm flipH="1">
              <a:off x="1965406" y="4065996"/>
              <a:ext cx="12344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885202" y="4067256"/>
              <a:ext cx="131826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52719" y="3846713"/>
              <a:ext cx="1481959" cy="461665"/>
            </a:xfrm>
            <a:prstGeom prst="rect">
              <a:avLst/>
            </a:prstGeom>
            <a:solidFill>
              <a:schemeClr val="accent3">
                <a:lumMod val="60000"/>
                <a:lumOff val="40000"/>
              </a:schemeClr>
            </a:solidFill>
          </p:spPr>
          <p:txBody>
            <a:bodyPr wrap="square" rtlCol="0">
              <a:spAutoFit/>
            </a:bodyPr>
            <a:lstStyle/>
            <a:p>
              <a:r>
                <a:rPr lang="en-GB" sz="2400" b="1" dirty="0" smtClean="0">
                  <a:solidFill>
                    <a:prstClr val="black"/>
                  </a:solidFill>
                </a:rPr>
                <a:t>Sample %</a:t>
              </a:r>
              <a:endParaRPr lang="en-IE" sz="2400" b="1" dirty="0">
                <a:solidFill>
                  <a:prstClr val="black"/>
                </a:solidFill>
              </a:endParaRPr>
            </a:p>
          </p:txBody>
        </p:sp>
        <p:grpSp>
          <p:nvGrpSpPr>
            <p:cNvPr id="8" name="Group 7"/>
            <p:cNvGrpSpPr/>
            <p:nvPr/>
          </p:nvGrpSpPr>
          <p:grpSpPr>
            <a:xfrm rot="10800000">
              <a:off x="4570350" y="4129038"/>
              <a:ext cx="1627981" cy="1315405"/>
              <a:chOff x="5471160" y="4737107"/>
              <a:chExt cx="883920" cy="1315405"/>
            </a:xfrm>
          </p:grpSpPr>
          <p:sp>
            <p:nvSpPr>
              <p:cNvPr id="9" name="Oval 8"/>
              <p:cNvSpPr/>
              <p:nvPr/>
            </p:nvSpPr>
            <p:spPr>
              <a:xfrm>
                <a:off x="5471160" y="4737107"/>
                <a:ext cx="883920" cy="82549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11" name="Straight Arrow Connector 10"/>
              <p:cNvCxnSpPr/>
              <p:nvPr/>
            </p:nvCxnSpPr>
            <p:spPr>
              <a:xfrm>
                <a:off x="5901690" y="5414665"/>
                <a:ext cx="0" cy="63784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932967" y="4782652"/>
              <a:ext cx="1310189" cy="461665"/>
            </a:xfrm>
            <a:prstGeom prst="rect">
              <a:avLst/>
            </a:prstGeom>
            <a:noFill/>
          </p:spPr>
          <p:txBody>
            <a:bodyPr wrap="square" rtlCol="0">
              <a:spAutoFit/>
            </a:bodyPr>
            <a:lstStyle/>
            <a:p>
              <a:r>
                <a:rPr lang="en-GB" sz="2400" b="1" dirty="0" smtClean="0">
                  <a:solidFill>
                    <a:prstClr val="black"/>
                  </a:solidFill>
                </a:rPr>
                <a:t>True %</a:t>
              </a:r>
              <a:endParaRPr lang="en-IE" sz="2400" b="1" dirty="0">
                <a:solidFill>
                  <a:prstClr val="black"/>
                </a:solidFill>
              </a:endParaRPr>
            </a:p>
          </p:txBody>
        </p:sp>
        <mc:AlternateContent xmlns:mc="http://schemas.openxmlformats.org/markup-compatibility/2006" xmlns:a14="http://schemas.microsoft.com/office/drawing/2010/main">
          <mc:Choice Requires="a14">
            <p:sp>
              <p:nvSpPr>
                <p:cNvPr id="14" name="TextBox 13"/>
                <p:cNvSpPr txBox="1"/>
                <p:nvPr/>
              </p:nvSpPr>
              <p:spPr>
                <a:xfrm>
                  <a:off x="1008993" y="3643895"/>
                  <a:ext cx="788276" cy="855299"/>
                </a:xfrm>
                <a:prstGeom prst="rect">
                  <a:avLst/>
                </a:prstGeom>
                <a:solidFill>
                  <a:schemeClr val="accent3">
                    <a:lumMod val="60000"/>
                    <a:lumOff val="4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solidFill>
                              <a:prstClr val="black"/>
                            </a:solidFill>
                            <a:latin typeface="Cambria Math"/>
                          </a:rPr>
                          <m:t>−</m:t>
                        </m:r>
                        <m:f>
                          <m:fPr>
                            <m:ctrlPr>
                              <a:rPr lang="en-IE" sz="2400" b="1" i="1" smtClean="0">
                                <a:solidFill>
                                  <a:prstClr val="black"/>
                                </a:solidFill>
                                <a:latin typeface="Cambria Math" panose="02040503050406030204" pitchFamily="18" charset="0"/>
                              </a:rPr>
                            </m:ctrlPr>
                          </m:fPr>
                          <m:num>
                            <m:r>
                              <a:rPr lang="en-GB" sz="2400" b="1" i="1" smtClean="0">
                                <a:solidFill>
                                  <a:prstClr val="black"/>
                                </a:solidFill>
                                <a:latin typeface="Cambria Math"/>
                              </a:rPr>
                              <m:t>𝟏</m:t>
                            </m:r>
                          </m:num>
                          <m:den>
                            <m:rad>
                              <m:radPr>
                                <m:degHide m:val="on"/>
                                <m:ctrlPr>
                                  <a:rPr lang="en-IE" sz="2400" b="1" i="1" smtClean="0">
                                    <a:solidFill>
                                      <a:prstClr val="black"/>
                                    </a:solidFill>
                                    <a:latin typeface="Cambria Math" panose="02040503050406030204" pitchFamily="18" charset="0"/>
                                  </a:rPr>
                                </m:ctrlPr>
                              </m:radPr>
                              <m:deg/>
                              <m:e>
                                <m:r>
                                  <a:rPr lang="en-GB" sz="2400" b="1" i="1" smtClean="0">
                                    <a:solidFill>
                                      <a:prstClr val="black"/>
                                    </a:solidFill>
                                    <a:latin typeface="Cambria Math"/>
                                  </a:rPr>
                                  <m:t>𝒏</m:t>
                                </m:r>
                              </m:e>
                            </m:rad>
                          </m:den>
                        </m:f>
                      </m:oMath>
                    </m:oMathPara>
                  </a14:m>
                  <a:endParaRPr lang="en-IE" sz="2400" b="1" dirty="0">
                    <a:solidFill>
                      <a:prstClr val="black"/>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008993" y="3643895"/>
                  <a:ext cx="788276" cy="855299"/>
                </a:xfrm>
                <a:prstGeom prst="rect">
                  <a:avLst/>
                </a:prstGeom>
                <a:blipFill rotWithShape="1">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337751" y="3649895"/>
                  <a:ext cx="945917" cy="855299"/>
                </a:xfrm>
                <a:prstGeom prst="rect">
                  <a:avLst/>
                </a:prstGeom>
                <a:solidFill>
                  <a:schemeClr val="accent3">
                    <a:lumMod val="60000"/>
                    <a:lumOff val="4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a:solidFill>
                              <a:prstClr val="black"/>
                            </a:solidFill>
                            <a:latin typeface="Cambria Math"/>
                          </a:rPr>
                          <m:t>+</m:t>
                        </m:r>
                        <m:f>
                          <m:fPr>
                            <m:ctrlPr>
                              <a:rPr lang="en-IE" sz="2400" b="1" i="1" smtClean="0">
                                <a:solidFill>
                                  <a:prstClr val="black"/>
                                </a:solidFill>
                                <a:latin typeface="Cambria Math" panose="02040503050406030204" pitchFamily="18" charset="0"/>
                              </a:rPr>
                            </m:ctrlPr>
                          </m:fPr>
                          <m:num>
                            <m:r>
                              <a:rPr lang="en-GB" sz="2400" b="1" i="1" smtClean="0">
                                <a:solidFill>
                                  <a:prstClr val="black"/>
                                </a:solidFill>
                                <a:latin typeface="Cambria Math"/>
                              </a:rPr>
                              <m:t>𝟏</m:t>
                            </m:r>
                          </m:num>
                          <m:den>
                            <m:rad>
                              <m:radPr>
                                <m:degHide m:val="on"/>
                                <m:ctrlPr>
                                  <a:rPr lang="en-IE" sz="2400" b="1" i="1" smtClean="0">
                                    <a:solidFill>
                                      <a:prstClr val="black"/>
                                    </a:solidFill>
                                    <a:latin typeface="Cambria Math" panose="02040503050406030204" pitchFamily="18" charset="0"/>
                                  </a:rPr>
                                </m:ctrlPr>
                              </m:radPr>
                              <m:deg/>
                              <m:e>
                                <m:r>
                                  <a:rPr lang="en-GB" sz="2400" b="1" i="1" smtClean="0">
                                    <a:solidFill>
                                      <a:prstClr val="black"/>
                                    </a:solidFill>
                                    <a:latin typeface="Cambria Math"/>
                                  </a:rPr>
                                  <m:t>𝒏</m:t>
                                </m:r>
                              </m:e>
                            </m:rad>
                          </m:den>
                        </m:f>
                      </m:oMath>
                    </m:oMathPara>
                  </a14:m>
                  <a:endParaRPr lang="en-IE" sz="2400" b="1" dirty="0">
                    <a:solidFill>
                      <a:prstClr val="black"/>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337751" y="3649895"/>
                  <a:ext cx="945917" cy="855299"/>
                </a:xfrm>
                <a:prstGeom prst="rect">
                  <a:avLst/>
                </a:prstGeom>
                <a:blipFill rotWithShape="1">
                  <a:blip r:embed="rId4"/>
                  <a:stretch>
                    <a:fillRect/>
                  </a:stretch>
                </a:blipFill>
              </p:spPr>
              <p:txBody>
                <a:bodyPr/>
                <a:lstStyle/>
                <a:p>
                  <a:r>
                    <a:rPr lang="en-IE">
                      <a:noFill/>
                    </a:rPr>
                    <a:t> </a:t>
                  </a:r>
                </a:p>
              </p:txBody>
            </p:sp>
          </mc:Fallback>
        </mc:AlternateContent>
      </p:grpSp>
      <mc:AlternateContent xmlns:mc="http://schemas.openxmlformats.org/markup-compatibility/2006" xmlns:a14="http://schemas.microsoft.com/office/drawing/2010/main">
        <mc:Choice Requires="a14">
          <p:sp>
            <p:nvSpPr>
              <p:cNvPr id="16" name="TextBox 15"/>
              <p:cNvSpPr txBox="1"/>
              <p:nvPr/>
            </p:nvSpPr>
            <p:spPr>
              <a:xfrm>
                <a:off x="646389" y="2743155"/>
                <a:ext cx="7662041" cy="191443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000" b="1" i="1" smtClean="0">
                          <a:solidFill>
                            <a:prstClr val="black"/>
                          </a:solidFill>
                          <a:latin typeface="Cambria Math"/>
                        </a:rPr>
                        <m:t>𝑳𝑪𝑶𝑳</m:t>
                      </m:r>
                      <m:r>
                        <a:rPr lang="en-GB" sz="2000" b="1" i="1" smtClean="0">
                          <a:solidFill>
                            <a:prstClr val="black"/>
                          </a:solidFill>
                          <a:latin typeface="Cambria Math"/>
                        </a:rPr>
                        <m:t>=</m:t>
                      </m:r>
                      <m:f>
                        <m:fPr>
                          <m:ctrlPr>
                            <a:rPr lang="en-GB" sz="2000" b="1" i="1" smtClean="0">
                              <a:solidFill>
                                <a:prstClr val="black"/>
                              </a:solidFill>
                              <a:latin typeface="Cambria Math" panose="02040503050406030204" pitchFamily="18" charset="0"/>
                            </a:rPr>
                          </m:ctrlPr>
                        </m:fPr>
                        <m:num>
                          <m:r>
                            <a:rPr lang="en-GB" sz="2000" b="1" i="1" smtClean="0">
                              <a:solidFill>
                                <a:prstClr val="black"/>
                              </a:solidFill>
                              <a:latin typeface="Cambria Math"/>
                            </a:rPr>
                            <m:t>𝟏</m:t>
                          </m:r>
                        </m:num>
                        <m:den>
                          <m:rad>
                            <m:radPr>
                              <m:degHide m:val="on"/>
                              <m:ctrlPr>
                                <a:rPr lang="en-GB" sz="2000" b="1" i="1" smtClean="0">
                                  <a:solidFill>
                                    <a:prstClr val="black"/>
                                  </a:solidFill>
                                  <a:latin typeface="Cambria Math" panose="02040503050406030204" pitchFamily="18" charset="0"/>
                                </a:rPr>
                              </m:ctrlPr>
                            </m:radPr>
                            <m:deg/>
                            <m:e>
                              <m:r>
                                <a:rPr lang="en-GB" sz="2000" b="1" i="1" smtClean="0">
                                  <a:solidFill>
                                    <a:prstClr val="black"/>
                                  </a:solidFill>
                                  <a:latin typeface="Cambria Math"/>
                                </a:rPr>
                                <m:t>𝒏</m:t>
                              </m:r>
                            </m:e>
                          </m:rad>
                        </m:den>
                      </m:f>
                    </m:oMath>
                  </m:oMathPara>
                </a14:m>
                <a:endParaRPr lang="en-GB" sz="2000" b="1" dirty="0" smtClean="0">
                  <a:solidFill>
                    <a:prstClr val="black"/>
                  </a:solidFill>
                </a:endParaRPr>
              </a:p>
              <a:p>
                <a:endParaRPr lang="en-GB" dirty="0" smtClean="0">
                  <a:solidFill>
                    <a:prstClr val="black"/>
                  </a:solidFill>
                </a:endParaRPr>
              </a:p>
              <a:p>
                <a:pPr/>
                <a14:m>
                  <m:oMathPara xmlns:m="http://schemas.openxmlformats.org/officeDocument/2006/math">
                    <m:oMathParaPr>
                      <m:jc m:val="left"/>
                    </m:oMathParaPr>
                    <m:oMath xmlns:m="http://schemas.openxmlformats.org/officeDocument/2006/math">
                      <m:r>
                        <a:rPr lang="en-GB" sz="2000" b="1" i="1" smtClean="0">
                          <a:solidFill>
                            <a:prstClr val="black"/>
                          </a:solidFill>
                          <a:latin typeface="Cambria Math"/>
                        </a:rPr>
                        <m:t>𝑳𝑪𝑯𝑳</m:t>
                      </m:r>
                      <m:r>
                        <a:rPr lang="en-GB" sz="2000" b="1" i="1" smtClean="0">
                          <a:solidFill>
                            <a:prstClr val="black"/>
                          </a:solidFill>
                          <a:latin typeface="Cambria Math"/>
                        </a:rPr>
                        <m:t>=±</m:t>
                      </m:r>
                      <m:r>
                        <a:rPr lang="en-GB" sz="2000" b="1" i="1" smtClean="0">
                          <a:solidFill>
                            <a:prstClr val="black"/>
                          </a:solidFill>
                          <a:latin typeface="Cambria Math"/>
                          <a:ea typeface="Cambria Math"/>
                        </a:rPr>
                        <m:t>𝟏</m:t>
                      </m:r>
                      <m:r>
                        <a:rPr lang="en-GB" sz="2000" b="1" i="1" smtClean="0">
                          <a:solidFill>
                            <a:prstClr val="black"/>
                          </a:solidFill>
                          <a:latin typeface="Cambria Math"/>
                          <a:ea typeface="Cambria Math"/>
                        </a:rPr>
                        <m:t>.</m:t>
                      </m:r>
                      <m:r>
                        <a:rPr lang="en-GB" sz="2000" b="1" i="1" smtClean="0">
                          <a:solidFill>
                            <a:prstClr val="black"/>
                          </a:solidFill>
                          <a:latin typeface="Cambria Math"/>
                          <a:ea typeface="Cambria Math"/>
                        </a:rPr>
                        <m:t>𝟗𝟔</m:t>
                      </m:r>
                      <m:rad>
                        <m:radPr>
                          <m:degHide m:val="on"/>
                          <m:ctrlPr>
                            <a:rPr lang="en-GB" sz="2000" b="1" i="1" smtClean="0">
                              <a:solidFill>
                                <a:prstClr val="black"/>
                              </a:solidFill>
                              <a:latin typeface="Cambria Math" panose="02040503050406030204" pitchFamily="18" charset="0"/>
                              <a:ea typeface="Cambria Math"/>
                            </a:rPr>
                          </m:ctrlPr>
                        </m:radPr>
                        <m:deg/>
                        <m:e>
                          <m:f>
                            <m:fPr>
                              <m:ctrlPr>
                                <a:rPr lang="en-GB" sz="2000" b="1" i="1" smtClean="0">
                                  <a:solidFill>
                                    <a:prstClr val="black"/>
                                  </a:solidFill>
                                  <a:latin typeface="Cambria Math" panose="02040503050406030204" pitchFamily="18" charset="0"/>
                                  <a:ea typeface="Cambria Math"/>
                                </a:rPr>
                              </m:ctrlPr>
                            </m:fPr>
                            <m:num>
                              <m:r>
                                <a:rPr lang="en-GB" sz="2000" b="1" i="1" smtClean="0">
                                  <a:solidFill>
                                    <a:prstClr val="black"/>
                                  </a:solidFill>
                                  <a:latin typeface="Cambria Math"/>
                                  <a:ea typeface="Cambria Math"/>
                                </a:rPr>
                                <m:t>𝒑</m:t>
                              </m:r>
                              <m:r>
                                <a:rPr lang="en-GB" sz="2000" b="1" i="1" smtClean="0">
                                  <a:solidFill>
                                    <a:prstClr val="black"/>
                                  </a:solidFill>
                                  <a:latin typeface="Cambria Math"/>
                                  <a:ea typeface="Cambria Math"/>
                                </a:rPr>
                                <m:t>(</m:t>
                              </m:r>
                              <m:r>
                                <a:rPr lang="en-GB" sz="2000" b="1" i="1" smtClean="0">
                                  <a:solidFill>
                                    <a:prstClr val="black"/>
                                  </a:solidFill>
                                  <a:latin typeface="Cambria Math"/>
                                  <a:ea typeface="Cambria Math"/>
                                </a:rPr>
                                <m:t>𝟏</m:t>
                              </m:r>
                              <m:r>
                                <a:rPr lang="en-GB" sz="2000" b="1" i="1" smtClean="0">
                                  <a:solidFill>
                                    <a:prstClr val="black"/>
                                  </a:solidFill>
                                  <a:latin typeface="Cambria Math"/>
                                  <a:ea typeface="Cambria Math"/>
                                </a:rPr>
                                <m:t>−</m:t>
                              </m:r>
                              <m:r>
                                <a:rPr lang="en-GB" sz="2000" b="1" i="1" smtClean="0">
                                  <a:solidFill>
                                    <a:prstClr val="black"/>
                                  </a:solidFill>
                                  <a:latin typeface="Cambria Math"/>
                                  <a:ea typeface="Cambria Math"/>
                                </a:rPr>
                                <m:t>𝒑</m:t>
                              </m:r>
                              <m:r>
                                <a:rPr lang="en-GB" sz="2000" b="1" i="1" smtClean="0">
                                  <a:solidFill>
                                    <a:prstClr val="black"/>
                                  </a:solidFill>
                                  <a:latin typeface="Cambria Math"/>
                                  <a:ea typeface="Cambria Math"/>
                                </a:rPr>
                                <m:t>)</m:t>
                              </m:r>
                            </m:num>
                            <m:den>
                              <m:r>
                                <a:rPr lang="en-GB" sz="2000" b="1" i="1" smtClean="0">
                                  <a:solidFill>
                                    <a:prstClr val="black"/>
                                  </a:solidFill>
                                  <a:latin typeface="Cambria Math"/>
                                  <a:ea typeface="Cambria Math"/>
                                </a:rPr>
                                <m:t>𝒏</m:t>
                              </m:r>
                            </m:den>
                          </m:f>
                        </m:e>
                      </m:rad>
                      <m:r>
                        <m:rPr>
                          <m:nor/>
                        </m:rPr>
                        <a:rPr lang="en-IE" sz="2000" b="0" i="0" smtClean="0">
                          <a:solidFill>
                            <a:prstClr val="black"/>
                          </a:solidFill>
                          <a:latin typeface="Cambria Math"/>
                          <a:ea typeface="Cambria Math"/>
                        </a:rPr>
                        <m:t>                          </m:t>
                      </m:r>
                      <m:r>
                        <m:rPr>
                          <m:nor/>
                        </m:rPr>
                        <a:rPr lang="en-IE" sz="2000" b="1"/>
                        <m:t>Note</m:t>
                      </m:r>
                      <m:r>
                        <m:rPr>
                          <m:nor/>
                        </m:rPr>
                        <a:rPr lang="en-IE" sz="2000" b="1"/>
                        <m:t>: </m:t>
                      </m:r>
                      <m:r>
                        <m:rPr>
                          <m:nor/>
                        </m:rPr>
                        <a:rPr lang="en-IE" sz="2000"/>
                        <m:t>Use</m:t>
                      </m:r>
                      <m:r>
                        <m:rPr>
                          <m:nor/>
                        </m:rPr>
                        <a:rPr lang="en-IE" sz="2000"/>
                        <m:t> </m:t>
                      </m:r>
                      <m:acc>
                        <m:accPr>
                          <m:chr m:val="̂"/>
                          <m:ctrlPr>
                            <a:rPr lang="en-IE" sz="2000" i="1">
                              <a:latin typeface="Cambria Math" panose="02040503050406030204" pitchFamily="18" charset="0"/>
                            </a:rPr>
                          </m:ctrlPr>
                        </m:accPr>
                        <m:e>
                          <m:r>
                            <m:rPr>
                              <m:sty m:val="p"/>
                            </m:rPr>
                            <a:rPr lang="en-IE" sz="2000">
                              <a:latin typeface="Cambria Math"/>
                            </a:rPr>
                            <m:t>p</m:t>
                          </m:r>
                        </m:e>
                      </m:acc>
                      <m:r>
                        <m:rPr>
                          <m:nor/>
                        </m:rPr>
                        <a:rPr lang="en-IE" sz="2000"/>
                        <m:t> </m:t>
                      </m:r>
                      <m:r>
                        <m:rPr>
                          <m:nor/>
                        </m:rPr>
                        <a:rPr lang="en-IE" sz="2000"/>
                        <m:t>if</m:t>
                      </m:r>
                      <m:r>
                        <m:rPr>
                          <m:nor/>
                        </m:rPr>
                        <a:rPr lang="en-IE" sz="2000"/>
                        <m:t> </m:t>
                      </m:r>
                      <m:r>
                        <m:rPr>
                          <m:nor/>
                        </m:rPr>
                        <a:rPr lang="en-IE" sz="2000"/>
                        <m:t>p</m:t>
                      </m:r>
                      <m:r>
                        <m:rPr>
                          <m:nor/>
                        </m:rPr>
                        <a:rPr lang="en-IE" sz="2000"/>
                        <m:t> </m:t>
                      </m:r>
                      <m:r>
                        <m:rPr>
                          <m:nor/>
                        </m:rPr>
                        <a:rPr lang="en-IE" sz="2000"/>
                        <m:t>is</m:t>
                      </m:r>
                      <m:r>
                        <m:rPr>
                          <m:nor/>
                        </m:rPr>
                        <a:rPr lang="en-IE" sz="2000"/>
                        <m:t> </m:t>
                      </m:r>
                      <m:r>
                        <m:rPr>
                          <m:nor/>
                        </m:rPr>
                        <a:rPr lang="en-IE" sz="2000"/>
                        <m:t>unknown</m:t>
                      </m:r>
                    </m:oMath>
                  </m:oMathPara>
                </a14:m>
                <a:endParaRPr lang="en-IE" sz="2000" b="1" i="1" dirty="0">
                  <a:solidFill>
                    <a:prstClr val="black"/>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46389" y="2743155"/>
                <a:ext cx="7662041" cy="1914435"/>
              </a:xfrm>
              <a:prstGeom prst="rect">
                <a:avLst/>
              </a:prstGeom>
              <a:blipFill rotWithShape="1">
                <a:blip r:embed="rId5"/>
                <a:stretch>
                  <a:fillRect/>
                </a:stretch>
              </a:blipFill>
            </p:spPr>
            <p:txBody>
              <a:bodyPr/>
              <a:lstStyle/>
              <a:p>
                <a:r>
                  <a:rPr lang="en-IE">
                    <a:noFill/>
                  </a:rPr>
                  <a:t> </a:t>
                </a:r>
              </a:p>
            </p:txBody>
          </p:sp>
        </mc:Fallback>
      </mc:AlternateContent>
      <p:grpSp>
        <p:nvGrpSpPr>
          <p:cNvPr id="30" name="Group 29"/>
          <p:cNvGrpSpPr/>
          <p:nvPr/>
        </p:nvGrpSpPr>
        <p:grpSpPr>
          <a:xfrm>
            <a:off x="157655" y="4858657"/>
            <a:ext cx="8050370" cy="1873338"/>
            <a:chOff x="157655" y="4858657"/>
            <a:chExt cx="8050370" cy="1873338"/>
          </a:xfrm>
        </p:grpSpPr>
        <p:grpSp>
          <p:nvGrpSpPr>
            <p:cNvPr id="17" name="Group 16"/>
            <p:cNvGrpSpPr/>
            <p:nvPr/>
          </p:nvGrpSpPr>
          <p:grpSpPr>
            <a:xfrm>
              <a:off x="378370" y="4931447"/>
              <a:ext cx="7269480" cy="1800548"/>
              <a:chOff x="304800" y="3643895"/>
              <a:chExt cx="7269480" cy="1800548"/>
            </a:xfrm>
          </p:grpSpPr>
          <p:sp>
            <p:nvSpPr>
              <p:cNvPr id="18" name="TextBox 17"/>
              <p:cNvSpPr txBox="1"/>
              <p:nvPr/>
            </p:nvSpPr>
            <p:spPr>
              <a:xfrm>
                <a:off x="304800" y="3835164"/>
                <a:ext cx="7269480" cy="461665"/>
              </a:xfrm>
              <a:prstGeom prst="rect">
                <a:avLst/>
              </a:prstGeom>
              <a:noFill/>
            </p:spPr>
            <p:txBody>
              <a:bodyPr wrap="square" rtlCol="0">
                <a:spAutoFit/>
              </a:bodyPr>
              <a:lstStyle/>
              <a:p>
                <a:r>
                  <a:rPr lang="en-GB" sz="2400" b="1" i="1" dirty="0">
                    <a:solidFill>
                      <a:srgbClr val="FF0000"/>
                    </a:solidFill>
                    <a:latin typeface="Tahoma" pitchFamily="34" charset="0"/>
                    <a:ea typeface="Tahoma" pitchFamily="34" charset="0"/>
                    <a:cs typeface="Tahoma" pitchFamily="34" charset="0"/>
                  </a:rPr>
                  <a:t> </a:t>
                </a:r>
                <a:r>
                  <a:rPr lang="en-GB" sz="2400" b="1" i="1" dirty="0" smtClean="0">
                    <a:solidFill>
                      <a:srgbClr val="FF0000"/>
                    </a:solidFill>
                    <a:latin typeface="Tahoma" pitchFamily="34" charset="0"/>
                    <a:ea typeface="Tahoma" pitchFamily="34" charset="0"/>
                    <a:cs typeface="Tahoma" pitchFamily="34" charset="0"/>
                  </a:rPr>
                  <a:t>      </a:t>
                </a:r>
                <a:r>
                  <a:rPr lang="en-GB" sz="2400" b="1" dirty="0" smtClean="0">
                    <a:solidFill>
                      <a:prstClr val="black"/>
                    </a:solidFill>
                    <a:latin typeface="Tahoma" pitchFamily="34" charset="0"/>
                    <a:ea typeface="Tahoma" pitchFamily="34" charset="0"/>
                    <a:cs typeface="Tahoma" pitchFamily="34" charset="0"/>
                  </a:rPr>
                  <a:t>-</a:t>
                </a:r>
                <a:r>
                  <a:rPr lang="en-GB" sz="2400" b="1" dirty="0" smtClean="0">
                    <a:solidFill>
                      <a:prstClr val="black"/>
                    </a:solidFill>
                  </a:rPr>
                  <a:t>2sd%                           True %                           +2sd%  </a:t>
                </a:r>
                <a:endParaRPr lang="en-IE" sz="2400" b="1" dirty="0">
                  <a:solidFill>
                    <a:prstClr val="black"/>
                  </a:solidFill>
                </a:endParaRPr>
              </a:p>
            </p:txBody>
          </p:sp>
          <p:cxnSp>
            <p:nvCxnSpPr>
              <p:cNvPr id="19" name="Straight Arrow Connector 18"/>
              <p:cNvCxnSpPr/>
              <p:nvPr/>
            </p:nvCxnSpPr>
            <p:spPr>
              <a:xfrm flipH="1">
                <a:off x="1965406" y="4065996"/>
                <a:ext cx="12344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85202" y="4067256"/>
                <a:ext cx="131826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52719" y="3846713"/>
                <a:ext cx="1481959" cy="461665"/>
              </a:xfrm>
              <a:prstGeom prst="rect">
                <a:avLst/>
              </a:prstGeom>
              <a:solidFill>
                <a:schemeClr val="accent3">
                  <a:lumMod val="60000"/>
                  <a:lumOff val="40000"/>
                </a:schemeClr>
              </a:solidFill>
            </p:spPr>
            <p:txBody>
              <a:bodyPr wrap="square" rtlCol="0">
                <a:spAutoFit/>
              </a:bodyPr>
              <a:lstStyle/>
              <a:p>
                <a:r>
                  <a:rPr lang="en-GB" sz="2400" b="1" dirty="0" smtClean="0">
                    <a:solidFill>
                      <a:prstClr val="black"/>
                    </a:solidFill>
                  </a:rPr>
                  <a:t>Sample %</a:t>
                </a:r>
                <a:endParaRPr lang="en-IE" sz="2400" b="1" dirty="0">
                  <a:solidFill>
                    <a:prstClr val="black"/>
                  </a:solidFill>
                </a:endParaRPr>
              </a:p>
            </p:txBody>
          </p:sp>
          <p:grpSp>
            <p:nvGrpSpPr>
              <p:cNvPr id="22" name="Group 21"/>
              <p:cNvGrpSpPr/>
              <p:nvPr/>
            </p:nvGrpSpPr>
            <p:grpSpPr>
              <a:xfrm rot="10800000">
                <a:off x="4570350" y="4129038"/>
                <a:ext cx="1627981" cy="1315405"/>
                <a:chOff x="5471160" y="4737107"/>
                <a:chExt cx="883920" cy="1315405"/>
              </a:xfrm>
            </p:grpSpPr>
            <p:sp>
              <p:nvSpPr>
                <p:cNvPr id="26" name="Oval 25"/>
                <p:cNvSpPr/>
                <p:nvPr/>
              </p:nvSpPr>
              <p:spPr>
                <a:xfrm>
                  <a:off x="5471160" y="4737107"/>
                  <a:ext cx="883920" cy="82549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27" name="Straight Arrow Connector 26"/>
                <p:cNvCxnSpPr/>
                <p:nvPr/>
              </p:nvCxnSpPr>
              <p:spPr>
                <a:xfrm>
                  <a:off x="5901690" y="5414665"/>
                  <a:ext cx="0" cy="63784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4932967" y="4782652"/>
                <a:ext cx="1310189" cy="461665"/>
              </a:xfrm>
              <a:prstGeom prst="rect">
                <a:avLst/>
              </a:prstGeom>
              <a:noFill/>
            </p:spPr>
            <p:txBody>
              <a:bodyPr wrap="square" rtlCol="0">
                <a:spAutoFit/>
              </a:bodyPr>
              <a:lstStyle/>
              <a:p>
                <a:r>
                  <a:rPr lang="en-GB" sz="2400" b="1" dirty="0" smtClean="0">
                    <a:solidFill>
                      <a:prstClr val="black"/>
                    </a:solidFill>
                  </a:rPr>
                  <a:t>True %</a:t>
                </a:r>
                <a:endParaRPr lang="en-IE" sz="2400" b="1" dirty="0">
                  <a:solidFill>
                    <a:prstClr val="black"/>
                  </a:solidFill>
                </a:endParaRPr>
              </a:p>
            </p:txBody>
          </p:sp>
          <mc:AlternateContent xmlns:mc="http://schemas.openxmlformats.org/markup-compatibility/2006" xmlns:a14="http://schemas.microsoft.com/office/drawing/2010/main">
            <mc:Choice Requires="a14">
              <p:sp>
                <p:nvSpPr>
                  <p:cNvPr id="24" name="TextBox 23"/>
                  <p:cNvSpPr txBox="1"/>
                  <p:nvPr/>
                </p:nvSpPr>
                <p:spPr>
                  <a:xfrm>
                    <a:off x="1008993" y="3643895"/>
                    <a:ext cx="788276" cy="855299"/>
                  </a:xfrm>
                  <a:prstGeom prst="rect">
                    <a:avLst/>
                  </a:prstGeom>
                  <a:solidFill>
                    <a:schemeClr val="accent3">
                      <a:lumMod val="60000"/>
                      <a:lumOff val="4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solidFill>
                                <a:prstClr val="black"/>
                              </a:solidFill>
                              <a:latin typeface="Cambria Math"/>
                            </a:rPr>
                            <m:t>−</m:t>
                          </m:r>
                          <m:f>
                            <m:fPr>
                              <m:ctrlPr>
                                <a:rPr lang="en-IE" sz="2400" b="1" i="1" smtClean="0">
                                  <a:solidFill>
                                    <a:prstClr val="black"/>
                                  </a:solidFill>
                                  <a:latin typeface="Cambria Math" panose="02040503050406030204" pitchFamily="18" charset="0"/>
                                </a:rPr>
                              </m:ctrlPr>
                            </m:fPr>
                            <m:num>
                              <m:r>
                                <a:rPr lang="en-GB" sz="2400" b="1" i="1" smtClean="0">
                                  <a:solidFill>
                                    <a:prstClr val="black"/>
                                  </a:solidFill>
                                  <a:latin typeface="Cambria Math"/>
                                </a:rPr>
                                <m:t>𝟏</m:t>
                              </m:r>
                            </m:num>
                            <m:den>
                              <m:rad>
                                <m:radPr>
                                  <m:degHide m:val="on"/>
                                  <m:ctrlPr>
                                    <a:rPr lang="en-IE" sz="2400" b="1" i="1" smtClean="0">
                                      <a:solidFill>
                                        <a:prstClr val="black"/>
                                      </a:solidFill>
                                      <a:latin typeface="Cambria Math" panose="02040503050406030204" pitchFamily="18" charset="0"/>
                                    </a:rPr>
                                  </m:ctrlPr>
                                </m:radPr>
                                <m:deg/>
                                <m:e>
                                  <m:r>
                                    <a:rPr lang="en-GB" sz="2400" b="1" i="1" smtClean="0">
                                      <a:solidFill>
                                        <a:prstClr val="black"/>
                                      </a:solidFill>
                                      <a:latin typeface="Cambria Math"/>
                                    </a:rPr>
                                    <m:t>𝒏</m:t>
                                  </m:r>
                                </m:e>
                              </m:rad>
                            </m:den>
                          </m:f>
                        </m:oMath>
                      </m:oMathPara>
                    </a14:m>
                    <a:endParaRPr lang="en-IE" sz="2400" b="1" dirty="0">
                      <a:solidFill>
                        <a:prstClr val="black"/>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008993" y="3643895"/>
                    <a:ext cx="788276" cy="855299"/>
                  </a:xfrm>
                  <a:prstGeom prst="rect">
                    <a:avLst/>
                  </a:prstGeom>
                  <a:blipFill rotWithShape="1">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337751" y="3649895"/>
                    <a:ext cx="945917" cy="855299"/>
                  </a:xfrm>
                  <a:prstGeom prst="rect">
                    <a:avLst/>
                  </a:prstGeom>
                  <a:solidFill>
                    <a:schemeClr val="accent3">
                      <a:lumMod val="60000"/>
                      <a:lumOff val="4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a:solidFill>
                                <a:prstClr val="black"/>
                              </a:solidFill>
                              <a:latin typeface="Cambria Math"/>
                            </a:rPr>
                            <m:t>+</m:t>
                          </m:r>
                          <m:f>
                            <m:fPr>
                              <m:ctrlPr>
                                <a:rPr lang="en-IE" sz="2400" b="1" i="1" smtClean="0">
                                  <a:solidFill>
                                    <a:prstClr val="black"/>
                                  </a:solidFill>
                                  <a:latin typeface="Cambria Math" panose="02040503050406030204" pitchFamily="18" charset="0"/>
                                </a:rPr>
                              </m:ctrlPr>
                            </m:fPr>
                            <m:num>
                              <m:r>
                                <a:rPr lang="en-GB" sz="2400" b="1" i="1" smtClean="0">
                                  <a:solidFill>
                                    <a:prstClr val="black"/>
                                  </a:solidFill>
                                  <a:latin typeface="Cambria Math"/>
                                </a:rPr>
                                <m:t>𝟏</m:t>
                              </m:r>
                            </m:num>
                            <m:den>
                              <m:rad>
                                <m:radPr>
                                  <m:degHide m:val="on"/>
                                  <m:ctrlPr>
                                    <a:rPr lang="en-IE" sz="2400" b="1" i="1" smtClean="0">
                                      <a:solidFill>
                                        <a:prstClr val="black"/>
                                      </a:solidFill>
                                      <a:latin typeface="Cambria Math" panose="02040503050406030204" pitchFamily="18" charset="0"/>
                                    </a:rPr>
                                  </m:ctrlPr>
                                </m:radPr>
                                <m:deg/>
                                <m:e>
                                  <m:r>
                                    <a:rPr lang="en-GB" sz="2400" b="1" i="1" smtClean="0">
                                      <a:solidFill>
                                        <a:prstClr val="black"/>
                                      </a:solidFill>
                                      <a:latin typeface="Cambria Math"/>
                                    </a:rPr>
                                    <m:t>𝒏</m:t>
                                  </m:r>
                                </m:e>
                              </m:rad>
                            </m:den>
                          </m:f>
                        </m:oMath>
                      </m:oMathPara>
                    </a14:m>
                    <a:endParaRPr lang="en-IE" sz="2400" b="1" dirty="0">
                      <a:solidFill>
                        <a:prstClr val="black"/>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337751" y="3649895"/>
                    <a:ext cx="945917" cy="855299"/>
                  </a:xfrm>
                  <a:prstGeom prst="rect">
                    <a:avLst/>
                  </a:prstGeom>
                  <a:blipFill rotWithShape="1">
                    <a:blip r:embed="rId4"/>
                    <a:stretch>
                      <a:fillRect/>
                    </a:stretch>
                  </a:blipFill>
                </p:spPr>
                <p:txBody>
                  <a:bodyPr/>
                  <a:lstStyle/>
                  <a:p>
                    <a:r>
                      <a:rPr lang="en-IE">
                        <a:noFill/>
                      </a:rPr>
                      <a:t> </a:t>
                    </a:r>
                  </a:p>
                </p:txBody>
              </p:sp>
            </mc:Fallback>
          </mc:AlternateContent>
        </p:grpSp>
        <mc:AlternateContent xmlns:mc="http://schemas.openxmlformats.org/markup-compatibility/2006" xmlns:a14="http://schemas.microsoft.com/office/drawing/2010/main">
          <mc:Choice Requires="a14">
            <p:sp>
              <p:nvSpPr>
                <p:cNvPr id="28" name="Rectangle 27"/>
                <p:cNvSpPr/>
                <p:nvPr/>
              </p:nvSpPr>
              <p:spPr>
                <a:xfrm>
                  <a:off x="157655" y="4864648"/>
                  <a:ext cx="1896584" cy="910699"/>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r>
                          <a:rPr lang="en-IE" b="1" i="1" smtClean="0">
                            <a:solidFill>
                              <a:prstClr val="black"/>
                            </a:solidFill>
                            <a:latin typeface="Cambria Math"/>
                            <a:ea typeface="Cambria Math"/>
                          </a:rPr>
                          <m:t>−</m:t>
                        </m:r>
                        <m:r>
                          <a:rPr lang="en-GB" b="1" i="1">
                            <a:solidFill>
                              <a:prstClr val="black"/>
                            </a:solidFill>
                            <a:latin typeface="Cambria Math"/>
                            <a:ea typeface="Cambria Math"/>
                          </a:rPr>
                          <m:t>𝟏</m:t>
                        </m:r>
                        <m:r>
                          <a:rPr lang="en-GB" b="1" i="1">
                            <a:solidFill>
                              <a:prstClr val="black"/>
                            </a:solidFill>
                            <a:latin typeface="Cambria Math"/>
                            <a:ea typeface="Cambria Math"/>
                          </a:rPr>
                          <m:t>.</m:t>
                        </m:r>
                        <m:r>
                          <a:rPr lang="en-GB" b="1" i="1">
                            <a:solidFill>
                              <a:prstClr val="black"/>
                            </a:solidFill>
                            <a:latin typeface="Cambria Math"/>
                            <a:ea typeface="Cambria Math"/>
                          </a:rPr>
                          <m:t>𝟗𝟔</m:t>
                        </m:r>
                        <m:rad>
                          <m:radPr>
                            <m:degHide m:val="on"/>
                            <m:ctrlPr>
                              <a:rPr lang="en-GB" b="1" i="1">
                                <a:solidFill>
                                  <a:prstClr val="black"/>
                                </a:solidFill>
                                <a:latin typeface="Cambria Math" panose="02040503050406030204" pitchFamily="18" charset="0"/>
                                <a:ea typeface="Cambria Math"/>
                              </a:rPr>
                            </m:ctrlPr>
                          </m:radPr>
                          <m:deg/>
                          <m:e>
                            <m:f>
                              <m:fPr>
                                <m:ctrlPr>
                                  <a:rPr lang="en-GB" b="1" i="1">
                                    <a:solidFill>
                                      <a:prstClr val="black"/>
                                    </a:solidFill>
                                    <a:latin typeface="Cambria Math" panose="02040503050406030204" pitchFamily="18" charset="0"/>
                                    <a:ea typeface="Cambria Math"/>
                                  </a:rPr>
                                </m:ctrlPr>
                              </m:fPr>
                              <m:num>
                                <m:r>
                                  <a:rPr lang="en-GB" b="1" i="1">
                                    <a:solidFill>
                                      <a:prstClr val="black"/>
                                    </a:solidFill>
                                    <a:latin typeface="Cambria Math"/>
                                    <a:ea typeface="Cambria Math"/>
                                  </a:rPr>
                                  <m:t>𝒑</m:t>
                                </m:r>
                                <m:r>
                                  <a:rPr lang="en-GB" b="1" i="1" smtClean="0">
                                    <a:solidFill>
                                      <a:prstClr val="black"/>
                                    </a:solidFill>
                                    <a:latin typeface="Cambria Math"/>
                                    <a:ea typeface="Cambria Math"/>
                                  </a:rPr>
                                  <m:t>(</m:t>
                                </m:r>
                                <m:r>
                                  <a:rPr lang="en-GB" b="1" i="1" smtClean="0">
                                    <a:solidFill>
                                      <a:prstClr val="black"/>
                                    </a:solidFill>
                                    <a:latin typeface="Cambria Math"/>
                                    <a:ea typeface="Cambria Math"/>
                                  </a:rPr>
                                  <m:t>𝟏</m:t>
                                </m:r>
                                <m:r>
                                  <a:rPr lang="en-GB" b="1" i="1" smtClean="0">
                                    <a:solidFill>
                                      <a:prstClr val="black"/>
                                    </a:solidFill>
                                    <a:latin typeface="Cambria Math"/>
                                    <a:ea typeface="Cambria Math"/>
                                  </a:rPr>
                                  <m:t>−</m:t>
                                </m:r>
                                <m:r>
                                  <a:rPr lang="en-GB" b="1" i="1" smtClean="0">
                                    <a:solidFill>
                                      <a:prstClr val="black"/>
                                    </a:solidFill>
                                    <a:latin typeface="Cambria Math"/>
                                    <a:ea typeface="Cambria Math"/>
                                  </a:rPr>
                                  <m:t>𝒑</m:t>
                                </m:r>
                                <m:r>
                                  <a:rPr lang="en-GB" b="1" i="1">
                                    <a:solidFill>
                                      <a:prstClr val="black"/>
                                    </a:solidFill>
                                    <a:latin typeface="Cambria Math"/>
                                    <a:ea typeface="Cambria Math"/>
                                  </a:rPr>
                                  <m:t>)</m:t>
                                </m:r>
                              </m:num>
                              <m:den>
                                <m:r>
                                  <a:rPr lang="en-GB" b="1" i="1">
                                    <a:solidFill>
                                      <a:prstClr val="black"/>
                                    </a:solidFill>
                                    <a:latin typeface="Cambria Math"/>
                                    <a:ea typeface="Cambria Math"/>
                                  </a:rPr>
                                  <m:t>𝒏</m:t>
                                </m:r>
                              </m:den>
                            </m:f>
                          </m:e>
                        </m:rad>
                        <m:r>
                          <a:rPr lang="en-GB" b="1">
                            <a:solidFill>
                              <a:prstClr val="black"/>
                            </a:solidFill>
                            <a:latin typeface="Cambria Math"/>
                            <a:ea typeface="Cambria Math"/>
                          </a:rPr>
                          <m:t> </m:t>
                        </m:r>
                      </m:oMath>
                    </m:oMathPara>
                  </a14:m>
                  <a:endParaRPr lang="en-IE" dirty="0">
                    <a:solidFill>
                      <a:prstClr val="black"/>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157655" y="4864648"/>
                  <a:ext cx="1896584" cy="910699"/>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6311441" y="4858657"/>
                  <a:ext cx="1896584" cy="910699"/>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r>
                          <a:rPr lang="en-GB" b="1" i="1">
                            <a:solidFill>
                              <a:prstClr val="black"/>
                            </a:solidFill>
                            <a:latin typeface="Cambria Math"/>
                            <a:ea typeface="Cambria Math"/>
                          </a:rPr>
                          <m:t>+</m:t>
                        </m:r>
                        <m:r>
                          <a:rPr lang="en-GB" b="1" i="1">
                            <a:solidFill>
                              <a:prstClr val="black"/>
                            </a:solidFill>
                            <a:latin typeface="Cambria Math"/>
                            <a:ea typeface="Cambria Math"/>
                          </a:rPr>
                          <m:t>𝟏</m:t>
                        </m:r>
                        <m:r>
                          <a:rPr lang="en-GB" b="1" i="1">
                            <a:solidFill>
                              <a:prstClr val="black"/>
                            </a:solidFill>
                            <a:latin typeface="Cambria Math"/>
                            <a:ea typeface="Cambria Math"/>
                          </a:rPr>
                          <m:t>.</m:t>
                        </m:r>
                        <m:r>
                          <a:rPr lang="en-GB" b="1" i="1">
                            <a:solidFill>
                              <a:prstClr val="black"/>
                            </a:solidFill>
                            <a:latin typeface="Cambria Math"/>
                            <a:ea typeface="Cambria Math"/>
                          </a:rPr>
                          <m:t>𝟗𝟔</m:t>
                        </m:r>
                        <m:rad>
                          <m:radPr>
                            <m:degHide m:val="on"/>
                            <m:ctrlPr>
                              <a:rPr lang="en-GB" b="1" i="1">
                                <a:solidFill>
                                  <a:prstClr val="black"/>
                                </a:solidFill>
                                <a:latin typeface="Cambria Math" panose="02040503050406030204" pitchFamily="18" charset="0"/>
                                <a:ea typeface="Cambria Math"/>
                              </a:rPr>
                            </m:ctrlPr>
                          </m:radPr>
                          <m:deg/>
                          <m:e>
                            <m:f>
                              <m:fPr>
                                <m:ctrlPr>
                                  <a:rPr lang="en-GB" b="1" i="1">
                                    <a:solidFill>
                                      <a:prstClr val="black"/>
                                    </a:solidFill>
                                    <a:latin typeface="Cambria Math" panose="02040503050406030204" pitchFamily="18" charset="0"/>
                                    <a:ea typeface="Cambria Math"/>
                                  </a:rPr>
                                </m:ctrlPr>
                              </m:fPr>
                              <m:num>
                                <m:r>
                                  <a:rPr lang="en-GB" b="1" i="1">
                                    <a:solidFill>
                                      <a:prstClr val="black"/>
                                    </a:solidFill>
                                    <a:latin typeface="Cambria Math"/>
                                    <a:ea typeface="Cambria Math"/>
                                  </a:rPr>
                                  <m:t>𝒑</m:t>
                                </m:r>
                                <m:r>
                                  <a:rPr lang="en-GB" b="1" i="1">
                                    <a:solidFill>
                                      <a:prstClr val="black"/>
                                    </a:solidFill>
                                    <a:latin typeface="Cambria Math"/>
                                    <a:ea typeface="Cambria Math"/>
                                  </a:rPr>
                                  <m:t>(</m:t>
                                </m:r>
                                <m:r>
                                  <a:rPr lang="en-GB" b="1" i="1" smtClean="0">
                                    <a:solidFill>
                                      <a:prstClr val="black"/>
                                    </a:solidFill>
                                    <a:latin typeface="Cambria Math"/>
                                    <a:ea typeface="Cambria Math"/>
                                  </a:rPr>
                                  <m:t>𝟏</m:t>
                                </m:r>
                                <m:r>
                                  <a:rPr lang="en-GB" b="1" i="1" smtClean="0">
                                    <a:solidFill>
                                      <a:prstClr val="black"/>
                                    </a:solidFill>
                                    <a:latin typeface="Cambria Math"/>
                                    <a:ea typeface="Cambria Math"/>
                                  </a:rPr>
                                  <m:t>−</m:t>
                                </m:r>
                                <m:r>
                                  <a:rPr lang="en-GB" b="1" i="1" smtClean="0">
                                    <a:solidFill>
                                      <a:prstClr val="black"/>
                                    </a:solidFill>
                                    <a:latin typeface="Cambria Math"/>
                                    <a:ea typeface="Cambria Math"/>
                                  </a:rPr>
                                  <m:t>𝒑</m:t>
                                </m:r>
                                <m:r>
                                  <a:rPr lang="en-GB" b="1" i="1">
                                    <a:solidFill>
                                      <a:prstClr val="black"/>
                                    </a:solidFill>
                                    <a:latin typeface="Cambria Math"/>
                                    <a:ea typeface="Cambria Math"/>
                                  </a:rPr>
                                  <m:t>)</m:t>
                                </m:r>
                              </m:num>
                              <m:den>
                                <m:r>
                                  <a:rPr lang="en-GB" b="1" i="1">
                                    <a:solidFill>
                                      <a:prstClr val="black"/>
                                    </a:solidFill>
                                    <a:latin typeface="Cambria Math"/>
                                    <a:ea typeface="Cambria Math"/>
                                  </a:rPr>
                                  <m:t>𝒏</m:t>
                                </m:r>
                              </m:den>
                            </m:f>
                          </m:e>
                        </m:rad>
                        <m:r>
                          <a:rPr lang="en-GB" b="1">
                            <a:solidFill>
                              <a:prstClr val="black"/>
                            </a:solidFill>
                            <a:latin typeface="Cambria Math"/>
                            <a:ea typeface="Cambria Math"/>
                          </a:rPr>
                          <m:t> </m:t>
                        </m:r>
                      </m:oMath>
                    </m:oMathPara>
                  </a14:m>
                  <a:endParaRPr lang="en-IE" dirty="0">
                    <a:solidFill>
                      <a:prstClr val="black"/>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6311441" y="4858657"/>
                  <a:ext cx="1896584" cy="910699"/>
                </a:xfrm>
                <a:prstGeom prst="rect">
                  <a:avLst/>
                </a:prstGeom>
                <a:blipFill rotWithShape="1">
                  <a:blip r:embed="rId10"/>
                  <a:stretch>
                    <a:fillRect/>
                  </a:stretch>
                </a:blipFill>
              </p:spPr>
              <p:txBody>
                <a:bodyPr/>
                <a:lstStyle/>
                <a:p>
                  <a:r>
                    <a:rPr lang="en-IE">
                      <a:noFill/>
                    </a:rPr>
                    <a:t> </a:t>
                  </a:r>
                </a:p>
              </p:txBody>
            </p:sp>
          </mc:Fallback>
        </mc:AlternateContent>
      </p:grpSp>
      <p:sp>
        <p:nvSpPr>
          <p:cNvPr id="3" name="Slide Number Placeholder 2"/>
          <p:cNvSpPr>
            <a:spLocks noGrp="1"/>
          </p:cNvSpPr>
          <p:nvPr>
            <p:ph type="sldNum" sz="quarter" idx="12"/>
          </p:nvPr>
        </p:nvSpPr>
        <p:spPr/>
        <p:txBody>
          <a:bodyPr/>
          <a:lstStyle/>
          <a:p>
            <a:fld id="{736B3658-BC38-4F28-AB91-2A23628287C7}" type="slidenum">
              <a:rPr lang="en-IE" smtClean="0">
                <a:solidFill>
                  <a:prstClr val="black"/>
                </a:solidFill>
              </a:rPr>
              <a:pPr/>
              <a:t>40</a:t>
            </a:fld>
            <a:endParaRPr lang="en-IE">
              <a:solidFill>
                <a:prstClr val="black"/>
              </a:solidFill>
            </a:endParaRPr>
          </a:p>
        </p:txBody>
      </p:sp>
    </p:spTree>
    <p:extLst>
      <p:ext uri="{BB962C8B-B14F-4D97-AF65-F5344CB8AC3E}">
        <p14:creationId xmlns:p14="http://schemas.microsoft.com/office/powerpoint/2010/main" val="155702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smtClean="0">
                <a:solidFill>
                  <a:srgbClr val="990033"/>
                </a:solidFill>
                <a:effectLst>
                  <a:outerShdw blurRad="38100" dist="38100" dir="2700000" algn="tl">
                    <a:srgbClr val="000000">
                      <a:alpha val="43137"/>
                    </a:srgbClr>
                  </a:outerShdw>
                </a:effectLst>
              </a:rPr>
              <a:t>Higher Level</a:t>
            </a:r>
            <a:endParaRPr lang="en-IE" b="1" i="1" dirty="0">
              <a:solidFill>
                <a:srgbClr val="990033"/>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974021"/>
              </a:xfrm>
            </p:spPr>
            <p:txBody>
              <a:bodyPr>
                <a:normAutofit fontScale="85000" lnSpcReduction="20000"/>
              </a:bodyPr>
              <a:lstStyle/>
              <a:p>
                <a:pPr marL="0" indent="0">
                  <a:buNone/>
                </a:pPr>
                <a:r>
                  <a:rPr lang="en-IE" sz="2300" b="1" i="1" dirty="0" smtClean="0">
                    <a:solidFill>
                      <a:srgbClr val="990033"/>
                    </a:solidFill>
                  </a:rPr>
                  <a:t>Let’s say you took a random sample </a:t>
                </a:r>
                <a:r>
                  <a:rPr lang="en-IE" sz="2300" b="1" i="1" dirty="0">
                    <a:solidFill>
                      <a:srgbClr val="990033"/>
                    </a:solidFill>
                  </a:rPr>
                  <a:t>of size 25 </a:t>
                </a:r>
                <a:r>
                  <a:rPr lang="en-IE" sz="2300" b="1" i="1" dirty="0" smtClean="0">
                    <a:solidFill>
                      <a:srgbClr val="990033"/>
                    </a:solidFill>
                  </a:rPr>
                  <a:t>from the population of all post-primary students in Ireland and 7 </a:t>
                </a:r>
                <a:r>
                  <a:rPr lang="en-IE" sz="2300" b="1" i="1" dirty="0">
                    <a:solidFill>
                      <a:srgbClr val="990033"/>
                    </a:solidFill>
                  </a:rPr>
                  <a:t>of the 25 </a:t>
                </a:r>
                <a:r>
                  <a:rPr lang="en-IE" sz="2300" b="1" i="1" dirty="0" smtClean="0">
                    <a:solidFill>
                      <a:srgbClr val="990033"/>
                    </a:solidFill>
                  </a:rPr>
                  <a:t>keep their </a:t>
                </a:r>
                <a:r>
                  <a:rPr lang="en-IE" sz="2300" b="1" i="1" dirty="0">
                    <a:solidFill>
                      <a:srgbClr val="990033"/>
                    </a:solidFill>
                  </a:rPr>
                  <a:t>mobile phone under their pillow. </a:t>
                </a:r>
                <a:endParaRPr lang="en-IE" sz="2300" b="1" i="1" dirty="0" smtClean="0">
                  <a:solidFill>
                    <a:srgbClr val="990033"/>
                  </a:solidFill>
                </a:endParaRPr>
              </a:p>
              <a:p>
                <a:pPr marL="0" indent="0">
                  <a:buNone/>
                </a:pPr>
                <a:endParaRPr lang="en-IE" sz="2300" b="1" i="1" dirty="0">
                  <a:solidFill>
                    <a:srgbClr val="990033"/>
                  </a:solidFill>
                </a:endParaRPr>
              </a:p>
              <a:p>
                <a:pPr marL="0" indent="0">
                  <a:buNone/>
                </a:pPr>
                <a:r>
                  <a:rPr lang="en-IE" sz="2300" b="1" i="1" dirty="0" smtClean="0">
                    <a:solidFill>
                      <a:schemeClr val="tx1"/>
                    </a:solidFill>
                  </a:rPr>
                  <a:t>Sample Proportion = </a:t>
                </a:r>
                <a14:m>
                  <m:oMath xmlns:m="http://schemas.openxmlformats.org/officeDocument/2006/math">
                    <m:f>
                      <m:fPr>
                        <m:ctrlPr>
                          <a:rPr lang="en-IE" sz="2300" b="1" i="1" smtClean="0">
                            <a:solidFill>
                              <a:schemeClr val="tx1"/>
                            </a:solidFill>
                            <a:latin typeface="Cambria Math" panose="02040503050406030204" pitchFamily="18" charset="0"/>
                          </a:rPr>
                        </m:ctrlPr>
                      </m:fPr>
                      <m:num>
                        <m:r>
                          <a:rPr lang="en-GB" sz="2300" b="1" i="1" smtClean="0">
                            <a:solidFill>
                              <a:schemeClr val="tx1"/>
                            </a:solidFill>
                            <a:latin typeface="Cambria Math"/>
                          </a:rPr>
                          <m:t>𝟕</m:t>
                        </m:r>
                      </m:num>
                      <m:den>
                        <m:r>
                          <a:rPr lang="en-GB" sz="2300" b="1" i="1" smtClean="0">
                            <a:solidFill>
                              <a:schemeClr val="tx1"/>
                            </a:solidFill>
                            <a:latin typeface="Cambria Math"/>
                          </a:rPr>
                          <m:t>𝟐𝟓</m:t>
                        </m:r>
                      </m:den>
                    </m:f>
                    <m:r>
                      <a:rPr lang="en-IE" sz="2300" b="1" i="1" smtClean="0">
                        <a:solidFill>
                          <a:schemeClr val="tx1"/>
                        </a:solidFill>
                        <a:latin typeface="Cambria Math"/>
                        <a:ea typeface="Cambria Math"/>
                      </a:rPr>
                      <m:t>×</m:t>
                    </m:r>
                    <m:f>
                      <m:fPr>
                        <m:ctrlPr>
                          <a:rPr lang="en-IE" sz="2300" b="1" i="1" smtClean="0">
                            <a:solidFill>
                              <a:schemeClr val="tx1"/>
                            </a:solidFill>
                            <a:latin typeface="Cambria Math" panose="02040503050406030204" pitchFamily="18" charset="0"/>
                            <a:ea typeface="Cambria Math"/>
                          </a:rPr>
                        </m:ctrlPr>
                      </m:fPr>
                      <m:num>
                        <m:r>
                          <a:rPr lang="en-GB" sz="2300" b="1" i="1" smtClean="0">
                            <a:solidFill>
                              <a:schemeClr val="tx1"/>
                            </a:solidFill>
                            <a:latin typeface="Cambria Math"/>
                            <a:ea typeface="Cambria Math"/>
                          </a:rPr>
                          <m:t>𝟏𝟎𝟎</m:t>
                        </m:r>
                      </m:num>
                      <m:den>
                        <m:r>
                          <a:rPr lang="en-GB" sz="2300" b="1" i="1" smtClean="0">
                            <a:solidFill>
                              <a:schemeClr val="tx1"/>
                            </a:solidFill>
                            <a:latin typeface="Cambria Math"/>
                            <a:ea typeface="Cambria Math"/>
                          </a:rPr>
                          <m:t>𝟏</m:t>
                        </m:r>
                      </m:den>
                    </m:f>
                    <m:r>
                      <a:rPr lang="en-GB" sz="2300" b="1" i="1" smtClean="0">
                        <a:solidFill>
                          <a:schemeClr val="tx1"/>
                        </a:solidFill>
                        <a:latin typeface="Cambria Math"/>
                        <a:ea typeface="Cambria Math"/>
                      </a:rPr>
                      <m:t>=</m:t>
                    </m:r>
                    <m:r>
                      <a:rPr lang="en-GB" sz="2300" b="1" i="1" smtClean="0">
                        <a:solidFill>
                          <a:schemeClr val="tx1"/>
                        </a:solidFill>
                        <a:latin typeface="Cambria Math"/>
                        <a:ea typeface="Cambria Math"/>
                      </a:rPr>
                      <m:t>𝟐𝟖</m:t>
                    </m:r>
                    <m:r>
                      <a:rPr lang="en-GB" sz="2300" b="1" i="1" smtClean="0">
                        <a:solidFill>
                          <a:schemeClr val="tx1"/>
                        </a:solidFill>
                        <a:latin typeface="Cambria Math"/>
                        <a:ea typeface="Cambria Math"/>
                      </a:rPr>
                      <m:t>%</m:t>
                    </m:r>
                  </m:oMath>
                </a14:m>
                <a:endParaRPr lang="en-GB" sz="2300" b="1" i="1" dirty="0" smtClean="0">
                  <a:solidFill>
                    <a:schemeClr val="tx1"/>
                  </a:solidFill>
                  <a:ea typeface="Cambria Math"/>
                </a:endParaRPr>
              </a:p>
              <a:p>
                <a:pPr marL="0" indent="0">
                  <a:buNone/>
                </a:pPr>
                <a:endParaRPr lang="en-GB" sz="2300" b="1" i="1" dirty="0">
                  <a:solidFill>
                    <a:schemeClr val="tx1"/>
                  </a:solidFill>
                </a:endParaRPr>
              </a:p>
              <a:p>
                <a:pPr marL="0" indent="0">
                  <a:buNone/>
                </a:pPr>
                <a:r>
                  <a:rPr lang="en-GB" sz="2300" b="1" i="1" dirty="0" smtClean="0"/>
                  <a:t>Confidence Limits</a:t>
                </a:r>
                <a:r>
                  <a:rPr lang="en-GB" sz="2300" b="1" i="1" dirty="0" smtClean="0">
                    <a:solidFill>
                      <a:schemeClr val="tx1"/>
                    </a:solidFill>
                  </a:rPr>
                  <a:t> = </a:t>
                </a:r>
                <a14:m>
                  <m:oMath xmlns:m="http://schemas.openxmlformats.org/officeDocument/2006/math">
                    <m:r>
                      <a:rPr lang="en-GB" sz="2300" b="1" i="1" smtClean="0">
                        <a:solidFill>
                          <a:schemeClr val="tx1"/>
                        </a:solidFill>
                        <a:latin typeface="Cambria Math"/>
                        <a:ea typeface="Cambria Math"/>
                      </a:rPr>
                      <m:t>±</m:t>
                    </m:r>
                    <m:r>
                      <a:rPr lang="en-GB" sz="2300" b="1" i="1" smtClean="0">
                        <a:solidFill>
                          <a:schemeClr val="tx1"/>
                        </a:solidFill>
                        <a:latin typeface="Cambria Math"/>
                        <a:ea typeface="Cambria Math"/>
                      </a:rPr>
                      <m:t>𝟏</m:t>
                    </m:r>
                    <m:r>
                      <a:rPr lang="en-GB" sz="2300" b="1" i="1" smtClean="0">
                        <a:solidFill>
                          <a:schemeClr val="tx1"/>
                        </a:solidFill>
                        <a:latin typeface="Cambria Math"/>
                        <a:ea typeface="Cambria Math"/>
                      </a:rPr>
                      <m:t>.</m:t>
                    </m:r>
                    <m:r>
                      <a:rPr lang="en-GB" sz="2300" b="1" i="1" smtClean="0">
                        <a:solidFill>
                          <a:schemeClr val="tx1"/>
                        </a:solidFill>
                        <a:latin typeface="Cambria Math"/>
                        <a:ea typeface="Cambria Math"/>
                      </a:rPr>
                      <m:t>𝟗𝟔</m:t>
                    </m:r>
                    <m:rad>
                      <m:radPr>
                        <m:degHide m:val="on"/>
                        <m:ctrlPr>
                          <a:rPr lang="en-GB" sz="2300" b="1" i="1" smtClean="0">
                            <a:solidFill>
                              <a:schemeClr val="tx1"/>
                            </a:solidFill>
                            <a:latin typeface="Cambria Math" panose="02040503050406030204" pitchFamily="18" charset="0"/>
                            <a:ea typeface="Cambria Math"/>
                          </a:rPr>
                        </m:ctrlPr>
                      </m:radPr>
                      <m:deg/>
                      <m:e>
                        <m:f>
                          <m:fPr>
                            <m:ctrlPr>
                              <a:rPr lang="en-GB" sz="2300" b="1" i="1" smtClean="0">
                                <a:solidFill>
                                  <a:schemeClr val="tx1"/>
                                </a:solidFill>
                                <a:latin typeface="Cambria Math" panose="02040503050406030204" pitchFamily="18" charset="0"/>
                                <a:ea typeface="Cambria Math"/>
                              </a:rPr>
                            </m:ctrlPr>
                          </m:fPr>
                          <m:num>
                            <m:r>
                              <a:rPr lang="en-GB" sz="2300" b="1" i="1" smtClean="0">
                                <a:solidFill>
                                  <a:schemeClr val="tx1"/>
                                </a:solidFill>
                                <a:latin typeface="Cambria Math"/>
                                <a:ea typeface="Cambria Math"/>
                              </a:rPr>
                              <m:t>.</m:t>
                            </m:r>
                            <m:r>
                              <a:rPr lang="en-GB" sz="2300" b="1" i="1" smtClean="0">
                                <a:solidFill>
                                  <a:schemeClr val="tx1"/>
                                </a:solidFill>
                                <a:latin typeface="Cambria Math"/>
                                <a:ea typeface="Cambria Math"/>
                              </a:rPr>
                              <m:t>𝟐𝟖</m:t>
                            </m:r>
                            <m:r>
                              <a:rPr lang="en-GB" sz="2300" b="1" i="1" smtClean="0">
                                <a:solidFill>
                                  <a:schemeClr val="tx1"/>
                                </a:solidFill>
                                <a:latin typeface="Cambria Math"/>
                                <a:ea typeface="Cambria Math"/>
                              </a:rPr>
                              <m:t>(</m:t>
                            </m:r>
                            <m:r>
                              <a:rPr lang="en-GB" sz="2300" b="1" i="1" smtClean="0">
                                <a:solidFill>
                                  <a:schemeClr val="tx1"/>
                                </a:solidFill>
                                <a:latin typeface="Cambria Math"/>
                                <a:ea typeface="Cambria Math"/>
                              </a:rPr>
                              <m:t>𝟏</m:t>
                            </m:r>
                            <m:r>
                              <a:rPr lang="en-GB" sz="2300" b="1" i="1" smtClean="0">
                                <a:solidFill>
                                  <a:schemeClr val="tx1"/>
                                </a:solidFill>
                                <a:latin typeface="Cambria Math"/>
                                <a:ea typeface="Cambria Math"/>
                              </a:rPr>
                              <m:t>−.</m:t>
                            </m:r>
                            <m:r>
                              <a:rPr lang="en-GB" sz="2300" b="1" i="1" smtClean="0">
                                <a:solidFill>
                                  <a:schemeClr val="tx1"/>
                                </a:solidFill>
                                <a:latin typeface="Cambria Math"/>
                                <a:ea typeface="Cambria Math"/>
                              </a:rPr>
                              <m:t>𝟐𝟖</m:t>
                            </m:r>
                            <m:r>
                              <a:rPr lang="en-GB" sz="2300" b="1" i="1" smtClean="0">
                                <a:solidFill>
                                  <a:schemeClr val="tx1"/>
                                </a:solidFill>
                                <a:latin typeface="Cambria Math"/>
                                <a:ea typeface="Cambria Math"/>
                              </a:rPr>
                              <m:t>)</m:t>
                            </m:r>
                          </m:num>
                          <m:den>
                            <m:r>
                              <a:rPr lang="en-GB" sz="2300" b="1" i="1" smtClean="0">
                                <a:solidFill>
                                  <a:schemeClr val="tx1"/>
                                </a:solidFill>
                                <a:latin typeface="Cambria Math"/>
                                <a:ea typeface="Cambria Math"/>
                              </a:rPr>
                              <m:t>𝟐𝟓</m:t>
                            </m:r>
                          </m:den>
                        </m:f>
                      </m:e>
                    </m:rad>
                    <m:r>
                      <a:rPr lang="en-GB" sz="2300" b="1" i="1" smtClean="0">
                        <a:solidFill>
                          <a:schemeClr val="tx1"/>
                        </a:solidFill>
                        <a:latin typeface="Cambria Math"/>
                      </a:rPr>
                      <m:t>=</m:t>
                    </m:r>
                    <m:r>
                      <a:rPr lang="en-GB" sz="2300" b="1" i="1" smtClean="0">
                        <a:solidFill>
                          <a:schemeClr val="tx1"/>
                        </a:solidFill>
                        <a:latin typeface="Cambria Math"/>
                        <a:ea typeface="Cambria Math"/>
                      </a:rPr>
                      <m:t>±</m:t>
                    </m:r>
                    <m:r>
                      <a:rPr lang="en-GB" sz="2300" b="1" i="1" smtClean="0">
                        <a:solidFill>
                          <a:schemeClr val="tx1"/>
                        </a:solidFill>
                        <a:latin typeface="Cambria Math"/>
                        <a:ea typeface="Cambria Math"/>
                      </a:rPr>
                      <m:t>𝟎</m:t>
                    </m:r>
                    <m:r>
                      <a:rPr lang="en-GB" sz="2300" b="1" i="1" smtClean="0">
                        <a:solidFill>
                          <a:schemeClr val="tx1"/>
                        </a:solidFill>
                        <a:latin typeface="Cambria Math"/>
                        <a:ea typeface="Cambria Math"/>
                      </a:rPr>
                      <m:t>.</m:t>
                    </m:r>
                    <m:r>
                      <a:rPr lang="en-GB" sz="2300" b="1" i="1" smtClean="0">
                        <a:solidFill>
                          <a:schemeClr val="tx1"/>
                        </a:solidFill>
                        <a:latin typeface="Cambria Math"/>
                        <a:ea typeface="Cambria Math"/>
                      </a:rPr>
                      <m:t>𝟏𝟕𝟔</m:t>
                    </m:r>
                    <m:r>
                      <a:rPr lang="en-GB" sz="2300" b="1" i="1" smtClean="0">
                        <a:solidFill>
                          <a:schemeClr val="tx1"/>
                        </a:solidFill>
                        <a:latin typeface="Cambria Math"/>
                        <a:ea typeface="Cambria Math"/>
                      </a:rPr>
                      <m:t>=±</m:t>
                    </m:r>
                    <m:r>
                      <a:rPr lang="en-GB" sz="2300" b="1" i="1" smtClean="0">
                        <a:solidFill>
                          <a:schemeClr val="tx1"/>
                        </a:solidFill>
                        <a:latin typeface="Cambria Math"/>
                        <a:ea typeface="Cambria Math"/>
                      </a:rPr>
                      <m:t>𝟏𝟕</m:t>
                    </m:r>
                    <m:r>
                      <a:rPr lang="en-GB" sz="2300" b="1" i="1" smtClean="0">
                        <a:solidFill>
                          <a:schemeClr val="tx1"/>
                        </a:solidFill>
                        <a:latin typeface="Cambria Math"/>
                        <a:ea typeface="Cambria Math"/>
                      </a:rPr>
                      <m:t>.</m:t>
                    </m:r>
                    <m:r>
                      <a:rPr lang="en-GB" sz="2300" b="1" i="1" smtClean="0">
                        <a:solidFill>
                          <a:schemeClr val="tx1"/>
                        </a:solidFill>
                        <a:latin typeface="Cambria Math"/>
                        <a:ea typeface="Cambria Math"/>
                      </a:rPr>
                      <m:t>𝟔</m:t>
                    </m:r>
                    <m:r>
                      <a:rPr lang="en-GB" sz="2300" b="1" i="1" smtClean="0">
                        <a:solidFill>
                          <a:schemeClr val="tx1"/>
                        </a:solidFill>
                        <a:latin typeface="Cambria Math"/>
                        <a:ea typeface="Cambria Math"/>
                      </a:rPr>
                      <m:t>%</m:t>
                    </m:r>
                  </m:oMath>
                </a14:m>
                <a:endParaRPr lang="en-GB" sz="2300" b="1" i="1" dirty="0" smtClean="0">
                  <a:solidFill>
                    <a:schemeClr val="tx1"/>
                  </a:solidFill>
                </a:endParaRPr>
              </a:p>
              <a:p>
                <a:pPr marL="0" indent="0">
                  <a:buNone/>
                </a:pPr>
                <a:endParaRPr lang="en-GB" sz="1800" b="1" i="1" dirty="0">
                  <a:solidFill>
                    <a:srgbClr val="990033"/>
                  </a:solidFill>
                </a:endParaRPr>
              </a:p>
              <a:p>
                <a:pPr marL="0" indent="0">
                  <a:buNone/>
                </a:pPr>
                <a:endParaRPr lang="en-GB" sz="1800" b="1" i="1" dirty="0" smtClean="0">
                  <a:solidFill>
                    <a:srgbClr val="990033"/>
                  </a:solidFill>
                </a:endParaRPr>
              </a:p>
              <a:p>
                <a:pPr marL="0" indent="0">
                  <a:buNone/>
                </a:pPr>
                <a:endParaRPr lang="en-GB" sz="1800" b="1" i="1" dirty="0">
                  <a:solidFill>
                    <a:srgbClr val="990033"/>
                  </a:solidFill>
                </a:endParaRPr>
              </a:p>
              <a:p>
                <a:pPr marL="0" indent="0">
                  <a:buNone/>
                </a:pPr>
                <a:endParaRPr lang="en-GB" sz="1800" b="1" i="1" dirty="0" smtClean="0">
                  <a:solidFill>
                    <a:srgbClr val="990033"/>
                  </a:solidFill>
                </a:endParaRPr>
              </a:p>
              <a:p>
                <a:pPr marL="0" indent="0">
                  <a:buNone/>
                </a:pPr>
                <a:endParaRPr lang="en-GB" sz="1800" b="1" i="1" dirty="0">
                  <a:solidFill>
                    <a:srgbClr val="990033"/>
                  </a:solidFill>
                </a:endParaRPr>
              </a:p>
              <a:p>
                <a:pPr marL="0" indent="0">
                  <a:buNone/>
                </a:pPr>
                <a:endParaRPr lang="en-GB" sz="1800" b="1" i="1" dirty="0" smtClean="0">
                  <a:solidFill>
                    <a:srgbClr val="990033"/>
                  </a:solidFill>
                </a:endParaRPr>
              </a:p>
              <a:p>
                <a:pPr marL="0" indent="0">
                  <a:buNone/>
                </a:pPr>
                <a:endParaRPr lang="en-IE" sz="2300" b="1" i="1" dirty="0" smtClean="0">
                  <a:solidFill>
                    <a:srgbClr val="990033"/>
                  </a:solidFill>
                </a:endParaRPr>
              </a:p>
              <a:p>
                <a:pPr marL="0" indent="0">
                  <a:buNone/>
                </a:pPr>
                <a:r>
                  <a:rPr lang="en-IE" sz="2300" b="1" i="1" dirty="0" smtClean="0">
                    <a:solidFill>
                      <a:srgbClr val="990033"/>
                    </a:solidFill>
                  </a:rPr>
                  <a:t>This </a:t>
                </a:r>
                <a:r>
                  <a:rPr lang="en-IE" sz="2300" b="1" i="1" dirty="0">
                    <a:solidFill>
                      <a:srgbClr val="990033"/>
                    </a:solidFill>
                  </a:rPr>
                  <a:t>would mean you are 95% confident that between </a:t>
                </a:r>
                <a:r>
                  <a:rPr lang="en-IE" sz="2300" b="1" i="1" dirty="0" smtClean="0">
                    <a:solidFill>
                      <a:srgbClr val="990033"/>
                    </a:solidFill>
                  </a:rPr>
                  <a:t>10.4% </a:t>
                </a:r>
                <a:r>
                  <a:rPr lang="en-IE" sz="2300" b="1" i="1" dirty="0">
                    <a:solidFill>
                      <a:srgbClr val="990033"/>
                    </a:solidFill>
                  </a:rPr>
                  <a:t>and </a:t>
                </a:r>
                <a:r>
                  <a:rPr lang="en-IE" sz="2300" b="1" i="1" dirty="0" smtClean="0">
                    <a:solidFill>
                      <a:srgbClr val="990033"/>
                    </a:solidFill>
                  </a:rPr>
                  <a:t>45.6% </a:t>
                </a:r>
                <a:r>
                  <a:rPr lang="en-IE" sz="2300" b="1" i="1" dirty="0">
                    <a:solidFill>
                      <a:srgbClr val="990033"/>
                    </a:solidFill>
                  </a:rPr>
                  <a:t>of </a:t>
                </a:r>
                <a:r>
                  <a:rPr lang="en-IE" sz="2300" b="1" i="1" dirty="0" smtClean="0">
                    <a:solidFill>
                      <a:srgbClr val="990033"/>
                    </a:solidFill>
                  </a:rPr>
                  <a:t>post-primary students </a:t>
                </a:r>
                <a:r>
                  <a:rPr lang="en-IE" sz="2300" b="1" i="1" dirty="0">
                    <a:solidFill>
                      <a:srgbClr val="990033"/>
                    </a:solidFill>
                  </a:rPr>
                  <a:t>keep </a:t>
                </a:r>
                <a:r>
                  <a:rPr lang="en-IE" sz="2300" b="1" i="1" dirty="0" smtClean="0">
                    <a:solidFill>
                      <a:srgbClr val="990033"/>
                    </a:solidFill>
                  </a:rPr>
                  <a:t>their </a:t>
                </a:r>
                <a:r>
                  <a:rPr lang="en-IE" sz="2300" b="1" i="1" dirty="0">
                    <a:solidFill>
                      <a:srgbClr val="990033"/>
                    </a:solidFill>
                  </a:rPr>
                  <a:t>phone under their pillow. </a:t>
                </a:r>
                <a:endParaRPr lang="en-IE" sz="2300" b="1" i="1" dirty="0" smtClean="0">
                  <a:solidFill>
                    <a:srgbClr val="990033"/>
                  </a:solidFill>
                </a:endParaRPr>
              </a:p>
              <a:p>
                <a:pPr marL="0" indent="0">
                  <a:buNone/>
                </a:pPr>
                <a:endParaRPr lang="en-IE" i="1" dirty="0" smtClean="0">
                  <a:solidFill>
                    <a:srgbClr val="990033"/>
                  </a:solidFill>
                </a:endParaRPr>
              </a:p>
              <a:p>
                <a:endParaRPr lang="en-IE" i="1" dirty="0">
                  <a:solidFill>
                    <a:srgbClr val="990033"/>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74021"/>
              </a:xfrm>
              <a:blipFill rotWithShape="1">
                <a:blip r:embed="rId3"/>
                <a:stretch>
                  <a:fillRect l="-741" t="-1840" r="-74" b="-1963"/>
                </a:stretch>
              </a:blipFill>
            </p:spPr>
            <p:txBody>
              <a:bodyPr/>
              <a:lstStyle/>
              <a:p>
                <a:r>
                  <a:rPr lang="en-IE">
                    <a:noFill/>
                  </a:rPr>
                  <a:t> </a:t>
                </a:r>
              </a:p>
            </p:txBody>
          </p:sp>
        </mc:Fallback>
      </mc:AlternateContent>
      <p:sp>
        <p:nvSpPr>
          <p:cNvPr id="7" name="TextBox 6"/>
          <p:cNvSpPr txBox="1"/>
          <p:nvPr/>
        </p:nvSpPr>
        <p:spPr>
          <a:xfrm>
            <a:off x="304800" y="4528868"/>
            <a:ext cx="7269480" cy="461665"/>
          </a:xfrm>
          <a:prstGeom prst="rect">
            <a:avLst/>
          </a:prstGeom>
          <a:noFill/>
        </p:spPr>
        <p:txBody>
          <a:bodyPr wrap="square" rtlCol="0">
            <a:spAutoFit/>
          </a:bodyPr>
          <a:lstStyle/>
          <a:p>
            <a:r>
              <a:rPr lang="en-GB" sz="2400" b="1" i="1" kern="0" dirty="0">
                <a:solidFill>
                  <a:srgbClr val="FF0000"/>
                </a:solidFill>
                <a:latin typeface="Tahoma" pitchFamily="34" charset="0"/>
                <a:ea typeface="Tahoma" pitchFamily="34" charset="0"/>
                <a:cs typeface="Tahoma" pitchFamily="34" charset="0"/>
              </a:rPr>
              <a:t>                </a:t>
            </a:r>
            <a:r>
              <a:rPr lang="en-GB" sz="2400" b="1" kern="0" dirty="0">
                <a:solidFill>
                  <a:prstClr val="black"/>
                </a:solidFill>
              </a:rPr>
              <a:t>10.4%                     28%                       45.6%  </a:t>
            </a:r>
            <a:endParaRPr lang="en-IE" sz="2400" b="1" kern="0" dirty="0">
              <a:solidFill>
                <a:prstClr val="black"/>
              </a:solidFill>
            </a:endParaRPr>
          </a:p>
        </p:txBody>
      </p:sp>
      <p:cxnSp>
        <p:nvCxnSpPr>
          <p:cNvPr id="8" name="Straight Arrow Connector 7"/>
          <p:cNvCxnSpPr/>
          <p:nvPr/>
        </p:nvCxnSpPr>
        <p:spPr>
          <a:xfrm flipH="1">
            <a:off x="2627578" y="4775466"/>
            <a:ext cx="1234440" cy="0"/>
          </a:xfrm>
          <a:prstGeom prst="straightConnector1">
            <a:avLst/>
          </a:prstGeom>
          <a:noFill/>
          <a:ln w="38100" cap="flat" cmpd="sng" algn="ctr">
            <a:solidFill>
              <a:srgbClr val="4E67C8">
                <a:shade val="95000"/>
                <a:satMod val="105000"/>
              </a:srgbClr>
            </a:solidFill>
            <a:prstDash val="solid"/>
            <a:tailEnd type="arrow"/>
          </a:ln>
          <a:effectLst/>
        </p:spPr>
      </p:cxnSp>
      <p:cxnSp>
        <p:nvCxnSpPr>
          <p:cNvPr id="9" name="Straight Arrow Connector 8"/>
          <p:cNvCxnSpPr/>
          <p:nvPr/>
        </p:nvCxnSpPr>
        <p:spPr>
          <a:xfrm>
            <a:off x="4648712" y="4776726"/>
            <a:ext cx="1318260" cy="0"/>
          </a:xfrm>
          <a:prstGeom prst="straightConnector1">
            <a:avLst/>
          </a:prstGeom>
          <a:noFill/>
          <a:ln w="38100" cap="flat" cmpd="sng" algn="ctr">
            <a:solidFill>
              <a:srgbClr val="4E67C8"/>
            </a:solidFill>
            <a:prstDash val="solid"/>
            <a:tailEnd type="arrow"/>
          </a:ln>
          <a:effectLst/>
        </p:spPr>
      </p:cxnSp>
      <p:sp>
        <p:nvSpPr>
          <p:cNvPr id="10" name="TextBox 9"/>
          <p:cNvSpPr txBox="1"/>
          <p:nvPr/>
        </p:nvSpPr>
        <p:spPr>
          <a:xfrm>
            <a:off x="3585862" y="4048558"/>
            <a:ext cx="1656184" cy="461665"/>
          </a:xfrm>
          <a:prstGeom prst="rect">
            <a:avLst/>
          </a:prstGeom>
          <a:noFill/>
        </p:spPr>
        <p:txBody>
          <a:bodyPr wrap="square" rtlCol="0">
            <a:spAutoFit/>
          </a:bodyPr>
          <a:lstStyle/>
          <a:p>
            <a:r>
              <a:rPr lang="en-IE" sz="2400" b="1" dirty="0">
                <a:solidFill>
                  <a:srgbClr val="00B050"/>
                </a:solidFill>
              </a:rPr>
              <a:t>0.28±0.176</a:t>
            </a:r>
          </a:p>
        </p:txBody>
      </p:sp>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41</a:t>
            </a:fld>
            <a:endParaRPr lang="en-IE" dirty="0">
              <a:solidFill>
                <a:prstClr val="black">
                  <a:tint val="75000"/>
                </a:prstClr>
              </a:solidFill>
            </a:endParaRPr>
          </a:p>
        </p:txBody>
      </p:sp>
    </p:spTree>
    <p:extLst>
      <p:ext uri="{BB962C8B-B14F-4D97-AF65-F5344CB8AC3E}">
        <p14:creationId xmlns:p14="http://schemas.microsoft.com/office/powerpoint/2010/main" val="11115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0.70"/>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Effect transition="in" filter="fade">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3384"/>
            <a:ext cx="8229600" cy="1143000"/>
          </a:xfrm>
        </p:spPr>
        <p:txBody>
          <a:bodyPr/>
          <a:lstStyle/>
          <a:p>
            <a:r>
              <a:rPr lang="en-GB" dirty="0" smtClean="0"/>
              <a:t>NCCA</a:t>
            </a:r>
            <a:endParaRPr lang="en-IE" dirty="0"/>
          </a:p>
        </p:txBody>
      </p:sp>
      <p:sp>
        <p:nvSpPr>
          <p:cNvPr id="3" name="Content Placeholder 2"/>
          <p:cNvSpPr>
            <a:spLocks noGrp="1"/>
          </p:cNvSpPr>
          <p:nvPr>
            <p:ph idx="1"/>
          </p:nvPr>
        </p:nvSpPr>
        <p:spPr>
          <a:xfrm>
            <a:off x="457200" y="2498863"/>
            <a:ext cx="8229600" cy="1852448"/>
          </a:xfrm>
        </p:spPr>
        <p:txBody>
          <a:bodyPr/>
          <a:lstStyle/>
          <a:p>
            <a:pPr marL="0" indent="0" algn="ctr">
              <a:buNone/>
            </a:pPr>
            <a:r>
              <a:rPr lang="en-GB" dirty="0" smtClean="0">
                <a:solidFill>
                  <a:srgbClr val="0070C0"/>
                </a:solidFill>
                <a:latin typeface="+mj-lt"/>
              </a:rPr>
              <a:t>Find additional information about Inferential Statistics on the NCCA website under frequently asked questions</a:t>
            </a:r>
            <a:endParaRPr lang="en-IE" dirty="0">
              <a:solidFill>
                <a:srgbClr val="0070C0"/>
              </a:solidFill>
              <a:latin typeface="+mj-lt"/>
            </a:endParaRPr>
          </a:p>
        </p:txBody>
      </p:sp>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42</a:t>
            </a:fld>
            <a:endParaRPr lang="en-IE" dirty="0">
              <a:solidFill>
                <a:prstClr val="black">
                  <a:tint val="75000"/>
                </a:prstClr>
              </a:solidFill>
            </a:endParaRPr>
          </a:p>
        </p:txBody>
      </p:sp>
    </p:spTree>
    <p:extLst>
      <p:ext uri="{BB962C8B-B14F-4D97-AF65-F5344CB8AC3E}">
        <p14:creationId xmlns:p14="http://schemas.microsoft.com/office/powerpoint/2010/main" val="29703332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siona\AppData\Local\Microsoft\Windows\Temporary Internet Files\Content.IE5\BTV13HZX\MP90044845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200" y="441435"/>
            <a:ext cx="6884745" cy="5766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4772" y="2954812"/>
            <a:ext cx="8229600" cy="1143000"/>
          </a:xfrm>
        </p:spPr>
        <p:txBody>
          <a:bodyPr>
            <a:normAutofit fontScale="90000"/>
          </a:bodyPr>
          <a:lstStyle/>
          <a:p>
            <a:r>
              <a:rPr lang="en-GB" dirty="0" smtClean="0"/>
              <a:t>Recap of </a:t>
            </a:r>
            <a:br>
              <a:rPr lang="en-GB" dirty="0" smtClean="0"/>
            </a:br>
            <a:r>
              <a:rPr lang="en-GB" dirty="0" smtClean="0"/>
              <a:t>workshop 5</a:t>
            </a:r>
            <a:endParaRPr lang="en-IE" dirty="0"/>
          </a:p>
        </p:txBody>
      </p:sp>
      <p:sp>
        <p:nvSpPr>
          <p:cNvPr id="3" name="Slide Number Placeholder 2"/>
          <p:cNvSpPr>
            <a:spLocks noGrp="1"/>
          </p:cNvSpPr>
          <p:nvPr>
            <p:ph type="sldNum" sz="quarter" idx="12"/>
          </p:nvPr>
        </p:nvSpPr>
        <p:spPr/>
        <p:txBody>
          <a:bodyPr/>
          <a:lstStyle/>
          <a:p>
            <a:fld id="{F79F11AE-FEA8-4E86-BAC6-BA1A6295265B}" type="slidenum">
              <a:rPr lang="en-IE" smtClean="0">
                <a:solidFill>
                  <a:prstClr val="black">
                    <a:tint val="75000"/>
                  </a:prstClr>
                </a:solidFill>
              </a:rPr>
              <a:pPr/>
              <a:t>43</a:t>
            </a:fld>
            <a:endParaRPr lang="en-IE" dirty="0">
              <a:solidFill>
                <a:prstClr val="black">
                  <a:tint val="75000"/>
                </a:prstClr>
              </a:solidFill>
            </a:endParaRPr>
          </a:p>
        </p:txBody>
      </p:sp>
      <p:sp>
        <p:nvSpPr>
          <p:cNvPr id="4" name="TextBox 3"/>
          <p:cNvSpPr txBox="1"/>
          <p:nvPr/>
        </p:nvSpPr>
        <p:spPr>
          <a:xfrm>
            <a:off x="1639618" y="4776952"/>
            <a:ext cx="6321972" cy="923330"/>
          </a:xfrm>
          <a:prstGeom prst="rect">
            <a:avLst/>
          </a:prstGeom>
          <a:noFill/>
        </p:spPr>
        <p:txBody>
          <a:bodyPr wrap="square" rtlCol="0">
            <a:spAutoFit/>
          </a:bodyPr>
          <a:lstStyle/>
          <a:p>
            <a:r>
              <a:rPr lang="en-GB" b="1" dirty="0" smtClean="0">
                <a:solidFill>
                  <a:prstClr val="black"/>
                </a:solidFill>
              </a:rPr>
              <a:t>In WS 5 we did Hypothesis Testing for Higher Level. </a:t>
            </a:r>
            <a:endParaRPr lang="en-GB" b="1" dirty="0">
              <a:solidFill>
                <a:prstClr val="black"/>
              </a:solidFill>
            </a:endParaRPr>
          </a:p>
          <a:p>
            <a:r>
              <a:rPr lang="en-GB" b="1" dirty="0" smtClean="0">
                <a:solidFill>
                  <a:prstClr val="black"/>
                </a:solidFill>
              </a:rPr>
              <a:t>Now, Hypothesis Testing is on also for Ordinary Level.</a:t>
            </a:r>
          </a:p>
          <a:p>
            <a:r>
              <a:rPr lang="en-GB" b="1" dirty="0" smtClean="0">
                <a:solidFill>
                  <a:prstClr val="black"/>
                </a:solidFill>
              </a:rPr>
              <a:t>Therefore, we will revisit Hypothesis Testing from WS 5.</a:t>
            </a:r>
            <a:endParaRPr lang="en-IE" b="1" dirty="0" smtClean="0">
              <a:solidFill>
                <a:prstClr val="black"/>
              </a:solidFill>
            </a:endParaRPr>
          </a:p>
        </p:txBody>
      </p:sp>
    </p:spTree>
    <p:extLst>
      <p:ext uri="{BB962C8B-B14F-4D97-AF65-F5344CB8AC3E}">
        <p14:creationId xmlns:p14="http://schemas.microsoft.com/office/powerpoint/2010/main" val="14556132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08380" y="706413"/>
            <a:ext cx="6715125" cy="5596350"/>
            <a:chOff x="1214438" y="1043329"/>
            <a:chExt cx="6715125" cy="559635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043329"/>
              <a:ext cx="6715125"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3109617" y="4871119"/>
              <a:ext cx="2253953" cy="1382157"/>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0" name="Rectangle 19"/>
            <p:cNvSpPr/>
            <p:nvPr/>
          </p:nvSpPr>
          <p:spPr>
            <a:xfrm>
              <a:off x="1310387" y="6310924"/>
              <a:ext cx="5895631" cy="328755"/>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1" name="Rectangle 20"/>
            <p:cNvSpPr/>
            <p:nvPr/>
          </p:nvSpPr>
          <p:spPr>
            <a:xfrm>
              <a:off x="1310387" y="2191193"/>
              <a:ext cx="1569291" cy="691078"/>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sp>
        <p:nvSpPr>
          <p:cNvPr id="6" name="Slide Number Placeholder 5"/>
          <p:cNvSpPr>
            <a:spLocks noGrp="1"/>
          </p:cNvSpPr>
          <p:nvPr>
            <p:ph type="sldNum" sz="quarter" idx="12"/>
          </p:nvPr>
        </p:nvSpPr>
        <p:spPr/>
        <p:txBody>
          <a:bodyPr/>
          <a:lstStyle/>
          <a:p>
            <a:fld id="{F79F11AE-FEA8-4E86-BAC6-BA1A6295265B}" type="slidenum">
              <a:rPr lang="en-IE" smtClean="0">
                <a:solidFill>
                  <a:prstClr val="black">
                    <a:tint val="75000"/>
                  </a:prstClr>
                </a:solidFill>
              </a:rPr>
              <a:pPr/>
              <a:t>44</a:t>
            </a:fld>
            <a:endParaRPr lang="en-IE" dirty="0">
              <a:solidFill>
                <a:prstClr val="black">
                  <a:tint val="75000"/>
                </a:prstClr>
              </a:solidFill>
            </a:endParaRPr>
          </a:p>
        </p:txBody>
      </p:sp>
    </p:spTree>
    <p:extLst>
      <p:ext uri="{BB962C8B-B14F-4D97-AF65-F5344CB8AC3E}">
        <p14:creationId xmlns:p14="http://schemas.microsoft.com/office/powerpoint/2010/main" val="29477915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i="1" dirty="0" smtClean="0">
                <a:solidFill>
                  <a:srgbClr val="990033"/>
                </a:solidFill>
                <a:effectLst>
                  <a:outerShdw blurRad="38100" dist="38100" dir="2700000" algn="tl">
                    <a:srgbClr val="000000">
                      <a:alpha val="43137"/>
                    </a:srgbClr>
                  </a:outerShdw>
                </a:effectLst>
                <a:ea typeface="+mn-ea"/>
                <a:cs typeface="+mn-cs"/>
              </a:rPr>
              <a:t>Hypothesis Testing</a:t>
            </a:r>
            <a:endParaRPr lang="en-IE" sz="3600" b="1" i="1" dirty="0">
              <a:solidFill>
                <a:srgbClr val="990033"/>
              </a:solidFill>
              <a:effectLst>
                <a:outerShdw blurRad="38100" dist="38100" dir="2700000" algn="tl">
                  <a:srgbClr val="000000">
                    <a:alpha val="43137"/>
                  </a:srgbClr>
                </a:outerShdw>
              </a:effectLst>
              <a:ea typeface="+mn-ea"/>
              <a:cs typeface="+mn-cs"/>
            </a:endParaRPr>
          </a:p>
        </p:txBody>
      </p:sp>
      <p:sp>
        <p:nvSpPr>
          <p:cNvPr id="3" name="Content Placeholder 2"/>
          <p:cNvSpPr>
            <a:spLocks noGrp="1"/>
          </p:cNvSpPr>
          <p:nvPr>
            <p:ph idx="1"/>
          </p:nvPr>
        </p:nvSpPr>
        <p:spPr>
          <a:xfrm>
            <a:off x="1097280" y="2133601"/>
            <a:ext cx="7132320" cy="746760"/>
          </a:xfrm>
        </p:spPr>
        <p:txBody>
          <a:bodyPr>
            <a:normAutofit/>
          </a:bodyPr>
          <a:lstStyle/>
          <a:p>
            <a:pPr marL="0">
              <a:buNone/>
            </a:pPr>
            <a:r>
              <a:rPr lang="en-GB" i="1" dirty="0" smtClean="0">
                <a:solidFill>
                  <a:srgbClr val="990033"/>
                </a:solidFill>
              </a:rPr>
              <a:t>Testing claims about a population</a:t>
            </a:r>
            <a:endParaRPr lang="en-IE" i="1" dirty="0">
              <a:solidFill>
                <a:srgbClr val="990033"/>
              </a:solidFill>
            </a:endParaRPr>
          </a:p>
        </p:txBody>
      </p:sp>
      <p:sp>
        <p:nvSpPr>
          <p:cNvPr id="4" name="TextBox 3"/>
          <p:cNvSpPr txBox="1"/>
          <p:nvPr/>
        </p:nvSpPr>
        <p:spPr>
          <a:xfrm>
            <a:off x="304800" y="3642360"/>
            <a:ext cx="8625840" cy="1384995"/>
          </a:xfrm>
          <a:prstGeom prst="rect">
            <a:avLst/>
          </a:prstGeom>
          <a:noFill/>
        </p:spPr>
        <p:txBody>
          <a:bodyPr wrap="square" rtlCol="0">
            <a:spAutoFit/>
          </a:bodyPr>
          <a:lstStyle/>
          <a:p>
            <a:r>
              <a:rPr lang="en-GB" sz="2800" dirty="0" smtClean="0">
                <a:solidFill>
                  <a:prstClr val="black"/>
                </a:solidFill>
              </a:rPr>
              <a:t>Null Hypothesis: The Null hypothesis, denoted by H</a:t>
            </a:r>
            <a:r>
              <a:rPr lang="en-GB" sz="2800" baseline="-25000" dirty="0" smtClean="0">
                <a:solidFill>
                  <a:prstClr val="black"/>
                </a:solidFill>
              </a:rPr>
              <a:t>0 </a:t>
            </a:r>
            <a:r>
              <a:rPr lang="en-GB" sz="2800" dirty="0" smtClean="0">
                <a:solidFill>
                  <a:prstClr val="black"/>
                </a:solidFill>
              </a:rPr>
              <a:t>is a statement about a  population.</a:t>
            </a:r>
          </a:p>
          <a:p>
            <a:r>
              <a:rPr lang="en-GB" sz="2800" dirty="0" smtClean="0">
                <a:solidFill>
                  <a:prstClr val="black"/>
                </a:solidFill>
              </a:rPr>
              <a:t>We assume this statement is true until proven otherwise. </a:t>
            </a:r>
            <a:endParaRPr lang="en-IE" sz="2800" dirty="0">
              <a:solidFill>
                <a:prstClr val="black"/>
              </a:solidFill>
            </a:endParaRPr>
          </a:p>
        </p:txBody>
      </p:sp>
      <p:sp>
        <p:nvSpPr>
          <p:cNvPr id="5" name="Slide Number Placeholder 4"/>
          <p:cNvSpPr>
            <a:spLocks noGrp="1"/>
          </p:cNvSpPr>
          <p:nvPr>
            <p:ph type="sldNum" sz="quarter" idx="12"/>
          </p:nvPr>
        </p:nvSpPr>
        <p:spPr/>
        <p:txBody>
          <a:bodyPr/>
          <a:lstStyle/>
          <a:p>
            <a:fld id="{736B3658-BC38-4F28-AB91-2A23628287C7}" type="slidenum">
              <a:rPr lang="en-IE" smtClean="0">
                <a:solidFill>
                  <a:prstClr val="black"/>
                </a:solidFill>
              </a:rPr>
              <a:pPr/>
              <a:t>45</a:t>
            </a:fld>
            <a:endParaRPr lang="en-IE">
              <a:solidFill>
                <a:prstClr val="black"/>
              </a:solidFill>
            </a:endParaRPr>
          </a:p>
        </p:txBody>
      </p:sp>
    </p:spTree>
    <p:extLst>
      <p:ext uri="{BB962C8B-B14F-4D97-AF65-F5344CB8AC3E}">
        <p14:creationId xmlns:p14="http://schemas.microsoft.com/office/powerpoint/2010/main" val="13852836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b="1" i="1" dirty="0" smtClean="0">
                <a:solidFill>
                  <a:srgbClr val="990033"/>
                </a:solidFill>
                <a:effectLst>
                  <a:outerShdw blurRad="38100" dist="38100" dir="2700000" algn="tl">
                    <a:srgbClr val="000000">
                      <a:alpha val="43137"/>
                    </a:srgbClr>
                  </a:outerShdw>
                </a:effectLst>
                <a:ea typeface="+mn-ea"/>
                <a:cs typeface="+mn-cs"/>
              </a:rPr>
              <a:t>A Claim</a:t>
            </a:r>
            <a:endParaRPr lang="en-IE" sz="3600" b="1" i="1" dirty="0">
              <a:solidFill>
                <a:srgbClr val="990033"/>
              </a:solidFill>
              <a:effectLst>
                <a:outerShdw blurRad="38100" dist="38100" dir="2700000" algn="tl">
                  <a:srgbClr val="000000">
                    <a:alpha val="43137"/>
                  </a:srgbClr>
                </a:outerShdw>
              </a:effectLst>
              <a:ea typeface="+mn-ea"/>
              <a:cs typeface="+mn-cs"/>
            </a:endParaRPr>
          </a:p>
        </p:txBody>
      </p:sp>
      <p:sp>
        <p:nvSpPr>
          <p:cNvPr id="3" name="Content Placeholder 2"/>
          <p:cNvSpPr>
            <a:spLocks noGrp="1"/>
          </p:cNvSpPr>
          <p:nvPr>
            <p:ph idx="1"/>
          </p:nvPr>
        </p:nvSpPr>
        <p:spPr>
          <a:xfrm>
            <a:off x="304800" y="1386841"/>
            <a:ext cx="8229600" cy="1112519"/>
          </a:xfrm>
        </p:spPr>
        <p:txBody>
          <a:bodyPr>
            <a:normAutofit/>
          </a:bodyPr>
          <a:lstStyle/>
          <a:p>
            <a:pPr marL="0">
              <a:buNone/>
            </a:pPr>
            <a:r>
              <a:rPr lang="en-IE" sz="2400" b="1" i="1" dirty="0" smtClean="0">
                <a:solidFill>
                  <a:srgbClr val="FF0000"/>
                </a:solidFill>
              </a:rPr>
              <a:t>CLAIM (H</a:t>
            </a:r>
            <a:r>
              <a:rPr lang="en-IE" sz="2400" b="1" i="1" baseline="-25000" dirty="0" smtClean="0">
                <a:solidFill>
                  <a:srgbClr val="FF0000"/>
                </a:solidFill>
              </a:rPr>
              <a:t>0</a:t>
            </a:r>
            <a:r>
              <a:rPr lang="en-IE" sz="2400" b="1" i="1" dirty="0" smtClean="0">
                <a:solidFill>
                  <a:srgbClr val="FF0000"/>
                </a:solidFill>
              </a:rPr>
              <a:t>) : </a:t>
            </a:r>
            <a:r>
              <a:rPr lang="en-IE" sz="2400" i="1" dirty="0" smtClean="0"/>
              <a:t>The new drug relieves migraine </a:t>
            </a:r>
            <a:r>
              <a:rPr lang="en-IE" sz="2400" b="1" i="1" dirty="0" smtClean="0"/>
              <a:t>70% </a:t>
            </a:r>
            <a:r>
              <a:rPr lang="en-IE" sz="2400" i="1" dirty="0" smtClean="0"/>
              <a:t>of the time.</a:t>
            </a:r>
          </a:p>
          <a:p>
            <a:pPr marL="0">
              <a:buNone/>
            </a:pPr>
            <a:endParaRPr lang="en-IE" sz="2400" i="1" dirty="0" smtClean="0"/>
          </a:p>
          <a:p>
            <a:pPr marL="0">
              <a:buNone/>
            </a:pPr>
            <a:endParaRPr lang="en-IE" sz="2400" dirty="0"/>
          </a:p>
        </p:txBody>
      </p:sp>
      <p:sp>
        <p:nvSpPr>
          <p:cNvPr id="5" name="TextBox 4"/>
          <p:cNvSpPr txBox="1"/>
          <p:nvPr/>
        </p:nvSpPr>
        <p:spPr>
          <a:xfrm>
            <a:off x="236220" y="2468880"/>
            <a:ext cx="8686800" cy="1569660"/>
          </a:xfrm>
          <a:prstGeom prst="rect">
            <a:avLst/>
          </a:prstGeom>
          <a:noFill/>
        </p:spPr>
        <p:txBody>
          <a:bodyPr wrap="square" rtlCol="0">
            <a:spAutoFit/>
          </a:bodyPr>
          <a:lstStyle/>
          <a:p>
            <a:r>
              <a:rPr lang="en-IE" sz="2400" b="1" i="1" dirty="0">
                <a:solidFill>
                  <a:srgbClr val="FF0000"/>
                </a:solidFill>
                <a:latin typeface="Tahoma" pitchFamily="34" charset="0"/>
                <a:ea typeface="Tahoma" pitchFamily="34" charset="0"/>
                <a:cs typeface="Tahoma" pitchFamily="34" charset="0"/>
              </a:rPr>
              <a:t>SAMPLE: </a:t>
            </a:r>
            <a:r>
              <a:rPr lang="en-IE" sz="2400" i="1" dirty="0">
                <a:solidFill>
                  <a:prstClr val="black"/>
                </a:solidFill>
                <a:latin typeface="Tahoma" pitchFamily="34" charset="0"/>
                <a:ea typeface="Tahoma" pitchFamily="34" charset="0"/>
                <a:cs typeface="Tahoma" pitchFamily="34" charset="0"/>
              </a:rPr>
              <a:t>A newspaper investigates this claim by getting migraine sufferers to try the new drug.  </a:t>
            </a:r>
          </a:p>
          <a:p>
            <a:r>
              <a:rPr lang="en-IE" sz="2400" i="1" dirty="0">
                <a:solidFill>
                  <a:prstClr val="black"/>
                </a:solidFill>
                <a:latin typeface="Tahoma" pitchFamily="34" charset="0"/>
                <a:ea typeface="Tahoma" pitchFamily="34" charset="0"/>
                <a:cs typeface="Tahoma" pitchFamily="34" charset="0"/>
              </a:rPr>
              <a:t>They get 100 results that say it relieves migraine </a:t>
            </a:r>
            <a:r>
              <a:rPr lang="en-IE" sz="2400" b="1" i="1" dirty="0">
                <a:solidFill>
                  <a:prstClr val="black"/>
                </a:solidFill>
                <a:latin typeface="Tahoma" pitchFamily="34" charset="0"/>
                <a:ea typeface="Tahoma" pitchFamily="34" charset="0"/>
                <a:cs typeface="Tahoma" pitchFamily="34" charset="0"/>
              </a:rPr>
              <a:t>62% </a:t>
            </a:r>
            <a:r>
              <a:rPr lang="en-IE" sz="2400" i="1" dirty="0">
                <a:solidFill>
                  <a:prstClr val="black"/>
                </a:solidFill>
                <a:latin typeface="Tahoma" pitchFamily="34" charset="0"/>
                <a:ea typeface="Tahoma" pitchFamily="34" charset="0"/>
                <a:cs typeface="Tahoma" pitchFamily="34" charset="0"/>
              </a:rPr>
              <a:t>of the time.</a:t>
            </a:r>
          </a:p>
        </p:txBody>
      </p:sp>
      <mc:AlternateContent xmlns:mc="http://schemas.openxmlformats.org/markup-compatibility/2006" xmlns:a14="http://schemas.microsoft.com/office/drawing/2010/main">
        <mc:Choice Requires="a14">
          <p:sp>
            <p:nvSpPr>
              <p:cNvPr id="6" name="TextBox 5"/>
              <p:cNvSpPr txBox="1"/>
              <p:nvPr/>
            </p:nvSpPr>
            <p:spPr>
              <a:xfrm>
                <a:off x="259080" y="4145280"/>
                <a:ext cx="8092440" cy="637547"/>
              </a:xfrm>
              <a:prstGeom prst="rect">
                <a:avLst/>
              </a:prstGeom>
              <a:noFill/>
            </p:spPr>
            <p:txBody>
              <a:bodyPr wrap="square" rtlCol="0">
                <a:spAutoFit/>
              </a:bodyPr>
              <a:lstStyle/>
              <a:p>
                <a:r>
                  <a:rPr lang="en-GB" sz="2400" b="1" i="1" dirty="0" smtClean="0">
                    <a:solidFill>
                      <a:srgbClr val="FF0000"/>
                    </a:solidFill>
                    <a:latin typeface="Tahoma" pitchFamily="34" charset="0"/>
                    <a:ea typeface="Tahoma" pitchFamily="34" charset="0"/>
                    <a:cs typeface="Tahoma" pitchFamily="34" charset="0"/>
                  </a:rPr>
                  <a:t>MARGIN OF ERROR:   </a:t>
                </a:r>
                <a14:m>
                  <m:oMath xmlns:m="http://schemas.openxmlformats.org/officeDocument/2006/math">
                    <m:f>
                      <m:fPr>
                        <m:ctrlPr>
                          <a:rPr lang="en-GB" sz="2400" b="1" i="1" smtClean="0">
                            <a:solidFill>
                              <a:prstClr val="black"/>
                            </a:solidFill>
                            <a:latin typeface="Cambria Math" panose="02040503050406030204" pitchFamily="18" charset="0"/>
                          </a:rPr>
                        </m:ctrlPr>
                      </m:fPr>
                      <m:num>
                        <m:r>
                          <a:rPr lang="en-GB" sz="2400" b="1" i="1" smtClean="0">
                            <a:solidFill>
                              <a:prstClr val="black"/>
                            </a:solidFill>
                            <a:latin typeface="Cambria Math"/>
                          </a:rPr>
                          <m:t>𝟏</m:t>
                        </m:r>
                      </m:num>
                      <m:den>
                        <m:rad>
                          <m:radPr>
                            <m:degHide m:val="on"/>
                            <m:ctrlPr>
                              <a:rPr lang="en-GB" sz="2400" b="1" i="1" smtClean="0">
                                <a:solidFill>
                                  <a:prstClr val="black"/>
                                </a:solidFill>
                                <a:latin typeface="Cambria Math" panose="02040503050406030204" pitchFamily="18" charset="0"/>
                              </a:rPr>
                            </m:ctrlPr>
                          </m:radPr>
                          <m:deg/>
                          <m:e>
                            <m:r>
                              <a:rPr lang="en-GB" sz="2400" b="1" i="1" smtClean="0">
                                <a:solidFill>
                                  <a:prstClr val="black"/>
                                </a:solidFill>
                                <a:latin typeface="Cambria Math"/>
                              </a:rPr>
                              <m:t>𝟏𝟎𝟎</m:t>
                            </m:r>
                          </m:e>
                        </m:rad>
                      </m:den>
                    </m:f>
                    <m:r>
                      <a:rPr lang="en-GB" sz="2400" b="1" i="1" smtClean="0">
                        <a:solidFill>
                          <a:prstClr val="black"/>
                        </a:solidFill>
                        <a:latin typeface="Cambria Math"/>
                      </a:rPr>
                      <m:t>=</m:t>
                    </m:r>
                    <m:r>
                      <a:rPr lang="en-GB" sz="2400" b="1" i="1" smtClean="0">
                        <a:solidFill>
                          <a:prstClr val="black"/>
                        </a:solidFill>
                        <a:latin typeface="Cambria Math"/>
                        <a:ea typeface="Cambria Math"/>
                      </a:rPr>
                      <m:t>±</m:t>
                    </m:r>
                    <m:r>
                      <a:rPr lang="en-GB" sz="2400" b="1" i="1" smtClean="0">
                        <a:solidFill>
                          <a:prstClr val="black"/>
                        </a:solidFill>
                        <a:latin typeface="Cambria Math"/>
                        <a:ea typeface="Cambria Math"/>
                      </a:rPr>
                      <m:t>𝟏𝟎</m:t>
                    </m:r>
                    <m:r>
                      <a:rPr lang="en-GB" sz="2400" b="1" i="1" smtClean="0">
                        <a:solidFill>
                          <a:prstClr val="black"/>
                        </a:solidFill>
                        <a:latin typeface="Cambria Math"/>
                        <a:ea typeface="Cambria Math"/>
                      </a:rPr>
                      <m:t>%</m:t>
                    </m:r>
                  </m:oMath>
                </a14:m>
                <a:endParaRPr lang="en-IE" sz="2400" b="1"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9080" y="4145280"/>
                <a:ext cx="8092440" cy="637547"/>
              </a:xfrm>
              <a:prstGeom prst="rect">
                <a:avLst/>
              </a:prstGeom>
              <a:blipFill rotWithShape="1">
                <a:blip r:embed="rId3"/>
                <a:stretch>
                  <a:fillRect l="-1206" b="-3810"/>
                </a:stretch>
              </a:blipFill>
            </p:spPr>
            <p:txBody>
              <a:bodyPr/>
              <a:lstStyle/>
              <a:p>
                <a:r>
                  <a:rPr lang="en-IE">
                    <a:noFill/>
                  </a:rPr>
                  <a:t> </a:t>
                </a:r>
              </a:p>
            </p:txBody>
          </p:sp>
        </mc:Fallback>
      </mc:AlternateContent>
      <p:sp>
        <p:nvSpPr>
          <p:cNvPr id="7" name="TextBox 6"/>
          <p:cNvSpPr txBox="1"/>
          <p:nvPr/>
        </p:nvSpPr>
        <p:spPr>
          <a:xfrm>
            <a:off x="304800" y="5821680"/>
            <a:ext cx="7269480" cy="461665"/>
          </a:xfrm>
          <a:prstGeom prst="rect">
            <a:avLst/>
          </a:prstGeom>
          <a:noFill/>
        </p:spPr>
        <p:txBody>
          <a:bodyPr wrap="square" rtlCol="0">
            <a:spAutoFit/>
          </a:bodyPr>
          <a:lstStyle/>
          <a:p>
            <a:r>
              <a:rPr lang="en-GB" sz="2400" b="1" i="1" dirty="0" smtClean="0">
                <a:solidFill>
                  <a:srgbClr val="FF0000"/>
                </a:solidFill>
                <a:latin typeface="Tahoma" pitchFamily="34" charset="0"/>
                <a:ea typeface="Tahoma" pitchFamily="34" charset="0"/>
                <a:cs typeface="Tahoma" pitchFamily="34" charset="0"/>
              </a:rPr>
              <a:t>TEST:           </a:t>
            </a:r>
            <a:r>
              <a:rPr lang="en-GB" sz="2400" b="1" dirty="0" smtClean="0">
                <a:solidFill>
                  <a:prstClr val="black"/>
                </a:solidFill>
              </a:rPr>
              <a:t>52%                       62%                          72%  </a:t>
            </a:r>
            <a:endParaRPr lang="en-IE" sz="2400" b="1" dirty="0">
              <a:solidFill>
                <a:prstClr val="black"/>
              </a:solidFill>
            </a:endParaRPr>
          </a:p>
        </p:txBody>
      </p:sp>
      <p:cxnSp>
        <p:nvCxnSpPr>
          <p:cNvPr id="9" name="Straight Arrow Connector 8"/>
          <p:cNvCxnSpPr/>
          <p:nvPr/>
        </p:nvCxnSpPr>
        <p:spPr>
          <a:xfrm flipH="1">
            <a:off x="2895600" y="6052512"/>
            <a:ext cx="12344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90160" y="6069538"/>
            <a:ext cx="131826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5471160" y="4737107"/>
            <a:ext cx="1234440" cy="1315405"/>
            <a:chOff x="5471160" y="4737107"/>
            <a:chExt cx="1234440" cy="1315405"/>
          </a:xfrm>
        </p:grpSpPr>
        <p:sp>
          <p:nvSpPr>
            <p:cNvPr id="19" name="Oval 18"/>
            <p:cNvSpPr/>
            <p:nvPr/>
          </p:nvSpPr>
          <p:spPr>
            <a:xfrm>
              <a:off x="5471160" y="4737107"/>
              <a:ext cx="883920" cy="82549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8" name="TextBox 17"/>
            <p:cNvSpPr txBox="1"/>
            <p:nvPr/>
          </p:nvSpPr>
          <p:spPr>
            <a:xfrm>
              <a:off x="5577840" y="4922520"/>
              <a:ext cx="1127760" cy="461665"/>
            </a:xfrm>
            <a:prstGeom prst="rect">
              <a:avLst/>
            </a:prstGeom>
            <a:noFill/>
          </p:spPr>
          <p:txBody>
            <a:bodyPr wrap="square" rtlCol="0">
              <a:spAutoFit/>
            </a:bodyPr>
            <a:lstStyle/>
            <a:p>
              <a:r>
                <a:rPr lang="en-GB" sz="2400" b="1" dirty="0" smtClean="0">
                  <a:solidFill>
                    <a:prstClr val="black"/>
                  </a:solidFill>
                </a:rPr>
                <a:t>70%</a:t>
              </a:r>
              <a:endParaRPr lang="en-IE" sz="2400" b="1" dirty="0">
                <a:solidFill>
                  <a:prstClr val="black"/>
                </a:solidFill>
              </a:endParaRPr>
            </a:p>
          </p:txBody>
        </p:sp>
        <p:cxnSp>
          <p:nvCxnSpPr>
            <p:cNvPr id="21" name="Straight Arrow Connector 20"/>
            <p:cNvCxnSpPr/>
            <p:nvPr/>
          </p:nvCxnSpPr>
          <p:spPr>
            <a:xfrm>
              <a:off x="5901690" y="5414665"/>
              <a:ext cx="0" cy="63784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574280" y="4145280"/>
            <a:ext cx="1143000"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800" b="1" dirty="0" smtClean="0">
                <a:solidFill>
                  <a:prstClr val="black"/>
                </a:solidFill>
              </a:rPr>
              <a:t>Fail</a:t>
            </a:r>
          </a:p>
          <a:p>
            <a:pPr algn="ctr"/>
            <a:r>
              <a:rPr lang="en-GB" sz="2800" b="1" dirty="0">
                <a:solidFill>
                  <a:prstClr val="black"/>
                </a:solidFill>
              </a:rPr>
              <a:t>t</a:t>
            </a:r>
            <a:r>
              <a:rPr lang="en-GB" sz="2800" b="1" dirty="0" smtClean="0">
                <a:solidFill>
                  <a:prstClr val="black"/>
                </a:solidFill>
              </a:rPr>
              <a:t>o </a:t>
            </a:r>
          </a:p>
          <a:p>
            <a:pPr algn="ctr"/>
            <a:r>
              <a:rPr lang="en-GB" sz="2800" b="1" dirty="0" smtClean="0">
                <a:solidFill>
                  <a:prstClr val="black"/>
                </a:solidFill>
              </a:rPr>
              <a:t>Reject</a:t>
            </a:r>
            <a:endParaRPr lang="en-IE" sz="2800" b="1" dirty="0">
              <a:solidFill>
                <a:prstClr val="black"/>
              </a:solidFill>
            </a:endParaRPr>
          </a:p>
        </p:txBody>
      </p:sp>
      <mc:AlternateContent xmlns:mc="http://schemas.openxmlformats.org/markup-compatibility/2006" xmlns:a14="http://schemas.microsoft.com/office/drawing/2010/main">
        <mc:Choice Requires="a14">
          <p:sp>
            <p:nvSpPr>
              <p:cNvPr id="4" name="TextBox 3"/>
              <p:cNvSpPr txBox="1"/>
              <p:nvPr/>
            </p:nvSpPr>
            <p:spPr>
              <a:xfrm>
                <a:off x="4265722" y="5777861"/>
                <a:ext cx="682388" cy="523220"/>
              </a:xfrm>
              <a:prstGeom prst="rect">
                <a:avLst/>
              </a:prstGeom>
              <a:solidFill>
                <a:schemeClr val="accent3">
                  <a:lumMod val="60000"/>
                  <a:lumOff val="4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IE" sz="2800" b="1" i="1" smtClean="0">
                              <a:solidFill>
                                <a:prstClr val="black"/>
                              </a:solidFill>
                              <a:latin typeface="Cambria Math" panose="02040503050406030204" pitchFamily="18" charset="0"/>
                            </a:rPr>
                          </m:ctrlPr>
                        </m:accPr>
                        <m:e>
                          <m:r>
                            <a:rPr lang="en-IE" sz="2800" b="1" i="1" smtClean="0">
                              <a:solidFill>
                                <a:prstClr val="black"/>
                              </a:solidFill>
                              <a:latin typeface="Cambria Math"/>
                            </a:rPr>
                            <m:t>𝒑</m:t>
                          </m:r>
                        </m:e>
                      </m:acc>
                    </m:oMath>
                  </m:oMathPara>
                </a14:m>
                <a:endParaRPr lang="en-IE" sz="2800" b="1" dirty="0">
                  <a:solidFill>
                    <a:prstClr val="black"/>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65722" y="5777861"/>
                <a:ext cx="682388" cy="523220"/>
              </a:xfrm>
              <a:prstGeom prst="rect">
                <a:avLst/>
              </a:prstGeom>
              <a:blipFill rotWithShape="1">
                <a:blip r:embed="rId4"/>
                <a:stretch>
                  <a:fillRect/>
                </a:stretch>
              </a:blipFill>
            </p:spPr>
            <p:txBody>
              <a:bodyPr/>
              <a:lstStyle/>
              <a:p>
                <a:r>
                  <a:rPr lang="en-IE">
                    <a:noFill/>
                  </a:rPr>
                  <a:t> </a:t>
                </a:r>
              </a:p>
            </p:txBody>
          </p:sp>
        </mc:Fallback>
      </mc:AlternateContent>
      <p:sp>
        <p:nvSpPr>
          <p:cNvPr id="8" name="Slide Number Placeholder 7"/>
          <p:cNvSpPr>
            <a:spLocks noGrp="1"/>
          </p:cNvSpPr>
          <p:nvPr>
            <p:ph type="sldNum" sz="quarter" idx="12"/>
          </p:nvPr>
        </p:nvSpPr>
        <p:spPr/>
        <p:txBody>
          <a:bodyPr/>
          <a:lstStyle/>
          <a:p>
            <a:fld id="{736B3658-BC38-4F28-AB91-2A23628287C7}" type="slidenum">
              <a:rPr lang="en-IE" smtClean="0">
                <a:solidFill>
                  <a:prstClr val="black"/>
                </a:solidFill>
              </a:rPr>
              <a:pPr/>
              <a:t>46</a:t>
            </a:fld>
            <a:endParaRPr lang="en-IE">
              <a:solidFill>
                <a:prstClr val="black"/>
              </a:solidFill>
            </a:endParaRPr>
          </a:p>
        </p:txBody>
      </p:sp>
    </p:spTree>
    <p:extLst>
      <p:ext uri="{BB962C8B-B14F-4D97-AF65-F5344CB8AC3E}">
        <p14:creationId xmlns:p14="http://schemas.microsoft.com/office/powerpoint/2010/main" val="215360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strVal val="#ppt_w*0.70"/>
                                          </p:val>
                                        </p:tav>
                                        <p:tav tm="100000">
                                          <p:val>
                                            <p:strVal val="#ppt_w"/>
                                          </p:val>
                                        </p:tav>
                                      </p:tavLst>
                                    </p:anim>
                                    <p:anim calcmode="lin" valueType="num">
                                      <p:cBhvr>
                                        <p:cTn id="35" dur="1000" fill="hold"/>
                                        <p:tgtEl>
                                          <p:spTgt spid="13"/>
                                        </p:tgtEl>
                                        <p:attrNameLst>
                                          <p:attrName>ppt_h</p:attrName>
                                        </p:attrNameLst>
                                      </p:cBhvr>
                                      <p:tavLst>
                                        <p:tav tm="0">
                                          <p:val>
                                            <p:strVal val="#ppt_h"/>
                                          </p:val>
                                        </p:tav>
                                        <p:tav tm="100000">
                                          <p:val>
                                            <p:strVal val="#ppt_h"/>
                                          </p:val>
                                        </p:tav>
                                      </p:tavLst>
                                    </p:anim>
                                    <p:animEffect transition="in" filter="fade">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23"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b="1" i="1" dirty="0" smtClean="0">
                <a:solidFill>
                  <a:srgbClr val="990033"/>
                </a:solidFill>
                <a:effectLst>
                  <a:outerShdw blurRad="38100" dist="38100" dir="2700000" algn="tl">
                    <a:srgbClr val="000000">
                      <a:alpha val="43137"/>
                    </a:srgbClr>
                  </a:outerShdw>
                </a:effectLst>
                <a:ea typeface="+mn-ea"/>
                <a:cs typeface="+mn-cs"/>
              </a:rPr>
              <a:t>A Claim</a:t>
            </a:r>
            <a:endParaRPr lang="en-IE" sz="3600" b="1" i="1" dirty="0">
              <a:solidFill>
                <a:srgbClr val="990033"/>
              </a:solidFill>
              <a:effectLst>
                <a:outerShdw blurRad="38100" dist="38100" dir="2700000" algn="tl">
                  <a:srgbClr val="000000">
                    <a:alpha val="43137"/>
                  </a:srgbClr>
                </a:outerShdw>
              </a:effectLst>
              <a:ea typeface="+mn-ea"/>
              <a:cs typeface="+mn-cs"/>
            </a:endParaRPr>
          </a:p>
        </p:txBody>
      </p:sp>
      <p:sp>
        <p:nvSpPr>
          <p:cNvPr id="3" name="Content Placeholder 2"/>
          <p:cNvSpPr>
            <a:spLocks noGrp="1"/>
          </p:cNvSpPr>
          <p:nvPr>
            <p:ph idx="1"/>
          </p:nvPr>
        </p:nvSpPr>
        <p:spPr>
          <a:xfrm>
            <a:off x="304800" y="1386841"/>
            <a:ext cx="8229600" cy="1112519"/>
          </a:xfrm>
        </p:spPr>
        <p:txBody>
          <a:bodyPr>
            <a:normAutofit/>
          </a:bodyPr>
          <a:lstStyle/>
          <a:p>
            <a:pPr marL="0">
              <a:buNone/>
            </a:pPr>
            <a:r>
              <a:rPr lang="en-IE" sz="2400" b="1" i="1" dirty="0" smtClean="0">
                <a:solidFill>
                  <a:srgbClr val="FF0000"/>
                </a:solidFill>
              </a:rPr>
              <a:t>CLAIM (H</a:t>
            </a:r>
            <a:r>
              <a:rPr lang="en-IE" sz="2400" b="1" i="1" baseline="-25000" dirty="0" smtClean="0">
                <a:solidFill>
                  <a:srgbClr val="FF0000"/>
                </a:solidFill>
              </a:rPr>
              <a:t>0</a:t>
            </a:r>
            <a:r>
              <a:rPr lang="en-IE" sz="2400" b="1" i="1" dirty="0" smtClean="0">
                <a:solidFill>
                  <a:srgbClr val="FF0000"/>
                </a:solidFill>
              </a:rPr>
              <a:t>) :  </a:t>
            </a:r>
            <a:r>
              <a:rPr lang="en-IE" sz="2400" i="1" dirty="0" smtClean="0">
                <a:solidFill>
                  <a:srgbClr val="990033"/>
                </a:solidFill>
              </a:rPr>
              <a:t>30</a:t>
            </a:r>
            <a:r>
              <a:rPr lang="en-IE" sz="2400" i="1" dirty="0">
                <a:solidFill>
                  <a:srgbClr val="990033"/>
                </a:solidFill>
              </a:rPr>
              <a:t>% of second level students in Ireland are 180cm or taller.</a:t>
            </a:r>
          </a:p>
          <a:p>
            <a:pPr marL="0">
              <a:buNone/>
            </a:pPr>
            <a:endParaRPr lang="en-IE" sz="2400" i="1" dirty="0" smtClean="0"/>
          </a:p>
          <a:p>
            <a:pPr marL="0">
              <a:buNone/>
            </a:pPr>
            <a:endParaRPr lang="en-IE" sz="2400" dirty="0"/>
          </a:p>
        </p:txBody>
      </p:sp>
      <p:sp>
        <p:nvSpPr>
          <p:cNvPr id="5" name="TextBox 4"/>
          <p:cNvSpPr txBox="1"/>
          <p:nvPr/>
        </p:nvSpPr>
        <p:spPr>
          <a:xfrm>
            <a:off x="236220" y="2468880"/>
            <a:ext cx="8686800" cy="1200329"/>
          </a:xfrm>
          <a:prstGeom prst="rect">
            <a:avLst/>
          </a:prstGeom>
          <a:noFill/>
        </p:spPr>
        <p:txBody>
          <a:bodyPr wrap="square" rtlCol="0">
            <a:spAutoFit/>
          </a:bodyPr>
          <a:lstStyle/>
          <a:p>
            <a:pPr indent="-342900">
              <a:spcBef>
                <a:spcPct val="20000"/>
              </a:spcBef>
            </a:pPr>
            <a:r>
              <a:rPr lang="en-IE" sz="2400" b="1" i="1" dirty="0" smtClean="0">
                <a:solidFill>
                  <a:srgbClr val="FF0000"/>
                </a:solidFill>
                <a:latin typeface="Tahoma" pitchFamily="34" charset="0"/>
                <a:ea typeface="Tahoma" pitchFamily="34" charset="0"/>
                <a:cs typeface="Tahoma" pitchFamily="34" charset="0"/>
              </a:rPr>
              <a:t>SAMPLE: </a:t>
            </a:r>
            <a:r>
              <a:rPr lang="en-IE" sz="2400" i="1" dirty="0" smtClean="0">
                <a:solidFill>
                  <a:srgbClr val="990033"/>
                </a:solidFill>
                <a:latin typeface="Tahoma" pitchFamily="34" charset="0"/>
                <a:ea typeface="Tahoma" pitchFamily="34" charset="0"/>
                <a:cs typeface="Tahoma" pitchFamily="34" charset="0"/>
              </a:rPr>
              <a:t>Of </a:t>
            </a:r>
            <a:r>
              <a:rPr lang="en-IE" sz="2400" i="1" dirty="0">
                <a:solidFill>
                  <a:srgbClr val="990033"/>
                </a:solidFill>
                <a:latin typeface="Tahoma" pitchFamily="34" charset="0"/>
                <a:ea typeface="Tahoma" pitchFamily="34" charset="0"/>
                <a:cs typeface="Tahoma" pitchFamily="34" charset="0"/>
              </a:rPr>
              <a:t>the 200 students in the C@S sample, 34 are 180cm or taller.  Is this sufficient evidence to reject the teacher’s claim, at the 5% level of significance?</a:t>
            </a:r>
          </a:p>
        </p:txBody>
      </p:sp>
      <mc:AlternateContent xmlns:mc="http://schemas.openxmlformats.org/markup-compatibility/2006" xmlns:a14="http://schemas.microsoft.com/office/drawing/2010/main">
        <mc:Choice Requires="a14">
          <p:sp>
            <p:nvSpPr>
              <p:cNvPr id="6" name="TextBox 5"/>
              <p:cNvSpPr txBox="1"/>
              <p:nvPr/>
            </p:nvSpPr>
            <p:spPr>
              <a:xfrm>
                <a:off x="259080" y="3962400"/>
                <a:ext cx="8092440" cy="637547"/>
              </a:xfrm>
              <a:prstGeom prst="rect">
                <a:avLst/>
              </a:prstGeom>
              <a:noFill/>
            </p:spPr>
            <p:txBody>
              <a:bodyPr wrap="square" rtlCol="0">
                <a:spAutoFit/>
              </a:bodyPr>
              <a:lstStyle/>
              <a:p>
                <a:r>
                  <a:rPr lang="en-GB" sz="2400" b="1" i="1" dirty="0" smtClean="0">
                    <a:solidFill>
                      <a:srgbClr val="FF0000"/>
                    </a:solidFill>
                    <a:latin typeface="Tahoma" pitchFamily="34" charset="0"/>
                    <a:ea typeface="Tahoma" pitchFamily="34" charset="0"/>
                    <a:cs typeface="Tahoma" pitchFamily="34" charset="0"/>
                  </a:rPr>
                  <a:t>MARGIN OF ERROR:   </a:t>
                </a:r>
                <a14:m>
                  <m:oMath xmlns:m="http://schemas.openxmlformats.org/officeDocument/2006/math">
                    <m:f>
                      <m:fPr>
                        <m:ctrlPr>
                          <a:rPr lang="en-GB" sz="2400" b="1" i="1" smtClean="0">
                            <a:solidFill>
                              <a:prstClr val="black"/>
                            </a:solidFill>
                            <a:latin typeface="Cambria Math" panose="02040503050406030204" pitchFamily="18" charset="0"/>
                          </a:rPr>
                        </m:ctrlPr>
                      </m:fPr>
                      <m:num>
                        <m:r>
                          <a:rPr lang="en-GB" sz="2400" b="1" i="1" smtClean="0">
                            <a:solidFill>
                              <a:prstClr val="black"/>
                            </a:solidFill>
                            <a:latin typeface="Cambria Math"/>
                          </a:rPr>
                          <m:t>𝟏</m:t>
                        </m:r>
                      </m:num>
                      <m:den>
                        <m:rad>
                          <m:radPr>
                            <m:degHide m:val="on"/>
                            <m:ctrlPr>
                              <a:rPr lang="en-GB" sz="2400" b="1" i="1" smtClean="0">
                                <a:solidFill>
                                  <a:prstClr val="black"/>
                                </a:solidFill>
                                <a:latin typeface="Cambria Math" panose="02040503050406030204" pitchFamily="18" charset="0"/>
                              </a:rPr>
                            </m:ctrlPr>
                          </m:radPr>
                          <m:deg/>
                          <m:e>
                            <m:r>
                              <a:rPr lang="en-GB" sz="2400" b="1" i="1" smtClean="0">
                                <a:solidFill>
                                  <a:prstClr val="black"/>
                                </a:solidFill>
                                <a:latin typeface="Cambria Math"/>
                              </a:rPr>
                              <m:t>𝟐𝟎𝟎</m:t>
                            </m:r>
                          </m:e>
                        </m:rad>
                      </m:den>
                    </m:f>
                    <m:r>
                      <a:rPr lang="en-GB" sz="2400" b="1" i="1" smtClean="0">
                        <a:solidFill>
                          <a:prstClr val="black"/>
                        </a:solidFill>
                        <a:latin typeface="Cambria Math"/>
                      </a:rPr>
                      <m:t>=</m:t>
                    </m:r>
                    <m:r>
                      <a:rPr lang="en-GB" sz="2400" b="1" i="1" smtClean="0">
                        <a:solidFill>
                          <a:prstClr val="black"/>
                        </a:solidFill>
                        <a:latin typeface="Cambria Math"/>
                        <a:ea typeface="Cambria Math"/>
                      </a:rPr>
                      <m:t>±</m:t>
                    </m:r>
                    <m:r>
                      <a:rPr lang="en-GB" sz="2400" b="1" i="1" smtClean="0">
                        <a:solidFill>
                          <a:prstClr val="black"/>
                        </a:solidFill>
                        <a:latin typeface="Cambria Math"/>
                        <a:ea typeface="Cambria Math"/>
                      </a:rPr>
                      <m:t>𝟕</m:t>
                    </m:r>
                    <m:r>
                      <a:rPr lang="en-GB" sz="2400" b="1" i="1" smtClean="0">
                        <a:solidFill>
                          <a:prstClr val="black"/>
                        </a:solidFill>
                        <a:latin typeface="Cambria Math"/>
                        <a:ea typeface="Cambria Math"/>
                      </a:rPr>
                      <m:t>%</m:t>
                    </m:r>
                  </m:oMath>
                </a14:m>
                <a:endParaRPr lang="en-IE" sz="2400" b="1"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9080" y="3962400"/>
                <a:ext cx="8092440" cy="637547"/>
              </a:xfrm>
              <a:prstGeom prst="rect">
                <a:avLst/>
              </a:prstGeom>
              <a:blipFill rotWithShape="1">
                <a:blip r:embed="rId3"/>
                <a:stretch>
                  <a:fillRect l="-1206" b="-3810"/>
                </a:stretch>
              </a:blipFill>
            </p:spPr>
            <p:txBody>
              <a:bodyPr/>
              <a:lstStyle/>
              <a:p>
                <a:r>
                  <a:rPr lang="en-IE">
                    <a:noFill/>
                  </a:rPr>
                  <a:t> </a:t>
                </a:r>
              </a:p>
            </p:txBody>
          </p:sp>
        </mc:Fallback>
      </mc:AlternateContent>
      <p:sp>
        <p:nvSpPr>
          <p:cNvPr id="7" name="TextBox 6"/>
          <p:cNvSpPr txBox="1"/>
          <p:nvPr/>
        </p:nvSpPr>
        <p:spPr>
          <a:xfrm>
            <a:off x="304800" y="5821680"/>
            <a:ext cx="7269480" cy="461665"/>
          </a:xfrm>
          <a:prstGeom prst="rect">
            <a:avLst/>
          </a:prstGeom>
          <a:noFill/>
        </p:spPr>
        <p:txBody>
          <a:bodyPr wrap="square" rtlCol="0">
            <a:spAutoFit/>
          </a:bodyPr>
          <a:lstStyle/>
          <a:p>
            <a:r>
              <a:rPr lang="en-GB" sz="2400" b="1" i="1" dirty="0" smtClean="0">
                <a:solidFill>
                  <a:srgbClr val="FF0000"/>
                </a:solidFill>
                <a:latin typeface="Tahoma" pitchFamily="34" charset="0"/>
                <a:ea typeface="Tahoma" pitchFamily="34" charset="0"/>
                <a:cs typeface="Tahoma" pitchFamily="34" charset="0"/>
              </a:rPr>
              <a:t>TEST:           </a:t>
            </a:r>
            <a:r>
              <a:rPr lang="en-GB" sz="2400" b="1" dirty="0" smtClean="0">
                <a:solidFill>
                  <a:prstClr val="black"/>
                </a:solidFill>
              </a:rPr>
              <a:t>10%                       17%                          24%  </a:t>
            </a:r>
            <a:endParaRPr lang="en-IE" sz="2400" b="1" dirty="0">
              <a:solidFill>
                <a:prstClr val="black"/>
              </a:solidFill>
            </a:endParaRPr>
          </a:p>
        </p:txBody>
      </p:sp>
      <p:cxnSp>
        <p:nvCxnSpPr>
          <p:cNvPr id="9" name="Straight Arrow Connector 8"/>
          <p:cNvCxnSpPr/>
          <p:nvPr/>
        </p:nvCxnSpPr>
        <p:spPr>
          <a:xfrm flipH="1">
            <a:off x="2895600" y="6052512"/>
            <a:ext cx="12344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90160" y="6069538"/>
            <a:ext cx="131826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7467600" y="4782827"/>
            <a:ext cx="1234440" cy="1315405"/>
            <a:chOff x="5471160" y="4737107"/>
            <a:chExt cx="1234440" cy="1315405"/>
          </a:xfrm>
        </p:grpSpPr>
        <p:sp>
          <p:nvSpPr>
            <p:cNvPr id="19" name="Oval 18"/>
            <p:cNvSpPr/>
            <p:nvPr/>
          </p:nvSpPr>
          <p:spPr>
            <a:xfrm>
              <a:off x="5471160" y="4737107"/>
              <a:ext cx="883920" cy="82549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8" name="TextBox 17"/>
            <p:cNvSpPr txBox="1"/>
            <p:nvPr/>
          </p:nvSpPr>
          <p:spPr>
            <a:xfrm>
              <a:off x="5577840" y="4922520"/>
              <a:ext cx="1127760" cy="461665"/>
            </a:xfrm>
            <a:prstGeom prst="rect">
              <a:avLst/>
            </a:prstGeom>
            <a:noFill/>
          </p:spPr>
          <p:txBody>
            <a:bodyPr wrap="square" rtlCol="0">
              <a:spAutoFit/>
            </a:bodyPr>
            <a:lstStyle/>
            <a:p>
              <a:r>
                <a:rPr lang="en-GB" sz="2400" b="1" dirty="0">
                  <a:solidFill>
                    <a:prstClr val="black"/>
                  </a:solidFill>
                </a:rPr>
                <a:t>3</a:t>
              </a:r>
              <a:r>
                <a:rPr lang="en-GB" sz="2400" b="1" dirty="0" smtClean="0">
                  <a:solidFill>
                    <a:prstClr val="black"/>
                  </a:solidFill>
                </a:rPr>
                <a:t>0%</a:t>
              </a:r>
              <a:endParaRPr lang="en-IE" sz="2400" b="1" dirty="0">
                <a:solidFill>
                  <a:prstClr val="black"/>
                </a:solidFill>
              </a:endParaRPr>
            </a:p>
          </p:txBody>
        </p:sp>
        <p:cxnSp>
          <p:nvCxnSpPr>
            <p:cNvPr id="21" name="Straight Arrow Connector 20"/>
            <p:cNvCxnSpPr/>
            <p:nvPr/>
          </p:nvCxnSpPr>
          <p:spPr>
            <a:xfrm>
              <a:off x="5901690" y="5414665"/>
              <a:ext cx="0" cy="63784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326630" y="3940833"/>
            <a:ext cx="1143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800" b="1" dirty="0" smtClean="0">
                <a:solidFill>
                  <a:prstClr val="black"/>
                </a:solidFill>
              </a:rPr>
              <a:t>Reject</a:t>
            </a:r>
            <a:endParaRPr lang="en-IE" sz="2800" b="1" dirty="0">
              <a:solidFill>
                <a:prstClr val="black"/>
              </a:solidFill>
            </a:endParaRPr>
          </a:p>
        </p:txBody>
      </p:sp>
      <mc:AlternateContent xmlns:mc="http://schemas.openxmlformats.org/markup-compatibility/2006" xmlns:a14="http://schemas.microsoft.com/office/drawing/2010/main">
        <mc:Choice Requires="a14">
          <p:sp>
            <p:nvSpPr>
              <p:cNvPr id="4" name="TextBox 3"/>
              <p:cNvSpPr txBox="1"/>
              <p:nvPr/>
            </p:nvSpPr>
            <p:spPr>
              <a:xfrm>
                <a:off x="350520" y="4944457"/>
                <a:ext cx="4297680" cy="6127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E" b="1" i="1" smtClean="0">
                              <a:solidFill>
                                <a:prstClr val="white"/>
                              </a:solidFill>
                              <a:latin typeface="Cambria Math" panose="02040503050406030204" pitchFamily="18" charset="0"/>
                            </a:rPr>
                          </m:ctrlPr>
                        </m:fPr>
                        <m:num>
                          <m:r>
                            <a:rPr lang="en-GB" b="1" i="1" smtClean="0">
                              <a:solidFill>
                                <a:prstClr val="white"/>
                              </a:solidFill>
                              <a:latin typeface="Cambria Math"/>
                            </a:rPr>
                            <m:t>𝟑𝟒</m:t>
                          </m:r>
                        </m:num>
                        <m:den>
                          <m:r>
                            <a:rPr lang="en-GB" b="1" i="1" smtClean="0">
                              <a:solidFill>
                                <a:prstClr val="white"/>
                              </a:solidFill>
                              <a:latin typeface="Cambria Math"/>
                            </a:rPr>
                            <m:t>𝟐𝟎𝟎</m:t>
                          </m:r>
                        </m:den>
                      </m:f>
                      <m:r>
                        <a:rPr lang="en-GB" b="1" i="1" smtClean="0">
                          <a:solidFill>
                            <a:prstClr val="white"/>
                          </a:solidFill>
                          <a:latin typeface="Cambria Math"/>
                        </a:rPr>
                        <m:t>=</m:t>
                      </m:r>
                      <m:r>
                        <a:rPr lang="en-GB" b="1" i="1" smtClean="0">
                          <a:solidFill>
                            <a:prstClr val="white"/>
                          </a:solidFill>
                          <a:latin typeface="Cambria Math"/>
                        </a:rPr>
                        <m:t>𝟏𝟕</m:t>
                      </m:r>
                      <m:r>
                        <a:rPr lang="en-GB" b="1" i="1" smtClean="0">
                          <a:solidFill>
                            <a:prstClr val="white"/>
                          </a:solidFill>
                          <a:latin typeface="Cambria Math"/>
                        </a:rPr>
                        <m:t>% </m:t>
                      </m:r>
                      <m:r>
                        <a:rPr lang="en-GB" b="1" i="1" smtClean="0">
                          <a:solidFill>
                            <a:prstClr val="white"/>
                          </a:solidFill>
                          <a:latin typeface="Cambria Math"/>
                        </a:rPr>
                        <m:t>𝒂𝒓𝒆</m:t>
                      </m:r>
                      <m:r>
                        <a:rPr lang="en-GB" b="1" i="1" smtClean="0">
                          <a:solidFill>
                            <a:prstClr val="white"/>
                          </a:solidFill>
                          <a:latin typeface="Cambria Math"/>
                        </a:rPr>
                        <m:t> </m:t>
                      </m:r>
                      <m:r>
                        <a:rPr lang="en-GB" b="1" i="1" smtClean="0">
                          <a:solidFill>
                            <a:prstClr val="white"/>
                          </a:solidFill>
                          <a:latin typeface="Cambria Math"/>
                        </a:rPr>
                        <m:t>𝟏𝟖𝟎</m:t>
                      </m:r>
                      <m:r>
                        <a:rPr lang="en-GB" b="1" i="1" smtClean="0">
                          <a:solidFill>
                            <a:prstClr val="white"/>
                          </a:solidFill>
                          <a:latin typeface="Cambria Math"/>
                        </a:rPr>
                        <m:t>𝒄𝒎</m:t>
                      </m:r>
                      <m:r>
                        <a:rPr lang="en-GB" b="1" i="1" smtClean="0">
                          <a:solidFill>
                            <a:prstClr val="white"/>
                          </a:solidFill>
                          <a:latin typeface="Cambria Math"/>
                        </a:rPr>
                        <m:t> </m:t>
                      </m:r>
                      <m:r>
                        <a:rPr lang="en-GB" b="1" i="1" smtClean="0">
                          <a:solidFill>
                            <a:prstClr val="white"/>
                          </a:solidFill>
                          <a:latin typeface="Cambria Math"/>
                        </a:rPr>
                        <m:t>𝒐𝒓</m:t>
                      </m:r>
                      <m:r>
                        <a:rPr lang="en-GB" b="1" i="1" smtClean="0">
                          <a:solidFill>
                            <a:prstClr val="white"/>
                          </a:solidFill>
                          <a:latin typeface="Cambria Math"/>
                        </a:rPr>
                        <m:t> </m:t>
                      </m:r>
                      <m:r>
                        <a:rPr lang="en-GB" b="1" i="1" smtClean="0">
                          <a:solidFill>
                            <a:prstClr val="white"/>
                          </a:solidFill>
                          <a:latin typeface="Cambria Math"/>
                        </a:rPr>
                        <m:t>𝒕𝒂𝒍𝒍𝒆𝒓</m:t>
                      </m:r>
                    </m:oMath>
                  </m:oMathPara>
                </a14:m>
                <a:endParaRPr lang="en-IE" b="1" dirty="0">
                  <a:solidFill>
                    <a:prstClr val="white"/>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50520" y="4944457"/>
                <a:ext cx="4297680" cy="612732"/>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265722" y="5777861"/>
                <a:ext cx="682388" cy="523220"/>
              </a:xfrm>
              <a:prstGeom prst="rect">
                <a:avLst/>
              </a:prstGeom>
              <a:solidFill>
                <a:schemeClr val="accent3">
                  <a:lumMod val="60000"/>
                  <a:lumOff val="4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IE" sz="2800" b="1" i="1" smtClean="0">
                              <a:solidFill>
                                <a:prstClr val="black"/>
                              </a:solidFill>
                              <a:latin typeface="Cambria Math" panose="02040503050406030204" pitchFamily="18" charset="0"/>
                            </a:rPr>
                          </m:ctrlPr>
                        </m:accPr>
                        <m:e>
                          <m:r>
                            <a:rPr lang="en-IE" sz="2800" b="1" i="1" smtClean="0">
                              <a:solidFill>
                                <a:prstClr val="black"/>
                              </a:solidFill>
                              <a:latin typeface="Cambria Math"/>
                            </a:rPr>
                            <m:t>𝒑</m:t>
                          </m:r>
                        </m:e>
                      </m:acc>
                    </m:oMath>
                  </m:oMathPara>
                </a14:m>
                <a:endParaRPr lang="en-IE" sz="2800" b="1" dirty="0">
                  <a:solidFill>
                    <a:prstClr val="black"/>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265722" y="5777861"/>
                <a:ext cx="682388" cy="523220"/>
              </a:xfrm>
              <a:prstGeom prst="rect">
                <a:avLst/>
              </a:prstGeom>
              <a:blipFill rotWithShape="1">
                <a:blip r:embed="rId5"/>
                <a:stretch>
                  <a:fillRect/>
                </a:stretch>
              </a:blipFill>
            </p:spPr>
            <p:txBody>
              <a:bodyPr/>
              <a:lstStyle/>
              <a:p>
                <a:r>
                  <a:rPr lang="en-IE">
                    <a:noFill/>
                  </a:rPr>
                  <a:t> </a:t>
                </a:r>
              </a:p>
            </p:txBody>
          </p:sp>
        </mc:Fallback>
      </mc:AlternateContent>
      <p:sp>
        <p:nvSpPr>
          <p:cNvPr id="8" name="Slide Number Placeholder 7"/>
          <p:cNvSpPr>
            <a:spLocks noGrp="1"/>
          </p:cNvSpPr>
          <p:nvPr>
            <p:ph type="sldNum" sz="quarter" idx="12"/>
          </p:nvPr>
        </p:nvSpPr>
        <p:spPr/>
        <p:txBody>
          <a:bodyPr/>
          <a:lstStyle/>
          <a:p>
            <a:fld id="{736B3658-BC38-4F28-AB91-2A23628287C7}" type="slidenum">
              <a:rPr lang="en-IE" smtClean="0">
                <a:solidFill>
                  <a:prstClr val="black"/>
                </a:solidFill>
              </a:rPr>
              <a:pPr/>
              <a:t>47</a:t>
            </a:fld>
            <a:endParaRPr lang="en-IE">
              <a:solidFill>
                <a:prstClr val="black"/>
              </a:solidFill>
            </a:endParaRPr>
          </a:p>
        </p:txBody>
      </p:sp>
    </p:spTree>
    <p:extLst>
      <p:ext uri="{BB962C8B-B14F-4D97-AF65-F5344CB8AC3E}">
        <p14:creationId xmlns:p14="http://schemas.microsoft.com/office/powerpoint/2010/main" val="361676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0.7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strVal val="#ppt_w*0.70"/>
                                          </p:val>
                                        </p:tav>
                                        <p:tav tm="100000">
                                          <p:val>
                                            <p:strVal val="#ppt_w"/>
                                          </p:val>
                                        </p:tav>
                                      </p:tavLst>
                                    </p:anim>
                                    <p:anim calcmode="lin" valueType="num">
                                      <p:cBhvr>
                                        <p:cTn id="40" dur="1000" fill="hold"/>
                                        <p:tgtEl>
                                          <p:spTgt spid="13"/>
                                        </p:tgtEl>
                                        <p:attrNameLst>
                                          <p:attrName>ppt_h</p:attrName>
                                        </p:attrNameLst>
                                      </p:cBhvr>
                                      <p:tavLst>
                                        <p:tav tm="0">
                                          <p:val>
                                            <p:strVal val="#ppt_h"/>
                                          </p:val>
                                        </p:tav>
                                        <p:tav tm="100000">
                                          <p:val>
                                            <p:strVal val="#ppt_h"/>
                                          </p:val>
                                        </p:tav>
                                      </p:tavLst>
                                    </p:anim>
                                    <p:animEffect transition="in" filter="fade">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23" grpId="0" animBg="1"/>
      <p:bldP spid="4"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a:t>
            </a:r>
            <a:endParaRPr lang="en-IE" dirty="0"/>
          </a:p>
        </p:txBody>
      </p:sp>
      <p:sp>
        <p:nvSpPr>
          <p:cNvPr id="3" name="Content Placeholder 2"/>
          <p:cNvSpPr>
            <a:spLocks noGrp="1"/>
          </p:cNvSpPr>
          <p:nvPr>
            <p:ph idx="1"/>
          </p:nvPr>
        </p:nvSpPr>
        <p:spPr/>
        <p:txBody>
          <a:bodyPr/>
          <a:lstStyle/>
          <a:p>
            <a:r>
              <a:rPr lang="en-GB" dirty="0" smtClean="0"/>
              <a:t>Under workshop 5</a:t>
            </a:r>
            <a:endParaRPr lang="en-IE"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713" y="2185518"/>
            <a:ext cx="6886575"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36B3658-BC38-4F28-AB91-2A23628287C7}" type="slidenum">
              <a:rPr lang="en-IE" smtClean="0">
                <a:solidFill>
                  <a:prstClr val="black"/>
                </a:solidFill>
              </a:rPr>
              <a:pPr/>
              <a:t>48</a:t>
            </a:fld>
            <a:endParaRPr lang="en-IE">
              <a:solidFill>
                <a:prstClr val="black"/>
              </a:solidFill>
            </a:endParaRPr>
          </a:p>
        </p:txBody>
      </p:sp>
    </p:spTree>
    <p:extLst>
      <p:ext uri="{BB962C8B-B14F-4D97-AF65-F5344CB8AC3E}">
        <p14:creationId xmlns:p14="http://schemas.microsoft.com/office/powerpoint/2010/main" val="31662623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600" b="1" i="1" dirty="0" smtClean="0">
                <a:solidFill>
                  <a:srgbClr val="990033"/>
                </a:solidFill>
                <a:effectLst>
                  <a:outerShdw blurRad="38100" dist="38100" dir="2700000" algn="tl">
                    <a:srgbClr val="000000">
                      <a:alpha val="43137"/>
                    </a:srgbClr>
                  </a:outerShdw>
                </a:effectLst>
              </a:rPr>
              <a:t>Testing a Claim about a Proportion using a Sample Proportion</a:t>
            </a:r>
            <a:endParaRPr lang="en-IE" sz="3600"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52010"/>
            <a:ext cx="8229600" cy="4525963"/>
          </a:xfrm>
        </p:spPr>
        <p:txBody>
          <a:bodyPr>
            <a:noAutofit/>
          </a:bodyPr>
          <a:lstStyle/>
          <a:p>
            <a:pPr marL="0" lvl="4" indent="0">
              <a:buNone/>
            </a:pPr>
            <a:r>
              <a:rPr lang="en-IE" i="1" dirty="0">
                <a:solidFill>
                  <a:srgbClr val="990033"/>
                </a:solidFill>
              </a:rPr>
              <a:t>Go Fast Airlines provides internal flights in Ireland, short haul flights to Europe and long haul flights to America and Asia. Each month the company carries out a survey among 1000 passengers.  The company repeatedly advertises that 70% of their customers are satisfied with their overall service. </a:t>
            </a:r>
            <a:r>
              <a:rPr lang="en-IE" i="1" dirty="0" smtClean="0">
                <a:solidFill>
                  <a:srgbClr val="990033"/>
                </a:solidFill>
              </a:rPr>
              <a:t>640 </a:t>
            </a:r>
            <a:r>
              <a:rPr lang="en-IE" i="1" dirty="0">
                <a:solidFill>
                  <a:srgbClr val="990033"/>
                </a:solidFill>
              </a:rPr>
              <a:t>of the sample stated they were satisfied with the overall service.  </a:t>
            </a:r>
          </a:p>
          <a:p>
            <a:pPr marL="0" lvl="4" indent="0">
              <a:buNone/>
            </a:pPr>
            <a:endParaRPr lang="en-IE" i="1" dirty="0">
              <a:solidFill>
                <a:srgbClr val="990033"/>
              </a:solidFill>
            </a:endParaRPr>
          </a:p>
          <a:p>
            <a:pPr marL="0" lvl="4" indent="0">
              <a:buNone/>
            </a:pPr>
            <a:endParaRPr lang="en-IE" i="1" dirty="0">
              <a:solidFill>
                <a:srgbClr val="990033"/>
              </a:solidFill>
            </a:endParaRPr>
          </a:p>
          <a:p>
            <a:pPr marL="0" lvl="4" indent="0">
              <a:buNone/>
            </a:pPr>
            <a:endParaRPr lang="en-IE" i="1" dirty="0">
              <a:solidFill>
                <a:srgbClr val="990033"/>
              </a:solidFill>
            </a:endParaRPr>
          </a:p>
        </p:txBody>
      </p:sp>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49</a:t>
            </a:fld>
            <a:endParaRPr lang="en-IE" dirty="0">
              <a:solidFill>
                <a:prstClr val="black">
                  <a:tint val="75000"/>
                </a:prstClr>
              </a:solidFill>
            </a:endParaRPr>
          </a:p>
        </p:txBody>
      </p:sp>
    </p:spTree>
    <p:extLst>
      <p:ext uri="{BB962C8B-B14F-4D97-AF65-F5344CB8AC3E}">
        <p14:creationId xmlns:p14="http://schemas.microsoft.com/office/powerpoint/2010/main" val="1273576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86899" y="502823"/>
            <a:ext cx="6487431" cy="4429744"/>
          </a:xfrm>
          <a:prstGeom prst="rect">
            <a:avLst/>
          </a:prstGeom>
        </p:spPr>
      </p:pic>
      <p:pic>
        <p:nvPicPr>
          <p:cNvPr id="2" name="Picture 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286899" y="502823"/>
            <a:ext cx="6487431" cy="4429744"/>
          </a:xfrm>
          <a:prstGeom prst="rect">
            <a:avLst/>
          </a:prstGeom>
        </p:spPr>
      </p:pic>
      <p:pic>
        <p:nvPicPr>
          <p:cNvPr id="3" name="Picture 2"/>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286899" y="502823"/>
            <a:ext cx="6487431" cy="4429744"/>
          </a:xfrm>
          <a:prstGeom prst="rect">
            <a:avLst/>
          </a:prstGeom>
        </p:spPr>
      </p:pic>
      <p:pic>
        <p:nvPicPr>
          <p:cNvPr id="4" name="Picture 3"/>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286899" y="502823"/>
            <a:ext cx="6487431" cy="4429744"/>
          </a:xfrm>
          <a:prstGeom prst="rect">
            <a:avLst/>
          </a:prstGeom>
        </p:spPr>
      </p:pic>
      <p:sp>
        <p:nvSpPr>
          <p:cNvPr id="6" name="TextBox 5"/>
          <p:cNvSpPr txBox="1"/>
          <p:nvPr/>
        </p:nvSpPr>
        <p:spPr>
          <a:xfrm>
            <a:off x="425669" y="5218386"/>
            <a:ext cx="8292662" cy="954107"/>
          </a:xfrm>
          <a:prstGeom prst="rect">
            <a:avLst/>
          </a:prstGeom>
          <a:noFill/>
        </p:spPr>
        <p:txBody>
          <a:bodyPr wrap="square" rtlCol="0">
            <a:spAutoFit/>
          </a:bodyPr>
          <a:lstStyle/>
          <a:p>
            <a:pPr algn="ctr"/>
            <a:r>
              <a:rPr lang="en-GB" sz="2800" b="1" i="1" dirty="0" smtClean="0">
                <a:solidFill>
                  <a:srgbClr val="C00000"/>
                </a:solidFill>
                <a:latin typeface="Century Gothic" panose="020B0502020202020204" pitchFamily="34" charset="0"/>
              </a:rPr>
              <a:t>After our investigation we confirmed the Empirical Rule for normally distributed data</a:t>
            </a:r>
            <a:endParaRPr lang="en-IE" sz="2800" b="1" i="1" dirty="0" smtClean="0">
              <a:solidFill>
                <a:srgbClr val="C00000"/>
              </a:solidFill>
              <a:latin typeface="Century Gothic" panose="020B0502020202020204" pitchFamily="34" charset="0"/>
            </a:endParaRPr>
          </a:p>
        </p:txBody>
      </p:sp>
      <p:sp>
        <p:nvSpPr>
          <p:cNvPr id="7" name="Slide Number Placeholder 6"/>
          <p:cNvSpPr>
            <a:spLocks noGrp="1"/>
          </p:cNvSpPr>
          <p:nvPr>
            <p:ph type="sldNum" sz="quarter" idx="12"/>
          </p:nvPr>
        </p:nvSpPr>
        <p:spPr/>
        <p:txBody>
          <a:bodyPr/>
          <a:lstStyle/>
          <a:p>
            <a:fld id="{F79F11AE-FEA8-4E86-BAC6-BA1A6295265B}" type="slidenum">
              <a:rPr lang="en-IE" smtClean="0">
                <a:solidFill>
                  <a:prstClr val="black">
                    <a:tint val="75000"/>
                  </a:prstClr>
                </a:solidFill>
              </a:rPr>
              <a:pPr/>
              <a:t>5</a:t>
            </a:fld>
            <a:endParaRPr lang="en-IE" dirty="0">
              <a:solidFill>
                <a:prstClr val="black">
                  <a:tint val="75000"/>
                </a:prstClr>
              </a:solidFill>
            </a:endParaRPr>
          </a:p>
        </p:txBody>
      </p:sp>
    </p:spTree>
    <p:custDataLst>
      <p:tags r:id="rId1"/>
    </p:custDataLst>
    <p:extLst>
      <p:ext uri="{BB962C8B-B14F-4D97-AF65-F5344CB8AC3E}">
        <p14:creationId xmlns:p14="http://schemas.microsoft.com/office/powerpoint/2010/main" val="2385927850"/>
      </p:ext>
    </p:extLst>
  </p:cSld>
  <p:clrMapOvr>
    <a:masterClrMapping/>
  </p:clrMapOvr>
  <p:transition spd="slow" advTm="23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b="1" i="1" dirty="0" smtClean="0">
                <a:solidFill>
                  <a:srgbClr val="990033"/>
                </a:solidFill>
                <a:effectLst>
                  <a:outerShdw blurRad="38100" dist="38100" dir="2700000" algn="tl">
                    <a:srgbClr val="000000">
                      <a:alpha val="43137"/>
                    </a:srgbClr>
                  </a:outerShdw>
                </a:effectLst>
              </a:rPr>
              <a:t>Courtroom Analogy </a:t>
            </a:r>
            <a:r>
              <a:rPr lang="en-IE" b="1" i="1" dirty="0">
                <a:solidFill>
                  <a:srgbClr val="990033"/>
                </a:solidFill>
                <a:effectLst>
                  <a:outerShdw blurRad="38100" dist="38100" dir="2700000" algn="tl">
                    <a:srgbClr val="000000">
                      <a:alpha val="43137"/>
                    </a:srgbClr>
                  </a:outerShdw>
                </a:effectLst>
              </a:rPr>
              <a:t>to Teach Formal Language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8731" y="1442536"/>
                <a:ext cx="8229600" cy="4525963"/>
              </a:xfrm>
            </p:spPr>
            <p:txBody>
              <a:bodyPr>
                <a:noAutofit/>
              </a:bodyPr>
              <a:lstStyle/>
              <a:p>
                <a:r>
                  <a:rPr lang="en-IE" sz="1400" i="1" dirty="0" smtClean="0">
                    <a:solidFill>
                      <a:srgbClr val="990033"/>
                    </a:solidFill>
                  </a:rPr>
                  <a:t>At the start of a trial we assume the defendant is innocent.</a:t>
                </a:r>
                <a:endParaRPr lang="en-IE" sz="1400" i="1" dirty="0">
                  <a:solidFill>
                    <a:srgbClr val="990033"/>
                  </a:solidFill>
                </a:endParaRPr>
              </a:p>
              <a:p>
                <a:r>
                  <a:rPr lang="en-IE" sz="1400" i="1" dirty="0" smtClean="0">
                    <a:solidFill>
                      <a:srgbClr val="990033"/>
                    </a:solidFill>
                  </a:rPr>
                  <a:t>Then we present the evidence</a:t>
                </a:r>
                <a:r>
                  <a:rPr lang="en-IE" sz="1400" i="1" dirty="0">
                    <a:solidFill>
                      <a:srgbClr val="990033"/>
                    </a:solidFill>
                  </a:rPr>
                  <a:t>.</a:t>
                </a:r>
              </a:p>
              <a:p>
                <a:r>
                  <a:rPr lang="en-IE" sz="1400" i="1" dirty="0" smtClean="0">
                    <a:solidFill>
                      <a:srgbClr val="990033"/>
                    </a:solidFill>
                  </a:rPr>
                  <a:t>The verdict is “Guilty” </a:t>
                </a:r>
                <a:r>
                  <a:rPr lang="en-IE" sz="1400" i="1" dirty="0">
                    <a:solidFill>
                      <a:srgbClr val="990033"/>
                    </a:solidFill>
                  </a:rPr>
                  <a:t>or </a:t>
                </a:r>
                <a:r>
                  <a:rPr lang="en-IE" sz="1400" i="1" dirty="0" smtClean="0">
                    <a:solidFill>
                      <a:srgbClr val="990033"/>
                    </a:solidFill>
                  </a:rPr>
                  <a:t>“Not Guilty".  (Write this in a real world context)</a:t>
                </a:r>
                <a:endParaRPr lang="en-IE" sz="1400" i="1" dirty="0">
                  <a:solidFill>
                    <a:srgbClr val="990033"/>
                  </a:solidFill>
                </a:endParaRPr>
              </a:p>
              <a:p>
                <a:r>
                  <a:rPr lang="en-IE" sz="1400" i="1" dirty="0" smtClean="0">
                    <a:solidFill>
                      <a:srgbClr val="990033"/>
                    </a:solidFill>
                  </a:rPr>
                  <a:t>A real </a:t>
                </a:r>
                <a:r>
                  <a:rPr lang="en-IE" sz="1400" i="1" dirty="0">
                    <a:solidFill>
                      <a:srgbClr val="990033"/>
                    </a:solidFill>
                  </a:rPr>
                  <a:t>world </a:t>
                </a:r>
                <a:r>
                  <a:rPr lang="en-IE" sz="1400" i="1" dirty="0" smtClean="0">
                    <a:solidFill>
                      <a:srgbClr val="990033"/>
                    </a:solidFill>
                  </a:rPr>
                  <a:t>action</a:t>
                </a:r>
                <a:r>
                  <a:rPr lang="en-IE" sz="1400" i="1" dirty="0">
                    <a:solidFill>
                      <a:srgbClr val="990033"/>
                    </a:solidFill>
                  </a:rPr>
                  <a:t> </a:t>
                </a:r>
                <a:r>
                  <a:rPr lang="en-IE" sz="1400" i="1" dirty="0" smtClean="0">
                    <a:solidFill>
                      <a:srgbClr val="990033"/>
                    </a:solidFill>
                  </a:rPr>
                  <a:t>sometimes needs to be decided upon.</a:t>
                </a:r>
              </a:p>
              <a:p>
                <a:pPr marL="0" indent="0">
                  <a:buNone/>
                </a:pPr>
                <a:r>
                  <a:rPr lang="en-IE" sz="1400" b="1" dirty="0" smtClean="0"/>
                  <a:t>Null </a:t>
                </a:r>
                <a:r>
                  <a:rPr lang="en-IE" sz="1400" b="1" dirty="0"/>
                  <a:t>Hypothesis: </a:t>
                </a:r>
                <a:r>
                  <a:rPr lang="en-IE" sz="1400" dirty="0"/>
                  <a:t>The proportion of </a:t>
                </a:r>
                <a:r>
                  <a:rPr lang="en-IE" sz="1400" dirty="0" smtClean="0"/>
                  <a:t>passengers who are satisfied with the service is 70%.</a:t>
                </a:r>
                <a:r>
                  <a:rPr lang="en-IE" sz="700" dirty="0" smtClean="0"/>
                  <a:t> </a:t>
                </a:r>
                <a:r>
                  <a:rPr lang="en-IE" sz="1400" dirty="0"/>
                  <a:t>p = </a:t>
                </a:r>
                <a:r>
                  <a:rPr lang="en-IE" sz="1400" dirty="0" smtClean="0"/>
                  <a:t>0.7</a:t>
                </a:r>
                <a:endParaRPr lang="en-IE" sz="1400" dirty="0"/>
              </a:p>
              <a:p>
                <a:pPr marL="0" indent="0">
                  <a:buNone/>
                </a:pPr>
                <a:r>
                  <a:rPr lang="en-IE" sz="1400" b="1" dirty="0"/>
                  <a:t>Alternative Hypothesis:</a:t>
                </a:r>
                <a:r>
                  <a:rPr lang="en-IE" sz="1400" dirty="0"/>
                  <a:t> The proportion of </a:t>
                </a:r>
                <a:r>
                  <a:rPr lang="en-IE" sz="1400" dirty="0" smtClean="0"/>
                  <a:t>passengers who are satisfied with the service is not 70%. p</a:t>
                </a:r>
                <a:r>
                  <a:rPr lang="en-IE" sz="1400" dirty="0">
                    <a:sym typeface="Symbol"/>
                  </a:rPr>
                  <a:t></a:t>
                </a:r>
                <a:r>
                  <a:rPr lang="en-IE" sz="1400" dirty="0"/>
                  <a:t> </a:t>
                </a:r>
                <a:r>
                  <a:rPr lang="en-IE" sz="1400" dirty="0" smtClean="0"/>
                  <a:t>0.7</a:t>
                </a:r>
                <a:endParaRPr lang="en-IE" sz="1400" b="1" dirty="0" smtClean="0"/>
              </a:p>
              <a:p>
                <a:pPr marL="0" indent="0">
                  <a:buNone/>
                </a:pPr>
                <a:endParaRPr lang="en-IE" sz="1000" b="1" dirty="0" smtClean="0"/>
              </a:p>
              <a:p>
                <a:pPr marL="0" indent="0">
                  <a:buNone/>
                </a:pPr>
                <a:r>
                  <a:rPr lang="en-IE" sz="1400" b="1" dirty="0" smtClean="0"/>
                  <a:t>Evidence</a:t>
                </a:r>
                <a:r>
                  <a:rPr lang="en-IE" sz="1400" b="1" dirty="0"/>
                  <a:t>:</a:t>
                </a:r>
                <a:endParaRPr lang="en-IE" sz="1400" dirty="0"/>
              </a:p>
              <a:p>
                <a:pPr marL="0" indent="0">
                  <a:buNone/>
                </a:pPr>
                <a:r>
                  <a:rPr lang="en-IE" sz="1400" dirty="0"/>
                  <a:t>Sample Proportion = </a:t>
                </a:r>
                <a14:m>
                  <m:oMath xmlns:m="http://schemas.openxmlformats.org/officeDocument/2006/math">
                    <m:f>
                      <m:fPr>
                        <m:ctrlPr>
                          <a:rPr lang="en-IE" sz="1400" i="1">
                            <a:latin typeface="Cambria Math" panose="02040503050406030204" pitchFamily="18" charset="0"/>
                          </a:rPr>
                        </m:ctrlPr>
                      </m:fPr>
                      <m:num>
                        <m:r>
                          <a:rPr lang="en-IE" sz="1400" b="0" i="0" smtClean="0">
                            <a:latin typeface="Cambria Math"/>
                          </a:rPr>
                          <m:t>640</m:t>
                        </m:r>
                      </m:num>
                      <m:den>
                        <m:r>
                          <a:rPr lang="en-IE" sz="1400" b="0" i="0" smtClean="0">
                            <a:latin typeface="Cambria Math"/>
                          </a:rPr>
                          <m:t>1000</m:t>
                        </m:r>
                      </m:den>
                    </m:f>
                    <m:r>
                      <a:rPr lang="en-IE" sz="1400">
                        <a:latin typeface="Cambria Math"/>
                      </a:rPr>
                      <m:t>=0.</m:t>
                    </m:r>
                    <m:r>
                      <a:rPr lang="en-IE" sz="1400" b="0" i="0" smtClean="0">
                        <a:latin typeface="Cambria Math"/>
                      </a:rPr>
                      <m:t>64</m:t>
                    </m:r>
                    <m:r>
                      <a:rPr lang="en-IE" sz="1400">
                        <a:latin typeface="Cambria Math"/>
                      </a:rPr>
                      <m:t>=</m:t>
                    </m:r>
                    <m:r>
                      <a:rPr lang="en-IE" sz="1400" b="0" i="0" smtClean="0">
                        <a:latin typeface="Cambria Math"/>
                      </a:rPr>
                      <m:t>64</m:t>
                    </m:r>
                    <m:r>
                      <a:rPr lang="en-IE" sz="1400">
                        <a:latin typeface="Cambria Math"/>
                      </a:rPr>
                      <m:t>%</m:t>
                    </m:r>
                  </m:oMath>
                </a14:m>
                <a:endParaRPr lang="en-IE" sz="1400" dirty="0"/>
              </a:p>
              <a:p>
                <a:pPr marL="0" indent="0">
                  <a:buNone/>
                </a:pPr>
                <a:r>
                  <a:rPr lang="en-IE" sz="1400" dirty="0"/>
                  <a:t>Margin of Error = </a:t>
                </a:r>
                <a14:m>
                  <m:oMath xmlns:m="http://schemas.openxmlformats.org/officeDocument/2006/math">
                    <m:f>
                      <m:fPr>
                        <m:ctrlPr>
                          <a:rPr lang="en-IE" sz="1400" i="1">
                            <a:latin typeface="Cambria Math" panose="02040503050406030204" pitchFamily="18" charset="0"/>
                          </a:rPr>
                        </m:ctrlPr>
                      </m:fPr>
                      <m:num>
                        <m:r>
                          <a:rPr lang="en-IE" sz="1400">
                            <a:latin typeface="Cambria Math"/>
                          </a:rPr>
                          <m:t>1</m:t>
                        </m:r>
                      </m:num>
                      <m:den>
                        <m:rad>
                          <m:radPr>
                            <m:degHide m:val="on"/>
                            <m:ctrlPr>
                              <a:rPr lang="en-IE" sz="1400" i="1">
                                <a:latin typeface="Cambria Math" panose="02040503050406030204" pitchFamily="18" charset="0"/>
                              </a:rPr>
                            </m:ctrlPr>
                          </m:radPr>
                          <m:deg/>
                          <m:e>
                            <m:r>
                              <m:rPr>
                                <m:sty m:val="p"/>
                              </m:rPr>
                              <a:rPr lang="en-IE" sz="1400">
                                <a:latin typeface="Cambria Math"/>
                              </a:rPr>
                              <m:t>n</m:t>
                            </m:r>
                          </m:e>
                        </m:rad>
                      </m:den>
                    </m:f>
                    <m:r>
                      <a:rPr lang="en-IE" sz="1400">
                        <a:latin typeface="Cambria Math"/>
                      </a:rPr>
                      <m:t>=</m:t>
                    </m:r>
                    <m:f>
                      <m:fPr>
                        <m:ctrlPr>
                          <a:rPr lang="en-IE" sz="1400" i="1">
                            <a:latin typeface="Cambria Math" panose="02040503050406030204" pitchFamily="18" charset="0"/>
                          </a:rPr>
                        </m:ctrlPr>
                      </m:fPr>
                      <m:num>
                        <m:r>
                          <a:rPr lang="en-IE" sz="1400">
                            <a:latin typeface="Cambria Math"/>
                          </a:rPr>
                          <m:t>1</m:t>
                        </m:r>
                      </m:num>
                      <m:den>
                        <m:rad>
                          <m:radPr>
                            <m:degHide m:val="on"/>
                            <m:ctrlPr>
                              <a:rPr lang="en-IE" sz="1400" i="1">
                                <a:latin typeface="Cambria Math" panose="02040503050406030204" pitchFamily="18" charset="0"/>
                              </a:rPr>
                            </m:ctrlPr>
                          </m:radPr>
                          <m:deg/>
                          <m:e>
                            <m:r>
                              <a:rPr lang="en-IE" sz="1400" b="0" i="0" smtClean="0">
                                <a:latin typeface="Cambria Math"/>
                              </a:rPr>
                              <m:t>10</m:t>
                            </m:r>
                            <m:r>
                              <a:rPr lang="en-IE" sz="1400">
                                <a:latin typeface="Cambria Math"/>
                              </a:rPr>
                              <m:t>00</m:t>
                            </m:r>
                          </m:e>
                        </m:rad>
                      </m:den>
                    </m:f>
                    <m:r>
                      <a:rPr lang="en-IE" sz="1400" i="1">
                        <a:latin typeface="Cambria Math"/>
                      </a:rPr>
                      <m:t>=0.</m:t>
                    </m:r>
                    <m:r>
                      <a:rPr lang="en-IE" sz="1400" b="0" i="1" smtClean="0">
                        <a:latin typeface="Cambria Math"/>
                      </a:rPr>
                      <m:t>0316</m:t>
                    </m:r>
                    <m:r>
                      <a:rPr lang="en-IE" sz="1400" i="1">
                        <a:latin typeface="Cambria Math"/>
                      </a:rPr>
                      <m:t>=</m:t>
                    </m:r>
                    <m:r>
                      <a:rPr lang="en-IE" sz="1400" b="0" i="1" smtClean="0">
                        <a:latin typeface="Cambria Math"/>
                      </a:rPr>
                      <m:t>3.2</m:t>
                    </m:r>
                    <m:r>
                      <a:rPr lang="en-IE" sz="1400" i="1">
                        <a:latin typeface="Cambria Math"/>
                      </a:rPr>
                      <m:t>%</m:t>
                    </m:r>
                  </m:oMath>
                </a14:m>
                <a:endParaRPr lang="en-IE" sz="1400" b="1" dirty="0" smtClean="0"/>
              </a:p>
              <a:p>
                <a:pPr marL="0" indent="0">
                  <a:buNone/>
                </a:pPr>
                <a:endParaRPr lang="en-IE" sz="1000" b="1" dirty="0" smtClean="0"/>
              </a:p>
              <a:p>
                <a:pPr marL="0" indent="0">
                  <a:buNone/>
                </a:pPr>
                <a:r>
                  <a:rPr lang="en-IE" sz="1400" b="1" dirty="0" smtClean="0"/>
                  <a:t>Conclusion</a:t>
                </a:r>
              </a:p>
              <a:p>
                <a:pPr marL="0" indent="0">
                  <a:buNone/>
                </a:pPr>
                <a:r>
                  <a:rPr lang="en-IE" sz="1400" dirty="0" smtClean="0"/>
                  <a:t>The 70% is outside the range 60.8% to 67.2% of our confidence interval.</a:t>
                </a:r>
              </a:p>
              <a:p>
                <a:pPr marL="0" indent="0">
                  <a:buNone/>
                </a:pPr>
                <a:r>
                  <a:rPr lang="en-IE" sz="1400" dirty="0" smtClean="0"/>
                  <a:t>There is </a:t>
                </a:r>
                <a:r>
                  <a:rPr lang="en-IE" sz="1400" dirty="0"/>
                  <a:t>sufficient evidence to reject the claim that the percentage of </a:t>
                </a:r>
                <a:r>
                  <a:rPr lang="en-IE" sz="1400" dirty="0" smtClean="0"/>
                  <a:t>passengers who are happy with the service is 70% at the 5% level of significance.</a:t>
                </a:r>
              </a:p>
              <a:p>
                <a:pPr marL="0" indent="0">
                  <a:buNone/>
                </a:pPr>
                <a:endParaRPr lang="en-IE" sz="1000" b="1" dirty="0" smtClean="0"/>
              </a:p>
              <a:p>
                <a:pPr marL="0" indent="0">
                  <a:buNone/>
                </a:pPr>
                <a:r>
                  <a:rPr lang="en-IE" sz="1400" b="1" u="sng" dirty="0" smtClean="0"/>
                  <a:t>Possible</a:t>
                </a:r>
                <a:r>
                  <a:rPr lang="en-IE" sz="1400" b="1" dirty="0" smtClean="0"/>
                  <a:t> Actions:</a:t>
                </a:r>
                <a:r>
                  <a:rPr lang="en-IE" sz="1400" dirty="0" smtClean="0"/>
                  <a:t> </a:t>
                </a:r>
                <a:r>
                  <a:rPr lang="en-IE" sz="1400" dirty="0"/>
                  <a:t>Change the advertisement from 70</a:t>
                </a:r>
                <a:r>
                  <a:rPr lang="en-IE" sz="1400" dirty="0" smtClean="0"/>
                  <a:t>%.</a:t>
                </a:r>
                <a:endParaRPr lang="en-IE" sz="1400" dirty="0"/>
              </a:p>
              <a:p>
                <a:pPr marL="0" indent="0">
                  <a:buNone/>
                </a:pPr>
                <a:r>
                  <a:rPr lang="en-IE" sz="1400" dirty="0"/>
                  <a:t>Meet with staff to come up with suggestions about how to improve the level of satisfaction.</a:t>
                </a:r>
              </a:p>
              <a:p>
                <a:pPr marL="0" indent="0">
                  <a:buNone/>
                </a:pPr>
                <a:r>
                  <a:rPr lang="en-IE" sz="1400" dirty="0"/>
                  <a:t>Do a further survey to find out more detail about why the level of satisfaction has changed</a:t>
                </a:r>
                <a:r>
                  <a:rPr lang="en-IE" sz="1400" dirty="0" smtClean="0"/>
                  <a:t>.</a:t>
                </a:r>
                <a:endParaRPr lang="en-IE"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8731" y="1442536"/>
                <a:ext cx="8229600" cy="4525963"/>
              </a:xfrm>
              <a:blipFill rotWithShape="1">
                <a:blip r:embed="rId3"/>
                <a:stretch>
                  <a:fillRect l="-148" t="-135" b="-14151"/>
                </a:stretch>
              </a:blipFill>
            </p:spPr>
            <p:txBody>
              <a:bodyPr/>
              <a:lstStyle/>
              <a:p>
                <a:r>
                  <a:rPr lang="en-IE">
                    <a:noFill/>
                  </a:rPr>
                  <a:t> </a:t>
                </a:r>
              </a:p>
            </p:txBody>
          </p:sp>
        </mc:Fallback>
      </mc:AlternateContent>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50</a:t>
            </a:fld>
            <a:endParaRPr lang="en-IE" dirty="0">
              <a:solidFill>
                <a:prstClr val="black">
                  <a:tint val="75000"/>
                </a:prstClr>
              </a:solidFill>
            </a:endParaRPr>
          </a:p>
        </p:txBody>
      </p:sp>
      <p:pic>
        <p:nvPicPr>
          <p:cNvPr id="56322"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1128" y="4169545"/>
            <a:ext cx="5612524" cy="69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21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3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smtClean="0">
                <a:solidFill>
                  <a:srgbClr val="990033"/>
                </a:solidFill>
                <a:effectLst>
                  <a:outerShdw blurRad="38100" dist="38100" dir="2700000" algn="tl">
                    <a:srgbClr val="000000">
                      <a:alpha val="43137"/>
                    </a:srgbClr>
                  </a:outerShdw>
                </a:effectLst>
              </a:rPr>
              <a:t>Overview</a:t>
            </a:r>
            <a:endParaRPr lang="en-IE"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IE" sz="2400" i="1" dirty="0">
                <a:solidFill>
                  <a:srgbClr val="990033"/>
                </a:solidFill>
              </a:rPr>
              <a:t>Confidence Intervals and Hypothesis Testing for Proportions</a:t>
            </a:r>
          </a:p>
          <a:p>
            <a:pPr marL="514350" indent="-514350">
              <a:buFont typeface="+mj-lt"/>
              <a:buAutoNum type="arabicPeriod"/>
            </a:pPr>
            <a:r>
              <a:rPr lang="en-IE" sz="2400" b="1" i="1" dirty="0"/>
              <a:t>Analysing the Relationship Between Sample Means and the Population Mean</a:t>
            </a:r>
          </a:p>
          <a:p>
            <a:pPr marL="514350" indent="-514350">
              <a:buFont typeface="+mj-lt"/>
              <a:buAutoNum type="arabicPeriod"/>
            </a:pPr>
            <a:r>
              <a:rPr lang="en-IE" sz="2400" i="1" dirty="0">
                <a:solidFill>
                  <a:srgbClr val="990033"/>
                </a:solidFill>
              </a:rPr>
              <a:t>Using the Relationship for  Confidence Intervals for </a:t>
            </a:r>
            <a:r>
              <a:rPr lang="en-IE" sz="2400" i="1" dirty="0" smtClean="0">
                <a:solidFill>
                  <a:srgbClr val="990033"/>
                </a:solidFill>
              </a:rPr>
              <a:t>Means</a:t>
            </a:r>
            <a:endParaRPr lang="en-IE" sz="2400" i="1" dirty="0">
              <a:solidFill>
                <a:srgbClr val="990033"/>
              </a:solidFill>
            </a:endParaRPr>
          </a:p>
        </p:txBody>
      </p:sp>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51</a:t>
            </a:fld>
            <a:endParaRPr lang="en-IE" dirty="0">
              <a:solidFill>
                <a:prstClr val="black">
                  <a:tint val="75000"/>
                </a:prstClr>
              </a:solidFill>
            </a:endParaRPr>
          </a:p>
        </p:txBody>
      </p:sp>
    </p:spTree>
    <p:extLst>
      <p:ext uri="{BB962C8B-B14F-4D97-AF65-F5344CB8AC3E}">
        <p14:creationId xmlns:p14="http://schemas.microsoft.com/office/powerpoint/2010/main" val="23755197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b="1" i="1" dirty="0" smtClean="0">
                <a:solidFill>
                  <a:srgbClr val="990033"/>
                </a:solidFill>
                <a:effectLst>
                  <a:outerShdw blurRad="38100" dist="38100" dir="2700000" algn="tl">
                    <a:srgbClr val="000000">
                      <a:alpha val="43137"/>
                    </a:srgbClr>
                  </a:outerShdw>
                </a:effectLst>
              </a:rPr>
              <a:t>Some Distributions</a:t>
            </a:r>
            <a:endParaRPr lang="en-IE"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endParaRPr lang="en-IE" i="1" dirty="0">
              <a:solidFill>
                <a:srgbClr val="990033"/>
              </a:solidFill>
            </a:endParaRPr>
          </a:p>
        </p:txBody>
      </p:sp>
      <p:pic>
        <p:nvPicPr>
          <p:cNvPr id="33796" name="Picture 4" descr="https://encrypted-tbn1.gstatic.com/images?q=tbn:ANd9GcSmVIywo3ZnEUsSw_lzmTWDl8AJ72jgh-0aWYK7acH38fVtRZV8R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40" y="1617279"/>
            <a:ext cx="4102492" cy="2292569"/>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https://encrypted-tbn1.gstatic.com/images?q=tbn:ANd9GcTL9HckpEqv42A35fb8IAYbwH5wL8rb19fj9h_mHlUKaySOg5cs6Q">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3181" y="1468583"/>
            <a:ext cx="3455605" cy="2589959"/>
          </a:xfrm>
          <a:prstGeom prst="rect">
            <a:avLst/>
          </a:prstGeom>
          <a:noFill/>
          <a:extLst>
            <a:ext uri="{909E8E84-426E-40DD-AFC4-6F175D3DCCD1}">
              <a14:hiddenFill xmlns:a14="http://schemas.microsoft.com/office/drawing/2010/main">
                <a:solidFill>
                  <a:srgbClr val="FFFFFF"/>
                </a:solidFill>
              </a14:hiddenFill>
            </a:ext>
          </a:extLst>
        </p:spPr>
      </p:pic>
      <p:pic>
        <p:nvPicPr>
          <p:cNvPr id="33802" name="Picture 10" descr="https://encrypted-tbn3.gstatic.com/images?q=tbn:ANd9GcQMPNvlXK6qJGPfyILJ5s-n2iVXBtQzJbij438sC0Lom_dVVusnb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8983" y="3909848"/>
            <a:ext cx="3934976" cy="27216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52</a:t>
            </a:fld>
            <a:endParaRPr lang="en-IE" dirty="0">
              <a:solidFill>
                <a:prstClr val="black">
                  <a:tint val="75000"/>
                </a:prstClr>
              </a:solidFill>
            </a:endParaRPr>
          </a:p>
        </p:txBody>
      </p:sp>
    </p:spTree>
    <p:extLst>
      <p:ext uri="{BB962C8B-B14F-4D97-AF65-F5344CB8AC3E}">
        <p14:creationId xmlns:p14="http://schemas.microsoft.com/office/powerpoint/2010/main" val="30557556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a:solidFill>
                  <a:srgbClr val="990033"/>
                </a:solidFill>
                <a:effectLst>
                  <a:outerShdw blurRad="38100" dist="38100" dir="2700000" algn="tl">
                    <a:srgbClr val="000000">
                      <a:alpha val="43137"/>
                    </a:srgbClr>
                  </a:outerShdw>
                </a:effectLst>
              </a:rPr>
              <a:t>Question</a:t>
            </a:r>
          </a:p>
        </p:txBody>
      </p:sp>
      <p:sp>
        <p:nvSpPr>
          <p:cNvPr id="3" name="Content Placeholder 2"/>
          <p:cNvSpPr>
            <a:spLocks noGrp="1"/>
          </p:cNvSpPr>
          <p:nvPr>
            <p:ph idx="1"/>
          </p:nvPr>
        </p:nvSpPr>
        <p:spPr/>
        <p:txBody>
          <a:bodyPr>
            <a:normAutofit/>
          </a:bodyPr>
          <a:lstStyle/>
          <a:p>
            <a:pPr marL="0" indent="0">
              <a:buNone/>
            </a:pPr>
            <a:r>
              <a:rPr lang="en-IE" sz="2400" i="1" dirty="0">
                <a:solidFill>
                  <a:srgbClr val="990033"/>
                </a:solidFill>
              </a:rPr>
              <a:t>A sample </a:t>
            </a:r>
            <a:r>
              <a:rPr lang="en-IE" sz="2400" i="1" dirty="0" smtClean="0">
                <a:solidFill>
                  <a:srgbClr val="990033"/>
                </a:solidFill>
              </a:rPr>
              <a:t>size n=30 </a:t>
            </a:r>
            <a:r>
              <a:rPr lang="en-IE" sz="2400" i="1" dirty="0">
                <a:solidFill>
                  <a:srgbClr val="990033"/>
                </a:solidFill>
              </a:rPr>
              <a:t>was taken of the weights of school bags of </a:t>
            </a:r>
            <a:r>
              <a:rPr lang="en-IE" sz="2400" i="1" dirty="0" smtClean="0">
                <a:solidFill>
                  <a:srgbClr val="990033"/>
                </a:solidFill>
              </a:rPr>
              <a:t>post-primary </a:t>
            </a:r>
            <a:r>
              <a:rPr lang="en-IE" sz="2400" i="1" dirty="0">
                <a:solidFill>
                  <a:srgbClr val="990033"/>
                </a:solidFill>
              </a:rPr>
              <a:t>students.</a:t>
            </a:r>
          </a:p>
          <a:p>
            <a:pPr marL="0" indent="0">
              <a:buNone/>
            </a:pPr>
            <a:r>
              <a:rPr lang="en-IE" sz="2400" i="1" dirty="0">
                <a:solidFill>
                  <a:srgbClr val="990033"/>
                </a:solidFill>
              </a:rPr>
              <a:t>The mean of the sample is </a:t>
            </a:r>
            <a:r>
              <a:rPr lang="en-IE" sz="2400" i="1" dirty="0" smtClean="0">
                <a:solidFill>
                  <a:srgbClr val="990033"/>
                </a:solidFill>
              </a:rPr>
              <a:t>4.5</a:t>
            </a:r>
            <a:r>
              <a:rPr lang="en-IE" sz="2400" i="1" dirty="0">
                <a:solidFill>
                  <a:srgbClr val="990033"/>
                </a:solidFill>
              </a:rPr>
              <a:t> </a:t>
            </a:r>
            <a:r>
              <a:rPr lang="en-IE" sz="2400" i="1" dirty="0" smtClean="0">
                <a:solidFill>
                  <a:srgbClr val="990033"/>
                </a:solidFill>
              </a:rPr>
              <a:t>kg.</a:t>
            </a:r>
            <a:endParaRPr lang="en-IE" sz="2400" i="1" dirty="0">
              <a:solidFill>
                <a:srgbClr val="990033"/>
              </a:solidFill>
            </a:endParaRPr>
          </a:p>
          <a:p>
            <a:pPr marL="0" indent="0">
              <a:buNone/>
            </a:pPr>
            <a:r>
              <a:rPr lang="en-IE" sz="2400" i="1" dirty="0">
                <a:solidFill>
                  <a:srgbClr val="990033"/>
                </a:solidFill>
              </a:rPr>
              <a:t>The standard deviation of the sample is </a:t>
            </a:r>
            <a:r>
              <a:rPr lang="en-IE" sz="2400" i="1" dirty="0" smtClean="0">
                <a:solidFill>
                  <a:srgbClr val="990033"/>
                </a:solidFill>
              </a:rPr>
              <a:t>2.5 kg.</a:t>
            </a:r>
            <a:endParaRPr lang="en-IE" sz="2400" i="1" dirty="0">
              <a:solidFill>
                <a:srgbClr val="990033"/>
              </a:solidFill>
            </a:endParaRPr>
          </a:p>
          <a:p>
            <a:pPr marL="0" indent="0">
              <a:buNone/>
            </a:pPr>
            <a:r>
              <a:rPr lang="en-IE" sz="2400" b="1" i="1" dirty="0">
                <a:solidFill>
                  <a:srgbClr val="990033"/>
                </a:solidFill>
              </a:rPr>
              <a:t>Write a statement about the population mean (stating the level of confidence you are using).</a:t>
            </a:r>
          </a:p>
        </p:txBody>
      </p:sp>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53</a:t>
            </a:fld>
            <a:endParaRPr lang="en-IE" dirty="0">
              <a:solidFill>
                <a:prstClr val="black">
                  <a:tint val="75000"/>
                </a:prstClr>
              </a:solidFill>
            </a:endParaRPr>
          </a:p>
        </p:txBody>
      </p:sp>
    </p:spTree>
    <p:extLst>
      <p:ext uri="{BB962C8B-B14F-4D97-AF65-F5344CB8AC3E}">
        <p14:creationId xmlns:p14="http://schemas.microsoft.com/office/powerpoint/2010/main" val="402732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smtClean="0">
                <a:solidFill>
                  <a:srgbClr val="990033"/>
                </a:solidFill>
                <a:effectLst>
                  <a:outerShdw blurRad="38100" dist="38100" dir="2700000" algn="tl">
                    <a:srgbClr val="000000">
                      <a:alpha val="43137"/>
                    </a:srgbClr>
                  </a:outerShdw>
                </a:effectLst>
              </a:rPr>
              <a:t>Our </a:t>
            </a:r>
            <a:r>
              <a:rPr lang="en-IE" b="1" i="1" dirty="0">
                <a:solidFill>
                  <a:srgbClr val="990033"/>
                </a:solidFill>
                <a:effectLst>
                  <a:outerShdw blurRad="38100" dist="38100" dir="2700000" algn="tl">
                    <a:srgbClr val="000000">
                      <a:alpha val="43137"/>
                    </a:srgbClr>
                  </a:outerShdw>
                </a:effectLst>
              </a:rPr>
              <a:t>Findings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6883340"/>
              </p:ext>
            </p:extLst>
          </p:nvPr>
        </p:nvGraphicFramePr>
        <p:xfrm>
          <a:off x="323528" y="1452880"/>
          <a:ext cx="8284037" cy="4023360"/>
        </p:xfrm>
        <a:graphic>
          <a:graphicData uri="http://schemas.openxmlformats.org/drawingml/2006/table">
            <a:tbl>
              <a:tblPr firstRow="1" bandRow="1">
                <a:tableStyleId>{5C22544A-7EE6-4342-B048-85BDC9FD1C3A}</a:tableStyleId>
              </a:tblPr>
              <a:tblGrid>
                <a:gridCol w="1629283"/>
                <a:gridCol w="1645920"/>
                <a:gridCol w="2313534"/>
                <a:gridCol w="2695300"/>
              </a:tblGrid>
              <a:tr h="370840">
                <a:tc>
                  <a:txBody>
                    <a:bodyPr/>
                    <a:lstStyle/>
                    <a:p>
                      <a:pPr algn="ct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Shape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Centre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Spread</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IE" sz="2400" b="1" dirty="0" smtClean="0">
                          <a:solidFill>
                            <a:srgbClr val="990033"/>
                          </a:solidFill>
                        </a:rPr>
                        <a:t>Population</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E" sz="2400" dirty="0" smtClean="0">
                        <a:solidFill>
                          <a:srgbClr val="990033"/>
                        </a:solidFill>
                      </a:endParaRPr>
                    </a:p>
                    <a:p>
                      <a:pPr algn="ctr"/>
                      <a:endParaRPr lang="en-IE" sz="2400" dirty="0" smtClean="0">
                        <a:solidFill>
                          <a:srgbClr val="990033"/>
                        </a:solidFill>
                      </a:endParaRPr>
                    </a:p>
                    <a:p>
                      <a:pPr algn="ct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IE" sz="2400" b="1" dirty="0" smtClean="0">
                          <a:solidFill>
                            <a:srgbClr val="990033"/>
                          </a:solidFill>
                        </a:rPr>
                        <a:t>One </a:t>
                      </a:r>
                    </a:p>
                    <a:p>
                      <a:pPr algn="ctr"/>
                      <a:r>
                        <a:rPr lang="en-IE" sz="2400" b="1" dirty="0" smtClean="0">
                          <a:solidFill>
                            <a:srgbClr val="990033"/>
                          </a:solidFill>
                        </a:rPr>
                        <a:t>Large </a:t>
                      </a:r>
                    </a:p>
                    <a:p>
                      <a:pPr algn="ctr"/>
                      <a:r>
                        <a:rPr lang="en-IE" sz="2400" b="1" dirty="0" smtClean="0">
                          <a:solidFill>
                            <a:srgbClr val="990033"/>
                          </a:solidFill>
                        </a:rPr>
                        <a:t>Sample</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2400" dirty="0" smtClean="0">
                        <a:solidFill>
                          <a:srgbClr val="990033"/>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IE" sz="2400" b="1" dirty="0" smtClean="0">
                          <a:solidFill>
                            <a:srgbClr val="990033"/>
                          </a:solidFill>
                        </a:rPr>
                        <a:t>All Sample</a:t>
                      </a:r>
                    </a:p>
                    <a:p>
                      <a:pPr algn="ctr"/>
                      <a:r>
                        <a:rPr lang="en-IE" sz="2400" b="1" dirty="0" smtClean="0">
                          <a:solidFill>
                            <a:srgbClr val="990033"/>
                          </a:solidFill>
                        </a:rPr>
                        <a:t>Means</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E" sz="2400" dirty="0" smtClean="0">
                        <a:solidFill>
                          <a:srgbClr val="990033"/>
                        </a:solidFill>
                      </a:endParaRPr>
                    </a:p>
                    <a:p>
                      <a:pPr algn="ctr"/>
                      <a:endParaRPr lang="en-IE" sz="2400" dirty="0" smtClean="0">
                        <a:solidFill>
                          <a:srgbClr val="990033"/>
                        </a:solidFill>
                      </a:endParaRPr>
                    </a:p>
                    <a:p>
                      <a:pPr algn="ctr"/>
                      <a:endParaRPr lang="en-IE" sz="2400" dirty="0" smtClean="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Slide Number Placeholder 2"/>
          <p:cNvSpPr>
            <a:spLocks noGrp="1"/>
          </p:cNvSpPr>
          <p:nvPr>
            <p:ph type="sldNum" sz="quarter" idx="12"/>
          </p:nvPr>
        </p:nvSpPr>
        <p:spPr/>
        <p:txBody>
          <a:bodyPr/>
          <a:lstStyle/>
          <a:p>
            <a:fld id="{F79F11AE-FEA8-4E86-BAC6-BA1A6295265B}" type="slidenum">
              <a:rPr lang="en-IE" smtClean="0">
                <a:solidFill>
                  <a:prstClr val="black">
                    <a:tint val="75000"/>
                  </a:prstClr>
                </a:solidFill>
              </a:rPr>
              <a:pPr/>
              <a:t>54</a:t>
            </a:fld>
            <a:endParaRPr lang="en-IE" dirty="0">
              <a:solidFill>
                <a:prstClr val="black">
                  <a:tint val="75000"/>
                </a:prstClr>
              </a:solidFill>
            </a:endParaRPr>
          </a:p>
        </p:txBody>
      </p:sp>
    </p:spTree>
    <p:extLst>
      <p:ext uri="{BB962C8B-B14F-4D97-AF65-F5344CB8AC3E}">
        <p14:creationId xmlns:p14="http://schemas.microsoft.com/office/powerpoint/2010/main" val="14274603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r>
              <a:rPr lang="en-IE" sz="2800" b="1" i="1" dirty="0">
                <a:solidFill>
                  <a:srgbClr val="990033"/>
                </a:solidFill>
                <a:effectLst>
                  <a:outerShdw blurRad="38100" dist="38100" dir="2700000" algn="tl">
                    <a:srgbClr val="000000">
                      <a:alpha val="43137"/>
                    </a:srgbClr>
                  </a:outerShdw>
                </a:effectLst>
              </a:rPr>
              <a:t>Analysing the Relationship Between Sample Means and the Population Mean</a:t>
            </a:r>
          </a:p>
        </p:txBody>
      </p:sp>
      <p:sp>
        <p:nvSpPr>
          <p:cNvPr id="3" name="Content Placeholder 2"/>
          <p:cNvSpPr>
            <a:spLocks noGrp="1"/>
          </p:cNvSpPr>
          <p:nvPr>
            <p:ph idx="1"/>
          </p:nvPr>
        </p:nvSpPr>
        <p:spPr/>
        <p:txBody>
          <a:bodyPr>
            <a:normAutofit/>
          </a:bodyPr>
          <a:lstStyle/>
          <a:p>
            <a:pPr marL="0" indent="0">
              <a:buNone/>
            </a:pPr>
            <a:r>
              <a:rPr lang="en-IE" sz="2400" i="1" dirty="0">
                <a:solidFill>
                  <a:srgbClr val="990033"/>
                </a:solidFill>
              </a:rPr>
              <a:t>The distribution of weights of school bags of all 200 students in a school is shown in the diagram.  We will call this our </a:t>
            </a:r>
            <a:r>
              <a:rPr lang="en-IE" sz="2400" b="1" i="1" dirty="0">
                <a:solidFill>
                  <a:srgbClr val="990033"/>
                </a:solidFill>
              </a:rPr>
              <a:t>population distribution</a:t>
            </a:r>
            <a:r>
              <a:rPr lang="en-IE" sz="2400" i="1" dirty="0">
                <a:solidFill>
                  <a:srgbClr val="990033"/>
                </a:solidFill>
              </a:rPr>
              <a:t>.  </a:t>
            </a:r>
          </a:p>
          <a:p>
            <a:pPr marL="0" indent="0">
              <a:buNone/>
            </a:pPr>
            <a:endParaRPr lang="en-IE" dirty="0" smtClean="0"/>
          </a:p>
          <a:p>
            <a:pPr marL="0" indent="0">
              <a:buNone/>
            </a:pPr>
            <a:endParaRPr lang="en-IE" dirty="0" smtClean="0"/>
          </a:p>
          <a:p>
            <a:pPr marL="0" indent="0">
              <a:buNone/>
            </a:pPr>
            <a:endParaRPr lang="en-IE" dirty="0"/>
          </a:p>
        </p:txBody>
      </p:sp>
      <p:pic>
        <p:nvPicPr>
          <p:cNvPr id="6" name="Picture 5"/>
          <p:cNvPicPr/>
          <p:nvPr/>
        </p:nvPicPr>
        <p:blipFill>
          <a:blip r:embed="rId3"/>
          <a:stretch>
            <a:fillRect/>
          </a:stretch>
        </p:blipFill>
        <p:spPr>
          <a:xfrm>
            <a:off x="1860332" y="3216167"/>
            <a:ext cx="5423337" cy="2695902"/>
          </a:xfrm>
          <a:prstGeom prst="rect">
            <a:avLst/>
          </a:prstGeom>
        </p:spPr>
      </p:pic>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55</a:t>
            </a:fld>
            <a:endParaRPr lang="en-IE" dirty="0">
              <a:solidFill>
                <a:prstClr val="black">
                  <a:tint val="75000"/>
                </a:prstClr>
              </a:solidFill>
            </a:endParaRPr>
          </a:p>
        </p:txBody>
      </p:sp>
    </p:spTree>
    <p:extLst>
      <p:ext uri="{BB962C8B-B14F-4D97-AF65-F5344CB8AC3E}">
        <p14:creationId xmlns:p14="http://schemas.microsoft.com/office/powerpoint/2010/main" val="5557843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38200" y="116632"/>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970037"/>
                </a:solidFill>
                <a:latin typeface="+mj-lt"/>
                <a:ea typeface="+mj-ea"/>
                <a:cs typeface="+mj-cs"/>
              </a:defRPr>
            </a:lvl1pPr>
            <a:lvl2pPr algn="ctr" rtl="0" eaLnBrk="0" fontAlgn="base" hangingPunct="0">
              <a:spcBef>
                <a:spcPct val="0"/>
              </a:spcBef>
              <a:spcAft>
                <a:spcPct val="0"/>
              </a:spcAft>
              <a:defRPr sz="4400">
                <a:solidFill>
                  <a:srgbClr val="970037"/>
                </a:solidFill>
                <a:latin typeface="Arial" charset="0"/>
              </a:defRPr>
            </a:lvl2pPr>
            <a:lvl3pPr algn="ctr" rtl="0" eaLnBrk="0" fontAlgn="base" hangingPunct="0">
              <a:spcBef>
                <a:spcPct val="0"/>
              </a:spcBef>
              <a:spcAft>
                <a:spcPct val="0"/>
              </a:spcAft>
              <a:defRPr sz="4400">
                <a:solidFill>
                  <a:srgbClr val="970037"/>
                </a:solidFill>
                <a:latin typeface="Arial" charset="0"/>
              </a:defRPr>
            </a:lvl3pPr>
            <a:lvl4pPr algn="ctr" rtl="0" eaLnBrk="0" fontAlgn="base" hangingPunct="0">
              <a:spcBef>
                <a:spcPct val="0"/>
              </a:spcBef>
              <a:spcAft>
                <a:spcPct val="0"/>
              </a:spcAft>
              <a:defRPr sz="4400">
                <a:solidFill>
                  <a:srgbClr val="970037"/>
                </a:solidFill>
                <a:latin typeface="Arial" charset="0"/>
              </a:defRPr>
            </a:lvl4pPr>
            <a:lvl5pPr algn="ctr" rtl="0" eaLnBrk="0" fontAlgn="base" hangingPunct="0">
              <a:spcBef>
                <a:spcPct val="0"/>
              </a:spcBef>
              <a:spcAft>
                <a:spcPct val="0"/>
              </a:spcAft>
              <a:defRPr sz="4400">
                <a:solidFill>
                  <a:srgbClr val="970037"/>
                </a:solidFill>
                <a:latin typeface="Arial" charset="0"/>
              </a:defRPr>
            </a:lvl5pPr>
            <a:lvl6pPr marL="457200" algn="ctr" rtl="0" eaLnBrk="0" fontAlgn="base" hangingPunct="0">
              <a:spcBef>
                <a:spcPct val="0"/>
              </a:spcBef>
              <a:spcAft>
                <a:spcPct val="0"/>
              </a:spcAft>
              <a:defRPr sz="4400">
                <a:solidFill>
                  <a:srgbClr val="970037"/>
                </a:solidFill>
                <a:latin typeface="Arial" charset="0"/>
              </a:defRPr>
            </a:lvl6pPr>
            <a:lvl7pPr marL="914400" algn="ctr" rtl="0" eaLnBrk="0" fontAlgn="base" hangingPunct="0">
              <a:spcBef>
                <a:spcPct val="0"/>
              </a:spcBef>
              <a:spcAft>
                <a:spcPct val="0"/>
              </a:spcAft>
              <a:defRPr sz="4400">
                <a:solidFill>
                  <a:srgbClr val="970037"/>
                </a:solidFill>
                <a:latin typeface="Arial" charset="0"/>
              </a:defRPr>
            </a:lvl7pPr>
            <a:lvl8pPr marL="1371600" algn="ctr" rtl="0" eaLnBrk="0" fontAlgn="base" hangingPunct="0">
              <a:spcBef>
                <a:spcPct val="0"/>
              </a:spcBef>
              <a:spcAft>
                <a:spcPct val="0"/>
              </a:spcAft>
              <a:defRPr sz="4400">
                <a:solidFill>
                  <a:srgbClr val="970037"/>
                </a:solidFill>
                <a:latin typeface="Arial" charset="0"/>
              </a:defRPr>
            </a:lvl8pPr>
            <a:lvl9pPr marL="1828800" algn="ctr" rtl="0" eaLnBrk="0" fontAlgn="base" hangingPunct="0">
              <a:spcBef>
                <a:spcPct val="0"/>
              </a:spcBef>
              <a:spcAft>
                <a:spcPct val="0"/>
              </a:spcAft>
              <a:defRPr sz="4400">
                <a:solidFill>
                  <a:srgbClr val="970037"/>
                </a:solidFill>
                <a:latin typeface="Arial" charset="0"/>
              </a:defRPr>
            </a:lvl9pPr>
          </a:lstStyle>
          <a:p>
            <a:r>
              <a:rPr lang="en-IE" sz="3600" b="1" i="1" dirty="0" smtClean="0">
                <a:solidFill>
                  <a:srgbClr val="990033"/>
                </a:solidFill>
                <a:effectLst>
                  <a:outerShdw blurRad="38100" dist="38100" dir="2700000" algn="tl">
                    <a:srgbClr val="000000">
                      <a:alpha val="43137"/>
                    </a:srgbClr>
                  </a:outerShdw>
                </a:effectLst>
                <a:latin typeface="Century Gothic" pitchFamily="34" charset="0"/>
              </a:rPr>
              <a:t>Feedback and Answers</a:t>
            </a:r>
            <a:endParaRPr lang="en-IE" sz="3600" b="1" i="1" dirty="0">
              <a:solidFill>
                <a:srgbClr val="990033"/>
              </a:solidFill>
              <a:effectLst>
                <a:outerShdw blurRad="38100" dist="38100" dir="2700000" algn="tl">
                  <a:srgbClr val="000000">
                    <a:alpha val="43137"/>
                  </a:srgbClr>
                </a:outerShdw>
              </a:effectLst>
              <a:latin typeface="Century Gothic"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pPr marL="0" indent="0">
                  <a:buNone/>
                </a:pPr>
                <a:r>
                  <a:rPr lang="en-IE" b="1" i="1" dirty="0">
                    <a:solidFill>
                      <a:srgbClr val="990033"/>
                    </a:solidFill>
                  </a:rPr>
                  <a:t>1. </a:t>
                </a:r>
                <a:endParaRPr lang="en-IE" b="1" i="1" dirty="0" smtClean="0">
                  <a:solidFill>
                    <a:srgbClr val="990033"/>
                  </a:solidFill>
                </a:endParaRPr>
              </a:p>
              <a:p>
                <a:pPr marL="0" indent="0">
                  <a:buNone/>
                </a:pPr>
                <a:r>
                  <a:rPr lang="en-IE" dirty="0" smtClean="0">
                    <a:solidFill>
                      <a:srgbClr val="990033"/>
                    </a:solidFill>
                  </a:rPr>
                  <a:t>(a) </a:t>
                </a:r>
                <a:r>
                  <a:rPr lang="en-IE" i="1" dirty="0" smtClean="0">
                    <a:solidFill>
                      <a:srgbClr val="990033"/>
                    </a:solidFill>
                  </a:rPr>
                  <a:t>(Roughly) symmetric/bell-shaped/</a:t>
                </a:r>
              </a:p>
              <a:p>
                <a:pPr marL="0" indent="0">
                  <a:buNone/>
                </a:pPr>
                <a:r>
                  <a:rPr lang="en-IE" i="1" dirty="0">
                    <a:solidFill>
                      <a:srgbClr val="990033"/>
                    </a:solidFill>
                  </a:rPr>
                  <a:t>	</a:t>
                </a:r>
                <a:r>
                  <a:rPr lang="en-IE" i="1" dirty="0" smtClean="0">
                    <a:solidFill>
                      <a:srgbClr val="990033"/>
                    </a:solidFill>
                  </a:rPr>
                  <a:t>not skewed/mound-shaped</a:t>
                </a:r>
              </a:p>
              <a:p>
                <a:pPr marL="0" indent="0">
                  <a:buNone/>
                </a:pPr>
                <a:r>
                  <a:rPr lang="en-IE" dirty="0">
                    <a:solidFill>
                      <a:srgbClr val="990033"/>
                    </a:solidFill>
                  </a:rPr>
                  <a:t>(b) </a:t>
                </a:r>
                <a:r>
                  <a:rPr lang="en-IE" i="1" dirty="0" smtClean="0">
                    <a:solidFill>
                      <a:srgbClr val="990033"/>
                    </a:solidFill>
                  </a:rPr>
                  <a:t>Average is around 5 kg.</a:t>
                </a:r>
              </a:p>
              <a:p>
                <a:pPr marL="0" indent="0">
                  <a:buNone/>
                </a:pPr>
                <a:r>
                  <a:rPr lang="en-IE" dirty="0" smtClean="0">
                    <a:solidFill>
                      <a:srgbClr val="990033"/>
                    </a:solidFill>
                  </a:rPr>
                  <a:t>(c) </a:t>
                </a:r>
                <a:r>
                  <a:rPr lang="en-IE" i="1" dirty="0" smtClean="0">
                    <a:solidFill>
                      <a:srgbClr val="990033"/>
                    </a:solidFill>
                  </a:rPr>
                  <a:t>Most are within 2 kg of the average/</a:t>
                </a:r>
              </a:p>
              <a:p>
                <a:pPr marL="0" indent="0">
                  <a:buNone/>
                </a:pPr>
                <a:r>
                  <a:rPr lang="en-IE" i="1" dirty="0" smtClean="0">
                    <a:solidFill>
                      <a:srgbClr val="990033"/>
                    </a:solidFill>
                  </a:rPr>
                  <a:t>      inter-quartile range is about 4kg.</a:t>
                </a:r>
              </a:p>
              <a:p>
                <a:pPr marL="0" indent="0">
                  <a:buNone/>
                </a:pPr>
                <a:endParaRPr lang="en-IE" i="1" dirty="0">
                  <a:solidFill>
                    <a:srgbClr val="990033"/>
                  </a:solidFill>
                </a:endParaRPr>
              </a:p>
              <a:p>
                <a:pPr marL="0" indent="0">
                  <a:buNone/>
                </a:pPr>
                <a:r>
                  <a:rPr lang="en-IE" b="1" i="1" dirty="0">
                    <a:solidFill>
                      <a:srgbClr val="990033"/>
                    </a:solidFill>
                  </a:rPr>
                  <a:t>2. </a:t>
                </a:r>
                <a:endParaRPr lang="en-IE" b="1" i="1" dirty="0" smtClean="0">
                  <a:solidFill>
                    <a:srgbClr val="990033"/>
                  </a:solidFill>
                </a:endParaRPr>
              </a:p>
              <a:p>
                <a:pPr marL="0" indent="0">
                  <a:buNone/>
                </a:pPr>
                <a:r>
                  <a:rPr lang="en-IE" dirty="0" smtClean="0">
                    <a:solidFill>
                      <a:srgbClr val="990033"/>
                    </a:solidFill>
                  </a:rPr>
                  <a:t>(a) </a:t>
                </a:r>
                <a:r>
                  <a:rPr lang="en-IE" i="1" dirty="0" smtClean="0">
                    <a:solidFill>
                      <a:srgbClr val="990033"/>
                    </a:solidFill>
                  </a:rPr>
                  <a:t>Small Chance or unlikely</a:t>
                </a:r>
              </a:p>
              <a:p>
                <a:pPr marL="0" indent="0">
                  <a:buNone/>
                </a:pPr>
                <a:r>
                  <a:rPr lang="en-IE" dirty="0" smtClean="0">
                    <a:solidFill>
                      <a:srgbClr val="990033"/>
                    </a:solidFill>
                  </a:rPr>
                  <a:t>(b) </a:t>
                </a:r>
                <a:r>
                  <a:rPr lang="en-IE" i="1" dirty="0" smtClean="0">
                    <a:solidFill>
                      <a:srgbClr val="990033"/>
                    </a:solidFill>
                  </a:rPr>
                  <a:t>Around 5</a:t>
                </a:r>
              </a:p>
              <a:p>
                <a:pPr marL="0" indent="0">
                  <a:buNone/>
                </a:pPr>
                <a:endParaRPr lang="en-IE" i="1" dirty="0" smtClean="0">
                  <a:solidFill>
                    <a:srgbClr val="990033"/>
                  </a:solidFill>
                </a:endParaRPr>
              </a:p>
              <a:p>
                <a:pPr marL="0" indent="0">
                  <a:buNone/>
                </a:pPr>
                <a:r>
                  <a:rPr lang="en-IE" b="1" i="1" dirty="0" smtClean="0">
                    <a:solidFill>
                      <a:srgbClr val="990033"/>
                    </a:solidFill>
                  </a:rPr>
                  <a:t>3</a:t>
                </a:r>
                <a:r>
                  <a:rPr lang="en-IE" b="1" i="1" dirty="0">
                    <a:solidFill>
                      <a:srgbClr val="990033"/>
                    </a:solidFill>
                  </a:rPr>
                  <a:t>. </a:t>
                </a:r>
                <a:r>
                  <a:rPr lang="en-IE" i="1" dirty="0">
                    <a:solidFill>
                      <a:srgbClr val="990033"/>
                    </a:solidFill>
                  </a:rPr>
                  <a:t>How many different samples of size 30 are possible?</a:t>
                </a:r>
              </a:p>
              <a:p>
                <a:pPr marL="0" indent="0">
                  <a:buNone/>
                </a:pPr>
                <a14:m>
                  <m:oMath xmlns:m="http://schemas.openxmlformats.org/officeDocument/2006/math">
                    <m:d>
                      <m:dPr>
                        <m:ctrlPr>
                          <a:rPr lang="en-IE" i="1">
                            <a:solidFill>
                              <a:srgbClr val="990033"/>
                            </a:solidFill>
                            <a:latin typeface="Cambria Math" panose="02040503050406030204" pitchFamily="18" charset="0"/>
                          </a:rPr>
                        </m:ctrlPr>
                      </m:dPr>
                      <m:e>
                        <m:f>
                          <m:fPr>
                            <m:type m:val="noBar"/>
                            <m:ctrlPr>
                              <a:rPr lang="en-IE" i="1">
                                <a:solidFill>
                                  <a:srgbClr val="990033"/>
                                </a:solidFill>
                                <a:latin typeface="Cambria Math" panose="02040503050406030204" pitchFamily="18" charset="0"/>
                              </a:rPr>
                            </m:ctrlPr>
                          </m:fPr>
                          <m:num>
                            <m:r>
                              <a:rPr lang="en-IE" i="1">
                                <a:solidFill>
                                  <a:srgbClr val="990033"/>
                                </a:solidFill>
                                <a:latin typeface="Cambria Math"/>
                              </a:rPr>
                              <m:t>200</m:t>
                            </m:r>
                          </m:num>
                          <m:den>
                            <m:r>
                              <a:rPr lang="en-IE" i="1">
                                <a:solidFill>
                                  <a:srgbClr val="990033"/>
                                </a:solidFill>
                                <a:latin typeface="Cambria Math"/>
                              </a:rPr>
                              <m:t>30</m:t>
                            </m:r>
                          </m:den>
                        </m:f>
                      </m:e>
                    </m:d>
                  </m:oMath>
                </a14:m>
                <a:r>
                  <a:rPr lang="en-IE" i="1" dirty="0">
                    <a:solidFill>
                      <a:srgbClr val="990033"/>
                    </a:solidFill>
                  </a:rPr>
                  <a:t> = </a:t>
                </a:r>
                <a:r>
                  <a:rPr lang="en-IE" sz="2000" i="1" dirty="0">
                    <a:solidFill>
                      <a:srgbClr val="990033"/>
                    </a:solidFill>
                  </a:rPr>
                  <a:t>409,681,705,022,128,000,000,000,000,000,000,000</a:t>
                </a:r>
              </a:p>
              <a:p>
                <a:pPr marL="0" indent="0">
                  <a:buNone/>
                </a:pPr>
                <a:endParaRPr lang="en-IE" i="1" baseline="30000" dirty="0">
                  <a:solidFill>
                    <a:srgbClr val="990033"/>
                  </a:solidFill>
                </a:endParaRPr>
              </a:p>
              <a:p>
                <a:pPr marL="0" indent="0">
                  <a:buNone/>
                </a:pPr>
                <a:endParaRPr lang="en-IE" i="1" dirty="0">
                  <a:solidFill>
                    <a:srgbClr val="990033"/>
                  </a:solidFill>
                </a:endParaRPr>
              </a:p>
              <a:p>
                <a:pPr marL="0" indent="0">
                  <a:buNone/>
                </a:pPr>
                <a:endParaRPr lang="en-IE" i="1" dirty="0" smtClean="0">
                  <a:solidFill>
                    <a:srgbClr val="990033"/>
                  </a:solidFill>
                </a:endParaRPr>
              </a:p>
              <a:p>
                <a:pPr marL="0" indent="0">
                  <a:buNone/>
                </a:pPr>
                <a:endParaRPr lang="en-IE" i="1" baseline="30000" dirty="0" smtClean="0">
                  <a:solidFill>
                    <a:srgbClr val="990033"/>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889" t="-2291" b="-404"/>
                </a:stretch>
              </a:blipFill>
            </p:spPr>
            <p:txBody>
              <a:bodyPr/>
              <a:lstStyle/>
              <a:p>
                <a:r>
                  <a:rPr lang="en-IE">
                    <a:noFill/>
                  </a:rPr>
                  <a:t> </a:t>
                </a:r>
              </a:p>
            </p:txBody>
          </p:sp>
        </mc:Fallback>
      </mc:AlternateContent>
      <p:sp>
        <p:nvSpPr>
          <p:cNvPr id="5" name="Rectangle 4"/>
          <p:cNvSpPr/>
          <p:nvPr/>
        </p:nvSpPr>
        <p:spPr>
          <a:xfrm>
            <a:off x="386856" y="5632651"/>
            <a:ext cx="800496" cy="672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 name="Rectangle 5"/>
          <p:cNvSpPr/>
          <p:nvPr/>
        </p:nvSpPr>
        <p:spPr>
          <a:xfrm>
            <a:off x="1235273" y="5687909"/>
            <a:ext cx="5520348" cy="59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 name="Slide Number Placeholder 1"/>
          <p:cNvSpPr>
            <a:spLocks noGrp="1"/>
          </p:cNvSpPr>
          <p:nvPr>
            <p:ph type="sldNum" sz="quarter" idx="12"/>
          </p:nvPr>
        </p:nvSpPr>
        <p:spPr/>
        <p:txBody>
          <a:bodyPr/>
          <a:lstStyle/>
          <a:p>
            <a:fld id="{F79F11AE-FEA8-4E86-BAC6-BA1A6295265B}" type="slidenum">
              <a:rPr lang="en-IE" smtClean="0">
                <a:solidFill>
                  <a:prstClr val="black">
                    <a:tint val="75000"/>
                  </a:prstClr>
                </a:solidFill>
              </a:rPr>
              <a:pPr/>
              <a:t>56</a:t>
            </a:fld>
            <a:endParaRPr lang="en-IE" dirty="0">
              <a:solidFill>
                <a:prstClr val="black">
                  <a:tint val="75000"/>
                </a:prstClr>
              </a:solidFill>
            </a:endParaRPr>
          </a:p>
        </p:txBody>
      </p:sp>
    </p:spTree>
    <p:extLst>
      <p:ext uri="{BB962C8B-B14F-4D97-AF65-F5344CB8AC3E}">
        <p14:creationId xmlns:p14="http://schemas.microsoft.com/office/powerpoint/2010/main" val="624848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38200" y="116632"/>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970037"/>
                </a:solidFill>
                <a:latin typeface="+mj-lt"/>
                <a:ea typeface="+mj-ea"/>
                <a:cs typeface="+mj-cs"/>
              </a:defRPr>
            </a:lvl1pPr>
            <a:lvl2pPr algn="ctr" rtl="0" eaLnBrk="0" fontAlgn="base" hangingPunct="0">
              <a:spcBef>
                <a:spcPct val="0"/>
              </a:spcBef>
              <a:spcAft>
                <a:spcPct val="0"/>
              </a:spcAft>
              <a:defRPr sz="4400">
                <a:solidFill>
                  <a:srgbClr val="970037"/>
                </a:solidFill>
                <a:latin typeface="Arial" charset="0"/>
              </a:defRPr>
            </a:lvl2pPr>
            <a:lvl3pPr algn="ctr" rtl="0" eaLnBrk="0" fontAlgn="base" hangingPunct="0">
              <a:spcBef>
                <a:spcPct val="0"/>
              </a:spcBef>
              <a:spcAft>
                <a:spcPct val="0"/>
              </a:spcAft>
              <a:defRPr sz="4400">
                <a:solidFill>
                  <a:srgbClr val="970037"/>
                </a:solidFill>
                <a:latin typeface="Arial" charset="0"/>
              </a:defRPr>
            </a:lvl3pPr>
            <a:lvl4pPr algn="ctr" rtl="0" eaLnBrk="0" fontAlgn="base" hangingPunct="0">
              <a:spcBef>
                <a:spcPct val="0"/>
              </a:spcBef>
              <a:spcAft>
                <a:spcPct val="0"/>
              </a:spcAft>
              <a:defRPr sz="4400">
                <a:solidFill>
                  <a:srgbClr val="970037"/>
                </a:solidFill>
                <a:latin typeface="Arial" charset="0"/>
              </a:defRPr>
            </a:lvl4pPr>
            <a:lvl5pPr algn="ctr" rtl="0" eaLnBrk="0" fontAlgn="base" hangingPunct="0">
              <a:spcBef>
                <a:spcPct val="0"/>
              </a:spcBef>
              <a:spcAft>
                <a:spcPct val="0"/>
              </a:spcAft>
              <a:defRPr sz="4400">
                <a:solidFill>
                  <a:srgbClr val="970037"/>
                </a:solidFill>
                <a:latin typeface="Arial" charset="0"/>
              </a:defRPr>
            </a:lvl5pPr>
            <a:lvl6pPr marL="457200" algn="ctr" rtl="0" eaLnBrk="0" fontAlgn="base" hangingPunct="0">
              <a:spcBef>
                <a:spcPct val="0"/>
              </a:spcBef>
              <a:spcAft>
                <a:spcPct val="0"/>
              </a:spcAft>
              <a:defRPr sz="4400">
                <a:solidFill>
                  <a:srgbClr val="970037"/>
                </a:solidFill>
                <a:latin typeface="Arial" charset="0"/>
              </a:defRPr>
            </a:lvl6pPr>
            <a:lvl7pPr marL="914400" algn="ctr" rtl="0" eaLnBrk="0" fontAlgn="base" hangingPunct="0">
              <a:spcBef>
                <a:spcPct val="0"/>
              </a:spcBef>
              <a:spcAft>
                <a:spcPct val="0"/>
              </a:spcAft>
              <a:defRPr sz="4400">
                <a:solidFill>
                  <a:srgbClr val="970037"/>
                </a:solidFill>
                <a:latin typeface="Arial" charset="0"/>
              </a:defRPr>
            </a:lvl7pPr>
            <a:lvl8pPr marL="1371600" algn="ctr" rtl="0" eaLnBrk="0" fontAlgn="base" hangingPunct="0">
              <a:spcBef>
                <a:spcPct val="0"/>
              </a:spcBef>
              <a:spcAft>
                <a:spcPct val="0"/>
              </a:spcAft>
              <a:defRPr sz="4400">
                <a:solidFill>
                  <a:srgbClr val="970037"/>
                </a:solidFill>
                <a:latin typeface="Arial" charset="0"/>
              </a:defRPr>
            </a:lvl8pPr>
            <a:lvl9pPr marL="1828800" algn="ctr" rtl="0" eaLnBrk="0" fontAlgn="base" hangingPunct="0">
              <a:spcBef>
                <a:spcPct val="0"/>
              </a:spcBef>
              <a:spcAft>
                <a:spcPct val="0"/>
              </a:spcAft>
              <a:defRPr sz="4400">
                <a:solidFill>
                  <a:srgbClr val="970037"/>
                </a:solidFill>
                <a:latin typeface="Arial" charset="0"/>
              </a:defRPr>
            </a:lvl9pPr>
          </a:lstStyle>
          <a:p>
            <a:r>
              <a:rPr lang="en-IE" sz="3600" b="1" i="1" dirty="0" smtClean="0">
                <a:solidFill>
                  <a:srgbClr val="990033"/>
                </a:solidFill>
                <a:effectLst>
                  <a:outerShdw blurRad="38100" dist="38100" dir="2700000" algn="tl">
                    <a:srgbClr val="000000">
                      <a:alpha val="43137"/>
                    </a:srgbClr>
                  </a:outerShdw>
                </a:effectLst>
                <a:latin typeface="Century Gothic" pitchFamily="34" charset="0"/>
              </a:rPr>
              <a:t>Feedback and Answers</a:t>
            </a:r>
            <a:endParaRPr lang="en-IE" sz="3600" b="1" i="1" dirty="0">
              <a:solidFill>
                <a:srgbClr val="990033"/>
              </a:solidFill>
              <a:effectLst>
                <a:outerShdw blurRad="38100" dist="38100" dir="2700000" algn="tl">
                  <a:srgbClr val="000000">
                    <a:alpha val="43137"/>
                  </a:srgbClr>
                </a:outerShdw>
              </a:effectLst>
              <a:latin typeface="Century Gothic" pitchFamily="34"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IE" b="1" i="1" dirty="0" smtClean="0">
                <a:solidFill>
                  <a:srgbClr val="990033"/>
                </a:solidFill>
              </a:rPr>
              <a:t>7. </a:t>
            </a:r>
            <a:endParaRPr lang="en-IE" i="1" dirty="0" smtClean="0">
              <a:solidFill>
                <a:srgbClr val="990033"/>
              </a:solidFill>
            </a:endParaRPr>
          </a:p>
          <a:p>
            <a:pPr marL="0" indent="0">
              <a:buNone/>
            </a:pPr>
            <a:r>
              <a:rPr lang="en-IE" dirty="0" smtClean="0">
                <a:solidFill>
                  <a:srgbClr val="990033"/>
                </a:solidFill>
              </a:rPr>
              <a:t>(</a:t>
            </a:r>
            <a:r>
              <a:rPr lang="en-IE" dirty="0">
                <a:solidFill>
                  <a:srgbClr val="990033"/>
                </a:solidFill>
              </a:rPr>
              <a:t>b) </a:t>
            </a:r>
            <a:r>
              <a:rPr lang="en-IE" dirty="0" smtClean="0">
                <a:solidFill>
                  <a:srgbClr val="990033"/>
                </a:solidFill>
              </a:rPr>
              <a:t>The mean of the sample means</a:t>
            </a:r>
            <a:endParaRPr lang="en-IE" i="1" dirty="0" smtClean="0">
              <a:solidFill>
                <a:srgbClr val="990033"/>
              </a:solidFill>
            </a:endParaRPr>
          </a:p>
          <a:p>
            <a:pPr marL="0" indent="0">
              <a:buNone/>
            </a:pPr>
            <a:r>
              <a:rPr lang="en-IE" dirty="0" smtClean="0">
                <a:solidFill>
                  <a:srgbClr val="990033"/>
                </a:solidFill>
              </a:rPr>
              <a:t>(c) It is close to 5.1 kg.</a:t>
            </a:r>
            <a:endParaRPr lang="en-IE" i="1" dirty="0" smtClean="0">
              <a:solidFill>
                <a:srgbClr val="990033"/>
              </a:solidFill>
            </a:endParaRPr>
          </a:p>
          <a:p>
            <a:pPr marL="0" indent="0">
              <a:buNone/>
            </a:pPr>
            <a:endParaRPr lang="en-IE" i="1" dirty="0">
              <a:solidFill>
                <a:srgbClr val="990033"/>
              </a:solidFill>
            </a:endParaRPr>
          </a:p>
          <a:p>
            <a:pPr marL="0" indent="0">
              <a:buNone/>
            </a:pPr>
            <a:r>
              <a:rPr lang="en-IE" b="1" i="1" strike="sngStrike" dirty="0" smtClean="0">
                <a:solidFill>
                  <a:srgbClr val="990033"/>
                </a:solidFill>
              </a:rPr>
              <a:t>8. </a:t>
            </a:r>
          </a:p>
          <a:p>
            <a:pPr marL="0" indent="0">
              <a:buNone/>
            </a:pPr>
            <a:r>
              <a:rPr lang="en-IE" strike="sngStrike" dirty="0" smtClean="0">
                <a:solidFill>
                  <a:srgbClr val="990033"/>
                </a:solidFill>
              </a:rPr>
              <a:t>(</a:t>
            </a:r>
            <a:r>
              <a:rPr lang="en-IE" strike="sngStrike" dirty="0">
                <a:solidFill>
                  <a:srgbClr val="990033"/>
                </a:solidFill>
              </a:rPr>
              <a:t>b</a:t>
            </a:r>
            <a:r>
              <a:rPr lang="en-IE" strike="sngStrike" dirty="0" smtClean="0">
                <a:solidFill>
                  <a:srgbClr val="990033"/>
                </a:solidFill>
              </a:rPr>
              <a:t>) </a:t>
            </a:r>
            <a:r>
              <a:rPr lang="en-IE" sz="3100" strike="sngStrike" dirty="0">
                <a:solidFill>
                  <a:srgbClr val="990033"/>
                </a:solidFill>
              </a:rPr>
              <a:t>The range of the sample means</a:t>
            </a:r>
          </a:p>
          <a:p>
            <a:pPr marL="0" indent="0">
              <a:buNone/>
            </a:pPr>
            <a:r>
              <a:rPr lang="en-IE" sz="3100" strike="sngStrike" dirty="0">
                <a:solidFill>
                  <a:srgbClr val="990033"/>
                </a:solidFill>
              </a:rPr>
              <a:t>(c) It is much smaller.  It is much narrower.</a:t>
            </a:r>
          </a:p>
          <a:p>
            <a:pPr marL="0" indent="0">
              <a:buNone/>
            </a:pPr>
            <a:endParaRPr lang="en-IE" sz="3100" dirty="0">
              <a:solidFill>
                <a:srgbClr val="990033"/>
              </a:solidFill>
            </a:endParaRPr>
          </a:p>
          <a:p>
            <a:pPr marL="0" indent="0">
              <a:buNone/>
            </a:pPr>
            <a:r>
              <a:rPr lang="en-IE" sz="3100" b="1" dirty="0">
                <a:solidFill>
                  <a:srgbClr val="990033"/>
                </a:solidFill>
              </a:rPr>
              <a:t>9. </a:t>
            </a:r>
          </a:p>
          <a:p>
            <a:pPr marL="0" indent="0">
              <a:buNone/>
            </a:pPr>
            <a:r>
              <a:rPr lang="en-IE" sz="3100" dirty="0">
                <a:solidFill>
                  <a:srgbClr val="990033"/>
                </a:solidFill>
              </a:rPr>
              <a:t>(b) The standard deviation of the sample </a:t>
            </a:r>
            <a:r>
              <a:rPr lang="en-IE" sz="3100" dirty="0" smtClean="0">
                <a:solidFill>
                  <a:srgbClr val="990033"/>
                </a:solidFill>
              </a:rPr>
              <a:t>means.</a:t>
            </a:r>
          </a:p>
          <a:p>
            <a:pPr marL="0" indent="0">
              <a:buNone/>
            </a:pPr>
            <a:r>
              <a:rPr lang="en-IE" sz="3100" dirty="0" smtClean="0">
                <a:solidFill>
                  <a:srgbClr val="990033"/>
                </a:solidFill>
              </a:rPr>
              <a:t>(c) </a:t>
            </a:r>
            <a:r>
              <a:rPr lang="en-IE" sz="3100" dirty="0">
                <a:solidFill>
                  <a:srgbClr val="990033"/>
                </a:solidFill>
              </a:rPr>
              <a:t>It is much smaller.  It is much narrower.</a:t>
            </a:r>
          </a:p>
          <a:p>
            <a:pPr marL="0" indent="0">
              <a:buNone/>
            </a:pPr>
            <a:endParaRPr lang="en-IE" sz="3100" dirty="0">
              <a:solidFill>
                <a:srgbClr val="990033"/>
              </a:solidFill>
            </a:endParaRPr>
          </a:p>
          <a:p>
            <a:pPr marL="0" indent="0">
              <a:buNone/>
            </a:pPr>
            <a:endParaRPr lang="en-IE" sz="3100" dirty="0">
              <a:solidFill>
                <a:srgbClr val="990033"/>
              </a:solidFill>
            </a:endParaRPr>
          </a:p>
          <a:p>
            <a:pPr marL="0" indent="0">
              <a:buNone/>
            </a:pPr>
            <a:endParaRPr lang="en-IE" i="1" baseline="30000" dirty="0">
              <a:solidFill>
                <a:srgbClr val="990033"/>
              </a:solidFill>
            </a:endParaRPr>
          </a:p>
          <a:p>
            <a:pPr marL="0" indent="0">
              <a:buNone/>
            </a:pPr>
            <a:endParaRPr lang="en-IE" i="1" dirty="0">
              <a:solidFill>
                <a:srgbClr val="990033"/>
              </a:solidFill>
            </a:endParaRPr>
          </a:p>
          <a:p>
            <a:pPr marL="0" indent="0">
              <a:buNone/>
            </a:pPr>
            <a:endParaRPr lang="en-IE" i="1" dirty="0" smtClean="0">
              <a:solidFill>
                <a:srgbClr val="990033"/>
              </a:solidFill>
            </a:endParaRPr>
          </a:p>
          <a:p>
            <a:pPr marL="0" indent="0">
              <a:buNone/>
            </a:pPr>
            <a:endParaRPr lang="en-IE" i="1" baseline="30000" dirty="0" smtClean="0">
              <a:solidFill>
                <a:srgbClr val="990033"/>
              </a:solidFill>
            </a:endParaRPr>
          </a:p>
        </p:txBody>
      </p:sp>
      <p:sp>
        <p:nvSpPr>
          <p:cNvPr id="2" name="Slide Number Placeholder 1"/>
          <p:cNvSpPr>
            <a:spLocks noGrp="1"/>
          </p:cNvSpPr>
          <p:nvPr>
            <p:ph type="sldNum" sz="quarter" idx="12"/>
          </p:nvPr>
        </p:nvSpPr>
        <p:spPr/>
        <p:txBody>
          <a:bodyPr/>
          <a:lstStyle/>
          <a:p>
            <a:fld id="{F79F11AE-FEA8-4E86-BAC6-BA1A6295265B}" type="slidenum">
              <a:rPr lang="en-IE" smtClean="0">
                <a:solidFill>
                  <a:prstClr val="black">
                    <a:tint val="75000"/>
                  </a:prstClr>
                </a:solidFill>
              </a:rPr>
              <a:pPr/>
              <a:t>57</a:t>
            </a:fld>
            <a:endParaRPr lang="en-IE" dirty="0">
              <a:solidFill>
                <a:prstClr val="black">
                  <a:tint val="75000"/>
                </a:prstClr>
              </a:solidFill>
            </a:endParaRPr>
          </a:p>
        </p:txBody>
      </p:sp>
    </p:spTree>
    <p:extLst>
      <p:ext uri="{BB962C8B-B14F-4D97-AF65-F5344CB8AC3E}">
        <p14:creationId xmlns:p14="http://schemas.microsoft.com/office/powerpoint/2010/main" val="235130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IE" b="1" i="1" dirty="0" smtClean="0">
                <a:solidFill>
                  <a:srgbClr val="990033"/>
                </a:solidFill>
              </a:rPr>
              <a:t>12.</a:t>
            </a:r>
            <a:r>
              <a:rPr lang="en-IE" i="1" dirty="0" smtClean="0">
                <a:solidFill>
                  <a:srgbClr val="990033"/>
                </a:solidFill>
              </a:rPr>
              <a:t> </a:t>
            </a:r>
          </a:p>
          <a:p>
            <a:pPr marL="0" indent="0">
              <a:buNone/>
            </a:pPr>
            <a:r>
              <a:rPr lang="en-IE" i="1" dirty="0" smtClean="0">
                <a:solidFill>
                  <a:srgbClr val="990033"/>
                </a:solidFill>
              </a:rPr>
              <a:t>The distribution has one mode.  (If we look at more sample means we will see the distribution</a:t>
            </a:r>
          </a:p>
          <a:p>
            <a:pPr marL="0" indent="0">
              <a:buNone/>
            </a:pPr>
            <a:r>
              <a:rPr lang="en-IE" i="1" dirty="0" smtClean="0">
                <a:solidFill>
                  <a:srgbClr val="990033"/>
                </a:solidFill>
              </a:rPr>
              <a:t>roughly symmetric).  The sample means is </a:t>
            </a:r>
            <a:r>
              <a:rPr lang="en-IE" b="1" i="1" dirty="0" smtClean="0">
                <a:solidFill>
                  <a:srgbClr val="990033"/>
                </a:solidFill>
              </a:rPr>
              <a:t>centred</a:t>
            </a:r>
            <a:r>
              <a:rPr lang="en-IE" i="1" dirty="0" smtClean="0">
                <a:solidFill>
                  <a:srgbClr val="990033"/>
                </a:solidFill>
              </a:rPr>
              <a:t> around the centre of the population distribution.  The </a:t>
            </a:r>
            <a:r>
              <a:rPr lang="en-IE" b="1" i="1" dirty="0" smtClean="0">
                <a:solidFill>
                  <a:srgbClr val="990033"/>
                </a:solidFill>
              </a:rPr>
              <a:t>spread</a:t>
            </a:r>
            <a:r>
              <a:rPr lang="en-IE" i="1" dirty="0" smtClean="0">
                <a:solidFill>
                  <a:srgbClr val="990033"/>
                </a:solidFill>
              </a:rPr>
              <a:t> is narrower than the spread of the population distribution.</a:t>
            </a:r>
          </a:p>
          <a:p>
            <a:pPr marL="0" indent="0">
              <a:buNone/>
            </a:pPr>
            <a:endParaRPr lang="en-IE" i="1" dirty="0">
              <a:solidFill>
                <a:srgbClr val="990033"/>
              </a:solidFill>
            </a:endParaRPr>
          </a:p>
          <a:p>
            <a:pPr marL="0" indent="0">
              <a:buNone/>
            </a:pPr>
            <a:r>
              <a:rPr lang="en-IE" b="1" i="1" dirty="0" smtClean="0">
                <a:solidFill>
                  <a:srgbClr val="990033"/>
                </a:solidFill>
              </a:rPr>
              <a:t>13. </a:t>
            </a:r>
          </a:p>
          <a:p>
            <a:pPr marL="0" indent="0">
              <a:buNone/>
            </a:pPr>
            <a:r>
              <a:rPr lang="en-IE" i="1" dirty="0" smtClean="0">
                <a:solidFill>
                  <a:srgbClr val="990033"/>
                </a:solidFill>
              </a:rPr>
              <a:t>(a) it is </a:t>
            </a:r>
            <a:r>
              <a:rPr lang="en-IE" i="1" dirty="0">
                <a:solidFill>
                  <a:srgbClr val="990033"/>
                </a:solidFill>
              </a:rPr>
              <a:t>possible to get a mean between 1 kg and 2 kg but it is not very </a:t>
            </a:r>
            <a:r>
              <a:rPr lang="en-IE" i="1" dirty="0" smtClean="0">
                <a:solidFill>
                  <a:srgbClr val="990033"/>
                </a:solidFill>
              </a:rPr>
              <a:t>likely.</a:t>
            </a:r>
            <a:endParaRPr lang="en-IE" i="1" dirty="0">
              <a:solidFill>
                <a:srgbClr val="990033"/>
              </a:solidFill>
            </a:endParaRPr>
          </a:p>
          <a:p>
            <a:pPr marL="0" indent="0">
              <a:buNone/>
            </a:pPr>
            <a:r>
              <a:rPr lang="en-IE" i="1" dirty="0">
                <a:solidFill>
                  <a:srgbClr val="990033"/>
                </a:solidFill>
              </a:rPr>
              <a:t>(b) The mean of a sample will be close to the mean of the population.  Some will be closer than others.</a:t>
            </a:r>
          </a:p>
          <a:p>
            <a:pPr marL="0" indent="0">
              <a:buNone/>
            </a:pPr>
            <a:endParaRPr lang="en-IE" i="1" baseline="30000" dirty="0" smtClean="0">
              <a:solidFill>
                <a:srgbClr val="990033"/>
              </a:solidFill>
            </a:endParaRPr>
          </a:p>
        </p:txBody>
      </p:sp>
      <p:sp>
        <p:nvSpPr>
          <p:cNvPr id="4" name="Title 1"/>
          <p:cNvSpPr txBox="1">
            <a:spLocks/>
          </p:cNvSpPr>
          <p:nvPr/>
        </p:nvSpPr>
        <p:spPr bwMode="auto">
          <a:xfrm>
            <a:off x="838200" y="116632"/>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970037"/>
                </a:solidFill>
                <a:latin typeface="+mj-lt"/>
                <a:ea typeface="+mj-ea"/>
                <a:cs typeface="+mj-cs"/>
              </a:defRPr>
            </a:lvl1pPr>
            <a:lvl2pPr algn="ctr" rtl="0" eaLnBrk="0" fontAlgn="base" hangingPunct="0">
              <a:spcBef>
                <a:spcPct val="0"/>
              </a:spcBef>
              <a:spcAft>
                <a:spcPct val="0"/>
              </a:spcAft>
              <a:defRPr sz="4400">
                <a:solidFill>
                  <a:srgbClr val="970037"/>
                </a:solidFill>
                <a:latin typeface="Arial" charset="0"/>
              </a:defRPr>
            </a:lvl2pPr>
            <a:lvl3pPr algn="ctr" rtl="0" eaLnBrk="0" fontAlgn="base" hangingPunct="0">
              <a:spcBef>
                <a:spcPct val="0"/>
              </a:spcBef>
              <a:spcAft>
                <a:spcPct val="0"/>
              </a:spcAft>
              <a:defRPr sz="4400">
                <a:solidFill>
                  <a:srgbClr val="970037"/>
                </a:solidFill>
                <a:latin typeface="Arial" charset="0"/>
              </a:defRPr>
            </a:lvl3pPr>
            <a:lvl4pPr algn="ctr" rtl="0" eaLnBrk="0" fontAlgn="base" hangingPunct="0">
              <a:spcBef>
                <a:spcPct val="0"/>
              </a:spcBef>
              <a:spcAft>
                <a:spcPct val="0"/>
              </a:spcAft>
              <a:defRPr sz="4400">
                <a:solidFill>
                  <a:srgbClr val="970037"/>
                </a:solidFill>
                <a:latin typeface="Arial" charset="0"/>
              </a:defRPr>
            </a:lvl4pPr>
            <a:lvl5pPr algn="ctr" rtl="0" eaLnBrk="0" fontAlgn="base" hangingPunct="0">
              <a:spcBef>
                <a:spcPct val="0"/>
              </a:spcBef>
              <a:spcAft>
                <a:spcPct val="0"/>
              </a:spcAft>
              <a:defRPr sz="4400">
                <a:solidFill>
                  <a:srgbClr val="970037"/>
                </a:solidFill>
                <a:latin typeface="Arial" charset="0"/>
              </a:defRPr>
            </a:lvl5pPr>
            <a:lvl6pPr marL="457200" algn="ctr" rtl="0" eaLnBrk="0" fontAlgn="base" hangingPunct="0">
              <a:spcBef>
                <a:spcPct val="0"/>
              </a:spcBef>
              <a:spcAft>
                <a:spcPct val="0"/>
              </a:spcAft>
              <a:defRPr sz="4400">
                <a:solidFill>
                  <a:srgbClr val="970037"/>
                </a:solidFill>
                <a:latin typeface="Arial" charset="0"/>
              </a:defRPr>
            </a:lvl6pPr>
            <a:lvl7pPr marL="914400" algn="ctr" rtl="0" eaLnBrk="0" fontAlgn="base" hangingPunct="0">
              <a:spcBef>
                <a:spcPct val="0"/>
              </a:spcBef>
              <a:spcAft>
                <a:spcPct val="0"/>
              </a:spcAft>
              <a:defRPr sz="4400">
                <a:solidFill>
                  <a:srgbClr val="970037"/>
                </a:solidFill>
                <a:latin typeface="Arial" charset="0"/>
              </a:defRPr>
            </a:lvl7pPr>
            <a:lvl8pPr marL="1371600" algn="ctr" rtl="0" eaLnBrk="0" fontAlgn="base" hangingPunct="0">
              <a:spcBef>
                <a:spcPct val="0"/>
              </a:spcBef>
              <a:spcAft>
                <a:spcPct val="0"/>
              </a:spcAft>
              <a:defRPr sz="4400">
                <a:solidFill>
                  <a:srgbClr val="970037"/>
                </a:solidFill>
                <a:latin typeface="Arial" charset="0"/>
              </a:defRPr>
            </a:lvl8pPr>
            <a:lvl9pPr marL="1828800" algn="ctr" rtl="0" eaLnBrk="0" fontAlgn="base" hangingPunct="0">
              <a:spcBef>
                <a:spcPct val="0"/>
              </a:spcBef>
              <a:spcAft>
                <a:spcPct val="0"/>
              </a:spcAft>
              <a:defRPr sz="4400">
                <a:solidFill>
                  <a:srgbClr val="970037"/>
                </a:solidFill>
                <a:latin typeface="Arial" charset="0"/>
              </a:defRPr>
            </a:lvl9pPr>
          </a:lstStyle>
          <a:p>
            <a:r>
              <a:rPr lang="en-IE" sz="3600" b="1" i="1" dirty="0" smtClean="0">
                <a:solidFill>
                  <a:srgbClr val="990033"/>
                </a:solidFill>
                <a:effectLst>
                  <a:outerShdw blurRad="38100" dist="38100" dir="2700000" algn="tl">
                    <a:srgbClr val="000000">
                      <a:alpha val="43137"/>
                    </a:srgbClr>
                  </a:outerShdw>
                </a:effectLst>
                <a:latin typeface="Century Gothic" pitchFamily="34" charset="0"/>
              </a:rPr>
              <a:t>Feedback and Answers</a:t>
            </a:r>
            <a:endParaRPr lang="en-IE" sz="3600" b="1" i="1" dirty="0">
              <a:solidFill>
                <a:srgbClr val="990033"/>
              </a:solidFill>
              <a:effectLst>
                <a:outerShdw blurRad="38100" dist="38100" dir="2700000" algn="tl">
                  <a:srgbClr val="000000">
                    <a:alpha val="43137"/>
                  </a:srgbClr>
                </a:outerShdw>
              </a:effectLst>
              <a:latin typeface="Century Gothic" pitchFamily="34" charset="0"/>
            </a:endParaRPr>
          </a:p>
        </p:txBody>
      </p:sp>
      <p:sp>
        <p:nvSpPr>
          <p:cNvPr id="2" name="Slide Number Placeholder 1"/>
          <p:cNvSpPr>
            <a:spLocks noGrp="1"/>
          </p:cNvSpPr>
          <p:nvPr>
            <p:ph type="sldNum" sz="quarter" idx="12"/>
          </p:nvPr>
        </p:nvSpPr>
        <p:spPr/>
        <p:txBody>
          <a:bodyPr/>
          <a:lstStyle/>
          <a:p>
            <a:fld id="{F79F11AE-FEA8-4E86-BAC6-BA1A6295265B}" type="slidenum">
              <a:rPr lang="en-IE" smtClean="0">
                <a:solidFill>
                  <a:prstClr val="black">
                    <a:tint val="75000"/>
                  </a:prstClr>
                </a:solidFill>
              </a:rPr>
              <a:pPr/>
              <a:t>58</a:t>
            </a:fld>
            <a:endParaRPr lang="en-IE" dirty="0">
              <a:solidFill>
                <a:prstClr val="black">
                  <a:tint val="75000"/>
                </a:prst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7168" y="3573016"/>
            <a:ext cx="92091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5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2" name="Picture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3"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4"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5"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6" name="Picture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7"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8" name="Picture 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9" name="Picture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0" name="Picture 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1" name="Picture 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2" name="Picture 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3" name="Picture 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4" name="Picture 6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5" name="Picture 6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7" name="Picture 6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8" name="Picture 6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9" name="Picture 6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0" name="Picture 6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1" name="Picture 6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2" name="Picture 6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3" name="Picture 6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4" name="Picture 7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5" name="Picture 7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7" name="Picture 7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8" name="Picture 7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9" name="Picture 7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0" name="Picture 7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1" name="Picture 7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2" name="Picture 7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3" name="Picture 7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4" name="Picture 8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5" name="Picture 8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6" name="Picture 8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7" name="Picture 8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8" name="Picture 84"/>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9" name="Picture 85"/>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0" name="Picture 86"/>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1" name="Picture 87"/>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3" name="Picture 89"/>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4" name="Picture 9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5" name="Picture 9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6" name="Picture 92"/>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7" name="Picture 9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8" name="Picture 94"/>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9" name="Picture 95"/>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0" name="Picture 96"/>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1" name="Picture 97"/>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2" name="Picture 98"/>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3" name="Picture 99"/>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4" name="Picture 100"/>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5" name="Picture 10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07504" y="322610"/>
            <a:ext cx="8927298" cy="63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7504" y="322610"/>
            <a:ext cx="8927298" cy="6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99741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8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8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8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8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8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8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8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8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9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9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9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9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09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9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09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09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09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10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10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10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10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10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10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1106"/>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110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1108"/>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1109"/>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1110"/>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1111"/>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1113"/>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1114"/>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1115"/>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1116"/>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1117"/>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1118"/>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1119"/>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1120"/>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1121"/>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1122"/>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1123"/>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1124"/>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nodeType="clickEffect">
                                  <p:stCondLst>
                                    <p:cond delay="0"/>
                                  </p:stCondLst>
                                  <p:childTnLst>
                                    <p:set>
                                      <p:cBhvr>
                                        <p:cTn id="206" dur="1" fill="hold">
                                          <p:stCondLst>
                                            <p:cond delay="0"/>
                                          </p:stCondLst>
                                        </p:cTn>
                                        <p:tgtEl>
                                          <p:spTgt spid="1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27" name="Line 15"/>
          <p:cNvSpPr>
            <a:spLocks noChangeShapeType="1"/>
          </p:cNvSpPr>
          <p:nvPr/>
        </p:nvSpPr>
        <p:spPr bwMode="auto">
          <a:xfrm>
            <a:off x="718571" y="4077072"/>
            <a:ext cx="7704000"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474128" name="Line 16"/>
          <p:cNvSpPr>
            <a:spLocks noChangeShapeType="1"/>
          </p:cNvSpPr>
          <p:nvPr/>
        </p:nvSpPr>
        <p:spPr bwMode="auto">
          <a:xfrm>
            <a:off x="903771" y="4109994"/>
            <a:ext cx="0" cy="19087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9" name="Line 16"/>
          <p:cNvSpPr>
            <a:spLocks noChangeShapeType="1"/>
          </p:cNvSpPr>
          <p:nvPr/>
        </p:nvSpPr>
        <p:spPr bwMode="auto">
          <a:xfrm>
            <a:off x="8220900" y="4109994"/>
            <a:ext cx="0" cy="180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1917063673"/>
              </p:ext>
            </p:extLst>
          </p:nvPr>
        </p:nvGraphicFramePr>
        <p:xfrm>
          <a:off x="4476750" y="4406900"/>
          <a:ext cx="190500" cy="247650"/>
        </p:xfrm>
        <a:graphic>
          <a:graphicData uri="http://schemas.openxmlformats.org/presentationml/2006/ole">
            <mc:AlternateContent xmlns:mc="http://schemas.openxmlformats.org/markup-compatibility/2006">
              <mc:Choice xmlns:v="urn:schemas-microsoft-com:vml" Requires="v">
                <p:oleObj spid="_x0000_s50318" name="Equation" r:id="rId4" imgW="126720" imgH="164880" progId="Equation.DSMT4">
                  <p:embed/>
                </p:oleObj>
              </mc:Choice>
              <mc:Fallback>
                <p:oleObj name="Equation" r:id="rId4" imgW="12672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0" y="4406900"/>
                        <a:ext cx="1905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37" name="Object 25"/>
          <p:cNvGraphicFramePr>
            <a:graphicFrameLocks noChangeAspect="1"/>
          </p:cNvGraphicFramePr>
          <p:nvPr/>
        </p:nvGraphicFramePr>
        <p:xfrm>
          <a:off x="5673725" y="4468813"/>
          <a:ext cx="171450" cy="228600"/>
        </p:xfrm>
        <a:graphic>
          <a:graphicData uri="http://schemas.openxmlformats.org/presentationml/2006/ole">
            <mc:AlternateContent xmlns:mc="http://schemas.openxmlformats.org/markup-compatibility/2006">
              <mc:Choice xmlns:v="urn:schemas-microsoft-com:vml" Requires="v">
                <p:oleObj spid="_x0000_s50319" name="Equation" r:id="rId6" imgW="114120" imgH="152280" progId="Equation.DSMT4">
                  <p:embed/>
                </p:oleObj>
              </mc:Choice>
              <mc:Fallback>
                <p:oleObj name="Equation" r:id="rId6" imgW="11412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3725" y="4468813"/>
                        <a:ext cx="17145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38" name="Object 26"/>
          <p:cNvGraphicFramePr>
            <a:graphicFrameLocks noChangeAspect="1"/>
          </p:cNvGraphicFramePr>
          <p:nvPr/>
        </p:nvGraphicFramePr>
        <p:xfrm>
          <a:off x="6954838" y="4468813"/>
          <a:ext cx="171450" cy="228600"/>
        </p:xfrm>
        <a:graphic>
          <a:graphicData uri="http://schemas.openxmlformats.org/presentationml/2006/ole">
            <mc:AlternateContent xmlns:mc="http://schemas.openxmlformats.org/markup-compatibility/2006">
              <mc:Choice xmlns:v="urn:schemas-microsoft-com:vml" Requires="v">
                <p:oleObj spid="_x0000_s50320" name="Equation" r:id="rId8" imgW="114120" imgH="152280" progId="Equation.DSMT4">
                  <p:embed/>
                </p:oleObj>
              </mc:Choice>
              <mc:Fallback>
                <p:oleObj name="Equation" r:id="rId8" imgW="11412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4838" y="4468813"/>
                        <a:ext cx="17145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39" name="Object 27"/>
          <p:cNvGraphicFramePr>
            <a:graphicFrameLocks noChangeAspect="1"/>
          </p:cNvGraphicFramePr>
          <p:nvPr/>
        </p:nvGraphicFramePr>
        <p:xfrm>
          <a:off x="8166100" y="4459288"/>
          <a:ext cx="171450" cy="247650"/>
        </p:xfrm>
        <a:graphic>
          <a:graphicData uri="http://schemas.openxmlformats.org/presentationml/2006/ole">
            <mc:AlternateContent xmlns:mc="http://schemas.openxmlformats.org/markup-compatibility/2006">
              <mc:Choice xmlns:v="urn:schemas-microsoft-com:vml" Requires="v">
                <p:oleObj spid="_x0000_s50321" name="Equation" r:id="rId10" imgW="114120" imgH="164880" progId="Equation.DSMT4">
                  <p:embed/>
                </p:oleObj>
              </mc:Choice>
              <mc:Fallback>
                <p:oleObj name="Equation" r:id="rId10" imgW="11412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66100" y="4459288"/>
                        <a:ext cx="1714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40" name="Object 28"/>
          <p:cNvGraphicFramePr>
            <a:graphicFrameLocks noChangeAspect="1"/>
          </p:cNvGraphicFramePr>
          <p:nvPr/>
        </p:nvGraphicFramePr>
        <p:xfrm>
          <a:off x="3189288" y="4487863"/>
          <a:ext cx="304800" cy="228600"/>
        </p:xfrm>
        <a:graphic>
          <a:graphicData uri="http://schemas.openxmlformats.org/presentationml/2006/ole">
            <mc:AlternateContent xmlns:mc="http://schemas.openxmlformats.org/markup-compatibility/2006">
              <mc:Choice xmlns:v="urn:schemas-microsoft-com:vml" Requires="v">
                <p:oleObj spid="_x0000_s50322" name="Equation" r:id="rId12" imgW="203040" imgH="152280" progId="Equation.DSMT4">
                  <p:embed/>
                </p:oleObj>
              </mc:Choice>
              <mc:Fallback>
                <p:oleObj name="Equation" r:id="rId12" imgW="203040" imgH="152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89288" y="4487863"/>
                        <a:ext cx="304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41" name="Object 29"/>
          <p:cNvGraphicFramePr>
            <a:graphicFrameLocks noChangeAspect="1"/>
          </p:cNvGraphicFramePr>
          <p:nvPr>
            <p:extLst>
              <p:ext uri="{D42A27DB-BD31-4B8C-83A1-F6EECF244321}">
                <p14:modId xmlns:p14="http://schemas.microsoft.com/office/powerpoint/2010/main" val="262451415"/>
              </p:ext>
            </p:extLst>
          </p:nvPr>
        </p:nvGraphicFramePr>
        <p:xfrm>
          <a:off x="1958975" y="4468813"/>
          <a:ext cx="304800" cy="228600"/>
        </p:xfrm>
        <a:graphic>
          <a:graphicData uri="http://schemas.openxmlformats.org/presentationml/2006/ole">
            <mc:AlternateContent xmlns:mc="http://schemas.openxmlformats.org/markup-compatibility/2006">
              <mc:Choice xmlns:v="urn:schemas-microsoft-com:vml" Requires="v">
                <p:oleObj spid="_x0000_s50323" name="Equation" r:id="rId14" imgW="203040" imgH="152280" progId="Equation.DSMT4">
                  <p:embed/>
                </p:oleObj>
              </mc:Choice>
              <mc:Fallback>
                <p:oleObj name="Equation" r:id="rId14" imgW="203040" imgH="152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8975" y="4468813"/>
                        <a:ext cx="304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42" name="Object 30"/>
          <p:cNvGraphicFramePr>
            <a:graphicFrameLocks noChangeAspect="1"/>
          </p:cNvGraphicFramePr>
          <p:nvPr/>
        </p:nvGraphicFramePr>
        <p:xfrm>
          <a:off x="739775" y="4459288"/>
          <a:ext cx="304800" cy="247650"/>
        </p:xfrm>
        <a:graphic>
          <a:graphicData uri="http://schemas.openxmlformats.org/presentationml/2006/ole">
            <mc:AlternateContent xmlns:mc="http://schemas.openxmlformats.org/markup-compatibility/2006">
              <mc:Choice xmlns:v="urn:schemas-microsoft-com:vml" Requires="v">
                <p:oleObj spid="_x0000_s50324" name="Equation" r:id="rId16" imgW="203040" imgH="164880" progId="Equation.DSMT4">
                  <p:embed/>
                </p:oleObj>
              </mc:Choice>
              <mc:Fallback>
                <p:oleObj name="Equation" r:id="rId16" imgW="20304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9775" y="4459288"/>
                        <a:ext cx="3048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itle 34"/>
          <p:cNvSpPr>
            <a:spLocks noGrp="1"/>
          </p:cNvSpPr>
          <p:nvPr>
            <p:ph type="title"/>
          </p:nvPr>
        </p:nvSpPr>
        <p:spPr>
          <a:xfrm>
            <a:off x="416712" y="366664"/>
            <a:ext cx="8229600" cy="706090"/>
          </a:xfrm>
        </p:spPr>
        <p:txBody>
          <a:bodyPr>
            <a:noAutofit/>
          </a:bodyPr>
          <a:lstStyle/>
          <a:p>
            <a:r>
              <a:rPr lang="en-IE" sz="3600" b="1" i="1" dirty="0" smtClean="0">
                <a:solidFill>
                  <a:srgbClr val="990033"/>
                </a:solidFill>
                <a:effectLst>
                  <a:outerShdw blurRad="38100" dist="38100" dir="2700000" algn="tl">
                    <a:srgbClr val="000000">
                      <a:alpha val="43137"/>
                    </a:srgbClr>
                  </a:outerShdw>
                </a:effectLst>
                <a:ea typeface="+mn-ea"/>
                <a:cs typeface="+mn-cs"/>
              </a:rPr>
              <a:t>Empirical Rule</a:t>
            </a:r>
            <a:endParaRPr lang="en-IE" sz="3600" b="1" i="1" dirty="0">
              <a:solidFill>
                <a:srgbClr val="990033"/>
              </a:solidFill>
              <a:effectLst>
                <a:outerShdw blurRad="38100" dist="38100" dir="2700000" algn="tl">
                  <a:srgbClr val="000000">
                    <a:alpha val="43137"/>
                  </a:srgbClr>
                </a:outerShdw>
              </a:effectLst>
              <a:ea typeface="+mn-ea"/>
              <a:cs typeface="+mn-cs"/>
            </a:endParaRPr>
          </a:p>
        </p:txBody>
      </p:sp>
      <p:sp>
        <p:nvSpPr>
          <p:cNvPr id="33" name="Line 16"/>
          <p:cNvSpPr>
            <a:spLocks noChangeShapeType="1"/>
          </p:cNvSpPr>
          <p:nvPr/>
        </p:nvSpPr>
        <p:spPr bwMode="auto">
          <a:xfrm>
            <a:off x="4560283" y="1301682"/>
            <a:ext cx="0" cy="29650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5" name="Line 23"/>
          <p:cNvSpPr>
            <a:spLocks noChangeShapeType="1"/>
          </p:cNvSpPr>
          <p:nvPr/>
        </p:nvSpPr>
        <p:spPr bwMode="auto">
          <a:xfrm flipV="1">
            <a:off x="5777583" y="2309794"/>
            <a:ext cx="0" cy="1944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6" name="Line 23"/>
          <p:cNvSpPr>
            <a:spLocks noChangeShapeType="1"/>
          </p:cNvSpPr>
          <p:nvPr/>
        </p:nvSpPr>
        <p:spPr bwMode="auto">
          <a:xfrm flipV="1">
            <a:off x="7006459" y="367794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7" name="Line 23"/>
          <p:cNvSpPr>
            <a:spLocks noChangeShapeType="1"/>
          </p:cNvSpPr>
          <p:nvPr/>
        </p:nvSpPr>
        <p:spPr bwMode="auto">
          <a:xfrm flipV="1">
            <a:off x="3348829" y="2381802"/>
            <a:ext cx="0" cy="1908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8" name="Line 23"/>
          <p:cNvSpPr>
            <a:spLocks noChangeShapeType="1"/>
          </p:cNvSpPr>
          <p:nvPr/>
        </p:nvSpPr>
        <p:spPr bwMode="auto">
          <a:xfrm flipV="1">
            <a:off x="2123871" y="367794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31" name="Left-Right Arrow 30"/>
          <p:cNvSpPr/>
          <p:nvPr/>
        </p:nvSpPr>
        <p:spPr>
          <a:xfrm>
            <a:off x="3369180" y="2111578"/>
            <a:ext cx="2384384" cy="1134320"/>
          </a:xfrm>
          <a:prstGeom prst="lef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IE" sz="2800" b="1" dirty="0" smtClean="0">
                <a:solidFill>
                  <a:srgbClr val="1F497D">
                    <a:lumMod val="75000"/>
                  </a:srgbClr>
                </a:solidFill>
              </a:rPr>
              <a:t>68%</a:t>
            </a:r>
          </a:p>
        </p:txBody>
      </p:sp>
      <p:sp>
        <p:nvSpPr>
          <p:cNvPr id="32" name="Left-Right Arrow 31"/>
          <p:cNvSpPr/>
          <p:nvPr/>
        </p:nvSpPr>
        <p:spPr>
          <a:xfrm>
            <a:off x="2142263" y="4549065"/>
            <a:ext cx="4815067" cy="1109241"/>
          </a:xfrm>
          <a:prstGeom prst="lef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2800" b="1" dirty="0" smtClean="0">
                <a:solidFill>
                  <a:srgbClr val="1F497D">
                    <a:lumMod val="75000"/>
                  </a:srgbClr>
                </a:solidFill>
              </a:rPr>
              <a:t>95%</a:t>
            </a:r>
            <a:endParaRPr lang="en-IE" b="1" dirty="0">
              <a:solidFill>
                <a:srgbClr val="1F497D">
                  <a:lumMod val="75000"/>
                </a:srgbClr>
              </a:solidFill>
            </a:endParaRPr>
          </a:p>
        </p:txBody>
      </p:sp>
      <p:sp>
        <p:nvSpPr>
          <p:cNvPr id="43" name="Left-Right Arrow 42"/>
          <p:cNvSpPr/>
          <p:nvPr/>
        </p:nvSpPr>
        <p:spPr>
          <a:xfrm>
            <a:off x="915348" y="5467237"/>
            <a:ext cx="7308000" cy="1109241"/>
          </a:xfrm>
          <a:prstGeom prst="lef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IE" sz="2800" b="1" dirty="0" smtClean="0">
                <a:solidFill>
                  <a:srgbClr val="1F497D">
                    <a:lumMod val="75000"/>
                  </a:srgbClr>
                </a:solidFill>
              </a:rPr>
              <a:t>99.7%</a:t>
            </a:r>
            <a:endParaRPr lang="en-IE" b="1" dirty="0">
              <a:solidFill>
                <a:srgbClr val="1F497D">
                  <a:lumMod val="75000"/>
                </a:srgbClr>
              </a:solidFill>
            </a:endParaRPr>
          </a:p>
        </p:txBody>
      </p:sp>
      <p:sp>
        <p:nvSpPr>
          <p:cNvPr id="474126" name="Freeform 14"/>
          <p:cNvSpPr>
            <a:spLocks/>
          </p:cNvSpPr>
          <p:nvPr/>
        </p:nvSpPr>
        <p:spPr bwMode="auto">
          <a:xfrm>
            <a:off x="788025" y="1297799"/>
            <a:ext cx="7569843" cy="2812195"/>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 name="Slide Number Placeholder 1"/>
          <p:cNvSpPr>
            <a:spLocks noGrp="1"/>
          </p:cNvSpPr>
          <p:nvPr>
            <p:ph type="sldNum" sz="quarter" idx="12"/>
          </p:nvPr>
        </p:nvSpPr>
        <p:spPr/>
        <p:txBody>
          <a:bodyPr/>
          <a:lstStyle/>
          <a:p>
            <a:fld id="{F79F11AE-FEA8-4E86-BAC6-BA1A6295265B}" type="slidenum">
              <a:rPr lang="en-IE" smtClean="0">
                <a:solidFill>
                  <a:prstClr val="black">
                    <a:tint val="75000"/>
                  </a:prstClr>
                </a:solidFill>
              </a:rPr>
              <a:pPr/>
              <a:t>6</a:t>
            </a:fld>
            <a:endParaRPr lang="en-IE" dirty="0">
              <a:solidFill>
                <a:prstClr val="black">
                  <a:tint val="75000"/>
                </a:prstClr>
              </a:solidFill>
            </a:endParaRPr>
          </a:p>
        </p:txBody>
      </p:sp>
    </p:spTree>
    <p:extLst>
      <p:ext uri="{BB962C8B-B14F-4D97-AF65-F5344CB8AC3E}">
        <p14:creationId xmlns:p14="http://schemas.microsoft.com/office/powerpoint/2010/main" val="21681910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b="1" i="1" dirty="0" smtClean="0">
                <a:solidFill>
                  <a:srgbClr val="990033"/>
                </a:solidFill>
                <a:effectLst>
                  <a:outerShdw blurRad="38100" dist="38100" dir="2700000" algn="tl">
                    <a:srgbClr val="000000">
                      <a:alpha val="43137"/>
                    </a:srgbClr>
                  </a:outerShdw>
                </a:effectLst>
              </a:rPr>
              <a:t>ICT</a:t>
            </a:r>
            <a:endParaRPr lang="en-IE" b="1" i="1" dirty="0">
              <a:solidFill>
                <a:srgbClr val="990033"/>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a:bodyPr>
          <a:lstStyle/>
          <a:p>
            <a:r>
              <a:rPr lang="en-IE" i="1" dirty="0" smtClean="0">
                <a:solidFill>
                  <a:srgbClr val="990033"/>
                </a:solidFill>
              </a:rPr>
              <a:t>Show that the sampling distribution of the means will </a:t>
            </a:r>
            <a:r>
              <a:rPr lang="en-IE" i="1" dirty="0">
                <a:solidFill>
                  <a:srgbClr val="990033"/>
                </a:solidFill>
              </a:rPr>
              <a:t>eventually become symmetrical with one mode</a:t>
            </a:r>
            <a:r>
              <a:rPr lang="en-IE" i="1" dirty="0" smtClean="0">
                <a:solidFill>
                  <a:srgbClr val="990033"/>
                </a:solidFill>
              </a:rPr>
              <a:t>.</a:t>
            </a:r>
          </a:p>
          <a:p>
            <a:r>
              <a:rPr lang="en-IE" i="1" dirty="0">
                <a:solidFill>
                  <a:srgbClr val="990033"/>
                </a:solidFill>
              </a:rPr>
              <a:t>S</a:t>
            </a:r>
            <a:r>
              <a:rPr lang="en-IE" i="1" dirty="0" smtClean="0">
                <a:solidFill>
                  <a:srgbClr val="990033"/>
                </a:solidFill>
              </a:rPr>
              <a:t>how that when n  is large the standard error is narrow.</a:t>
            </a:r>
          </a:p>
          <a:p>
            <a:r>
              <a:rPr lang="en-IE" i="1" dirty="0" smtClean="0">
                <a:solidFill>
                  <a:srgbClr val="990033"/>
                </a:solidFill>
              </a:rPr>
              <a:t>Sample size of 30 is very important to mention.</a:t>
            </a:r>
            <a:endParaRPr lang="en-IE" i="1" dirty="0">
              <a:solidFill>
                <a:srgbClr val="990033"/>
              </a:solidFill>
            </a:endParaRPr>
          </a:p>
        </p:txBody>
      </p:sp>
      <p:sp>
        <p:nvSpPr>
          <p:cNvPr id="2" name="Slide Number Placeholder 1"/>
          <p:cNvSpPr>
            <a:spLocks noGrp="1"/>
          </p:cNvSpPr>
          <p:nvPr>
            <p:ph type="sldNum" sz="quarter" idx="12"/>
          </p:nvPr>
        </p:nvSpPr>
        <p:spPr/>
        <p:txBody>
          <a:bodyPr/>
          <a:lstStyle/>
          <a:p>
            <a:fld id="{F79F11AE-FEA8-4E86-BAC6-BA1A6295265B}" type="slidenum">
              <a:rPr lang="en-IE" smtClean="0">
                <a:solidFill>
                  <a:prstClr val="black">
                    <a:tint val="75000"/>
                  </a:prstClr>
                </a:solidFill>
              </a:rPr>
              <a:pPr/>
              <a:t>60</a:t>
            </a:fld>
            <a:endParaRPr lang="en-IE" dirty="0">
              <a:solidFill>
                <a:prstClr val="black">
                  <a:tint val="75000"/>
                </a:prstClr>
              </a:solidFill>
            </a:endParaRPr>
          </a:p>
        </p:txBody>
      </p:sp>
    </p:spTree>
    <p:extLst>
      <p:ext uri="{BB962C8B-B14F-4D97-AF65-F5344CB8AC3E}">
        <p14:creationId xmlns:p14="http://schemas.microsoft.com/office/powerpoint/2010/main" val="3356325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defRPr/>
            </a:pPr>
            <a:r>
              <a:rPr lang="en-IE" sz="2800" b="1" i="1" dirty="0">
                <a:solidFill>
                  <a:srgbClr val="990033"/>
                </a:solidFill>
                <a:effectLst>
                  <a:outerShdw blurRad="38100" dist="38100" dir="2700000" algn="tl">
                    <a:srgbClr val="000000">
                      <a:alpha val="43137"/>
                    </a:srgbClr>
                  </a:outerShdw>
                </a:effectLst>
              </a:rPr>
              <a:t>Compare the </a:t>
            </a:r>
            <a:r>
              <a:rPr lang="en-IE" sz="2800" b="1" i="1" dirty="0" smtClean="0">
                <a:solidFill>
                  <a:srgbClr val="990033"/>
                </a:solidFill>
                <a:effectLst>
                  <a:outerShdw blurRad="38100" dist="38100" dir="2700000" algn="tl">
                    <a:srgbClr val="000000">
                      <a:alpha val="43137"/>
                    </a:srgbClr>
                  </a:outerShdw>
                </a:effectLst>
              </a:rPr>
              <a:t>Standard Deviations </a:t>
            </a:r>
            <a:r>
              <a:rPr lang="en-IE" sz="2800" b="1" i="1" dirty="0">
                <a:solidFill>
                  <a:srgbClr val="990033"/>
                </a:solidFill>
                <a:effectLst>
                  <a:outerShdw blurRad="38100" dist="38100" dir="2700000" algn="tl">
                    <a:srgbClr val="000000">
                      <a:alpha val="43137"/>
                    </a:srgbClr>
                  </a:outerShdw>
                </a:effectLst>
              </a:rPr>
              <a:t>of the </a:t>
            </a:r>
            <a:r>
              <a:rPr lang="en-IE" sz="2800" b="1" i="1" dirty="0" smtClean="0">
                <a:solidFill>
                  <a:srgbClr val="990033"/>
                </a:solidFill>
                <a:effectLst>
                  <a:outerShdw blurRad="38100" dist="38100" dir="2700000" algn="tl">
                    <a:srgbClr val="000000">
                      <a:alpha val="43137"/>
                    </a:srgbClr>
                  </a:outerShdw>
                </a:effectLst>
              </a:rPr>
              <a:t>Samples </a:t>
            </a:r>
            <a:r>
              <a:rPr lang="en-IE" sz="2800" b="1" i="1" dirty="0">
                <a:solidFill>
                  <a:srgbClr val="990033"/>
                </a:solidFill>
                <a:effectLst>
                  <a:outerShdw blurRad="38100" dist="38100" dir="2700000" algn="tl">
                    <a:srgbClr val="000000">
                      <a:alpha val="43137"/>
                    </a:srgbClr>
                  </a:outerShdw>
                </a:effectLst>
              </a:rPr>
              <a:t>to the </a:t>
            </a:r>
            <a:r>
              <a:rPr lang="en-IE" sz="2800" b="1" i="1" dirty="0" smtClean="0">
                <a:solidFill>
                  <a:srgbClr val="990033"/>
                </a:solidFill>
                <a:effectLst>
                  <a:outerShdw blurRad="38100" dist="38100" dir="2700000" algn="tl">
                    <a:srgbClr val="000000">
                      <a:alpha val="43137"/>
                    </a:srgbClr>
                  </a:outerShdw>
                </a:effectLst>
              </a:rPr>
              <a:t>Population Standard Deviation</a:t>
            </a:r>
            <a:endParaRPr lang="en-IE" sz="2800" b="1" i="1" dirty="0">
              <a:solidFill>
                <a:srgbClr val="990033"/>
              </a:solidFill>
              <a:effectLst>
                <a:outerShdw blurRad="38100" dist="38100" dir="2700000" algn="tl">
                  <a:srgbClr val="000000">
                    <a:alpha val="43137"/>
                  </a:srgbClr>
                </a:outerShdw>
              </a:effectLst>
            </a:endParaRPr>
          </a:p>
        </p:txBody>
      </p:sp>
      <p:graphicFrame>
        <p:nvGraphicFramePr>
          <p:cNvPr id="5" name="Content Placeholder 3"/>
          <p:cNvGraphicFramePr>
            <a:graphicFrameLocks/>
          </p:cNvGraphicFramePr>
          <p:nvPr>
            <p:extLst>
              <p:ext uri="{D42A27DB-BD31-4B8C-83A1-F6EECF244321}">
                <p14:modId xmlns:p14="http://schemas.microsoft.com/office/powerpoint/2010/main" val="2666994673"/>
              </p:ext>
            </p:extLst>
          </p:nvPr>
        </p:nvGraphicFramePr>
        <p:xfrm>
          <a:off x="1764161" y="1335999"/>
          <a:ext cx="4810060" cy="4977384"/>
        </p:xfrm>
        <a:graphic>
          <a:graphicData uri="http://schemas.openxmlformats.org/drawingml/2006/table">
            <a:tbl>
              <a:tblPr firstRow="1" firstCol="1" bandRow="1">
                <a:tableStyleId>{073A0DAA-6AF3-43AB-8588-CEC1D06C72B9}</a:tableStyleId>
              </a:tblPr>
              <a:tblGrid>
                <a:gridCol w="4810060"/>
              </a:tblGrid>
              <a:tr h="241416">
                <a:tc>
                  <a:txBody>
                    <a:bodyPr/>
                    <a:lstStyle/>
                    <a:p>
                      <a:pPr algn="ctr">
                        <a:lnSpc>
                          <a:spcPct val="115000"/>
                        </a:lnSpc>
                        <a:spcAft>
                          <a:spcPts val="0"/>
                        </a:spcAft>
                      </a:pPr>
                      <a:r>
                        <a:rPr lang="en-IE" sz="1800" i="1" dirty="0">
                          <a:solidFill>
                            <a:srgbClr val="990033"/>
                          </a:solidFill>
                          <a:effectLst/>
                          <a:latin typeface="Century Gothic" panose="020B0502020202020204" pitchFamily="34" charset="0"/>
                        </a:rPr>
                        <a:t>Population Standard Deviation = </a:t>
                      </a:r>
                      <a:r>
                        <a:rPr lang="en-IE" sz="1800" i="1" dirty="0" smtClean="0">
                          <a:solidFill>
                            <a:srgbClr val="990033"/>
                          </a:solidFill>
                          <a:effectLst/>
                          <a:latin typeface="Century Gothic" panose="020B0502020202020204" pitchFamily="34" charset="0"/>
                        </a:rPr>
                        <a:t>2.6</a:t>
                      </a:r>
                      <a:endParaRPr lang="en-IE" sz="1800" i="1" dirty="0">
                        <a:solidFill>
                          <a:srgbClr val="990033"/>
                        </a:solidFill>
                        <a:effectLst/>
                        <a:latin typeface="Century Gothic" panose="020B0502020202020204" pitchFamily="34" charset="0"/>
                        <a:ea typeface="Calibri"/>
                        <a:cs typeface="Times New Roman"/>
                      </a:endParaRPr>
                    </a:p>
                  </a:txBody>
                  <a:tcPr marL="63896" marR="63896" marT="0" marB="0" anchor="ctr">
                    <a:noFill/>
                  </a:tcPr>
                </a:tc>
              </a:tr>
              <a:tr h="241416">
                <a:tc>
                  <a:txBody>
                    <a:bodyPr/>
                    <a:lstStyle/>
                    <a:p>
                      <a:pPr algn="ctr">
                        <a:lnSpc>
                          <a:spcPct val="115000"/>
                        </a:lnSpc>
                        <a:spcAft>
                          <a:spcPts val="0"/>
                        </a:spcAft>
                      </a:pPr>
                      <a:r>
                        <a:rPr lang="en-IE" sz="1400" i="1" dirty="0" smtClean="0">
                          <a:solidFill>
                            <a:srgbClr val="990033"/>
                          </a:solidFill>
                          <a:effectLst/>
                          <a:latin typeface="Century Gothic" panose="020B0502020202020204" pitchFamily="34" charset="0"/>
                          <a:ea typeface="+mn-ea"/>
                          <a:cs typeface="+mn-cs"/>
                        </a:rPr>
                        <a:t>2.4</a:t>
                      </a:r>
                      <a:endParaRPr lang="en-IE" sz="1400" i="1" dirty="0">
                        <a:solidFill>
                          <a:srgbClr val="990033"/>
                        </a:solidFill>
                        <a:effectLst/>
                        <a:latin typeface="Century Gothic" panose="020B0502020202020204" pitchFamily="34" charset="0"/>
                        <a:ea typeface="Calibri"/>
                        <a:cs typeface="Times New Roman"/>
                      </a:endParaRPr>
                    </a:p>
                  </a:txBody>
                  <a:tcPr marL="63896" marR="63896" marT="0" marB="0" anchor="ctr">
                    <a:noFill/>
                  </a:tcPr>
                </a:tc>
              </a:tr>
              <a:tr h="241416">
                <a:tc>
                  <a:txBody>
                    <a:bodyPr/>
                    <a:lstStyle/>
                    <a:p>
                      <a:pPr algn="ctr">
                        <a:lnSpc>
                          <a:spcPct val="115000"/>
                        </a:lnSpc>
                        <a:spcAft>
                          <a:spcPts val="0"/>
                        </a:spcAft>
                      </a:pPr>
                      <a:r>
                        <a:rPr lang="en-IE" sz="1400" i="1" dirty="0" smtClean="0">
                          <a:solidFill>
                            <a:srgbClr val="990033"/>
                          </a:solidFill>
                          <a:effectLst/>
                          <a:latin typeface="Century Gothic" panose="020B0502020202020204" pitchFamily="34" charset="0"/>
                          <a:ea typeface="+mn-ea"/>
                          <a:cs typeface="+mn-cs"/>
                        </a:rPr>
                        <a:t>2.5</a:t>
                      </a:r>
                      <a:endParaRPr lang="en-IE" sz="1400" i="1" dirty="0">
                        <a:solidFill>
                          <a:srgbClr val="990033"/>
                        </a:solidFill>
                        <a:effectLst/>
                        <a:latin typeface="Century Gothic" panose="020B0502020202020204" pitchFamily="34" charset="0"/>
                        <a:ea typeface="Calibri"/>
                        <a:cs typeface="Times New Roman"/>
                      </a:endParaRPr>
                    </a:p>
                  </a:txBody>
                  <a:tcPr marL="63896" marR="63896" marT="0" marB="0" anchor="ctr">
                    <a:noFill/>
                  </a:tcPr>
                </a:tc>
              </a:tr>
              <a:tr h="241416">
                <a:tc>
                  <a:txBody>
                    <a:bodyPr/>
                    <a:lstStyle/>
                    <a:p>
                      <a:pPr algn="ctr">
                        <a:lnSpc>
                          <a:spcPct val="115000"/>
                        </a:lnSpc>
                        <a:spcAft>
                          <a:spcPts val="0"/>
                        </a:spcAft>
                      </a:pPr>
                      <a:r>
                        <a:rPr lang="en-IE" sz="1400" i="1" dirty="0" smtClean="0">
                          <a:solidFill>
                            <a:srgbClr val="990033"/>
                          </a:solidFill>
                          <a:effectLst/>
                          <a:latin typeface="Century Gothic" panose="020B0502020202020204" pitchFamily="34" charset="0"/>
                          <a:ea typeface="+mn-ea"/>
                          <a:cs typeface="+mn-cs"/>
                        </a:rPr>
                        <a:t>2.6</a:t>
                      </a:r>
                      <a:endParaRPr lang="en-IE" sz="1400" i="1" dirty="0">
                        <a:solidFill>
                          <a:srgbClr val="990033"/>
                        </a:solidFill>
                        <a:effectLst/>
                        <a:latin typeface="Century Gothic" panose="020B0502020202020204" pitchFamily="34" charset="0"/>
                        <a:ea typeface="Calibri"/>
                        <a:cs typeface="Times New Roman"/>
                      </a:endParaRPr>
                    </a:p>
                  </a:txBody>
                  <a:tcPr marL="63896" marR="63896" marT="0" marB="0" anchor="ctr">
                    <a:noFill/>
                  </a:tcPr>
                </a:tc>
              </a:tr>
              <a:tr h="241416">
                <a:tc>
                  <a:txBody>
                    <a:bodyPr/>
                    <a:lstStyle/>
                    <a:p>
                      <a:pPr algn="ctr">
                        <a:lnSpc>
                          <a:spcPct val="115000"/>
                        </a:lnSpc>
                        <a:spcAft>
                          <a:spcPts val="0"/>
                        </a:spcAft>
                      </a:pPr>
                      <a:r>
                        <a:rPr lang="en-IE" sz="1400" i="1" dirty="0" smtClean="0">
                          <a:solidFill>
                            <a:srgbClr val="990033"/>
                          </a:solidFill>
                          <a:effectLst/>
                          <a:latin typeface="Century Gothic" panose="020B0502020202020204" pitchFamily="34" charset="0"/>
                          <a:ea typeface="+mn-ea"/>
                          <a:cs typeface="+mn-cs"/>
                        </a:rPr>
                        <a:t>2.5</a:t>
                      </a:r>
                      <a:endParaRPr lang="en-IE" sz="1400" i="1" dirty="0">
                        <a:solidFill>
                          <a:srgbClr val="990033"/>
                        </a:solidFill>
                        <a:effectLst/>
                        <a:latin typeface="Century Gothic" panose="020B0502020202020204" pitchFamily="34" charset="0"/>
                        <a:ea typeface="Calibri"/>
                        <a:cs typeface="Times New Roman"/>
                      </a:endParaRPr>
                    </a:p>
                  </a:txBody>
                  <a:tcPr marL="63896" marR="63896" marT="0" marB="0" anchor="ctr">
                    <a:noFill/>
                  </a:tcPr>
                </a:tc>
              </a:tr>
              <a:tr h="241416">
                <a:tc>
                  <a:txBody>
                    <a:bodyPr/>
                    <a:lstStyle/>
                    <a:p>
                      <a:pPr algn="ctr">
                        <a:lnSpc>
                          <a:spcPct val="115000"/>
                        </a:lnSpc>
                        <a:spcAft>
                          <a:spcPts val="0"/>
                        </a:spcAft>
                      </a:pPr>
                      <a:r>
                        <a:rPr lang="en-IE" sz="1400" i="1" dirty="0" smtClean="0">
                          <a:solidFill>
                            <a:srgbClr val="990033"/>
                          </a:solidFill>
                          <a:effectLst/>
                          <a:latin typeface="Century Gothic" panose="020B0502020202020204" pitchFamily="34" charset="0"/>
                          <a:ea typeface="+mn-ea"/>
                          <a:cs typeface="+mn-cs"/>
                        </a:rPr>
                        <a:t>2.4</a:t>
                      </a:r>
                      <a:endParaRPr lang="en-IE" sz="1400" i="1" dirty="0">
                        <a:solidFill>
                          <a:srgbClr val="990033"/>
                        </a:solidFill>
                        <a:effectLst/>
                        <a:latin typeface="Century Gothic" panose="020B0502020202020204" pitchFamily="34" charset="0"/>
                        <a:ea typeface="Calibri"/>
                        <a:cs typeface="Times New Roman"/>
                      </a:endParaRPr>
                    </a:p>
                  </a:txBody>
                  <a:tcPr marL="63896" marR="63896" marT="0" marB="0" anchor="ctr">
                    <a:noFill/>
                  </a:tcPr>
                </a:tc>
              </a:tr>
              <a:tr h="241416">
                <a:tc>
                  <a:txBody>
                    <a:bodyPr/>
                    <a:lstStyle/>
                    <a:p>
                      <a:pPr algn="ctr">
                        <a:lnSpc>
                          <a:spcPct val="115000"/>
                        </a:lnSpc>
                        <a:spcAft>
                          <a:spcPts val="0"/>
                        </a:spcAft>
                      </a:pPr>
                      <a:r>
                        <a:rPr lang="en-IE" sz="1400" i="1" dirty="0" smtClean="0">
                          <a:solidFill>
                            <a:srgbClr val="990033"/>
                          </a:solidFill>
                          <a:effectLst/>
                          <a:latin typeface="Century Gothic" panose="020B0502020202020204" pitchFamily="34" charset="0"/>
                          <a:ea typeface="+mn-ea"/>
                          <a:cs typeface="+mn-cs"/>
                        </a:rPr>
                        <a:t>2.7</a:t>
                      </a:r>
                      <a:endParaRPr lang="en-IE" sz="1400" i="1" dirty="0">
                        <a:solidFill>
                          <a:srgbClr val="990033"/>
                        </a:solidFill>
                        <a:effectLst/>
                        <a:latin typeface="Century Gothic" panose="020B0502020202020204" pitchFamily="34" charset="0"/>
                        <a:ea typeface="Calibri"/>
                        <a:cs typeface="Times New Roman"/>
                      </a:endParaRPr>
                    </a:p>
                  </a:txBody>
                  <a:tcPr marL="63896" marR="63896" marT="0" marB="0" anchor="ctr">
                    <a:noFill/>
                  </a:tcPr>
                </a:tc>
              </a:tr>
              <a:tr h="241416">
                <a:tc>
                  <a:txBody>
                    <a:bodyPr/>
                    <a:lstStyle/>
                    <a:p>
                      <a:pPr algn="ctr">
                        <a:lnSpc>
                          <a:spcPct val="115000"/>
                        </a:lnSpc>
                        <a:spcAft>
                          <a:spcPts val="0"/>
                        </a:spcAft>
                      </a:pPr>
                      <a:r>
                        <a:rPr lang="en-IE" sz="1400" i="1" dirty="0" smtClean="0">
                          <a:solidFill>
                            <a:srgbClr val="990033"/>
                          </a:solidFill>
                          <a:effectLst/>
                          <a:latin typeface="Century Gothic" panose="020B0502020202020204" pitchFamily="34" charset="0"/>
                          <a:ea typeface="+mn-ea"/>
                          <a:cs typeface="+mn-cs"/>
                        </a:rPr>
                        <a:t>2.9</a:t>
                      </a:r>
                      <a:endParaRPr lang="en-IE" sz="1400" i="1" dirty="0">
                        <a:solidFill>
                          <a:srgbClr val="990033"/>
                        </a:solidFill>
                        <a:effectLst/>
                        <a:latin typeface="Century Gothic" panose="020B0502020202020204" pitchFamily="34" charset="0"/>
                        <a:ea typeface="Calibri"/>
                        <a:cs typeface="Times New Roman"/>
                      </a:endParaRPr>
                    </a:p>
                  </a:txBody>
                  <a:tcPr marL="63896" marR="63896" marT="0" marB="0" anchor="ctr">
                    <a:noFill/>
                  </a:tcPr>
                </a:tc>
              </a:tr>
              <a:tr h="241416">
                <a:tc>
                  <a:txBody>
                    <a:bodyPr/>
                    <a:lstStyle/>
                    <a:p>
                      <a:pPr algn="ctr">
                        <a:lnSpc>
                          <a:spcPct val="115000"/>
                        </a:lnSpc>
                        <a:spcAft>
                          <a:spcPts val="0"/>
                        </a:spcAft>
                      </a:pPr>
                      <a:r>
                        <a:rPr lang="en-IE" sz="1400" i="1" dirty="0" smtClean="0">
                          <a:solidFill>
                            <a:srgbClr val="990033"/>
                          </a:solidFill>
                          <a:effectLst/>
                          <a:latin typeface="Century Gothic" panose="020B0502020202020204" pitchFamily="34" charset="0"/>
                          <a:ea typeface="+mn-ea"/>
                          <a:cs typeface="+mn-cs"/>
                        </a:rPr>
                        <a:t>2.6</a:t>
                      </a:r>
                      <a:endParaRPr lang="en-IE" sz="1400" i="1" dirty="0">
                        <a:solidFill>
                          <a:srgbClr val="990033"/>
                        </a:solidFill>
                        <a:effectLst/>
                        <a:latin typeface="Century Gothic" panose="020B0502020202020204" pitchFamily="34" charset="0"/>
                        <a:ea typeface="Calibri"/>
                        <a:cs typeface="Times New Roman"/>
                      </a:endParaRPr>
                    </a:p>
                  </a:txBody>
                  <a:tcPr marL="63896" marR="63896" marT="0" marB="0" anchor="ctr">
                    <a:noFill/>
                  </a:tcPr>
                </a:tc>
              </a:tr>
              <a:tr h="241416">
                <a:tc>
                  <a:txBody>
                    <a:bodyPr/>
                    <a:lstStyle/>
                    <a:p>
                      <a:pPr algn="ctr">
                        <a:lnSpc>
                          <a:spcPct val="115000"/>
                        </a:lnSpc>
                        <a:spcAft>
                          <a:spcPts val="0"/>
                        </a:spcAft>
                      </a:pPr>
                      <a:r>
                        <a:rPr lang="en-IE" sz="1400" i="1" dirty="0" smtClean="0">
                          <a:solidFill>
                            <a:srgbClr val="990033"/>
                          </a:solidFill>
                          <a:effectLst/>
                          <a:latin typeface="Century Gothic" panose="020B0502020202020204" pitchFamily="34" charset="0"/>
                          <a:ea typeface="+mn-ea"/>
                          <a:cs typeface="+mn-cs"/>
                        </a:rPr>
                        <a:t>2.5</a:t>
                      </a:r>
                      <a:endParaRPr lang="en-IE" sz="1400" i="1" dirty="0">
                        <a:solidFill>
                          <a:srgbClr val="990033"/>
                        </a:solidFill>
                        <a:effectLst/>
                        <a:latin typeface="Century Gothic" panose="020B0502020202020204" pitchFamily="34" charset="0"/>
                        <a:ea typeface="Calibri"/>
                        <a:cs typeface="Times New Roman"/>
                      </a:endParaRPr>
                    </a:p>
                  </a:txBody>
                  <a:tcPr marL="63896" marR="63896" marT="0" marB="0" anchor="ctr">
                    <a:noFill/>
                  </a:tcPr>
                </a:tc>
              </a:tr>
              <a:tr h="241416">
                <a:tc>
                  <a:txBody>
                    <a:bodyPr/>
                    <a:lstStyle/>
                    <a:p>
                      <a:pPr algn="ctr">
                        <a:lnSpc>
                          <a:spcPct val="115000"/>
                        </a:lnSpc>
                        <a:spcAft>
                          <a:spcPts val="0"/>
                        </a:spcAft>
                      </a:pPr>
                      <a:r>
                        <a:rPr lang="en-IE" sz="1400" i="1" dirty="0" smtClean="0">
                          <a:solidFill>
                            <a:srgbClr val="990033"/>
                          </a:solidFill>
                          <a:effectLst/>
                          <a:latin typeface="Century Gothic" panose="020B0502020202020204" pitchFamily="34" charset="0"/>
                          <a:ea typeface="Calibri"/>
                          <a:cs typeface="Times New Roman"/>
                        </a:rPr>
                        <a:t>2.9</a:t>
                      </a:r>
                      <a:endParaRPr lang="en-IE" sz="1400" i="1" dirty="0">
                        <a:solidFill>
                          <a:srgbClr val="990033"/>
                        </a:solidFill>
                        <a:effectLst/>
                        <a:latin typeface="Century Gothic" panose="020B0502020202020204" pitchFamily="34" charset="0"/>
                        <a:ea typeface="Calibri"/>
                        <a:cs typeface="Times New Roman"/>
                      </a:endParaRPr>
                    </a:p>
                  </a:txBody>
                  <a:tcPr marL="63896" marR="63896" marT="0" marB="0" anchor="ctr">
                    <a:noFill/>
                  </a:tcPr>
                </a:tc>
              </a:tr>
              <a:tr h="241416">
                <a:tc>
                  <a:txBody>
                    <a:bodyPr/>
                    <a:lstStyle/>
                    <a:p>
                      <a:pPr algn="ctr">
                        <a:lnSpc>
                          <a:spcPct val="115000"/>
                        </a:lnSpc>
                        <a:spcAft>
                          <a:spcPts val="0"/>
                        </a:spcAft>
                      </a:pPr>
                      <a:r>
                        <a:rPr lang="en-IE" sz="1400" i="1" dirty="0" smtClean="0">
                          <a:solidFill>
                            <a:srgbClr val="990033"/>
                          </a:solidFill>
                          <a:effectLst/>
                          <a:latin typeface="Century Gothic" panose="020B0502020202020204" pitchFamily="34" charset="0"/>
                          <a:ea typeface="Calibri"/>
                          <a:cs typeface="Times New Roman"/>
                        </a:rPr>
                        <a:t>2.8</a:t>
                      </a:r>
                      <a:endParaRPr lang="en-IE" sz="1400" i="1" dirty="0">
                        <a:solidFill>
                          <a:srgbClr val="990033"/>
                        </a:solidFill>
                        <a:effectLst/>
                        <a:latin typeface="Century Gothic" panose="020B0502020202020204" pitchFamily="34" charset="0"/>
                        <a:ea typeface="Calibri"/>
                        <a:cs typeface="Times New Roman"/>
                      </a:endParaRPr>
                    </a:p>
                  </a:txBody>
                  <a:tcPr marL="63896" marR="63896" marT="0" marB="0" anchor="ctr">
                    <a:noFill/>
                  </a:tcPr>
                </a:tc>
              </a:tr>
              <a:tr h="241416">
                <a:tc>
                  <a:txBody>
                    <a:bodyPr/>
                    <a:lstStyle/>
                    <a:p>
                      <a:pPr algn="ctr">
                        <a:lnSpc>
                          <a:spcPct val="115000"/>
                        </a:lnSpc>
                        <a:spcAft>
                          <a:spcPts val="0"/>
                        </a:spcAft>
                      </a:pPr>
                      <a:r>
                        <a:rPr lang="en-IE" sz="1400" i="1" dirty="0" smtClean="0">
                          <a:solidFill>
                            <a:srgbClr val="990033"/>
                          </a:solidFill>
                          <a:effectLst/>
                          <a:latin typeface="Century Gothic" panose="020B0502020202020204" pitchFamily="34" charset="0"/>
                          <a:ea typeface="Calibri"/>
                          <a:cs typeface="Times New Roman"/>
                        </a:rPr>
                        <a:t>2.8</a:t>
                      </a:r>
                      <a:endParaRPr lang="en-IE" sz="1400" i="1" dirty="0">
                        <a:solidFill>
                          <a:srgbClr val="990033"/>
                        </a:solidFill>
                        <a:effectLst/>
                        <a:latin typeface="Century Gothic" panose="020B0502020202020204" pitchFamily="34" charset="0"/>
                        <a:ea typeface="Calibri"/>
                        <a:cs typeface="Times New Roman"/>
                      </a:endParaRPr>
                    </a:p>
                  </a:txBody>
                  <a:tcPr marL="63896" marR="63896" marT="0" marB="0" anchor="ctr">
                    <a:noFill/>
                  </a:tcPr>
                </a:tc>
              </a:tr>
              <a:tr h="241416">
                <a:tc>
                  <a:txBody>
                    <a:bodyPr/>
                    <a:lstStyle/>
                    <a:p>
                      <a:pPr algn="ctr">
                        <a:lnSpc>
                          <a:spcPct val="115000"/>
                        </a:lnSpc>
                        <a:spcAft>
                          <a:spcPts val="0"/>
                        </a:spcAft>
                      </a:pPr>
                      <a:r>
                        <a:rPr lang="en-IE" sz="1400" i="1" dirty="0" smtClean="0">
                          <a:solidFill>
                            <a:srgbClr val="990033"/>
                          </a:solidFill>
                          <a:effectLst/>
                          <a:latin typeface="Century Gothic" panose="020B0502020202020204" pitchFamily="34" charset="0"/>
                          <a:ea typeface="Calibri"/>
                          <a:cs typeface="Times New Roman"/>
                        </a:rPr>
                        <a:t>2.6</a:t>
                      </a:r>
                      <a:endParaRPr lang="en-IE" sz="1400" i="1" dirty="0">
                        <a:solidFill>
                          <a:srgbClr val="990033"/>
                        </a:solidFill>
                        <a:effectLst/>
                        <a:latin typeface="Century Gothic" panose="020B0502020202020204" pitchFamily="34" charset="0"/>
                        <a:ea typeface="Calibri"/>
                        <a:cs typeface="Times New Roman"/>
                      </a:endParaRPr>
                    </a:p>
                  </a:txBody>
                  <a:tcPr marL="63896" marR="63896" marT="0" marB="0" anchor="ctr">
                    <a:noFill/>
                  </a:tcPr>
                </a:tc>
              </a:tr>
              <a:tr h="241416">
                <a:tc>
                  <a:txBody>
                    <a:bodyPr/>
                    <a:lstStyle/>
                    <a:p>
                      <a:pPr algn="ctr">
                        <a:lnSpc>
                          <a:spcPct val="115000"/>
                        </a:lnSpc>
                        <a:spcAft>
                          <a:spcPts val="0"/>
                        </a:spcAft>
                      </a:pPr>
                      <a:r>
                        <a:rPr lang="en-IE" sz="1400" i="1" dirty="0" smtClean="0">
                          <a:solidFill>
                            <a:srgbClr val="990033"/>
                          </a:solidFill>
                          <a:effectLst/>
                          <a:latin typeface="Century Gothic" panose="020B0502020202020204" pitchFamily="34" charset="0"/>
                          <a:ea typeface="+mn-ea"/>
                          <a:cs typeface="+mn-cs"/>
                        </a:rPr>
                        <a:t>2.6</a:t>
                      </a:r>
                      <a:endParaRPr lang="en-IE" sz="1400" i="1" dirty="0">
                        <a:solidFill>
                          <a:srgbClr val="990033"/>
                        </a:solidFill>
                        <a:effectLst/>
                        <a:latin typeface="Century Gothic" panose="020B0502020202020204" pitchFamily="34" charset="0"/>
                        <a:ea typeface="Calibri"/>
                        <a:cs typeface="Times New Roman"/>
                      </a:endParaRPr>
                    </a:p>
                  </a:txBody>
                  <a:tcPr marL="63896" marR="63896" marT="0" marB="0" anchor="ctr">
                    <a:noFill/>
                  </a:tcPr>
                </a:tc>
              </a:tr>
              <a:tr h="241416">
                <a:tc>
                  <a:txBody>
                    <a:bodyPr/>
                    <a:lstStyle/>
                    <a:p>
                      <a:pPr algn="ctr">
                        <a:lnSpc>
                          <a:spcPct val="115000"/>
                        </a:lnSpc>
                        <a:spcAft>
                          <a:spcPts val="0"/>
                        </a:spcAft>
                      </a:pPr>
                      <a:r>
                        <a:rPr lang="en-IE" sz="1400" i="1" dirty="0" smtClean="0">
                          <a:solidFill>
                            <a:srgbClr val="990033"/>
                          </a:solidFill>
                          <a:effectLst/>
                          <a:latin typeface="Century Gothic" panose="020B0502020202020204" pitchFamily="34" charset="0"/>
                          <a:ea typeface="+mn-ea"/>
                          <a:cs typeface="+mn-cs"/>
                        </a:rPr>
                        <a:t>2.6</a:t>
                      </a:r>
                      <a:endParaRPr lang="en-IE" sz="1400" i="1" dirty="0">
                        <a:solidFill>
                          <a:srgbClr val="990033"/>
                        </a:solidFill>
                        <a:effectLst/>
                        <a:latin typeface="Century Gothic" panose="020B0502020202020204" pitchFamily="34" charset="0"/>
                        <a:ea typeface="Calibri"/>
                        <a:cs typeface="Times New Roman"/>
                      </a:endParaRPr>
                    </a:p>
                  </a:txBody>
                  <a:tcPr marL="63896" marR="63896" marT="0" marB="0" anchor="ctr">
                    <a:noFill/>
                  </a:tcPr>
                </a:tc>
              </a:tr>
              <a:tr h="241416">
                <a:tc>
                  <a:txBody>
                    <a:bodyPr/>
                    <a:lstStyle/>
                    <a:p>
                      <a:pPr algn="ctr">
                        <a:lnSpc>
                          <a:spcPct val="115000"/>
                        </a:lnSpc>
                        <a:spcAft>
                          <a:spcPts val="0"/>
                        </a:spcAft>
                      </a:pPr>
                      <a:r>
                        <a:rPr lang="en-IE" sz="1400" i="1" dirty="0" smtClean="0">
                          <a:solidFill>
                            <a:srgbClr val="990033"/>
                          </a:solidFill>
                          <a:effectLst/>
                          <a:latin typeface="Century Gothic" panose="020B0502020202020204" pitchFamily="34" charset="0"/>
                          <a:ea typeface="+mn-ea"/>
                          <a:cs typeface="+mn-cs"/>
                        </a:rPr>
                        <a:t>2.4</a:t>
                      </a:r>
                      <a:endParaRPr lang="en-IE" sz="1400" i="1" dirty="0">
                        <a:solidFill>
                          <a:srgbClr val="990033"/>
                        </a:solidFill>
                        <a:effectLst/>
                        <a:latin typeface="Century Gothic" panose="020B0502020202020204" pitchFamily="34" charset="0"/>
                        <a:ea typeface="Calibri"/>
                        <a:cs typeface="Times New Roman"/>
                      </a:endParaRPr>
                    </a:p>
                  </a:txBody>
                  <a:tcPr marL="63896" marR="63896" marT="0" marB="0" anchor="ctr">
                    <a:noFill/>
                  </a:tcPr>
                </a:tc>
              </a:tr>
              <a:tr h="241416">
                <a:tc>
                  <a:txBody>
                    <a:bodyPr/>
                    <a:lstStyle/>
                    <a:p>
                      <a:pPr algn="ctr">
                        <a:lnSpc>
                          <a:spcPct val="115000"/>
                        </a:lnSpc>
                        <a:spcAft>
                          <a:spcPts val="0"/>
                        </a:spcAft>
                      </a:pPr>
                      <a:r>
                        <a:rPr lang="en-IE" sz="1400" i="1" dirty="0" smtClean="0">
                          <a:solidFill>
                            <a:srgbClr val="990033"/>
                          </a:solidFill>
                          <a:effectLst/>
                          <a:latin typeface="Century Gothic" panose="020B0502020202020204" pitchFamily="34" charset="0"/>
                          <a:ea typeface="+mn-ea"/>
                          <a:cs typeface="+mn-cs"/>
                        </a:rPr>
                        <a:t>2.5</a:t>
                      </a:r>
                      <a:endParaRPr lang="en-IE" sz="1400" i="1" dirty="0">
                        <a:solidFill>
                          <a:srgbClr val="990033"/>
                        </a:solidFill>
                        <a:effectLst/>
                        <a:latin typeface="Century Gothic" panose="020B0502020202020204" pitchFamily="34" charset="0"/>
                        <a:ea typeface="Calibri"/>
                        <a:cs typeface="Times New Roman"/>
                      </a:endParaRPr>
                    </a:p>
                  </a:txBody>
                  <a:tcPr marL="63896" marR="63896" marT="0" marB="0" anchor="ctr">
                    <a:noFill/>
                  </a:tcPr>
                </a:tc>
              </a:tr>
              <a:tr h="241416">
                <a:tc>
                  <a:txBody>
                    <a:bodyPr/>
                    <a:lstStyle/>
                    <a:p>
                      <a:pPr algn="ctr">
                        <a:lnSpc>
                          <a:spcPct val="115000"/>
                        </a:lnSpc>
                        <a:spcAft>
                          <a:spcPts val="0"/>
                        </a:spcAft>
                      </a:pPr>
                      <a:r>
                        <a:rPr lang="en-IE" sz="1400" i="1" dirty="0" smtClean="0">
                          <a:solidFill>
                            <a:srgbClr val="990033"/>
                          </a:solidFill>
                          <a:effectLst/>
                          <a:latin typeface="Century Gothic" panose="020B0502020202020204" pitchFamily="34" charset="0"/>
                          <a:ea typeface="Calibri"/>
                          <a:cs typeface="Times New Roman"/>
                        </a:rPr>
                        <a:t>2.5</a:t>
                      </a:r>
                      <a:endParaRPr lang="en-IE" sz="1400" i="1" dirty="0">
                        <a:solidFill>
                          <a:srgbClr val="990033"/>
                        </a:solidFill>
                        <a:effectLst/>
                        <a:latin typeface="Century Gothic" panose="020B0502020202020204" pitchFamily="34" charset="0"/>
                        <a:ea typeface="Calibri"/>
                        <a:cs typeface="Times New Roman"/>
                      </a:endParaRPr>
                    </a:p>
                  </a:txBody>
                  <a:tcPr marL="63896" marR="63896" marT="0" marB="0" anchor="ctr">
                    <a:noFill/>
                  </a:tcPr>
                </a:tc>
              </a:tr>
              <a:tr h="241416">
                <a:tc>
                  <a:txBody>
                    <a:bodyPr/>
                    <a:lstStyle/>
                    <a:p>
                      <a:pPr algn="ctr">
                        <a:lnSpc>
                          <a:spcPct val="115000"/>
                        </a:lnSpc>
                        <a:spcAft>
                          <a:spcPts val="0"/>
                        </a:spcAft>
                      </a:pPr>
                      <a:r>
                        <a:rPr lang="en-IE" sz="1400" i="1" dirty="0" smtClean="0">
                          <a:solidFill>
                            <a:srgbClr val="990033"/>
                          </a:solidFill>
                          <a:effectLst/>
                          <a:latin typeface="Century Gothic" panose="020B0502020202020204" pitchFamily="34" charset="0"/>
                          <a:ea typeface="Calibri"/>
                          <a:cs typeface="Times New Roman"/>
                        </a:rPr>
                        <a:t>2.7</a:t>
                      </a:r>
                      <a:endParaRPr lang="en-IE" sz="1400" i="1" dirty="0">
                        <a:solidFill>
                          <a:srgbClr val="990033"/>
                        </a:solidFill>
                        <a:effectLst/>
                        <a:latin typeface="Century Gothic" panose="020B0502020202020204" pitchFamily="34" charset="0"/>
                        <a:ea typeface="Calibri"/>
                        <a:cs typeface="Times New Roman"/>
                      </a:endParaRPr>
                    </a:p>
                  </a:txBody>
                  <a:tcPr marL="63896" marR="63896" marT="0" marB="0" anchor="ctr">
                    <a:noFill/>
                  </a:tcPr>
                </a:tc>
              </a:tr>
            </a:tbl>
          </a:graphicData>
        </a:graphic>
      </p:graphicFrame>
      <p:sp>
        <p:nvSpPr>
          <p:cNvPr id="3" name="Slide Number Placeholder 2"/>
          <p:cNvSpPr>
            <a:spLocks noGrp="1"/>
          </p:cNvSpPr>
          <p:nvPr>
            <p:ph type="sldNum" sz="quarter" idx="12"/>
          </p:nvPr>
        </p:nvSpPr>
        <p:spPr/>
        <p:txBody>
          <a:bodyPr/>
          <a:lstStyle/>
          <a:p>
            <a:fld id="{F79F11AE-FEA8-4E86-BAC6-BA1A6295265B}" type="slidenum">
              <a:rPr lang="en-IE" smtClean="0">
                <a:solidFill>
                  <a:prstClr val="black">
                    <a:tint val="75000"/>
                  </a:prstClr>
                </a:solidFill>
              </a:rPr>
              <a:pPr/>
              <a:t>61</a:t>
            </a:fld>
            <a:endParaRPr lang="en-IE" dirty="0">
              <a:solidFill>
                <a:prstClr val="black">
                  <a:tint val="75000"/>
                </a:prstClr>
              </a:solidFill>
            </a:endParaRPr>
          </a:p>
        </p:txBody>
      </p:sp>
    </p:spTree>
    <p:extLst>
      <p:ext uri="{BB962C8B-B14F-4D97-AF65-F5344CB8AC3E}">
        <p14:creationId xmlns:p14="http://schemas.microsoft.com/office/powerpoint/2010/main" val="20522757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a:solidFill>
                  <a:srgbClr val="990033"/>
                </a:solidFill>
                <a:effectLst>
                  <a:outerShdw blurRad="38100" dist="38100" dir="2700000" algn="tl">
                    <a:srgbClr val="000000">
                      <a:alpha val="43137"/>
                    </a:srgbClr>
                  </a:outerShdw>
                </a:effectLst>
              </a:rPr>
              <a:t>School Bags: Our Findings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698363075"/>
                  </p:ext>
                </p:extLst>
              </p:nvPr>
            </p:nvGraphicFramePr>
            <p:xfrm>
              <a:off x="323528" y="1247922"/>
              <a:ext cx="8284037" cy="5329365"/>
            </p:xfrm>
            <a:graphic>
              <a:graphicData uri="http://schemas.openxmlformats.org/drawingml/2006/table">
                <a:tbl>
                  <a:tblPr firstRow="1" bandRow="1">
                    <a:tableStyleId>{5C22544A-7EE6-4342-B048-85BDC9FD1C3A}</a:tableStyleId>
                  </a:tblPr>
                  <a:tblGrid>
                    <a:gridCol w="1629283"/>
                    <a:gridCol w="1645920"/>
                    <a:gridCol w="2313534"/>
                    <a:gridCol w="2695300"/>
                  </a:tblGrid>
                  <a:tr h="370840">
                    <a:tc>
                      <a:txBody>
                        <a:bodyPr/>
                        <a:lstStyle/>
                        <a:p>
                          <a:pPr algn="ct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Shape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Centre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Spread</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IE" sz="2400" b="1" dirty="0" smtClean="0">
                              <a:solidFill>
                                <a:srgbClr val="990033"/>
                              </a:solidFill>
                            </a:rPr>
                            <a:t>Population</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One</a:t>
                          </a:r>
                          <a:r>
                            <a:rPr lang="en-IE" sz="2400" baseline="0" dirty="0" smtClean="0">
                              <a:solidFill>
                                <a:srgbClr val="990033"/>
                              </a:solidFill>
                            </a:rPr>
                            <a:t> mode, mound-shaped &amp; roughly symmetric</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IE" sz="2400" i="1" smtClean="0">
                                    <a:solidFill>
                                      <a:srgbClr val="990033"/>
                                    </a:solidFill>
                                    <a:latin typeface="Cambria Math"/>
                                    <a:ea typeface="Cambria Math"/>
                                  </a:rPr>
                                  <m:t>𝜇</m:t>
                                </m:r>
                              </m:oMath>
                            </m:oMathPara>
                          </a14:m>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IE" sz="2400" i="1" smtClean="0">
                                    <a:solidFill>
                                      <a:srgbClr val="990033"/>
                                    </a:solidFill>
                                    <a:latin typeface="Cambria Math"/>
                                    <a:ea typeface="Cambria Math"/>
                                  </a:rPr>
                                  <m:t>𝜎</m:t>
                                </m:r>
                              </m:oMath>
                            </m:oMathPara>
                          </a14:m>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IE" sz="2400" b="1" dirty="0" smtClean="0">
                              <a:solidFill>
                                <a:srgbClr val="990033"/>
                              </a:solidFill>
                            </a:rPr>
                            <a:t>One </a:t>
                          </a:r>
                        </a:p>
                        <a:p>
                          <a:pPr algn="ctr"/>
                          <a:r>
                            <a:rPr lang="en-IE" sz="2400" b="1" dirty="0" smtClean="0">
                              <a:solidFill>
                                <a:srgbClr val="990033"/>
                              </a:solidFill>
                            </a:rPr>
                            <a:t>Large </a:t>
                          </a:r>
                        </a:p>
                        <a:p>
                          <a:pPr algn="ctr"/>
                          <a:r>
                            <a:rPr lang="en-IE" sz="2400" b="1" dirty="0" smtClean="0">
                              <a:solidFill>
                                <a:srgbClr val="990033"/>
                              </a:solidFill>
                            </a:rPr>
                            <a:t>Sample</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Varies</a:t>
                          </a:r>
                          <a:r>
                            <a:rPr lang="en-IE" sz="2400" baseline="0" dirty="0" smtClean="0">
                              <a:solidFill>
                                <a:srgbClr val="990033"/>
                              </a:solidFill>
                            </a:rPr>
                            <a:t> too much to comment</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IE" sz="2400" i="1" smtClean="0">
                                      <a:solidFill>
                                        <a:srgbClr val="990033"/>
                                      </a:solidFill>
                                      <a:latin typeface="Cambria Math" panose="02040503050406030204" pitchFamily="18" charset="0"/>
                                    </a:rPr>
                                  </m:ctrlPr>
                                </m:accPr>
                                <m:e>
                                  <m:r>
                                    <a:rPr lang="en-IE" sz="2400" b="0" i="1" smtClean="0">
                                      <a:solidFill>
                                        <a:srgbClr val="990033"/>
                                      </a:solidFill>
                                      <a:latin typeface="Cambria Math"/>
                                    </a:rPr>
                                    <m:t>𝑥</m:t>
                                  </m:r>
                                </m:e>
                              </m:acc>
                            </m:oMath>
                          </a14:m>
                          <a:r>
                            <a:rPr lang="en-IE" sz="2400" i="0" baseline="0" dirty="0" smtClean="0">
                              <a:solidFill>
                                <a:srgbClr val="990033"/>
                              </a:solidFill>
                              <a:latin typeface="+mn-lt"/>
                              <a:ea typeface="+mn-ea"/>
                            </a:rPr>
                            <a:t> which is </a:t>
                          </a:r>
                          <a:r>
                            <a:rPr lang="en-IE" sz="2400" i="1" baseline="0" dirty="0" smtClean="0">
                              <a:solidFill>
                                <a:srgbClr val="990033"/>
                              </a:solidFill>
                              <a:latin typeface="+mn-lt"/>
                              <a:ea typeface="+mn-ea"/>
                            </a:rPr>
                            <a:t>approximately</a:t>
                          </a:r>
                          <a:r>
                            <a:rPr lang="en-IE" sz="2400" i="0" baseline="0" dirty="0" smtClean="0">
                              <a:solidFill>
                                <a:srgbClr val="990033"/>
                              </a:solidFill>
                              <a:latin typeface="+mn-lt"/>
                              <a:ea typeface="+mn-ea"/>
                            </a:rPr>
                            <a:t> </a:t>
                          </a:r>
                          <a14:m>
                            <m:oMath xmlns:m="http://schemas.openxmlformats.org/officeDocument/2006/math">
                              <m:r>
                                <a:rPr lang="en-IE" sz="2400" i="1" baseline="0" smtClean="0">
                                  <a:solidFill>
                                    <a:srgbClr val="990033"/>
                                  </a:solidFill>
                                  <a:latin typeface="Cambria Math"/>
                                  <a:ea typeface="Cambria Math"/>
                                </a:rPr>
                                <m:t>𝜇</m:t>
                              </m:r>
                            </m:oMath>
                          </a14:m>
                          <a:endParaRPr lang="en-IE" sz="2400" dirty="0" smtClean="0">
                            <a:solidFill>
                              <a:srgbClr val="990033"/>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IE" sz="2400" dirty="0" smtClean="0">
                              <a:solidFill>
                                <a:srgbClr val="990033"/>
                              </a:solidFill>
                            </a:rPr>
                            <a:t>(</a:t>
                          </a:r>
                          <a:r>
                            <a:rPr lang="en-IE" sz="2400" baseline="0" dirty="0" smtClean="0">
                              <a:solidFill>
                                <a:srgbClr val="990033"/>
                              </a:solidFill>
                            </a:rPr>
                            <a:t>95% of these will be within </a:t>
                          </a:r>
                          <a14:m>
                            <m:oMath xmlns:m="http://schemas.openxmlformats.org/officeDocument/2006/math">
                              <m:r>
                                <a:rPr lang="en-IE" sz="2400" b="0" i="1" baseline="0" smtClean="0">
                                  <a:solidFill>
                                    <a:srgbClr val="990033"/>
                                  </a:solidFill>
                                  <a:latin typeface="Cambria Math"/>
                                </a:rPr>
                                <m:t>1.96</m:t>
                              </m:r>
                              <m:d>
                                <m:dPr>
                                  <m:ctrlPr>
                                    <a:rPr lang="en-IE" sz="2400" b="0" i="1" baseline="0" smtClean="0">
                                      <a:solidFill>
                                        <a:srgbClr val="990033"/>
                                      </a:solidFill>
                                      <a:latin typeface="Cambria Math" panose="02040503050406030204" pitchFamily="18" charset="0"/>
                                    </a:rPr>
                                  </m:ctrlPr>
                                </m:dPr>
                                <m:e>
                                  <m:f>
                                    <m:fPr>
                                      <m:ctrlPr>
                                        <a:rPr lang="en-IE" sz="2400" b="0" i="1" baseline="0" smtClean="0">
                                          <a:solidFill>
                                            <a:srgbClr val="990033"/>
                                          </a:solidFill>
                                          <a:latin typeface="Cambria Math" panose="02040503050406030204" pitchFamily="18" charset="0"/>
                                        </a:rPr>
                                      </m:ctrlPr>
                                    </m:fPr>
                                    <m:num>
                                      <m:r>
                                        <a:rPr lang="en-IE" sz="2400" b="0" i="1" baseline="0" smtClean="0">
                                          <a:solidFill>
                                            <a:srgbClr val="990033"/>
                                          </a:solidFill>
                                          <a:latin typeface="Cambria Math"/>
                                          <a:ea typeface="Cambria Math"/>
                                        </a:rPr>
                                        <m:t>𝜎</m:t>
                                      </m:r>
                                    </m:num>
                                    <m:den>
                                      <m:rad>
                                        <m:radPr>
                                          <m:degHide m:val="on"/>
                                          <m:ctrlPr>
                                            <a:rPr lang="en-IE" sz="2400" b="0" i="1" baseline="0" smtClean="0">
                                              <a:solidFill>
                                                <a:srgbClr val="990033"/>
                                              </a:solidFill>
                                              <a:latin typeface="Cambria Math" panose="02040503050406030204" pitchFamily="18" charset="0"/>
                                            </a:rPr>
                                          </m:ctrlPr>
                                        </m:radPr>
                                        <m:deg/>
                                        <m:e>
                                          <m:r>
                                            <a:rPr lang="en-IE" sz="2400" b="0" i="1" baseline="0" smtClean="0">
                                              <a:solidFill>
                                                <a:srgbClr val="990033"/>
                                              </a:solidFill>
                                              <a:latin typeface="Cambria Math"/>
                                            </a:rPr>
                                            <m:t>𝑛</m:t>
                                          </m:r>
                                        </m:e>
                                      </m:rad>
                                    </m:den>
                                  </m:f>
                                </m:e>
                              </m:d>
                            </m:oMath>
                          </a14:m>
                          <a:r>
                            <a:rPr lang="en-IE" sz="2400" baseline="0" dirty="0" smtClean="0">
                              <a:solidFill>
                                <a:srgbClr val="990033"/>
                              </a:solidFill>
                            </a:rPr>
                            <a:t> of </a:t>
                          </a:r>
                          <a14:m>
                            <m:oMath xmlns:m="http://schemas.openxmlformats.org/officeDocument/2006/math">
                              <m:r>
                                <a:rPr lang="en-IE" sz="2400" i="1" baseline="0" smtClean="0">
                                  <a:solidFill>
                                    <a:srgbClr val="990033"/>
                                  </a:solidFill>
                                  <a:latin typeface="Cambria Math"/>
                                  <a:ea typeface="Cambria Math"/>
                                </a:rPr>
                                <m:t>𝜇</m:t>
                              </m:r>
                            </m:oMath>
                          </a14:m>
                          <a:r>
                            <a:rPr lang="en-IE" sz="2400" baseline="0" dirty="0" smtClean="0">
                              <a:solidFill>
                                <a:srgbClr val="990033"/>
                              </a:solidFill>
                            </a:rPr>
                            <a:t> )</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baseline="0" dirty="0" smtClean="0">
                              <a:solidFill>
                                <a:srgbClr val="990033"/>
                              </a:solidFill>
                            </a:rPr>
                            <a:t>Approximately </a:t>
                          </a:r>
                          <a14:m>
                            <m:oMath xmlns:m="http://schemas.openxmlformats.org/officeDocument/2006/math">
                              <m:r>
                                <a:rPr lang="en-IE" sz="2400" i="1" baseline="0" smtClean="0">
                                  <a:solidFill>
                                    <a:srgbClr val="990033"/>
                                  </a:solidFill>
                                  <a:latin typeface="Cambria Math"/>
                                  <a:ea typeface="Cambria Math"/>
                                </a:rPr>
                                <m:t>𝜎</m:t>
                              </m:r>
                            </m:oMath>
                          </a14:m>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IE" sz="2400" b="1" dirty="0" smtClean="0">
                              <a:solidFill>
                                <a:srgbClr val="990033"/>
                              </a:solidFill>
                            </a:rPr>
                            <a:t>All Sample</a:t>
                          </a:r>
                        </a:p>
                        <a:p>
                          <a:pPr algn="ctr"/>
                          <a:r>
                            <a:rPr lang="en-IE" sz="2400" b="1" dirty="0" smtClean="0">
                              <a:solidFill>
                                <a:srgbClr val="990033"/>
                              </a:solidFill>
                            </a:rPr>
                            <a:t>Means</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Normal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IE" sz="2400" i="1" smtClean="0">
                                        <a:solidFill>
                                          <a:srgbClr val="990033"/>
                                        </a:solidFill>
                                        <a:latin typeface="Cambria Math" panose="02040503050406030204" pitchFamily="18" charset="0"/>
                                      </a:rPr>
                                    </m:ctrlPr>
                                  </m:fPr>
                                  <m:num>
                                    <m:r>
                                      <a:rPr lang="en-IE" sz="2400" i="1" smtClean="0">
                                        <a:solidFill>
                                          <a:srgbClr val="990033"/>
                                        </a:solidFill>
                                        <a:latin typeface="Cambria Math"/>
                                        <a:ea typeface="Cambria Math"/>
                                      </a:rPr>
                                      <m:t>𝜎</m:t>
                                    </m:r>
                                  </m:num>
                                  <m:den>
                                    <m:rad>
                                      <m:radPr>
                                        <m:degHide m:val="on"/>
                                        <m:ctrlPr>
                                          <a:rPr lang="en-IE" sz="2400" i="1" smtClean="0">
                                            <a:solidFill>
                                              <a:srgbClr val="990033"/>
                                            </a:solidFill>
                                            <a:latin typeface="Cambria Math" panose="02040503050406030204" pitchFamily="18" charset="0"/>
                                          </a:rPr>
                                        </m:ctrlPr>
                                      </m:radPr>
                                      <m:deg/>
                                      <m:e>
                                        <m:r>
                                          <a:rPr lang="en-IE" sz="2400" b="0" i="1" smtClean="0">
                                            <a:solidFill>
                                              <a:srgbClr val="990033"/>
                                            </a:solidFill>
                                            <a:latin typeface="Cambria Math"/>
                                          </a:rPr>
                                          <m:t>𝑛</m:t>
                                        </m:r>
                                      </m:e>
                                    </m:rad>
                                  </m:den>
                                </m:f>
                              </m:oMath>
                            </m:oMathPara>
                          </a14:m>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698363075"/>
                  </p:ext>
                </p:extLst>
              </p:nvPr>
            </p:nvGraphicFramePr>
            <p:xfrm>
              <a:off x="323528" y="1247922"/>
              <a:ext cx="8284037" cy="5329365"/>
            </p:xfrm>
            <a:graphic>
              <a:graphicData uri="http://schemas.openxmlformats.org/drawingml/2006/table">
                <a:tbl>
                  <a:tblPr firstRow="1" bandRow="1">
                    <a:tableStyleId>{5C22544A-7EE6-4342-B048-85BDC9FD1C3A}</a:tableStyleId>
                  </a:tblPr>
                  <a:tblGrid>
                    <a:gridCol w="1629283"/>
                    <a:gridCol w="1645920"/>
                    <a:gridCol w="2313534"/>
                    <a:gridCol w="2695300"/>
                  </a:tblGrid>
                  <a:tr h="457200">
                    <a:tc>
                      <a:txBody>
                        <a:bodyPr/>
                        <a:lstStyle/>
                        <a:p>
                          <a:pPr algn="ct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Shape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Centre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Spread</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0240">
                    <a:tc>
                      <a:txBody>
                        <a:bodyPr/>
                        <a:lstStyle/>
                        <a:p>
                          <a:pPr algn="ctr"/>
                          <a:r>
                            <a:rPr lang="en-IE" sz="2400" b="1" dirty="0" smtClean="0">
                              <a:solidFill>
                                <a:srgbClr val="990033"/>
                              </a:solidFill>
                            </a:rPr>
                            <a:t>Population</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One</a:t>
                          </a:r>
                          <a:r>
                            <a:rPr lang="en-IE" sz="2400" baseline="0" dirty="0" smtClean="0">
                              <a:solidFill>
                                <a:srgbClr val="990033"/>
                              </a:solidFill>
                            </a:rPr>
                            <a:t> mode, mound-shaped &amp; roughly symmetric</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141316" t="-26349" r="-116579" b="-1609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207466" t="-26349" r="-226" b="-160952"/>
                          </a:stretch>
                        </a:blipFill>
                      </a:tcPr>
                    </a:tc>
                  </a:tr>
                  <a:tr h="2128965">
                    <a:tc>
                      <a:txBody>
                        <a:bodyPr/>
                        <a:lstStyle/>
                        <a:p>
                          <a:pPr algn="ctr"/>
                          <a:r>
                            <a:rPr lang="en-IE" sz="2400" b="1" dirty="0" smtClean="0">
                              <a:solidFill>
                                <a:srgbClr val="990033"/>
                              </a:solidFill>
                            </a:rPr>
                            <a:t>One </a:t>
                          </a:r>
                        </a:p>
                        <a:p>
                          <a:pPr algn="ctr"/>
                          <a:r>
                            <a:rPr lang="en-IE" sz="2400" b="1" dirty="0" smtClean="0">
                              <a:solidFill>
                                <a:srgbClr val="990033"/>
                              </a:solidFill>
                            </a:rPr>
                            <a:t>Large </a:t>
                          </a:r>
                        </a:p>
                        <a:p>
                          <a:pPr algn="ctr"/>
                          <a:r>
                            <a:rPr lang="en-IE" sz="2400" b="1" dirty="0" smtClean="0">
                              <a:solidFill>
                                <a:srgbClr val="990033"/>
                              </a:solidFill>
                            </a:rPr>
                            <a:t>Sample</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Varies</a:t>
                          </a:r>
                          <a:r>
                            <a:rPr lang="en-IE" sz="2400" baseline="0" dirty="0" smtClean="0">
                              <a:solidFill>
                                <a:srgbClr val="990033"/>
                              </a:solidFill>
                            </a:rPr>
                            <a:t> too much to comment</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141316" t="-114040" r="-116579" b="-4527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207466" t="-114040" r="-226" b="-45272"/>
                          </a:stretch>
                        </a:blipFill>
                      </a:tcPr>
                    </a:tc>
                  </a:tr>
                  <a:tr h="822960">
                    <a:tc>
                      <a:txBody>
                        <a:bodyPr/>
                        <a:lstStyle/>
                        <a:p>
                          <a:pPr algn="ctr"/>
                          <a:r>
                            <a:rPr lang="en-IE" sz="2400" b="1" dirty="0" smtClean="0">
                              <a:solidFill>
                                <a:srgbClr val="990033"/>
                              </a:solidFill>
                            </a:rPr>
                            <a:t>All Sample</a:t>
                          </a:r>
                        </a:p>
                        <a:p>
                          <a:pPr algn="ctr"/>
                          <a:r>
                            <a:rPr lang="en-IE" sz="2400" b="1" dirty="0" smtClean="0">
                              <a:solidFill>
                                <a:srgbClr val="990033"/>
                              </a:solidFill>
                            </a:rPr>
                            <a:t>Means</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Normal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207466" t="-553333" r="-226" b="-17037"/>
                          </a:stretch>
                        </a:blipFill>
                      </a:tcPr>
                    </a:tc>
                  </a:tr>
                </a:tbl>
              </a:graphicData>
            </a:graphic>
          </p:graphicFrame>
        </mc:Fallback>
      </mc:AlternateContent>
      <p:sp>
        <p:nvSpPr>
          <p:cNvPr id="3" name="Slide Number Placeholder 2"/>
          <p:cNvSpPr>
            <a:spLocks noGrp="1"/>
          </p:cNvSpPr>
          <p:nvPr>
            <p:ph type="sldNum" sz="quarter" idx="12"/>
          </p:nvPr>
        </p:nvSpPr>
        <p:spPr/>
        <p:txBody>
          <a:bodyPr/>
          <a:lstStyle/>
          <a:p>
            <a:fld id="{F79F11AE-FEA8-4E86-BAC6-BA1A6295265B}" type="slidenum">
              <a:rPr lang="en-IE" smtClean="0">
                <a:solidFill>
                  <a:prstClr val="black">
                    <a:tint val="75000"/>
                  </a:prstClr>
                </a:solidFill>
              </a:rPr>
              <a:pPr/>
              <a:t>62</a:t>
            </a:fld>
            <a:endParaRPr lang="en-IE" dirty="0">
              <a:solidFill>
                <a:prstClr val="black">
                  <a:tint val="75000"/>
                </a:prst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870243374"/>
              </p:ext>
            </p:extLst>
          </p:nvPr>
        </p:nvGraphicFramePr>
        <p:xfrm>
          <a:off x="4241637" y="5954234"/>
          <a:ext cx="798217" cy="494838"/>
        </p:xfrm>
        <a:graphic>
          <a:graphicData uri="http://schemas.openxmlformats.org/presentationml/2006/ole">
            <mc:AlternateContent xmlns:mc="http://schemas.openxmlformats.org/markup-compatibility/2006">
              <mc:Choice xmlns:v="urn:schemas-microsoft-com:vml" Requires="v">
                <p:oleObj spid="_x0000_s46131" name="Equation" r:id="rId5" imgW="457200" imgH="228600" progId="Equation.DSMT4">
                  <p:embed/>
                </p:oleObj>
              </mc:Choice>
              <mc:Fallback>
                <p:oleObj name="Equation" r:id="rId5" imgW="457200" imgH="228600" progId="Equation.DSMT4">
                  <p:embed/>
                  <p:pic>
                    <p:nvPicPr>
                      <p:cNvPr id="0" name=""/>
                      <p:cNvPicPr/>
                      <p:nvPr/>
                    </p:nvPicPr>
                    <p:blipFill>
                      <a:blip r:embed="rId6"/>
                      <a:stretch>
                        <a:fillRect/>
                      </a:stretch>
                    </p:blipFill>
                    <p:spPr>
                      <a:xfrm>
                        <a:off x="4241637" y="5954234"/>
                        <a:ext cx="798217" cy="49483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58573903"/>
              </p:ext>
            </p:extLst>
          </p:nvPr>
        </p:nvGraphicFramePr>
        <p:xfrm>
          <a:off x="4096526" y="3658891"/>
          <a:ext cx="244475" cy="328612"/>
        </p:xfrm>
        <a:graphic>
          <a:graphicData uri="http://schemas.openxmlformats.org/presentationml/2006/ole">
            <mc:AlternateContent xmlns:mc="http://schemas.openxmlformats.org/markup-compatibility/2006">
              <mc:Choice xmlns:v="urn:schemas-microsoft-com:vml" Requires="v">
                <p:oleObj spid="_x0000_s46132" name="Equation" r:id="rId7" imgW="139680" imgH="152280" progId="Equation.DSMT4">
                  <p:embed/>
                </p:oleObj>
              </mc:Choice>
              <mc:Fallback>
                <p:oleObj name="Equation" r:id="rId7" imgW="139680" imgH="152280" progId="Equation.DSMT4">
                  <p:embed/>
                  <p:pic>
                    <p:nvPicPr>
                      <p:cNvPr id="0" name="Object 4"/>
                      <p:cNvPicPr>
                        <a:picLocks noChangeAspect="1" noChangeArrowheads="1"/>
                      </p:cNvPicPr>
                      <p:nvPr/>
                    </p:nvPicPr>
                    <p:blipFill>
                      <a:blip r:embed="rId8"/>
                      <a:srcRect/>
                      <a:stretch>
                        <a:fillRect/>
                      </a:stretch>
                    </p:blipFill>
                    <p:spPr bwMode="auto">
                      <a:xfrm>
                        <a:off x="4096526" y="3658891"/>
                        <a:ext cx="244475" cy="328612"/>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31448314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IE" b="1" i="1" dirty="0">
                    <a:solidFill>
                      <a:srgbClr val="990033"/>
                    </a:solidFill>
                    <a:effectLst>
                      <a:outerShdw blurRad="38100" dist="38100" dir="2700000" algn="tl">
                        <a:srgbClr val="000000">
                          <a:alpha val="43137"/>
                        </a:srgbClr>
                      </a:outerShdw>
                    </a:effectLst>
                  </a:rPr>
                  <a:t>Note about </a:t>
                </a:r>
                <a14:m>
                  <m:oMath xmlns:m="http://schemas.openxmlformats.org/officeDocument/2006/math">
                    <m:r>
                      <a:rPr lang="en-IE" b="1" i="1">
                        <a:solidFill>
                          <a:srgbClr val="990033"/>
                        </a:solidFill>
                        <a:effectLst>
                          <a:outerShdw blurRad="38100" dist="38100" dir="2700000" algn="tl">
                            <a:srgbClr val="000000">
                              <a:alpha val="43137"/>
                            </a:srgbClr>
                          </a:outerShdw>
                        </a:effectLst>
                        <a:latin typeface="Cambria Math"/>
                      </a:rPr>
                      <m:t>𝜎</m:t>
                    </m:r>
                  </m:oMath>
                </a14:m>
                <a:r>
                  <a:rPr lang="en-IE" b="1" i="1" dirty="0">
                    <a:solidFill>
                      <a:srgbClr val="990033"/>
                    </a:solidFill>
                    <a:effectLst>
                      <a:outerShdw blurRad="38100" dist="38100" dir="2700000" algn="tl">
                        <a:srgbClr val="000000">
                          <a:alpha val="43137"/>
                        </a:srgbClr>
                      </a:outerShdw>
                    </a:effectLst>
                  </a:rPr>
                  <a:t> </a:t>
                </a:r>
                <a:r>
                  <a:rPr lang="en-IE" b="1" i="1" dirty="0" smtClean="0">
                    <a:solidFill>
                      <a:srgbClr val="990033"/>
                    </a:solidFill>
                    <a:effectLst>
                      <a:outerShdw blurRad="38100" dist="38100" dir="2700000" algn="tl">
                        <a:srgbClr val="000000">
                          <a:alpha val="43137"/>
                        </a:srgbClr>
                      </a:outerShdw>
                    </a:effectLst>
                  </a:rPr>
                  <a:t>or s</a:t>
                </a:r>
                <a:endParaRPr lang="en-IE" b="1" i="1" dirty="0">
                  <a:solidFill>
                    <a:srgbClr val="990033"/>
                  </a:solidFill>
                  <a:effectLst>
                    <a:outerShdw blurRad="38100" dist="38100" dir="2700000" algn="tl">
                      <a:srgbClr val="000000">
                        <a:alpha val="43137"/>
                      </a:srgbClr>
                    </a:outerShdw>
                  </a:effectLst>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b="-12234"/>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pPr marL="0" indent="0" algn="ctr">
                  <a:buNone/>
                </a:pPr>
                <a14:m>
                  <m:oMathPara xmlns:m="http://schemas.openxmlformats.org/officeDocument/2006/math">
                    <m:oMathParaPr>
                      <m:jc m:val="centerGroup"/>
                    </m:oMathParaPr>
                    <m:oMath xmlns:m="http://schemas.openxmlformats.org/officeDocument/2006/math">
                      <m:r>
                        <a:rPr lang="en-IE" sz="5400" b="1" i="1" smtClean="0">
                          <a:solidFill>
                            <a:srgbClr val="990033"/>
                          </a:solidFill>
                          <a:effectLst>
                            <a:outerShdw blurRad="38100" dist="38100" dir="2700000" algn="tl">
                              <a:srgbClr val="000000">
                                <a:alpha val="43137"/>
                              </a:srgbClr>
                            </a:outerShdw>
                          </a:effectLst>
                          <a:latin typeface="Cambria Math"/>
                        </a:rPr>
                        <m:t>𝜎</m:t>
                      </m:r>
                      <m:r>
                        <a:rPr lang="en-IE" sz="5400" b="1" i="1" smtClean="0">
                          <a:solidFill>
                            <a:srgbClr val="990033"/>
                          </a:solidFill>
                          <a:effectLst>
                            <a:outerShdw blurRad="38100" dist="38100" dir="2700000" algn="tl">
                              <a:srgbClr val="000000">
                                <a:alpha val="43137"/>
                              </a:srgbClr>
                            </a:outerShdw>
                          </a:effectLst>
                          <a:latin typeface="Cambria Math"/>
                        </a:rPr>
                        <m:t>=</m:t>
                      </m:r>
                      <m:rad>
                        <m:radPr>
                          <m:degHide m:val="on"/>
                          <m:ctrlPr>
                            <a:rPr lang="en-IE" sz="5400" b="1" i="1" smtClean="0">
                              <a:solidFill>
                                <a:srgbClr val="990033"/>
                              </a:solidFill>
                              <a:effectLst>
                                <a:outerShdw blurRad="38100" dist="38100" dir="2700000" algn="tl">
                                  <a:srgbClr val="000000">
                                    <a:alpha val="43137"/>
                                  </a:srgbClr>
                                </a:outerShdw>
                              </a:effectLst>
                              <a:latin typeface="Cambria Math" panose="02040503050406030204" pitchFamily="18" charset="0"/>
                            </a:rPr>
                          </m:ctrlPr>
                        </m:radPr>
                        <m:deg/>
                        <m:e>
                          <m:f>
                            <m:fPr>
                              <m:ctrlPr>
                                <a:rPr lang="en-IE" sz="5400" b="1" i="1" smtClean="0">
                                  <a:solidFill>
                                    <a:srgbClr val="990033"/>
                                  </a:solidFill>
                                  <a:effectLst>
                                    <a:outerShdw blurRad="38100" dist="38100" dir="2700000" algn="tl">
                                      <a:srgbClr val="000000">
                                        <a:alpha val="43137"/>
                                      </a:srgbClr>
                                    </a:outerShdw>
                                  </a:effectLst>
                                  <a:latin typeface="Cambria Math" panose="02040503050406030204" pitchFamily="18" charset="0"/>
                                </a:rPr>
                              </m:ctrlPr>
                            </m:fPr>
                            <m:num>
                              <m:nary>
                                <m:naryPr>
                                  <m:chr m:val="∑"/>
                                  <m:subHide m:val="on"/>
                                  <m:supHide m:val="on"/>
                                  <m:ctrlPr>
                                    <a:rPr lang="en-IE" sz="5400" b="1" i="1" smtClean="0">
                                      <a:solidFill>
                                        <a:srgbClr val="990033"/>
                                      </a:solidFill>
                                      <a:effectLst>
                                        <a:outerShdw blurRad="38100" dist="38100" dir="2700000" algn="tl">
                                          <a:srgbClr val="000000">
                                            <a:alpha val="43137"/>
                                          </a:srgbClr>
                                        </a:outerShdw>
                                      </a:effectLst>
                                      <a:latin typeface="Cambria Math" panose="02040503050406030204" pitchFamily="18" charset="0"/>
                                    </a:rPr>
                                  </m:ctrlPr>
                                </m:naryPr>
                                <m:sub/>
                                <m:sup/>
                                <m:e>
                                  <m:sSup>
                                    <m:sSupPr>
                                      <m:ctrlPr>
                                        <a:rPr lang="en-IE" sz="5400" b="1" i="1" smtClean="0">
                                          <a:solidFill>
                                            <a:srgbClr val="990033"/>
                                          </a:solidFill>
                                          <a:effectLst>
                                            <a:outerShdw blurRad="38100" dist="38100" dir="2700000" algn="tl">
                                              <a:srgbClr val="000000">
                                                <a:alpha val="43137"/>
                                              </a:srgbClr>
                                            </a:outerShdw>
                                          </a:effectLst>
                                          <a:latin typeface="Cambria Math" panose="02040503050406030204" pitchFamily="18" charset="0"/>
                                        </a:rPr>
                                      </m:ctrlPr>
                                    </m:sSupPr>
                                    <m:e>
                                      <m:d>
                                        <m:dPr>
                                          <m:ctrlPr>
                                            <a:rPr lang="en-IE" sz="5400" b="1" i="1">
                                              <a:solidFill>
                                                <a:srgbClr val="990033"/>
                                              </a:solidFill>
                                              <a:effectLst>
                                                <a:outerShdw blurRad="38100" dist="38100" dir="2700000" algn="tl">
                                                  <a:srgbClr val="000000">
                                                    <a:alpha val="43137"/>
                                                  </a:srgbClr>
                                                </a:outerShdw>
                                              </a:effectLst>
                                              <a:latin typeface="Cambria Math" panose="02040503050406030204" pitchFamily="18" charset="0"/>
                                            </a:rPr>
                                          </m:ctrlPr>
                                        </m:dPr>
                                        <m:e>
                                          <m:r>
                                            <a:rPr lang="en-IE" sz="5400" b="1" i="1">
                                              <a:solidFill>
                                                <a:srgbClr val="990033"/>
                                              </a:solidFill>
                                              <a:effectLst>
                                                <a:outerShdw blurRad="38100" dist="38100" dir="2700000" algn="tl">
                                                  <a:srgbClr val="000000">
                                                    <a:alpha val="43137"/>
                                                  </a:srgbClr>
                                                </a:outerShdw>
                                              </a:effectLst>
                                              <a:latin typeface="Cambria Math"/>
                                            </a:rPr>
                                            <m:t>𝒙</m:t>
                                          </m:r>
                                          <m:r>
                                            <a:rPr lang="en-IE" sz="5400" b="1" i="1">
                                              <a:solidFill>
                                                <a:srgbClr val="990033"/>
                                              </a:solidFill>
                                              <a:effectLst>
                                                <a:outerShdw blurRad="38100" dist="38100" dir="2700000" algn="tl">
                                                  <a:srgbClr val="000000">
                                                    <a:alpha val="43137"/>
                                                  </a:srgbClr>
                                                </a:outerShdw>
                                              </a:effectLst>
                                              <a:latin typeface="Cambria Math"/>
                                            </a:rPr>
                                            <m:t>−</m:t>
                                          </m:r>
                                          <m:r>
                                            <a:rPr lang="en-IE" sz="5400" b="1" i="1">
                                              <a:solidFill>
                                                <a:srgbClr val="990033"/>
                                              </a:solidFill>
                                              <a:effectLst>
                                                <a:outerShdw blurRad="38100" dist="38100" dir="2700000" algn="tl">
                                                  <a:srgbClr val="000000">
                                                    <a:alpha val="43137"/>
                                                  </a:srgbClr>
                                                </a:outerShdw>
                                              </a:effectLst>
                                              <a:latin typeface="Cambria Math"/>
                                              <a:ea typeface="Cambria Math"/>
                                            </a:rPr>
                                            <m:t>𝝁</m:t>
                                          </m:r>
                                        </m:e>
                                      </m:d>
                                    </m:e>
                                    <m:sup>
                                      <m:r>
                                        <a:rPr lang="en-IE" sz="5400" b="1" i="1" smtClean="0">
                                          <a:solidFill>
                                            <a:srgbClr val="990033"/>
                                          </a:solidFill>
                                          <a:effectLst>
                                            <a:outerShdw blurRad="38100" dist="38100" dir="2700000" algn="tl">
                                              <a:srgbClr val="000000">
                                                <a:alpha val="43137"/>
                                              </a:srgbClr>
                                            </a:outerShdw>
                                          </a:effectLst>
                                          <a:latin typeface="Cambria Math"/>
                                        </a:rPr>
                                        <m:t>𝟐</m:t>
                                      </m:r>
                                    </m:sup>
                                  </m:sSup>
                                </m:e>
                              </m:nary>
                            </m:num>
                            <m:den>
                              <m:r>
                                <a:rPr lang="en-IE" sz="5400" b="1" i="1" smtClean="0">
                                  <a:solidFill>
                                    <a:srgbClr val="990033"/>
                                  </a:solidFill>
                                  <a:effectLst>
                                    <a:outerShdw blurRad="38100" dist="38100" dir="2700000" algn="tl">
                                      <a:srgbClr val="000000">
                                        <a:alpha val="43137"/>
                                      </a:srgbClr>
                                    </a:outerShdw>
                                  </a:effectLst>
                                  <a:latin typeface="Cambria Math"/>
                                </a:rPr>
                                <m:t>𝒏</m:t>
                              </m:r>
                            </m:den>
                          </m:f>
                        </m:e>
                      </m:rad>
                    </m:oMath>
                  </m:oMathPara>
                </a14:m>
                <a:endParaRPr lang="en-IE" sz="5400" b="1" dirty="0" smtClean="0">
                  <a:solidFill>
                    <a:srgbClr val="990033"/>
                  </a:solidFill>
                  <a:effectLst>
                    <a:outerShdw blurRad="38100" dist="38100" dir="2700000" algn="tl">
                      <a:srgbClr val="000000">
                        <a:alpha val="43137"/>
                      </a:srgbClr>
                    </a:outerShdw>
                  </a:effectLst>
                </a:endParaRPr>
              </a:p>
              <a:p>
                <a:pPr marL="0" indent="0" algn="ctr">
                  <a:buNone/>
                </a:pPr>
                <a14:m>
                  <m:oMathPara xmlns:m="http://schemas.openxmlformats.org/officeDocument/2006/math">
                    <m:oMathParaPr>
                      <m:jc m:val="centerGroup"/>
                    </m:oMathParaPr>
                    <m:oMath xmlns:m="http://schemas.openxmlformats.org/officeDocument/2006/math">
                      <m:r>
                        <a:rPr lang="en-IE" sz="5400" b="1" i="0" smtClean="0">
                          <a:solidFill>
                            <a:srgbClr val="990033"/>
                          </a:solidFill>
                          <a:effectLst>
                            <a:outerShdw blurRad="38100" dist="38100" dir="2700000" algn="tl">
                              <a:srgbClr val="000000">
                                <a:alpha val="43137"/>
                              </a:srgbClr>
                            </a:outerShdw>
                          </a:effectLst>
                          <a:latin typeface="Cambria Math"/>
                        </a:rPr>
                        <m:t>𝐬</m:t>
                      </m:r>
                      <m:r>
                        <a:rPr lang="en-IE" sz="5400" b="1" i="1">
                          <a:solidFill>
                            <a:srgbClr val="990033"/>
                          </a:solidFill>
                          <a:effectLst>
                            <a:outerShdw blurRad="38100" dist="38100" dir="2700000" algn="tl">
                              <a:srgbClr val="000000">
                                <a:alpha val="43137"/>
                              </a:srgbClr>
                            </a:outerShdw>
                          </a:effectLst>
                          <a:latin typeface="Cambria Math"/>
                        </a:rPr>
                        <m:t>=</m:t>
                      </m:r>
                      <m:rad>
                        <m:radPr>
                          <m:degHide m:val="on"/>
                          <m:ctrlPr>
                            <a:rPr lang="en-IE" sz="5400" b="1" i="1">
                              <a:solidFill>
                                <a:srgbClr val="990033"/>
                              </a:solidFill>
                              <a:effectLst>
                                <a:outerShdw blurRad="38100" dist="38100" dir="2700000" algn="tl">
                                  <a:srgbClr val="000000">
                                    <a:alpha val="43137"/>
                                  </a:srgbClr>
                                </a:outerShdw>
                              </a:effectLst>
                              <a:latin typeface="Cambria Math" panose="02040503050406030204" pitchFamily="18" charset="0"/>
                            </a:rPr>
                          </m:ctrlPr>
                        </m:radPr>
                        <m:deg/>
                        <m:e>
                          <m:f>
                            <m:fPr>
                              <m:ctrlPr>
                                <a:rPr lang="en-IE" sz="5400" b="1" i="1">
                                  <a:solidFill>
                                    <a:srgbClr val="990033"/>
                                  </a:solidFill>
                                  <a:effectLst>
                                    <a:outerShdw blurRad="38100" dist="38100" dir="2700000" algn="tl">
                                      <a:srgbClr val="000000">
                                        <a:alpha val="43137"/>
                                      </a:srgbClr>
                                    </a:outerShdw>
                                  </a:effectLst>
                                  <a:latin typeface="Cambria Math" panose="02040503050406030204" pitchFamily="18" charset="0"/>
                                </a:rPr>
                              </m:ctrlPr>
                            </m:fPr>
                            <m:num>
                              <m:nary>
                                <m:naryPr>
                                  <m:chr m:val="∑"/>
                                  <m:subHide m:val="on"/>
                                  <m:supHide m:val="on"/>
                                  <m:ctrlPr>
                                    <a:rPr lang="en-IE" sz="5400" b="1" i="1">
                                      <a:solidFill>
                                        <a:srgbClr val="990033"/>
                                      </a:solidFill>
                                      <a:effectLst>
                                        <a:outerShdw blurRad="38100" dist="38100" dir="2700000" algn="tl">
                                          <a:srgbClr val="000000">
                                            <a:alpha val="43137"/>
                                          </a:srgbClr>
                                        </a:outerShdw>
                                      </a:effectLst>
                                      <a:latin typeface="Cambria Math" panose="02040503050406030204" pitchFamily="18" charset="0"/>
                                    </a:rPr>
                                  </m:ctrlPr>
                                </m:naryPr>
                                <m:sub/>
                                <m:sup/>
                                <m:e>
                                  <m:sSup>
                                    <m:sSupPr>
                                      <m:ctrlPr>
                                        <a:rPr lang="en-IE" sz="5400" b="1" i="1">
                                          <a:solidFill>
                                            <a:srgbClr val="990033"/>
                                          </a:solidFill>
                                          <a:effectLst>
                                            <a:outerShdw blurRad="38100" dist="38100" dir="2700000" algn="tl">
                                              <a:srgbClr val="000000">
                                                <a:alpha val="43137"/>
                                              </a:srgbClr>
                                            </a:outerShdw>
                                          </a:effectLst>
                                          <a:latin typeface="Cambria Math" panose="02040503050406030204" pitchFamily="18" charset="0"/>
                                        </a:rPr>
                                      </m:ctrlPr>
                                    </m:sSupPr>
                                    <m:e>
                                      <m:d>
                                        <m:dPr>
                                          <m:ctrlPr>
                                            <a:rPr lang="en-IE" sz="5400" b="1" i="1">
                                              <a:solidFill>
                                                <a:srgbClr val="990033"/>
                                              </a:solidFill>
                                              <a:effectLst>
                                                <a:outerShdw blurRad="38100" dist="38100" dir="2700000" algn="tl">
                                                  <a:srgbClr val="000000">
                                                    <a:alpha val="43137"/>
                                                  </a:srgbClr>
                                                </a:outerShdw>
                                              </a:effectLst>
                                              <a:latin typeface="Cambria Math" panose="02040503050406030204" pitchFamily="18" charset="0"/>
                                            </a:rPr>
                                          </m:ctrlPr>
                                        </m:dPr>
                                        <m:e>
                                          <m:r>
                                            <a:rPr lang="en-IE" sz="5400" b="1" i="1">
                                              <a:solidFill>
                                                <a:srgbClr val="990033"/>
                                              </a:solidFill>
                                              <a:effectLst>
                                                <a:outerShdw blurRad="38100" dist="38100" dir="2700000" algn="tl">
                                                  <a:srgbClr val="000000">
                                                    <a:alpha val="43137"/>
                                                  </a:srgbClr>
                                                </a:outerShdw>
                                              </a:effectLst>
                                              <a:latin typeface="Cambria Math"/>
                                            </a:rPr>
                                            <m:t>𝒙</m:t>
                                          </m:r>
                                          <m:r>
                                            <a:rPr lang="en-IE" sz="5400" b="1" i="1">
                                              <a:solidFill>
                                                <a:srgbClr val="990033"/>
                                              </a:solidFill>
                                              <a:effectLst>
                                                <a:outerShdw blurRad="38100" dist="38100" dir="2700000" algn="tl">
                                                  <a:srgbClr val="000000">
                                                    <a:alpha val="43137"/>
                                                  </a:srgbClr>
                                                </a:outerShdw>
                                              </a:effectLst>
                                              <a:latin typeface="Cambria Math"/>
                                            </a:rPr>
                                            <m:t>−</m:t>
                                          </m:r>
                                          <m:acc>
                                            <m:accPr>
                                              <m:chr m:val="̅"/>
                                              <m:ctrlPr>
                                                <a:rPr lang="en-IE" sz="5400" b="1" i="1" smtClean="0">
                                                  <a:solidFill>
                                                    <a:srgbClr val="990033"/>
                                                  </a:solidFill>
                                                  <a:effectLst>
                                                    <a:outerShdw blurRad="38100" dist="38100" dir="2700000" algn="tl">
                                                      <a:srgbClr val="000000">
                                                        <a:alpha val="43137"/>
                                                      </a:srgbClr>
                                                    </a:outerShdw>
                                                  </a:effectLst>
                                                  <a:latin typeface="Cambria Math" panose="02040503050406030204" pitchFamily="18" charset="0"/>
                                                </a:rPr>
                                              </m:ctrlPr>
                                            </m:accPr>
                                            <m:e>
                                              <m:r>
                                                <a:rPr lang="en-IE" sz="5400" b="1" i="1" smtClean="0">
                                                  <a:solidFill>
                                                    <a:srgbClr val="990033"/>
                                                  </a:solidFill>
                                                  <a:effectLst>
                                                    <a:outerShdw blurRad="38100" dist="38100" dir="2700000" algn="tl">
                                                      <a:srgbClr val="000000">
                                                        <a:alpha val="43137"/>
                                                      </a:srgbClr>
                                                    </a:outerShdw>
                                                  </a:effectLst>
                                                  <a:latin typeface="Cambria Math"/>
                                                </a:rPr>
                                                <m:t>𝒙</m:t>
                                              </m:r>
                                            </m:e>
                                          </m:acc>
                                        </m:e>
                                      </m:d>
                                    </m:e>
                                    <m:sup>
                                      <m:r>
                                        <a:rPr lang="en-IE" sz="5400" b="1" i="1">
                                          <a:solidFill>
                                            <a:srgbClr val="990033"/>
                                          </a:solidFill>
                                          <a:effectLst>
                                            <a:outerShdw blurRad="38100" dist="38100" dir="2700000" algn="tl">
                                              <a:srgbClr val="000000">
                                                <a:alpha val="43137"/>
                                              </a:srgbClr>
                                            </a:outerShdw>
                                          </a:effectLst>
                                          <a:latin typeface="Cambria Math"/>
                                        </a:rPr>
                                        <m:t>𝟐</m:t>
                                      </m:r>
                                    </m:sup>
                                  </m:sSup>
                                </m:e>
                              </m:nary>
                            </m:num>
                            <m:den>
                              <m:r>
                                <a:rPr lang="en-IE" sz="5400" b="1" i="1">
                                  <a:solidFill>
                                    <a:srgbClr val="990033"/>
                                  </a:solidFill>
                                  <a:effectLst>
                                    <a:outerShdw blurRad="38100" dist="38100" dir="2700000" algn="tl">
                                      <a:srgbClr val="000000">
                                        <a:alpha val="43137"/>
                                      </a:srgbClr>
                                    </a:outerShdw>
                                  </a:effectLst>
                                  <a:latin typeface="Cambria Math"/>
                                </a:rPr>
                                <m:t>𝒏</m:t>
                              </m:r>
                              <m:r>
                                <a:rPr lang="en-IE" sz="5400" b="1" i="1" smtClean="0">
                                  <a:solidFill>
                                    <a:srgbClr val="990033"/>
                                  </a:solidFill>
                                  <a:effectLst>
                                    <a:outerShdw blurRad="38100" dist="38100" dir="2700000" algn="tl">
                                      <a:srgbClr val="000000">
                                        <a:alpha val="43137"/>
                                      </a:srgbClr>
                                    </a:outerShdw>
                                  </a:effectLst>
                                  <a:latin typeface="Cambria Math"/>
                                </a:rPr>
                                <m:t>−</m:t>
                              </m:r>
                              <m:r>
                                <a:rPr lang="en-IE" sz="5400" b="1" i="1" smtClean="0">
                                  <a:solidFill>
                                    <a:srgbClr val="990033"/>
                                  </a:solidFill>
                                  <a:effectLst>
                                    <a:outerShdw blurRad="38100" dist="38100" dir="2700000" algn="tl">
                                      <a:srgbClr val="000000">
                                        <a:alpha val="43137"/>
                                      </a:srgbClr>
                                    </a:outerShdw>
                                  </a:effectLst>
                                  <a:latin typeface="Cambria Math"/>
                                </a:rPr>
                                <m:t>𝟏</m:t>
                              </m:r>
                            </m:den>
                          </m:f>
                        </m:e>
                      </m:rad>
                    </m:oMath>
                  </m:oMathPara>
                </a14:m>
                <a:endParaRPr lang="en-IE" sz="5400" b="1" dirty="0" smtClean="0">
                  <a:solidFill>
                    <a:srgbClr val="990033"/>
                  </a:solidFill>
                  <a:effectLst>
                    <a:outerShdw blurRad="38100" dist="38100" dir="2700000" algn="tl">
                      <a:srgbClr val="000000">
                        <a:alpha val="43137"/>
                      </a:srgbClr>
                    </a:outerShdw>
                  </a:effectLst>
                </a:endParaRPr>
              </a:p>
              <a:p>
                <a:pPr marL="0" indent="0" algn="ctr">
                  <a:buNone/>
                </a:pPr>
                <a:endParaRPr lang="en-IE" sz="5400" b="1" dirty="0" smtClean="0">
                  <a:solidFill>
                    <a:srgbClr val="990033"/>
                  </a:solidFill>
                  <a:effectLst>
                    <a:outerShdw blurRad="38100" dist="38100" dir="2700000" algn="tl">
                      <a:srgbClr val="000000">
                        <a:alpha val="43137"/>
                      </a:srgbClr>
                    </a:outerShdw>
                  </a:effectLst>
                </a:endParaRPr>
              </a:p>
              <a:p>
                <a:pPr marL="0" indent="0" algn="ctr">
                  <a:buNone/>
                </a:pPr>
                <a:r>
                  <a:rPr lang="en-IE" sz="5400" dirty="0" smtClean="0"/>
                  <a:t> </a:t>
                </a:r>
                <a:endParaRPr lang="en-IE" sz="5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a:stretch>
              </a:blipFill>
            </p:spPr>
            <p:txBody>
              <a:bodyPr/>
              <a:lstStyle/>
              <a:p>
                <a:r>
                  <a:rPr lang="en-IE">
                    <a:noFill/>
                  </a:rPr>
                  <a:t> </a:t>
                </a:r>
              </a:p>
            </p:txBody>
          </p:sp>
        </mc:Fallback>
      </mc:AlternateContent>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63</a:t>
            </a:fld>
            <a:endParaRPr lang="en-IE" dirty="0">
              <a:solidFill>
                <a:prstClr val="black">
                  <a:tint val="75000"/>
                </a:prstClr>
              </a:solidFill>
            </a:endParaRPr>
          </a:p>
        </p:txBody>
      </p:sp>
    </p:spTree>
    <p:extLst>
      <p:ext uri="{BB962C8B-B14F-4D97-AF65-F5344CB8AC3E}">
        <p14:creationId xmlns:p14="http://schemas.microsoft.com/office/powerpoint/2010/main" val="38750337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a:solidFill>
                  <a:srgbClr val="990033"/>
                </a:solidFill>
                <a:effectLst>
                  <a:outerShdw blurRad="38100" dist="38100" dir="2700000" algn="tl">
                    <a:srgbClr val="000000">
                      <a:alpha val="43137"/>
                    </a:srgbClr>
                  </a:outerShdw>
                </a:effectLst>
              </a:rPr>
              <a:t>Why we chose this approach</a:t>
            </a:r>
          </a:p>
        </p:txBody>
      </p:sp>
      <p:sp>
        <p:nvSpPr>
          <p:cNvPr id="3" name="Content Placeholder 2"/>
          <p:cNvSpPr>
            <a:spLocks noGrp="1"/>
          </p:cNvSpPr>
          <p:nvPr>
            <p:ph idx="1"/>
          </p:nvPr>
        </p:nvSpPr>
        <p:spPr/>
        <p:txBody>
          <a:bodyPr>
            <a:normAutofit fontScale="70000" lnSpcReduction="20000"/>
          </a:bodyPr>
          <a:lstStyle/>
          <a:p>
            <a:r>
              <a:rPr lang="en-IE" i="1" dirty="0" smtClean="0">
                <a:solidFill>
                  <a:srgbClr val="990033"/>
                </a:solidFill>
              </a:rPr>
              <a:t>Guided activities where students make their own discoveries, share and discuss them. Co-construction</a:t>
            </a:r>
          </a:p>
          <a:p>
            <a:r>
              <a:rPr lang="en-IE" i="1" dirty="0" smtClean="0">
                <a:solidFill>
                  <a:srgbClr val="990033"/>
                </a:solidFill>
              </a:rPr>
              <a:t>Revision of Shape, Centre and Spread</a:t>
            </a:r>
          </a:p>
          <a:p>
            <a:r>
              <a:rPr lang="en-IE" i="1" dirty="0" smtClean="0">
                <a:solidFill>
                  <a:srgbClr val="990033"/>
                </a:solidFill>
              </a:rPr>
              <a:t>Prediction so important</a:t>
            </a:r>
          </a:p>
          <a:p>
            <a:r>
              <a:rPr lang="en-IE" i="1" dirty="0" smtClean="0">
                <a:solidFill>
                  <a:srgbClr val="990033"/>
                </a:solidFill>
              </a:rPr>
              <a:t>Difficult to visualise the Central Limit Theorem</a:t>
            </a:r>
          </a:p>
          <a:p>
            <a:r>
              <a:rPr lang="en-IE" i="1" dirty="0" smtClean="0">
                <a:solidFill>
                  <a:srgbClr val="990033"/>
                </a:solidFill>
              </a:rPr>
              <a:t>Strikes a balance between some physical sampling and use of ICT.  All of one wouldn’t be ideal.</a:t>
            </a:r>
          </a:p>
          <a:p>
            <a:r>
              <a:rPr lang="en-IE" i="1" dirty="0" smtClean="0">
                <a:solidFill>
                  <a:srgbClr val="990033"/>
                </a:solidFill>
              </a:rPr>
              <a:t>Students come up with phrases like “mean of the  sample means” themselves. </a:t>
            </a:r>
          </a:p>
          <a:p>
            <a:r>
              <a:rPr lang="en-IE" i="1" smtClean="0">
                <a:solidFill>
                  <a:srgbClr val="990033"/>
                </a:solidFill>
              </a:rPr>
              <a:t>After </a:t>
            </a:r>
            <a:r>
              <a:rPr lang="en-IE" i="1" dirty="0" smtClean="0">
                <a:solidFill>
                  <a:srgbClr val="990033"/>
                </a:solidFill>
              </a:rPr>
              <a:t>this work it is easier to picture a confidence interval and a hypothesis test (not just a list of steps).</a:t>
            </a:r>
          </a:p>
        </p:txBody>
      </p:sp>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64</a:t>
            </a:fld>
            <a:endParaRPr lang="en-IE" dirty="0">
              <a:solidFill>
                <a:prstClr val="black">
                  <a:tint val="75000"/>
                </a:prstClr>
              </a:solidFill>
            </a:endParaRPr>
          </a:p>
        </p:txBody>
      </p:sp>
    </p:spTree>
    <p:extLst>
      <p:ext uri="{BB962C8B-B14F-4D97-AF65-F5344CB8AC3E}">
        <p14:creationId xmlns:p14="http://schemas.microsoft.com/office/powerpoint/2010/main" val="42576412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990033"/>
                </a:solidFill>
                <a:effectLst>
                  <a:outerShdw blurRad="38100" dist="38100" dir="2700000" algn="tl">
                    <a:srgbClr val="000000">
                      <a:alpha val="43137"/>
                    </a:srgbClr>
                  </a:outerShdw>
                </a:effectLst>
              </a:rPr>
              <a:t>Key Ideas</a:t>
            </a:r>
            <a:endParaRPr lang="en-IE" b="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IE"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p:cNvGraphicFramePr>
              <p:nvPr>
                <p:extLst>
                  <p:ext uri="{D42A27DB-BD31-4B8C-83A1-F6EECF244321}">
                    <p14:modId xmlns:p14="http://schemas.microsoft.com/office/powerpoint/2010/main" val="3499294354"/>
                  </p:ext>
                </p:extLst>
              </p:nvPr>
            </p:nvGraphicFramePr>
            <p:xfrm>
              <a:off x="323528" y="1263688"/>
              <a:ext cx="8284037" cy="5329365"/>
            </p:xfrm>
            <a:graphic>
              <a:graphicData uri="http://schemas.openxmlformats.org/drawingml/2006/table">
                <a:tbl>
                  <a:tblPr firstRow="1" bandRow="1">
                    <a:tableStyleId>{5C22544A-7EE6-4342-B048-85BDC9FD1C3A}</a:tableStyleId>
                  </a:tblPr>
                  <a:tblGrid>
                    <a:gridCol w="1629283"/>
                    <a:gridCol w="1645920"/>
                    <a:gridCol w="2313534"/>
                    <a:gridCol w="2695300"/>
                  </a:tblGrid>
                  <a:tr h="370840">
                    <a:tc>
                      <a:txBody>
                        <a:bodyPr/>
                        <a:lstStyle/>
                        <a:p>
                          <a:pPr algn="ct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Shape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Centre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Spread</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IE" sz="2400" b="1" dirty="0" smtClean="0">
                              <a:solidFill>
                                <a:srgbClr val="990033"/>
                              </a:solidFill>
                            </a:rPr>
                            <a:t>Population</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One</a:t>
                          </a:r>
                          <a:r>
                            <a:rPr lang="en-IE" sz="2400" baseline="0" dirty="0" smtClean="0">
                              <a:solidFill>
                                <a:srgbClr val="990033"/>
                              </a:solidFill>
                            </a:rPr>
                            <a:t> mode, mound-shaped &amp; roughly symmetric</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IE" sz="2400" i="1" smtClean="0">
                                    <a:solidFill>
                                      <a:srgbClr val="990033"/>
                                    </a:solidFill>
                                    <a:latin typeface="Cambria Math"/>
                                    <a:ea typeface="Cambria Math"/>
                                  </a:rPr>
                                  <m:t>𝜇</m:t>
                                </m:r>
                              </m:oMath>
                            </m:oMathPara>
                          </a14:m>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IE" sz="2400" i="1" smtClean="0">
                                    <a:solidFill>
                                      <a:srgbClr val="990033"/>
                                    </a:solidFill>
                                    <a:latin typeface="Cambria Math"/>
                                    <a:ea typeface="Cambria Math"/>
                                  </a:rPr>
                                  <m:t>𝜎</m:t>
                                </m:r>
                              </m:oMath>
                            </m:oMathPara>
                          </a14:m>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IE" sz="2400" b="1" dirty="0" smtClean="0">
                              <a:solidFill>
                                <a:srgbClr val="990033"/>
                              </a:solidFill>
                            </a:rPr>
                            <a:t>One </a:t>
                          </a:r>
                        </a:p>
                        <a:p>
                          <a:pPr algn="ctr"/>
                          <a:r>
                            <a:rPr lang="en-IE" sz="2400" b="1" dirty="0" smtClean="0">
                              <a:solidFill>
                                <a:srgbClr val="990033"/>
                              </a:solidFill>
                            </a:rPr>
                            <a:t>Large </a:t>
                          </a:r>
                        </a:p>
                        <a:p>
                          <a:pPr algn="ctr"/>
                          <a:r>
                            <a:rPr lang="en-IE" sz="2400" b="1" dirty="0" smtClean="0">
                              <a:solidFill>
                                <a:srgbClr val="990033"/>
                              </a:solidFill>
                            </a:rPr>
                            <a:t>Sample</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Varies</a:t>
                          </a:r>
                          <a:r>
                            <a:rPr lang="en-IE" sz="2400" baseline="0" dirty="0" smtClean="0">
                              <a:solidFill>
                                <a:srgbClr val="990033"/>
                              </a:solidFill>
                            </a:rPr>
                            <a:t> too much to comment</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IE" sz="2400" i="1" smtClean="0">
                                      <a:solidFill>
                                        <a:srgbClr val="990033"/>
                                      </a:solidFill>
                                      <a:latin typeface="Cambria Math" panose="02040503050406030204" pitchFamily="18" charset="0"/>
                                    </a:rPr>
                                  </m:ctrlPr>
                                </m:accPr>
                                <m:e>
                                  <m:r>
                                    <a:rPr lang="en-IE" sz="2400" b="0" i="1" smtClean="0">
                                      <a:solidFill>
                                        <a:srgbClr val="990033"/>
                                      </a:solidFill>
                                      <a:latin typeface="Cambria Math"/>
                                    </a:rPr>
                                    <m:t>𝑥</m:t>
                                  </m:r>
                                </m:e>
                              </m:acc>
                            </m:oMath>
                          </a14:m>
                          <a:r>
                            <a:rPr lang="en-IE" sz="2400" i="0" baseline="0" dirty="0" smtClean="0">
                              <a:solidFill>
                                <a:srgbClr val="990033"/>
                              </a:solidFill>
                              <a:latin typeface="+mn-lt"/>
                              <a:ea typeface="+mn-ea"/>
                            </a:rPr>
                            <a:t> which is </a:t>
                          </a:r>
                          <a:r>
                            <a:rPr lang="en-IE" sz="2400" i="1" baseline="0" dirty="0" smtClean="0">
                              <a:solidFill>
                                <a:srgbClr val="990033"/>
                              </a:solidFill>
                              <a:latin typeface="+mn-lt"/>
                              <a:ea typeface="+mn-ea"/>
                            </a:rPr>
                            <a:t>approximately</a:t>
                          </a:r>
                          <a:r>
                            <a:rPr lang="en-IE" sz="2400" i="0" baseline="0" dirty="0" smtClean="0">
                              <a:solidFill>
                                <a:srgbClr val="990033"/>
                              </a:solidFill>
                              <a:latin typeface="+mn-lt"/>
                              <a:ea typeface="+mn-ea"/>
                            </a:rPr>
                            <a:t> </a:t>
                          </a:r>
                          <a14:m>
                            <m:oMath xmlns:m="http://schemas.openxmlformats.org/officeDocument/2006/math">
                              <m:r>
                                <a:rPr lang="en-IE" sz="2400" i="1" baseline="0" smtClean="0">
                                  <a:solidFill>
                                    <a:srgbClr val="990033"/>
                                  </a:solidFill>
                                  <a:latin typeface="Cambria Math"/>
                                  <a:ea typeface="Cambria Math"/>
                                </a:rPr>
                                <m:t>𝜇</m:t>
                              </m:r>
                            </m:oMath>
                          </a14:m>
                          <a:endParaRPr lang="en-IE" sz="2400" dirty="0" smtClean="0">
                            <a:solidFill>
                              <a:srgbClr val="990033"/>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IE" sz="2400" dirty="0" smtClean="0">
                              <a:solidFill>
                                <a:srgbClr val="990033"/>
                              </a:solidFill>
                            </a:rPr>
                            <a:t>(</a:t>
                          </a:r>
                          <a:r>
                            <a:rPr lang="en-IE" sz="2400" baseline="0" dirty="0" smtClean="0">
                              <a:solidFill>
                                <a:srgbClr val="990033"/>
                              </a:solidFill>
                            </a:rPr>
                            <a:t>95% of these will be within </a:t>
                          </a:r>
                          <a14:m>
                            <m:oMath xmlns:m="http://schemas.openxmlformats.org/officeDocument/2006/math">
                              <m:r>
                                <a:rPr lang="en-IE" sz="2400" b="0" i="1" baseline="0" smtClean="0">
                                  <a:solidFill>
                                    <a:srgbClr val="990033"/>
                                  </a:solidFill>
                                  <a:latin typeface="Cambria Math"/>
                                </a:rPr>
                                <m:t>1.96</m:t>
                              </m:r>
                              <m:d>
                                <m:dPr>
                                  <m:ctrlPr>
                                    <a:rPr lang="en-IE" sz="2400" b="0" i="1" baseline="0" smtClean="0">
                                      <a:solidFill>
                                        <a:srgbClr val="990033"/>
                                      </a:solidFill>
                                      <a:latin typeface="Cambria Math" panose="02040503050406030204" pitchFamily="18" charset="0"/>
                                    </a:rPr>
                                  </m:ctrlPr>
                                </m:dPr>
                                <m:e>
                                  <m:f>
                                    <m:fPr>
                                      <m:ctrlPr>
                                        <a:rPr lang="en-IE" sz="2400" b="0" i="1" baseline="0" smtClean="0">
                                          <a:solidFill>
                                            <a:srgbClr val="990033"/>
                                          </a:solidFill>
                                          <a:latin typeface="Cambria Math" panose="02040503050406030204" pitchFamily="18" charset="0"/>
                                        </a:rPr>
                                      </m:ctrlPr>
                                    </m:fPr>
                                    <m:num>
                                      <m:r>
                                        <a:rPr lang="en-IE" sz="2400" b="0" i="1" baseline="0" smtClean="0">
                                          <a:solidFill>
                                            <a:srgbClr val="990033"/>
                                          </a:solidFill>
                                          <a:latin typeface="Cambria Math"/>
                                          <a:ea typeface="Cambria Math"/>
                                        </a:rPr>
                                        <m:t>𝜎</m:t>
                                      </m:r>
                                    </m:num>
                                    <m:den>
                                      <m:rad>
                                        <m:radPr>
                                          <m:degHide m:val="on"/>
                                          <m:ctrlPr>
                                            <a:rPr lang="en-IE" sz="2400" b="0" i="1" baseline="0" smtClean="0">
                                              <a:solidFill>
                                                <a:srgbClr val="990033"/>
                                              </a:solidFill>
                                              <a:latin typeface="Cambria Math" panose="02040503050406030204" pitchFamily="18" charset="0"/>
                                            </a:rPr>
                                          </m:ctrlPr>
                                        </m:radPr>
                                        <m:deg/>
                                        <m:e>
                                          <m:r>
                                            <a:rPr lang="en-IE" sz="2400" b="0" i="1" baseline="0" smtClean="0">
                                              <a:solidFill>
                                                <a:srgbClr val="990033"/>
                                              </a:solidFill>
                                              <a:latin typeface="Cambria Math"/>
                                            </a:rPr>
                                            <m:t>𝑛</m:t>
                                          </m:r>
                                        </m:e>
                                      </m:rad>
                                    </m:den>
                                  </m:f>
                                </m:e>
                              </m:d>
                            </m:oMath>
                          </a14:m>
                          <a:r>
                            <a:rPr lang="en-IE" sz="2400" baseline="0" dirty="0" smtClean="0">
                              <a:solidFill>
                                <a:srgbClr val="990033"/>
                              </a:solidFill>
                            </a:rPr>
                            <a:t> of </a:t>
                          </a:r>
                          <a14:m>
                            <m:oMath xmlns:m="http://schemas.openxmlformats.org/officeDocument/2006/math">
                              <m:r>
                                <a:rPr lang="en-IE" sz="2400" i="1" baseline="0" smtClean="0">
                                  <a:solidFill>
                                    <a:srgbClr val="990033"/>
                                  </a:solidFill>
                                  <a:latin typeface="Cambria Math"/>
                                  <a:ea typeface="Cambria Math"/>
                                </a:rPr>
                                <m:t>𝜇</m:t>
                              </m:r>
                            </m:oMath>
                          </a14:m>
                          <a:r>
                            <a:rPr lang="en-IE" sz="2400" baseline="0" dirty="0" smtClean="0">
                              <a:solidFill>
                                <a:srgbClr val="990033"/>
                              </a:solidFill>
                            </a:rPr>
                            <a:t> )</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baseline="0" dirty="0" smtClean="0">
                              <a:solidFill>
                                <a:srgbClr val="990033"/>
                              </a:solidFill>
                            </a:rPr>
                            <a:t>Approximately </a:t>
                          </a:r>
                          <a14:m>
                            <m:oMath xmlns:m="http://schemas.openxmlformats.org/officeDocument/2006/math">
                              <m:r>
                                <a:rPr lang="en-IE" sz="2400" i="1" baseline="0" smtClean="0">
                                  <a:solidFill>
                                    <a:srgbClr val="990033"/>
                                  </a:solidFill>
                                  <a:latin typeface="Cambria Math"/>
                                  <a:ea typeface="Cambria Math"/>
                                </a:rPr>
                                <m:t>𝜎</m:t>
                              </m:r>
                            </m:oMath>
                          </a14:m>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IE" sz="2400" b="1" dirty="0" smtClean="0">
                              <a:solidFill>
                                <a:srgbClr val="990033"/>
                              </a:solidFill>
                            </a:rPr>
                            <a:t>All Sample</a:t>
                          </a:r>
                        </a:p>
                        <a:p>
                          <a:pPr algn="ctr"/>
                          <a:r>
                            <a:rPr lang="en-IE" sz="2400" b="1" dirty="0" smtClean="0">
                              <a:solidFill>
                                <a:srgbClr val="990033"/>
                              </a:solidFill>
                            </a:rPr>
                            <a:t>Means</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Normal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IE" sz="2400" i="1" smtClean="0">
                                        <a:solidFill>
                                          <a:srgbClr val="990033"/>
                                        </a:solidFill>
                                        <a:latin typeface="Cambria Math" panose="02040503050406030204" pitchFamily="18" charset="0"/>
                                      </a:rPr>
                                    </m:ctrlPr>
                                  </m:fPr>
                                  <m:num>
                                    <m:r>
                                      <a:rPr lang="en-IE" sz="2400" i="1" smtClean="0">
                                        <a:solidFill>
                                          <a:srgbClr val="990033"/>
                                        </a:solidFill>
                                        <a:latin typeface="Cambria Math"/>
                                        <a:ea typeface="Cambria Math"/>
                                      </a:rPr>
                                      <m:t>𝜎</m:t>
                                    </m:r>
                                  </m:num>
                                  <m:den>
                                    <m:rad>
                                      <m:radPr>
                                        <m:degHide m:val="on"/>
                                        <m:ctrlPr>
                                          <a:rPr lang="en-IE" sz="2400" i="1" smtClean="0">
                                            <a:solidFill>
                                              <a:srgbClr val="990033"/>
                                            </a:solidFill>
                                            <a:latin typeface="Cambria Math" panose="02040503050406030204" pitchFamily="18" charset="0"/>
                                          </a:rPr>
                                        </m:ctrlPr>
                                      </m:radPr>
                                      <m:deg/>
                                      <m:e>
                                        <m:r>
                                          <a:rPr lang="en-IE" sz="2400" b="0" i="1" smtClean="0">
                                            <a:solidFill>
                                              <a:srgbClr val="990033"/>
                                            </a:solidFill>
                                            <a:latin typeface="Cambria Math"/>
                                          </a:rPr>
                                          <m:t>𝑛</m:t>
                                        </m:r>
                                      </m:e>
                                    </m:rad>
                                  </m:den>
                                </m:f>
                              </m:oMath>
                            </m:oMathPara>
                          </a14:m>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4" name="Content Placeholder 3"/>
              <p:cNvGraphicFramePr>
                <a:graphicFrameLocks/>
              </p:cNvGraphicFramePr>
              <p:nvPr>
                <p:extLst>
                  <p:ext uri="{D42A27DB-BD31-4B8C-83A1-F6EECF244321}">
                    <p14:modId xmlns:p14="http://schemas.microsoft.com/office/powerpoint/2010/main" val="3499294354"/>
                  </p:ext>
                </p:extLst>
              </p:nvPr>
            </p:nvGraphicFramePr>
            <p:xfrm>
              <a:off x="323528" y="1263688"/>
              <a:ext cx="8284037" cy="5329365"/>
            </p:xfrm>
            <a:graphic>
              <a:graphicData uri="http://schemas.openxmlformats.org/drawingml/2006/table">
                <a:tbl>
                  <a:tblPr firstRow="1" bandRow="1">
                    <a:tableStyleId>{5C22544A-7EE6-4342-B048-85BDC9FD1C3A}</a:tableStyleId>
                  </a:tblPr>
                  <a:tblGrid>
                    <a:gridCol w="1629283"/>
                    <a:gridCol w="1645920"/>
                    <a:gridCol w="2313534"/>
                    <a:gridCol w="2695300"/>
                  </a:tblGrid>
                  <a:tr h="457200">
                    <a:tc>
                      <a:txBody>
                        <a:bodyPr/>
                        <a:lstStyle/>
                        <a:p>
                          <a:pPr algn="ct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Shape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Centre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Spread</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0240">
                    <a:tc>
                      <a:txBody>
                        <a:bodyPr/>
                        <a:lstStyle/>
                        <a:p>
                          <a:pPr algn="ctr"/>
                          <a:r>
                            <a:rPr lang="en-IE" sz="2400" b="1" dirty="0" smtClean="0">
                              <a:solidFill>
                                <a:srgbClr val="990033"/>
                              </a:solidFill>
                            </a:rPr>
                            <a:t>Population</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One</a:t>
                          </a:r>
                          <a:r>
                            <a:rPr lang="en-IE" sz="2400" baseline="0" dirty="0" smtClean="0">
                              <a:solidFill>
                                <a:srgbClr val="990033"/>
                              </a:solidFill>
                            </a:rPr>
                            <a:t> mode, mound-shaped &amp; roughly symmetric</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41316" t="-26349" r="-116579" b="-16127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07466" t="-26349" r="-226" b="-161270"/>
                          </a:stretch>
                        </a:blipFill>
                      </a:tcPr>
                    </a:tc>
                  </a:tr>
                  <a:tr h="2128965">
                    <a:tc>
                      <a:txBody>
                        <a:bodyPr/>
                        <a:lstStyle/>
                        <a:p>
                          <a:pPr algn="ctr"/>
                          <a:r>
                            <a:rPr lang="en-IE" sz="2400" b="1" dirty="0" smtClean="0">
                              <a:solidFill>
                                <a:srgbClr val="990033"/>
                              </a:solidFill>
                            </a:rPr>
                            <a:t>One </a:t>
                          </a:r>
                        </a:p>
                        <a:p>
                          <a:pPr algn="ctr"/>
                          <a:r>
                            <a:rPr lang="en-IE" sz="2400" b="1" dirty="0" smtClean="0">
                              <a:solidFill>
                                <a:srgbClr val="990033"/>
                              </a:solidFill>
                            </a:rPr>
                            <a:t>Large </a:t>
                          </a:r>
                        </a:p>
                        <a:p>
                          <a:pPr algn="ctr"/>
                          <a:r>
                            <a:rPr lang="en-IE" sz="2400" b="1" dirty="0" smtClean="0">
                              <a:solidFill>
                                <a:srgbClr val="990033"/>
                              </a:solidFill>
                            </a:rPr>
                            <a:t>Sample</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Varies</a:t>
                          </a:r>
                          <a:r>
                            <a:rPr lang="en-IE" sz="2400" baseline="0" dirty="0" smtClean="0">
                              <a:solidFill>
                                <a:srgbClr val="990033"/>
                              </a:solidFill>
                            </a:rPr>
                            <a:t> too much to comment</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41316" t="-113714" r="-116579" b="-4514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07466" t="-113714" r="-226" b="-45143"/>
                          </a:stretch>
                        </a:blipFill>
                      </a:tcPr>
                    </a:tc>
                  </a:tr>
                  <a:tr h="822960">
                    <a:tc>
                      <a:txBody>
                        <a:bodyPr/>
                        <a:lstStyle/>
                        <a:p>
                          <a:pPr algn="ctr"/>
                          <a:r>
                            <a:rPr lang="en-IE" sz="2400" b="1" dirty="0" smtClean="0">
                              <a:solidFill>
                                <a:srgbClr val="990033"/>
                              </a:solidFill>
                            </a:rPr>
                            <a:t>All Sample</a:t>
                          </a:r>
                        </a:p>
                        <a:p>
                          <a:pPr algn="ctr"/>
                          <a:r>
                            <a:rPr lang="en-IE" sz="2400" b="1" dirty="0" smtClean="0">
                              <a:solidFill>
                                <a:srgbClr val="990033"/>
                              </a:solidFill>
                            </a:rPr>
                            <a:t>Means</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Normal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07466" t="-554074" r="-226" b="-17037"/>
                          </a:stretch>
                        </a:blipFill>
                      </a:tcPr>
                    </a:tc>
                  </a:tr>
                </a:tbl>
              </a:graphicData>
            </a:graphic>
          </p:graphicFrame>
        </mc:Fallback>
      </mc:AlternateContent>
      <p:sp>
        <p:nvSpPr>
          <p:cNvPr id="5" name="Slide Number Placeholder 4"/>
          <p:cNvSpPr>
            <a:spLocks noGrp="1"/>
          </p:cNvSpPr>
          <p:nvPr>
            <p:ph type="sldNum" sz="quarter" idx="12"/>
          </p:nvPr>
        </p:nvSpPr>
        <p:spPr/>
        <p:txBody>
          <a:bodyPr/>
          <a:lstStyle/>
          <a:p>
            <a:fld id="{F79F11AE-FEA8-4E86-BAC6-BA1A6295265B}" type="slidenum">
              <a:rPr lang="en-IE" smtClean="0">
                <a:solidFill>
                  <a:prstClr val="black">
                    <a:tint val="75000"/>
                  </a:prstClr>
                </a:solidFill>
              </a:rPr>
              <a:pPr/>
              <a:t>65</a:t>
            </a:fld>
            <a:endParaRPr lang="en-IE" dirty="0">
              <a:solidFill>
                <a:prstClr val="black">
                  <a:tint val="75000"/>
                </a:prstClr>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352620220"/>
              </p:ext>
            </p:extLst>
          </p:nvPr>
        </p:nvGraphicFramePr>
        <p:xfrm>
          <a:off x="4095750" y="3722986"/>
          <a:ext cx="244475" cy="328612"/>
        </p:xfrm>
        <a:graphic>
          <a:graphicData uri="http://schemas.openxmlformats.org/presentationml/2006/ole">
            <mc:AlternateContent xmlns:mc="http://schemas.openxmlformats.org/markup-compatibility/2006">
              <mc:Choice xmlns:v="urn:schemas-microsoft-com:vml" Requires="v">
                <p:oleObj spid="_x0000_s47153" name="Equation" r:id="rId4" imgW="139680" imgH="152280" progId="Equation.DSMT4">
                  <p:embed/>
                </p:oleObj>
              </mc:Choice>
              <mc:Fallback>
                <p:oleObj name="Equation" r:id="rId4" imgW="139680" imgH="15228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0" y="3722986"/>
                        <a:ext cx="244475" cy="328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22795008"/>
              </p:ext>
            </p:extLst>
          </p:nvPr>
        </p:nvGraphicFramePr>
        <p:xfrm>
          <a:off x="4263066" y="5954713"/>
          <a:ext cx="798513" cy="493712"/>
        </p:xfrm>
        <a:graphic>
          <a:graphicData uri="http://schemas.openxmlformats.org/presentationml/2006/ole">
            <mc:AlternateContent xmlns:mc="http://schemas.openxmlformats.org/markup-compatibility/2006">
              <mc:Choice xmlns:v="urn:schemas-microsoft-com:vml" Requires="v">
                <p:oleObj spid="_x0000_s47154" name="Equation" r:id="rId6" imgW="457200" imgH="228600" progId="Equation.DSMT4">
                  <p:embed/>
                </p:oleObj>
              </mc:Choice>
              <mc:Fallback>
                <p:oleObj name="Equation" r:id="rId6" imgW="457200" imgH="228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3066" y="5954713"/>
                        <a:ext cx="7985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613219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smtClean="0">
                <a:solidFill>
                  <a:srgbClr val="990033"/>
                </a:solidFill>
                <a:effectLst>
                  <a:outerShdw blurRad="38100" dist="38100" dir="2700000" algn="tl">
                    <a:srgbClr val="000000">
                      <a:alpha val="43137"/>
                    </a:srgbClr>
                  </a:outerShdw>
                </a:effectLst>
              </a:rPr>
              <a:t>Overview</a:t>
            </a:r>
            <a:endParaRPr lang="en-IE"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IE" sz="2400" i="1" dirty="0">
                <a:solidFill>
                  <a:srgbClr val="990033"/>
                </a:solidFill>
              </a:rPr>
              <a:t>Confidence Intervals and Hypothesis Testing for Proportions</a:t>
            </a:r>
          </a:p>
          <a:p>
            <a:pPr marL="514350" indent="-514350">
              <a:buFont typeface="+mj-lt"/>
              <a:buAutoNum type="arabicPeriod"/>
            </a:pPr>
            <a:r>
              <a:rPr lang="en-IE" sz="2400" i="1" dirty="0">
                <a:solidFill>
                  <a:srgbClr val="990033"/>
                </a:solidFill>
              </a:rPr>
              <a:t>Analysing the Relationship Between Sample Means and the Population Mean</a:t>
            </a:r>
          </a:p>
          <a:p>
            <a:pPr marL="514350" indent="-514350">
              <a:buFont typeface="+mj-lt"/>
              <a:buAutoNum type="arabicPeriod"/>
            </a:pPr>
            <a:r>
              <a:rPr lang="en-IE" sz="2400" b="1" i="1" dirty="0"/>
              <a:t>Using the Relationship for  Confidence Intervals for </a:t>
            </a:r>
            <a:r>
              <a:rPr lang="en-IE" sz="2400" b="1" i="1" dirty="0" smtClean="0"/>
              <a:t>Means</a:t>
            </a:r>
            <a:endParaRPr lang="en-IE" sz="2400" b="1" i="1" dirty="0"/>
          </a:p>
        </p:txBody>
      </p:sp>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66</a:t>
            </a:fld>
            <a:endParaRPr lang="en-IE" dirty="0">
              <a:solidFill>
                <a:prstClr val="black">
                  <a:tint val="75000"/>
                </a:prstClr>
              </a:solidFill>
            </a:endParaRPr>
          </a:p>
        </p:txBody>
      </p:sp>
    </p:spTree>
    <p:extLst>
      <p:ext uri="{BB962C8B-B14F-4D97-AF65-F5344CB8AC3E}">
        <p14:creationId xmlns:p14="http://schemas.microsoft.com/office/powerpoint/2010/main" val="29727035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smtClean="0">
                <a:solidFill>
                  <a:srgbClr val="990033"/>
                </a:solidFill>
                <a:effectLst>
                  <a:outerShdw blurRad="38100" dist="38100" dir="2700000" algn="tl">
                    <a:srgbClr val="000000">
                      <a:alpha val="43137"/>
                    </a:srgbClr>
                  </a:outerShdw>
                </a:effectLst>
              </a:rPr>
              <a:t>Task</a:t>
            </a:r>
            <a:endParaRPr lang="en-IE"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pPr marL="0" indent="0">
              <a:buNone/>
            </a:pPr>
            <a:r>
              <a:rPr lang="en-IE" i="1" dirty="0" smtClean="0">
                <a:solidFill>
                  <a:srgbClr val="990033"/>
                </a:solidFill>
              </a:rPr>
              <a:t>In reality we don’t know the population mean.  </a:t>
            </a:r>
          </a:p>
          <a:p>
            <a:pPr marL="0" indent="0">
              <a:buNone/>
            </a:pPr>
            <a:r>
              <a:rPr lang="en-IE" i="1" dirty="0" smtClean="0">
                <a:solidFill>
                  <a:srgbClr val="990033"/>
                </a:solidFill>
              </a:rPr>
              <a:t>We have a sample.</a:t>
            </a:r>
          </a:p>
          <a:p>
            <a:pPr marL="0" indent="0">
              <a:buNone/>
            </a:pPr>
            <a:r>
              <a:rPr lang="en-IE" i="1" dirty="0" smtClean="0">
                <a:solidFill>
                  <a:srgbClr val="990033"/>
                </a:solidFill>
              </a:rPr>
              <a:t>A sample </a:t>
            </a:r>
            <a:r>
              <a:rPr lang="en-IE" i="1" dirty="0">
                <a:solidFill>
                  <a:srgbClr val="990033"/>
                </a:solidFill>
              </a:rPr>
              <a:t>size n=30 was taken of the weights of school bags of post-primary students.</a:t>
            </a:r>
          </a:p>
          <a:p>
            <a:pPr marL="0" indent="0">
              <a:buNone/>
            </a:pPr>
            <a:r>
              <a:rPr lang="en-IE" i="1" dirty="0">
                <a:solidFill>
                  <a:srgbClr val="990033"/>
                </a:solidFill>
              </a:rPr>
              <a:t>The mean of the sample is 4.5 kg.</a:t>
            </a:r>
          </a:p>
          <a:p>
            <a:pPr marL="0" indent="0">
              <a:buNone/>
            </a:pPr>
            <a:r>
              <a:rPr lang="en-IE" i="1" dirty="0">
                <a:solidFill>
                  <a:srgbClr val="990033"/>
                </a:solidFill>
              </a:rPr>
              <a:t>The standard deviation of the sample is 2.5 kg.</a:t>
            </a:r>
          </a:p>
          <a:p>
            <a:pPr marL="0" indent="0">
              <a:buNone/>
            </a:pPr>
            <a:r>
              <a:rPr lang="en-IE" b="1" i="1" dirty="0" smtClean="0">
                <a:solidFill>
                  <a:srgbClr val="990033"/>
                </a:solidFill>
              </a:rPr>
              <a:t>What could we say about the population mean?</a:t>
            </a:r>
          </a:p>
          <a:p>
            <a:pPr marL="0" indent="0">
              <a:buNone/>
            </a:pPr>
            <a:endParaRPr lang="en-IE" b="1" i="1" dirty="0" smtClean="0">
              <a:solidFill>
                <a:srgbClr val="990033"/>
              </a:solidFill>
            </a:endParaRPr>
          </a:p>
          <a:p>
            <a:pPr marL="0" indent="0">
              <a:buNone/>
            </a:pPr>
            <a:r>
              <a:rPr lang="en-IE" i="1" dirty="0" smtClean="0">
                <a:solidFill>
                  <a:srgbClr val="990033"/>
                </a:solidFill>
              </a:rPr>
              <a:t>Hints:   What </a:t>
            </a:r>
            <a:r>
              <a:rPr lang="en-IE" i="1" dirty="0">
                <a:solidFill>
                  <a:srgbClr val="990033"/>
                </a:solidFill>
              </a:rPr>
              <a:t>do we </a:t>
            </a:r>
            <a:r>
              <a:rPr lang="en-IE" i="1" dirty="0" smtClean="0">
                <a:solidFill>
                  <a:srgbClr val="990033"/>
                </a:solidFill>
              </a:rPr>
              <a:t>know?</a:t>
            </a:r>
          </a:p>
          <a:p>
            <a:pPr marL="0" indent="0">
              <a:buNone/>
            </a:pPr>
            <a:r>
              <a:rPr lang="en-IE" sz="3200" i="1" dirty="0" smtClean="0">
                <a:solidFill>
                  <a:srgbClr val="990033"/>
                </a:solidFill>
              </a:rPr>
              <a:t>	  What </a:t>
            </a:r>
            <a:r>
              <a:rPr lang="en-IE" sz="3200" i="1" dirty="0">
                <a:solidFill>
                  <a:srgbClr val="990033"/>
                </a:solidFill>
              </a:rPr>
              <a:t>can we </a:t>
            </a:r>
            <a:r>
              <a:rPr lang="en-IE" i="1" dirty="0" smtClean="0">
                <a:solidFill>
                  <a:srgbClr val="990033"/>
                </a:solidFill>
              </a:rPr>
              <a:t>determine</a:t>
            </a:r>
            <a:r>
              <a:rPr lang="en-IE" sz="3200" i="1" dirty="0" smtClean="0">
                <a:solidFill>
                  <a:srgbClr val="990033"/>
                </a:solidFill>
              </a:rPr>
              <a:t>?</a:t>
            </a:r>
          </a:p>
          <a:p>
            <a:pPr marL="0" indent="0">
              <a:buNone/>
            </a:pPr>
            <a:r>
              <a:rPr lang="en-IE" i="1" dirty="0">
                <a:solidFill>
                  <a:srgbClr val="990033"/>
                </a:solidFill>
              </a:rPr>
              <a:t>	</a:t>
            </a:r>
            <a:r>
              <a:rPr lang="en-IE" i="1" dirty="0" smtClean="0">
                <a:solidFill>
                  <a:srgbClr val="990033"/>
                </a:solidFill>
              </a:rPr>
              <a:t>  </a:t>
            </a:r>
            <a:r>
              <a:rPr lang="en-IE" sz="3200" i="1" dirty="0" smtClean="0">
                <a:solidFill>
                  <a:srgbClr val="990033"/>
                </a:solidFill>
              </a:rPr>
              <a:t>What links these?</a:t>
            </a:r>
            <a:endParaRPr lang="en-IE" sz="3200" i="1" dirty="0">
              <a:solidFill>
                <a:srgbClr val="990033"/>
              </a:solidFill>
            </a:endParaRPr>
          </a:p>
        </p:txBody>
      </p:sp>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67</a:t>
            </a:fld>
            <a:endParaRPr lang="en-IE" dirty="0">
              <a:solidFill>
                <a:prstClr val="black">
                  <a:tint val="75000"/>
                </a:prstClr>
              </a:solidFill>
            </a:endParaRPr>
          </a:p>
        </p:txBody>
      </p:sp>
    </p:spTree>
    <p:extLst>
      <p:ext uri="{BB962C8B-B14F-4D97-AF65-F5344CB8AC3E}">
        <p14:creationId xmlns:p14="http://schemas.microsoft.com/office/powerpoint/2010/main" val="1188696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a:solidFill>
                  <a:srgbClr val="990033"/>
                </a:solidFill>
                <a:effectLst>
                  <a:outerShdw blurRad="38100" dist="38100" dir="2700000" algn="tl">
                    <a:srgbClr val="000000">
                      <a:alpha val="43137"/>
                    </a:srgbClr>
                  </a:outerShdw>
                </a:effectLst>
              </a:rPr>
              <a:t>Solution to Task</a:t>
            </a:r>
            <a:endParaRPr lang="en-IE" dirty="0"/>
          </a:p>
        </p:txBody>
      </p:sp>
      <p:sp>
        <p:nvSpPr>
          <p:cNvPr id="3" name="Content Placeholder 2"/>
          <p:cNvSpPr>
            <a:spLocks noGrp="1"/>
          </p:cNvSpPr>
          <p:nvPr>
            <p:ph idx="1"/>
          </p:nvPr>
        </p:nvSpPr>
        <p:spPr/>
        <p:txBody>
          <a:bodyPr/>
          <a:lstStyle/>
          <a:p>
            <a:pPr marL="0" indent="0">
              <a:buNone/>
            </a:pPr>
            <a:r>
              <a:rPr lang="en-IE" i="1" dirty="0">
                <a:solidFill>
                  <a:srgbClr val="990033"/>
                </a:solidFill>
              </a:rPr>
              <a:t>1. The population mean is around 4.5kg.</a:t>
            </a:r>
          </a:p>
          <a:p>
            <a:pPr marL="0" indent="0">
              <a:buNone/>
            </a:pPr>
            <a:endParaRPr lang="en-IE" i="1" dirty="0">
              <a:solidFill>
                <a:srgbClr val="990033"/>
              </a:solidFill>
            </a:endParaRPr>
          </a:p>
          <a:p>
            <a:pPr marL="0" indent="0">
              <a:buNone/>
            </a:pPr>
            <a:r>
              <a:rPr lang="en-IE" i="1" dirty="0">
                <a:solidFill>
                  <a:srgbClr val="990033"/>
                </a:solidFill>
              </a:rPr>
              <a:t>3. </a:t>
            </a:r>
            <a:r>
              <a:rPr lang="en-IE" i="1" dirty="0" smtClean="0">
                <a:solidFill>
                  <a:srgbClr val="990033"/>
                </a:solidFill>
              </a:rPr>
              <a:t>I am 95% confident that the population mean school bag weight is between 3.6 kg and 5.4 kg.</a:t>
            </a:r>
            <a:endParaRPr lang="en-IE" i="1" dirty="0">
              <a:solidFill>
                <a:srgbClr val="990033"/>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459" y="1324300"/>
            <a:ext cx="7469916" cy="524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68</a:t>
            </a:fld>
            <a:endParaRPr lang="en-IE" dirty="0">
              <a:solidFill>
                <a:prstClr val="black">
                  <a:tint val="75000"/>
                </a:prstClr>
              </a:solidFill>
            </a:endParaRPr>
          </a:p>
        </p:txBody>
      </p:sp>
    </p:spTree>
    <p:extLst>
      <p:ext uri="{BB962C8B-B14F-4D97-AF65-F5344CB8AC3E}">
        <p14:creationId xmlns:p14="http://schemas.microsoft.com/office/powerpoint/2010/main" val="202245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a:solidFill>
                  <a:srgbClr val="990033"/>
                </a:solidFill>
                <a:effectLst>
                  <a:outerShdw blurRad="38100" dist="38100" dir="2700000" algn="tl">
                    <a:srgbClr val="000000">
                      <a:alpha val="43137"/>
                    </a:srgbClr>
                  </a:outerShdw>
                </a:effectLst>
              </a:rPr>
              <a:t>Solution to Task</a:t>
            </a:r>
            <a:endParaRPr lang="en-IE" dirty="0"/>
          </a:p>
        </p:txBody>
      </p:sp>
      <p:sp>
        <p:nvSpPr>
          <p:cNvPr id="3" name="Content Placeholder 2"/>
          <p:cNvSpPr>
            <a:spLocks noGrp="1"/>
          </p:cNvSpPr>
          <p:nvPr>
            <p:ph idx="1"/>
          </p:nvPr>
        </p:nvSpPr>
        <p:spPr/>
        <p:txBody>
          <a:bodyPr/>
          <a:lstStyle/>
          <a:p>
            <a:pPr marL="0" indent="0">
              <a:buNone/>
            </a:pPr>
            <a:endParaRPr lang="en-IE" i="1" dirty="0">
              <a:solidFill>
                <a:srgbClr val="990033"/>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459" y="1324300"/>
            <a:ext cx="7469916" cy="524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reeform 5"/>
          <p:cNvSpPr/>
          <p:nvPr/>
        </p:nvSpPr>
        <p:spPr>
          <a:xfrm>
            <a:off x="2409496" y="5828917"/>
            <a:ext cx="762000" cy="339725"/>
          </a:xfrm>
          <a:custGeom>
            <a:avLst/>
            <a:gdLst>
              <a:gd name="connsiteX0" fmla="*/ 0 w 940778"/>
              <a:gd name="connsiteY0" fmla="*/ 339825 h 339825"/>
              <a:gd name="connsiteX1" fmla="*/ 112144 w 940778"/>
              <a:gd name="connsiteY1" fmla="*/ 331199 h 339825"/>
              <a:gd name="connsiteX2" fmla="*/ 207034 w 940778"/>
              <a:gd name="connsiteY2" fmla="*/ 296693 h 339825"/>
              <a:gd name="connsiteX3" fmla="*/ 250166 w 940778"/>
              <a:gd name="connsiteY3" fmla="*/ 262187 h 339825"/>
              <a:gd name="connsiteX4" fmla="*/ 284672 w 940778"/>
              <a:gd name="connsiteY4" fmla="*/ 227682 h 339825"/>
              <a:gd name="connsiteX5" fmla="*/ 301925 w 940778"/>
              <a:gd name="connsiteY5" fmla="*/ 175923 h 339825"/>
              <a:gd name="connsiteX6" fmla="*/ 370936 w 940778"/>
              <a:gd name="connsiteY6" fmla="*/ 98285 h 339825"/>
              <a:gd name="connsiteX7" fmla="*/ 483080 w 940778"/>
              <a:gd name="connsiteY7" fmla="*/ 12021 h 339825"/>
              <a:gd name="connsiteX8" fmla="*/ 560717 w 940778"/>
              <a:gd name="connsiteY8" fmla="*/ 3395 h 339825"/>
              <a:gd name="connsiteX9" fmla="*/ 638355 w 940778"/>
              <a:gd name="connsiteY9" fmla="*/ 37901 h 339825"/>
              <a:gd name="connsiteX10" fmla="*/ 698740 w 940778"/>
              <a:gd name="connsiteY10" fmla="*/ 106912 h 339825"/>
              <a:gd name="connsiteX11" fmla="*/ 750498 w 940778"/>
              <a:gd name="connsiteY11" fmla="*/ 175923 h 339825"/>
              <a:gd name="connsiteX12" fmla="*/ 776378 w 940778"/>
              <a:gd name="connsiteY12" fmla="*/ 219055 h 339825"/>
              <a:gd name="connsiteX13" fmla="*/ 793630 w 940778"/>
              <a:gd name="connsiteY13" fmla="*/ 253561 h 339825"/>
              <a:gd name="connsiteX14" fmla="*/ 845389 w 940778"/>
              <a:gd name="connsiteY14" fmla="*/ 305319 h 339825"/>
              <a:gd name="connsiteX15" fmla="*/ 905774 w 940778"/>
              <a:gd name="connsiteY15" fmla="*/ 313946 h 339825"/>
              <a:gd name="connsiteX16" fmla="*/ 940280 w 940778"/>
              <a:gd name="connsiteY16" fmla="*/ 313946 h 339825"/>
              <a:gd name="connsiteX17" fmla="*/ 923027 w 940778"/>
              <a:gd name="connsiteY17" fmla="*/ 322572 h 3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0778" h="339825">
                <a:moveTo>
                  <a:pt x="0" y="339825"/>
                </a:moveTo>
                <a:cubicBezTo>
                  <a:pt x="38819" y="339106"/>
                  <a:pt x="77638" y="338388"/>
                  <a:pt x="112144" y="331199"/>
                </a:cubicBezTo>
                <a:cubicBezTo>
                  <a:pt x="146650" y="324010"/>
                  <a:pt x="184030" y="308195"/>
                  <a:pt x="207034" y="296693"/>
                </a:cubicBezTo>
                <a:cubicBezTo>
                  <a:pt x="230038" y="285191"/>
                  <a:pt x="237226" y="273689"/>
                  <a:pt x="250166" y="262187"/>
                </a:cubicBezTo>
                <a:cubicBezTo>
                  <a:pt x="263106" y="250685"/>
                  <a:pt x="276046" y="242059"/>
                  <a:pt x="284672" y="227682"/>
                </a:cubicBezTo>
                <a:cubicBezTo>
                  <a:pt x="293299" y="213305"/>
                  <a:pt x="287548" y="197489"/>
                  <a:pt x="301925" y="175923"/>
                </a:cubicBezTo>
                <a:cubicBezTo>
                  <a:pt x="316302" y="154357"/>
                  <a:pt x="340744" y="125602"/>
                  <a:pt x="370936" y="98285"/>
                </a:cubicBezTo>
                <a:cubicBezTo>
                  <a:pt x="401128" y="70968"/>
                  <a:pt x="451450" y="27836"/>
                  <a:pt x="483080" y="12021"/>
                </a:cubicBezTo>
                <a:cubicBezTo>
                  <a:pt x="514710" y="-3794"/>
                  <a:pt x="534838" y="-918"/>
                  <a:pt x="560717" y="3395"/>
                </a:cubicBezTo>
                <a:cubicBezTo>
                  <a:pt x="586596" y="7708"/>
                  <a:pt x="615351" y="20648"/>
                  <a:pt x="638355" y="37901"/>
                </a:cubicBezTo>
                <a:cubicBezTo>
                  <a:pt x="661359" y="55154"/>
                  <a:pt x="680050" y="83908"/>
                  <a:pt x="698740" y="106912"/>
                </a:cubicBezTo>
                <a:cubicBezTo>
                  <a:pt x="717431" y="129916"/>
                  <a:pt x="737558" y="157233"/>
                  <a:pt x="750498" y="175923"/>
                </a:cubicBezTo>
                <a:cubicBezTo>
                  <a:pt x="763438" y="194613"/>
                  <a:pt x="769189" y="206115"/>
                  <a:pt x="776378" y="219055"/>
                </a:cubicBezTo>
                <a:cubicBezTo>
                  <a:pt x="783567" y="231995"/>
                  <a:pt x="782128" y="239184"/>
                  <a:pt x="793630" y="253561"/>
                </a:cubicBezTo>
                <a:cubicBezTo>
                  <a:pt x="805132" y="267938"/>
                  <a:pt x="826698" y="295255"/>
                  <a:pt x="845389" y="305319"/>
                </a:cubicBezTo>
                <a:cubicBezTo>
                  <a:pt x="864080" y="315383"/>
                  <a:pt x="889959" y="312508"/>
                  <a:pt x="905774" y="313946"/>
                </a:cubicBezTo>
                <a:cubicBezTo>
                  <a:pt x="921589" y="315384"/>
                  <a:pt x="937405" y="312508"/>
                  <a:pt x="940280" y="313946"/>
                </a:cubicBezTo>
                <a:cubicBezTo>
                  <a:pt x="943156" y="315384"/>
                  <a:pt x="933091" y="318978"/>
                  <a:pt x="923027" y="3225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solidFill>
                <a:prstClr val="white"/>
              </a:solidFill>
            </a:endParaRPr>
          </a:p>
        </p:txBody>
      </p:sp>
      <p:sp>
        <p:nvSpPr>
          <p:cNvPr id="7" name="Freeform 6"/>
          <p:cNvSpPr/>
          <p:nvPr/>
        </p:nvSpPr>
        <p:spPr>
          <a:xfrm>
            <a:off x="2130940" y="5822901"/>
            <a:ext cx="762000" cy="339725"/>
          </a:xfrm>
          <a:custGeom>
            <a:avLst/>
            <a:gdLst>
              <a:gd name="connsiteX0" fmla="*/ 0 w 940778"/>
              <a:gd name="connsiteY0" fmla="*/ 339825 h 339825"/>
              <a:gd name="connsiteX1" fmla="*/ 112144 w 940778"/>
              <a:gd name="connsiteY1" fmla="*/ 331199 h 339825"/>
              <a:gd name="connsiteX2" fmla="*/ 207034 w 940778"/>
              <a:gd name="connsiteY2" fmla="*/ 296693 h 339825"/>
              <a:gd name="connsiteX3" fmla="*/ 250166 w 940778"/>
              <a:gd name="connsiteY3" fmla="*/ 262187 h 339825"/>
              <a:gd name="connsiteX4" fmla="*/ 284672 w 940778"/>
              <a:gd name="connsiteY4" fmla="*/ 227682 h 339825"/>
              <a:gd name="connsiteX5" fmla="*/ 301925 w 940778"/>
              <a:gd name="connsiteY5" fmla="*/ 175923 h 339825"/>
              <a:gd name="connsiteX6" fmla="*/ 370936 w 940778"/>
              <a:gd name="connsiteY6" fmla="*/ 98285 h 339825"/>
              <a:gd name="connsiteX7" fmla="*/ 483080 w 940778"/>
              <a:gd name="connsiteY7" fmla="*/ 12021 h 339825"/>
              <a:gd name="connsiteX8" fmla="*/ 560717 w 940778"/>
              <a:gd name="connsiteY8" fmla="*/ 3395 h 339825"/>
              <a:gd name="connsiteX9" fmla="*/ 638355 w 940778"/>
              <a:gd name="connsiteY9" fmla="*/ 37901 h 339825"/>
              <a:gd name="connsiteX10" fmla="*/ 698740 w 940778"/>
              <a:gd name="connsiteY10" fmla="*/ 106912 h 339825"/>
              <a:gd name="connsiteX11" fmla="*/ 750498 w 940778"/>
              <a:gd name="connsiteY11" fmla="*/ 175923 h 339825"/>
              <a:gd name="connsiteX12" fmla="*/ 776378 w 940778"/>
              <a:gd name="connsiteY12" fmla="*/ 219055 h 339825"/>
              <a:gd name="connsiteX13" fmla="*/ 793630 w 940778"/>
              <a:gd name="connsiteY13" fmla="*/ 253561 h 339825"/>
              <a:gd name="connsiteX14" fmla="*/ 845389 w 940778"/>
              <a:gd name="connsiteY14" fmla="*/ 305319 h 339825"/>
              <a:gd name="connsiteX15" fmla="*/ 905774 w 940778"/>
              <a:gd name="connsiteY15" fmla="*/ 313946 h 339825"/>
              <a:gd name="connsiteX16" fmla="*/ 940280 w 940778"/>
              <a:gd name="connsiteY16" fmla="*/ 313946 h 339825"/>
              <a:gd name="connsiteX17" fmla="*/ 923027 w 940778"/>
              <a:gd name="connsiteY17" fmla="*/ 322572 h 3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0778" h="339825">
                <a:moveTo>
                  <a:pt x="0" y="339825"/>
                </a:moveTo>
                <a:cubicBezTo>
                  <a:pt x="38819" y="339106"/>
                  <a:pt x="77638" y="338388"/>
                  <a:pt x="112144" y="331199"/>
                </a:cubicBezTo>
                <a:cubicBezTo>
                  <a:pt x="146650" y="324010"/>
                  <a:pt x="184030" y="308195"/>
                  <a:pt x="207034" y="296693"/>
                </a:cubicBezTo>
                <a:cubicBezTo>
                  <a:pt x="230038" y="285191"/>
                  <a:pt x="237226" y="273689"/>
                  <a:pt x="250166" y="262187"/>
                </a:cubicBezTo>
                <a:cubicBezTo>
                  <a:pt x="263106" y="250685"/>
                  <a:pt x="276046" y="242059"/>
                  <a:pt x="284672" y="227682"/>
                </a:cubicBezTo>
                <a:cubicBezTo>
                  <a:pt x="293299" y="213305"/>
                  <a:pt x="287548" y="197489"/>
                  <a:pt x="301925" y="175923"/>
                </a:cubicBezTo>
                <a:cubicBezTo>
                  <a:pt x="316302" y="154357"/>
                  <a:pt x="340744" y="125602"/>
                  <a:pt x="370936" y="98285"/>
                </a:cubicBezTo>
                <a:cubicBezTo>
                  <a:pt x="401128" y="70968"/>
                  <a:pt x="451450" y="27836"/>
                  <a:pt x="483080" y="12021"/>
                </a:cubicBezTo>
                <a:cubicBezTo>
                  <a:pt x="514710" y="-3794"/>
                  <a:pt x="534838" y="-918"/>
                  <a:pt x="560717" y="3395"/>
                </a:cubicBezTo>
                <a:cubicBezTo>
                  <a:pt x="586596" y="7708"/>
                  <a:pt x="615351" y="20648"/>
                  <a:pt x="638355" y="37901"/>
                </a:cubicBezTo>
                <a:cubicBezTo>
                  <a:pt x="661359" y="55154"/>
                  <a:pt x="680050" y="83908"/>
                  <a:pt x="698740" y="106912"/>
                </a:cubicBezTo>
                <a:cubicBezTo>
                  <a:pt x="717431" y="129916"/>
                  <a:pt x="737558" y="157233"/>
                  <a:pt x="750498" y="175923"/>
                </a:cubicBezTo>
                <a:cubicBezTo>
                  <a:pt x="763438" y="194613"/>
                  <a:pt x="769189" y="206115"/>
                  <a:pt x="776378" y="219055"/>
                </a:cubicBezTo>
                <a:cubicBezTo>
                  <a:pt x="783567" y="231995"/>
                  <a:pt x="782128" y="239184"/>
                  <a:pt x="793630" y="253561"/>
                </a:cubicBezTo>
                <a:cubicBezTo>
                  <a:pt x="805132" y="267938"/>
                  <a:pt x="826698" y="295255"/>
                  <a:pt x="845389" y="305319"/>
                </a:cubicBezTo>
                <a:cubicBezTo>
                  <a:pt x="864080" y="315383"/>
                  <a:pt x="889959" y="312508"/>
                  <a:pt x="905774" y="313946"/>
                </a:cubicBezTo>
                <a:cubicBezTo>
                  <a:pt x="921589" y="315384"/>
                  <a:pt x="937405" y="312508"/>
                  <a:pt x="940280" y="313946"/>
                </a:cubicBezTo>
                <a:cubicBezTo>
                  <a:pt x="943156" y="315384"/>
                  <a:pt x="933091" y="318978"/>
                  <a:pt x="923027" y="32257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solidFill>
                <a:prstClr val="white"/>
              </a:solidFill>
            </a:endParaRPr>
          </a:p>
        </p:txBody>
      </p:sp>
      <p:sp>
        <p:nvSpPr>
          <p:cNvPr id="8" name="Freeform 7"/>
          <p:cNvSpPr/>
          <p:nvPr/>
        </p:nvSpPr>
        <p:spPr>
          <a:xfrm>
            <a:off x="2961306" y="5807929"/>
            <a:ext cx="762000" cy="339725"/>
          </a:xfrm>
          <a:custGeom>
            <a:avLst/>
            <a:gdLst>
              <a:gd name="connsiteX0" fmla="*/ 0 w 940778"/>
              <a:gd name="connsiteY0" fmla="*/ 339825 h 339825"/>
              <a:gd name="connsiteX1" fmla="*/ 112144 w 940778"/>
              <a:gd name="connsiteY1" fmla="*/ 331199 h 339825"/>
              <a:gd name="connsiteX2" fmla="*/ 207034 w 940778"/>
              <a:gd name="connsiteY2" fmla="*/ 296693 h 339825"/>
              <a:gd name="connsiteX3" fmla="*/ 250166 w 940778"/>
              <a:gd name="connsiteY3" fmla="*/ 262187 h 339825"/>
              <a:gd name="connsiteX4" fmla="*/ 284672 w 940778"/>
              <a:gd name="connsiteY4" fmla="*/ 227682 h 339825"/>
              <a:gd name="connsiteX5" fmla="*/ 301925 w 940778"/>
              <a:gd name="connsiteY5" fmla="*/ 175923 h 339825"/>
              <a:gd name="connsiteX6" fmla="*/ 370936 w 940778"/>
              <a:gd name="connsiteY6" fmla="*/ 98285 h 339825"/>
              <a:gd name="connsiteX7" fmla="*/ 483080 w 940778"/>
              <a:gd name="connsiteY7" fmla="*/ 12021 h 339825"/>
              <a:gd name="connsiteX8" fmla="*/ 560717 w 940778"/>
              <a:gd name="connsiteY8" fmla="*/ 3395 h 339825"/>
              <a:gd name="connsiteX9" fmla="*/ 638355 w 940778"/>
              <a:gd name="connsiteY9" fmla="*/ 37901 h 339825"/>
              <a:gd name="connsiteX10" fmla="*/ 698740 w 940778"/>
              <a:gd name="connsiteY10" fmla="*/ 106912 h 339825"/>
              <a:gd name="connsiteX11" fmla="*/ 750498 w 940778"/>
              <a:gd name="connsiteY11" fmla="*/ 175923 h 339825"/>
              <a:gd name="connsiteX12" fmla="*/ 776378 w 940778"/>
              <a:gd name="connsiteY12" fmla="*/ 219055 h 339825"/>
              <a:gd name="connsiteX13" fmla="*/ 793630 w 940778"/>
              <a:gd name="connsiteY13" fmla="*/ 253561 h 339825"/>
              <a:gd name="connsiteX14" fmla="*/ 845389 w 940778"/>
              <a:gd name="connsiteY14" fmla="*/ 305319 h 339825"/>
              <a:gd name="connsiteX15" fmla="*/ 905774 w 940778"/>
              <a:gd name="connsiteY15" fmla="*/ 313946 h 339825"/>
              <a:gd name="connsiteX16" fmla="*/ 940280 w 940778"/>
              <a:gd name="connsiteY16" fmla="*/ 313946 h 339825"/>
              <a:gd name="connsiteX17" fmla="*/ 923027 w 940778"/>
              <a:gd name="connsiteY17" fmla="*/ 322572 h 3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0778" h="339825">
                <a:moveTo>
                  <a:pt x="0" y="339825"/>
                </a:moveTo>
                <a:cubicBezTo>
                  <a:pt x="38819" y="339106"/>
                  <a:pt x="77638" y="338388"/>
                  <a:pt x="112144" y="331199"/>
                </a:cubicBezTo>
                <a:cubicBezTo>
                  <a:pt x="146650" y="324010"/>
                  <a:pt x="184030" y="308195"/>
                  <a:pt x="207034" y="296693"/>
                </a:cubicBezTo>
                <a:cubicBezTo>
                  <a:pt x="230038" y="285191"/>
                  <a:pt x="237226" y="273689"/>
                  <a:pt x="250166" y="262187"/>
                </a:cubicBezTo>
                <a:cubicBezTo>
                  <a:pt x="263106" y="250685"/>
                  <a:pt x="276046" y="242059"/>
                  <a:pt x="284672" y="227682"/>
                </a:cubicBezTo>
                <a:cubicBezTo>
                  <a:pt x="293299" y="213305"/>
                  <a:pt x="287548" y="197489"/>
                  <a:pt x="301925" y="175923"/>
                </a:cubicBezTo>
                <a:cubicBezTo>
                  <a:pt x="316302" y="154357"/>
                  <a:pt x="340744" y="125602"/>
                  <a:pt x="370936" y="98285"/>
                </a:cubicBezTo>
                <a:cubicBezTo>
                  <a:pt x="401128" y="70968"/>
                  <a:pt x="451450" y="27836"/>
                  <a:pt x="483080" y="12021"/>
                </a:cubicBezTo>
                <a:cubicBezTo>
                  <a:pt x="514710" y="-3794"/>
                  <a:pt x="534838" y="-918"/>
                  <a:pt x="560717" y="3395"/>
                </a:cubicBezTo>
                <a:cubicBezTo>
                  <a:pt x="586596" y="7708"/>
                  <a:pt x="615351" y="20648"/>
                  <a:pt x="638355" y="37901"/>
                </a:cubicBezTo>
                <a:cubicBezTo>
                  <a:pt x="661359" y="55154"/>
                  <a:pt x="680050" y="83908"/>
                  <a:pt x="698740" y="106912"/>
                </a:cubicBezTo>
                <a:cubicBezTo>
                  <a:pt x="717431" y="129916"/>
                  <a:pt x="737558" y="157233"/>
                  <a:pt x="750498" y="175923"/>
                </a:cubicBezTo>
                <a:cubicBezTo>
                  <a:pt x="763438" y="194613"/>
                  <a:pt x="769189" y="206115"/>
                  <a:pt x="776378" y="219055"/>
                </a:cubicBezTo>
                <a:cubicBezTo>
                  <a:pt x="783567" y="231995"/>
                  <a:pt x="782128" y="239184"/>
                  <a:pt x="793630" y="253561"/>
                </a:cubicBezTo>
                <a:cubicBezTo>
                  <a:pt x="805132" y="267938"/>
                  <a:pt x="826698" y="295255"/>
                  <a:pt x="845389" y="305319"/>
                </a:cubicBezTo>
                <a:cubicBezTo>
                  <a:pt x="864080" y="315383"/>
                  <a:pt x="889959" y="312508"/>
                  <a:pt x="905774" y="313946"/>
                </a:cubicBezTo>
                <a:cubicBezTo>
                  <a:pt x="921589" y="315384"/>
                  <a:pt x="937405" y="312508"/>
                  <a:pt x="940280" y="313946"/>
                </a:cubicBezTo>
                <a:cubicBezTo>
                  <a:pt x="943156" y="315384"/>
                  <a:pt x="933091" y="318978"/>
                  <a:pt x="923027" y="322572"/>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solidFill>
                <a:prstClr val="white"/>
              </a:solidFill>
            </a:endParaRPr>
          </a:p>
        </p:txBody>
      </p:sp>
      <p:cxnSp>
        <p:nvCxnSpPr>
          <p:cNvPr id="9" name="Straight Connector 8"/>
          <p:cNvCxnSpPr/>
          <p:nvPr/>
        </p:nvCxnSpPr>
        <p:spPr>
          <a:xfrm flipH="1" flipV="1">
            <a:off x="2545238" y="3890764"/>
            <a:ext cx="20815" cy="191648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8"/>
          </p:cNvCxnSpPr>
          <p:nvPr/>
        </p:nvCxnSpPr>
        <p:spPr>
          <a:xfrm flipH="1" flipV="1">
            <a:off x="2838848" y="3890764"/>
            <a:ext cx="24811" cy="19415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3396898" y="3890764"/>
            <a:ext cx="1" cy="1907362"/>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69</a:t>
            </a:fld>
            <a:endParaRPr lang="en-IE" dirty="0">
              <a:solidFill>
                <a:prstClr val="black">
                  <a:tint val="75000"/>
                </a:prstClr>
              </a:solidFill>
            </a:endParaRPr>
          </a:p>
        </p:txBody>
      </p:sp>
    </p:spTree>
    <p:extLst>
      <p:ext uri="{BB962C8B-B14F-4D97-AF65-F5344CB8AC3E}">
        <p14:creationId xmlns:p14="http://schemas.microsoft.com/office/powerpoint/2010/main" val="371530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27" name="Line 15"/>
          <p:cNvSpPr>
            <a:spLocks noChangeShapeType="1"/>
          </p:cNvSpPr>
          <p:nvPr/>
        </p:nvSpPr>
        <p:spPr bwMode="auto">
          <a:xfrm>
            <a:off x="718571" y="4077072"/>
            <a:ext cx="7704000"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474128" name="Line 16"/>
          <p:cNvSpPr>
            <a:spLocks noChangeShapeType="1"/>
          </p:cNvSpPr>
          <p:nvPr/>
        </p:nvSpPr>
        <p:spPr bwMode="auto">
          <a:xfrm>
            <a:off x="903771" y="4109994"/>
            <a:ext cx="0" cy="19087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9" name="Line 16"/>
          <p:cNvSpPr>
            <a:spLocks noChangeShapeType="1"/>
          </p:cNvSpPr>
          <p:nvPr/>
        </p:nvSpPr>
        <p:spPr bwMode="auto">
          <a:xfrm>
            <a:off x="8220900" y="4109994"/>
            <a:ext cx="0" cy="180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2751794420"/>
              </p:ext>
            </p:extLst>
          </p:nvPr>
        </p:nvGraphicFramePr>
        <p:xfrm>
          <a:off x="4476750" y="4406900"/>
          <a:ext cx="190500" cy="247650"/>
        </p:xfrm>
        <a:graphic>
          <a:graphicData uri="http://schemas.openxmlformats.org/presentationml/2006/ole">
            <mc:AlternateContent xmlns:mc="http://schemas.openxmlformats.org/markup-compatibility/2006">
              <mc:Choice xmlns:v="urn:schemas-microsoft-com:vml" Requires="v">
                <p:oleObj spid="_x0000_s51342" name="Equation" r:id="rId4" imgW="126720" imgH="164880" progId="Equation.DSMT4">
                  <p:embed/>
                </p:oleObj>
              </mc:Choice>
              <mc:Fallback>
                <p:oleObj name="Equation" r:id="rId4" imgW="126720" imgH="164880" progId="Equation.DSMT4">
                  <p:embed/>
                  <p:pic>
                    <p:nvPicPr>
                      <p:cNvPr id="0" name=""/>
                      <p:cNvPicPr>
                        <a:picLocks noChangeAspect="1" noChangeArrowheads="1"/>
                      </p:cNvPicPr>
                      <p:nvPr/>
                    </p:nvPicPr>
                    <p:blipFill>
                      <a:blip r:embed="rId5"/>
                      <a:srcRect/>
                      <a:stretch>
                        <a:fillRect/>
                      </a:stretch>
                    </p:blipFill>
                    <p:spPr bwMode="auto">
                      <a:xfrm>
                        <a:off x="4476750" y="4406900"/>
                        <a:ext cx="1905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37" name="Object 25"/>
          <p:cNvGraphicFramePr>
            <a:graphicFrameLocks noChangeAspect="1"/>
          </p:cNvGraphicFramePr>
          <p:nvPr>
            <p:extLst>
              <p:ext uri="{D42A27DB-BD31-4B8C-83A1-F6EECF244321}">
                <p14:modId xmlns:p14="http://schemas.microsoft.com/office/powerpoint/2010/main" val="3122999040"/>
              </p:ext>
            </p:extLst>
          </p:nvPr>
        </p:nvGraphicFramePr>
        <p:xfrm>
          <a:off x="5435600" y="4440238"/>
          <a:ext cx="647700" cy="285750"/>
        </p:xfrm>
        <a:graphic>
          <a:graphicData uri="http://schemas.openxmlformats.org/presentationml/2006/ole">
            <mc:AlternateContent xmlns:mc="http://schemas.openxmlformats.org/markup-compatibility/2006">
              <mc:Choice xmlns:v="urn:schemas-microsoft-com:vml" Requires="v">
                <p:oleObj spid="_x0000_s51343" name="Equation" r:id="rId6" imgW="431640" imgH="190440" progId="Equation.DSMT4">
                  <p:embed/>
                </p:oleObj>
              </mc:Choice>
              <mc:Fallback>
                <p:oleObj name="Equation" r:id="rId6" imgW="431640" imgH="190440" progId="Equation.DSMT4">
                  <p:embed/>
                  <p:pic>
                    <p:nvPicPr>
                      <p:cNvPr id="0" name=""/>
                      <p:cNvPicPr>
                        <a:picLocks noChangeAspect="1" noChangeArrowheads="1"/>
                      </p:cNvPicPr>
                      <p:nvPr/>
                    </p:nvPicPr>
                    <p:blipFill>
                      <a:blip r:embed="rId7"/>
                      <a:srcRect/>
                      <a:stretch>
                        <a:fillRect/>
                      </a:stretch>
                    </p:blipFill>
                    <p:spPr bwMode="auto">
                      <a:xfrm>
                        <a:off x="5435600" y="4440238"/>
                        <a:ext cx="6477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38" name="Object 26"/>
          <p:cNvGraphicFramePr>
            <a:graphicFrameLocks noChangeAspect="1"/>
          </p:cNvGraphicFramePr>
          <p:nvPr>
            <p:extLst>
              <p:ext uri="{D42A27DB-BD31-4B8C-83A1-F6EECF244321}">
                <p14:modId xmlns:p14="http://schemas.microsoft.com/office/powerpoint/2010/main" val="1355139121"/>
              </p:ext>
            </p:extLst>
          </p:nvPr>
        </p:nvGraphicFramePr>
        <p:xfrm>
          <a:off x="6707188" y="4440238"/>
          <a:ext cx="666750" cy="285750"/>
        </p:xfrm>
        <a:graphic>
          <a:graphicData uri="http://schemas.openxmlformats.org/presentationml/2006/ole">
            <mc:AlternateContent xmlns:mc="http://schemas.openxmlformats.org/markup-compatibility/2006">
              <mc:Choice xmlns:v="urn:schemas-microsoft-com:vml" Requires="v">
                <p:oleObj spid="_x0000_s51344" name="Equation" r:id="rId8" imgW="444240" imgH="190440" progId="Equation.DSMT4">
                  <p:embed/>
                </p:oleObj>
              </mc:Choice>
              <mc:Fallback>
                <p:oleObj name="Equation" r:id="rId8" imgW="444240" imgH="190440" progId="Equation.DSMT4">
                  <p:embed/>
                  <p:pic>
                    <p:nvPicPr>
                      <p:cNvPr id="0" name=""/>
                      <p:cNvPicPr>
                        <a:picLocks noChangeAspect="1" noChangeArrowheads="1"/>
                      </p:cNvPicPr>
                      <p:nvPr/>
                    </p:nvPicPr>
                    <p:blipFill>
                      <a:blip r:embed="rId9"/>
                      <a:srcRect/>
                      <a:stretch>
                        <a:fillRect/>
                      </a:stretch>
                    </p:blipFill>
                    <p:spPr bwMode="auto">
                      <a:xfrm>
                        <a:off x="6707188" y="4440238"/>
                        <a:ext cx="66675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39" name="Object 27"/>
          <p:cNvGraphicFramePr>
            <a:graphicFrameLocks noChangeAspect="1"/>
          </p:cNvGraphicFramePr>
          <p:nvPr>
            <p:extLst>
              <p:ext uri="{D42A27DB-BD31-4B8C-83A1-F6EECF244321}">
                <p14:modId xmlns:p14="http://schemas.microsoft.com/office/powerpoint/2010/main" val="2673848908"/>
              </p:ext>
            </p:extLst>
          </p:nvPr>
        </p:nvGraphicFramePr>
        <p:xfrm>
          <a:off x="7918450" y="4440238"/>
          <a:ext cx="666750" cy="285750"/>
        </p:xfrm>
        <a:graphic>
          <a:graphicData uri="http://schemas.openxmlformats.org/presentationml/2006/ole">
            <mc:AlternateContent xmlns:mc="http://schemas.openxmlformats.org/markup-compatibility/2006">
              <mc:Choice xmlns:v="urn:schemas-microsoft-com:vml" Requires="v">
                <p:oleObj spid="_x0000_s51345" name="Equation" r:id="rId10" imgW="444240" imgH="190440" progId="Equation.DSMT4">
                  <p:embed/>
                </p:oleObj>
              </mc:Choice>
              <mc:Fallback>
                <p:oleObj name="Equation" r:id="rId10" imgW="444240" imgH="190440" progId="Equation.DSMT4">
                  <p:embed/>
                  <p:pic>
                    <p:nvPicPr>
                      <p:cNvPr id="0" name=""/>
                      <p:cNvPicPr>
                        <a:picLocks noChangeAspect="1" noChangeArrowheads="1"/>
                      </p:cNvPicPr>
                      <p:nvPr/>
                    </p:nvPicPr>
                    <p:blipFill>
                      <a:blip r:embed="rId11"/>
                      <a:srcRect/>
                      <a:stretch>
                        <a:fillRect/>
                      </a:stretch>
                    </p:blipFill>
                    <p:spPr bwMode="auto">
                      <a:xfrm>
                        <a:off x="7918450" y="4440238"/>
                        <a:ext cx="66675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40" name="Object 28"/>
          <p:cNvGraphicFramePr>
            <a:graphicFrameLocks noChangeAspect="1"/>
          </p:cNvGraphicFramePr>
          <p:nvPr>
            <p:extLst>
              <p:ext uri="{D42A27DB-BD31-4B8C-83A1-F6EECF244321}">
                <p14:modId xmlns:p14="http://schemas.microsoft.com/office/powerpoint/2010/main" val="4174858592"/>
              </p:ext>
            </p:extLst>
          </p:nvPr>
        </p:nvGraphicFramePr>
        <p:xfrm>
          <a:off x="3017838" y="4459288"/>
          <a:ext cx="647700" cy="285750"/>
        </p:xfrm>
        <a:graphic>
          <a:graphicData uri="http://schemas.openxmlformats.org/presentationml/2006/ole">
            <mc:AlternateContent xmlns:mc="http://schemas.openxmlformats.org/markup-compatibility/2006">
              <mc:Choice xmlns:v="urn:schemas-microsoft-com:vml" Requires="v">
                <p:oleObj spid="_x0000_s51346" name="Equation" r:id="rId12" imgW="431640" imgH="190440" progId="Equation.DSMT4">
                  <p:embed/>
                </p:oleObj>
              </mc:Choice>
              <mc:Fallback>
                <p:oleObj name="Equation" r:id="rId12" imgW="431640" imgH="190440" progId="Equation.DSMT4">
                  <p:embed/>
                  <p:pic>
                    <p:nvPicPr>
                      <p:cNvPr id="0" name=""/>
                      <p:cNvPicPr>
                        <a:picLocks noChangeAspect="1" noChangeArrowheads="1"/>
                      </p:cNvPicPr>
                      <p:nvPr/>
                    </p:nvPicPr>
                    <p:blipFill>
                      <a:blip r:embed="rId13"/>
                      <a:srcRect/>
                      <a:stretch>
                        <a:fillRect/>
                      </a:stretch>
                    </p:blipFill>
                    <p:spPr bwMode="auto">
                      <a:xfrm>
                        <a:off x="3017838" y="4459288"/>
                        <a:ext cx="6477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41" name="Object 29"/>
          <p:cNvGraphicFramePr>
            <a:graphicFrameLocks noChangeAspect="1"/>
          </p:cNvGraphicFramePr>
          <p:nvPr>
            <p:extLst>
              <p:ext uri="{D42A27DB-BD31-4B8C-83A1-F6EECF244321}">
                <p14:modId xmlns:p14="http://schemas.microsoft.com/office/powerpoint/2010/main" val="853279736"/>
              </p:ext>
            </p:extLst>
          </p:nvPr>
        </p:nvGraphicFramePr>
        <p:xfrm>
          <a:off x="1787525" y="4440238"/>
          <a:ext cx="647700" cy="285750"/>
        </p:xfrm>
        <a:graphic>
          <a:graphicData uri="http://schemas.openxmlformats.org/presentationml/2006/ole">
            <mc:AlternateContent xmlns:mc="http://schemas.openxmlformats.org/markup-compatibility/2006">
              <mc:Choice xmlns:v="urn:schemas-microsoft-com:vml" Requires="v">
                <p:oleObj spid="_x0000_s51347" name="Equation" r:id="rId14" imgW="431640" imgH="190440" progId="Equation.DSMT4">
                  <p:embed/>
                </p:oleObj>
              </mc:Choice>
              <mc:Fallback>
                <p:oleObj name="Equation" r:id="rId14" imgW="431640" imgH="190440" progId="Equation.DSMT4">
                  <p:embed/>
                  <p:pic>
                    <p:nvPicPr>
                      <p:cNvPr id="0" name=""/>
                      <p:cNvPicPr>
                        <a:picLocks noChangeAspect="1" noChangeArrowheads="1"/>
                      </p:cNvPicPr>
                      <p:nvPr/>
                    </p:nvPicPr>
                    <p:blipFill>
                      <a:blip r:embed="rId15"/>
                      <a:srcRect/>
                      <a:stretch>
                        <a:fillRect/>
                      </a:stretch>
                    </p:blipFill>
                    <p:spPr bwMode="auto">
                      <a:xfrm>
                        <a:off x="1787525" y="4440238"/>
                        <a:ext cx="6477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42" name="Object 30"/>
          <p:cNvGraphicFramePr>
            <a:graphicFrameLocks noChangeAspect="1"/>
          </p:cNvGraphicFramePr>
          <p:nvPr>
            <p:extLst>
              <p:ext uri="{D42A27DB-BD31-4B8C-83A1-F6EECF244321}">
                <p14:modId xmlns:p14="http://schemas.microsoft.com/office/powerpoint/2010/main" val="962671108"/>
              </p:ext>
            </p:extLst>
          </p:nvPr>
        </p:nvGraphicFramePr>
        <p:xfrm>
          <a:off x="568325" y="4440238"/>
          <a:ext cx="647700" cy="285750"/>
        </p:xfrm>
        <a:graphic>
          <a:graphicData uri="http://schemas.openxmlformats.org/presentationml/2006/ole">
            <mc:AlternateContent xmlns:mc="http://schemas.openxmlformats.org/markup-compatibility/2006">
              <mc:Choice xmlns:v="urn:schemas-microsoft-com:vml" Requires="v">
                <p:oleObj spid="_x0000_s51348" name="Equation" r:id="rId16" imgW="431640" imgH="190440" progId="Equation.DSMT4">
                  <p:embed/>
                </p:oleObj>
              </mc:Choice>
              <mc:Fallback>
                <p:oleObj name="Equation" r:id="rId16" imgW="431640" imgH="190440" progId="Equation.DSMT4">
                  <p:embed/>
                  <p:pic>
                    <p:nvPicPr>
                      <p:cNvPr id="0" name=""/>
                      <p:cNvPicPr>
                        <a:picLocks noChangeAspect="1" noChangeArrowheads="1"/>
                      </p:cNvPicPr>
                      <p:nvPr/>
                    </p:nvPicPr>
                    <p:blipFill>
                      <a:blip r:embed="rId17"/>
                      <a:srcRect/>
                      <a:stretch>
                        <a:fillRect/>
                      </a:stretch>
                    </p:blipFill>
                    <p:spPr bwMode="auto">
                      <a:xfrm>
                        <a:off x="568325" y="4440238"/>
                        <a:ext cx="6477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itle 34"/>
          <p:cNvSpPr>
            <a:spLocks noGrp="1"/>
          </p:cNvSpPr>
          <p:nvPr>
            <p:ph type="title"/>
          </p:nvPr>
        </p:nvSpPr>
        <p:spPr>
          <a:xfrm>
            <a:off x="416712" y="366664"/>
            <a:ext cx="8229600" cy="706090"/>
          </a:xfrm>
        </p:spPr>
        <p:txBody>
          <a:bodyPr>
            <a:noAutofit/>
          </a:bodyPr>
          <a:lstStyle/>
          <a:p>
            <a:r>
              <a:rPr lang="en-IE" sz="3600" b="1" i="1" smtClean="0">
                <a:solidFill>
                  <a:srgbClr val="990033"/>
                </a:solidFill>
                <a:effectLst>
                  <a:outerShdw blurRad="38100" dist="38100" dir="2700000" algn="tl">
                    <a:srgbClr val="000000">
                      <a:alpha val="43137"/>
                    </a:srgbClr>
                  </a:outerShdw>
                </a:effectLst>
                <a:ea typeface="+mn-ea"/>
                <a:cs typeface="+mn-cs"/>
              </a:rPr>
              <a:t>Empirical Rule</a:t>
            </a:r>
            <a:endParaRPr lang="en-IE" sz="3600" b="1" i="1" dirty="0">
              <a:solidFill>
                <a:srgbClr val="990033"/>
              </a:solidFill>
              <a:effectLst>
                <a:outerShdw blurRad="38100" dist="38100" dir="2700000" algn="tl">
                  <a:srgbClr val="000000">
                    <a:alpha val="43137"/>
                  </a:srgbClr>
                </a:outerShdw>
              </a:effectLst>
              <a:ea typeface="+mn-ea"/>
              <a:cs typeface="+mn-cs"/>
            </a:endParaRPr>
          </a:p>
        </p:txBody>
      </p:sp>
      <p:sp>
        <p:nvSpPr>
          <p:cNvPr id="33" name="Line 16"/>
          <p:cNvSpPr>
            <a:spLocks noChangeShapeType="1"/>
          </p:cNvSpPr>
          <p:nvPr/>
        </p:nvSpPr>
        <p:spPr bwMode="auto">
          <a:xfrm>
            <a:off x="4560283" y="1301682"/>
            <a:ext cx="0" cy="29650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5" name="Line 23"/>
          <p:cNvSpPr>
            <a:spLocks noChangeShapeType="1"/>
          </p:cNvSpPr>
          <p:nvPr/>
        </p:nvSpPr>
        <p:spPr bwMode="auto">
          <a:xfrm flipV="1">
            <a:off x="5777583" y="2309794"/>
            <a:ext cx="0" cy="1944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6" name="Line 23"/>
          <p:cNvSpPr>
            <a:spLocks noChangeShapeType="1"/>
          </p:cNvSpPr>
          <p:nvPr/>
        </p:nvSpPr>
        <p:spPr bwMode="auto">
          <a:xfrm flipV="1">
            <a:off x="7006459" y="367794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7" name="Line 23"/>
          <p:cNvSpPr>
            <a:spLocks noChangeShapeType="1"/>
          </p:cNvSpPr>
          <p:nvPr/>
        </p:nvSpPr>
        <p:spPr bwMode="auto">
          <a:xfrm flipV="1">
            <a:off x="3348829" y="2381802"/>
            <a:ext cx="0" cy="1908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8" name="Line 23"/>
          <p:cNvSpPr>
            <a:spLocks noChangeShapeType="1"/>
          </p:cNvSpPr>
          <p:nvPr/>
        </p:nvSpPr>
        <p:spPr bwMode="auto">
          <a:xfrm flipV="1">
            <a:off x="2123871" y="367794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31" name="Left-Right Arrow 30"/>
          <p:cNvSpPr/>
          <p:nvPr/>
        </p:nvSpPr>
        <p:spPr>
          <a:xfrm>
            <a:off x="3369180" y="2111578"/>
            <a:ext cx="2384384" cy="1134320"/>
          </a:xfrm>
          <a:prstGeom prst="lef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IE" sz="2800" b="1" dirty="0" smtClean="0">
                <a:solidFill>
                  <a:srgbClr val="1F497D">
                    <a:lumMod val="75000"/>
                  </a:srgbClr>
                </a:solidFill>
              </a:rPr>
              <a:t>68%</a:t>
            </a:r>
          </a:p>
        </p:txBody>
      </p:sp>
      <p:sp>
        <p:nvSpPr>
          <p:cNvPr id="32" name="Left-Right Arrow 31"/>
          <p:cNvSpPr/>
          <p:nvPr/>
        </p:nvSpPr>
        <p:spPr>
          <a:xfrm>
            <a:off x="2142263" y="4549065"/>
            <a:ext cx="4815067" cy="1109241"/>
          </a:xfrm>
          <a:prstGeom prst="lef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2800" b="1" dirty="0" smtClean="0">
                <a:solidFill>
                  <a:srgbClr val="1F497D">
                    <a:lumMod val="75000"/>
                  </a:srgbClr>
                </a:solidFill>
              </a:rPr>
              <a:t>95%</a:t>
            </a:r>
            <a:endParaRPr lang="en-IE" b="1" dirty="0">
              <a:solidFill>
                <a:srgbClr val="1F497D">
                  <a:lumMod val="75000"/>
                </a:srgbClr>
              </a:solidFill>
            </a:endParaRPr>
          </a:p>
        </p:txBody>
      </p:sp>
      <p:sp>
        <p:nvSpPr>
          <p:cNvPr id="43" name="Left-Right Arrow 42"/>
          <p:cNvSpPr/>
          <p:nvPr/>
        </p:nvSpPr>
        <p:spPr>
          <a:xfrm>
            <a:off x="915348" y="5467237"/>
            <a:ext cx="7308000" cy="1109241"/>
          </a:xfrm>
          <a:prstGeom prst="lef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IE" sz="2800" b="1" dirty="0" smtClean="0">
                <a:solidFill>
                  <a:srgbClr val="1F497D">
                    <a:lumMod val="75000"/>
                  </a:srgbClr>
                </a:solidFill>
              </a:rPr>
              <a:t>99.7%</a:t>
            </a:r>
            <a:endParaRPr lang="en-IE" b="1" dirty="0">
              <a:solidFill>
                <a:srgbClr val="1F497D">
                  <a:lumMod val="75000"/>
                </a:srgbClr>
              </a:solidFill>
            </a:endParaRPr>
          </a:p>
        </p:txBody>
      </p:sp>
      <p:sp>
        <p:nvSpPr>
          <p:cNvPr id="474126" name="Freeform 14"/>
          <p:cNvSpPr>
            <a:spLocks/>
          </p:cNvSpPr>
          <p:nvPr/>
        </p:nvSpPr>
        <p:spPr bwMode="auto">
          <a:xfrm>
            <a:off x="788025" y="1297799"/>
            <a:ext cx="7569843" cy="2812195"/>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mc:AlternateContent xmlns:mc="http://schemas.openxmlformats.org/markup-compatibility/2006" xmlns:a14="http://schemas.microsoft.com/office/drawing/2010/main">
        <mc:Choice Requires="a14">
          <p:sp>
            <p:nvSpPr>
              <p:cNvPr id="2" name="Rectangle 1"/>
              <p:cNvSpPr/>
              <p:nvPr/>
            </p:nvSpPr>
            <p:spPr>
              <a:xfrm>
                <a:off x="5544863" y="1465247"/>
                <a:ext cx="3468664" cy="9169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E" b="1" i="1" smtClean="0">
                          <a:solidFill>
                            <a:prstClr val="black"/>
                          </a:solidFill>
                          <a:latin typeface="Cambria Math"/>
                          <a:ea typeface="Cambria Math"/>
                        </a:rPr>
                        <m:t>𝝁</m:t>
                      </m:r>
                      <m:r>
                        <a:rPr lang="en-GB" b="1" i="1">
                          <a:solidFill>
                            <a:prstClr val="black"/>
                          </a:solidFill>
                          <a:latin typeface="Cambria Math"/>
                          <a:ea typeface="Cambria Math"/>
                        </a:rPr>
                        <m:t>=</m:t>
                      </m:r>
                      <m:r>
                        <a:rPr lang="en-GB" b="1" i="1" smtClean="0">
                          <a:solidFill>
                            <a:prstClr val="black"/>
                          </a:solidFill>
                          <a:latin typeface="Cambria Math"/>
                          <a:ea typeface="Cambria Math"/>
                        </a:rPr>
                        <m:t>𝒑𝒐𝒑𝒖𝒍𝒂𝒕𝒊𝒐𝒏</m:t>
                      </m:r>
                      <m:r>
                        <a:rPr lang="en-GB" b="1" i="1" smtClean="0">
                          <a:solidFill>
                            <a:prstClr val="black"/>
                          </a:solidFill>
                          <a:latin typeface="Cambria Math"/>
                          <a:ea typeface="Cambria Math"/>
                        </a:rPr>
                        <m:t> </m:t>
                      </m:r>
                      <m:r>
                        <a:rPr lang="en-GB" b="1" i="1">
                          <a:solidFill>
                            <a:prstClr val="black"/>
                          </a:solidFill>
                          <a:latin typeface="Cambria Math"/>
                          <a:ea typeface="Cambria Math"/>
                        </a:rPr>
                        <m:t>𝒎𝒆𝒂𝒏</m:t>
                      </m:r>
                      <m:r>
                        <a:rPr lang="en-GB" b="1" i="1">
                          <a:solidFill>
                            <a:prstClr val="black"/>
                          </a:solidFill>
                          <a:latin typeface="Cambria Math"/>
                          <a:ea typeface="Cambria Math"/>
                        </a:rPr>
                        <m:t> </m:t>
                      </m:r>
                    </m:oMath>
                  </m:oMathPara>
                </a14:m>
                <a:endParaRPr lang="en-GB" b="1" dirty="0">
                  <a:solidFill>
                    <a:prstClr val="black"/>
                  </a:solidFill>
                  <a:ea typeface="Cambria Math"/>
                </a:endParaRPr>
              </a:p>
              <a:p>
                <a:pPr/>
                <a14:m>
                  <m:oMathPara xmlns:m="http://schemas.openxmlformats.org/officeDocument/2006/math">
                    <m:oMathParaPr>
                      <m:jc m:val="centerGroup"/>
                    </m:oMathParaPr>
                    <m:oMath xmlns:m="http://schemas.openxmlformats.org/officeDocument/2006/math">
                      <m:r>
                        <a:rPr lang="en-GB" b="1" i="1">
                          <a:solidFill>
                            <a:prstClr val="black"/>
                          </a:solidFill>
                          <a:latin typeface="Cambria Math"/>
                          <a:ea typeface="Cambria Math"/>
                        </a:rPr>
                        <m:t>𝝈</m:t>
                      </m:r>
                      <m:r>
                        <a:rPr lang="en-GB" b="1" i="1">
                          <a:solidFill>
                            <a:prstClr val="black"/>
                          </a:solidFill>
                          <a:latin typeface="Cambria Math"/>
                          <a:ea typeface="Cambria Math"/>
                        </a:rPr>
                        <m:t>=</m:t>
                      </m:r>
                      <m:r>
                        <a:rPr lang="en-GB" b="1" i="1" smtClean="0">
                          <a:solidFill>
                            <a:prstClr val="black"/>
                          </a:solidFill>
                          <a:latin typeface="Cambria Math"/>
                          <a:ea typeface="Cambria Math"/>
                        </a:rPr>
                        <m:t>𝒑𝒐𝒑𝒖𝒍𝒂𝒕𝒊𝒐𝒏</m:t>
                      </m:r>
                    </m:oMath>
                  </m:oMathPara>
                </a14:m>
                <a:endParaRPr lang="en-GB" b="1" i="1" dirty="0" smtClean="0">
                  <a:solidFill>
                    <a:prstClr val="black"/>
                  </a:solidFill>
                  <a:latin typeface="Cambria Math"/>
                  <a:ea typeface="Cambria Math"/>
                </a:endParaRPr>
              </a:p>
              <a:p>
                <a:pPr/>
                <a14:m>
                  <m:oMathPara xmlns:m="http://schemas.openxmlformats.org/officeDocument/2006/math">
                    <m:oMathParaPr>
                      <m:jc m:val="centerGroup"/>
                    </m:oMathParaPr>
                    <m:oMath xmlns:m="http://schemas.openxmlformats.org/officeDocument/2006/math">
                      <m:r>
                        <a:rPr lang="en-GB" b="1" i="1">
                          <a:solidFill>
                            <a:prstClr val="black"/>
                          </a:solidFill>
                          <a:latin typeface="Cambria Math"/>
                          <a:ea typeface="Cambria Math"/>
                        </a:rPr>
                        <m:t>𝒔𝒕𝒂𝒏𝒅𝒂𝒓𝒅</m:t>
                      </m:r>
                      <m:r>
                        <a:rPr lang="en-GB" b="1" i="1">
                          <a:solidFill>
                            <a:prstClr val="black"/>
                          </a:solidFill>
                          <a:latin typeface="Cambria Math"/>
                          <a:ea typeface="Cambria Math"/>
                        </a:rPr>
                        <m:t> </m:t>
                      </m:r>
                      <m:r>
                        <a:rPr lang="en-GB" b="1" i="1">
                          <a:solidFill>
                            <a:prstClr val="black"/>
                          </a:solidFill>
                          <a:latin typeface="Cambria Math"/>
                          <a:ea typeface="Cambria Math"/>
                        </a:rPr>
                        <m:t>𝒅𝒆𝒗𝒊𝒂𝒕𝒊𝒐𝒏</m:t>
                      </m:r>
                    </m:oMath>
                  </m:oMathPara>
                </a14:m>
                <a:endParaRPr lang="en-GB" b="1" dirty="0">
                  <a:solidFill>
                    <a:prstClr val="black"/>
                  </a:solidFill>
                  <a:ea typeface="Cambria Math"/>
                </a:endParaRPr>
              </a:p>
            </p:txBody>
          </p:sp>
        </mc:Choice>
        <mc:Fallback xmlns="">
          <p:sp>
            <p:nvSpPr>
              <p:cNvPr id="2" name="Rectangle 1"/>
              <p:cNvSpPr>
                <a:spLocks noRot="1" noChangeAspect="1" noMove="1" noResize="1" noEditPoints="1" noAdjustHandles="1" noChangeArrowheads="1" noChangeShapeType="1" noTextEdit="1"/>
              </p:cNvSpPr>
              <p:nvPr/>
            </p:nvSpPr>
            <p:spPr>
              <a:xfrm>
                <a:off x="5544863" y="1465247"/>
                <a:ext cx="3468664" cy="916982"/>
              </a:xfrm>
              <a:prstGeom prst="rect">
                <a:avLst/>
              </a:prstGeom>
              <a:blipFill rotWithShape="1">
                <a:blip r:embed="rId18"/>
                <a:stretch>
                  <a:fillRect/>
                </a:stretch>
              </a:blipFill>
            </p:spPr>
            <p:txBody>
              <a:bodyPr/>
              <a:lstStyle/>
              <a:p>
                <a:r>
                  <a:rPr lang="en-IE">
                    <a:noFill/>
                  </a:rPr>
                  <a:t> </a:t>
                </a:r>
              </a:p>
            </p:txBody>
          </p:sp>
        </mc:Fallback>
      </mc:AlternateContent>
      <p:sp>
        <p:nvSpPr>
          <p:cNvPr id="3" name="Slide Number Placeholder 2"/>
          <p:cNvSpPr>
            <a:spLocks noGrp="1"/>
          </p:cNvSpPr>
          <p:nvPr>
            <p:ph type="sldNum" sz="quarter" idx="12"/>
          </p:nvPr>
        </p:nvSpPr>
        <p:spPr/>
        <p:txBody>
          <a:bodyPr/>
          <a:lstStyle/>
          <a:p>
            <a:fld id="{F79F11AE-FEA8-4E86-BAC6-BA1A6295265B}" type="slidenum">
              <a:rPr lang="en-IE" smtClean="0">
                <a:solidFill>
                  <a:prstClr val="black">
                    <a:tint val="75000"/>
                  </a:prstClr>
                </a:solidFill>
              </a:rPr>
              <a:pPr/>
              <a:t>7</a:t>
            </a:fld>
            <a:endParaRPr lang="en-IE" dirty="0">
              <a:solidFill>
                <a:prstClr val="black">
                  <a:tint val="75000"/>
                </a:prstClr>
              </a:solidFill>
            </a:endParaRPr>
          </a:p>
        </p:txBody>
      </p:sp>
    </p:spTree>
    <p:extLst>
      <p:ext uri="{BB962C8B-B14F-4D97-AF65-F5344CB8AC3E}">
        <p14:creationId xmlns:p14="http://schemas.microsoft.com/office/powerpoint/2010/main" val="32897773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a:solidFill>
                  <a:srgbClr val="990033"/>
                </a:solidFill>
                <a:effectLst>
                  <a:outerShdw blurRad="38100" dist="38100" dir="2700000" algn="tl">
                    <a:srgbClr val="000000">
                      <a:alpha val="43137"/>
                    </a:srgbClr>
                  </a:outerShdw>
                </a:effectLst>
              </a:rPr>
              <a:t>Solution to Task</a:t>
            </a:r>
            <a:endParaRPr lang="en-IE" dirty="0"/>
          </a:p>
        </p:txBody>
      </p:sp>
      <p:sp>
        <p:nvSpPr>
          <p:cNvPr id="3" name="Content Placeholder 2"/>
          <p:cNvSpPr>
            <a:spLocks noGrp="1"/>
          </p:cNvSpPr>
          <p:nvPr>
            <p:ph idx="1"/>
          </p:nvPr>
        </p:nvSpPr>
        <p:spPr/>
        <p:txBody>
          <a:bodyPr/>
          <a:lstStyle/>
          <a:p>
            <a:pPr marL="0" indent="0">
              <a:buNone/>
            </a:pPr>
            <a:endParaRPr lang="en-IE" i="1" dirty="0">
              <a:solidFill>
                <a:srgbClr val="990033"/>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459" y="1338019"/>
            <a:ext cx="7469916" cy="524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reeform 5"/>
          <p:cNvSpPr/>
          <p:nvPr/>
        </p:nvSpPr>
        <p:spPr>
          <a:xfrm>
            <a:off x="2409496" y="5828917"/>
            <a:ext cx="762000" cy="339725"/>
          </a:xfrm>
          <a:custGeom>
            <a:avLst/>
            <a:gdLst>
              <a:gd name="connsiteX0" fmla="*/ 0 w 940778"/>
              <a:gd name="connsiteY0" fmla="*/ 339825 h 339825"/>
              <a:gd name="connsiteX1" fmla="*/ 112144 w 940778"/>
              <a:gd name="connsiteY1" fmla="*/ 331199 h 339825"/>
              <a:gd name="connsiteX2" fmla="*/ 207034 w 940778"/>
              <a:gd name="connsiteY2" fmla="*/ 296693 h 339825"/>
              <a:gd name="connsiteX3" fmla="*/ 250166 w 940778"/>
              <a:gd name="connsiteY3" fmla="*/ 262187 h 339825"/>
              <a:gd name="connsiteX4" fmla="*/ 284672 w 940778"/>
              <a:gd name="connsiteY4" fmla="*/ 227682 h 339825"/>
              <a:gd name="connsiteX5" fmla="*/ 301925 w 940778"/>
              <a:gd name="connsiteY5" fmla="*/ 175923 h 339825"/>
              <a:gd name="connsiteX6" fmla="*/ 370936 w 940778"/>
              <a:gd name="connsiteY6" fmla="*/ 98285 h 339825"/>
              <a:gd name="connsiteX7" fmla="*/ 483080 w 940778"/>
              <a:gd name="connsiteY7" fmla="*/ 12021 h 339825"/>
              <a:gd name="connsiteX8" fmla="*/ 560717 w 940778"/>
              <a:gd name="connsiteY8" fmla="*/ 3395 h 339825"/>
              <a:gd name="connsiteX9" fmla="*/ 638355 w 940778"/>
              <a:gd name="connsiteY9" fmla="*/ 37901 h 339825"/>
              <a:gd name="connsiteX10" fmla="*/ 698740 w 940778"/>
              <a:gd name="connsiteY10" fmla="*/ 106912 h 339825"/>
              <a:gd name="connsiteX11" fmla="*/ 750498 w 940778"/>
              <a:gd name="connsiteY11" fmla="*/ 175923 h 339825"/>
              <a:gd name="connsiteX12" fmla="*/ 776378 w 940778"/>
              <a:gd name="connsiteY12" fmla="*/ 219055 h 339825"/>
              <a:gd name="connsiteX13" fmla="*/ 793630 w 940778"/>
              <a:gd name="connsiteY13" fmla="*/ 253561 h 339825"/>
              <a:gd name="connsiteX14" fmla="*/ 845389 w 940778"/>
              <a:gd name="connsiteY14" fmla="*/ 305319 h 339825"/>
              <a:gd name="connsiteX15" fmla="*/ 905774 w 940778"/>
              <a:gd name="connsiteY15" fmla="*/ 313946 h 339825"/>
              <a:gd name="connsiteX16" fmla="*/ 940280 w 940778"/>
              <a:gd name="connsiteY16" fmla="*/ 313946 h 339825"/>
              <a:gd name="connsiteX17" fmla="*/ 923027 w 940778"/>
              <a:gd name="connsiteY17" fmla="*/ 322572 h 3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0778" h="339825">
                <a:moveTo>
                  <a:pt x="0" y="339825"/>
                </a:moveTo>
                <a:cubicBezTo>
                  <a:pt x="38819" y="339106"/>
                  <a:pt x="77638" y="338388"/>
                  <a:pt x="112144" y="331199"/>
                </a:cubicBezTo>
                <a:cubicBezTo>
                  <a:pt x="146650" y="324010"/>
                  <a:pt x="184030" y="308195"/>
                  <a:pt x="207034" y="296693"/>
                </a:cubicBezTo>
                <a:cubicBezTo>
                  <a:pt x="230038" y="285191"/>
                  <a:pt x="237226" y="273689"/>
                  <a:pt x="250166" y="262187"/>
                </a:cubicBezTo>
                <a:cubicBezTo>
                  <a:pt x="263106" y="250685"/>
                  <a:pt x="276046" y="242059"/>
                  <a:pt x="284672" y="227682"/>
                </a:cubicBezTo>
                <a:cubicBezTo>
                  <a:pt x="293299" y="213305"/>
                  <a:pt x="287548" y="197489"/>
                  <a:pt x="301925" y="175923"/>
                </a:cubicBezTo>
                <a:cubicBezTo>
                  <a:pt x="316302" y="154357"/>
                  <a:pt x="340744" y="125602"/>
                  <a:pt x="370936" y="98285"/>
                </a:cubicBezTo>
                <a:cubicBezTo>
                  <a:pt x="401128" y="70968"/>
                  <a:pt x="451450" y="27836"/>
                  <a:pt x="483080" y="12021"/>
                </a:cubicBezTo>
                <a:cubicBezTo>
                  <a:pt x="514710" y="-3794"/>
                  <a:pt x="534838" y="-918"/>
                  <a:pt x="560717" y="3395"/>
                </a:cubicBezTo>
                <a:cubicBezTo>
                  <a:pt x="586596" y="7708"/>
                  <a:pt x="615351" y="20648"/>
                  <a:pt x="638355" y="37901"/>
                </a:cubicBezTo>
                <a:cubicBezTo>
                  <a:pt x="661359" y="55154"/>
                  <a:pt x="680050" y="83908"/>
                  <a:pt x="698740" y="106912"/>
                </a:cubicBezTo>
                <a:cubicBezTo>
                  <a:pt x="717431" y="129916"/>
                  <a:pt x="737558" y="157233"/>
                  <a:pt x="750498" y="175923"/>
                </a:cubicBezTo>
                <a:cubicBezTo>
                  <a:pt x="763438" y="194613"/>
                  <a:pt x="769189" y="206115"/>
                  <a:pt x="776378" y="219055"/>
                </a:cubicBezTo>
                <a:cubicBezTo>
                  <a:pt x="783567" y="231995"/>
                  <a:pt x="782128" y="239184"/>
                  <a:pt x="793630" y="253561"/>
                </a:cubicBezTo>
                <a:cubicBezTo>
                  <a:pt x="805132" y="267938"/>
                  <a:pt x="826698" y="295255"/>
                  <a:pt x="845389" y="305319"/>
                </a:cubicBezTo>
                <a:cubicBezTo>
                  <a:pt x="864080" y="315383"/>
                  <a:pt x="889959" y="312508"/>
                  <a:pt x="905774" y="313946"/>
                </a:cubicBezTo>
                <a:cubicBezTo>
                  <a:pt x="921589" y="315384"/>
                  <a:pt x="937405" y="312508"/>
                  <a:pt x="940280" y="313946"/>
                </a:cubicBezTo>
                <a:cubicBezTo>
                  <a:pt x="943156" y="315384"/>
                  <a:pt x="933091" y="318978"/>
                  <a:pt x="923027" y="3225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solidFill>
                <a:prstClr val="white"/>
              </a:solidFill>
            </a:endParaRPr>
          </a:p>
        </p:txBody>
      </p:sp>
      <p:sp>
        <p:nvSpPr>
          <p:cNvPr id="7" name="Freeform 6"/>
          <p:cNvSpPr/>
          <p:nvPr/>
        </p:nvSpPr>
        <p:spPr>
          <a:xfrm>
            <a:off x="2130940" y="5822901"/>
            <a:ext cx="762000" cy="339725"/>
          </a:xfrm>
          <a:custGeom>
            <a:avLst/>
            <a:gdLst>
              <a:gd name="connsiteX0" fmla="*/ 0 w 940778"/>
              <a:gd name="connsiteY0" fmla="*/ 339825 h 339825"/>
              <a:gd name="connsiteX1" fmla="*/ 112144 w 940778"/>
              <a:gd name="connsiteY1" fmla="*/ 331199 h 339825"/>
              <a:gd name="connsiteX2" fmla="*/ 207034 w 940778"/>
              <a:gd name="connsiteY2" fmla="*/ 296693 h 339825"/>
              <a:gd name="connsiteX3" fmla="*/ 250166 w 940778"/>
              <a:gd name="connsiteY3" fmla="*/ 262187 h 339825"/>
              <a:gd name="connsiteX4" fmla="*/ 284672 w 940778"/>
              <a:gd name="connsiteY4" fmla="*/ 227682 h 339825"/>
              <a:gd name="connsiteX5" fmla="*/ 301925 w 940778"/>
              <a:gd name="connsiteY5" fmla="*/ 175923 h 339825"/>
              <a:gd name="connsiteX6" fmla="*/ 370936 w 940778"/>
              <a:gd name="connsiteY6" fmla="*/ 98285 h 339825"/>
              <a:gd name="connsiteX7" fmla="*/ 483080 w 940778"/>
              <a:gd name="connsiteY7" fmla="*/ 12021 h 339825"/>
              <a:gd name="connsiteX8" fmla="*/ 560717 w 940778"/>
              <a:gd name="connsiteY8" fmla="*/ 3395 h 339825"/>
              <a:gd name="connsiteX9" fmla="*/ 638355 w 940778"/>
              <a:gd name="connsiteY9" fmla="*/ 37901 h 339825"/>
              <a:gd name="connsiteX10" fmla="*/ 698740 w 940778"/>
              <a:gd name="connsiteY10" fmla="*/ 106912 h 339825"/>
              <a:gd name="connsiteX11" fmla="*/ 750498 w 940778"/>
              <a:gd name="connsiteY11" fmla="*/ 175923 h 339825"/>
              <a:gd name="connsiteX12" fmla="*/ 776378 w 940778"/>
              <a:gd name="connsiteY12" fmla="*/ 219055 h 339825"/>
              <a:gd name="connsiteX13" fmla="*/ 793630 w 940778"/>
              <a:gd name="connsiteY13" fmla="*/ 253561 h 339825"/>
              <a:gd name="connsiteX14" fmla="*/ 845389 w 940778"/>
              <a:gd name="connsiteY14" fmla="*/ 305319 h 339825"/>
              <a:gd name="connsiteX15" fmla="*/ 905774 w 940778"/>
              <a:gd name="connsiteY15" fmla="*/ 313946 h 339825"/>
              <a:gd name="connsiteX16" fmla="*/ 940280 w 940778"/>
              <a:gd name="connsiteY16" fmla="*/ 313946 h 339825"/>
              <a:gd name="connsiteX17" fmla="*/ 923027 w 940778"/>
              <a:gd name="connsiteY17" fmla="*/ 322572 h 3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0778" h="339825">
                <a:moveTo>
                  <a:pt x="0" y="339825"/>
                </a:moveTo>
                <a:cubicBezTo>
                  <a:pt x="38819" y="339106"/>
                  <a:pt x="77638" y="338388"/>
                  <a:pt x="112144" y="331199"/>
                </a:cubicBezTo>
                <a:cubicBezTo>
                  <a:pt x="146650" y="324010"/>
                  <a:pt x="184030" y="308195"/>
                  <a:pt x="207034" y="296693"/>
                </a:cubicBezTo>
                <a:cubicBezTo>
                  <a:pt x="230038" y="285191"/>
                  <a:pt x="237226" y="273689"/>
                  <a:pt x="250166" y="262187"/>
                </a:cubicBezTo>
                <a:cubicBezTo>
                  <a:pt x="263106" y="250685"/>
                  <a:pt x="276046" y="242059"/>
                  <a:pt x="284672" y="227682"/>
                </a:cubicBezTo>
                <a:cubicBezTo>
                  <a:pt x="293299" y="213305"/>
                  <a:pt x="287548" y="197489"/>
                  <a:pt x="301925" y="175923"/>
                </a:cubicBezTo>
                <a:cubicBezTo>
                  <a:pt x="316302" y="154357"/>
                  <a:pt x="340744" y="125602"/>
                  <a:pt x="370936" y="98285"/>
                </a:cubicBezTo>
                <a:cubicBezTo>
                  <a:pt x="401128" y="70968"/>
                  <a:pt x="451450" y="27836"/>
                  <a:pt x="483080" y="12021"/>
                </a:cubicBezTo>
                <a:cubicBezTo>
                  <a:pt x="514710" y="-3794"/>
                  <a:pt x="534838" y="-918"/>
                  <a:pt x="560717" y="3395"/>
                </a:cubicBezTo>
                <a:cubicBezTo>
                  <a:pt x="586596" y="7708"/>
                  <a:pt x="615351" y="20648"/>
                  <a:pt x="638355" y="37901"/>
                </a:cubicBezTo>
                <a:cubicBezTo>
                  <a:pt x="661359" y="55154"/>
                  <a:pt x="680050" y="83908"/>
                  <a:pt x="698740" y="106912"/>
                </a:cubicBezTo>
                <a:cubicBezTo>
                  <a:pt x="717431" y="129916"/>
                  <a:pt x="737558" y="157233"/>
                  <a:pt x="750498" y="175923"/>
                </a:cubicBezTo>
                <a:cubicBezTo>
                  <a:pt x="763438" y="194613"/>
                  <a:pt x="769189" y="206115"/>
                  <a:pt x="776378" y="219055"/>
                </a:cubicBezTo>
                <a:cubicBezTo>
                  <a:pt x="783567" y="231995"/>
                  <a:pt x="782128" y="239184"/>
                  <a:pt x="793630" y="253561"/>
                </a:cubicBezTo>
                <a:cubicBezTo>
                  <a:pt x="805132" y="267938"/>
                  <a:pt x="826698" y="295255"/>
                  <a:pt x="845389" y="305319"/>
                </a:cubicBezTo>
                <a:cubicBezTo>
                  <a:pt x="864080" y="315383"/>
                  <a:pt x="889959" y="312508"/>
                  <a:pt x="905774" y="313946"/>
                </a:cubicBezTo>
                <a:cubicBezTo>
                  <a:pt x="921589" y="315384"/>
                  <a:pt x="937405" y="312508"/>
                  <a:pt x="940280" y="313946"/>
                </a:cubicBezTo>
                <a:cubicBezTo>
                  <a:pt x="943156" y="315384"/>
                  <a:pt x="933091" y="318978"/>
                  <a:pt x="923027" y="32257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solidFill>
                <a:prstClr val="white"/>
              </a:solidFill>
            </a:endParaRPr>
          </a:p>
        </p:txBody>
      </p:sp>
      <p:sp>
        <p:nvSpPr>
          <p:cNvPr id="8" name="Freeform 7"/>
          <p:cNvSpPr/>
          <p:nvPr/>
        </p:nvSpPr>
        <p:spPr>
          <a:xfrm>
            <a:off x="2961306" y="5807929"/>
            <a:ext cx="762000" cy="339725"/>
          </a:xfrm>
          <a:custGeom>
            <a:avLst/>
            <a:gdLst>
              <a:gd name="connsiteX0" fmla="*/ 0 w 940778"/>
              <a:gd name="connsiteY0" fmla="*/ 339825 h 339825"/>
              <a:gd name="connsiteX1" fmla="*/ 112144 w 940778"/>
              <a:gd name="connsiteY1" fmla="*/ 331199 h 339825"/>
              <a:gd name="connsiteX2" fmla="*/ 207034 w 940778"/>
              <a:gd name="connsiteY2" fmla="*/ 296693 h 339825"/>
              <a:gd name="connsiteX3" fmla="*/ 250166 w 940778"/>
              <a:gd name="connsiteY3" fmla="*/ 262187 h 339825"/>
              <a:gd name="connsiteX4" fmla="*/ 284672 w 940778"/>
              <a:gd name="connsiteY4" fmla="*/ 227682 h 339825"/>
              <a:gd name="connsiteX5" fmla="*/ 301925 w 940778"/>
              <a:gd name="connsiteY5" fmla="*/ 175923 h 339825"/>
              <a:gd name="connsiteX6" fmla="*/ 370936 w 940778"/>
              <a:gd name="connsiteY6" fmla="*/ 98285 h 339825"/>
              <a:gd name="connsiteX7" fmla="*/ 483080 w 940778"/>
              <a:gd name="connsiteY7" fmla="*/ 12021 h 339825"/>
              <a:gd name="connsiteX8" fmla="*/ 560717 w 940778"/>
              <a:gd name="connsiteY8" fmla="*/ 3395 h 339825"/>
              <a:gd name="connsiteX9" fmla="*/ 638355 w 940778"/>
              <a:gd name="connsiteY9" fmla="*/ 37901 h 339825"/>
              <a:gd name="connsiteX10" fmla="*/ 698740 w 940778"/>
              <a:gd name="connsiteY10" fmla="*/ 106912 h 339825"/>
              <a:gd name="connsiteX11" fmla="*/ 750498 w 940778"/>
              <a:gd name="connsiteY11" fmla="*/ 175923 h 339825"/>
              <a:gd name="connsiteX12" fmla="*/ 776378 w 940778"/>
              <a:gd name="connsiteY12" fmla="*/ 219055 h 339825"/>
              <a:gd name="connsiteX13" fmla="*/ 793630 w 940778"/>
              <a:gd name="connsiteY13" fmla="*/ 253561 h 339825"/>
              <a:gd name="connsiteX14" fmla="*/ 845389 w 940778"/>
              <a:gd name="connsiteY14" fmla="*/ 305319 h 339825"/>
              <a:gd name="connsiteX15" fmla="*/ 905774 w 940778"/>
              <a:gd name="connsiteY15" fmla="*/ 313946 h 339825"/>
              <a:gd name="connsiteX16" fmla="*/ 940280 w 940778"/>
              <a:gd name="connsiteY16" fmla="*/ 313946 h 339825"/>
              <a:gd name="connsiteX17" fmla="*/ 923027 w 940778"/>
              <a:gd name="connsiteY17" fmla="*/ 322572 h 3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0778" h="339825">
                <a:moveTo>
                  <a:pt x="0" y="339825"/>
                </a:moveTo>
                <a:cubicBezTo>
                  <a:pt x="38819" y="339106"/>
                  <a:pt x="77638" y="338388"/>
                  <a:pt x="112144" y="331199"/>
                </a:cubicBezTo>
                <a:cubicBezTo>
                  <a:pt x="146650" y="324010"/>
                  <a:pt x="184030" y="308195"/>
                  <a:pt x="207034" y="296693"/>
                </a:cubicBezTo>
                <a:cubicBezTo>
                  <a:pt x="230038" y="285191"/>
                  <a:pt x="237226" y="273689"/>
                  <a:pt x="250166" y="262187"/>
                </a:cubicBezTo>
                <a:cubicBezTo>
                  <a:pt x="263106" y="250685"/>
                  <a:pt x="276046" y="242059"/>
                  <a:pt x="284672" y="227682"/>
                </a:cubicBezTo>
                <a:cubicBezTo>
                  <a:pt x="293299" y="213305"/>
                  <a:pt x="287548" y="197489"/>
                  <a:pt x="301925" y="175923"/>
                </a:cubicBezTo>
                <a:cubicBezTo>
                  <a:pt x="316302" y="154357"/>
                  <a:pt x="340744" y="125602"/>
                  <a:pt x="370936" y="98285"/>
                </a:cubicBezTo>
                <a:cubicBezTo>
                  <a:pt x="401128" y="70968"/>
                  <a:pt x="451450" y="27836"/>
                  <a:pt x="483080" y="12021"/>
                </a:cubicBezTo>
                <a:cubicBezTo>
                  <a:pt x="514710" y="-3794"/>
                  <a:pt x="534838" y="-918"/>
                  <a:pt x="560717" y="3395"/>
                </a:cubicBezTo>
                <a:cubicBezTo>
                  <a:pt x="586596" y="7708"/>
                  <a:pt x="615351" y="20648"/>
                  <a:pt x="638355" y="37901"/>
                </a:cubicBezTo>
                <a:cubicBezTo>
                  <a:pt x="661359" y="55154"/>
                  <a:pt x="680050" y="83908"/>
                  <a:pt x="698740" y="106912"/>
                </a:cubicBezTo>
                <a:cubicBezTo>
                  <a:pt x="717431" y="129916"/>
                  <a:pt x="737558" y="157233"/>
                  <a:pt x="750498" y="175923"/>
                </a:cubicBezTo>
                <a:cubicBezTo>
                  <a:pt x="763438" y="194613"/>
                  <a:pt x="769189" y="206115"/>
                  <a:pt x="776378" y="219055"/>
                </a:cubicBezTo>
                <a:cubicBezTo>
                  <a:pt x="783567" y="231995"/>
                  <a:pt x="782128" y="239184"/>
                  <a:pt x="793630" y="253561"/>
                </a:cubicBezTo>
                <a:cubicBezTo>
                  <a:pt x="805132" y="267938"/>
                  <a:pt x="826698" y="295255"/>
                  <a:pt x="845389" y="305319"/>
                </a:cubicBezTo>
                <a:cubicBezTo>
                  <a:pt x="864080" y="315383"/>
                  <a:pt x="889959" y="312508"/>
                  <a:pt x="905774" y="313946"/>
                </a:cubicBezTo>
                <a:cubicBezTo>
                  <a:pt x="921589" y="315384"/>
                  <a:pt x="937405" y="312508"/>
                  <a:pt x="940280" y="313946"/>
                </a:cubicBezTo>
                <a:cubicBezTo>
                  <a:pt x="943156" y="315384"/>
                  <a:pt x="933091" y="318978"/>
                  <a:pt x="923027" y="322572"/>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solidFill>
                <a:prstClr val="white"/>
              </a:solidFill>
            </a:endParaRPr>
          </a:p>
        </p:txBody>
      </p:sp>
      <p:cxnSp>
        <p:nvCxnSpPr>
          <p:cNvPr id="9" name="Straight Connector 8"/>
          <p:cNvCxnSpPr/>
          <p:nvPr/>
        </p:nvCxnSpPr>
        <p:spPr>
          <a:xfrm flipH="1" flipV="1">
            <a:off x="2545238" y="3890764"/>
            <a:ext cx="20815" cy="191648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8"/>
          </p:cNvCxnSpPr>
          <p:nvPr/>
        </p:nvCxnSpPr>
        <p:spPr>
          <a:xfrm flipH="1" flipV="1">
            <a:off x="2838848" y="3890764"/>
            <a:ext cx="24811" cy="19415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3396898" y="3890764"/>
            <a:ext cx="1" cy="1907362"/>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70</a:t>
            </a:fld>
            <a:endParaRPr lang="en-IE" dirty="0">
              <a:solidFill>
                <a:prstClr val="black">
                  <a:tint val="75000"/>
                </a:prstClr>
              </a:solidFill>
            </a:endParaRPr>
          </a:p>
        </p:txBody>
      </p:sp>
    </p:spTree>
    <p:extLst>
      <p:ext uri="{BB962C8B-B14F-4D97-AF65-F5344CB8AC3E}">
        <p14:creationId xmlns:p14="http://schemas.microsoft.com/office/powerpoint/2010/main" val="27831300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smtClean="0">
                <a:solidFill>
                  <a:srgbClr val="990033"/>
                </a:solidFill>
                <a:effectLst>
                  <a:outerShdw blurRad="38100" dist="38100" dir="2700000" algn="tl">
                    <a:srgbClr val="000000">
                      <a:alpha val="43137"/>
                    </a:srgbClr>
                  </a:outerShdw>
                </a:effectLst>
              </a:rPr>
              <a:t>Solution to Task</a:t>
            </a:r>
            <a:endParaRPr lang="en-IE" b="1" i="1" dirty="0">
              <a:solidFill>
                <a:srgbClr val="990033"/>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950002376"/>
                  </p:ext>
                </p:extLst>
              </p:nvPr>
            </p:nvGraphicFramePr>
            <p:xfrm>
              <a:off x="323528" y="1452880"/>
              <a:ext cx="8284037" cy="4963605"/>
            </p:xfrm>
            <a:graphic>
              <a:graphicData uri="http://schemas.openxmlformats.org/drawingml/2006/table">
                <a:tbl>
                  <a:tblPr firstRow="1" bandRow="1">
                    <a:tableStyleId>{5C22544A-7EE6-4342-B048-85BDC9FD1C3A}</a:tableStyleId>
                  </a:tblPr>
                  <a:tblGrid>
                    <a:gridCol w="1629283"/>
                    <a:gridCol w="1645920"/>
                    <a:gridCol w="2534055"/>
                    <a:gridCol w="2474779"/>
                  </a:tblGrid>
                  <a:tr h="370840">
                    <a:tc>
                      <a:txBody>
                        <a:bodyPr/>
                        <a:lstStyle/>
                        <a:p>
                          <a:pPr algn="ct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Shape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Centre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Spread</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IE" sz="2400" b="1" dirty="0" smtClean="0">
                              <a:solidFill>
                                <a:srgbClr val="990033"/>
                              </a:solidFill>
                            </a:rPr>
                            <a:t>Population</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We</a:t>
                          </a:r>
                          <a:r>
                            <a:rPr lang="en-IE" sz="2400" baseline="0" dirty="0" smtClean="0">
                              <a:solidFill>
                                <a:srgbClr val="990033"/>
                              </a:solidFill>
                            </a:rPr>
                            <a:t> don’t know this shape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IE" sz="2400" i="1" smtClean="0">
                                    <a:solidFill>
                                      <a:srgbClr val="990033"/>
                                    </a:solidFill>
                                    <a:latin typeface="Cambria Math"/>
                                    <a:ea typeface="Cambria Math"/>
                                  </a:rPr>
                                  <m:t>𝜇</m:t>
                                </m:r>
                              </m:oMath>
                            </m:oMathPara>
                          </a14:m>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IE" sz="2400" i="1" smtClean="0">
                                    <a:solidFill>
                                      <a:srgbClr val="990033"/>
                                    </a:solidFill>
                                    <a:latin typeface="Cambria Math"/>
                                    <a:ea typeface="Cambria Math"/>
                                  </a:rPr>
                                  <m:t>𝜎</m:t>
                                </m:r>
                              </m:oMath>
                            </m:oMathPara>
                          </a14:m>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IE" sz="2400" b="1" dirty="0" smtClean="0">
                              <a:solidFill>
                                <a:srgbClr val="990033"/>
                              </a:solidFill>
                            </a:rPr>
                            <a:t>One </a:t>
                          </a:r>
                        </a:p>
                        <a:p>
                          <a:pPr algn="ctr"/>
                          <a:r>
                            <a:rPr lang="en-IE" sz="2400" b="1" dirty="0" smtClean="0">
                              <a:solidFill>
                                <a:srgbClr val="990033"/>
                              </a:solidFill>
                            </a:rPr>
                            <a:t>Large </a:t>
                          </a:r>
                        </a:p>
                        <a:p>
                          <a:pPr algn="ctr"/>
                          <a:r>
                            <a:rPr lang="en-IE" sz="2400" b="1" dirty="0" smtClean="0">
                              <a:solidFill>
                                <a:srgbClr val="990033"/>
                              </a:solidFill>
                            </a:rPr>
                            <a:t>Sample</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We don’t care about this</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IE" sz="2400" i="1" smtClean="0">
                                      <a:solidFill>
                                        <a:srgbClr val="990033"/>
                                      </a:solidFill>
                                      <a:latin typeface="Cambria Math" panose="02040503050406030204" pitchFamily="18" charset="0"/>
                                    </a:rPr>
                                  </m:ctrlPr>
                                </m:accPr>
                                <m:e>
                                  <m:r>
                                    <a:rPr lang="en-IE" sz="2400" b="0" i="1" smtClean="0">
                                      <a:solidFill>
                                        <a:srgbClr val="990033"/>
                                      </a:solidFill>
                                      <a:latin typeface="Cambria Math"/>
                                    </a:rPr>
                                    <m:t>𝑥</m:t>
                                  </m:r>
                                </m:e>
                              </m:acc>
                            </m:oMath>
                          </a14:m>
                          <a:r>
                            <a:rPr lang="en-IE" sz="2400" dirty="0" smtClean="0">
                              <a:solidFill>
                                <a:srgbClr val="990033"/>
                              </a:solidFill>
                            </a:rPr>
                            <a:t> and this is our</a:t>
                          </a:r>
                          <a:r>
                            <a:rPr lang="en-IE" sz="2400" baseline="0" dirty="0" smtClean="0">
                              <a:solidFill>
                                <a:srgbClr val="990033"/>
                              </a:solidFill>
                            </a:rPr>
                            <a:t> best estimate for </a:t>
                          </a:r>
                          <a14:m>
                            <m:oMath xmlns:m="http://schemas.openxmlformats.org/officeDocument/2006/math">
                              <m:r>
                                <a:rPr lang="en-IE" sz="2400" i="1" baseline="0" smtClean="0">
                                  <a:solidFill>
                                    <a:srgbClr val="990033"/>
                                  </a:solidFill>
                                  <a:latin typeface="Cambria Math"/>
                                  <a:ea typeface="Cambria Math"/>
                                </a:rPr>
                                <m:t>𝜇</m:t>
                              </m:r>
                            </m:oMath>
                          </a14:m>
                          <a:r>
                            <a:rPr lang="en-IE" sz="2400" dirty="0" smtClean="0">
                              <a:solidFill>
                                <a:srgbClr val="990033"/>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IE" sz="2400" dirty="0" smtClean="0">
                            <a:solidFill>
                              <a:srgbClr val="990033"/>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IE" sz="2400" dirty="0" smtClean="0">
                              <a:solidFill>
                                <a:srgbClr val="990033"/>
                              </a:solidFill>
                            </a:rPr>
                            <a:t>(</a:t>
                          </a:r>
                          <a:r>
                            <a:rPr lang="en-IE" sz="2400" baseline="0" dirty="0" smtClean="0">
                              <a:solidFill>
                                <a:srgbClr val="990033"/>
                              </a:solidFill>
                            </a:rPr>
                            <a:t>95% of these will be within </a:t>
                          </a:r>
                          <a14:m>
                            <m:oMath xmlns:m="http://schemas.openxmlformats.org/officeDocument/2006/math">
                              <m:r>
                                <a:rPr lang="en-IE" sz="2400" b="0" i="1" baseline="0" smtClean="0">
                                  <a:solidFill>
                                    <a:srgbClr val="990033"/>
                                  </a:solidFill>
                                  <a:latin typeface="Cambria Math"/>
                                </a:rPr>
                                <m:t>1.96</m:t>
                              </m:r>
                              <m:d>
                                <m:dPr>
                                  <m:ctrlPr>
                                    <a:rPr lang="en-IE" sz="2400" b="0" i="1" baseline="0" smtClean="0">
                                      <a:solidFill>
                                        <a:srgbClr val="990033"/>
                                      </a:solidFill>
                                      <a:latin typeface="Cambria Math" panose="02040503050406030204" pitchFamily="18" charset="0"/>
                                    </a:rPr>
                                  </m:ctrlPr>
                                </m:dPr>
                                <m:e>
                                  <m:f>
                                    <m:fPr>
                                      <m:ctrlPr>
                                        <a:rPr lang="en-IE" sz="2400" b="0" i="1" baseline="0" smtClean="0">
                                          <a:solidFill>
                                            <a:srgbClr val="990033"/>
                                          </a:solidFill>
                                          <a:latin typeface="Cambria Math" panose="02040503050406030204" pitchFamily="18" charset="0"/>
                                        </a:rPr>
                                      </m:ctrlPr>
                                    </m:fPr>
                                    <m:num>
                                      <m:r>
                                        <a:rPr lang="en-IE" sz="2400" b="0" i="1" baseline="0" smtClean="0">
                                          <a:solidFill>
                                            <a:srgbClr val="990033"/>
                                          </a:solidFill>
                                          <a:latin typeface="Cambria Math"/>
                                          <a:ea typeface="Cambria Math"/>
                                        </a:rPr>
                                        <m:t>𝜎</m:t>
                                      </m:r>
                                    </m:num>
                                    <m:den>
                                      <m:rad>
                                        <m:radPr>
                                          <m:degHide m:val="on"/>
                                          <m:ctrlPr>
                                            <a:rPr lang="en-IE" sz="2400" b="0" i="1" baseline="0" smtClean="0">
                                              <a:solidFill>
                                                <a:srgbClr val="990033"/>
                                              </a:solidFill>
                                              <a:latin typeface="Cambria Math" panose="02040503050406030204" pitchFamily="18" charset="0"/>
                                            </a:rPr>
                                          </m:ctrlPr>
                                        </m:radPr>
                                        <m:deg/>
                                        <m:e>
                                          <m:r>
                                            <a:rPr lang="en-IE" sz="2400" b="0" i="1" baseline="0" smtClean="0">
                                              <a:solidFill>
                                                <a:srgbClr val="990033"/>
                                              </a:solidFill>
                                              <a:latin typeface="Cambria Math"/>
                                            </a:rPr>
                                            <m:t>𝑛</m:t>
                                          </m:r>
                                        </m:e>
                                      </m:rad>
                                    </m:den>
                                  </m:f>
                                </m:e>
                              </m:d>
                            </m:oMath>
                          </a14:m>
                          <a:r>
                            <a:rPr lang="en-IE" sz="2400" baseline="0" dirty="0" smtClean="0">
                              <a:solidFill>
                                <a:srgbClr val="990033"/>
                              </a:solidFill>
                            </a:rPr>
                            <a:t> of </a:t>
                          </a:r>
                          <a14:m>
                            <m:oMath xmlns:m="http://schemas.openxmlformats.org/officeDocument/2006/math">
                              <m:r>
                                <a:rPr lang="en-IE" sz="2400" i="1" baseline="0" smtClean="0">
                                  <a:solidFill>
                                    <a:srgbClr val="990033"/>
                                  </a:solidFill>
                                  <a:latin typeface="Cambria Math"/>
                                  <a:ea typeface="Cambria Math"/>
                                </a:rPr>
                                <m:t>𝜇</m:t>
                              </m:r>
                            </m:oMath>
                          </a14:m>
                          <a:r>
                            <a:rPr lang="en-IE" sz="2400" baseline="0" dirty="0" smtClean="0">
                              <a:solidFill>
                                <a:srgbClr val="990033"/>
                              </a:solidFill>
                            </a:rPr>
                            <a:t>)</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s</a:t>
                          </a:r>
                        </a:p>
                        <a:p>
                          <a:pPr algn="ctr"/>
                          <a:r>
                            <a:rPr lang="en-IE" sz="2400" dirty="0" smtClean="0">
                              <a:solidFill>
                                <a:srgbClr val="990033"/>
                              </a:solidFill>
                            </a:rPr>
                            <a:t>We know this is our</a:t>
                          </a:r>
                          <a:r>
                            <a:rPr lang="en-IE" sz="2400" baseline="0" dirty="0" smtClean="0">
                              <a:solidFill>
                                <a:srgbClr val="990033"/>
                              </a:solidFill>
                            </a:rPr>
                            <a:t> best estimate for </a:t>
                          </a:r>
                          <a14:m>
                            <m:oMath xmlns:m="http://schemas.openxmlformats.org/officeDocument/2006/math">
                              <m:r>
                                <a:rPr lang="en-IE" sz="2400" i="1" baseline="0" smtClean="0">
                                  <a:solidFill>
                                    <a:srgbClr val="990033"/>
                                  </a:solidFill>
                                  <a:latin typeface="Cambria Math"/>
                                  <a:ea typeface="Cambria Math"/>
                                </a:rPr>
                                <m:t>𝜎</m:t>
                              </m:r>
                            </m:oMath>
                          </a14:m>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IE" sz="2400" b="1" dirty="0" smtClean="0">
                              <a:solidFill>
                                <a:srgbClr val="990033"/>
                              </a:solidFill>
                            </a:rPr>
                            <a:t>All Sample</a:t>
                          </a:r>
                        </a:p>
                        <a:p>
                          <a:pPr algn="ctr"/>
                          <a:r>
                            <a:rPr lang="en-IE" sz="2400" b="1" dirty="0" smtClean="0">
                              <a:solidFill>
                                <a:srgbClr val="990033"/>
                              </a:solidFill>
                            </a:rPr>
                            <a:t>Means</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Normal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IE" sz="2400" i="1" smtClean="0">
                                        <a:solidFill>
                                          <a:srgbClr val="990033"/>
                                        </a:solidFill>
                                        <a:latin typeface="Cambria Math" panose="02040503050406030204" pitchFamily="18" charset="0"/>
                                      </a:rPr>
                                    </m:ctrlPr>
                                  </m:fPr>
                                  <m:num>
                                    <m:r>
                                      <a:rPr lang="en-IE" sz="2400" i="1" smtClean="0">
                                        <a:solidFill>
                                          <a:srgbClr val="990033"/>
                                        </a:solidFill>
                                        <a:latin typeface="Cambria Math"/>
                                        <a:ea typeface="Cambria Math"/>
                                      </a:rPr>
                                      <m:t>𝜎</m:t>
                                    </m:r>
                                  </m:num>
                                  <m:den>
                                    <m:rad>
                                      <m:radPr>
                                        <m:degHide m:val="on"/>
                                        <m:ctrlPr>
                                          <a:rPr lang="en-IE" sz="2400" i="1" smtClean="0">
                                            <a:solidFill>
                                              <a:srgbClr val="990033"/>
                                            </a:solidFill>
                                            <a:latin typeface="Cambria Math" panose="02040503050406030204" pitchFamily="18" charset="0"/>
                                          </a:rPr>
                                        </m:ctrlPr>
                                      </m:radPr>
                                      <m:deg/>
                                      <m:e>
                                        <m:r>
                                          <a:rPr lang="en-IE" sz="2400" b="0" i="1" smtClean="0">
                                            <a:solidFill>
                                              <a:srgbClr val="990033"/>
                                            </a:solidFill>
                                            <a:latin typeface="Cambria Math"/>
                                          </a:rPr>
                                          <m:t>𝑛</m:t>
                                        </m:r>
                                      </m:e>
                                    </m:rad>
                                  </m:den>
                                </m:f>
                              </m:oMath>
                            </m:oMathPara>
                          </a14:m>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950002376"/>
                  </p:ext>
                </p:extLst>
              </p:nvPr>
            </p:nvGraphicFramePr>
            <p:xfrm>
              <a:off x="323528" y="1452880"/>
              <a:ext cx="8284037" cy="4963605"/>
            </p:xfrm>
            <a:graphic>
              <a:graphicData uri="http://schemas.openxmlformats.org/drawingml/2006/table">
                <a:tbl>
                  <a:tblPr firstRow="1" bandRow="1">
                    <a:tableStyleId>{5C22544A-7EE6-4342-B048-85BDC9FD1C3A}</a:tableStyleId>
                  </a:tblPr>
                  <a:tblGrid>
                    <a:gridCol w="1629283"/>
                    <a:gridCol w="1645920"/>
                    <a:gridCol w="2534055"/>
                    <a:gridCol w="2474779"/>
                  </a:tblGrid>
                  <a:tr h="457200">
                    <a:tc>
                      <a:txBody>
                        <a:bodyPr/>
                        <a:lstStyle/>
                        <a:p>
                          <a:pPr algn="ct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Shape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Centre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Spread</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88720">
                    <a:tc>
                      <a:txBody>
                        <a:bodyPr/>
                        <a:lstStyle/>
                        <a:p>
                          <a:pPr algn="ctr"/>
                          <a:r>
                            <a:rPr lang="en-IE" sz="2400" b="1" dirty="0" smtClean="0">
                              <a:solidFill>
                                <a:srgbClr val="990033"/>
                              </a:solidFill>
                            </a:rPr>
                            <a:t>Population</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We</a:t>
                          </a:r>
                          <a:r>
                            <a:rPr lang="en-IE" sz="2400" baseline="0" dirty="0" smtClean="0">
                              <a:solidFill>
                                <a:srgbClr val="990033"/>
                              </a:solidFill>
                            </a:rPr>
                            <a:t> don’t know this shape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5"/>
                          <a:stretch>
                            <a:fillRect l="-129087" t="-42564" r="-97837" b="-2912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5"/>
                          <a:stretch>
                            <a:fillRect l="-234729" t="-42564" r="-246" b="-291282"/>
                          </a:stretch>
                        </a:blipFill>
                      </a:tcPr>
                    </a:tc>
                  </a:tr>
                  <a:tr h="2494725">
                    <a:tc>
                      <a:txBody>
                        <a:bodyPr/>
                        <a:lstStyle/>
                        <a:p>
                          <a:pPr algn="ctr"/>
                          <a:r>
                            <a:rPr lang="en-IE" sz="2400" b="1" dirty="0" smtClean="0">
                              <a:solidFill>
                                <a:srgbClr val="990033"/>
                              </a:solidFill>
                            </a:rPr>
                            <a:t>One </a:t>
                          </a:r>
                        </a:p>
                        <a:p>
                          <a:pPr algn="ctr"/>
                          <a:r>
                            <a:rPr lang="en-IE" sz="2400" b="1" dirty="0" smtClean="0">
                              <a:solidFill>
                                <a:srgbClr val="990033"/>
                              </a:solidFill>
                            </a:rPr>
                            <a:t>Large </a:t>
                          </a:r>
                        </a:p>
                        <a:p>
                          <a:pPr algn="ctr"/>
                          <a:r>
                            <a:rPr lang="en-IE" sz="2400" b="1" dirty="0" smtClean="0">
                              <a:solidFill>
                                <a:srgbClr val="990033"/>
                              </a:solidFill>
                            </a:rPr>
                            <a:t>Sample</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We don’t care about this</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5"/>
                          <a:stretch>
                            <a:fillRect l="-129087" t="-67805" r="-97837" b="-3853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5"/>
                          <a:stretch>
                            <a:fillRect l="-234729" t="-67805" r="-246" b="-38537"/>
                          </a:stretch>
                        </a:blipFill>
                      </a:tcPr>
                    </a:tc>
                  </a:tr>
                  <a:tr h="822960">
                    <a:tc>
                      <a:txBody>
                        <a:bodyPr/>
                        <a:lstStyle/>
                        <a:p>
                          <a:pPr algn="ctr"/>
                          <a:r>
                            <a:rPr lang="en-IE" sz="2400" b="1" dirty="0" smtClean="0">
                              <a:solidFill>
                                <a:srgbClr val="990033"/>
                              </a:solidFill>
                            </a:rPr>
                            <a:t>All Sample</a:t>
                          </a:r>
                        </a:p>
                        <a:p>
                          <a:pPr algn="ctr"/>
                          <a:r>
                            <a:rPr lang="en-IE" sz="2400" b="1" dirty="0" smtClean="0">
                              <a:solidFill>
                                <a:srgbClr val="990033"/>
                              </a:solidFill>
                            </a:rPr>
                            <a:t>Means</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Normal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5"/>
                          <a:stretch>
                            <a:fillRect l="-234729" t="-509630" r="-246" b="-17037"/>
                          </a:stretch>
                        </a:blipFill>
                      </a:tcPr>
                    </a:tc>
                  </a:tr>
                </a:tbl>
              </a:graphicData>
            </a:graphic>
          </p:graphicFrame>
        </mc:Fallback>
      </mc:AlternateContent>
      <p:sp>
        <p:nvSpPr>
          <p:cNvPr id="6" name="Rectangle 5"/>
          <p:cNvSpPr/>
          <p:nvPr/>
        </p:nvSpPr>
        <p:spPr>
          <a:xfrm>
            <a:off x="3656778" y="1990959"/>
            <a:ext cx="2204781"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 name="Rectangle 8"/>
          <p:cNvSpPr/>
          <p:nvPr/>
        </p:nvSpPr>
        <p:spPr>
          <a:xfrm>
            <a:off x="6234873" y="3389901"/>
            <a:ext cx="2275656" cy="533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 name="Rectangle 6"/>
          <p:cNvSpPr/>
          <p:nvPr/>
        </p:nvSpPr>
        <p:spPr>
          <a:xfrm>
            <a:off x="6234872" y="3986039"/>
            <a:ext cx="2323175" cy="1090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 name="Rectangle 7"/>
          <p:cNvSpPr/>
          <p:nvPr/>
        </p:nvSpPr>
        <p:spPr>
          <a:xfrm>
            <a:off x="6166244" y="2121897"/>
            <a:ext cx="2389174" cy="805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 name="Rectangle 10"/>
          <p:cNvSpPr/>
          <p:nvPr/>
        </p:nvSpPr>
        <p:spPr>
          <a:xfrm>
            <a:off x="6219491" y="5675590"/>
            <a:ext cx="2322953" cy="662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 name="Rectangle 12"/>
          <p:cNvSpPr/>
          <p:nvPr/>
        </p:nvSpPr>
        <p:spPr>
          <a:xfrm>
            <a:off x="2059152" y="3116312"/>
            <a:ext cx="1361965" cy="2180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 name="Rectangle 13"/>
          <p:cNvSpPr/>
          <p:nvPr/>
        </p:nvSpPr>
        <p:spPr>
          <a:xfrm>
            <a:off x="2059151" y="2012784"/>
            <a:ext cx="1361966" cy="10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 name="Rectangle 14"/>
          <p:cNvSpPr/>
          <p:nvPr/>
        </p:nvSpPr>
        <p:spPr>
          <a:xfrm>
            <a:off x="2137980" y="5653936"/>
            <a:ext cx="1188547" cy="668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 name="Rectangle 15"/>
          <p:cNvSpPr/>
          <p:nvPr/>
        </p:nvSpPr>
        <p:spPr>
          <a:xfrm>
            <a:off x="3780064" y="4240891"/>
            <a:ext cx="2302090" cy="1308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 name="Slide Number Placeholder 2"/>
          <p:cNvSpPr>
            <a:spLocks noGrp="1"/>
          </p:cNvSpPr>
          <p:nvPr>
            <p:ph type="sldNum" sz="quarter" idx="12"/>
          </p:nvPr>
        </p:nvSpPr>
        <p:spPr/>
        <p:txBody>
          <a:bodyPr/>
          <a:lstStyle/>
          <a:p>
            <a:fld id="{F79F11AE-FEA8-4E86-BAC6-BA1A6295265B}" type="slidenum">
              <a:rPr lang="en-IE" smtClean="0">
                <a:solidFill>
                  <a:prstClr val="black">
                    <a:tint val="75000"/>
                  </a:prstClr>
                </a:solidFill>
              </a:rPr>
              <a:pPr/>
              <a:t>71</a:t>
            </a:fld>
            <a:endParaRPr lang="en-IE" dirty="0">
              <a:solidFill>
                <a:prstClr val="black">
                  <a:tint val="75000"/>
                </a:prst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3343655"/>
              </p:ext>
            </p:extLst>
          </p:nvPr>
        </p:nvGraphicFramePr>
        <p:xfrm>
          <a:off x="3798026" y="3170070"/>
          <a:ext cx="244475" cy="328612"/>
        </p:xfrm>
        <a:graphic>
          <a:graphicData uri="http://schemas.openxmlformats.org/presentationml/2006/ole">
            <mc:AlternateContent xmlns:mc="http://schemas.openxmlformats.org/markup-compatibility/2006">
              <mc:Choice xmlns:v="urn:schemas-microsoft-com:vml" Requires="v">
                <p:oleObj spid="_x0000_s48177" name="Equation" r:id="rId6" imgW="139680" imgH="152280" progId="Equation.DSMT4">
                  <p:embed/>
                </p:oleObj>
              </mc:Choice>
              <mc:Fallback>
                <p:oleObj name="Equation" r:id="rId6" imgW="139680" imgH="15228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8026" y="3170070"/>
                        <a:ext cx="244475" cy="328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p:cNvSpPr/>
          <p:nvPr/>
        </p:nvSpPr>
        <p:spPr>
          <a:xfrm>
            <a:off x="3655723" y="3130692"/>
            <a:ext cx="2425376" cy="1055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1069503292"/>
              </p:ext>
            </p:extLst>
          </p:nvPr>
        </p:nvGraphicFramePr>
        <p:xfrm>
          <a:off x="4469154" y="5759810"/>
          <a:ext cx="798513" cy="493712"/>
        </p:xfrm>
        <a:graphic>
          <a:graphicData uri="http://schemas.openxmlformats.org/presentationml/2006/ole">
            <mc:AlternateContent xmlns:mc="http://schemas.openxmlformats.org/markup-compatibility/2006">
              <mc:Choice xmlns:v="urn:schemas-microsoft-com:vml" Requires="v">
                <p:oleObj spid="_x0000_s48178" name="Equation" r:id="rId8" imgW="457200" imgH="228600" progId="Equation.DSMT4">
                  <p:embed/>
                </p:oleObj>
              </mc:Choice>
              <mc:Fallback>
                <p:oleObj name="Equation" r:id="rId8" imgW="457200" imgH="2286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9154" y="5759810"/>
                        <a:ext cx="7985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p:cNvSpPr/>
          <p:nvPr/>
        </p:nvSpPr>
        <p:spPr>
          <a:xfrm>
            <a:off x="3850946" y="5659825"/>
            <a:ext cx="2160325" cy="662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Tree>
    <p:extLst>
      <p:ext uri="{BB962C8B-B14F-4D97-AF65-F5344CB8AC3E}">
        <p14:creationId xmlns:p14="http://schemas.microsoft.com/office/powerpoint/2010/main" val="7650792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7" grpId="0" animBg="1"/>
      <p:bldP spid="8" grpId="0" animBg="1"/>
      <p:bldP spid="11" grpId="0" animBg="1"/>
      <p:bldP spid="13" grpId="0" animBg="1"/>
      <p:bldP spid="14" grpId="0" animBg="1"/>
      <p:bldP spid="15" grpId="0" animBg="1"/>
      <p:bldP spid="16" grpId="0" animBg="1"/>
      <p:bldP spid="12"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4000" b="1" i="1" dirty="0" smtClean="0">
                <a:solidFill>
                  <a:srgbClr val="990033"/>
                </a:solidFill>
                <a:effectLst>
                  <a:outerShdw blurRad="38100" dist="38100" dir="2700000" algn="tl">
                    <a:srgbClr val="000000">
                      <a:alpha val="43137"/>
                    </a:srgbClr>
                  </a:outerShdw>
                </a:effectLst>
              </a:rPr>
              <a:t>Confidence Intervals for the Population Mean</a:t>
            </a:r>
            <a:endParaRPr lang="en-IE" sz="4000"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837" y="1452588"/>
            <a:ext cx="3362325"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72</a:t>
            </a:fld>
            <a:endParaRPr lang="en-IE" dirty="0">
              <a:solidFill>
                <a:prstClr val="black">
                  <a:tint val="75000"/>
                </a:prstClr>
              </a:solidFill>
            </a:endParaRPr>
          </a:p>
        </p:txBody>
      </p:sp>
    </p:spTree>
    <p:extLst>
      <p:ext uri="{BB962C8B-B14F-4D97-AF65-F5344CB8AC3E}">
        <p14:creationId xmlns:p14="http://schemas.microsoft.com/office/powerpoint/2010/main" val="23113245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a:solidFill>
                  <a:srgbClr val="990033"/>
                </a:solidFill>
                <a:effectLst>
                  <a:outerShdw blurRad="38100" dist="38100" dir="2700000" algn="tl">
                    <a:srgbClr val="000000">
                      <a:alpha val="43137"/>
                    </a:srgbClr>
                  </a:outerShdw>
                </a:effectLst>
              </a:rPr>
              <a:t>Key </a:t>
            </a:r>
            <a:r>
              <a:rPr lang="en-IE" b="1" i="1" dirty="0" smtClean="0">
                <a:solidFill>
                  <a:srgbClr val="990033"/>
                </a:solidFill>
                <a:effectLst>
                  <a:outerShdw blurRad="38100" dist="38100" dir="2700000" algn="tl">
                    <a:srgbClr val="000000">
                      <a:alpha val="43137"/>
                    </a:srgbClr>
                  </a:outerShdw>
                </a:effectLst>
              </a:rPr>
              <a:t>Ideas</a:t>
            </a:r>
            <a:endParaRPr lang="en-IE" b="1" i="1" dirty="0">
              <a:solidFill>
                <a:srgbClr val="990033"/>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740798622"/>
                  </p:ext>
                </p:extLst>
              </p:nvPr>
            </p:nvGraphicFramePr>
            <p:xfrm>
              <a:off x="323528" y="1452880"/>
              <a:ext cx="8284037" cy="4963605"/>
            </p:xfrm>
            <a:graphic>
              <a:graphicData uri="http://schemas.openxmlformats.org/drawingml/2006/table">
                <a:tbl>
                  <a:tblPr firstRow="1" bandRow="1">
                    <a:tableStyleId>{5C22544A-7EE6-4342-B048-85BDC9FD1C3A}</a:tableStyleId>
                  </a:tblPr>
                  <a:tblGrid>
                    <a:gridCol w="1629283"/>
                    <a:gridCol w="1645920"/>
                    <a:gridCol w="2534055"/>
                    <a:gridCol w="2474779"/>
                  </a:tblGrid>
                  <a:tr h="370840">
                    <a:tc>
                      <a:txBody>
                        <a:bodyPr/>
                        <a:lstStyle/>
                        <a:p>
                          <a:pPr algn="ct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Shape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Centre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Spread</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IE" sz="2400" b="1" dirty="0" smtClean="0">
                              <a:solidFill>
                                <a:srgbClr val="990033"/>
                              </a:solidFill>
                            </a:rPr>
                            <a:t>Population</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We</a:t>
                          </a:r>
                          <a:r>
                            <a:rPr lang="en-IE" sz="2400" baseline="0" dirty="0" smtClean="0">
                              <a:solidFill>
                                <a:srgbClr val="990033"/>
                              </a:solidFill>
                            </a:rPr>
                            <a:t> don’t know this shape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IE" sz="2400" i="1" smtClean="0">
                                    <a:solidFill>
                                      <a:srgbClr val="990033"/>
                                    </a:solidFill>
                                    <a:latin typeface="Cambria Math"/>
                                    <a:ea typeface="Cambria Math"/>
                                  </a:rPr>
                                  <m:t>𝜇</m:t>
                                </m:r>
                              </m:oMath>
                            </m:oMathPara>
                          </a14:m>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IE" sz="2400" i="1" smtClean="0">
                                    <a:solidFill>
                                      <a:srgbClr val="990033"/>
                                    </a:solidFill>
                                    <a:latin typeface="Cambria Math"/>
                                    <a:ea typeface="Cambria Math"/>
                                  </a:rPr>
                                  <m:t>𝜎</m:t>
                                </m:r>
                              </m:oMath>
                            </m:oMathPara>
                          </a14:m>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IE" sz="2400" b="1" dirty="0" smtClean="0">
                              <a:solidFill>
                                <a:srgbClr val="990033"/>
                              </a:solidFill>
                            </a:rPr>
                            <a:t>One </a:t>
                          </a:r>
                        </a:p>
                        <a:p>
                          <a:pPr algn="ctr"/>
                          <a:r>
                            <a:rPr lang="en-IE" sz="2400" b="1" dirty="0" smtClean="0">
                              <a:solidFill>
                                <a:srgbClr val="990033"/>
                              </a:solidFill>
                            </a:rPr>
                            <a:t>Large </a:t>
                          </a:r>
                        </a:p>
                        <a:p>
                          <a:pPr algn="ctr"/>
                          <a:r>
                            <a:rPr lang="en-IE" sz="2400" b="1" dirty="0" smtClean="0">
                              <a:solidFill>
                                <a:srgbClr val="990033"/>
                              </a:solidFill>
                            </a:rPr>
                            <a:t>Sample</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We don’t care about this</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IE" sz="2400" i="1" smtClean="0">
                                      <a:solidFill>
                                        <a:srgbClr val="990033"/>
                                      </a:solidFill>
                                      <a:latin typeface="Cambria Math" panose="02040503050406030204" pitchFamily="18" charset="0"/>
                                    </a:rPr>
                                  </m:ctrlPr>
                                </m:accPr>
                                <m:e>
                                  <m:r>
                                    <a:rPr lang="en-IE" sz="2400" b="0" i="1" smtClean="0">
                                      <a:solidFill>
                                        <a:srgbClr val="990033"/>
                                      </a:solidFill>
                                      <a:latin typeface="Cambria Math"/>
                                    </a:rPr>
                                    <m:t>𝑥</m:t>
                                  </m:r>
                                </m:e>
                              </m:acc>
                            </m:oMath>
                          </a14:m>
                          <a:r>
                            <a:rPr lang="en-IE" sz="2400" dirty="0" smtClean="0">
                              <a:solidFill>
                                <a:srgbClr val="990033"/>
                              </a:solidFill>
                            </a:rPr>
                            <a:t> and this is our</a:t>
                          </a:r>
                          <a:r>
                            <a:rPr lang="en-IE" sz="2400" baseline="0" dirty="0" smtClean="0">
                              <a:solidFill>
                                <a:srgbClr val="990033"/>
                              </a:solidFill>
                            </a:rPr>
                            <a:t> best estimate for </a:t>
                          </a:r>
                          <a14:m>
                            <m:oMath xmlns:m="http://schemas.openxmlformats.org/officeDocument/2006/math">
                              <m:r>
                                <a:rPr lang="en-IE" sz="2400" i="1" baseline="0" smtClean="0">
                                  <a:solidFill>
                                    <a:srgbClr val="990033"/>
                                  </a:solidFill>
                                  <a:latin typeface="Cambria Math"/>
                                  <a:ea typeface="Cambria Math"/>
                                </a:rPr>
                                <m:t>𝜇</m:t>
                              </m:r>
                            </m:oMath>
                          </a14:m>
                          <a:r>
                            <a:rPr lang="en-IE" sz="2400" dirty="0" smtClean="0">
                              <a:solidFill>
                                <a:srgbClr val="990033"/>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IE" sz="2400" dirty="0" smtClean="0">
                            <a:solidFill>
                              <a:srgbClr val="990033"/>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IE" sz="2400" dirty="0" smtClean="0">
                              <a:solidFill>
                                <a:srgbClr val="990033"/>
                              </a:solidFill>
                            </a:rPr>
                            <a:t>(</a:t>
                          </a:r>
                          <a:r>
                            <a:rPr lang="en-IE" sz="2400" baseline="0" dirty="0" smtClean="0">
                              <a:solidFill>
                                <a:srgbClr val="990033"/>
                              </a:solidFill>
                            </a:rPr>
                            <a:t>95% of these will be within </a:t>
                          </a:r>
                          <a14:m>
                            <m:oMath xmlns:m="http://schemas.openxmlformats.org/officeDocument/2006/math">
                              <m:r>
                                <a:rPr lang="en-IE" sz="2400" b="0" i="1" baseline="0" smtClean="0">
                                  <a:solidFill>
                                    <a:srgbClr val="990033"/>
                                  </a:solidFill>
                                  <a:latin typeface="Cambria Math"/>
                                </a:rPr>
                                <m:t>1.96</m:t>
                              </m:r>
                              <m:d>
                                <m:dPr>
                                  <m:ctrlPr>
                                    <a:rPr lang="en-IE" sz="2400" b="0" i="1" baseline="0" smtClean="0">
                                      <a:solidFill>
                                        <a:srgbClr val="990033"/>
                                      </a:solidFill>
                                      <a:latin typeface="Cambria Math" panose="02040503050406030204" pitchFamily="18" charset="0"/>
                                    </a:rPr>
                                  </m:ctrlPr>
                                </m:dPr>
                                <m:e>
                                  <m:f>
                                    <m:fPr>
                                      <m:ctrlPr>
                                        <a:rPr lang="en-IE" sz="2400" b="0" i="1" baseline="0" smtClean="0">
                                          <a:solidFill>
                                            <a:srgbClr val="990033"/>
                                          </a:solidFill>
                                          <a:latin typeface="Cambria Math" panose="02040503050406030204" pitchFamily="18" charset="0"/>
                                        </a:rPr>
                                      </m:ctrlPr>
                                    </m:fPr>
                                    <m:num>
                                      <m:r>
                                        <a:rPr lang="en-IE" sz="2400" b="0" i="1" baseline="0" smtClean="0">
                                          <a:solidFill>
                                            <a:srgbClr val="990033"/>
                                          </a:solidFill>
                                          <a:latin typeface="Cambria Math"/>
                                          <a:ea typeface="Cambria Math"/>
                                        </a:rPr>
                                        <m:t>𝜎</m:t>
                                      </m:r>
                                    </m:num>
                                    <m:den>
                                      <m:rad>
                                        <m:radPr>
                                          <m:degHide m:val="on"/>
                                          <m:ctrlPr>
                                            <a:rPr lang="en-IE" sz="2400" b="0" i="1" baseline="0" smtClean="0">
                                              <a:solidFill>
                                                <a:srgbClr val="990033"/>
                                              </a:solidFill>
                                              <a:latin typeface="Cambria Math" panose="02040503050406030204" pitchFamily="18" charset="0"/>
                                            </a:rPr>
                                          </m:ctrlPr>
                                        </m:radPr>
                                        <m:deg/>
                                        <m:e>
                                          <m:r>
                                            <a:rPr lang="en-IE" sz="2400" b="0" i="1" baseline="0" smtClean="0">
                                              <a:solidFill>
                                                <a:srgbClr val="990033"/>
                                              </a:solidFill>
                                              <a:latin typeface="Cambria Math"/>
                                            </a:rPr>
                                            <m:t>𝑛</m:t>
                                          </m:r>
                                        </m:e>
                                      </m:rad>
                                    </m:den>
                                  </m:f>
                                </m:e>
                              </m:d>
                            </m:oMath>
                          </a14:m>
                          <a:r>
                            <a:rPr lang="en-IE" sz="2400" baseline="0" dirty="0" smtClean="0">
                              <a:solidFill>
                                <a:srgbClr val="990033"/>
                              </a:solidFill>
                            </a:rPr>
                            <a:t> of </a:t>
                          </a:r>
                          <a14:m>
                            <m:oMath xmlns:m="http://schemas.openxmlformats.org/officeDocument/2006/math">
                              <m:r>
                                <a:rPr lang="en-IE" sz="2400" i="1" baseline="0" smtClean="0">
                                  <a:solidFill>
                                    <a:srgbClr val="990033"/>
                                  </a:solidFill>
                                  <a:latin typeface="Cambria Math"/>
                                  <a:ea typeface="Cambria Math"/>
                                </a:rPr>
                                <m:t>𝜇</m:t>
                              </m:r>
                            </m:oMath>
                          </a14:m>
                          <a:r>
                            <a:rPr lang="en-IE" sz="2400" baseline="0" dirty="0" smtClean="0">
                              <a:solidFill>
                                <a:srgbClr val="990033"/>
                              </a:solidFill>
                            </a:rPr>
                            <a:t>)</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s</a:t>
                          </a:r>
                        </a:p>
                        <a:p>
                          <a:pPr algn="ctr"/>
                          <a:r>
                            <a:rPr lang="en-IE" sz="2400" dirty="0" smtClean="0">
                              <a:solidFill>
                                <a:srgbClr val="990033"/>
                              </a:solidFill>
                            </a:rPr>
                            <a:t>We know this is our</a:t>
                          </a:r>
                          <a:r>
                            <a:rPr lang="en-IE" sz="2400" baseline="0" dirty="0" smtClean="0">
                              <a:solidFill>
                                <a:srgbClr val="990033"/>
                              </a:solidFill>
                            </a:rPr>
                            <a:t> best estimate for </a:t>
                          </a:r>
                          <a14:m>
                            <m:oMath xmlns:m="http://schemas.openxmlformats.org/officeDocument/2006/math">
                              <m:r>
                                <a:rPr lang="en-IE" sz="2400" i="1" baseline="0" smtClean="0">
                                  <a:solidFill>
                                    <a:srgbClr val="990033"/>
                                  </a:solidFill>
                                  <a:latin typeface="Cambria Math"/>
                                  <a:ea typeface="Cambria Math"/>
                                </a:rPr>
                                <m:t>𝜎</m:t>
                              </m:r>
                            </m:oMath>
                          </a14:m>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IE" sz="2400" b="1" dirty="0" smtClean="0">
                              <a:solidFill>
                                <a:srgbClr val="990033"/>
                              </a:solidFill>
                            </a:rPr>
                            <a:t>All Sample</a:t>
                          </a:r>
                        </a:p>
                        <a:p>
                          <a:pPr algn="ctr"/>
                          <a:r>
                            <a:rPr lang="en-IE" sz="2400" b="1" dirty="0" smtClean="0">
                              <a:solidFill>
                                <a:srgbClr val="990033"/>
                              </a:solidFill>
                            </a:rPr>
                            <a:t>Means</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Normal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IE" sz="2400" i="1" smtClean="0">
                                        <a:solidFill>
                                          <a:srgbClr val="990033"/>
                                        </a:solidFill>
                                        <a:latin typeface="Cambria Math" panose="02040503050406030204" pitchFamily="18" charset="0"/>
                                      </a:rPr>
                                    </m:ctrlPr>
                                  </m:fPr>
                                  <m:num>
                                    <m:r>
                                      <a:rPr lang="en-IE" sz="2400" i="1" smtClean="0">
                                        <a:solidFill>
                                          <a:srgbClr val="990033"/>
                                        </a:solidFill>
                                        <a:latin typeface="Cambria Math"/>
                                        <a:ea typeface="Cambria Math"/>
                                      </a:rPr>
                                      <m:t>𝜎</m:t>
                                    </m:r>
                                  </m:num>
                                  <m:den>
                                    <m:rad>
                                      <m:radPr>
                                        <m:degHide m:val="on"/>
                                        <m:ctrlPr>
                                          <a:rPr lang="en-IE" sz="2400" i="1" smtClean="0">
                                            <a:solidFill>
                                              <a:srgbClr val="990033"/>
                                            </a:solidFill>
                                            <a:latin typeface="Cambria Math" panose="02040503050406030204" pitchFamily="18" charset="0"/>
                                          </a:rPr>
                                        </m:ctrlPr>
                                      </m:radPr>
                                      <m:deg/>
                                      <m:e>
                                        <m:r>
                                          <a:rPr lang="en-IE" sz="2400" b="0" i="1" smtClean="0">
                                            <a:solidFill>
                                              <a:srgbClr val="990033"/>
                                            </a:solidFill>
                                            <a:latin typeface="Cambria Math"/>
                                          </a:rPr>
                                          <m:t>𝑛</m:t>
                                        </m:r>
                                      </m:e>
                                    </m:rad>
                                  </m:den>
                                </m:f>
                              </m:oMath>
                            </m:oMathPara>
                          </a14:m>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740798622"/>
                  </p:ext>
                </p:extLst>
              </p:nvPr>
            </p:nvGraphicFramePr>
            <p:xfrm>
              <a:off x="323528" y="1452880"/>
              <a:ext cx="8284037" cy="4963605"/>
            </p:xfrm>
            <a:graphic>
              <a:graphicData uri="http://schemas.openxmlformats.org/drawingml/2006/table">
                <a:tbl>
                  <a:tblPr firstRow="1" bandRow="1">
                    <a:tableStyleId>{5C22544A-7EE6-4342-B048-85BDC9FD1C3A}</a:tableStyleId>
                  </a:tblPr>
                  <a:tblGrid>
                    <a:gridCol w="1629283"/>
                    <a:gridCol w="1645920"/>
                    <a:gridCol w="2534055"/>
                    <a:gridCol w="2474779"/>
                  </a:tblGrid>
                  <a:tr h="457200">
                    <a:tc>
                      <a:txBody>
                        <a:bodyPr/>
                        <a:lstStyle/>
                        <a:p>
                          <a:pPr algn="ct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Shape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Centre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Spread</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88720">
                    <a:tc>
                      <a:txBody>
                        <a:bodyPr/>
                        <a:lstStyle/>
                        <a:p>
                          <a:pPr algn="ctr"/>
                          <a:r>
                            <a:rPr lang="en-IE" sz="2400" b="1" dirty="0" smtClean="0">
                              <a:solidFill>
                                <a:srgbClr val="990033"/>
                              </a:solidFill>
                            </a:rPr>
                            <a:t>Population</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We</a:t>
                          </a:r>
                          <a:r>
                            <a:rPr lang="en-IE" sz="2400" baseline="0" dirty="0" smtClean="0">
                              <a:solidFill>
                                <a:srgbClr val="990033"/>
                              </a:solidFill>
                            </a:rPr>
                            <a:t> don’t know this shape</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129087" t="-42564" r="-97837" b="-2912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234729" t="-42564" r="-246" b="-291282"/>
                          </a:stretch>
                        </a:blipFill>
                      </a:tcPr>
                    </a:tc>
                  </a:tr>
                  <a:tr h="2494725">
                    <a:tc>
                      <a:txBody>
                        <a:bodyPr/>
                        <a:lstStyle/>
                        <a:p>
                          <a:pPr algn="ctr"/>
                          <a:r>
                            <a:rPr lang="en-IE" sz="2400" b="1" dirty="0" smtClean="0">
                              <a:solidFill>
                                <a:srgbClr val="990033"/>
                              </a:solidFill>
                            </a:rPr>
                            <a:t>One </a:t>
                          </a:r>
                        </a:p>
                        <a:p>
                          <a:pPr algn="ctr"/>
                          <a:r>
                            <a:rPr lang="en-IE" sz="2400" b="1" dirty="0" smtClean="0">
                              <a:solidFill>
                                <a:srgbClr val="990033"/>
                              </a:solidFill>
                            </a:rPr>
                            <a:t>Large </a:t>
                          </a:r>
                        </a:p>
                        <a:p>
                          <a:pPr algn="ctr"/>
                          <a:r>
                            <a:rPr lang="en-IE" sz="2400" b="1" dirty="0" smtClean="0">
                              <a:solidFill>
                                <a:srgbClr val="990033"/>
                              </a:solidFill>
                            </a:rPr>
                            <a:t>Sample</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We don’t care about this</a:t>
                          </a: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129087" t="-67805" r="-97837" b="-3853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234729" t="-67805" r="-246" b="-38537"/>
                          </a:stretch>
                        </a:blipFill>
                      </a:tcPr>
                    </a:tc>
                  </a:tr>
                  <a:tr h="822960">
                    <a:tc>
                      <a:txBody>
                        <a:bodyPr/>
                        <a:lstStyle/>
                        <a:p>
                          <a:pPr algn="ctr"/>
                          <a:r>
                            <a:rPr lang="en-IE" sz="2400" b="1" dirty="0" smtClean="0">
                              <a:solidFill>
                                <a:srgbClr val="990033"/>
                              </a:solidFill>
                            </a:rPr>
                            <a:t>All Sample</a:t>
                          </a:r>
                        </a:p>
                        <a:p>
                          <a:pPr algn="ctr"/>
                          <a:r>
                            <a:rPr lang="en-IE" sz="2400" b="1" dirty="0" smtClean="0">
                              <a:solidFill>
                                <a:srgbClr val="990033"/>
                              </a:solidFill>
                            </a:rPr>
                            <a:t>Means</a:t>
                          </a:r>
                          <a:endParaRPr lang="en-IE" sz="2400" b="1"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E" sz="2400" dirty="0" smtClean="0">
                              <a:solidFill>
                                <a:srgbClr val="990033"/>
                              </a:solidFill>
                            </a:rPr>
                            <a:t>Normal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2400" dirty="0">
                            <a:solidFill>
                              <a:srgbClr val="99003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234729" t="-509630" r="-246" b="-17037"/>
                          </a:stretch>
                        </a:blipFill>
                      </a:tcPr>
                    </a:tc>
                  </a:tr>
                </a:tbl>
              </a:graphicData>
            </a:graphic>
          </p:graphicFrame>
        </mc:Fallback>
      </mc:AlternateContent>
      <p:sp>
        <p:nvSpPr>
          <p:cNvPr id="3" name="Slide Number Placeholder 2"/>
          <p:cNvSpPr>
            <a:spLocks noGrp="1"/>
          </p:cNvSpPr>
          <p:nvPr>
            <p:ph type="sldNum" sz="quarter" idx="12"/>
          </p:nvPr>
        </p:nvSpPr>
        <p:spPr/>
        <p:txBody>
          <a:bodyPr/>
          <a:lstStyle/>
          <a:p>
            <a:fld id="{F79F11AE-FEA8-4E86-BAC6-BA1A6295265B}" type="slidenum">
              <a:rPr lang="en-IE" smtClean="0">
                <a:solidFill>
                  <a:prstClr val="black">
                    <a:tint val="75000"/>
                  </a:prstClr>
                </a:solidFill>
              </a:rPr>
              <a:pPr/>
              <a:t>73</a:t>
            </a:fld>
            <a:endParaRPr lang="en-IE" dirty="0">
              <a:solidFill>
                <a:prstClr val="black">
                  <a:tint val="75000"/>
                </a:prst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06003111"/>
              </p:ext>
            </p:extLst>
          </p:nvPr>
        </p:nvGraphicFramePr>
        <p:xfrm>
          <a:off x="3798026" y="3170070"/>
          <a:ext cx="244475" cy="328612"/>
        </p:xfrm>
        <a:graphic>
          <a:graphicData uri="http://schemas.openxmlformats.org/presentationml/2006/ole">
            <mc:AlternateContent xmlns:mc="http://schemas.openxmlformats.org/markup-compatibility/2006">
              <mc:Choice xmlns:v="urn:schemas-microsoft-com:vml" Requires="v">
                <p:oleObj spid="_x0000_s49201" name="Equation" r:id="rId5" imgW="139680" imgH="152280" progId="Equation.DSMT4">
                  <p:embed/>
                </p:oleObj>
              </mc:Choice>
              <mc:Fallback>
                <p:oleObj name="Equation" r:id="rId5" imgW="139680" imgH="15228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8026" y="3170070"/>
                        <a:ext cx="244475" cy="328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35904410"/>
              </p:ext>
            </p:extLst>
          </p:nvPr>
        </p:nvGraphicFramePr>
        <p:xfrm>
          <a:off x="4496981" y="5731429"/>
          <a:ext cx="798513" cy="493712"/>
        </p:xfrm>
        <a:graphic>
          <a:graphicData uri="http://schemas.openxmlformats.org/presentationml/2006/ole">
            <mc:AlternateContent xmlns:mc="http://schemas.openxmlformats.org/markup-compatibility/2006">
              <mc:Choice xmlns:v="urn:schemas-microsoft-com:vml" Requires="v">
                <p:oleObj spid="_x0000_s49202" name="Equation" r:id="rId7" imgW="457200" imgH="228600" progId="Equation.DSMT4">
                  <p:embed/>
                </p:oleObj>
              </mc:Choice>
              <mc:Fallback>
                <p:oleObj name="Equation" r:id="rId7" imgW="457200" imgH="2286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6981" y="5731429"/>
                        <a:ext cx="7985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824068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smtClean="0">
                <a:solidFill>
                  <a:srgbClr val="990033"/>
                </a:solidFill>
                <a:effectLst>
                  <a:outerShdw blurRad="38100" dist="38100" dir="2700000" algn="tl">
                    <a:srgbClr val="000000">
                      <a:alpha val="43137"/>
                    </a:srgbClr>
                  </a:outerShdw>
                </a:effectLst>
              </a:rPr>
              <a:t>A Task </a:t>
            </a:r>
            <a:r>
              <a:rPr lang="en-IE" b="1" i="1" dirty="0">
                <a:solidFill>
                  <a:srgbClr val="990033"/>
                </a:solidFill>
                <a:effectLst>
                  <a:outerShdw blurRad="38100" dist="38100" dir="2700000" algn="tl">
                    <a:srgbClr val="000000">
                      <a:alpha val="43137"/>
                    </a:srgbClr>
                  </a:outerShdw>
                </a:effectLst>
              </a:rPr>
              <a:t>on Hypothesis Testing</a:t>
            </a:r>
          </a:p>
        </p:txBody>
      </p:sp>
      <p:sp>
        <p:nvSpPr>
          <p:cNvPr id="3" name="Content Placeholder 2"/>
          <p:cNvSpPr>
            <a:spLocks noGrp="1"/>
          </p:cNvSpPr>
          <p:nvPr>
            <p:ph idx="1"/>
          </p:nvPr>
        </p:nvSpPr>
        <p:spPr/>
        <p:txBody>
          <a:bodyPr>
            <a:normAutofit fontScale="92500"/>
          </a:bodyPr>
          <a:lstStyle/>
          <a:p>
            <a:pPr marL="0" indent="0">
              <a:buNone/>
            </a:pPr>
            <a:r>
              <a:rPr lang="en-IE" sz="1900" i="1" dirty="0" smtClean="0">
                <a:solidFill>
                  <a:srgbClr val="990033"/>
                </a:solidFill>
              </a:rPr>
              <a:t>3 newspapers investigate </a:t>
            </a:r>
            <a:r>
              <a:rPr lang="en-IE" sz="1900" i="1" dirty="0">
                <a:solidFill>
                  <a:srgbClr val="990033"/>
                </a:solidFill>
              </a:rPr>
              <a:t>a claim by a parents group that the mean weight of school bags </a:t>
            </a:r>
            <a:r>
              <a:rPr lang="en-IE" sz="1900" i="1" dirty="0" smtClean="0">
                <a:solidFill>
                  <a:srgbClr val="990033"/>
                </a:solidFill>
              </a:rPr>
              <a:t>of post-primary students in </a:t>
            </a:r>
            <a:r>
              <a:rPr lang="en-IE" sz="1900" i="1" dirty="0">
                <a:solidFill>
                  <a:srgbClr val="990033"/>
                </a:solidFill>
              </a:rPr>
              <a:t>Ireland is </a:t>
            </a:r>
            <a:r>
              <a:rPr lang="en-IE" sz="1900" i="1" dirty="0" smtClean="0">
                <a:solidFill>
                  <a:srgbClr val="990033"/>
                </a:solidFill>
              </a:rPr>
              <a:t>8kg.</a:t>
            </a:r>
            <a:endParaRPr lang="en-IE" sz="1900" i="1" dirty="0">
              <a:solidFill>
                <a:srgbClr val="990033"/>
              </a:solidFill>
            </a:endParaRPr>
          </a:p>
          <a:p>
            <a:pPr marL="0" indent="0">
              <a:buNone/>
            </a:pPr>
            <a:r>
              <a:rPr lang="en-IE" sz="1900" i="1" dirty="0" smtClean="0">
                <a:solidFill>
                  <a:srgbClr val="990033"/>
                </a:solidFill>
              </a:rPr>
              <a:t>All 3 take a sample size of 100.</a:t>
            </a:r>
            <a:endParaRPr lang="en-IE" sz="1900" i="1" dirty="0">
              <a:solidFill>
                <a:srgbClr val="990033"/>
              </a:solidFill>
            </a:endParaRPr>
          </a:p>
          <a:p>
            <a:pPr marL="0" indent="0">
              <a:buNone/>
            </a:pPr>
            <a:r>
              <a:rPr lang="en-IE" sz="1700" b="1" i="1" dirty="0" smtClean="0">
                <a:solidFill>
                  <a:srgbClr val="990033"/>
                </a:solidFill>
              </a:rPr>
              <a:t>Group A</a:t>
            </a:r>
          </a:p>
          <a:p>
            <a:pPr marL="0" indent="0">
              <a:buNone/>
            </a:pPr>
            <a:r>
              <a:rPr lang="en-IE" sz="1700" i="1" dirty="0" smtClean="0">
                <a:solidFill>
                  <a:srgbClr val="990033"/>
                </a:solidFill>
              </a:rPr>
              <a:t>Newspaper A finds a mean weight of 7.5kg with a standard deviation of 2.7kg.</a:t>
            </a:r>
          </a:p>
          <a:p>
            <a:pPr marL="0" indent="0">
              <a:buNone/>
            </a:pPr>
            <a:r>
              <a:rPr lang="en-IE" sz="1700" b="1" i="1" dirty="0" smtClean="0">
                <a:solidFill>
                  <a:srgbClr val="990033"/>
                </a:solidFill>
              </a:rPr>
              <a:t>Group B</a:t>
            </a:r>
          </a:p>
          <a:p>
            <a:pPr marL="0" indent="0">
              <a:buNone/>
            </a:pPr>
            <a:r>
              <a:rPr lang="en-IE" sz="1700" i="1" dirty="0">
                <a:solidFill>
                  <a:srgbClr val="990033"/>
                </a:solidFill>
              </a:rPr>
              <a:t>Newspaper </a:t>
            </a:r>
            <a:r>
              <a:rPr lang="en-IE" sz="1700" i="1" dirty="0" smtClean="0">
                <a:solidFill>
                  <a:srgbClr val="990033"/>
                </a:solidFill>
              </a:rPr>
              <a:t>B </a:t>
            </a:r>
            <a:r>
              <a:rPr lang="en-IE" sz="1700" i="1" dirty="0">
                <a:solidFill>
                  <a:srgbClr val="990033"/>
                </a:solidFill>
              </a:rPr>
              <a:t>finds a mean weight of </a:t>
            </a:r>
            <a:r>
              <a:rPr lang="en-IE" sz="1700" i="1" dirty="0" smtClean="0">
                <a:solidFill>
                  <a:srgbClr val="990033"/>
                </a:solidFill>
              </a:rPr>
              <a:t>8.2kg </a:t>
            </a:r>
            <a:r>
              <a:rPr lang="en-IE" sz="1700" i="1" dirty="0">
                <a:solidFill>
                  <a:srgbClr val="990033"/>
                </a:solidFill>
              </a:rPr>
              <a:t>with a standard deviation of </a:t>
            </a:r>
            <a:r>
              <a:rPr lang="en-IE" sz="1700" i="1" dirty="0" smtClean="0">
                <a:solidFill>
                  <a:srgbClr val="990033"/>
                </a:solidFill>
              </a:rPr>
              <a:t>2.5kg.</a:t>
            </a:r>
          </a:p>
          <a:p>
            <a:pPr marL="0" indent="0">
              <a:buNone/>
            </a:pPr>
            <a:r>
              <a:rPr lang="en-IE" sz="1700" b="1" i="1" dirty="0" smtClean="0">
                <a:solidFill>
                  <a:srgbClr val="990033"/>
                </a:solidFill>
              </a:rPr>
              <a:t>Group C</a:t>
            </a:r>
            <a:endParaRPr lang="en-IE" sz="1700" b="1" i="1" dirty="0">
              <a:solidFill>
                <a:srgbClr val="990033"/>
              </a:solidFill>
            </a:endParaRPr>
          </a:p>
          <a:p>
            <a:pPr marL="0" indent="0">
              <a:buNone/>
            </a:pPr>
            <a:r>
              <a:rPr lang="en-IE" sz="1700" i="1" dirty="0">
                <a:solidFill>
                  <a:srgbClr val="990033"/>
                </a:solidFill>
              </a:rPr>
              <a:t>Newspaper </a:t>
            </a:r>
            <a:r>
              <a:rPr lang="en-IE" sz="1700" i="1" dirty="0" smtClean="0">
                <a:solidFill>
                  <a:srgbClr val="990033"/>
                </a:solidFill>
              </a:rPr>
              <a:t>C </a:t>
            </a:r>
            <a:r>
              <a:rPr lang="en-IE" sz="1700" i="1" dirty="0">
                <a:solidFill>
                  <a:srgbClr val="990033"/>
                </a:solidFill>
              </a:rPr>
              <a:t>finds a mean weight of </a:t>
            </a:r>
            <a:r>
              <a:rPr lang="en-IE" sz="1700" i="1" dirty="0" smtClean="0">
                <a:solidFill>
                  <a:srgbClr val="990033"/>
                </a:solidFill>
              </a:rPr>
              <a:t>7.3kg </a:t>
            </a:r>
            <a:r>
              <a:rPr lang="en-IE" sz="1700" i="1" dirty="0">
                <a:solidFill>
                  <a:srgbClr val="990033"/>
                </a:solidFill>
              </a:rPr>
              <a:t>with a standard deviation of </a:t>
            </a:r>
            <a:r>
              <a:rPr lang="en-IE" sz="1700" i="1" dirty="0" smtClean="0">
                <a:solidFill>
                  <a:srgbClr val="990033"/>
                </a:solidFill>
              </a:rPr>
              <a:t>3.2kg</a:t>
            </a:r>
            <a:r>
              <a:rPr lang="en-IE" sz="1700" i="1" dirty="0">
                <a:solidFill>
                  <a:srgbClr val="990033"/>
                </a:solidFill>
              </a:rPr>
              <a:t>.</a:t>
            </a:r>
          </a:p>
          <a:p>
            <a:pPr marL="0" indent="0">
              <a:buNone/>
            </a:pPr>
            <a:endParaRPr lang="en-IE" sz="1900" b="1" i="1" dirty="0" smtClean="0">
              <a:solidFill>
                <a:srgbClr val="990033"/>
              </a:solidFill>
            </a:endParaRPr>
          </a:p>
          <a:p>
            <a:pPr marL="0" lvl="4" indent="0">
              <a:buNone/>
            </a:pPr>
            <a:r>
              <a:rPr lang="en-IE" i="1" dirty="0">
                <a:solidFill>
                  <a:srgbClr val="990033"/>
                </a:solidFill>
              </a:rPr>
              <a:t>Use an hypothesis test at the 5% level of significance to decide whether there is sufficient evidence to conclude that their claim is valid</a:t>
            </a:r>
            <a:r>
              <a:rPr lang="en-IE" i="1" dirty="0" smtClean="0">
                <a:solidFill>
                  <a:srgbClr val="990033"/>
                </a:solidFill>
              </a:rPr>
              <a:t>.</a:t>
            </a:r>
            <a:r>
              <a:rPr lang="en-IE" i="1" dirty="0">
                <a:solidFill>
                  <a:srgbClr val="990033"/>
                </a:solidFill>
              </a:rPr>
              <a:t> State the null hypothesis and state your conclusion clearly</a:t>
            </a:r>
            <a:r>
              <a:rPr lang="en-IE" i="1" dirty="0" smtClean="0">
                <a:solidFill>
                  <a:srgbClr val="990033"/>
                </a:solidFill>
              </a:rPr>
              <a:t>.</a:t>
            </a:r>
            <a:endParaRPr lang="en-IE" i="1" dirty="0">
              <a:solidFill>
                <a:srgbClr val="990033"/>
              </a:solidFill>
            </a:endParaRPr>
          </a:p>
        </p:txBody>
      </p:sp>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74</a:t>
            </a:fld>
            <a:endParaRPr lang="en-IE" dirty="0">
              <a:solidFill>
                <a:prstClr val="black">
                  <a:tint val="75000"/>
                </a:prstClr>
              </a:solidFill>
            </a:endParaRPr>
          </a:p>
        </p:txBody>
      </p:sp>
    </p:spTree>
    <p:extLst>
      <p:ext uri="{BB962C8B-B14F-4D97-AF65-F5344CB8AC3E}">
        <p14:creationId xmlns:p14="http://schemas.microsoft.com/office/powerpoint/2010/main" val="22752439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smtClean="0">
                <a:solidFill>
                  <a:srgbClr val="990033"/>
                </a:solidFill>
                <a:effectLst>
                  <a:outerShdw blurRad="38100" dist="38100" dir="2700000" algn="tl">
                    <a:srgbClr val="000000">
                      <a:alpha val="43137"/>
                    </a:srgbClr>
                  </a:outerShdw>
                </a:effectLst>
              </a:rPr>
              <a:t>Overview</a:t>
            </a:r>
            <a:endParaRPr lang="en-IE"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IE" sz="2400" i="1" dirty="0">
                <a:solidFill>
                  <a:srgbClr val="990033"/>
                </a:solidFill>
              </a:rPr>
              <a:t>Confidence Intervals and Hypothesis Testing for Proportions</a:t>
            </a:r>
          </a:p>
          <a:p>
            <a:pPr marL="514350" indent="-514350">
              <a:buFont typeface="+mj-lt"/>
              <a:buAutoNum type="arabicPeriod"/>
            </a:pPr>
            <a:r>
              <a:rPr lang="en-IE" sz="2400" i="1" dirty="0">
                <a:solidFill>
                  <a:srgbClr val="990033"/>
                </a:solidFill>
              </a:rPr>
              <a:t>Analysing the Relationship Between Sample Means and the Population Mean</a:t>
            </a:r>
          </a:p>
          <a:p>
            <a:pPr marL="514350" indent="-514350">
              <a:buFont typeface="+mj-lt"/>
              <a:buAutoNum type="arabicPeriod"/>
            </a:pPr>
            <a:r>
              <a:rPr lang="en-IE" sz="2400" i="1" dirty="0">
                <a:solidFill>
                  <a:srgbClr val="990033"/>
                </a:solidFill>
              </a:rPr>
              <a:t>Using the Relationship for  Confidence Intervals for Means</a:t>
            </a:r>
          </a:p>
        </p:txBody>
      </p:sp>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75</a:t>
            </a:fld>
            <a:endParaRPr lang="en-IE" dirty="0">
              <a:solidFill>
                <a:prstClr val="black">
                  <a:tint val="75000"/>
                </a:prstClr>
              </a:solidFill>
            </a:endParaRPr>
          </a:p>
        </p:txBody>
      </p:sp>
    </p:spTree>
    <p:extLst>
      <p:ext uri="{BB962C8B-B14F-4D97-AF65-F5344CB8AC3E}">
        <p14:creationId xmlns:p14="http://schemas.microsoft.com/office/powerpoint/2010/main" val="27938130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a:solidFill>
                  <a:srgbClr val="990033"/>
                </a:solidFill>
                <a:effectLst>
                  <a:outerShdw blurRad="38100" dist="38100" dir="2700000" algn="tl">
                    <a:srgbClr val="000000">
                      <a:alpha val="43137"/>
                    </a:srgbClr>
                  </a:outerShdw>
                </a:effectLst>
              </a:rPr>
              <a:t>Modular Courses</a:t>
            </a:r>
          </a:p>
        </p:txBody>
      </p:sp>
      <p:sp>
        <p:nvSpPr>
          <p:cNvPr id="3" name="Content Placeholder 2"/>
          <p:cNvSpPr>
            <a:spLocks noGrp="1"/>
          </p:cNvSpPr>
          <p:nvPr>
            <p:ph idx="1"/>
          </p:nvPr>
        </p:nvSpPr>
        <p:spPr/>
        <p:txBody>
          <a:bodyPr>
            <a:normAutofit/>
          </a:bodyPr>
          <a:lstStyle/>
          <a:p>
            <a:pPr marL="0" indent="0">
              <a:buNone/>
            </a:pPr>
            <a:r>
              <a:rPr lang="en-IE" sz="1900" i="1" dirty="0">
                <a:solidFill>
                  <a:srgbClr val="990033"/>
                </a:solidFill>
              </a:rPr>
              <a:t>Notes for previous course on Strand 1 online.</a:t>
            </a:r>
          </a:p>
          <a:p>
            <a:pPr marL="0" indent="0">
              <a:buNone/>
            </a:pPr>
            <a:endParaRPr lang="en-IE" sz="1900" i="1" dirty="0">
              <a:solidFill>
                <a:srgbClr val="990033"/>
              </a:solidFill>
            </a:endParaRPr>
          </a:p>
          <a:p>
            <a:pPr marL="0" indent="0">
              <a:buNone/>
            </a:pPr>
            <a:r>
              <a:rPr lang="en-IE" sz="1900" i="1" dirty="0">
                <a:solidFill>
                  <a:srgbClr val="990033"/>
                </a:solidFill>
              </a:rPr>
              <a:t>New course on </a:t>
            </a:r>
            <a:r>
              <a:rPr lang="en-IE" sz="1900" i="1" dirty="0" smtClean="0">
                <a:solidFill>
                  <a:srgbClr val="990033"/>
                </a:solidFill>
              </a:rPr>
              <a:t>Functions, Calculus and the Deferred Material</a:t>
            </a:r>
            <a:endParaRPr lang="en-IE" sz="1900" i="1" dirty="0">
              <a:solidFill>
                <a:srgbClr val="990033"/>
              </a:solidFill>
            </a:endParaRPr>
          </a:p>
          <a:p>
            <a:pPr marL="0" indent="0">
              <a:buNone/>
            </a:pPr>
            <a:r>
              <a:rPr lang="en-IE" sz="1900" i="1" dirty="0">
                <a:solidFill>
                  <a:srgbClr val="990033"/>
                </a:solidFill>
              </a:rPr>
              <a:t>will begin in many education </a:t>
            </a:r>
            <a:r>
              <a:rPr lang="en-IE" sz="1900" i="1" dirty="0" smtClean="0">
                <a:solidFill>
                  <a:srgbClr val="990033"/>
                </a:solidFill>
              </a:rPr>
              <a:t>centres </a:t>
            </a:r>
            <a:r>
              <a:rPr lang="en-IE" sz="1900" i="1" dirty="0">
                <a:solidFill>
                  <a:srgbClr val="990033"/>
                </a:solidFill>
              </a:rPr>
              <a:t>from </a:t>
            </a:r>
            <a:r>
              <a:rPr lang="en-IE" sz="1900" i="1" dirty="0" smtClean="0">
                <a:solidFill>
                  <a:srgbClr val="990033"/>
                </a:solidFill>
              </a:rPr>
              <a:t>March.</a:t>
            </a:r>
          </a:p>
          <a:p>
            <a:pPr marL="0" indent="0">
              <a:buNone/>
            </a:pPr>
            <a:endParaRPr lang="en-IE" sz="1900" i="1" dirty="0">
              <a:solidFill>
                <a:srgbClr val="990033"/>
              </a:solidFill>
            </a:endParaRPr>
          </a:p>
          <a:p>
            <a:pPr marL="0" indent="0">
              <a:buNone/>
            </a:pPr>
            <a:r>
              <a:rPr lang="en-IE" sz="1900" i="1" dirty="0" smtClean="0">
                <a:solidFill>
                  <a:srgbClr val="990033"/>
                </a:solidFill>
              </a:rPr>
              <a:t>Sign up to the Project Maths Newsletter to find where and when. </a:t>
            </a:r>
            <a:endParaRPr lang="en-IE" sz="1900" i="1" dirty="0">
              <a:solidFill>
                <a:srgbClr val="990033"/>
              </a:solidFill>
            </a:endParaRPr>
          </a:p>
        </p:txBody>
      </p:sp>
      <p:sp>
        <p:nvSpPr>
          <p:cNvPr id="4" name="Slide Number Placeholder 3"/>
          <p:cNvSpPr>
            <a:spLocks noGrp="1"/>
          </p:cNvSpPr>
          <p:nvPr>
            <p:ph type="sldNum" sz="quarter" idx="12"/>
          </p:nvPr>
        </p:nvSpPr>
        <p:spPr/>
        <p:txBody>
          <a:bodyPr/>
          <a:lstStyle/>
          <a:p>
            <a:fld id="{F79F11AE-FEA8-4E86-BAC6-BA1A6295265B}" type="slidenum">
              <a:rPr lang="en-IE" smtClean="0">
                <a:solidFill>
                  <a:prstClr val="black">
                    <a:tint val="75000"/>
                  </a:prstClr>
                </a:solidFill>
              </a:rPr>
              <a:pPr/>
              <a:t>76</a:t>
            </a:fld>
            <a:endParaRPr lang="en-IE" dirty="0">
              <a:solidFill>
                <a:prstClr val="black">
                  <a:tint val="75000"/>
                </a:prstClr>
              </a:solidFill>
            </a:endParaRPr>
          </a:p>
        </p:txBody>
      </p:sp>
    </p:spTree>
    <p:extLst>
      <p:ext uri="{BB962C8B-B14F-4D97-AF65-F5344CB8AC3E}">
        <p14:creationId xmlns:p14="http://schemas.microsoft.com/office/powerpoint/2010/main" val="3705190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27" name="Line 15"/>
          <p:cNvSpPr>
            <a:spLocks noChangeShapeType="1"/>
          </p:cNvSpPr>
          <p:nvPr/>
        </p:nvSpPr>
        <p:spPr bwMode="auto">
          <a:xfrm>
            <a:off x="718571" y="4077072"/>
            <a:ext cx="7704000"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474128" name="Line 16"/>
          <p:cNvSpPr>
            <a:spLocks noChangeShapeType="1"/>
          </p:cNvSpPr>
          <p:nvPr/>
        </p:nvSpPr>
        <p:spPr bwMode="auto">
          <a:xfrm>
            <a:off x="903771" y="4109994"/>
            <a:ext cx="0" cy="19087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9" name="Line 16"/>
          <p:cNvSpPr>
            <a:spLocks noChangeShapeType="1"/>
          </p:cNvSpPr>
          <p:nvPr/>
        </p:nvSpPr>
        <p:spPr bwMode="auto">
          <a:xfrm>
            <a:off x="8220900" y="4109994"/>
            <a:ext cx="0" cy="180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511446738"/>
              </p:ext>
            </p:extLst>
          </p:nvPr>
        </p:nvGraphicFramePr>
        <p:xfrm>
          <a:off x="4476750" y="4406900"/>
          <a:ext cx="190500" cy="247650"/>
        </p:xfrm>
        <a:graphic>
          <a:graphicData uri="http://schemas.openxmlformats.org/presentationml/2006/ole">
            <mc:AlternateContent xmlns:mc="http://schemas.openxmlformats.org/markup-compatibility/2006">
              <mc:Choice xmlns:v="urn:schemas-microsoft-com:vml" Requires="v">
                <p:oleObj spid="_x0000_s52286" name="Equation" r:id="rId4" imgW="126720" imgH="164880" progId="Equation.DSMT4">
                  <p:embed/>
                </p:oleObj>
              </mc:Choice>
              <mc:Fallback>
                <p:oleObj name="Equation" r:id="rId4" imgW="126720" imgH="164880" progId="Equation.DSMT4">
                  <p:embed/>
                  <p:pic>
                    <p:nvPicPr>
                      <p:cNvPr id="0" name=""/>
                      <p:cNvPicPr>
                        <a:picLocks noChangeAspect="1" noChangeArrowheads="1"/>
                      </p:cNvPicPr>
                      <p:nvPr/>
                    </p:nvPicPr>
                    <p:blipFill>
                      <a:blip r:embed="rId5"/>
                      <a:srcRect/>
                      <a:stretch>
                        <a:fillRect/>
                      </a:stretch>
                    </p:blipFill>
                    <p:spPr bwMode="auto">
                      <a:xfrm>
                        <a:off x="4476750" y="4406900"/>
                        <a:ext cx="1905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38" name="Object 26"/>
          <p:cNvGraphicFramePr>
            <a:graphicFrameLocks noChangeAspect="1"/>
          </p:cNvGraphicFramePr>
          <p:nvPr>
            <p:extLst>
              <p:ext uri="{D42A27DB-BD31-4B8C-83A1-F6EECF244321}">
                <p14:modId xmlns:p14="http://schemas.microsoft.com/office/powerpoint/2010/main" val="3378348015"/>
              </p:ext>
            </p:extLst>
          </p:nvPr>
        </p:nvGraphicFramePr>
        <p:xfrm>
          <a:off x="6707188" y="4440238"/>
          <a:ext cx="666750" cy="285750"/>
        </p:xfrm>
        <a:graphic>
          <a:graphicData uri="http://schemas.openxmlformats.org/presentationml/2006/ole">
            <mc:AlternateContent xmlns:mc="http://schemas.openxmlformats.org/markup-compatibility/2006">
              <mc:Choice xmlns:v="urn:schemas-microsoft-com:vml" Requires="v">
                <p:oleObj spid="_x0000_s52287" name="Equation" r:id="rId6" imgW="444240" imgH="190440" progId="Equation.DSMT4">
                  <p:embed/>
                </p:oleObj>
              </mc:Choice>
              <mc:Fallback>
                <p:oleObj name="Equation" r:id="rId6" imgW="444240" imgH="190440" progId="Equation.DSMT4">
                  <p:embed/>
                  <p:pic>
                    <p:nvPicPr>
                      <p:cNvPr id="0" name=""/>
                      <p:cNvPicPr>
                        <a:picLocks noChangeAspect="1" noChangeArrowheads="1"/>
                      </p:cNvPicPr>
                      <p:nvPr/>
                    </p:nvPicPr>
                    <p:blipFill>
                      <a:blip r:embed="rId7"/>
                      <a:srcRect/>
                      <a:stretch>
                        <a:fillRect/>
                      </a:stretch>
                    </p:blipFill>
                    <p:spPr bwMode="auto">
                      <a:xfrm>
                        <a:off x="6707188" y="4440238"/>
                        <a:ext cx="66675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41" name="Object 29"/>
          <p:cNvGraphicFramePr>
            <a:graphicFrameLocks noChangeAspect="1"/>
          </p:cNvGraphicFramePr>
          <p:nvPr>
            <p:extLst>
              <p:ext uri="{D42A27DB-BD31-4B8C-83A1-F6EECF244321}">
                <p14:modId xmlns:p14="http://schemas.microsoft.com/office/powerpoint/2010/main" val="2532647676"/>
              </p:ext>
            </p:extLst>
          </p:nvPr>
        </p:nvGraphicFramePr>
        <p:xfrm>
          <a:off x="1787525" y="4440238"/>
          <a:ext cx="647700" cy="285750"/>
        </p:xfrm>
        <a:graphic>
          <a:graphicData uri="http://schemas.openxmlformats.org/presentationml/2006/ole">
            <mc:AlternateContent xmlns:mc="http://schemas.openxmlformats.org/markup-compatibility/2006">
              <mc:Choice xmlns:v="urn:schemas-microsoft-com:vml" Requires="v">
                <p:oleObj spid="_x0000_s52288" name="Equation" r:id="rId8" imgW="431640" imgH="190440" progId="Equation.DSMT4">
                  <p:embed/>
                </p:oleObj>
              </mc:Choice>
              <mc:Fallback>
                <p:oleObj name="Equation" r:id="rId8" imgW="431640" imgH="190440" progId="Equation.DSMT4">
                  <p:embed/>
                  <p:pic>
                    <p:nvPicPr>
                      <p:cNvPr id="0" name=""/>
                      <p:cNvPicPr>
                        <a:picLocks noChangeAspect="1" noChangeArrowheads="1"/>
                      </p:cNvPicPr>
                      <p:nvPr/>
                    </p:nvPicPr>
                    <p:blipFill>
                      <a:blip r:embed="rId9"/>
                      <a:srcRect/>
                      <a:stretch>
                        <a:fillRect/>
                      </a:stretch>
                    </p:blipFill>
                    <p:spPr bwMode="auto">
                      <a:xfrm>
                        <a:off x="1787525" y="4440238"/>
                        <a:ext cx="6477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itle 34"/>
          <p:cNvSpPr>
            <a:spLocks noGrp="1"/>
          </p:cNvSpPr>
          <p:nvPr>
            <p:ph type="title"/>
          </p:nvPr>
        </p:nvSpPr>
        <p:spPr>
          <a:xfrm>
            <a:off x="416712" y="366664"/>
            <a:ext cx="8229600" cy="706090"/>
          </a:xfrm>
        </p:spPr>
        <p:txBody>
          <a:bodyPr>
            <a:noAutofit/>
          </a:bodyPr>
          <a:lstStyle/>
          <a:p>
            <a:r>
              <a:rPr lang="en-GB" sz="3200" b="1" i="1" dirty="0" smtClean="0">
                <a:solidFill>
                  <a:srgbClr val="990033"/>
                </a:solidFill>
                <a:effectLst>
                  <a:outerShdw blurRad="38100" dist="38100" dir="2700000" algn="tl">
                    <a:srgbClr val="000000">
                      <a:alpha val="43137"/>
                    </a:srgbClr>
                  </a:outerShdw>
                </a:effectLst>
                <a:ea typeface="+mn-ea"/>
                <a:cs typeface="+mn-cs"/>
              </a:rPr>
              <a:t>Most Important for Inferential Stats </a:t>
            </a:r>
            <a:br>
              <a:rPr lang="en-GB" sz="3200" b="1" i="1" dirty="0" smtClean="0">
                <a:solidFill>
                  <a:srgbClr val="990033"/>
                </a:solidFill>
                <a:effectLst>
                  <a:outerShdw blurRad="38100" dist="38100" dir="2700000" algn="tl">
                    <a:srgbClr val="000000">
                      <a:alpha val="43137"/>
                    </a:srgbClr>
                  </a:outerShdw>
                </a:effectLst>
                <a:ea typeface="+mn-ea"/>
                <a:cs typeface="+mn-cs"/>
              </a:rPr>
            </a:br>
            <a:r>
              <a:rPr lang="en-GB" sz="3200" b="1" i="1" dirty="0" smtClean="0">
                <a:solidFill>
                  <a:srgbClr val="990033"/>
                </a:solidFill>
                <a:effectLst>
                  <a:outerShdw blurRad="38100" dist="38100" dir="2700000" algn="tl">
                    <a:srgbClr val="000000">
                      <a:alpha val="43137"/>
                    </a:srgbClr>
                  </a:outerShdw>
                </a:effectLst>
                <a:ea typeface="+mn-ea"/>
                <a:cs typeface="+mn-cs"/>
              </a:rPr>
              <a:t>on our Syllabus</a:t>
            </a:r>
            <a:endParaRPr lang="en-IE" sz="3200" b="1" i="1" dirty="0">
              <a:solidFill>
                <a:srgbClr val="990033"/>
              </a:solidFill>
              <a:effectLst>
                <a:outerShdw blurRad="38100" dist="38100" dir="2700000" algn="tl">
                  <a:srgbClr val="000000">
                    <a:alpha val="43137"/>
                  </a:srgbClr>
                </a:outerShdw>
              </a:effectLst>
              <a:ea typeface="+mn-ea"/>
              <a:cs typeface="+mn-cs"/>
            </a:endParaRPr>
          </a:p>
        </p:txBody>
      </p:sp>
      <p:sp>
        <p:nvSpPr>
          <p:cNvPr id="33" name="Line 16"/>
          <p:cNvSpPr>
            <a:spLocks noChangeShapeType="1"/>
          </p:cNvSpPr>
          <p:nvPr/>
        </p:nvSpPr>
        <p:spPr bwMode="auto">
          <a:xfrm>
            <a:off x="4560283" y="1301682"/>
            <a:ext cx="0" cy="29650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5" name="Line 23"/>
          <p:cNvSpPr>
            <a:spLocks noChangeShapeType="1"/>
          </p:cNvSpPr>
          <p:nvPr/>
        </p:nvSpPr>
        <p:spPr bwMode="auto">
          <a:xfrm flipV="1">
            <a:off x="5777583" y="2309794"/>
            <a:ext cx="0" cy="1944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6" name="Line 23"/>
          <p:cNvSpPr>
            <a:spLocks noChangeShapeType="1"/>
          </p:cNvSpPr>
          <p:nvPr/>
        </p:nvSpPr>
        <p:spPr bwMode="auto">
          <a:xfrm flipV="1">
            <a:off x="7006459" y="367794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7" name="Line 23"/>
          <p:cNvSpPr>
            <a:spLocks noChangeShapeType="1"/>
          </p:cNvSpPr>
          <p:nvPr/>
        </p:nvSpPr>
        <p:spPr bwMode="auto">
          <a:xfrm flipV="1">
            <a:off x="3348829" y="2381802"/>
            <a:ext cx="0" cy="1908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8" name="Line 23"/>
          <p:cNvSpPr>
            <a:spLocks noChangeShapeType="1"/>
          </p:cNvSpPr>
          <p:nvPr/>
        </p:nvSpPr>
        <p:spPr bwMode="auto">
          <a:xfrm flipV="1">
            <a:off x="2123871" y="367794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32" name="Left-Right Arrow 31"/>
          <p:cNvSpPr/>
          <p:nvPr/>
        </p:nvSpPr>
        <p:spPr>
          <a:xfrm>
            <a:off x="2142263" y="4549065"/>
            <a:ext cx="4815067" cy="1109241"/>
          </a:xfrm>
          <a:prstGeom prst="lef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2800" b="1" dirty="0" smtClean="0">
                <a:solidFill>
                  <a:srgbClr val="1F497D">
                    <a:lumMod val="75000"/>
                  </a:srgbClr>
                </a:solidFill>
              </a:rPr>
              <a:t>95%</a:t>
            </a:r>
            <a:endParaRPr lang="en-IE" b="1" dirty="0">
              <a:solidFill>
                <a:srgbClr val="1F497D">
                  <a:lumMod val="75000"/>
                </a:srgbClr>
              </a:solidFill>
            </a:endParaRPr>
          </a:p>
        </p:txBody>
      </p:sp>
      <p:sp>
        <p:nvSpPr>
          <p:cNvPr id="474126" name="Freeform 14"/>
          <p:cNvSpPr>
            <a:spLocks/>
          </p:cNvSpPr>
          <p:nvPr/>
        </p:nvSpPr>
        <p:spPr bwMode="auto">
          <a:xfrm>
            <a:off x="788025" y="1297799"/>
            <a:ext cx="7569843" cy="2812195"/>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3" name="TextBox 2"/>
          <p:cNvSpPr txBox="1"/>
          <p:nvPr/>
        </p:nvSpPr>
        <p:spPr>
          <a:xfrm>
            <a:off x="299544" y="5801710"/>
            <a:ext cx="8844455" cy="461665"/>
          </a:xfrm>
          <a:prstGeom prst="rect">
            <a:avLst/>
          </a:prstGeom>
          <a:noFill/>
        </p:spPr>
        <p:txBody>
          <a:bodyPr wrap="square" rtlCol="0">
            <a:spAutoFit/>
          </a:bodyPr>
          <a:lstStyle/>
          <a:p>
            <a:r>
              <a:rPr lang="en-GB" sz="2400" b="1" i="1" dirty="0" smtClean="0">
                <a:solidFill>
                  <a:prstClr val="black"/>
                </a:solidFill>
              </a:rPr>
              <a:t>95% of normal data lies within 2 standard deviations of the mean</a:t>
            </a:r>
            <a:endParaRPr lang="en-IE" sz="2400" b="1" i="1" dirty="0" smtClean="0">
              <a:solidFill>
                <a:prstClr val="black"/>
              </a:solidFill>
            </a:endParaRPr>
          </a:p>
        </p:txBody>
      </p:sp>
      <p:sp>
        <p:nvSpPr>
          <p:cNvPr id="2" name="Slide Number Placeholder 1"/>
          <p:cNvSpPr>
            <a:spLocks noGrp="1"/>
          </p:cNvSpPr>
          <p:nvPr>
            <p:ph type="sldNum" sz="quarter" idx="12"/>
          </p:nvPr>
        </p:nvSpPr>
        <p:spPr/>
        <p:txBody>
          <a:bodyPr/>
          <a:lstStyle/>
          <a:p>
            <a:fld id="{F79F11AE-FEA8-4E86-BAC6-BA1A6295265B}" type="slidenum">
              <a:rPr lang="en-IE" smtClean="0">
                <a:solidFill>
                  <a:prstClr val="black">
                    <a:tint val="75000"/>
                  </a:prstClr>
                </a:solidFill>
              </a:rPr>
              <a:pPr/>
              <a:t>8</a:t>
            </a:fld>
            <a:endParaRPr lang="en-IE" dirty="0">
              <a:solidFill>
                <a:prstClr val="black">
                  <a:tint val="75000"/>
                </a:prstClr>
              </a:solidFill>
            </a:endParaRPr>
          </a:p>
        </p:txBody>
      </p:sp>
    </p:spTree>
    <p:extLst>
      <p:ext uri="{BB962C8B-B14F-4D97-AF65-F5344CB8AC3E}">
        <p14:creationId xmlns:p14="http://schemas.microsoft.com/office/powerpoint/2010/main" val="437652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7302674" y="6626269"/>
            <a:ext cx="1841326" cy="246221"/>
          </a:xfrm>
          <a:prstGeom prst="rect">
            <a:avLst/>
          </a:prstGeom>
          <a:noFill/>
        </p:spPr>
        <p:txBody>
          <a:bodyPr wrap="square" rtlCol="0">
            <a:spAutoFit/>
          </a:bodyPr>
          <a:lstStyle/>
          <a:p>
            <a:pPr algn="r"/>
            <a:r>
              <a:rPr lang="en-IE" sz="1000" b="1" i="1" dirty="0" smtClean="0">
                <a:solidFill>
                  <a:prstClr val="black"/>
                </a:solidFill>
              </a:rPr>
              <a:t>Module 5.21</a:t>
            </a:r>
            <a:endParaRPr lang="en-IE" b="1" i="1" dirty="0">
              <a:solidFill>
                <a:prstClr val="black"/>
              </a:solidFill>
            </a:endParaRPr>
          </a:p>
        </p:txBody>
      </p:sp>
      <p:sp>
        <p:nvSpPr>
          <p:cNvPr id="40" name="Title 34"/>
          <p:cNvSpPr txBox="1">
            <a:spLocks/>
          </p:cNvSpPr>
          <p:nvPr/>
        </p:nvSpPr>
        <p:spPr>
          <a:xfrm>
            <a:off x="416712" y="366664"/>
            <a:ext cx="8229600" cy="70609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Century Gothic" pitchFamily="34" charset="0"/>
                <a:ea typeface="+mj-ea"/>
                <a:cs typeface="+mj-cs"/>
              </a:defRPr>
            </a:lvl1pPr>
          </a:lstStyle>
          <a:p>
            <a:r>
              <a:rPr lang="en-GB" sz="3200" b="1" i="1" smtClean="0">
                <a:solidFill>
                  <a:srgbClr val="990033"/>
                </a:solidFill>
                <a:effectLst>
                  <a:outerShdw blurRad="38100" dist="38100" dir="2700000" algn="tl">
                    <a:srgbClr val="000000">
                      <a:alpha val="43137"/>
                    </a:srgbClr>
                  </a:outerShdw>
                </a:effectLst>
                <a:ea typeface="+mn-ea"/>
                <a:cs typeface="+mn-cs"/>
              </a:rPr>
              <a:t>For Honours Leaving Cert use z scores</a:t>
            </a:r>
            <a:endParaRPr lang="en-IE" sz="3200" b="1" i="1" dirty="0">
              <a:solidFill>
                <a:srgbClr val="990033"/>
              </a:solidFill>
              <a:effectLst>
                <a:outerShdw blurRad="38100" dist="38100" dir="2700000" algn="tl">
                  <a:srgbClr val="000000">
                    <a:alpha val="43137"/>
                  </a:srgbClr>
                </a:outerShdw>
              </a:effectLst>
              <a:ea typeface="+mn-ea"/>
              <a:cs typeface="+mn-cs"/>
            </a:endParaRPr>
          </a:p>
        </p:txBody>
      </p:sp>
      <p:grpSp>
        <p:nvGrpSpPr>
          <p:cNvPr id="41" name="Group 40"/>
          <p:cNvGrpSpPr/>
          <p:nvPr/>
        </p:nvGrpSpPr>
        <p:grpSpPr>
          <a:xfrm>
            <a:off x="718571" y="1297799"/>
            <a:ext cx="7704000" cy="4360507"/>
            <a:chOff x="718571" y="1297799"/>
            <a:chExt cx="7704000" cy="4360507"/>
          </a:xfrm>
        </p:grpSpPr>
        <p:sp>
          <p:nvSpPr>
            <p:cNvPr id="42" name="Line 15"/>
            <p:cNvSpPr>
              <a:spLocks noChangeShapeType="1"/>
            </p:cNvSpPr>
            <p:nvPr/>
          </p:nvSpPr>
          <p:spPr bwMode="auto">
            <a:xfrm>
              <a:off x="718571" y="4077072"/>
              <a:ext cx="7704000"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43" name="Line 16"/>
            <p:cNvSpPr>
              <a:spLocks noChangeShapeType="1"/>
            </p:cNvSpPr>
            <p:nvPr/>
          </p:nvSpPr>
          <p:spPr bwMode="auto">
            <a:xfrm>
              <a:off x="903771" y="4109994"/>
              <a:ext cx="0" cy="19087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44" name="Line 16"/>
            <p:cNvSpPr>
              <a:spLocks noChangeShapeType="1"/>
            </p:cNvSpPr>
            <p:nvPr/>
          </p:nvSpPr>
          <p:spPr bwMode="auto">
            <a:xfrm>
              <a:off x="8220900" y="4109994"/>
              <a:ext cx="0" cy="180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1373888228"/>
                </p:ext>
              </p:extLst>
            </p:nvPr>
          </p:nvGraphicFramePr>
          <p:xfrm>
            <a:off x="4476750" y="4406900"/>
            <a:ext cx="190500" cy="247650"/>
          </p:xfrm>
          <a:graphic>
            <a:graphicData uri="http://schemas.openxmlformats.org/presentationml/2006/ole">
              <mc:AlternateContent xmlns:mc="http://schemas.openxmlformats.org/markup-compatibility/2006">
                <mc:Choice xmlns:v="urn:schemas-microsoft-com:vml" Requires="v">
                  <p:oleObj spid="_x0000_s53310" name="Equation" r:id="rId4" imgW="126720" imgH="164880" progId="Equation.DSMT4">
                    <p:embed/>
                  </p:oleObj>
                </mc:Choice>
                <mc:Fallback>
                  <p:oleObj name="Equation" r:id="rId4" imgW="126720" imgH="164880" progId="Equation.DSMT4">
                    <p:embed/>
                    <p:pic>
                      <p:nvPicPr>
                        <p:cNvPr id="0" name=""/>
                        <p:cNvPicPr>
                          <a:picLocks noChangeAspect="1" noChangeArrowheads="1"/>
                        </p:cNvPicPr>
                        <p:nvPr/>
                      </p:nvPicPr>
                      <p:blipFill>
                        <a:blip r:embed="rId5"/>
                        <a:srcRect/>
                        <a:stretch>
                          <a:fillRect/>
                        </a:stretch>
                      </p:blipFill>
                      <p:spPr bwMode="auto">
                        <a:xfrm>
                          <a:off x="4476750" y="4406900"/>
                          <a:ext cx="1905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26"/>
            <p:cNvGraphicFramePr>
              <a:graphicFrameLocks noChangeAspect="1"/>
            </p:cNvGraphicFramePr>
            <p:nvPr>
              <p:extLst>
                <p:ext uri="{D42A27DB-BD31-4B8C-83A1-F6EECF244321}">
                  <p14:modId xmlns:p14="http://schemas.microsoft.com/office/powerpoint/2010/main" val="2137557169"/>
                </p:ext>
              </p:extLst>
            </p:nvPr>
          </p:nvGraphicFramePr>
          <p:xfrm>
            <a:off x="6745288" y="4459288"/>
            <a:ext cx="590550" cy="247650"/>
          </p:xfrm>
          <a:graphic>
            <a:graphicData uri="http://schemas.openxmlformats.org/presentationml/2006/ole">
              <mc:AlternateContent xmlns:mc="http://schemas.openxmlformats.org/markup-compatibility/2006">
                <mc:Choice xmlns:v="urn:schemas-microsoft-com:vml" Requires="v">
                  <p:oleObj spid="_x0000_s53311" name="Equation" r:id="rId6" imgW="393480" imgH="164880" progId="Equation.DSMT4">
                    <p:embed/>
                  </p:oleObj>
                </mc:Choice>
                <mc:Fallback>
                  <p:oleObj name="Equation" r:id="rId6" imgW="393480" imgH="164880" progId="Equation.DSMT4">
                    <p:embed/>
                    <p:pic>
                      <p:nvPicPr>
                        <p:cNvPr id="0" name=""/>
                        <p:cNvPicPr>
                          <a:picLocks noChangeAspect="1" noChangeArrowheads="1"/>
                        </p:cNvPicPr>
                        <p:nvPr/>
                      </p:nvPicPr>
                      <p:blipFill>
                        <a:blip r:embed="rId7"/>
                        <a:srcRect/>
                        <a:stretch>
                          <a:fillRect/>
                        </a:stretch>
                      </p:blipFill>
                      <p:spPr bwMode="auto">
                        <a:xfrm>
                          <a:off x="6745288" y="4459288"/>
                          <a:ext cx="5905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29"/>
            <p:cNvGraphicFramePr>
              <a:graphicFrameLocks noChangeAspect="1"/>
            </p:cNvGraphicFramePr>
            <p:nvPr>
              <p:extLst>
                <p:ext uri="{D42A27DB-BD31-4B8C-83A1-F6EECF244321}">
                  <p14:modId xmlns:p14="http://schemas.microsoft.com/office/powerpoint/2010/main" val="1527657739"/>
                </p:ext>
              </p:extLst>
            </p:nvPr>
          </p:nvGraphicFramePr>
          <p:xfrm>
            <a:off x="1816100" y="4459288"/>
            <a:ext cx="590550" cy="247650"/>
          </p:xfrm>
          <a:graphic>
            <a:graphicData uri="http://schemas.openxmlformats.org/presentationml/2006/ole">
              <mc:AlternateContent xmlns:mc="http://schemas.openxmlformats.org/markup-compatibility/2006">
                <mc:Choice xmlns:v="urn:schemas-microsoft-com:vml" Requires="v">
                  <p:oleObj spid="_x0000_s53312" name="Equation" r:id="rId8" imgW="393480" imgH="164880" progId="Equation.DSMT4">
                    <p:embed/>
                  </p:oleObj>
                </mc:Choice>
                <mc:Fallback>
                  <p:oleObj name="Equation" r:id="rId8" imgW="393480" imgH="164880" progId="Equation.DSMT4">
                    <p:embed/>
                    <p:pic>
                      <p:nvPicPr>
                        <p:cNvPr id="0" name=""/>
                        <p:cNvPicPr>
                          <a:picLocks noChangeAspect="1" noChangeArrowheads="1"/>
                        </p:cNvPicPr>
                        <p:nvPr/>
                      </p:nvPicPr>
                      <p:blipFill>
                        <a:blip r:embed="rId9"/>
                        <a:srcRect/>
                        <a:stretch>
                          <a:fillRect/>
                        </a:stretch>
                      </p:blipFill>
                      <p:spPr bwMode="auto">
                        <a:xfrm>
                          <a:off x="1816100" y="4459288"/>
                          <a:ext cx="5905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Line 16"/>
            <p:cNvSpPr>
              <a:spLocks noChangeShapeType="1"/>
            </p:cNvSpPr>
            <p:nvPr/>
          </p:nvSpPr>
          <p:spPr bwMode="auto">
            <a:xfrm>
              <a:off x="4560283" y="1301682"/>
              <a:ext cx="0" cy="29650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49" name="Line 23"/>
            <p:cNvSpPr>
              <a:spLocks noChangeShapeType="1"/>
            </p:cNvSpPr>
            <p:nvPr/>
          </p:nvSpPr>
          <p:spPr bwMode="auto">
            <a:xfrm flipV="1">
              <a:off x="5777583" y="2309794"/>
              <a:ext cx="0" cy="1944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50" name="Line 23"/>
            <p:cNvSpPr>
              <a:spLocks noChangeShapeType="1"/>
            </p:cNvSpPr>
            <p:nvPr/>
          </p:nvSpPr>
          <p:spPr bwMode="auto">
            <a:xfrm flipV="1">
              <a:off x="7006459" y="367794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51" name="Line 23"/>
            <p:cNvSpPr>
              <a:spLocks noChangeShapeType="1"/>
            </p:cNvSpPr>
            <p:nvPr/>
          </p:nvSpPr>
          <p:spPr bwMode="auto">
            <a:xfrm flipV="1">
              <a:off x="3348829" y="2381802"/>
              <a:ext cx="0" cy="1908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52" name="Line 23"/>
            <p:cNvSpPr>
              <a:spLocks noChangeShapeType="1"/>
            </p:cNvSpPr>
            <p:nvPr/>
          </p:nvSpPr>
          <p:spPr bwMode="auto">
            <a:xfrm flipV="1">
              <a:off x="2123871" y="367794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53" name="Left-Right Arrow 52"/>
            <p:cNvSpPr/>
            <p:nvPr/>
          </p:nvSpPr>
          <p:spPr>
            <a:xfrm>
              <a:off x="2142263" y="4549065"/>
              <a:ext cx="4815067" cy="1109241"/>
            </a:xfrm>
            <a:prstGeom prst="lef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2800" b="1" dirty="0" smtClean="0">
                  <a:solidFill>
                    <a:srgbClr val="1F497D">
                      <a:lumMod val="75000"/>
                    </a:srgbClr>
                  </a:solidFill>
                </a:rPr>
                <a:t>95%</a:t>
              </a:r>
              <a:endParaRPr lang="en-IE" b="1" dirty="0">
                <a:solidFill>
                  <a:srgbClr val="1F497D">
                    <a:lumMod val="75000"/>
                  </a:srgbClr>
                </a:solidFill>
              </a:endParaRPr>
            </a:p>
          </p:txBody>
        </p:sp>
        <p:sp>
          <p:nvSpPr>
            <p:cNvPr id="54" name="Freeform 14"/>
            <p:cNvSpPr>
              <a:spLocks/>
            </p:cNvSpPr>
            <p:nvPr/>
          </p:nvSpPr>
          <p:spPr bwMode="auto">
            <a:xfrm>
              <a:off x="788025" y="1297799"/>
              <a:ext cx="7569843" cy="2812195"/>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55" name="Right Arrow 54"/>
            <p:cNvSpPr/>
            <p:nvPr/>
          </p:nvSpPr>
          <p:spPr>
            <a:xfrm>
              <a:off x="6957330" y="4578186"/>
              <a:ext cx="1152128" cy="1080120"/>
            </a:xfrm>
            <a:prstGeom prst="rightArrow">
              <a:avLst>
                <a:gd name="adj1" fmla="val 50000"/>
                <a:gd name="adj2" fmla="val 59383"/>
              </a:avLst>
            </a:prstGeom>
            <a:solidFill>
              <a:srgbClr val="00B0F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6" name="Right Arrow 55"/>
            <p:cNvSpPr/>
            <p:nvPr/>
          </p:nvSpPr>
          <p:spPr>
            <a:xfrm flipH="1">
              <a:off x="919092" y="4578186"/>
              <a:ext cx="1223171" cy="1080120"/>
            </a:xfrm>
            <a:prstGeom prst="rightArrow">
              <a:avLst>
                <a:gd name="adj1" fmla="val 50000"/>
                <a:gd name="adj2" fmla="val 59383"/>
              </a:avLst>
            </a:prstGeom>
            <a:solidFill>
              <a:srgbClr val="00B0F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8" name="TextBox 57"/>
            <p:cNvSpPr txBox="1"/>
            <p:nvPr/>
          </p:nvSpPr>
          <p:spPr>
            <a:xfrm>
              <a:off x="1103586" y="4855779"/>
              <a:ext cx="1020285" cy="523220"/>
            </a:xfrm>
            <a:prstGeom prst="rect">
              <a:avLst/>
            </a:prstGeom>
            <a:noFill/>
          </p:spPr>
          <p:txBody>
            <a:bodyPr wrap="square" rtlCol="0">
              <a:spAutoFit/>
            </a:bodyPr>
            <a:lstStyle/>
            <a:p>
              <a:r>
                <a:rPr lang="en-GB" sz="2800" b="1" dirty="0" smtClean="0">
                  <a:solidFill>
                    <a:prstClr val="black"/>
                  </a:solidFill>
                </a:rPr>
                <a:t>2.5%</a:t>
              </a:r>
              <a:endParaRPr lang="en-IE" sz="2800" b="1" dirty="0" smtClean="0">
                <a:solidFill>
                  <a:prstClr val="black"/>
                </a:solidFill>
              </a:endParaRPr>
            </a:p>
          </p:txBody>
        </p:sp>
        <p:sp>
          <p:nvSpPr>
            <p:cNvPr id="59" name="TextBox 58"/>
            <p:cNvSpPr txBox="1"/>
            <p:nvPr/>
          </p:nvSpPr>
          <p:spPr>
            <a:xfrm>
              <a:off x="7006458" y="4855779"/>
              <a:ext cx="970893" cy="523220"/>
            </a:xfrm>
            <a:prstGeom prst="rect">
              <a:avLst/>
            </a:prstGeom>
            <a:noFill/>
          </p:spPr>
          <p:txBody>
            <a:bodyPr wrap="square" rtlCol="0">
              <a:spAutoFit/>
            </a:bodyPr>
            <a:lstStyle/>
            <a:p>
              <a:r>
                <a:rPr lang="en-GB" sz="2800" b="1" dirty="0" smtClean="0">
                  <a:solidFill>
                    <a:prstClr val="black"/>
                  </a:solidFill>
                </a:rPr>
                <a:t>2.5%</a:t>
              </a:r>
              <a:endParaRPr lang="en-IE" sz="2800" b="1" dirty="0" smtClean="0">
                <a:solidFill>
                  <a:prstClr val="black"/>
                </a:solidFill>
              </a:endParaRPr>
            </a:p>
          </p:txBody>
        </p:sp>
      </p:grpSp>
      <p:sp>
        <p:nvSpPr>
          <p:cNvPr id="2" name="Slide Number Placeholder 1"/>
          <p:cNvSpPr>
            <a:spLocks noGrp="1"/>
          </p:cNvSpPr>
          <p:nvPr>
            <p:ph type="sldNum" sz="quarter" idx="12"/>
          </p:nvPr>
        </p:nvSpPr>
        <p:spPr/>
        <p:txBody>
          <a:bodyPr/>
          <a:lstStyle/>
          <a:p>
            <a:fld id="{F79F11AE-FEA8-4E86-BAC6-BA1A6295265B}" type="slidenum">
              <a:rPr lang="en-IE" smtClean="0">
                <a:solidFill>
                  <a:prstClr val="black">
                    <a:tint val="75000"/>
                  </a:prstClr>
                </a:solidFill>
              </a:rPr>
              <a:pPr/>
              <a:t>9</a:t>
            </a:fld>
            <a:endParaRPr lang="en-IE" dirty="0">
              <a:solidFill>
                <a:prstClr val="black">
                  <a:tint val="75000"/>
                </a:prstClr>
              </a:solidFill>
            </a:endParaRPr>
          </a:p>
        </p:txBody>
      </p:sp>
      <p:grpSp>
        <p:nvGrpSpPr>
          <p:cNvPr id="66" name="Group 65"/>
          <p:cNvGrpSpPr/>
          <p:nvPr/>
        </p:nvGrpSpPr>
        <p:grpSpPr>
          <a:xfrm>
            <a:off x="8808342" y="919799"/>
            <a:ext cx="8183311" cy="5053126"/>
            <a:chOff x="8588417" y="919799"/>
            <a:chExt cx="8183311" cy="5053126"/>
          </a:xfrm>
        </p:grpSpPr>
        <p:sp>
          <p:nvSpPr>
            <p:cNvPr id="63" name="Rounded Rectangle 62"/>
            <p:cNvSpPr/>
            <p:nvPr/>
          </p:nvSpPr>
          <p:spPr>
            <a:xfrm rot="16200000">
              <a:off x="8368498" y="2534855"/>
              <a:ext cx="833377" cy="393540"/>
            </a:xfrm>
            <a:prstGeom prst="roundRect">
              <a:avLst/>
            </a:prstGeom>
            <a:ln/>
          </p:spPr>
          <p:style>
            <a:lnRef idx="0">
              <a:schemeClr val="accent2"/>
            </a:lnRef>
            <a:fillRef idx="3">
              <a:schemeClr val="accent2"/>
            </a:fillRef>
            <a:effectRef idx="3">
              <a:schemeClr val="accent2"/>
            </a:effectRef>
            <a:fontRef idx="minor">
              <a:schemeClr val="lt1"/>
            </a:fontRef>
          </p:style>
          <p:txBody>
            <a:bodyPr lIns="0" tIns="0" rIns="0" bIns="0" rtlCol="0" anchor="t" anchorCtr="0"/>
            <a:lstStyle/>
            <a:p>
              <a:pPr algn="ctr"/>
              <a:r>
                <a:rPr lang="en-IE" sz="1600" b="1" dirty="0" smtClean="0">
                  <a:solidFill>
                    <a:prstClr val="white"/>
                  </a:solidFill>
                </a:rPr>
                <a:t>Pg. 37</a:t>
              </a:r>
              <a:endParaRPr lang="en-IE" sz="1600" b="1" dirty="0">
                <a:solidFill>
                  <a:prstClr val="white"/>
                </a:solidFill>
              </a:endParaRPr>
            </a:p>
          </p:txBody>
        </p:sp>
        <p:pic>
          <p:nvPicPr>
            <p:cNvPr id="65" name="Picture 64" descr="P39.png"/>
            <p:cNvPicPr>
              <a:picLocks noChangeAspect="1"/>
            </p:cNvPicPr>
            <p:nvPr/>
          </p:nvPicPr>
          <p:blipFill>
            <a:blip r:embed="rId10" cstate="print"/>
            <a:stretch>
              <a:fillRect/>
            </a:stretch>
          </p:blipFill>
          <p:spPr>
            <a:xfrm>
              <a:off x="8958818" y="919799"/>
              <a:ext cx="7812910" cy="5053126"/>
            </a:xfrm>
            <a:prstGeom prst="roundRect">
              <a:avLst>
                <a:gd name="adj" fmla="val 3382"/>
              </a:avLst>
            </a:prstGeom>
            <a:ln w="19050">
              <a:solidFill>
                <a:schemeClr val="accent2">
                  <a:lumMod val="75000"/>
                </a:schemeClr>
              </a:solidFill>
            </a:ln>
          </p:spPr>
        </p:pic>
      </p:grpSp>
      <p:grpSp>
        <p:nvGrpSpPr>
          <p:cNvPr id="67" name="Group 66"/>
          <p:cNvGrpSpPr/>
          <p:nvPr/>
        </p:nvGrpSpPr>
        <p:grpSpPr>
          <a:xfrm>
            <a:off x="8808342" y="888370"/>
            <a:ext cx="7847633" cy="5000254"/>
            <a:chOff x="8588417" y="957818"/>
            <a:chExt cx="7847633" cy="5000254"/>
          </a:xfrm>
        </p:grpSpPr>
        <p:sp>
          <p:nvSpPr>
            <p:cNvPr id="64" name="Rounded Rectangle 63"/>
            <p:cNvSpPr/>
            <p:nvPr/>
          </p:nvSpPr>
          <p:spPr>
            <a:xfrm rot="16200000">
              <a:off x="8368498" y="1657109"/>
              <a:ext cx="833377" cy="393540"/>
            </a:xfrm>
            <a:prstGeom prst="roundRect">
              <a:avLst/>
            </a:prstGeom>
            <a:ln/>
          </p:spPr>
          <p:style>
            <a:lnRef idx="0">
              <a:schemeClr val="accent2"/>
            </a:lnRef>
            <a:fillRef idx="3">
              <a:schemeClr val="accent2"/>
            </a:fillRef>
            <a:effectRef idx="3">
              <a:schemeClr val="accent2"/>
            </a:effectRef>
            <a:fontRef idx="minor">
              <a:schemeClr val="lt1"/>
            </a:fontRef>
          </p:style>
          <p:txBody>
            <a:bodyPr lIns="0" tIns="0" rIns="0" bIns="0" rtlCol="0" anchor="t" anchorCtr="0"/>
            <a:lstStyle/>
            <a:p>
              <a:pPr algn="ctr"/>
              <a:r>
                <a:rPr lang="en-IE" sz="1600" b="1" dirty="0" smtClean="0">
                  <a:solidFill>
                    <a:prstClr val="white"/>
                  </a:solidFill>
                </a:rPr>
                <a:t>Pg. 36</a:t>
              </a:r>
              <a:endParaRPr lang="en-IE" sz="1600" b="1" dirty="0">
                <a:solidFill>
                  <a:prstClr val="white"/>
                </a:solidFill>
              </a:endParaRPr>
            </a:p>
          </p:txBody>
        </p:sp>
        <p:pic>
          <p:nvPicPr>
            <p:cNvPr id="57" name="Picture 56" descr="P38.png"/>
            <p:cNvPicPr>
              <a:picLocks noChangeAspect="1"/>
            </p:cNvPicPr>
            <p:nvPr/>
          </p:nvPicPr>
          <p:blipFill>
            <a:blip r:embed="rId11" cstate="print"/>
            <a:stretch>
              <a:fillRect/>
            </a:stretch>
          </p:blipFill>
          <p:spPr>
            <a:xfrm>
              <a:off x="8935668" y="957818"/>
              <a:ext cx="7500382" cy="5000254"/>
            </a:xfrm>
            <a:prstGeom prst="roundRect">
              <a:avLst>
                <a:gd name="adj" fmla="val 2529"/>
              </a:avLst>
            </a:prstGeom>
            <a:ln w="19050">
              <a:solidFill>
                <a:schemeClr val="accent2">
                  <a:lumMod val="75000"/>
                </a:schemeClr>
              </a:solidFill>
            </a:ln>
          </p:spPr>
        </p:pic>
      </p:grpSp>
    </p:spTree>
    <p:extLst>
      <p:ext uri="{BB962C8B-B14F-4D97-AF65-F5344CB8AC3E}">
        <p14:creationId xmlns:p14="http://schemas.microsoft.com/office/powerpoint/2010/main" val="1929497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11111E-6 -2.77521E-7 L -0.93871 -2.77521E-7 " pathEditMode="relative" rAng="0" ptsTypes="AA">
                                      <p:cBhvr>
                                        <p:cTn id="6" dur="2000" fill="hold"/>
                                        <p:tgtEl>
                                          <p:spTgt spid="67"/>
                                        </p:tgtEl>
                                        <p:attrNameLst>
                                          <p:attrName>ppt_x</p:attrName>
                                          <p:attrName>ppt_y</p:attrName>
                                        </p:attrNameLst>
                                      </p:cBhvr>
                                      <p:rCtr x="-469"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872 -4.51434E-6 L 0.00121 -4.51434E-6 " pathEditMode="relative" rAng="0" ptsTypes="AA">
                                      <p:cBhvr>
                                        <p:cTn id="10" dur="2000" fill="hold"/>
                                        <p:tgtEl>
                                          <p:spTgt spid="67"/>
                                        </p:tgtEl>
                                        <p:attrNameLst>
                                          <p:attrName>ppt_x</p:attrName>
                                          <p:attrName>ppt_y</p:attrName>
                                        </p:attrNameLst>
                                      </p:cBhvr>
                                      <p:rCtr x="470" y="0"/>
                                    </p:animMotion>
                                  </p:childTnLst>
                                </p:cTn>
                              </p:par>
                            </p:childTnLst>
                          </p:cTn>
                        </p:par>
                      </p:childTnLst>
                    </p:cTn>
                  </p:par>
                </p:childTnLst>
              </p:cTn>
              <p:nextCondLst>
                <p:cond evt="onClick" delay="0">
                  <p:tgtEl>
                    <p:spTgt spid="67"/>
                  </p:tgtEl>
                </p:cond>
              </p:nextCondLst>
            </p:seq>
            <p:seq concurrent="1" nextAc="seek">
              <p:cTn id="11" restart="whenNotActive" fill="hold" evtFilter="cancelBubble" nodeType="interactiveSeq">
                <p:stCondLst>
                  <p:cond evt="onClick" delay="0">
                    <p:tgtEl>
                      <p:spTgt spid="66"/>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00243 0.01297 L -0.93993 0.01297 " pathEditMode="relative" rAng="0" ptsTypes="AA">
                                      <p:cBhvr>
                                        <p:cTn id="15" dur="2000" fill="hold"/>
                                        <p:tgtEl>
                                          <p:spTgt spid="66"/>
                                        </p:tgtEl>
                                        <p:attrNameLst>
                                          <p:attrName>ppt_x</p:attrName>
                                          <p:attrName>ppt_y</p:attrName>
                                        </p:attrNameLst>
                                      </p:cBhvr>
                                      <p:rCtr x="-471"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93888 0.01274 L 0.00087 0.01274 " pathEditMode="relative" rAng="0" ptsTypes="AA">
                                      <p:cBhvr>
                                        <p:cTn id="19" dur="2000" fill="hold"/>
                                        <p:tgtEl>
                                          <p:spTgt spid="66"/>
                                        </p:tgtEl>
                                        <p:attrNameLst>
                                          <p:attrName>ppt_x</p:attrName>
                                          <p:attrName>ppt_y</p:attrName>
                                        </p:attrNameLst>
                                      </p:cBhvr>
                                      <p:rCtr x="470" y="0"/>
                                    </p:animMotion>
                                  </p:childTnLst>
                                </p:cTn>
                              </p:par>
                            </p:childTnLst>
                          </p:cTn>
                        </p:par>
                      </p:childTnLst>
                    </p:cTn>
                  </p:par>
                </p:childTnLst>
              </p:cTn>
              <p:nextCondLst>
                <p:cond evt="onClick" delay="0">
                  <p:tgtEl>
                    <p:spTgt spid="66"/>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239cdbbfd7e8e536c27ba69335576d8615847e3"/>
</p:tagLst>
</file>

<file path=ppt/tags/tag2.xml><?xml version="1.0" encoding="utf-8"?>
<p:tagLst xmlns:a="http://schemas.openxmlformats.org/drawingml/2006/main" xmlns:r="http://schemas.openxmlformats.org/officeDocument/2006/relationships" xmlns:p="http://schemas.openxmlformats.org/presentationml/2006/main">
  <p:tag name="TIMING" val="|.3|.5|.6"/>
</p:tagLst>
</file>

<file path=ppt/theme/theme1.xml><?xml version="1.0" encoding="utf-8"?>
<a:theme xmlns:a="http://schemas.openxmlformats.org/drawingml/2006/main" name="Slidemastertrial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lgGrid">
          <a:fgClr>
            <a:srgbClr val="00B050"/>
          </a:fgClr>
          <a:bgClr>
            <a:schemeClr val="bg1"/>
          </a:bgClr>
        </a:patt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b="1" dirty="0" smtClean="0"/>
        </a:defPPr>
      </a:lstStyle>
    </a:txDef>
  </a:objectDefaults>
  <a:extraClrSchemeLst/>
</a:theme>
</file>

<file path=ppt/theme/theme2.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mastertrial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lgGrid">
          <a:fgClr>
            <a:srgbClr val="00B050"/>
          </a:fgClr>
          <a:bgClr>
            <a:schemeClr val="bg1"/>
          </a:bgClr>
        </a:patt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b="1" dirty="0" smtClean="0"/>
        </a:defPPr>
      </a:lstStyle>
    </a:txDef>
  </a:objectDefaults>
  <a:extraClrSchemeLst/>
</a:theme>
</file>

<file path=ppt/theme/theme5.xml><?xml version="1.0" encoding="utf-8"?>
<a:theme xmlns:a="http://schemas.openxmlformats.org/drawingml/2006/main" name="2_Slidemastertrial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lgGrid">
          <a:fgClr>
            <a:srgbClr val="00B050"/>
          </a:fgClr>
          <a:bgClr>
            <a:schemeClr val="bg1"/>
          </a:bgClr>
        </a:patt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b="1" dirty="0" smtClean="0"/>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30143</TotalTime>
  <Words>5111</Words>
  <Application>Microsoft Office PowerPoint</Application>
  <PresentationFormat>On-screen Show (4:3)</PresentationFormat>
  <Paragraphs>888</Paragraphs>
  <Slides>76</Slides>
  <Notes>59</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76</vt:i4>
      </vt:variant>
    </vt:vector>
  </HeadingPairs>
  <TitlesOfParts>
    <vt:vector size="93" baseType="lpstr">
      <vt:lpstr>Arial</vt:lpstr>
      <vt:lpstr>Bradley Hand ITC</vt:lpstr>
      <vt:lpstr>Calibri</vt:lpstr>
      <vt:lpstr>Cambria Math</vt:lpstr>
      <vt:lpstr>Century Gothic</vt:lpstr>
      <vt:lpstr>Narkisim</vt:lpstr>
      <vt:lpstr>Segoe Print</vt:lpstr>
      <vt:lpstr>Symbol</vt:lpstr>
      <vt:lpstr>Tahoma</vt:lpstr>
      <vt:lpstr>Times New Roman</vt:lpstr>
      <vt:lpstr>Wingdings</vt:lpstr>
      <vt:lpstr>Slidemastertrial3</vt:lpstr>
      <vt:lpstr>1_Office Theme</vt:lpstr>
      <vt:lpstr>2_Office Theme</vt:lpstr>
      <vt:lpstr>1_Slidemastertrial3</vt:lpstr>
      <vt:lpstr>2_Slidemastertrial3</vt:lpstr>
      <vt:lpstr>Equation</vt:lpstr>
      <vt:lpstr>Statistics &amp; Probability</vt:lpstr>
      <vt:lpstr>Recap of  workshop 5</vt:lpstr>
      <vt:lpstr>We analysed Right Foot Lengths as an example of continuous data that would be normally distributed </vt:lpstr>
      <vt:lpstr>PowerPoint Presentation</vt:lpstr>
      <vt:lpstr>PowerPoint Presentation</vt:lpstr>
      <vt:lpstr>Empirical Rule</vt:lpstr>
      <vt:lpstr>Empirical Rule</vt:lpstr>
      <vt:lpstr>Most Important for Inferential Stats  on our Syllabus</vt:lpstr>
      <vt:lpstr>PowerPoint Presentation</vt:lpstr>
      <vt:lpstr>First, build on the informal language we already know.</vt:lpstr>
      <vt:lpstr>PowerPoint Presentation</vt:lpstr>
      <vt:lpstr>PowerPoint Presentation</vt:lpstr>
      <vt:lpstr>PowerPoint Presentation</vt:lpstr>
      <vt:lpstr>PowerPoint Presentation</vt:lpstr>
      <vt:lpstr>PowerPoint Presentation</vt:lpstr>
      <vt:lpstr>PowerPoint Presentation</vt:lpstr>
      <vt:lpstr>Mobile Phones</vt:lpstr>
      <vt:lpstr>PowerPoint Presentation</vt:lpstr>
      <vt:lpstr>PowerPoint Presentation</vt:lpstr>
      <vt:lpstr>New Terminology</vt:lpstr>
      <vt:lpstr>New Terminology</vt:lpstr>
      <vt:lpstr>Confidence</vt:lpstr>
      <vt:lpstr>Quantify</vt:lpstr>
      <vt:lpstr>Q: Where do you keep your mobile phone at night?</vt:lpstr>
      <vt:lpstr>PowerPoint Presentation</vt:lpstr>
      <vt:lpstr>If we took another sample of 25…</vt:lpstr>
      <vt:lpstr>Empirical Rule: 95% of the sampled proportions (%) will lie  within 2 sd of the true population proportion </vt:lpstr>
      <vt:lpstr>Approximately 95% of the sample proportions are between 10% and 50% </vt:lpstr>
      <vt:lpstr>In Reality…</vt:lpstr>
      <vt:lpstr>“95% confidence intervals” using the margin of error around the sampled proportion (blue dot)</vt:lpstr>
      <vt:lpstr>“95% confidence intervals” using the margin of error around the sampled proportion (blue dot)</vt:lpstr>
      <vt:lpstr>Sample Size and Error</vt:lpstr>
      <vt:lpstr>Sample Size &amp; Margin of Error</vt:lpstr>
      <vt:lpstr> Level of Confidence 95% </vt:lpstr>
      <vt:lpstr>PowerPoint Presentation</vt:lpstr>
      <vt:lpstr>Sample Size 25</vt:lpstr>
      <vt:lpstr>Sample Size 100</vt:lpstr>
      <vt:lpstr>Sample Size 1111</vt:lpstr>
      <vt:lpstr>PowerPoint Presentation</vt:lpstr>
      <vt:lpstr>Revisit Margin of Error</vt:lpstr>
      <vt:lpstr>Higher Level</vt:lpstr>
      <vt:lpstr>NCCA</vt:lpstr>
      <vt:lpstr>Recap of  workshop 5</vt:lpstr>
      <vt:lpstr>PowerPoint Presentation</vt:lpstr>
      <vt:lpstr>Hypothesis Testing</vt:lpstr>
      <vt:lpstr>A Claim</vt:lpstr>
      <vt:lpstr>A Claim</vt:lpstr>
      <vt:lpstr>On-line</vt:lpstr>
      <vt:lpstr>Testing a Claim about a Proportion using a Sample Proportion</vt:lpstr>
      <vt:lpstr>Courtroom Analogy to Teach Formal Language</vt:lpstr>
      <vt:lpstr>Overview</vt:lpstr>
      <vt:lpstr>Some Distributions</vt:lpstr>
      <vt:lpstr>Question</vt:lpstr>
      <vt:lpstr>Our Findings</vt:lpstr>
      <vt:lpstr>Analysing the Relationship Between Sample Means and the Population Mean</vt:lpstr>
      <vt:lpstr>PowerPoint Presentation</vt:lpstr>
      <vt:lpstr>PowerPoint Presentation</vt:lpstr>
      <vt:lpstr>PowerPoint Presentation</vt:lpstr>
      <vt:lpstr>PowerPoint Presentation</vt:lpstr>
      <vt:lpstr>ICT</vt:lpstr>
      <vt:lpstr>Compare the Standard Deviations of the Samples to the Population Standard Deviation</vt:lpstr>
      <vt:lpstr>School Bags: Our Findings</vt:lpstr>
      <vt:lpstr>Note about σ or s</vt:lpstr>
      <vt:lpstr>Why we chose this approach</vt:lpstr>
      <vt:lpstr>Key Ideas</vt:lpstr>
      <vt:lpstr>Overview</vt:lpstr>
      <vt:lpstr>Task</vt:lpstr>
      <vt:lpstr>Solution to Task</vt:lpstr>
      <vt:lpstr>Solution to Task</vt:lpstr>
      <vt:lpstr>Solution to Task</vt:lpstr>
      <vt:lpstr>Solution to Task</vt:lpstr>
      <vt:lpstr>Confidence Intervals for the Population Mean</vt:lpstr>
      <vt:lpstr>Key Ideas</vt:lpstr>
      <vt:lpstr>A Task on Hypothesis Testing</vt:lpstr>
      <vt:lpstr>Overview</vt:lpstr>
      <vt:lpstr>Modular Courses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Study of Change</dc:title>
  <dc:creator>Tony</dc:creator>
  <cp:lastModifiedBy>Tony Knox</cp:lastModifiedBy>
  <cp:revision>785</cp:revision>
  <cp:lastPrinted>2011-09-22T12:02:55Z</cp:lastPrinted>
  <dcterms:created xsi:type="dcterms:W3CDTF">2012-11-07T08:54:08Z</dcterms:created>
  <dcterms:modified xsi:type="dcterms:W3CDTF">2015-09-28T14:54:48Z</dcterms:modified>
</cp:coreProperties>
</file>