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60"/>
  </p:notesMasterIdLst>
  <p:handoutMasterIdLst>
    <p:handoutMasterId r:id="rId61"/>
  </p:handoutMasterIdLst>
  <p:sldIdLst>
    <p:sldId id="329" r:id="rId2"/>
    <p:sldId id="330" r:id="rId3"/>
    <p:sldId id="331" r:id="rId4"/>
    <p:sldId id="332" r:id="rId5"/>
    <p:sldId id="333" r:id="rId6"/>
    <p:sldId id="334" r:id="rId7"/>
    <p:sldId id="335" r:id="rId8"/>
    <p:sldId id="336" r:id="rId9"/>
    <p:sldId id="256" r:id="rId10"/>
    <p:sldId id="259" r:id="rId11"/>
    <p:sldId id="257" r:id="rId12"/>
    <p:sldId id="321" r:id="rId13"/>
    <p:sldId id="258" r:id="rId14"/>
    <p:sldId id="273" r:id="rId15"/>
    <p:sldId id="286" r:id="rId16"/>
    <p:sldId id="287" r:id="rId17"/>
    <p:sldId id="260" r:id="rId18"/>
    <p:sldId id="261" r:id="rId19"/>
    <p:sldId id="277" r:id="rId20"/>
    <p:sldId id="283" r:id="rId21"/>
    <p:sldId id="284"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7" r:id="rId39"/>
    <p:sldId id="304" r:id="rId40"/>
    <p:sldId id="305" r:id="rId41"/>
    <p:sldId id="311" r:id="rId42"/>
    <p:sldId id="312" r:id="rId43"/>
    <p:sldId id="310" r:id="rId44"/>
    <p:sldId id="263" r:id="rId45"/>
    <p:sldId id="328" r:id="rId46"/>
    <p:sldId id="324" r:id="rId47"/>
    <p:sldId id="326" r:id="rId48"/>
    <p:sldId id="265" r:id="rId49"/>
    <p:sldId id="327" r:id="rId50"/>
    <p:sldId id="266" r:id="rId51"/>
    <p:sldId id="319" r:id="rId52"/>
    <p:sldId id="281" r:id="rId53"/>
    <p:sldId id="313" r:id="rId54"/>
    <p:sldId id="316" r:id="rId55"/>
    <p:sldId id="325" r:id="rId56"/>
    <p:sldId id="270" r:id="rId57"/>
    <p:sldId id="337" r:id="rId58"/>
    <p:sldId id="338"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BFBE6551-0C22-43F3-95CE-D3B7B9FEC7A0}">
          <p14:sldIdLst>
            <p14:sldId id="329"/>
            <p14:sldId id="330"/>
            <p14:sldId id="331"/>
            <p14:sldId id="332"/>
            <p14:sldId id="333"/>
            <p14:sldId id="334"/>
            <p14:sldId id="335"/>
            <p14:sldId id="336"/>
            <p14:sldId id="256"/>
            <p14:sldId id="259"/>
            <p14:sldId id="257"/>
            <p14:sldId id="321"/>
            <p14:sldId id="258"/>
          </p14:sldIdLst>
        </p14:section>
        <p14:section name="diagnostic test" id="{680615F8-240C-49C4-B220-0A2000255C89}">
          <p14:sldIdLst>
            <p14:sldId id="273"/>
            <p14:sldId id="286"/>
            <p14:sldId id="287"/>
            <p14:sldId id="260"/>
            <p14:sldId id="261"/>
          </p14:sldIdLst>
        </p14:section>
        <p14:section name="data Q1" id="{6E9A9A74-6DB8-429A-A67F-BD98DEDB294B}">
          <p14:sldIdLst>
            <p14:sldId id="277"/>
            <p14:sldId id="283"/>
            <p14:sldId id="284"/>
            <p14:sldId id="288"/>
            <p14:sldId id="289"/>
          </p14:sldIdLst>
        </p14:section>
        <p14:section name="Data Q2" id="{27BA2260-EBD7-42E6-B1A9-920E1FB5F70E}">
          <p14:sldIdLst>
            <p14:sldId id="290"/>
            <p14:sldId id="291"/>
            <p14:sldId id="292"/>
            <p14:sldId id="293"/>
          </p14:sldIdLst>
        </p14:section>
        <p14:section name="Data Q3" id="{53442773-6D05-4ED3-AEC5-D77DA97E21ED}">
          <p14:sldIdLst>
            <p14:sldId id="294"/>
            <p14:sldId id="295"/>
            <p14:sldId id="296"/>
            <p14:sldId id="297"/>
            <p14:sldId id="298"/>
            <p14:sldId id="299"/>
          </p14:sldIdLst>
        </p14:section>
        <p14:section name="Data Q4" id="{99EDE3D4-2CAE-4F15-837F-F079137841CA}">
          <p14:sldIdLst>
            <p14:sldId id="300"/>
            <p14:sldId id="301"/>
            <p14:sldId id="302"/>
            <p14:sldId id="303"/>
            <p14:sldId id="307"/>
          </p14:sldIdLst>
        </p14:section>
        <p14:section name="Data Q5" id="{83E97662-81C1-401F-8422-EA5CE69BE807}">
          <p14:sldIdLst>
            <p14:sldId id="304"/>
            <p14:sldId id="305"/>
            <p14:sldId id="311"/>
            <p14:sldId id="312"/>
            <p14:sldId id="310"/>
          </p14:sldIdLst>
        </p14:section>
        <p14:section name="Untitled Section" id="{5862B78E-C312-4BC9-BF2C-D6A36C653DC0}">
          <p14:sldIdLst>
            <p14:sldId id="263"/>
            <p14:sldId id="328"/>
            <p14:sldId id="324"/>
            <p14:sldId id="326"/>
            <p14:sldId id="265"/>
            <p14:sldId id="327"/>
          </p14:sldIdLst>
        </p14:section>
        <p14:section name="Untitled Section" id="{D47EDE2D-299C-41D4-BF62-13A1D84B700E}">
          <p14:sldIdLst>
            <p14:sldId id="266"/>
            <p14:sldId id="319"/>
            <p14:sldId id="281"/>
            <p14:sldId id="313"/>
          </p14:sldIdLst>
        </p14:section>
        <p14:section name="Untitled Section" id="{98DD5FB5-8D66-4579-88CC-15C78C7F39E4}">
          <p14:sldIdLst>
            <p14:sldId id="316"/>
            <p14:sldId id="325"/>
            <p14:sldId id="270"/>
            <p14:sldId id="337"/>
            <p14:sldId id="33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mus_knox" initials="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95E5A4"/>
    <a:srgbClr val="FDCC33"/>
    <a:srgbClr val="DAD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7" autoAdjust="0"/>
    <p:restoredTop sz="73535" autoAdjust="0"/>
  </p:normalViewPr>
  <p:slideViewPr>
    <p:cSldViewPr>
      <p:cViewPr varScale="1">
        <p:scale>
          <a:sx n="53" d="100"/>
          <a:sy n="53" d="100"/>
        </p:scale>
        <p:origin x="-1836" y="-96"/>
      </p:cViewPr>
      <p:guideLst>
        <p:guide orient="horz" pos="2160"/>
        <p:guide pos="2880"/>
      </p:guideLst>
    </p:cSldViewPr>
  </p:slideViewPr>
  <p:outlineViewPr>
    <p:cViewPr>
      <p:scale>
        <a:sx n="33" d="100"/>
        <a:sy n="33" d="100"/>
      </p:scale>
      <p:origin x="48" y="2466"/>
    </p:cViewPr>
  </p:outlineViewPr>
  <p:notesTextViewPr>
    <p:cViewPr>
      <p:scale>
        <a:sx n="1" d="1"/>
        <a:sy n="1" d="1"/>
      </p:scale>
      <p:origin x="0" y="0"/>
    </p:cViewPr>
  </p:notesTextViewPr>
  <p:sorterViewPr>
    <p:cViewPr>
      <p:scale>
        <a:sx n="90" d="100"/>
        <a:sy n="90" d="100"/>
      </p:scale>
      <p:origin x="0" y="0"/>
    </p:cViewPr>
  </p:sorterViewPr>
  <p:notesViewPr>
    <p:cSldViewPr>
      <p:cViewPr varScale="1">
        <p:scale>
          <a:sx n="67" d="100"/>
          <a:sy n="67" d="100"/>
        </p:scale>
        <p:origin x="-27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75DD7E-1549-477D-8D8C-22CB5C8D3B6C}" type="datetimeFigureOut">
              <a:rPr lang="en-IE" smtClean="0"/>
              <a:t>10/04/2014</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73C1D4-BCEB-4E46-BAB2-77BDFC7C9704}" type="slidenum">
              <a:rPr lang="en-IE" smtClean="0"/>
              <a:t>‹#›</a:t>
            </a:fld>
            <a:endParaRPr lang="en-IE"/>
          </a:p>
        </p:txBody>
      </p:sp>
    </p:spTree>
    <p:extLst>
      <p:ext uri="{BB962C8B-B14F-4D97-AF65-F5344CB8AC3E}">
        <p14:creationId xmlns:p14="http://schemas.microsoft.com/office/powerpoint/2010/main" val="327460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0DFA15-75A5-4A24-B246-A24A446C42D3}" type="datetimeFigureOut">
              <a:rPr lang="en-IE"/>
              <a:pPr>
                <a:defRPr/>
              </a:pPr>
              <a:t>10/04/2014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E77338-5D7E-4CCB-A6E6-59ECBE896B8B}" type="slidenum">
              <a:rPr lang="en-IE"/>
              <a:pPr>
                <a:defRPr/>
              </a:pPr>
              <a:t>‹#›</a:t>
            </a:fld>
            <a:endParaRPr lang="en-IE"/>
          </a:p>
        </p:txBody>
      </p:sp>
    </p:spTree>
    <p:extLst>
      <p:ext uri="{BB962C8B-B14F-4D97-AF65-F5344CB8AC3E}">
        <p14:creationId xmlns:p14="http://schemas.microsoft.com/office/powerpoint/2010/main" val="2888066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rojectmaths.i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r>
              <a:rPr lang="en-IE" sz="1100" b="1" dirty="0"/>
              <a:t>Lesson Study - We hope to </a:t>
            </a:r>
            <a:r>
              <a:rPr lang="en-IE" sz="1100" dirty="0"/>
              <a:t>incorporate the principles of Japanese Lesson Study, a form of professional development to bring teachers together as a professional community to improve teacher practice. </a:t>
            </a:r>
          </a:p>
          <a:p>
            <a:r>
              <a:rPr lang="en-IE" sz="1100" dirty="0"/>
              <a:t>The Lesson Study approach to professional development builds on teachers' knowledge and experiences and provides a structure for continual improvement of teaching focused on student learning. It's based on... </a:t>
            </a:r>
          </a:p>
          <a:p>
            <a:pPr lvl="0"/>
            <a:r>
              <a:rPr lang="en-IE" sz="1100" dirty="0"/>
              <a:t>Maintaining a constant focus on student learning goals where the goal of improving teaching is to improve student learning. </a:t>
            </a:r>
          </a:p>
          <a:p>
            <a:pPr lvl="0"/>
            <a:r>
              <a:rPr lang="en-IE" sz="1100" dirty="0"/>
              <a:t>Reflecting on the practice of teaching as a community of professionals with the belief that long-term improvement of teaching depends on the development of effective teaching methods. </a:t>
            </a:r>
          </a:p>
          <a:p>
            <a:pPr lvl="0"/>
            <a:r>
              <a:rPr lang="en-IE" sz="1100" dirty="0"/>
              <a:t>Encouraging teachers to keep track of changes in practice so that their learning can be shared with the broader teaching community. </a:t>
            </a:r>
          </a:p>
          <a:p>
            <a:pPr lvl="0"/>
            <a:r>
              <a:rPr lang="en-IE" sz="1100" dirty="0"/>
              <a:t>Providing support within the context of school because improvements in teaching will be most successful if they are developed in classrooms where teachers teach and students learn. </a:t>
            </a:r>
          </a:p>
          <a:p>
            <a:pPr lvl="0"/>
            <a:r>
              <a:rPr lang="en-IE" sz="1100" dirty="0"/>
              <a:t>Valuing teachers as the driving force behind school improvement because teachers are the only ones who can ensure that students' learning improves in the classroom. </a:t>
            </a:r>
          </a:p>
          <a:p>
            <a:endParaRPr lang="en-IE" dirty="0"/>
          </a:p>
        </p:txBody>
      </p:sp>
      <p:sp>
        <p:nvSpPr>
          <p:cNvPr id="4" name="Slide Number Placeholder 3"/>
          <p:cNvSpPr>
            <a:spLocks noGrp="1"/>
          </p:cNvSpPr>
          <p:nvPr>
            <p:ph type="sldNum" sz="quarter" idx="10"/>
          </p:nvPr>
        </p:nvSpPr>
        <p:spPr/>
        <p:txBody>
          <a:bodyPr/>
          <a:lstStyle/>
          <a:p>
            <a:fld id="{B50AB16B-2F49-44AD-8014-6AD4157C0A76}" type="slidenum">
              <a:rPr lang="en-IE" smtClean="0"/>
              <a:pPr/>
              <a:t>1</a:t>
            </a:fld>
            <a:endParaRPr lang="en-I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28A109-394A-47E1-B1AB-4256EA25370B}" type="slidenum">
              <a:rPr lang="en-IE">
                <a:cs typeface="Arial" charset="0"/>
              </a:rPr>
              <a:pPr fontAlgn="base">
                <a:spcBef>
                  <a:spcPct val="0"/>
                </a:spcBef>
                <a:spcAft>
                  <a:spcPct val="0"/>
                </a:spcAft>
                <a:defRPr/>
              </a:pPr>
              <a:t>10</a:t>
            </a:fld>
            <a:endParaRPr lang="en-IE"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F3183869-0E17-4EDC-BFE1-956500265BF0}" type="slidenum">
              <a:rPr lang="en-IE" smtClean="0"/>
              <a:pPr>
                <a:defRPr/>
              </a:pPr>
              <a:t>11</a:t>
            </a:fld>
            <a:endParaRPr lang="en-I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13CF487E-EF87-4AAC-8A7C-A5B001BAC002}" type="slidenum">
              <a:rPr lang="en-IE" smtClean="0"/>
              <a:pPr>
                <a:defRPr/>
              </a:pPr>
              <a:t>13</a:t>
            </a:fld>
            <a:endParaRPr lang="en-I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64BCDA7C-2A9F-4DB5-BCF0-8BA88D1951E8}" type="slidenum">
              <a:rPr lang="en-IE" smtClean="0"/>
              <a:pPr>
                <a:defRPr/>
              </a:pPr>
              <a:t>14</a:t>
            </a:fld>
            <a:endParaRPr lang="en-I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17</a:t>
            </a:fld>
            <a:endParaRPr lang="en-IE"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B65FB060-8214-410A-9B4A-510D894F5897}" type="slidenum">
              <a:rPr lang="en-IE" smtClean="0"/>
              <a:pPr>
                <a:defRPr/>
              </a:pPr>
              <a:t>18</a:t>
            </a:fld>
            <a:endParaRPr lang="en-I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0F19995-AD86-4E92-B943-5B9E9DE966BF}" type="slidenum">
              <a:rPr lang="en-IE" smtClean="0"/>
              <a:pPr>
                <a:defRPr/>
              </a:pPr>
              <a:t>19</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21E4BDB8-19F2-4855-9038-0FCCB9032E33}" type="slidenum">
              <a:rPr lang="en-IE" smtClean="0"/>
              <a:pPr>
                <a:defRPr/>
              </a:pPr>
              <a:t>20</a:t>
            </a:fld>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A1593072-8D22-4C27-8CD9-6B0F10BA302F}" type="slidenum">
              <a:rPr lang="en-IE" smtClean="0"/>
              <a:pPr>
                <a:defRPr/>
              </a:pPr>
              <a:t>21</a:t>
            </a:fld>
            <a:endParaRPr lang="en-I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D851F1D-B351-46A3-BE15-08144E08A4E7}" type="slidenum">
              <a:rPr lang="en-IE" smtClean="0"/>
              <a:pPr>
                <a:defRPr/>
              </a:pPr>
              <a:t>22</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144588" y="687388"/>
            <a:ext cx="4568825" cy="3427412"/>
          </a:xfrm>
          <a:noFill/>
          <a:ln w="2540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4200000" scaled="0"/>
            </a:gradFill>
            <a:bevel/>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IE" sz="1100" b="1" u="sng" dirty="0"/>
              <a:t>The Lesson Study Process</a:t>
            </a:r>
            <a:endParaRPr lang="en-IE" sz="1100" dirty="0"/>
          </a:p>
          <a:p>
            <a:r>
              <a:rPr lang="en-IE" sz="1100" dirty="0"/>
              <a:t>Lesson study is a teacher-directed professional development model developed in Japan. “Lesson “when translated from Japanese into English means “investigation or inquiry”. The lesson study process is grounded in teacher research and is not like traditional lesson planning. The following steps have been developed to help teachers engage in lesson study research</a:t>
            </a:r>
          </a:p>
          <a:p>
            <a:endParaRPr lang="en-US" sz="2000" dirty="0"/>
          </a:p>
        </p:txBody>
      </p:sp>
      <p:sp>
        <p:nvSpPr>
          <p:cNvPr id="4" name="Slide Number Placeholder 3"/>
          <p:cNvSpPr>
            <a:spLocks noGrp="1"/>
          </p:cNvSpPr>
          <p:nvPr>
            <p:ph type="sldNum" sz="quarter" idx="5"/>
          </p:nvPr>
        </p:nvSpPr>
        <p:spPr/>
        <p:txBody>
          <a:bodyPr/>
          <a:lstStyle/>
          <a:p>
            <a:pPr>
              <a:defRPr/>
            </a:pPr>
            <a:fld id="{C82BB507-F05C-4F05-9093-C0FCDC8AB5C9}"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D851F1D-B351-46A3-BE15-08144E08A4E7}" type="slidenum">
              <a:rPr lang="en-IE" smtClean="0"/>
              <a:pPr>
                <a:defRPr/>
              </a:pPr>
              <a:t>23</a:t>
            </a:fld>
            <a:endParaRPr lang="en-I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0F19995-AD86-4E92-B943-5B9E9DE966BF}" type="slidenum">
              <a:rPr lang="en-IE" smtClean="0"/>
              <a:pPr>
                <a:defRPr/>
              </a:pPr>
              <a:t>24</a:t>
            </a:fld>
            <a:endParaRPr lang="en-I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21E4BDB8-19F2-4855-9038-0FCCB9032E33}" type="slidenum">
              <a:rPr lang="en-IE" smtClean="0"/>
              <a:pPr>
                <a:defRPr/>
              </a:pPr>
              <a:t>25</a:t>
            </a:fld>
            <a:endParaRPr lang="en-I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A1593072-8D22-4C27-8CD9-6B0F10BA302F}" type="slidenum">
              <a:rPr lang="en-IE" smtClean="0"/>
              <a:pPr>
                <a:defRPr/>
              </a:pPr>
              <a:t>26</a:t>
            </a:fld>
            <a:endParaRPr lang="en-I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D851F1D-B351-46A3-BE15-08144E08A4E7}" type="slidenum">
              <a:rPr lang="en-IE" smtClean="0"/>
              <a:pPr>
                <a:defRPr/>
              </a:pPr>
              <a:t>27</a:t>
            </a:fld>
            <a:endParaRPr lang="en-I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0F19995-AD86-4E92-B943-5B9E9DE966BF}" type="slidenum">
              <a:rPr lang="en-IE" smtClean="0"/>
              <a:pPr>
                <a:defRPr/>
              </a:pPr>
              <a:t>28</a:t>
            </a:fld>
            <a:endParaRPr lang="en-I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21E4BDB8-19F2-4855-9038-0FCCB9032E33}" type="slidenum">
              <a:rPr lang="en-IE" smtClean="0"/>
              <a:pPr>
                <a:defRPr/>
              </a:pPr>
              <a:t>29</a:t>
            </a:fld>
            <a:endParaRPr lang="en-I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A1593072-8D22-4C27-8CD9-6B0F10BA302F}" type="slidenum">
              <a:rPr lang="en-IE" smtClean="0"/>
              <a:pPr>
                <a:defRPr/>
              </a:pPr>
              <a:t>30</a:t>
            </a:fld>
            <a:endParaRPr lang="en-I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D851F1D-B351-46A3-BE15-08144E08A4E7}" type="slidenum">
              <a:rPr lang="en-IE" smtClean="0"/>
              <a:pPr>
                <a:defRPr/>
              </a:pPr>
              <a:t>31</a:t>
            </a:fld>
            <a:endParaRPr lang="en-I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0F19995-AD86-4E92-B943-5B9E9DE966BF}" type="slidenum">
              <a:rPr lang="en-IE" smtClean="0"/>
              <a:pPr>
                <a:defRPr/>
              </a:pPr>
              <a:t>32</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9A5505C-78ED-4E0D-B7EC-55A1D7367523}"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21E4BDB8-19F2-4855-9038-0FCCB9032E33}" type="slidenum">
              <a:rPr lang="en-IE" smtClean="0"/>
              <a:pPr>
                <a:defRPr/>
              </a:pPr>
              <a:t>33</a:t>
            </a:fld>
            <a:endParaRPr lang="en-I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A1593072-8D22-4C27-8CD9-6B0F10BA302F}" type="slidenum">
              <a:rPr lang="en-IE" smtClean="0"/>
              <a:pPr>
                <a:defRPr/>
              </a:pPr>
              <a:t>34</a:t>
            </a:fld>
            <a:endParaRPr lang="en-I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D851F1D-B351-46A3-BE15-08144E08A4E7}" type="slidenum">
              <a:rPr lang="en-IE" smtClean="0"/>
              <a:pPr>
                <a:defRPr/>
              </a:pPr>
              <a:t>35</a:t>
            </a:fld>
            <a:endParaRPr lang="en-I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0F19995-AD86-4E92-B943-5B9E9DE966BF}" type="slidenum">
              <a:rPr lang="en-IE" smtClean="0"/>
              <a:pPr>
                <a:defRPr/>
              </a:pPr>
              <a:t>36</a:t>
            </a:fld>
            <a:endParaRPr lang="en-I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21E4BDB8-19F2-4855-9038-0FCCB9032E33}" type="slidenum">
              <a:rPr lang="en-IE" smtClean="0"/>
              <a:pPr>
                <a:defRPr/>
              </a:pPr>
              <a:t>37</a:t>
            </a:fld>
            <a:endParaRPr lang="en-I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21E4BDB8-19F2-4855-9038-0FCCB9032E33}" type="slidenum">
              <a:rPr lang="en-IE" smtClean="0"/>
              <a:pPr>
                <a:defRPr/>
              </a:pPr>
              <a:t>38</a:t>
            </a:fld>
            <a:endParaRPr lang="en-I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A1593072-8D22-4C27-8CD9-6B0F10BA302F}" type="slidenum">
              <a:rPr lang="en-IE" smtClean="0"/>
              <a:pPr>
                <a:defRPr/>
              </a:pPr>
              <a:t>39</a:t>
            </a:fld>
            <a:endParaRPr lang="en-I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D851F1D-B351-46A3-BE15-08144E08A4E7}" type="slidenum">
              <a:rPr lang="en-IE" smtClean="0"/>
              <a:pPr>
                <a:defRPr/>
              </a:pPr>
              <a:t>40</a:t>
            </a:fld>
            <a:endParaRPr lang="en-I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A1593072-8D22-4C27-8CD9-6B0F10BA302F}" type="slidenum">
              <a:rPr lang="en-IE" smtClean="0"/>
              <a:pPr>
                <a:defRPr/>
              </a:pPr>
              <a:t>41</a:t>
            </a:fld>
            <a:endParaRPr lang="en-I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D851F1D-B351-46A3-BE15-08144E08A4E7}" type="slidenum">
              <a:rPr lang="en-IE" smtClean="0"/>
              <a:pPr>
                <a:defRPr/>
              </a:pPr>
              <a:t>42</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fontScale="92500" lnSpcReduction="10000"/>
          </a:bodyPr>
          <a:lstStyle/>
          <a:p>
            <a:r>
              <a:rPr lang="en-IE" sz="1100" b="1" u="sng" dirty="0"/>
              <a:t>Step I - Identifying the problem and establishing a focus</a:t>
            </a:r>
            <a:endParaRPr lang="en-IE" sz="1100" dirty="0"/>
          </a:p>
          <a:p>
            <a:r>
              <a:rPr lang="en-IE" sz="1100" dirty="0"/>
              <a:t>The lesson study process begins by teachers looking critically at their mathematics curriculum. Teachers need to look at the mathematics curriculum in their schools in relationship to what they know about their students' learning. Curriculum is not just material in books but the interaction of students with the learning opportunities being provided. This is a two-sided problem that involves looking at both what students are having trouble learning and at how these concepts are currently being taught. We suggest: </a:t>
            </a:r>
          </a:p>
          <a:p>
            <a:r>
              <a:rPr lang="en-IE" sz="1100" b="1" u="sng" dirty="0"/>
              <a:t>Stage 1: Developing an Overarching goal for the Lesson</a:t>
            </a:r>
            <a:endParaRPr lang="en-IE" sz="1100" dirty="0"/>
          </a:p>
          <a:p>
            <a:r>
              <a:rPr lang="en-IE" sz="1100" dirty="0"/>
              <a:t>Thinking about and engage in designing a lesson for understanding:</a:t>
            </a:r>
          </a:p>
          <a:p>
            <a:r>
              <a:rPr lang="en-IE" sz="1100" dirty="0"/>
              <a:t>What are the enduring understandings we want our students to have? </a:t>
            </a:r>
          </a:p>
          <a:p>
            <a:r>
              <a:rPr lang="en-IE" sz="1100" dirty="0"/>
              <a:t>How will we assess students to know if they have these understandings? </a:t>
            </a:r>
          </a:p>
          <a:p>
            <a:r>
              <a:rPr lang="en-IE" sz="1100" dirty="0"/>
              <a:t>What learning opportunities can be designed to support students' gaining this understanding? </a:t>
            </a:r>
          </a:p>
          <a:p>
            <a:r>
              <a:rPr lang="en-IE" sz="1100" dirty="0"/>
              <a:t>	</a:t>
            </a:r>
          </a:p>
          <a:p>
            <a:r>
              <a:rPr lang="en-IE" sz="1100" b="1" u="sng" dirty="0"/>
              <a:t>Stage 2 - Develop the research question in the Lesson Study Group </a:t>
            </a:r>
            <a:endParaRPr lang="en-IE" sz="1100" dirty="0"/>
          </a:p>
          <a:p>
            <a:r>
              <a:rPr lang="en-IE" sz="1100" dirty="0"/>
              <a:t>Reflect back on the overarching goal your team has developed for your students. How can you relate this goal to the learning needs you identified in stage one? Clearly identify the problem area you want to address. Then develop your question for the research you will be doing through lesson study. Examples:</a:t>
            </a:r>
          </a:p>
          <a:p>
            <a:pPr lvl="0"/>
            <a:r>
              <a:rPr lang="en-IE" sz="1100" b="1" dirty="0"/>
              <a:t>Problem area:</a:t>
            </a:r>
            <a:r>
              <a:rPr lang="en-IE" sz="1100" dirty="0"/>
              <a:t> Students have a limited repertoire of learning strategies for problem solving </a:t>
            </a:r>
          </a:p>
          <a:p>
            <a:pPr lvl="0"/>
            <a:r>
              <a:rPr lang="en-IE" sz="1100" b="1" dirty="0"/>
              <a:t>The Question:</a:t>
            </a:r>
            <a:r>
              <a:rPr lang="en-IE" sz="1100" dirty="0"/>
              <a:t> Will teaching problem solving help students use more learning strategies? </a:t>
            </a:r>
          </a:p>
          <a:p>
            <a:pPr lvl="0"/>
            <a:r>
              <a:rPr lang="en-IE" sz="1100" b="1" dirty="0"/>
              <a:t>Problem area:</a:t>
            </a:r>
            <a:r>
              <a:rPr lang="en-IE" sz="1100" dirty="0"/>
              <a:t> Students don't seem to be able to visualize mathematics problems. </a:t>
            </a:r>
          </a:p>
          <a:p>
            <a:pPr lvl="0"/>
            <a:r>
              <a:rPr lang="en-IE" sz="1100" b="1" dirty="0"/>
              <a:t>The Question:</a:t>
            </a:r>
            <a:r>
              <a:rPr lang="en-IE" sz="1100" dirty="0"/>
              <a:t> Will more work with visualization of mathematical relationships help students solve problems? </a:t>
            </a:r>
          </a:p>
          <a:p>
            <a:pPr lvl="0"/>
            <a:r>
              <a:rPr lang="en-IE" sz="1100" b="1" dirty="0"/>
              <a:t>Problem area-</a:t>
            </a:r>
            <a:r>
              <a:rPr lang="en-IE" sz="1100" dirty="0"/>
              <a:t> Students are not using GeoGebra or other software applications. </a:t>
            </a:r>
          </a:p>
          <a:p>
            <a:pPr lvl="0"/>
            <a:r>
              <a:rPr lang="en-IE" sz="1100" b="1" dirty="0"/>
              <a:t>The Question-</a:t>
            </a:r>
            <a:r>
              <a:rPr lang="en-IE" sz="1100" dirty="0"/>
              <a:t> How can we teach students to use GeoGebra? What impact will this have on student learning? </a:t>
            </a:r>
          </a:p>
          <a:p>
            <a:r>
              <a:rPr lang="en-IE" sz="1100" dirty="0"/>
              <a:t> </a:t>
            </a:r>
          </a:p>
          <a:p>
            <a:r>
              <a:rPr lang="en-IE" sz="1100" dirty="0"/>
              <a:t> </a:t>
            </a:r>
          </a:p>
          <a:p>
            <a:endParaRPr lang="en-GB" dirty="0"/>
          </a:p>
        </p:txBody>
      </p:sp>
      <p:sp>
        <p:nvSpPr>
          <p:cNvPr id="4" name="Slide Number Placeholder 3"/>
          <p:cNvSpPr>
            <a:spLocks noGrp="1"/>
          </p:cNvSpPr>
          <p:nvPr>
            <p:ph type="sldNum" sz="quarter" idx="10"/>
          </p:nvPr>
        </p:nvSpPr>
        <p:spPr/>
        <p:txBody>
          <a:bodyPr/>
          <a:lstStyle/>
          <a:p>
            <a:fld id="{4B64B671-BF82-436A-B4E6-474DFE63B306}" type="slidenum">
              <a:rPr lang="en-IE" smtClean="0"/>
              <a:pPr/>
              <a:t>4</a:t>
            </a:fld>
            <a:endParaRPr lang="en-I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0F19995-AD86-4E92-B943-5B9E9DE966BF}" type="slidenum">
              <a:rPr lang="en-IE" smtClean="0"/>
              <a:pPr>
                <a:defRPr/>
              </a:pPr>
              <a:t>43</a:t>
            </a:fld>
            <a:endParaRPr lang="en-I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C56F215B-46A0-4010-B171-39C34A6C968D}" type="slidenum">
              <a:rPr lang="en-IE" smtClean="0"/>
              <a:pPr>
                <a:defRPr/>
              </a:pPr>
              <a:t>44</a:t>
            </a:fld>
            <a:endParaRPr lang="en-I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983304F0-3971-4BE7-9EDA-6BE95CBC0374}" type="slidenum">
              <a:rPr lang="en-IE" smtClean="0"/>
              <a:pPr>
                <a:defRPr/>
              </a:pPr>
              <a:t>47</a:t>
            </a:fld>
            <a:endParaRPr lang="en-I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D1CDB61D-393E-4982-867E-3FCC6AFFFEBF}" type="slidenum">
              <a:rPr lang="en-IE" smtClean="0"/>
              <a:pPr>
                <a:defRPr/>
              </a:pPr>
              <a:t>48</a:t>
            </a:fld>
            <a:endParaRPr lang="en-I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mtClean="0"/>
              <a:t>Metacognition</a:t>
            </a:r>
            <a:r>
              <a:rPr lang="en-IE" baseline="0" smtClean="0"/>
              <a:t> = </a:t>
            </a:r>
            <a:r>
              <a:rPr lang="en-IE" smtClean="0"/>
              <a:t>The </a:t>
            </a:r>
            <a:r>
              <a:rPr lang="en-IE" dirty="0" smtClean="0"/>
              <a:t>ability to be aware of</a:t>
            </a:r>
            <a:r>
              <a:rPr lang="en-IE" baseline="0" dirty="0" smtClean="0"/>
              <a:t> your own learning processes</a:t>
            </a:r>
            <a:endParaRPr lang="en-IE" dirty="0"/>
          </a:p>
        </p:txBody>
      </p:sp>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49</a:t>
            </a:fld>
            <a:endParaRPr lang="en-IE"/>
          </a:p>
        </p:txBody>
      </p:sp>
    </p:spTree>
    <p:extLst>
      <p:ext uri="{BB962C8B-B14F-4D97-AF65-F5344CB8AC3E}">
        <p14:creationId xmlns:p14="http://schemas.microsoft.com/office/powerpoint/2010/main" val="3250542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489414C2-D633-480A-9E73-A41502BF11AD}" type="slidenum">
              <a:rPr lang="en-IE" smtClean="0"/>
              <a:pPr>
                <a:defRPr/>
              </a:pPr>
              <a:t>50</a:t>
            </a:fld>
            <a:endParaRPr lang="en-I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3EBB3DCA-7783-4C27-87AC-13FCDF46DD00}" type="slidenum">
              <a:rPr lang="en-IE" smtClean="0"/>
              <a:pPr>
                <a:defRPr/>
              </a:pPr>
              <a:t>51</a:t>
            </a:fld>
            <a:endParaRPr lang="en-I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3932E215-CB46-4F87-AF17-4AEE027F21D5}" type="slidenum">
              <a:rPr lang="en-IE" smtClean="0"/>
              <a:pPr>
                <a:defRPr/>
              </a:pPr>
              <a:t>52</a:t>
            </a:fld>
            <a:endParaRPr lang="en-I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3932E215-CB46-4F87-AF17-4AEE027F21D5}" type="slidenum">
              <a:rPr lang="en-IE" smtClean="0"/>
              <a:pPr>
                <a:defRPr/>
              </a:pPr>
              <a:t>54</a:t>
            </a:fld>
            <a:endParaRPr lang="en-I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128DF4F1-4FCB-437B-8877-3B5A771DE2F6}" type="slidenum">
              <a:rPr lang="en-IE" smtClean="0"/>
              <a:pPr>
                <a:defRPr/>
              </a:pPr>
              <a:t>55</a:t>
            </a:fld>
            <a:endParaRPr lang="en-I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r>
              <a:rPr lang="en-IE" sz="1100" b="1" u="sng" dirty="0"/>
              <a:t>Step 2 - Designing the research lesson </a:t>
            </a:r>
            <a:endParaRPr lang="en-IE" sz="1100" dirty="0"/>
          </a:p>
          <a:p>
            <a:r>
              <a:rPr lang="en-IE" sz="1100" dirty="0"/>
              <a:t>Once you have identified the student learning problem you want to address it is time for planning. </a:t>
            </a:r>
          </a:p>
          <a:p>
            <a:r>
              <a:rPr lang="en-IE" sz="1100" dirty="0"/>
              <a:t>Plan the context for the research lesson by considering: </a:t>
            </a:r>
          </a:p>
          <a:p>
            <a:pPr lvl="0"/>
            <a:r>
              <a:rPr lang="en-IE" sz="1100" dirty="0"/>
              <a:t>The mathematics or other content you want students to learn </a:t>
            </a:r>
          </a:p>
          <a:p>
            <a:pPr lvl="0"/>
            <a:r>
              <a:rPr lang="en-IE" sz="1100" dirty="0"/>
              <a:t>The communication and discourse you intend students to engage in</a:t>
            </a:r>
          </a:p>
          <a:p>
            <a:pPr lvl="0"/>
            <a:r>
              <a:rPr lang="en-IE" sz="1100" dirty="0"/>
              <a:t>The kinds of data you want to gather to answer your questions</a:t>
            </a:r>
          </a:p>
          <a:p>
            <a:r>
              <a:rPr lang="en-IE" sz="1100" dirty="0"/>
              <a:t>Use the research lesson format to plan the actual observation lesson. Spend time on each of the steps and put a special emphasis on what questions or problems your students might have during the lesson.</a:t>
            </a:r>
          </a:p>
          <a:p>
            <a:r>
              <a:rPr lang="en-IE" sz="1100" dirty="0"/>
              <a:t>Prior to doing the lesson share it with your RDO and other teachers via school visit/email and ask for ideas and feedback. Also be clear about what data you want to gather and who will gather it. </a:t>
            </a:r>
          </a:p>
          <a:p>
            <a:r>
              <a:rPr lang="en-IE" sz="1100" dirty="0"/>
              <a:t> </a:t>
            </a:r>
          </a:p>
          <a:p>
            <a:endParaRPr lang="en-GB" dirty="0"/>
          </a:p>
        </p:txBody>
      </p:sp>
      <p:sp>
        <p:nvSpPr>
          <p:cNvPr id="4" name="Slide Number Placeholder 3"/>
          <p:cNvSpPr>
            <a:spLocks noGrp="1"/>
          </p:cNvSpPr>
          <p:nvPr>
            <p:ph type="sldNum" sz="quarter" idx="10"/>
          </p:nvPr>
        </p:nvSpPr>
        <p:spPr/>
        <p:txBody>
          <a:bodyPr/>
          <a:lstStyle/>
          <a:p>
            <a:fld id="{4B64B671-BF82-436A-B4E6-474DFE63B306}" type="slidenum">
              <a:rPr lang="en-IE" smtClean="0"/>
              <a:pPr/>
              <a:t>5</a:t>
            </a:fld>
            <a:endParaRPr lang="en-I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569F9E5E-9BB1-4D9E-9506-CA6D8863EBDE}" type="slidenum">
              <a:rPr lang="en-IE" smtClean="0"/>
              <a:pPr>
                <a:defRPr/>
              </a:pPr>
              <a:t>56</a:t>
            </a:fld>
            <a:endParaRPr lang="en-I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0F19995-AD86-4E92-B943-5B9E9DE966BF}" type="slidenum">
              <a:rPr lang="en-IE" smtClean="0"/>
              <a:pPr>
                <a:defRPr/>
              </a:pPr>
              <a:t>57</a:t>
            </a:fld>
            <a:endParaRPr lang="en-I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0F19995-AD86-4E92-B943-5B9E9DE966BF}" type="slidenum">
              <a:rPr lang="en-IE" smtClean="0"/>
              <a:pPr>
                <a:defRPr/>
              </a:pPr>
              <a:t>58</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fontScale="47500" lnSpcReduction="20000"/>
          </a:bodyPr>
          <a:lstStyle/>
          <a:p>
            <a:r>
              <a:rPr lang="en-IE" sz="1100" b="1" u="sng" dirty="0"/>
              <a:t>Step 3- Doing and Observing the Lesson </a:t>
            </a:r>
            <a:endParaRPr lang="en-IE" sz="1100" dirty="0"/>
          </a:p>
          <a:p>
            <a:r>
              <a:rPr lang="en-IE" sz="1100" dirty="0"/>
              <a:t>The research lesson is the opportunity to try out your ideas in the real world of teaching practice. The time spent completing steps 1-2 should help you to realize your goals for student learning in the observed lesson. [Two rounds of lessons are usually done with an opportunity to revise between the lessons. This is optional]</a:t>
            </a:r>
          </a:p>
          <a:p>
            <a:r>
              <a:rPr lang="en-IE" sz="1100" dirty="0"/>
              <a:t> </a:t>
            </a:r>
          </a:p>
          <a:p>
            <a:r>
              <a:rPr lang="en-IE" sz="1100" b="1" u="sng" dirty="0"/>
              <a:t>Observation Guide: Peer Observation</a:t>
            </a:r>
            <a:endParaRPr lang="en-IE" sz="1100" dirty="0"/>
          </a:p>
          <a:p>
            <a:r>
              <a:rPr lang="en-IE" sz="1100" dirty="0"/>
              <a:t>The data that observers from your team collect is an integral part of the research lesson process and should be driven by what it is the research group wants to know. </a:t>
            </a:r>
          </a:p>
          <a:p>
            <a:r>
              <a:rPr lang="en-IE" sz="1100" dirty="0"/>
              <a:t>Prior to the observation, each observer should read through the lesson plan developed by the research group. The lesson will be put online on the project maths website once it has been submitted by the Lesson Study group. The observer(s) should take note of the mathematical focus of the lesson and the sequence of activities the teacher and students will be engaged in during the lesson. They should participate in a session prior to observing the research lesson and be sure they have a clear understanding of what it is they are expected to observe and how and why they are being asked to make the kinds of focused observations that they asked to do.</a:t>
            </a:r>
          </a:p>
          <a:p>
            <a:r>
              <a:rPr lang="en-IE" sz="1100" dirty="0"/>
              <a:t>Observer(s) should not interfere with the process of the lesson. They should not help students with the problem or give clarifying instructions to the students. The lesson should flow as if the observer(s) were not present in the room. All observers should plan to participate in the debriefing session with the RDO and be able to provide a neat, organized, detailed summary of the data that they have collected. This data and the conversation that surrounds it, will then help the research lesson team to reflect upon, revise, and summarize what they have learned via their lesson study.</a:t>
            </a:r>
          </a:p>
          <a:p>
            <a:r>
              <a:rPr lang="en-IE" sz="1100" dirty="0"/>
              <a:t>The key is that the focus should be driven by what it is the research group wants to know and by what constitutes good data towards the answering of their questions. If this is done, then there is lots of specific evidence that can be discussed in relation to how well the research lesson met the goals of the lesson. </a:t>
            </a:r>
          </a:p>
          <a:p>
            <a:r>
              <a:rPr lang="en-IE" sz="1100" dirty="0"/>
              <a:t>There may be only one research focus during the research lesson or there may be more than one. For instance, if teachers have a goal of having students actively engaged in their own learning and they design a research lesson that they hope will meet this goal, they should discuss what evidence of engagement is. Other examples of data that are to be collected could be: Are students participating by discussing and answering questions? Are students actively problem solving, writing down ideas and solutions? </a:t>
            </a:r>
          </a:p>
          <a:p>
            <a:r>
              <a:rPr lang="en-IE" sz="1100" dirty="0"/>
              <a:t>There may be one main goal and each observer may want to focus on a group of students and gather evidence about them? One observer may want to write down numbers of students from the class who participate? The teachers may be interested in a close look at what one student does during the lesson. Maybe, there are other things the research group wants to investigate. One observer may focus on engagement and another might focus on understanding. </a:t>
            </a:r>
          </a:p>
          <a:p>
            <a:r>
              <a:rPr lang="en-IE" sz="1100" dirty="0"/>
              <a:t>The bottom line again is that the data that is to be collected should be driven by what it is the research team wants to know. During lesson study planning, before the facilitation of the research lesson there should be explicit discussion of what kind of data will help the research team gather evidence in regards to what they hope to accomplish from their research lesson. These goals should be communicated as specific data that observers should look for and notate.</a:t>
            </a:r>
          </a:p>
          <a:p>
            <a:r>
              <a:rPr lang="en-IE" sz="1100" dirty="0"/>
              <a:t>Data to Collect (this will contribute to the final reflection)</a:t>
            </a:r>
          </a:p>
          <a:p>
            <a:r>
              <a:rPr lang="en-IE" sz="1100" dirty="0"/>
              <a:t> </a:t>
            </a:r>
          </a:p>
          <a:p>
            <a:pPr lvl="0"/>
            <a:r>
              <a:rPr lang="en-IE" sz="1100" b="1" u="sng" dirty="0"/>
              <a:t>Academic</a:t>
            </a:r>
            <a:endParaRPr lang="en-IE" sz="1100" dirty="0"/>
          </a:p>
          <a:p>
            <a:pPr lvl="0"/>
            <a:r>
              <a:rPr lang="en-IE" sz="1100" dirty="0"/>
              <a:t>How did students’ images of …..change after the …..?</a:t>
            </a:r>
          </a:p>
          <a:p>
            <a:pPr lvl="0"/>
            <a:r>
              <a:rPr lang="en-IE" sz="1100" dirty="0"/>
              <a:t>Did students shift from ……to …….?</a:t>
            </a:r>
          </a:p>
          <a:p>
            <a:pPr lvl="0"/>
            <a:r>
              <a:rPr lang="en-IE" sz="1100" dirty="0"/>
              <a:t>What did students learn about …….as expressed in their copies?</a:t>
            </a:r>
          </a:p>
          <a:p>
            <a:pPr lvl="0"/>
            <a:r>
              <a:rPr lang="en-IE" sz="1100" dirty="0"/>
              <a:t>Are students using the correct vocabulary?</a:t>
            </a:r>
          </a:p>
          <a:p>
            <a:pPr lvl="0"/>
            <a:r>
              <a:rPr lang="en-IE" sz="1100" dirty="0"/>
              <a:t>Is there understanding of the maths content?</a:t>
            </a:r>
          </a:p>
          <a:p>
            <a:pPr lvl="0"/>
            <a:r>
              <a:rPr lang="en-IE" sz="1100" dirty="0"/>
              <a:t>Are they actively demonstrating and explaining within their group/board? How? What are they saying and doing?</a:t>
            </a:r>
          </a:p>
          <a:p>
            <a:r>
              <a:rPr lang="en-IE" sz="1100" dirty="0"/>
              <a:t> </a:t>
            </a:r>
          </a:p>
          <a:p>
            <a:pPr lvl="0"/>
            <a:r>
              <a:rPr lang="en-IE" sz="1100" b="1" dirty="0"/>
              <a:t> Motivation</a:t>
            </a:r>
            <a:endParaRPr lang="en-IE" sz="1100" dirty="0"/>
          </a:p>
          <a:p>
            <a:r>
              <a:rPr lang="en-IE" sz="1100" dirty="0"/>
              <a:t> </a:t>
            </a:r>
          </a:p>
          <a:p>
            <a:r>
              <a:rPr lang="en-IE" sz="1100" dirty="0"/>
              <a:t>1. How many times are students’ hands raised?</a:t>
            </a:r>
          </a:p>
          <a:p>
            <a:r>
              <a:rPr lang="en-IE" sz="1100" dirty="0"/>
              <a:t/>
            </a:r>
            <a:br>
              <a:rPr lang="en-IE" sz="1100" dirty="0"/>
            </a:br>
            <a:r>
              <a:rPr lang="en-IE" sz="1100" dirty="0"/>
              <a:t>2. Are they asking questions of each other?</a:t>
            </a:r>
          </a:p>
          <a:p>
            <a:r>
              <a:rPr lang="en-IE" sz="1100" dirty="0"/>
              <a:t/>
            </a:r>
            <a:br>
              <a:rPr lang="en-IE" sz="1100" dirty="0"/>
            </a:br>
            <a:r>
              <a:rPr lang="en-IE" sz="1100" dirty="0"/>
              <a:t>3. Are they asking questions of the teacher?</a:t>
            </a:r>
          </a:p>
          <a:p>
            <a:r>
              <a:rPr lang="en-IE" sz="1100" dirty="0"/>
              <a:t/>
            </a:r>
            <a:br>
              <a:rPr lang="en-IE" sz="1100" dirty="0"/>
            </a:br>
            <a:r>
              <a:rPr lang="en-IE" sz="1100" dirty="0"/>
              <a:t>4. Are they answering questions?</a:t>
            </a:r>
          </a:p>
          <a:p>
            <a:r>
              <a:rPr lang="en-IE" sz="1100" dirty="0"/>
              <a:t/>
            </a:r>
            <a:br>
              <a:rPr lang="en-IE" sz="1100" dirty="0"/>
            </a:br>
            <a:r>
              <a:rPr lang="en-IE" sz="1100" dirty="0"/>
              <a:t>5. Are there any 'aha' comments</a:t>
            </a:r>
          </a:p>
          <a:p>
            <a:r>
              <a:rPr lang="en-IE" sz="1100" dirty="0"/>
              <a:t> </a:t>
            </a:r>
          </a:p>
          <a:p>
            <a:pPr lvl="0"/>
            <a:r>
              <a:rPr lang="en-IE" sz="1100" b="1" u="sng" dirty="0"/>
              <a:t>Social Behaviour</a:t>
            </a:r>
            <a:endParaRPr lang="en-IE" sz="1100" dirty="0"/>
          </a:p>
          <a:p>
            <a:r>
              <a:rPr lang="en-IE" sz="1100" dirty="0"/>
              <a:t/>
            </a:r>
            <a:br>
              <a:rPr lang="en-IE" sz="1100" dirty="0"/>
            </a:br>
            <a:r>
              <a:rPr lang="en-IE" sz="1100" dirty="0"/>
              <a:t>What is the frequency of interaction? (How many times do students refer to and build on classmates' comments?</a:t>
            </a:r>
            <a:br>
              <a:rPr lang="en-IE" sz="1100" dirty="0"/>
            </a:br>
            <a:r>
              <a:rPr lang="en-IE" sz="1100" dirty="0"/>
              <a:t>Is everyone valuing peer input? (How or how not?)</a:t>
            </a:r>
            <a:br>
              <a:rPr lang="en-IE" sz="1100" dirty="0"/>
            </a:br>
            <a:r>
              <a:rPr lang="en-IE" sz="1100" dirty="0"/>
              <a:t>Is everyone participating?</a:t>
            </a:r>
          </a:p>
          <a:p>
            <a:r>
              <a:rPr lang="en-IE" sz="1100" dirty="0"/>
              <a:t>Student Attitudes towards the Lesson</a:t>
            </a:r>
            <a:br>
              <a:rPr lang="en-IE" sz="1100" dirty="0"/>
            </a:br>
            <a:r>
              <a:rPr lang="en-IE" sz="1100" dirty="0"/>
              <a:t>What did you like most about the lesson? Why?</a:t>
            </a:r>
            <a:br>
              <a:rPr lang="en-IE" sz="1100" dirty="0"/>
            </a:br>
            <a:r>
              <a:rPr lang="en-IE" sz="1100" dirty="0"/>
              <a:t>What did you like least about the lesson? Why?</a:t>
            </a:r>
            <a:br>
              <a:rPr lang="en-IE" sz="1100" dirty="0"/>
            </a:br>
            <a:r>
              <a:rPr lang="en-IE" sz="1100" dirty="0"/>
              <a:t/>
            </a:r>
            <a:br>
              <a:rPr lang="en-IE" sz="1100" dirty="0"/>
            </a:br>
            <a:r>
              <a:rPr lang="en-IE" sz="1100" dirty="0"/>
              <a:t/>
            </a:r>
            <a:br>
              <a:rPr lang="en-IE" sz="1100" dirty="0"/>
            </a:br>
            <a:endParaRPr lang="en-IE" sz="1100" dirty="0"/>
          </a:p>
          <a:p>
            <a:endParaRPr lang="en-GB" dirty="0"/>
          </a:p>
        </p:txBody>
      </p:sp>
      <p:sp>
        <p:nvSpPr>
          <p:cNvPr id="4" name="Slide Number Placeholder 3"/>
          <p:cNvSpPr>
            <a:spLocks noGrp="1"/>
          </p:cNvSpPr>
          <p:nvPr>
            <p:ph type="sldNum" sz="quarter" idx="10"/>
          </p:nvPr>
        </p:nvSpPr>
        <p:spPr/>
        <p:txBody>
          <a:bodyPr/>
          <a:lstStyle/>
          <a:p>
            <a:fld id="{4B64B671-BF82-436A-B4E6-474DFE63B306}" type="slidenum">
              <a:rPr lang="en-IE" smtClean="0"/>
              <a:pPr/>
              <a:t>6</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fontScale="70000" lnSpcReduction="20000"/>
          </a:bodyPr>
          <a:lstStyle/>
          <a:p>
            <a:r>
              <a:rPr lang="en-IE" sz="1100" b="1" u="sng" dirty="0"/>
              <a:t>Step 4 - Debriefing, reflecting and revising the lesson</a:t>
            </a:r>
            <a:endParaRPr lang="en-IE" sz="1100" dirty="0"/>
          </a:p>
          <a:p>
            <a:r>
              <a:rPr lang="en-IE" sz="1100" dirty="0"/>
              <a:t>Immediately after the lesson all those who observed the lesson should spend time in a short debrief of the lesson. The debriefing should start by allowing first the teacher who taught the lessons to comment on their reactions to what happened followed by the team who designed the lesson. Then comments should be encouraged from the team.</a:t>
            </a:r>
          </a:p>
          <a:p>
            <a:r>
              <a:rPr lang="en-IE" sz="1100" dirty="0"/>
              <a:t>Ideally, some time should be set aside for both observers and the lesson study group to take a break and gather their thoughts prior to the debrief discussion. Some questions to think about for the debriefing include the following: </a:t>
            </a:r>
          </a:p>
          <a:p>
            <a:pPr lvl="0"/>
            <a:r>
              <a:rPr lang="en-IE" sz="1100" dirty="0"/>
              <a:t>What parts of the lesson design helped to achieve the lesson goals? </a:t>
            </a:r>
          </a:p>
          <a:p>
            <a:pPr lvl="0"/>
            <a:r>
              <a:rPr lang="en-IE" sz="1100" dirty="0"/>
              <a:t>What examples of student responses/reactions show how they were engaged in the lesson? </a:t>
            </a:r>
          </a:p>
          <a:p>
            <a:pPr lvl="0"/>
            <a:r>
              <a:rPr lang="en-IE" sz="1100" dirty="0"/>
              <a:t>What could be added or changed in the lesson to better achieve lesson goals? </a:t>
            </a:r>
          </a:p>
          <a:p>
            <a:pPr lvl="0"/>
            <a:r>
              <a:rPr lang="en-IE" sz="1100" dirty="0"/>
              <a:t>How would you expect students to respond to these changes? </a:t>
            </a:r>
          </a:p>
          <a:p>
            <a:r>
              <a:rPr lang="en-IE" sz="1100" dirty="0"/>
              <a:t>The discussion during the debriefing should focus on the different aspects of the lesson and how well the planned activities (i.e. introduction, launch, student exploration, etc.) helped achieve the lesson goals. The Lesson Plan itself should be used as a lens for the observation and debriefing.  </a:t>
            </a:r>
          </a:p>
          <a:p>
            <a:r>
              <a:rPr lang="en-IE" sz="1100" dirty="0"/>
              <a:t> </a:t>
            </a:r>
          </a:p>
          <a:p>
            <a:r>
              <a:rPr lang="en-IE" sz="1100" dirty="0"/>
              <a:t>For refection purposes: One way to begin this meeting is to look back at your research question and then the process you used in the designing a lesson related to the question </a:t>
            </a:r>
          </a:p>
          <a:p>
            <a:r>
              <a:rPr lang="en-IE" sz="1100" dirty="0"/>
              <a:t> </a:t>
            </a:r>
          </a:p>
          <a:p>
            <a:r>
              <a:rPr lang="en-IE" sz="1100" dirty="0"/>
              <a:t>Design: What was the planned learning for students? </a:t>
            </a:r>
          </a:p>
          <a:p>
            <a:r>
              <a:rPr lang="en-IE" sz="1100" dirty="0"/>
              <a:t>Content- What was the concept you wanted students to learn? What evidence do you have of their understanding or lack of understanding? </a:t>
            </a:r>
          </a:p>
          <a:p>
            <a:r>
              <a:rPr lang="en-IE" sz="1100" dirty="0"/>
              <a:t>Discourse: What discourse was planned and what kind of communication occurred? </a:t>
            </a:r>
          </a:p>
          <a:p>
            <a:r>
              <a:rPr lang="en-IE" sz="1100" dirty="0"/>
              <a:t>Environment: What did you learn about your learning environment? </a:t>
            </a:r>
          </a:p>
          <a:p>
            <a:r>
              <a:rPr lang="en-IE" sz="1100" dirty="0"/>
              <a:t>Hopefully the data gathered by the observers will help answer these questions as well as your own experiences in doing the lesson. </a:t>
            </a:r>
          </a:p>
          <a:p>
            <a:r>
              <a:rPr lang="en-IE" sz="1100" b="1" u="sng" dirty="0"/>
              <a:t>Step 5 - Sharing what you've learned </a:t>
            </a:r>
            <a:endParaRPr lang="en-IE" sz="1100" dirty="0"/>
          </a:p>
          <a:p>
            <a:r>
              <a:rPr lang="en-IE" sz="1100" dirty="0"/>
              <a:t>As teacher researchers you have learned valuable knowledge about how students learn and what kinds of teaching strategies seem to be most powerful for improving student learning. Just as sharing what they learned is an important part of student learning sharing teacher research is a necessary final stage to each research lesson cycle. You have much to offer to the field and to your colleagues.</a:t>
            </a:r>
          </a:p>
          <a:p>
            <a:r>
              <a:rPr lang="en-IE" sz="1100" dirty="0"/>
              <a:t> </a:t>
            </a:r>
          </a:p>
          <a:p>
            <a:r>
              <a:rPr lang="en-IE" sz="1100" dirty="0"/>
              <a:t> </a:t>
            </a:r>
          </a:p>
          <a:p>
            <a:r>
              <a:rPr lang="en-IE" sz="1100" b="1" u="sng" dirty="0"/>
              <a:t>Final Reflection Guidelines</a:t>
            </a:r>
            <a:endParaRPr lang="en-IE" sz="1100" dirty="0"/>
          </a:p>
          <a:p>
            <a:r>
              <a:rPr lang="en-IE" sz="1100" dirty="0"/>
              <a:t>These guidelines provide an overview of the type of questions that we would like teachers from participating Lesson Study teams to discuss and reflect upon. All research reports should be written in complete sentences and paragraphs and be understandable by educators who have not seen the lesson before and should cover the following areas: mathematics learning, teaching strategies, and the lesson study process. These areas should explicitly be incorporated into data collection activities during the observation cycle of the lesson study process. Answers to each section should be supported by data that has been collected during observation and discussed during reflection and revision meetings. The final research reports will be made available on-line at </a:t>
            </a:r>
            <a:r>
              <a:rPr lang="en-IE" sz="1100" u="sng" dirty="0">
                <a:hlinkClick r:id="rId3"/>
              </a:rPr>
              <a:t>www.projectmaths.ie</a:t>
            </a:r>
            <a:r>
              <a:rPr lang="en-IE" sz="1100" dirty="0"/>
              <a:t>.</a:t>
            </a:r>
          </a:p>
          <a:p>
            <a:r>
              <a:rPr lang="en-IE" sz="1100" dirty="0"/>
              <a:t> </a:t>
            </a:r>
          </a:p>
          <a:p>
            <a:endParaRPr lang="en-GB" dirty="0"/>
          </a:p>
        </p:txBody>
      </p:sp>
      <p:sp>
        <p:nvSpPr>
          <p:cNvPr id="4" name="Slide Number Placeholder 3"/>
          <p:cNvSpPr>
            <a:spLocks noGrp="1"/>
          </p:cNvSpPr>
          <p:nvPr>
            <p:ph type="sldNum" sz="quarter" idx="10"/>
          </p:nvPr>
        </p:nvSpPr>
        <p:spPr/>
        <p:txBody>
          <a:bodyPr/>
          <a:lstStyle/>
          <a:p>
            <a:fld id="{4B64B671-BF82-436A-B4E6-474DFE63B306}" type="slidenum">
              <a:rPr lang="en-IE" smtClean="0"/>
              <a:pPr/>
              <a:t>7</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B64B671-BF82-436A-B4E6-474DFE63B306}" type="slidenum">
              <a:rPr lang="en-IE" smtClean="0"/>
              <a:pPr/>
              <a:t>8</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E" dirty="0" smtClean="0"/>
              <a:t>Example from a project school</a:t>
            </a:r>
          </a:p>
        </p:txBody>
      </p:sp>
      <p:sp>
        <p:nvSpPr>
          <p:cNvPr id="4" name="Slide Number Placeholder 3"/>
          <p:cNvSpPr>
            <a:spLocks noGrp="1"/>
          </p:cNvSpPr>
          <p:nvPr>
            <p:ph type="sldNum" sz="quarter" idx="5"/>
          </p:nvPr>
        </p:nvSpPr>
        <p:spPr/>
        <p:txBody>
          <a:bodyPr/>
          <a:lstStyle/>
          <a:p>
            <a:pPr>
              <a:defRPr/>
            </a:pPr>
            <a:fld id="{0FEB9632-44CD-43D6-87A5-2879CD401AD8}" type="slidenum">
              <a:rPr lang="en-IE" smtClean="0"/>
              <a:pPr>
                <a:defRPr/>
              </a:pPr>
              <a:t>9</a:t>
            </a:fld>
            <a:endParaRPr lang="en-I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C1B0384-E73E-4E3A-A8B7-CC8318395357}" type="datetime1">
              <a:rPr lang="en-IE"/>
              <a:pPr>
                <a:defRPr/>
              </a:pPr>
              <a:t>10/04/2014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63CAE493-46F9-4E66-B177-6CB502D17350}" type="slidenum">
              <a:rPr lang="en-IE"/>
              <a:pPr>
                <a:defRPr/>
              </a:pPr>
              <a:t>‹#›</a:t>
            </a:fld>
            <a:endParaRPr lang="en-IE"/>
          </a:p>
        </p:txBody>
      </p:sp>
    </p:spTree>
    <p:extLst>
      <p:ext uri="{BB962C8B-B14F-4D97-AF65-F5344CB8AC3E}">
        <p14:creationId xmlns:p14="http://schemas.microsoft.com/office/powerpoint/2010/main" val="315792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BCD692D-773B-408F-B782-4A3CF44AEE65}" type="datetime1">
              <a:rPr lang="en-IE"/>
              <a:pPr>
                <a:defRPr/>
              </a:pPr>
              <a:t>10/04/2014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9940D3DA-1538-450E-8801-88F653A578AB}" type="slidenum">
              <a:rPr lang="en-IE"/>
              <a:pPr>
                <a:defRPr/>
              </a:pPr>
              <a:t>‹#›</a:t>
            </a:fld>
            <a:endParaRPr lang="en-IE"/>
          </a:p>
        </p:txBody>
      </p:sp>
    </p:spTree>
    <p:extLst>
      <p:ext uri="{BB962C8B-B14F-4D97-AF65-F5344CB8AC3E}">
        <p14:creationId xmlns:p14="http://schemas.microsoft.com/office/powerpoint/2010/main" val="337758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C5B6D5-B689-4FB3-BD11-AD23EFC48A3A}" type="datetime1">
              <a:rPr lang="en-IE"/>
              <a:pPr>
                <a:defRPr/>
              </a:pPr>
              <a:t>10/04/2014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A1FC19E1-C0B1-40C2-8AD8-04B75AADC19C}" type="slidenum">
              <a:rPr lang="en-IE"/>
              <a:pPr>
                <a:defRPr/>
              </a:pPr>
              <a:t>‹#›</a:t>
            </a:fld>
            <a:endParaRPr lang="en-IE"/>
          </a:p>
        </p:txBody>
      </p:sp>
    </p:spTree>
    <p:extLst>
      <p:ext uri="{BB962C8B-B14F-4D97-AF65-F5344CB8AC3E}">
        <p14:creationId xmlns:p14="http://schemas.microsoft.com/office/powerpoint/2010/main" val="231466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7"/>
          <p:cNvSpPr/>
          <p:nvPr userDrawn="1"/>
        </p:nvSpPr>
        <p:spPr>
          <a:xfrm>
            <a:off x="-26504" y="-33132"/>
            <a:ext cx="9183756" cy="6944140"/>
          </a:xfrm>
          <a:custGeom>
            <a:avLst/>
            <a:gdLst>
              <a:gd name="connsiteX0" fmla="*/ 0 w 9183756"/>
              <a:gd name="connsiteY0" fmla="*/ 0 h 6944140"/>
              <a:gd name="connsiteX1" fmla="*/ 543339 w 9183756"/>
              <a:gd name="connsiteY1" fmla="*/ 0 h 6944140"/>
              <a:gd name="connsiteX2" fmla="*/ 569843 w 9183756"/>
              <a:gd name="connsiteY2" fmla="*/ 6400800 h 6944140"/>
              <a:gd name="connsiteX3" fmla="*/ 9183756 w 9183756"/>
              <a:gd name="connsiteY3" fmla="*/ 6361044 h 6944140"/>
              <a:gd name="connsiteX4" fmla="*/ 9183756 w 9183756"/>
              <a:gd name="connsiteY4" fmla="*/ 6944140 h 6944140"/>
              <a:gd name="connsiteX5" fmla="*/ 13252 w 9183756"/>
              <a:gd name="connsiteY5" fmla="*/ 6917635 h 6944140"/>
              <a:gd name="connsiteX6" fmla="*/ 0 w 9183756"/>
              <a:gd name="connsiteY6" fmla="*/ 0 h 694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756" h="6944140">
                <a:moveTo>
                  <a:pt x="0" y="0"/>
                </a:moveTo>
                <a:lnTo>
                  <a:pt x="543339" y="0"/>
                </a:lnTo>
                <a:lnTo>
                  <a:pt x="569843" y="6400800"/>
                </a:lnTo>
                <a:lnTo>
                  <a:pt x="9183756" y="6361044"/>
                </a:lnTo>
                <a:lnTo>
                  <a:pt x="9183756" y="6944140"/>
                </a:lnTo>
                <a:lnTo>
                  <a:pt x="13252" y="6917635"/>
                </a:lnTo>
                <a:cubicBezTo>
                  <a:pt x="8835" y="4616174"/>
                  <a:pt x="4417" y="2314714"/>
                  <a:pt x="0" y="0"/>
                </a:cubicBezTo>
                <a:close/>
              </a:path>
            </a:pathLst>
          </a:custGeom>
          <a:gradFill flip="none" rotWithShape="1">
            <a:gsLst>
              <a:gs pos="19000">
                <a:srgbClr val="FDCC33"/>
              </a:gs>
              <a:gs pos="95000">
                <a:srgbClr val="990033"/>
              </a:gs>
              <a:gs pos="100000">
                <a:schemeClr val="accent1">
                  <a:tint val="23500"/>
                  <a:satMod val="160000"/>
                </a:schemeClr>
              </a:gs>
            </a:gsLst>
            <a:path path="shape">
              <a:fillToRect l="50000" t="50000" r="50000" b="50000"/>
            </a:path>
            <a:tileRect/>
          </a:gradFill>
          <a:ln>
            <a:noFill/>
          </a:ln>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2" name="Title 1"/>
          <p:cNvSpPr>
            <a:spLocks noGrp="1"/>
          </p:cNvSpPr>
          <p:nvPr>
            <p:ph type="title"/>
          </p:nvPr>
        </p:nvSpPr>
        <p:spPr>
          <a:xfrm>
            <a:off x="662880" y="274638"/>
            <a:ext cx="8229600" cy="922114"/>
          </a:xfrm>
          <a:solidFill>
            <a:srgbClr val="990033"/>
          </a:solidFill>
          <a:effectLst/>
          <a:scene3d>
            <a:camera prst="obliqueBottomLeft"/>
            <a:lightRig rig="threePt" dir="t"/>
          </a:scene3d>
        </p:spPr>
        <p:txBody>
          <a:bodyPr/>
          <a:lstStyle>
            <a:lvl1pPr algn="l">
              <a:defRPr u="none">
                <a:solidFill>
                  <a:schemeClr val="bg1">
                    <a:lumMod val="85000"/>
                  </a:schemeClr>
                </a:solidFill>
              </a:defRPr>
            </a:lvl1pPr>
          </a:lstStyle>
          <a:p>
            <a:r>
              <a:rPr lang="en-US" dirty="0" smtClean="0"/>
              <a:t>Click to edit Master title style</a:t>
            </a:r>
            <a:endParaRPr lang="en-IE" dirty="0"/>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F8FD7A-EF62-4B31-8CA7-A973D243A396}" type="datetime1">
              <a:rPr lang="en-IE"/>
              <a:pPr>
                <a:defRPr/>
              </a:pPr>
              <a:t>10/04/2014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F887DBCE-88E3-479E-BE8F-A30AF07B032C}" type="slidenum">
              <a:rPr lang="en-IE"/>
              <a:pPr>
                <a:defRPr/>
              </a:pPr>
              <a:t>‹#›</a:t>
            </a:fld>
            <a:endParaRPr lang="en-IE"/>
          </a:p>
        </p:txBody>
      </p:sp>
    </p:spTree>
    <p:extLst>
      <p:ext uri="{BB962C8B-B14F-4D97-AF65-F5344CB8AC3E}">
        <p14:creationId xmlns:p14="http://schemas.microsoft.com/office/powerpoint/2010/main" val="42491492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88B089-1F66-42B3-B0FA-48A6818D2447}" type="datetime1">
              <a:rPr lang="en-IE"/>
              <a:pPr>
                <a:defRPr/>
              </a:pPr>
              <a:t>10/04/2014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3F5AFD6A-8AA8-419B-9AD5-C3151E9ED577}" type="slidenum">
              <a:rPr lang="en-IE"/>
              <a:pPr>
                <a:defRPr/>
              </a:pPr>
              <a:t>‹#›</a:t>
            </a:fld>
            <a:endParaRPr lang="en-IE"/>
          </a:p>
        </p:txBody>
      </p:sp>
    </p:spTree>
    <p:extLst>
      <p:ext uri="{BB962C8B-B14F-4D97-AF65-F5344CB8AC3E}">
        <p14:creationId xmlns:p14="http://schemas.microsoft.com/office/powerpoint/2010/main" val="279810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5BC701-614E-4805-9600-301DE9A112F8}" type="datetime1">
              <a:rPr lang="en-IE"/>
              <a:pPr>
                <a:defRPr/>
              </a:pPr>
              <a:t>10/04/2014</a:t>
            </a:fld>
            <a:endParaRPr lang="en-IE"/>
          </a:p>
        </p:txBody>
      </p:sp>
      <p:sp>
        <p:nvSpPr>
          <p:cNvPr id="6" name="Footer Placeholder 5"/>
          <p:cNvSpPr>
            <a:spLocks noGrp="1"/>
          </p:cNvSpPr>
          <p:nvPr>
            <p:ph type="ftr" sz="quarter" idx="11"/>
          </p:nvPr>
        </p:nvSpPr>
        <p:spPr/>
        <p:txBody>
          <a:bodyPr/>
          <a:lstStyle>
            <a:lvl1pPr>
              <a:defRPr/>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A6AD1E93-021D-42A0-9794-C5238E516A75}" type="slidenum">
              <a:rPr lang="en-IE"/>
              <a:pPr>
                <a:defRPr/>
              </a:pPr>
              <a:t>‹#›</a:t>
            </a:fld>
            <a:endParaRPr lang="en-IE"/>
          </a:p>
        </p:txBody>
      </p:sp>
    </p:spTree>
    <p:extLst>
      <p:ext uri="{BB962C8B-B14F-4D97-AF65-F5344CB8AC3E}">
        <p14:creationId xmlns:p14="http://schemas.microsoft.com/office/powerpoint/2010/main" val="74740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573CF12-40D5-4CBC-86B0-523B6269EC3E}" type="datetime1">
              <a:rPr lang="en-IE"/>
              <a:pPr>
                <a:defRPr/>
              </a:pPr>
              <a:t>10/04/2014</a:t>
            </a:fld>
            <a:endParaRPr lang="en-IE"/>
          </a:p>
        </p:txBody>
      </p:sp>
      <p:sp>
        <p:nvSpPr>
          <p:cNvPr id="8" name="Footer Placeholder 7"/>
          <p:cNvSpPr>
            <a:spLocks noGrp="1"/>
          </p:cNvSpPr>
          <p:nvPr>
            <p:ph type="ftr" sz="quarter" idx="11"/>
          </p:nvPr>
        </p:nvSpPr>
        <p:spPr/>
        <p:txBody>
          <a:bodyPr/>
          <a:lstStyle>
            <a:lvl1pPr>
              <a:defRPr/>
            </a:lvl1pPr>
          </a:lstStyle>
          <a:p>
            <a:pPr>
              <a:defRPr/>
            </a:pPr>
            <a:endParaRPr lang="en-IE"/>
          </a:p>
        </p:txBody>
      </p:sp>
      <p:sp>
        <p:nvSpPr>
          <p:cNvPr id="9" name="Slide Number Placeholder 8"/>
          <p:cNvSpPr>
            <a:spLocks noGrp="1"/>
          </p:cNvSpPr>
          <p:nvPr>
            <p:ph type="sldNum" sz="quarter" idx="12"/>
          </p:nvPr>
        </p:nvSpPr>
        <p:spPr/>
        <p:txBody>
          <a:bodyPr/>
          <a:lstStyle>
            <a:lvl1pPr>
              <a:defRPr/>
            </a:lvl1pPr>
          </a:lstStyle>
          <a:p>
            <a:pPr>
              <a:defRPr/>
            </a:pPr>
            <a:fld id="{5E112FEC-DA40-4383-88BE-F1214578F854}" type="slidenum">
              <a:rPr lang="en-IE"/>
              <a:pPr>
                <a:defRPr/>
              </a:pPr>
              <a:t>‹#›</a:t>
            </a:fld>
            <a:endParaRPr lang="en-IE"/>
          </a:p>
        </p:txBody>
      </p:sp>
    </p:spTree>
    <p:extLst>
      <p:ext uri="{BB962C8B-B14F-4D97-AF65-F5344CB8AC3E}">
        <p14:creationId xmlns:p14="http://schemas.microsoft.com/office/powerpoint/2010/main" val="172881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42130A-0EBB-4718-A172-C21F1847E268}" type="datetime1">
              <a:rPr lang="en-IE"/>
              <a:pPr>
                <a:defRPr/>
              </a:pPr>
              <a:t>10/04/2014</a:t>
            </a:fld>
            <a:endParaRPr lang="en-IE"/>
          </a:p>
        </p:txBody>
      </p:sp>
      <p:sp>
        <p:nvSpPr>
          <p:cNvPr id="4" name="Footer Placeholder 3"/>
          <p:cNvSpPr>
            <a:spLocks noGrp="1"/>
          </p:cNvSpPr>
          <p:nvPr>
            <p:ph type="ftr" sz="quarter" idx="11"/>
          </p:nvPr>
        </p:nvSpPr>
        <p:spPr/>
        <p:txBody>
          <a:bodyPr/>
          <a:lstStyle>
            <a:lvl1pPr>
              <a:defRPr/>
            </a:lvl1pPr>
          </a:lstStyle>
          <a:p>
            <a:pPr>
              <a:defRPr/>
            </a:pPr>
            <a:endParaRPr lang="en-IE"/>
          </a:p>
        </p:txBody>
      </p:sp>
      <p:sp>
        <p:nvSpPr>
          <p:cNvPr id="5" name="Slide Number Placeholder 4"/>
          <p:cNvSpPr>
            <a:spLocks noGrp="1"/>
          </p:cNvSpPr>
          <p:nvPr>
            <p:ph type="sldNum" sz="quarter" idx="12"/>
          </p:nvPr>
        </p:nvSpPr>
        <p:spPr/>
        <p:txBody>
          <a:bodyPr/>
          <a:lstStyle>
            <a:lvl1pPr>
              <a:defRPr/>
            </a:lvl1pPr>
          </a:lstStyle>
          <a:p>
            <a:pPr>
              <a:defRPr/>
            </a:pPr>
            <a:fld id="{733345DC-F265-4BC4-90B3-24109E40F863}" type="slidenum">
              <a:rPr lang="en-IE"/>
              <a:pPr>
                <a:defRPr/>
              </a:pPr>
              <a:t>‹#›</a:t>
            </a:fld>
            <a:endParaRPr lang="en-IE"/>
          </a:p>
        </p:txBody>
      </p:sp>
    </p:spTree>
    <p:extLst>
      <p:ext uri="{BB962C8B-B14F-4D97-AF65-F5344CB8AC3E}">
        <p14:creationId xmlns:p14="http://schemas.microsoft.com/office/powerpoint/2010/main" val="152678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F9A21CA-EC3E-49A8-A199-282574F877B9}" type="datetime1">
              <a:rPr lang="en-IE"/>
              <a:pPr>
                <a:defRPr/>
              </a:pPr>
              <a:t>10/04/2014</a:t>
            </a:fld>
            <a:endParaRPr lang="en-IE"/>
          </a:p>
        </p:txBody>
      </p:sp>
      <p:sp>
        <p:nvSpPr>
          <p:cNvPr id="3" name="Footer Placeholder 2"/>
          <p:cNvSpPr>
            <a:spLocks noGrp="1"/>
          </p:cNvSpPr>
          <p:nvPr>
            <p:ph type="ftr" sz="quarter" idx="11"/>
          </p:nvPr>
        </p:nvSpPr>
        <p:spPr/>
        <p:txBody>
          <a:bodyPr/>
          <a:lstStyle>
            <a:lvl1pPr>
              <a:defRPr/>
            </a:lvl1pPr>
          </a:lstStyle>
          <a:p>
            <a:pPr>
              <a:defRPr/>
            </a:pPr>
            <a:endParaRPr lang="en-IE"/>
          </a:p>
        </p:txBody>
      </p:sp>
      <p:sp>
        <p:nvSpPr>
          <p:cNvPr id="4" name="Slide Number Placeholder 3"/>
          <p:cNvSpPr>
            <a:spLocks noGrp="1"/>
          </p:cNvSpPr>
          <p:nvPr>
            <p:ph type="sldNum" sz="quarter" idx="12"/>
          </p:nvPr>
        </p:nvSpPr>
        <p:spPr/>
        <p:txBody>
          <a:bodyPr/>
          <a:lstStyle>
            <a:lvl1pPr>
              <a:defRPr/>
            </a:lvl1pPr>
          </a:lstStyle>
          <a:p>
            <a:pPr>
              <a:defRPr/>
            </a:pPr>
            <a:fld id="{6644DA02-170F-488F-9F01-CE493120A008}" type="slidenum">
              <a:rPr lang="en-IE"/>
              <a:pPr>
                <a:defRPr/>
              </a:pPr>
              <a:t>‹#›</a:t>
            </a:fld>
            <a:endParaRPr lang="en-IE"/>
          </a:p>
        </p:txBody>
      </p:sp>
    </p:spTree>
    <p:extLst>
      <p:ext uri="{BB962C8B-B14F-4D97-AF65-F5344CB8AC3E}">
        <p14:creationId xmlns:p14="http://schemas.microsoft.com/office/powerpoint/2010/main" val="149115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80629F5-5240-4045-8DCB-8A746B5494DA}" type="datetime1">
              <a:rPr lang="en-IE"/>
              <a:pPr>
                <a:defRPr/>
              </a:pPr>
              <a:t>10/04/2014</a:t>
            </a:fld>
            <a:endParaRPr lang="en-IE"/>
          </a:p>
        </p:txBody>
      </p:sp>
      <p:sp>
        <p:nvSpPr>
          <p:cNvPr id="6" name="Footer Placeholder 5"/>
          <p:cNvSpPr>
            <a:spLocks noGrp="1"/>
          </p:cNvSpPr>
          <p:nvPr>
            <p:ph type="ftr" sz="quarter" idx="11"/>
          </p:nvPr>
        </p:nvSpPr>
        <p:spPr/>
        <p:txBody>
          <a:bodyPr/>
          <a:lstStyle>
            <a:lvl1pPr>
              <a:defRPr/>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69DB3E6A-593A-4008-A20B-B40AB43F1755}" type="slidenum">
              <a:rPr lang="en-IE"/>
              <a:pPr>
                <a:defRPr/>
              </a:pPr>
              <a:t>‹#›</a:t>
            </a:fld>
            <a:endParaRPr lang="en-IE"/>
          </a:p>
        </p:txBody>
      </p:sp>
    </p:spTree>
    <p:extLst>
      <p:ext uri="{BB962C8B-B14F-4D97-AF65-F5344CB8AC3E}">
        <p14:creationId xmlns:p14="http://schemas.microsoft.com/office/powerpoint/2010/main" val="118539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90B46E-661E-40D4-858C-F99FB68813E9}" type="datetime1">
              <a:rPr lang="en-IE"/>
              <a:pPr>
                <a:defRPr/>
              </a:pPr>
              <a:t>10/04/2014</a:t>
            </a:fld>
            <a:endParaRPr lang="en-IE"/>
          </a:p>
        </p:txBody>
      </p:sp>
      <p:sp>
        <p:nvSpPr>
          <p:cNvPr id="6" name="Footer Placeholder 5"/>
          <p:cNvSpPr>
            <a:spLocks noGrp="1"/>
          </p:cNvSpPr>
          <p:nvPr>
            <p:ph type="ftr" sz="quarter" idx="11"/>
          </p:nvPr>
        </p:nvSpPr>
        <p:spPr/>
        <p:txBody>
          <a:bodyPr/>
          <a:lstStyle>
            <a:lvl1pPr>
              <a:defRPr/>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15227F39-F918-4DEF-9AA9-3609B8BA4043}" type="slidenum">
              <a:rPr lang="en-IE"/>
              <a:pPr>
                <a:defRPr/>
              </a:pPr>
              <a:t>‹#›</a:t>
            </a:fld>
            <a:endParaRPr lang="en-IE"/>
          </a:p>
        </p:txBody>
      </p:sp>
    </p:spTree>
    <p:extLst>
      <p:ext uri="{BB962C8B-B14F-4D97-AF65-F5344CB8AC3E}">
        <p14:creationId xmlns:p14="http://schemas.microsoft.com/office/powerpoint/2010/main" val="312227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678144E-9241-4A8A-B3F9-9A790DEFDADA}"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rojectmaths.ie/conferences/maths-counts.asp#inline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projectmaths.ie/conferences/maths-counts.as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png"/>
          <p:cNvPicPr/>
          <p:nvPr/>
        </p:nvPicPr>
        <p:blipFill>
          <a:blip r:embed="rId3" cstate="screen"/>
          <a:stretch>
            <a:fillRect/>
          </a:stretch>
        </p:blipFill>
        <p:spPr>
          <a:xfrm>
            <a:off x="5499664" y="1602978"/>
            <a:ext cx="2750740" cy="1822802"/>
          </a:xfrm>
          <a:prstGeom prst="rect">
            <a:avLst/>
          </a:prstGeom>
        </p:spPr>
      </p:pic>
      <p:cxnSp>
        <p:nvCxnSpPr>
          <p:cNvPr id="7" name="Straight Connector 6"/>
          <p:cNvCxnSpPr/>
          <p:nvPr/>
        </p:nvCxnSpPr>
        <p:spPr>
          <a:xfrm>
            <a:off x="232800" y="249508"/>
            <a:ext cx="867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11"/>
          <p:cNvGrpSpPr/>
          <p:nvPr/>
        </p:nvGrpSpPr>
        <p:grpSpPr>
          <a:xfrm>
            <a:off x="231778" y="5851764"/>
            <a:ext cx="8680444" cy="705278"/>
            <a:chOff x="173833" y="8452544"/>
            <a:chExt cx="6510333" cy="1018735"/>
          </a:xfrm>
        </p:grpSpPr>
        <p:sp>
          <p:nvSpPr>
            <p:cNvPr id="3" name="Rectangle 2"/>
            <p:cNvSpPr/>
            <p:nvPr/>
          </p:nvSpPr>
          <p:spPr>
            <a:xfrm>
              <a:off x="3412671" y="8471147"/>
              <a:ext cx="3271495" cy="100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sz="2800" b="1" i="1" dirty="0" smtClean="0"/>
                <a:t>Lesson Study</a:t>
              </a:r>
              <a:endParaRPr lang="en-IE" sz="2800" b="1" i="1" dirty="0"/>
            </a:p>
          </p:txBody>
        </p:sp>
        <p:sp>
          <p:nvSpPr>
            <p:cNvPr id="4" name="Rectangle 3"/>
            <p:cNvSpPr/>
            <p:nvPr/>
          </p:nvSpPr>
          <p:spPr>
            <a:xfrm>
              <a:off x="173833" y="8471147"/>
              <a:ext cx="432464" cy="100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IE" b="1" i="1" dirty="0"/>
            </a:p>
          </p:txBody>
        </p:sp>
        <p:sp>
          <p:nvSpPr>
            <p:cNvPr id="9" name="Rectangle 8"/>
            <p:cNvSpPr/>
            <p:nvPr/>
          </p:nvSpPr>
          <p:spPr>
            <a:xfrm>
              <a:off x="697949" y="8452544"/>
              <a:ext cx="639472" cy="100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IE" b="1" i="1" dirty="0"/>
            </a:p>
          </p:txBody>
        </p:sp>
        <p:sp>
          <p:nvSpPr>
            <p:cNvPr id="11" name="Rectangle 10"/>
            <p:cNvSpPr/>
            <p:nvPr/>
          </p:nvSpPr>
          <p:spPr>
            <a:xfrm>
              <a:off x="1471163" y="8471147"/>
              <a:ext cx="1941509" cy="100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sz="2000" b="1" i="1" dirty="0" smtClean="0"/>
                <a:t>www.projectmaths.ie</a:t>
              </a:r>
              <a:endParaRPr lang="en-IE" sz="2000" b="1" i="1" dirty="0"/>
            </a:p>
          </p:txBody>
        </p:sp>
      </p:grpSp>
      <p:sp>
        <p:nvSpPr>
          <p:cNvPr id="13" name="TextBox 12"/>
          <p:cNvSpPr txBox="1"/>
          <p:nvPr/>
        </p:nvSpPr>
        <p:spPr>
          <a:xfrm>
            <a:off x="108266" y="214785"/>
            <a:ext cx="8839200" cy="584775"/>
          </a:xfrm>
          <a:prstGeom prst="rect">
            <a:avLst/>
          </a:prstGeom>
          <a:noFill/>
        </p:spPr>
        <p:txBody>
          <a:bodyPr wrap="square" rtlCol="0">
            <a:spAutoFit/>
          </a:bodyPr>
          <a:lstStyle/>
          <a:p>
            <a:pPr algn="r"/>
            <a:r>
              <a:rPr lang="en-IE" sz="3200" i="1" dirty="0" smtClean="0">
                <a:latin typeface="Arial" pitchFamily="34" charset="0"/>
                <a:cs typeface="Arial" pitchFamily="34" charset="0"/>
              </a:rPr>
              <a:t>Lesson Study</a:t>
            </a:r>
            <a:endParaRPr lang="en-IE" sz="3200" i="1" dirty="0">
              <a:latin typeface="Arial" pitchFamily="34" charset="0"/>
              <a:cs typeface="Arial" pitchFamily="34" charset="0"/>
            </a:endParaRPr>
          </a:p>
        </p:txBody>
      </p:sp>
      <p:pic>
        <p:nvPicPr>
          <p:cNvPr id="1026" name="Picture 2" descr="C:\Users\Anne\AppData\Local\Microsoft\Windows\Temporary Internet Files\Content.IE5\BQR64517\MP90043837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782" y="1608042"/>
            <a:ext cx="2518467" cy="36354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Insights into Lesson Study</a:t>
            </a:r>
            <a:endParaRPr lang="en-IE" u="none"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IE" sz="2800" b="1" dirty="0" smtClean="0"/>
              <a:t>Introduction:</a:t>
            </a:r>
            <a:r>
              <a:rPr lang="en-IE" sz="2800" dirty="0" smtClean="0"/>
              <a:t> Focus of lesson</a:t>
            </a:r>
            <a:br>
              <a:rPr lang="en-IE" sz="2800" dirty="0" smtClean="0"/>
            </a:br>
            <a:endParaRPr lang="en-IE" sz="2800" dirty="0" smtClean="0"/>
          </a:p>
          <a:p>
            <a:pPr eaLnBrk="1" fontAlgn="auto" hangingPunct="1">
              <a:spcAft>
                <a:spcPts val="0"/>
              </a:spcAft>
              <a:buFont typeface="Arial" pitchFamily="34" charset="0"/>
              <a:buChar char="•"/>
              <a:defRPr/>
            </a:pPr>
            <a:r>
              <a:rPr lang="en-IE" sz="2800" b="1" dirty="0" smtClean="0"/>
              <a:t>Student Learning : </a:t>
            </a:r>
            <a:r>
              <a:rPr lang="en-IE" sz="2800" dirty="0" smtClean="0"/>
              <a:t>What we learned about students’ understanding based on data collected</a:t>
            </a:r>
            <a:br>
              <a:rPr lang="en-IE" sz="2800" dirty="0" smtClean="0"/>
            </a:br>
            <a:endParaRPr lang="en-IE" sz="2800" dirty="0" smtClean="0"/>
          </a:p>
          <a:p>
            <a:pPr eaLnBrk="1" fontAlgn="auto" hangingPunct="1">
              <a:spcAft>
                <a:spcPts val="0"/>
              </a:spcAft>
              <a:buFont typeface="Arial" pitchFamily="34" charset="0"/>
              <a:buChar char="•"/>
              <a:defRPr/>
            </a:pPr>
            <a:r>
              <a:rPr lang="en-IE" sz="2800" b="1" dirty="0" smtClean="0"/>
              <a:t>Teaching Strategies: </a:t>
            </a:r>
            <a:r>
              <a:rPr lang="en-IE" sz="2800" dirty="0" smtClean="0"/>
              <a:t>What we noticed about our own teaching</a:t>
            </a:r>
            <a:br>
              <a:rPr lang="en-IE" sz="2800" dirty="0" smtClean="0"/>
            </a:br>
            <a:endParaRPr lang="en-IE" sz="2800" dirty="0" smtClean="0"/>
          </a:p>
          <a:p>
            <a:pPr eaLnBrk="1" fontAlgn="auto" hangingPunct="1">
              <a:spcAft>
                <a:spcPts val="0"/>
              </a:spcAft>
              <a:buFont typeface="Arial" pitchFamily="34" charset="0"/>
              <a:buChar char="•"/>
              <a:defRPr/>
            </a:pPr>
            <a:r>
              <a:rPr lang="en-IE" sz="2800" b="1" dirty="0" smtClean="0"/>
              <a:t>Strengths &amp; Weaknesses of adopting the Lesson Study process</a:t>
            </a:r>
          </a:p>
          <a:p>
            <a:pPr marL="0" indent="0" eaLnBrk="1" fontAlgn="auto" hangingPunct="1">
              <a:spcAft>
                <a:spcPts val="0"/>
              </a:spcAft>
              <a:buNone/>
              <a:defRPr/>
            </a:pPr>
            <a:endParaRPr lang="en-IE" dirty="0"/>
          </a:p>
        </p:txBody>
      </p:sp>
      <p:sp>
        <p:nvSpPr>
          <p:cNvPr id="4" name="Slide Number Placeholder 3"/>
          <p:cNvSpPr>
            <a:spLocks noGrp="1"/>
          </p:cNvSpPr>
          <p:nvPr>
            <p:ph type="sldNum" sz="quarter" idx="12"/>
          </p:nvPr>
        </p:nvSpPr>
        <p:spPr/>
        <p:txBody>
          <a:bodyPr/>
          <a:lstStyle/>
          <a:p>
            <a:pPr>
              <a:defRPr/>
            </a:pPr>
            <a:fld id="{D6488D1F-1DDB-4D1D-A834-76D2CCF8B41A}" type="slidenum">
              <a:rPr lang="en-IE" smtClean="0"/>
              <a:pPr>
                <a:defRPr/>
              </a:pPr>
              <a:t>10</a:t>
            </a:fld>
            <a:endParaRPr lang="en-I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u="none" dirty="0" smtClean="0"/>
              <a:t>Introduction: mathematical focus </a:t>
            </a:r>
            <a:endParaRPr lang="en-IE"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To inform us as teachers and our students, on misconceptions in simplifying algebraic fractions </a:t>
            </a:r>
            <a:r>
              <a:rPr lang="en-IE" dirty="0"/>
              <a:t>(</a:t>
            </a:r>
            <a:r>
              <a:rPr lang="en-IE" dirty="0" smtClean="0"/>
              <a:t>inappropriate use of “cancelling”)</a:t>
            </a:r>
          </a:p>
          <a:p>
            <a:pPr eaLnBrk="1" fontAlgn="auto" hangingPunct="1">
              <a:spcAft>
                <a:spcPts val="0"/>
              </a:spcAft>
              <a:buFont typeface="Arial" pitchFamily="34" charset="0"/>
              <a:buChar char="•"/>
              <a:defRPr/>
            </a:pPr>
            <a:endParaRPr lang="en-IE" dirty="0" smtClean="0"/>
          </a:p>
          <a:p>
            <a:pPr lvl="1" eaLnBrk="1" fontAlgn="auto" hangingPunct="1">
              <a:spcAft>
                <a:spcPts val="0"/>
              </a:spcAft>
              <a:buFont typeface="Arial" pitchFamily="34" charset="0"/>
              <a:buChar char="•"/>
              <a:defRPr/>
            </a:pPr>
            <a:endParaRPr lang="en-IE" dirty="0" smtClean="0"/>
          </a:p>
        </p:txBody>
      </p:sp>
      <p:sp>
        <p:nvSpPr>
          <p:cNvPr id="2" name="Slide Number Placeholder 1"/>
          <p:cNvSpPr>
            <a:spLocks noGrp="1"/>
          </p:cNvSpPr>
          <p:nvPr>
            <p:ph type="sldNum" sz="quarter" idx="12"/>
          </p:nvPr>
        </p:nvSpPr>
        <p:spPr/>
        <p:txBody>
          <a:bodyPr/>
          <a:lstStyle/>
          <a:p>
            <a:pPr>
              <a:defRPr/>
            </a:pPr>
            <a:fld id="{C4C1159C-7C80-4703-B1BC-9371318591D3}" type="slidenum">
              <a:rPr lang="en-IE" smtClean="0"/>
              <a:pPr>
                <a:defRPr/>
              </a:pPr>
              <a:t>11</a:t>
            </a:fld>
            <a:endParaRPr lang="en-I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u="none" dirty="0"/>
              <a:t>Introduction: mathematical focus </a:t>
            </a:r>
            <a:endParaRPr lang="en-IE" dirty="0"/>
          </a:p>
        </p:txBody>
      </p:sp>
      <p:sp>
        <p:nvSpPr>
          <p:cNvPr id="3" name="Content Placeholder 2"/>
          <p:cNvSpPr>
            <a:spLocks noGrp="1"/>
          </p:cNvSpPr>
          <p:nvPr>
            <p:ph idx="1"/>
          </p:nvPr>
        </p:nvSpPr>
        <p:spPr/>
        <p:txBody>
          <a:bodyPr/>
          <a:lstStyle/>
          <a:p>
            <a:pPr marL="0" indent="0">
              <a:buNone/>
            </a:pPr>
            <a:r>
              <a:rPr lang="en-IE" sz="2800" b="1" dirty="0"/>
              <a:t>Why did we choose to focus on this mathematical area? </a:t>
            </a:r>
            <a:endParaRPr lang="en-IE" sz="2800" b="1" dirty="0" smtClean="0"/>
          </a:p>
          <a:p>
            <a:endParaRPr lang="en-IE" sz="2800" b="1" dirty="0" smtClean="0"/>
          </a:p>
          <a:p>
            <a:r>
              <a:rPr lang="en-IE" sz="2400" dirty="0" smtClean="0"/>
              <a:t>Students </a:t>
            </a:r>
            <a:r>
              <a:rPr lang="en-IE" sz="2400" dirty="0"/>
              <a:t>were making recurring errors in simplifying algebraic fractions. </a:t>
            </a:r>
            <a:r>
              <a:rPr lang="en-IE" sz="2400" dirty="0" smtClean="0"/>
              <a:t/>
            </a:r>
            <a:br>
              <a:rPr lang="en-IE" sz="2400" dirty="0" smtClean="0"/>
            </a:br>
            <a:endParaRPr lang="en-IE" sz="2400" dirty="0" smtClean="0"/>
          </a:p>
          <a:p>
            <a:r>
              <a:rPr lang="en-IE" sz="2400" dirty="0" smtClean="0"/>
              <a:t>This </a:t>
            </a:r>
            <a:r>
              <a:rPr lang="en-IE" sz="2400" dirty="0"/>
              <a:t>was hampering work not only in algebra but also  in coordinate geometry, trigonometry and would hamper their future work in calculus.</a:t>
            </a:r>
          </a:p>
          <a:p>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12</a:t>
            </a:fld>
            <a:endParaRPr lang="en-IE" dirty="0"/>
          </a:p>
        </p:txBody>
      </p:sp>
    </p:spTree>
    <p:extLst>
      <p:ext uri="{BB962C8B-B14F-4D97-AF65-F5344CB8AC3E}">
        <p14:creationId xmlns:p14="http://schemas.microsoft.com/office/powerpoint/2010/main" val="402738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None/>
              <a:defRPr/>
            </a:pPr>
            <a:r>
              <a:rPr lang="en-IE" sz="2800" b="1" dirty="0" smtClean="0"/>
              <a:t>Planning</a:t>
            </a:r>
            <a:r>
              <a:rPr lang="en-IE" sz="2800" dirty="0" smtClean="0"/>
              <a:t>: </a:t>
            </a:r>
          </a:p>
          <a:p>
            <a:pPr eaLnBrk="1" fontAlgn="auto" hangingPunct="1">
              <a:spcAft>
                <a:spcPts val="0"/>
              </a:spcAft>
              <a:buFont typeface="Arial" pitchFamily="34" charset="0"/>
              <a:buChar char="•"/>
              <a:defRPr/>
            </a:pPr>
            <a:r>
              <a:rPr lang="en-IE" sz="2800" dirty="0" smtClean="0"/>
              <a:t>We discussed typical errors in simplifying algebraic fractions</a:t>
            </a:r>
          </a:p>
          <a:p>
            <a:pPr eaLnBrk="1" fontAlgn="auto" hangingPunct="1">
              <a:spcAft>
                <a:spcPts val="0"/>
              </a:spcAft>
              <a:buFont typeface="Arial" pitchFamily="34" charset="0"/>
              <a:buChar char="•"/>
              <a:defRPr/>
            </a:pPr>
            <a:r>
              <a:rPr lang="en-IE" sz="2800" dirty="0" smtClean="0"/>
              <a:t>We compiled a background document on the topic </a:t>
            </a:r>
          </a:p>
          <a:p>
            <a:pPr eaLnBrk="1" fontAlgn="auto" hangingPunct="1">
              <a:spcAft>
                <a:spcPts val="0"/>
              </a:spcAft>
              <a:buFont typeface="Arial" pitchFamily="34" charset="0"/>
              <a:buChar char="•"/>
              <a:defRPr/>
            </a:pPr>
            <a:r>
              <a:rPr lang="en-IE" sz="2800" dirty="0" smtClean="0"/>
              <a:t>We designed a set of questions to confront students’ common misconceptions ( diagnostic test)</a:t>
            </a:r>
            <a:br>
              <a:rPr lang="en-IE" sz="2800" dirty="0" smtClean="0"/>
            </a:br>
            <a:endParaRPr lang="en-IE" sz="2800" dirty="0" smtClean="0"/>
          </a:p>
          <a:p>
            <a:pPr marL="0" indent="0" eaLnBrk="1" fontAlgn="auto" hangingPunct="1">
              <a:spcAft>
                <a:spcPts val="0"/>
              </a:spcAft>
              <a:buNone/>
              <a:defRPr/>
            </a:pPr>
            <a:r>
              <a:rPr lang="en-IE" sz="2800" b="1" dirty="0" smtClean="0"/>
              <a:t>Resources used</a:t>
            </a:r>
            <a:r>
              <a:rPr lang="en-IE" sz="2800" dirty="0" smtClean="0"/>
              <a:t>: </a:t>
            </a:r>
          </a:p>
          <a:p>
            <a:pPr lvl="1" eaLnBrk="1" fontAlgn="auto" hangingPunct="1">
              <a:spcAft>
                <a:spcPts val="0"/>
              </a:spcAft>
              <a:buFont typeface="Arial" pitchFamily="34" charset="0"/>
              <a:buChar char="•"/>
              <a:defRPr/>
            </a:pPr>
            <a:r>
              <a:rPr lang="en-IE" sz="2400" dirty="0" smtClean="0"/>
              <a:t>Diagnostic test</a:t>
            </a:r>
          </a:p>
          <a:p>
            <a:pPr lvl="1" eaLnBrk="1" fontAlgn="auto" hangingPunct="1">
              <a:spcAft>
                <a:spcPts val="0"/>
              </a:spcAft>
              <a:buFont typeface="Arial" pitchFamily="34" charset="0"/>
              <a:buChar char="•"/>
              <a:defRPr/>
            </a:pPr>
            <a:r>
              <a:rPr lang="en-IE" sz="2400" dirty="0" smtClean="0"/>
              <a:t>Lesson to develop a common strategy for simplifying fractions</a:t>
            </a:r>
          </a:p>
          <a:p>
            <a:pPr lvl="1" eaLnBrk="1" fontAlgn="auto" hangingPunct="1">
              <a:spcAft>
                <a:spcPts val="0"/>
              </a:spcAft>
              <a:buFont typeface="Arial" pitchFamily="34" charset="0"/>
              <a:buChar char="•"/>
              <a:defRPr/>
            </a:pPr>
            <a:r>
              <a:rPr lang="en-IE" sz="2400" dirty="0" smtClean="0"/>
              <a:t> Document with diagnostic test answers </a:t>
            </a:r>
            <a:r>
              <a:rPr lang="en-IE" sz="2400" u="sng" dirty="0" smtClean="0"/>
              <a:t>to be corrected by students</a:t>
            </a:r>
            <a:r>
              <a:rPr lang="en-IE" sz="2400" dirty="0" smtClean="0"/>
              <a:t> following the lesson</a:t>
            </a:r>
          </a:p>
          <a:p>
            <a:pPr marL="0" indent="0" eaLnBrk="1" fontAlgn="auto" hangingPunct="1">
              <a:spcAft>
                <a:spcPts val="0"/>
              </a:spcAft>
              <a:buFont typeface="Arial" pitchFamily="34" charset="0"/>
              <a:buNone/>
              <a:defRPr/>
            </a:pPr>
            <a:endParaRPr lang="en-IE" sz="2800" dirty="0" smtClean="0"/>
          </a:p>
          <a:p>
            <a:pPr marL="0" indent="0" eaLnBrk="1" fontAlgn="auto" hangingPunct="1">
              <a:spcAft>
                <a:spcPts val="0"/>
              </a:spcAft>
              <a:buFont typeface="Arial" pitchFamily="34" charset="0"/>
              <a:buNone/>
              <a:defRPr/>
            </a:pPr>
            <a:endParaRPr lang="en-IE" sz="2800"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268BAFCC-65C4-4A74-B3D2-06A429979A84}" type="slidenum">
              <a:rPr lang="en-IE" smtClean="0"/>
              <a:pPr>
                <a:defRPr/>
              </a:pPr>
              <a:t>13</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Introduction</a:t>
            </a:r>
            <a:r>
              <a:rPr lang="en-IE" b="1" dirty="0" smtClean="0"/>
              <a:t> </a:t>
            </a:r>
            <a:endParaRPr lang="en-IE" b="1"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IE" b="1" dirty="0"/>
              <a:t>Learning </a:t>
            </a:r>
            <a:r>
              <a:rPr lang="en-IE" b="1" dirty="0" smtClean="0"/>
              <a:t>Outcome:</a:t>
            </a:r>
          </a:p>
          <a:p>
            <a:pPr eaLnBrk="1" fontAlgn="auto" hangingPunct="1">
              <a:spcAft>
                <a:spcPts val="0"/>
              </a:spcAft>
              <a:buFont typeface="Arial" pitchFamily="34" charset="0"/>
              <a:buChar char="•"/>
              <a:defRPr/>
            </a:pPr>
            <a:r>
              <a:rPr lang="en-IE" dirty="0" smtClean="0"/>
              <a:t>An understanding of what simplifying any fraction means</a:t>
            </a:r>
            <a:br>
              <a:rPr lang="en-IE" dirty="0" smtClean="0"/>
            </a:br>
            <a:endParaRPr lang="en-IE" dirty="0" smtClean="0"/>
          </a:p>
          <a:p>
            <a:pPr eaLnBrk="1" fontAlgn="auto" hangingPunct="1">
              <a:spcAft>
                <a:spcPts val="0"/>
              </a:spcAft>
              <a:buFont typeface="Arial" pitchFamily="34" charset="0"/>
              <a:buChar char="•"/>
              <a:defRPr/>
            </a:pPr>
            <a:r>
              <a:rPr lang="en-IE" dirty="0" smtClean="0"/>
              <a:t>A general strategy for simplifying any fraction</a:t>
            </a:r>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22442F1E-A617-40F4-83A2-90C1141EF153}" type="slidenum">
              <a:rPr lang="en-IE" smtClean="0"/>
              <a:pPr>
                <a:defRPr/>
              </a:pPr>
              <a:t>14</a:t>
            </a:fld>
            <a:endParaRPr lang="en-I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15</a:t>
            </a:fld>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65177"/>
            <a:ext cx="31337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058" y="1419999"/>
            <a:ext cx="5486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323528" y="404664"/>
            <a:ext cx="3133725" cy="58326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ounded Rectangle 5"/>
          <p:cNvSpPr/>
          <p:nvPr/>
        </p:nvSpPr>
        <p:spPr>
          <a:xfrm>
            <a:off x="3588760" y="404664"/>
            <a:ext cx="5488698" cy="58326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3135548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16</a:t>
            </a:fld>
            <a:endParaRPr lang="en-IE"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656" y="1195792"/>
            <a:ext cx="337185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3254" y="419743"/>
            <a:ext cx="5754898" cy="58326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ounded Rectangle 5"/>
          <p:cNvSpPr/>
          <p:nvPr/>
        </p:nvSpPr>
        <p:spPr>
          <a:xfrm>
            <a:off x="5827497" y="404664"/>
            <a:ext cx="3362275" cy="58326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608"/>
          <a:stretch/>
        </p:blipFill>
        <p:spPr bwMode="auto">
          <a:xfrm>
            <a:off x="86261" y="1127894"/>
            <a:ext cx="5675387"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391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Autofit/>
          </a:bodyPr>
          <a:lstStyle/>
          <a:p>
            <a:pPr eaLnBrk="1" fontAlgn="auto" hangingPunct="1">
              <a:spcAft>
                <a:spcPts val="0"/>
              </a:spcAft>
              <a:defRPr/>
            </a:pPr>
            <a:r>
              <a:rPr lang="en-IE" b="1" u="none" dirty="0" smtClean="0"/>
              <a:t>Reflections on the Lesson</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b="1" dirty="0" smtClean="0"/>
              <a:t>Student Learning </a:t>
            </a:r>
            <a:r>
              <a:rPr lang="en-IE" dirty="0" smtClean="0"/>
              <a:t>: What we learned about students’ understanding based on data collected</a:t>
            </a:r>
          </a:p>
          <a:p>
            <a:pPr marL="0" indent="0" eaLnBrk="1" fontAlgn="auto" hangingPunct="1">
              <a:spcAft>
                <a:spcPts val="0"/>
              </a:spcAft>
              <a:buNone/>
              <a:defRPr/>
            </a:pPr>
            <a:endParaRPr lang="en-IE" dirty="0" smtClean="0"/>
          </a:p>
          <a:p>
            <a:pPr eaLnBrk="1" fontAlgn="auto" hangingPunct="1">
              <a:spcAft>
                <a:spcPts val="0"/>
              </a:spcAft>
              <a:buFont typeface="Arial" pitchFamily="34" charset="0"/>
              <a:buChar char="•"/>
              <a:defRPr/>
            </a:pPr>
            <a:r>
              <a:rPr lang="en-IE" b="1" dirty="0" smtClean="0"/>
              <a:t>Teaching Strategies</a:t>
            </a:r>
            <a:r>
              <a:rPr lang="en-IE" dirty="0" smtClean="0"/>
              <a:t>: What we noticed about our own teaching</a:t>
            </a:r>
          </a:p>
          <a:p>
            <a:pPr marL="0" indent="0" eaLnBrk="1" fontAlgn="auto" hangingPunct="1">
              <a:spcAft>
                <a:spcPts val="0"/>
              </a:spcAft>
              <a:buFont typeface="Arial" pitchFamily="34" charset="0"/>
              <a:buNone/>
              <a:defRPr/>
            </a:pPr>
            <a:endParaRPr lang="en-IE" dirty="0" smtClean="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17</a:t>
            </a:fld>
            <a:endParaRPr lang="en-I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Autofit/>
          </a:bodyPr>
          <a:lstStyle/>
          <a:p>
            <a:pPr eaLnBrk="1" fontAlgn="auto" hangingPunct="1">
              <a:spcAft>
                <a:spcPts val="0"/>
              </a:spcAft>
              <a:defRPr/>
            </a:pPr>
            <a:r>
              <a:rPr lang="en-IE" b="1" u="none" dirty="0" smtClean="0"/>
              <a:t>Student Learning  </a:t>
            </a:r>
            <a:endParaRPr lang="en-IE" sz="5400"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r>
              <a:rPr lang="en-IE" dirty="0" smtClean="0"/>
              <a:t>Data Collected from the Lesson:</a:t>
            </a:r>
          </a:p>
          <a:p>
            <a:pPr marL="514350" indent="-514350" eaLnBrk="1" fontAlgn="auto" hangingPunct="1">
              <a:spcAft>
                <a:spcPts val="0"/>
              </a:spcAft>
              <a:buFont typeface="+mj-lt"/>
              <a:buAutoNum type="arabicPeriod"/>
              <a:defRPr/>
            </a:pPr>
            <a:r>
              <a:rPr lang="en-IE" dirty="0" smtClean="0"/>
              <a:t>Academic e.g. samples of students’ work</a:t>
            </a:r>
          </a:p>
          <a:p>
            <a:pPr marL="514350" indent="-514350" eaLnBrk="1" fontAlgn="auto" hangingPunct="1">
              <a:spcAft>
                <a:spcPts val="0"/>
              </a:spcAft>
              <a:buFont typeface="+mj-lt"/>
              <a:buAutoNum type="arabicPeriod"/>
              <a:defRPr/>
            </a:pPr>
            <a:r>
              <a:rPr lang="en-IE" dirty="0" smtClean="0"/>
              <a:t>Motivation</a:t>
            </a:r>
          </a:p>
          <a:p>
            <a:pPr marL="514350" indent="-514350" eaLnBrk="1" fontAlgn="auto" hangingPunct="1">
              <a:spcAft>
                <a:spcPts val="0"/>
              </a:spcAft>
              <a:buFont typeface="+mj-lt"/>
              <a:buAutoNum type="arabicPeriod"/>
              <a:defRPr/>
            </a:pPr>
            <a:r>
              <a:rPr lang="en-IE" dirty="0" smtClean="0"/>
              <a:t>Social Behaviour</a:t>
            </a:r>
          </a:p>
        </p:txBody>
      </p:sp>
      <p:sp>
        <p:nvSpPr>
          <p:cNvPr id="4" name="Slide Number Placeholder 3"/>
          <p:cNvSpPr>
            <a:spLocks noGrp="1"/>
          </p:cNvSpPr>
          <p:nvPr>
            <p:ph type="sldNum" sz="quarter" idx="12"/>
          </p:nvPr>
        </p:nvSpPr>
        <p:spPr/>
        <p:txBody>
          <a:bodyPr/>
          <a:lstStyle/>
          <a:p>
            <a:pPr>
              <a:defRPr/>
            </a:pPr>
            <a:fld id="{14B45F22-5B31-4218-983B-B5BC86660AFB}" type="slidenum">
              <a:rPr lang="en-IE" smtClean="0"/>
              <a:pPr>
                <a:defRPr/>
              </a:pPr>
              <a:t>18</a:t>
            </a:fld>
            <a:endParaRPr lang="en-I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Q1(</a:t>
            </a:r>
            <a:r>
              <a:rPr lang="en-IE" dirty="0" err="1" smtClean="0"/>
              <a:t>i</a:t>
            </a:r>
            <a:r>
              <a:rPr lang="en-IE" dirty="0" smtClean="0"/>
              <a:t>)</a:t>
            </a:r>
            <a:endParaRPr lang="en-IE" dirty="0"/>
          </a:p>
        </p:txBody>
      </p:sp>
      <p:sp>
        <p:nvSpPr>
          <p:cNvPr id="4" name="Slide Number Placeholder 3"/>
          <p:cNvSpPr>
            <a:spLocks noGrp="1"/>
          </p:cNvSpPr>
          <p:nvPr>
            <p:ph type="sldNum" sz="quarter" idx="12"/>
          </p:nvPr>
        </p:nvSpPr>
        <p:spPr/>
        <p:txBody>
          <a:bodyPr/>
          <a:lstStyle/>
          <a:p>
            <a:pPr>
              <a:defRPr/>
            </a:pPr>
            <a:fld id="{52191B51-29E1-4FFF-A38D-44A831953471}" type="slidenum">
              <a:rPr lang="en-IE" smtClean="0"/>
              <a:pPr>
                <a:defRPr/>
              </a:pPr>
              <a:t>19</a:t>
            </a:fld>
            <a:endParaRPr lang="en-IE"/>
          </a:p>
        </p:txBody>
      </p:sp>
      <p:pic>
        <p:nvPicPr>
          <p:cNvPr id="5" name="Picture 4"/>
          <p:cNvPicPr/>
          <p:nvPr/>
        </p:nvPicPr>
        <p:blipFill>
          <a:blip r:embed="rId3">
            <a:duotone>
              <a:prstClr val="black"/>
              <a:schemeClr val="accent3">
                <a:tint val="45000"/>
                <a:satMod val="400000"/>
              </a:schemeClr>
            </a:duotone>
          </a:blip>
          <a:stretch>
            <a:fillRect/>
          </a:stretch>
        </p:blipFill>
        <p:spPr>
          <a:xfrm>
            <a:off x="2267744" y="2876465"/>
            <a:ext cx="3076575" cy="995680"/>
          </a:xfrm>
          <a:prstGeom prst="rect">
            <a:avLst/>
          </a:prstGeom>
        </p:spPr>
      </p:pic>
      <p:pic>
        <p:nvPicPr>
          <p:cNvPr id="6" name="Picture 5"/>
          <p:cNvPicPr/>
          <p:nvPr/>
        </p:nvPicPr>
        <p:blipFill>
          <a:blip r:embed="rId4">
            <a:duotone>
              <a:prstClr val="black"/>
              <a:schemeClr val="accent3">
                <a:tint val="45000"/>
                <a:satMod val="400000"/>
              </a:schemeClr>
            </a:duotone>
          </a:blip>
          <a:stretch>
            <a:fillRect/>
          </a:stretch>
        </p:blipFill>
        <p:spPr>
          <a:xfrm>
            <a:off x="1691680" y="4149080"/>
            <a:ext cx="4733925" cy="11518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5471987" y="748149"/>
            <a:ext cx="3323077" cy="1389745"/>
          </a:xfrm>
          <a:prstGeom prst="roundRect">
            <a:avLst>
              <a:gd name="adj" fmla="val 7820"/>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nchorCtr="0"/>
          <a:lstStyle/>
          <a:p>
            <a:pPr>
              <a:tabLst>
                <a:tab pos="360363" algn="l"/>
              </a:tabLst>
              <a:defRPr/>
            </a:pPr>
            <a:r>
              <a:rPr lang="en-GB" sz="1400" dirty="0" smtClean="0">
                <a:solidFill>
                  <a:schemeClr val="tx1"/>
                </a:solidFill>
                <a:latin typeface="Calibri" pitchFamily="34" charset="0"/>
              </a:rPr>
              <a:t>Based on Japanese Lesson Study</a:t>
            </a:r>
          </a:p>
          <a:p>
            <a:pPr>
              <a:tabLst>
                <a:tab pos="360363" algn="l"/>
              </a:tabLst>
              <a:defRPr/>
            </a:pPr>
            <a:endParaRPr lang="en-GB" sz="1400" dirty="0" smtClean="0">
              <a:solidFill>
                <a:schemeClr val="tx1"/>
              </a:solidFill>
              <a:latin typeface="Calibri" pitchFamily="34" charset="0"/>
            </a:endParaRPr>
          </a:p>
          <a:p>
            <a:pPr>
              <a:tabLst>
                <a:tab pos="360363" algn="l"/>
              </a:tabLst>
              <a:defRPr/>
            </a:pPr>
            <a:r>
              <a:rPr lang="en-GB" sz="1400" dirty="0" smtClean="0">
                <a:solidFill>
                  <a:schemeClr val="tx1"/>
                </a:solidFill>
                <a:latin typeface="Calibri" pitchFamily="34" charset="0"/>
              </a:rPr>
              <a:t>Introduced through TIMSS (1995)</a:t>
            </a:r>
          </a:p>
        </p:txBody>
      </p:sp>
      <p:sp>
        <p:nvSpPr>
          <p:cNvPr id="33" name="Rounded Rectangle 32"/>
          <p:cNvSpPr/>
          <p:nvPr/>
        </p:nvSpPr>
        <p:spPr>
          <a:xfrm>
            <a:off x="5471987" y="3740728"/>
            <a:ext cx="3323077" cy="2680856"/>
          </a:xfrm>
          <a:prstGeom prst="roundRect">
            <a:avLst>
              <a:gd name="adj" fmla="val 3678"/>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tabLst>
                <a:tab pos="360363" algn="l"/>
              </a:tabLst>
              <a:defRPr/>
            </a:pPr>
            <a:r>
              <a:rPr lang="en-US" dirty="0" smtClean="0"/>
              <a:t>Revolves around a broad goal….develop problem solving, Groups of teachers meet to discuss mathematical content, explore methods of teaching, and anticipate student reaction. Building on individual experience and collective strategies a viable Lesson Plan is created</a:t>
            </a:r>
            <a:endParaRPr lang="en-GB" b="1" dirty="0" smtClean="0">
              <a:solidFill>
                <a:schemeClr val="tx1"/>
              </a:solidFill>
              <a:latin typeface="Calibri" pitchFamily="34" charset="0"/>
            </a:endParaRPr>
          </a:p>
        </p:txBody>
      </p:sp>
      <p:sp>
        <p:nvSpPr>
          <p:cNvPr id="34" name="Rounded Rectangle 33"/>
          <p:cNvSpPr/>
          <p:nvPr/>
        </p:nvSpPr>
        <p:spPr>
          <a:xfrm>
            <a:off x="5471985" y="2137895"/>
            <a:ext cx="3323079" cy="1500004"/>
          </a:xfrm>
          <a:prstGeom prst="roundRect">
            <a:avLst>
              <a:gd name="adj" fmla="val 7112"/>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nchorCtr="0"/>
          <a:lstStyle/>
          <a:p>
            <a:pPr>
              <a:tabLst>
                <a:tab pos="360363" algn="l"/>
              </a:tabLst>
              <a:defRPr/>
            </a:pPr>
            <a:endParaRPr lang="en-GB" sz="2800" b="1" dirty="0" smtClean="0">
              <a:solidFill>
                <a:schemeClr val="tx1"/>
              </a:solidFill>
              <a:latin typeface="Calibri" pitchFamily="34" charset="0"/>
            </a:endParaRPr>
          </a:p>
          <a:p>
            <a:pPr algn="ctr">
              <a:tabLst>
                <a:tab pos="360363" algn="l"/>
              </a:tabLst>
              <a:defRPr/>
            </a:pPr>
            <a:endParaRPr lang="en-GB" sz="2000" b="1" dirty="0" smtClean="0">
              <a:solidFill>
                <a:schemeClr val="tx1"/>
              </a:solidFill>
            </a:endParaRPr>
          </a:p>
          <a:p>
            <a:pPr>
              <a:tabLst>
                <a:tab pos="360363" algn="l"/>
              </a:tabLst>
              <a:defRPr/>
            </a:pPr>
            <a:r>
              <a:rPr lang="en-GB" sz="1200" b="1" dirty="0" smtClean="0">
                <a:solidFill>
                  <a:schemeClr val="tx1"/>
                </a:solidFill>
                <a:latin typeface="Calibri" pitchFamily="34" charset="0"/>
              </a:rPr>
              <a:t>School level: Same year level</a:t>
            </a:r>
          </a:p>
          <a:p>
            <a:pPr>
              <a:tabLst>
                <a:tab pos="360363" algn="l"/>
              </a:tabLst>
              <a:defRPr/>
            </a:pPr>
            <a:endParaRPr lang="en-GB" sz="1200" b="1" dirty="0" smtClean="0">
              <a:solidFill>
                <a:schemeClr val="tx1"/>
              </a:solidFill>
              <a:latin typeface="Calibri" pitchFamily="34" charset="0"/>
            </a:endParaRPr>
          </a:p>
          <a:p>
            <a:pPr>
              <a:tabLst>
                <a:tab pos="360363" algn="l"/>
              </a:tabLst>
              <a:defRPr/>
            </a:pPr>
            <a:r>
              <a:rPr lang="en-GB" sz="1200" b="1" dirty="0" smtClean="0">
                <a:solidFill>
                  <a:schemeClr val="tx1"/>
                </a:solidFill>
                <a:latin typeface="Calibri" pitchFamily="34" charset="0"/>
              </a:rPr>
              <a:t>One teacher teaches lesson , others observe lesson</a:t>
            </a:r>
          </a:p>
          <a:p>
            <a:pPr>
              <a:tabLst>
                <a:tab pos="360363" algn="l"/>
              </a:tabLst>
              <a:defRPr/>
            </a:pPr>
            <a:endParaRPr lang="en-GB" sz="1200" b="1" dirty="0" smtClean="0">
              <a:solidFill>
                <a:schemeClr val="tx1"/>
              </a:solidFill>
              <a:latin typeface="Calibri" pitchFamily="34" charset="0"/>
            </a:endParaRPr>
          </a:p>
          <a:p>
            <a:pPr>
              <a:tabLst>
                <a:tab pos="360363" algn="l"/>
              </a:tabLst>
              <a:defRPr/>
            </a:pPr>
            <a:r>
              <a:rPr lang="en-GB" sz="1200" b="1" dirty="0" smtClean="0">
                <a:solidFill>
                  <a:schemeClr val="tx1"/>
                </a:solidFill>
                <a:latin typeface="Calibri" pitchFamily="34" charset="0"/>
              </a:rPr>
              <a:t>Cluster of schools</a:t>
            </a:r>
          </a:p>
          <a:p>
            <a:pPr>
              <a:tabLst>
                <a:tab pos="360363" algn="l"/>
              </a:tabLst>
              <a:defRPr/>
            </a:pPr>
            <a:endParaRPr lang="en-GB" sz="1200" b="1" dirty="0" smtClean="0">
              <a:solidFill>
                <a:schemeClr val="tx1"/>
              </a:solidFill>
              <a:latin typeface="Calibri" pitchFamily="34" charset="0"/>
            </a:endParaRPr>
          </a:p>
          <a:p>
            <a:pPr>
              <a:tabLst>
                <a:tab pos="360363" algn="l"/>
              </a:tabLst>
              <a:defRPr/>
            </a:pPr>
            <a:r>
              <a:rPr lang="en-GB" sz="1200" b="1" dirty="0" smtClean="0">
                <a:solidFill>
                  <a:schemeClr val="tx1"/>
                </a:solidFill>
                <a:latin typeface="Calibri" pitchFamily="34" charset="0"/>
              </a:rPr>
              <a:t>Conferences</a:t>
            </a:r>
          </a:p>
          <a:p>
            <a:pPr>
              <a:tabLst>
                <a:tab pos="360363" algn="l"/>
              </a:tabLst>
              <a:defRPr/>
            </a:pPr>
            <a:r>
              <a:rPr lang="en-GB" sz="1200" b="1" dirty="0" smtClean="0">
                <a:solidFill>
                  <a:schemeClr val="tx1"/>
                </a:solidFill>
                <a:latin typeface="Calibri" pitchFamily="34" charset="0"/>
              </a:rPr>
              <a:t>            </a:t>
            </a:r>
          </a:p>
          <a:p>
            <a:pPr>
              <a:tabLst>
                <a:tab pos="360363" algn="l"/>
              </a:tabLst>
              <a:defRPr/>
            </a:pPr>
            <a:endParaRPr lang="en-GB" sz="1200" b="1" dirty="0" smtClean="0">
              <a:solidFill>
                <a:schemeClr val="tx1"/>
              </a:solidFill>
              <a:latin typeface="Calibri" pitchFamily="34" charset="0"/>
            </a:endParaRPr>
          </a:p>
          <a:p>
            <a:pPr>
              <a:tabLst>
                <a:tab pos="360363" algn="l"/>
              </a:tabLst>
              <a:defRPr/>
            </a:pPr>
            <a:endParaRPr lang="en-GB" sz="2800" b="1" dirty="0" smtClean="0">
              <a:solidFill>
                <a:schemeClr val="tx1"/>
              </a:solidFill>
              <a:latin typeface="Calibri" pitchFamily="34" charset="0"/>
            </a:endParaRPr>
          </a:p>
        </p:txBody>
      </p:sp>
      <p:sp>
        <p:nvSpPr>
          <p:cNvPr id="10" name="Rounded Rectangle 9"/>
          <p:cNvSpPr/>
          <p:nvPr/>
        </p:nvSpPr>
        <p:spPr>
          <a:xfrm>
            <a:off x="348937" y="748148"/>
            <a:ext cx="4986816" cy="5683827"/>
          </a:xfrm>
          <a:prstGeom prst="roundRect">
            <a:avLst>
              <a:gd name="adj" fmla="val 2690"/>
            </a:avLst>
          </a:prstGeom>
          <a:solidFill>
            <a:schemeClr val="accent3">
              <a:lumMod val="20000"/>
              <a:lumOff val="80000"/>
            </a:schemeClr>
          </a:solidFill>
          <a:ln w="25400">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anchor="t"/>
          <a:lstStyle/>
          <a:p>
            <a:pPr algn="just"/>
            <a:r>
              <a:rPr lang="en-GB" sz="2400" b="1" dirty="0" smtClean="0"/>
              <a:t>What is Lesson Study?</a:t>
            </a:r>
          </a:p>
          <a:p>
            <a:pPr algn="just"/>
            <a:endParaRPr lang="en-GB" sz="1400" b="1" dirty="0" smtClean="0">
              <a:solidFill>
                <a:schemeClr val="tx1"/>
              </a:solidFill>
              <a:latin typeface="Calibri" pitchFamily="34" charset="0"/>
            </a:endParaRPr>
          </a:p>
          <a:p>
            <a:pPr algn="just"/>
            <a:r>
              <a:rPr lang="en-GB" sz="2800" b="1" dirty="0" smtClean="0">
                <a:solidFill>
                  <a:schemeClr val="tx1"/>
                </a:solidFill>
                <a:latin typeface="Calibri" pitchFamily="34" charset="0"/>
              </a:rPr>
              <a:t>Based on:</a:t>
            </a:r>
          </a:p>
          <a:p>
            <a:pPr algn="just"/>
            <a:r>
              <a:rPr lang="en-GB" sz="2800" b="1" dirty="0" smtClean="0">
                <a:solidFill>
                  <a:schemeClr val="tx1"/>
                </a:solidFill>
                <a:latin typeface="Calibri" pitchFamily="34" charset="0"/>
              </a:rPr>
              <a:t>Collaborative Planning</a:t>
            </a:r>
          </a:p>
          <a:p>
            <a:pPr algn="just"/>
            <a:r>
              <a:rPr lang="en-GB" sz="2400" dirty="0" smtClean="0">
                <a:solidFill>
                  <a:schemeClr val="tx1"/>
                </a:solidFill>
                <a:latin typeface="Calibri" pitchFamily="34" charset="0"/>
              </a:rPr>
              <a:t>Discuss and plan a lesson to support a common goal</a:t>
            </a:r>
          </a:p>
          <a:p>
            <a:pPr algn="just"/>
            <a:r>
              <a:rPr lang="en-GB" sz="2800" b="1" dirty="0" smtClean="0">
                <a:solidFill>
                  <a:schemeClr val="tx1"/>
                </a:solidFill>
                <a:latin typeface="Calibri" pitchFamily="34" charset="0"/>
              </a:rPr>
              <a:t>Teaching and Observing</a:t>
            </a:r>
          </a:p>
          <a:p>
            <a:pPr algn="just"/>
            <a:r>
              <a:rPr lang="en-GB" sz="2400" dirty="0" smtClean="0">
                <a:solidFill>
                  <a:schemeClr val="tx1"/>
                </a:solidFill>
                <a:latin typeface="Calibri" pitchFamily="34" charset="0"/>
              </a:rPr>
              <a:t>Observe students working during the plan by one of the team of teachers</a:t>
            </a:r>
          </a:p>
          <a:p>
            <a:pPr algn="just"/>
            <a:r>
              <a:rPr lang="en-GB" sz="2800" b="1" dirty="0" smtClean="0">
                <a:solidFill>
                  <a:schemeClr val="tx1"/>
                </a:solidFill>
                <a:latin typeface="Calibri" pitchFamily="34" charset="0"/>
              </a:rPr>
              <a:t>Analytic Reflection</a:t>
            </a:r>
          </a:p>
          <a:p>
            <a:pPr algn="just"/>
            <a:r>
              <a:rPr lang="en-GB" sz="2400" dirty="0" smtClean="0">
                <a:solidFill>
                  <a:schemeClr val="tx1"/>
                </a:solidFill>
                <a:latin typeface="Calibri" pitchFamily="34" charset="0"/>
              </a:rPr>
              <a:t>Selected work of students lesson summarised by the teacher</a:t>
            </a:r>
          </a:p>
          <a:p>
            <a:pPr algn="just"/>
            <a:r>
              <a:rPr lang="en-GB" sz="2800" b="1" dirty="0" smtClean="0">
                <a:solidFill>
                  <a:schemeClr val="tx1"/>
                </a:solidFill>
                <a:latin typeface="Calibri" pitchFamily="34" charset="0"/>
              </a:rPr>
              <a:t>Ongoing Revision</a:t>
            </a:r>
          </a:p>
          <a:p>
            <a:pPr algn="just"/>
            <a:endParaRPr lang="en-GB" sz="1400" b="1" dirty="0" smtClean="0">
              <a:solidFill>
                <a:schemeClr val="tx1"/>
              </a:solidFill>
              <a:latin typeface="Calibri" pitchFamily="34" charset="0"/>
            </a:endParaRPr>
          </a:p>
          <a:p>
            <a:pPr algn="just"/>
            <a:endParaRPr lang="en-GB" sz="1400" b="1" dirty="0" smtClean="0">
              <a:solidFill>
                <a:schemeClr val="tx1"/>
              </a:solidFill>
              <a:latin typeface="Calibri" pitchFamily="34" charset="0"/>
            </a:endParaRPr>
          </a:p>
          <a:p>
            <a:pPr algn="just"/>
            <a:endParaRPr lang="en-GB" sz="1200" b="1" dirty="0" smtClean="0">
              <a:solidFill>
                <a:schemeClr val="tx1"/>
              </a:solidFill>
              <a:latin typeface="Calibri" pitchFamily="34" charset="0"/>
            </a:endParaRPr>
          </a:p>
        </p:txBody>
      </p:sp>
      <p:sp>
        <p:nvSpPr>
          <p:cNvPr id="16" name="Title 15"/>
          <p:cNvSpPr>
            <a:spLocks noGrp="1"/>
          </p:cNvSpPr>
          <p:nvPr>
            <p:ph type="title"/>
          </p:nvPr>
        </p:nvSpPr>
        <p:spPr>
          <a:xfrm>
            <a:off x="576350" y="-100937"/>
            <a:ext cx="8229600" cy="849086"/>
          </a:xfrm>
        </p:spPr>
        <p:txBody>
          <a:bodyPr/>
          <a:lstStyle/>
          <a:p>
            <a:r>
              <a:rPr lang="en-IE" dirty="0" smtClean="0"/>
              <a:t>Lesson Study</a:t>
            </a:r>
            <a:endParaRPr lang="en-I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Q1(ii)</a:t>
            </a:r>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4B9A529D-19C6-4A0D-8FFC-A2FA491E72A9}" type="slidenum">
              <a:rPr lang="en-IE" smtClean="0"/>
              <a:pPr>
                <a:defRPr/>
              </a:pPr>
              <a:t>20</a:t>
            </a:fld>
            <a:endParaRPr lang="en-IE"/>
          </a:p>
        </p:txBody>
      </p:sp>
      <p:pic>
        <p:nvPicPr>
          <p:cNvPr id="5" name="Picture 4"/>
          <p:cNvPicPr/>
          <p:nvPr/>
        </p:nvPicPr>
        <p:blipFill>
          <a:blip r:embed="rId3">
            <a:duotone>
              <a:prstClr val="black"/>
              <a:schemeClr val="accent3">
                <a:tint val="45000"/>
                <a:satMod val="400000"/>
              </a:schemeClr>
            </a:duotone>
          </a:blip>
          <a:stretch>
            <a:fillRect/>
          </a:stretch>
        </p:blipFill>
        <p:spPr>
          <a:xfrm>
            <a:off x="2700063" y="2201544"/>
            <a:ext cx="3810000" cy="1227455"/>
          </a:xfrm>
          <a:prstGeom prst="rect">
            <a:avLst/>
          </a:prstGeom>
        </p:spPr>
      </p:pic>
      <p:sp>
        <p:nvSpPr>
          <p:cNvPr id="6" name="TextBox 5"/>
          <p:cNvSpPr txBox="1"/>
          <p:nvPr/>
        </p:nvSpPr>
        <p:spPr>
          <a:xfrm>
            <a:off x="1475656" y="3645024"/>
            <a:ext cx="6840760" cy="369332"/>
          </a:xfrm>
          <a:prstGeom prst="rect">
            <a:avLst/>
          </a:prstGeom>
          <a:noFill/>
        </p:spPr>
        <p:txBody>
          <a:bodyPr wrap="square" rtlCol="0">
            <a:spAutoFit/>
          </a:bodyPr>
          <a:lstStyle/>
          <a:p>
            <a:r>
              <a:rPr lang="en-IE" dirty="0" smtClean="0"/>
              <a:t>The above  misconception was shown in  13 scripts.</a:t>
            </a:r>
            <a:endParaRPr lang="en-IE" dirty="0"/>
          </a:p>
        </p:txBody>
      </p:sp>
      <p:pic>
        <p:nvPicPr>
          <p:cNvPr id="7" name="Picture 6"/>
          <p:cNvPicPr/>
          <p:nvPr/>
        </p:nvPicPr>
        <p:blipFill>
          <a:blip r:embed="rId4">
            <a:duotone>
              <a:prstClr val="black"/>
              <a:schemeClr val="accent3">
                <a:tint val="45000"/>
                <a:satMod val="400000"/>
              </a:schemeClr>
            </a:duotone>
          </a:blip>
          <a:stretch>
            <a:fillRect/>
          </a:stretch>
        </p:blipFill>
        <p:spPr>
          <a:xfrm>
            <a:off x="3476350" y="4437112"/>
            <a:ext cx="2257425" cy="1066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Q1(iii)</a:t>
            </a:r>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88077E5C-ACF8-42EA-BAF4-04CA0CAF04F6}" type="slidenum">
              <a:rPr lang="en-IE" sz="1600" smtClean="0">
                <a:solidFill>
                  <a:schemeClr val="tx1"/>
                </a:solidFill>
              </a:rPr>
              <a:pPr>
                <a:defRPr/>
              </a:pPr>
              <a:t>21</a:t>
            </a:fld>
            <a:endParaRPr lang="en-IE" sz="1600" dirty="0">
              <a:solidFill>
                <a:schemeClr val="tx1"/>
              </a:solidFill>
            </a:endParaRPr>
          </a:p>
        </p:txBody>
      </p:sp>
      <p:pic>
        <p:nvPicPr>
          <p:cNvPr id="5" name="Picture 4"/>
          <p:cNvPicPr/>
          <p:nvPr/>
        </p:nvPicPr>
        <p:blipFill>
          <a:blip r:embed="rId3">
            <a:duotone>
              <a:prstClr val="black"/>
              <a:schemeClr val="accent3">
                <a:tint val="45000"/>
                <a:satMod val="400000"/>
              </a:schemeClr>
            </a:duotone>
          </a:blip>
          <a:stretch>
            <a:fillRect/>
          </a:stretch>
        </p:blipFill>
        <p:spPr>
          <a:xfrm>
            <a:off x="1600200" y="2228214"/>
            <a:ext cx="5943600" cy="1200785"/>
          </a:xfrm>
          <a:prstGeom prst="rect">
            <a:avLst/>
          </a:prstGeom>
        </p:spPr>
      </p:pic>
      <p:sp>
        <p:nvSpPr>
          <p:cNvPr id="6" name="TextBox 5"/>
          <p:cNvSpPr txBox="1"/>
          <p:nvPr/>
        </p:nvSpPr>
        <p:spPr>
          <a:xfrm>
            <a:off x="683568" y="3864848"/>
            <a:ext cx="3168352" cy="584775"/>
          </a:xfrm>
          <a:prstGeom prst="rect">
            <a:avLst/>
          </a:prstGeom>
          <a:noFill/>
        </p:spPr>
        <p:txBody>
          <a:bodyPr wrap="square" rtlCol="0">
            <a:spAutoFit/>
          </a:bodyPr>
          <a:lstStyle/>
          <a:p>
            <a:r>
              <a:rPr lang="en-IE" sz="3200" dirty="0" smtClean="0"/>
              <a:t>Q1(iv)</a:t>
            </a:r>
            <a:endParaRPr lang="en-IE" sz="3200" dirty="0"/>
          </a:p>
        </p:txBody>
      </p:sp>
      <p:pic>
        <p:nvPicPr>
          <p:cNvPr id="7" name="Picture 6"/>
          <p:cNvPicPr/>
          <p:nvPr/>
        </p:nvPicPr>
        <p:blipFill>
          <a:blip r:embed="rId4">
            <a:duotone>
              <a:prstClr val="black"/>
              <a:schemeClr val="accent3">
                <a:tint val="45000"/>
                <a:satMod val="400000"/>
              </a:schemeClr>
            </a:duotone>
          </a:blip>
          <a:stretch>
            <a:fillRect/>
          </a:stretch>
        </p:blipFill>
        <p:spPr>
          <a:xfrm>
            <a:off x="2123728" y="4475506"/>
            <a:ext cx="4505325" cy="12668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a:noFill/>
        </p:spPr>
        <p:txBody>
          <a:bodyPr wrap="square" rtlCol="0">
            <a:spAutoFit/>
          </a:bodyPr>
          <a:lstStyle/>
          <a:p>
            <a:pPr>
              <a:spcBef>
                <a:spcPct val="0"/>
              </a:spcBef>
            </a:pPr>
            <a:r>
              <a:rPr lang="en-IE" sz="2000" dirty="0">
                <a:solidFill>
                  <a:schemeClr val="tx1"/>
                </a:solidFill>
                <a:latin typeface="Arial" charset="0"/>
                <a:cs typeface="Arial" charset="0"/>
              </a:rPr>
              <a:t>Q1(v) The following appeared in many scripts:</a:t>
            </a:r>
          </a:p>
          <a:p>
            <a:pPr>
              <a:spcBef>
                <a:spcPct val="0"/>
              </a:spcBef>
            </a:pPr>
            <a:endParaRPr lang="en-IE" dirty="0">
              <a:solidFill>
                <a:schemeClr val="tx1"/>
              </a:solidFill>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939F8864-9922-4D24-BBEA-A8FA249B09A4}" type="slidenum">
              <a:rPr lang="en-IE" smtClean="0"/>
              <a:pPr>
                <a:defRPr/>
              </a:pPr>
              <a:t>22</a:t>
            </a:fld>
            <a:endParaRPr lang="en-IE"/>
          </a:p>
        </p:txBody>
      </p:sp>
      <p:pic>
        <p:nvPicPr>
          <p:cNvPr id="5" name="Picture 4"/>
          <p:cNvPicPr/>
          <p:nvPr/>
        </p:nvPicPr>
        <p:blipFill>
          <a:blip r:embed="rId3">
            <a:duotone>
              <a:prstClr val="black"/>
              <a:schemeClr val="accent3">
                <a:tint val="45000"/>
                <a:satMod val="400000"/>
              </a:schemeClr>
            </a:duotone>
          </a:blip>
          <a:stretch>
            <a:fillRect/>
          </a:stretch>
        </p:blipFill>
        <p:spPr>
          <a:xfrm>
            <a:off x="2905124" y="2204864"/>
            <a:ext cx="3683099" cy="1784970"/>
          </a:xfrm>
          <a:prstGeom prst="rect">
            <a:avLst/>
          </a:prstGeom>
        </p:spPr>
      </p:pic>
      <p:sp>
        <p:nvSpPr>
          <p:cNvPr id="6" name="TextBox 5"/>
          <p:cNvSpPr txBox="1"/>
          <p:nvPr/>
        </p:nvSpPr>
        <p:spPr>
          <a:xfrm>
            <a:off x="758281" y="4221088"/>
            <a:ext cx="7632848" cy="646331"/>
          </a:xfrm>
          <a:prstGeom prst="rect">
            <a:avLst/>
          </a:prstGeom>
          <a:noFill/>
        </p:spPr>
        <p:txBody>
          <a:bodyPr wrap="square" rtlCol="0">
            <a:spAutoFit/>
          </a:bodyPr>
          <a:lstStyle/>
          <a:p>
            <a:r>
              <a:rPr lang="en-IE" b="1" dirty="0" smtClean="0"/>
              <a:t>Q1(vi): From one of the students who made the above error in part (v):</a:t>
            </a:r>
            <a:endParaRPr lang="en-IE" b="1" dirty="0"/>
          </a:p>
        </p:txBody>
      </p:sp>
      <p:pic>
        <p:nvPicPr>
          <p:cNvPr id="7" name="Picture 6"/>
          <p:cNvPicPr/>
          <p:nvPr/>
        </p:nvPicPr>
        <p:blipFill>
          <a:blip r:embed="rId4">
            <a:duotone>
              <a:prstClr val="black"/>
              <a:schemeClr val="accent3">
                <a:tint val="45000"/>
                <a:satMod val="400000"/>
              </a:schemeClr>
            </a:duotone>
          </a:blip>
          <a:stretch>
            <a:fillRect/>
          </a:stretch>
        </p:blipFill>
        <p:spPr>
          <a:xfrm>
            <a:off x="2098205" y="4797152"/>
            <a:ext cx="4953000" cy="1209675"/>
          </a:xfrm>
          <a:prstGeom prst="rect">
            <a:avLst/>
          </a:prstGeom>
        </p:spPr>
      </p:pic>
    </p:spTree>
    <p:extLst>
      <p:ext uri="{BB962C8B-B14F-4D97-AF65-F5344CB8AC3E}">
        <p14:creationId xmlns:p14="http://schemas.microsoft.com/office/powerpoint/2010/main" val="1777346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IE" sz="2000" dirty="0" smtClean="0"/>
              <a:t>This student answered Q1(</a:t>
            </a:r>
            <a:r>
              <a:rPr lang="en-IE" sz="2000" dirty="0" err="1" smtClean="0"/>
              <a:t>i</a:t>
            </a:r>
            <a:r>
              <a:rPr lang="en-IE" sz="2000" dirty="0" smtClean="0"/>
              <a:t>), Q1(ii) incorrectly but Q1(iii) correctly. </a:t>
            </a:r>
            <a:br>
              <a:rPr lang="en-IE" sz="2000" dirty="0" smtClean="0"/>
            </a:br>
            <a:r>
              <a:rPr lang="en-IE" sz="2000" dirty="0" smtClean="0"/>
              <a:t>The same strategy should be applied in all three situations. </a:t>
            </a:r>
            <a:br>
              <a:rPr lang="en-IE" sz="2000" dirty="0" smtClean="0"/>
            </a:br>
            <a:r>
              <a:rPr lang="en-IE" sz="2000" dirty="0" smtClean="0"/>
              <a:t>The student is not </a:t>
            </a:r>
            <a:r>
              <a:rPr lang="en-IE" sz="2000" b="1" dirty="0" smtClean="0"/>
              <a:t>aware of</a:t>
            </a:r>
            <a:r>
              <a:rPr lang="en-IE" sz="2000" dirty="0" smtClean="0"/>
              <a:t>  the process</a:t>
            </a:r>
            <a:r>
              <a:rPr lang="en-IE" sz="2000" dirty="0"/>
              <a:t> </a:t>
            </a:r>
            <a:r>
              <a:rPr lang="en-IE" sz="2000" dirty="0" smtClean="0"/>
              <a:t>they are using/not thinking about the thinking!</a:t>
            </a:r>
          </a:p>
          <a:p>
            <a:pPr marL="0" indent="0" eaLnBrk="1" fontAlgn="auto" hangingPunct="1">
              <a:spcAft>
                <a:spcPts val="0"/>
              </a:spcAft>
              <a:buNone/>
              <a:defRPr/>
            </a:pPr>
            <a:r>
              <a:rPr lang="en-IE" sz="2000" dirty="0" smtClean="0"/>
              <a:t/>
            </a:r>
            <a:br>
              <a:rPr lang="en-IE" sz="2000" dirty="0" smtClean="0"/>
            </a:br>
            <a:endParaRPr lang="en-IE" sz="2000"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939F8864-9922-4D24-BBEA-A8FA249B09A4}" type="slidenum">
              <a:rPr lang="en-IE" smtClean="0"/>
              <a:pPr>
                <a:defRPr/>
              </a:pPr>
              <a:t>23</a:t>
            </a:fld>
            <a:endParaRPr lang="en-IE"/>
          </a:p>
        </p:txBody>
      </p:sp>
      <p:pic>
        <p:nvPicPr>
          <p:cNvPr id="8" name="Picture 7"/>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915816" y="2492896"/>
            <a:ext cx="3912870" cy="3646170"/>
          </a:xfrm>
          <a:prstGeom prst="rect">
            <a:avLst/>
          </a:prstGeom>
        </p:spPr>
      </p:pic>
    </p:spTree>
    <p:extLst>
      <p:ext uri="{BB962C8B-B14F-4D97-AF65-F5344CB8AC3E}">
        <p14:creationId xmlns:p14="http://schemas.microsoft.com/office/powerpoint/2010/main" val="3246020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sz="2400" dirty="0" smtClean="0"/>
              <a:t>Q2(</a:t>
            </a:r>
            <a:r>
              <a:rPr lang="en-IE" sz="2400" dirty="0" err="1" smtClean="0"/>
              <a:t>i</a:t>
            </a:r>
            <a:r>
              <a:rPr lang="en-IE" sz="2400" dirty="0" smtClean="0"/>
              <a:t>) This was one of the better answered questions but there were still some errors.</a:t>
            </a:r>
            <a:br>
              <a:rPr lang="en-IE" sz="2400" dirty="0" smtClean="0"/>
            </a:br>
            <a:endParaRPr lang="en-IE" sz="2400" dirty="0"/>
          </a:p>
        </p:txBody>
      </p:sp>
      <p:sp>
        <p:nvSpPr>
          <p:cNvPr id="4" name="Slide Number Placeholder 3"/>
          <p:cNvSpPr>
            <a:spLocks noGrp="1"/>
          </p:cNvSpPr>
          <p:nvPr>
            <p:ph type="sldNum" sz="quarter" idx="12"/>
          </p:nvPr>
        </p:nvSpPr>
        <p:spPr/>
        <p:txBody>
          <a:bodyPr/>
          <a:lstStyle/>
          <a:p>
            <a:pPr>
              <a:defRPr/>
            </a:pPr>
            <a:fld id="{52191B51-29E1-4FFF-A38D-44A831953471}" type="slidenum">
              <a:rPr lang="en-IE" smtClean="0"/>
              <a:pPr>
                <a:defRPr/>
              </a:pPr>
              <a:t>24</a:t>
            </a:fld>
            <a:endParaRPr lang="en-IE"/>
          </a:p>
        </p:txBody>
      </p:sp>
      <p:pic>
        <p:nvPicPr>
          <p:cNvPr id="5" name="Picture 4"/>
          <p:cNvPicPr/>
          <p:nvPr/>
        </p:nvPicPr>
        <p:blipFill>
          <a:blip r:embed="rId3">
            <a:duotone>
              <a:prstClr val="black"/>
              <a:schemeClr val="accent5">
                <a:tint val="45000"/>
                <a:satMod val="400000"/>
              </a:schemeClr>
            </a:duotone>
          </a:blip>
          <a:stretch>
            <a:fillRect/>
          </a:stretch>
        </p:blipFill>
        <p:spPr>
          <a:xfrm>
            <a:off x="1691680" y="2780928"/>
            <a:ext cx="5004395" cy="2443857"/>
          </a:xfrm>
          <a:prstGeom prst="rect">
            <a:avLst/>
          </a:prstGeom>
        </p:spPr>
      </p:pic>
      <p:sp>
        <p:nvSpPr>
          <p:cNvPr id="6" name="TextBox 5"/>
          <p:cNvSpPr txBox="1"/>
          <p:nvPr/>
        </p:nvSpPr>
        <p:spPr>
          <a:xfrm>
            <a:off x="643202" y="5224785"/>
            <a:ext cx="8532440" cy="1200329"/>
          </a:xfrm>
          <a:prstGeom prst="rect">
            <a:avLst/>
          </a:prstGeom>
          <a:noFill/>
        </p:spPr>
        <p:txBody>
          <a:bodyPr wrap="square" rtlCol="0">
            <a:spAutoFit/>
          </a:bodyPr>
          <a:lstStyle/>
          <a:p>
            <a:r>
              <a:rPr lang="en-IE" dirty="0" smtClean="0"/>
              <a:t>Part (</a:t>
            </a:r>
            <a:r>
              <a:rPr lang="en-IE" dirty="0" err="1" smtClean="0"/>
              <a:t>i</a:t>
            </a:r>
            <a:r>
              <a:rPr lang="en-IE" dirty="0" smtClean="0"/>
              <a:t>) Correct answer but incorrect procedure</a:t>
            </a:r>
            <a:r>
              <a:rPr lang="en-IE" b="1" dirty="0" smtClean="0"/>
              <a:t>; it would not be identified by substitution</a:t>
            </a:r>
          </a:p>
          <a:p>
            <a:r>
              <a:rPr lang="en-IE" dirty="0" smtClean="0"/>
              <a:t>Part (ii) Same erroneous procedure applied. It would be identified by substitution.</a:t>
            </a:r>
          </a:p>
          <a:p>
            <a:endParaRPr lang="en-IE" dirty="0"/>
          </a:p>
        </p:txBody>
      </p:sp>
    </p:spTree>
    <p:extLst>
      <p:ext uri="{BB962C8B-B14F-4D97-AF65-F5344CB8AC3E}">
        <p14:creationId xmlns:p14="http://schemas.microsoft.com/office/powerpoint/2010/main" val="333938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Q2(</a:t>
            </a:r>
            <a:r>
              <a:rPr lang="en-IE" dirty="0" err="1" smtClean="0"/>
              <a:t>i</a:t>
            </a:r>
            <a:r>
              <a:rPr lang="en-IE" dirty="0" smtClean="0"/>
              <a:t>) </a:t>
            </a:r>
            <a:r>
              <a:rPr lang="en-IE" sz="2000" dirty="0" smtClean="0"/>
              <a:t>Not linking simplifying fractions to creating an equivalent fraction and/or not knowing how to create an equivalent fraction</a:t>
            </a:r>
          </a:p>
          <a:p>
            <a:pPr eaLnBrk="1" fontAlgn="auto" hangingPunct="1">
              <a:spcAft>
                <a:spcPts val="0"/>
              </a:spcAft>
              <a:buFont typeface="Arial" pitchFamily="34" charset="0"/>
              <a:buChar char="•"/>
              <a:defRPr/>
            </a:pPr>
            <a:endParaRPr lang="en-IE" sz="2000" dirty="0"/>
          </a:p>
        </p:txBody>
      </p:sp>
      <p:sp>
        <p:nvSpPr>
          <p:cNvPr id="4" name="Slide Number Placeholder 3"/>
          <p:cNvSpPr>
            <a:spLocks noGrp="1"/>
          </p:cNvSpPr>
          <p:nvPr>
            <p:ph type="sldNum" sz="quarter" idx="12"/>
          </p:nvPr>
        </p:nvSpPr>
        <p:spPr/>
        <p:txBody>
          <a:bodyPr/>
          <a:lstStyle/>
          <a:p>
            <a:pPr>
              <a:defRPr/>
            </a:pPr>
            <a:fld id="{4B9A529D-19C6-4A0D-8FFC-A2FA491E72A9}" type="slidenum">
              <a:rPr lang="en-IE" smtClean="0"/>
              <a:pPr>
                <a:defRPr/>
              </a:pPr>
              <a:t>25</a:t>
            </a:fld>
            <a:endParaRPr lang="en-IE"/>
          </a:p>
        </p:txBody>
      </p:sp>
      <p:pic>
        <p:nvPicPr>
          <p:cNvPr id="5" name="Picture 4"/>
          <p:cNvPicPr/>
          <p:nvPr/>
        </p:nvPicPr>
        <p:blipFill>
          <a:blip r:embed="rId3">
            <a:duotone>
              <a:prstClr val="black"/>
              <a:schemeClr val="accent5">
                <a:tint val="45000"/>
                <a:satMod val="400000"/>
              </a:schemeClr>
            </a:duotone>
          </a:blip>
          <a:stretch>
            <a:fillRect/>
          </a:stretch>
        </p:blipFill>
        <p:spPr>
          <a:xfrm>
            <a:off x="1475656" y="2564904"/>
            <a:ext cx="6716216" cy="3024336"/>
          </a:xfrm>
          <a:prstGeom prst="rect">
            <a:avLst/>
          </a:prstGeom>
        </p:spPr>
      </p:pic>
    </p:spTree>
    <p:extLst>
      <p:ext uri="{BB962C8B-B14F-4D97-AF65-F5344CB8AC3E}">
        <p14:creationId xmlns:p14="http://schemas.microsoft.com/office/powerpoint/2010/main" val="23951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sz="2400" dirty="0" smtClean="0"/>
              <a:t>Q2(ii) Not checking if factors are correct;</a:t>
            </a:r>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88077E5C-ACF8-42EA-BAF4-04CA0CAF04F6}" type="slidenum">
              <a:rPr lang="en-IE" smtClean="0"/>
              <a:pPr>
                <a:defRPr/>
              </a:pPr>
              <a:t>26</a:t>
            </a:fld>
            <a:endParaRPr lang="en-IE"/>
          </a:p>
        </p:txBody>
      </p:sp>
      <p:pic>
        <p:nvPicPr>
          <p:cNvPr id="5" name="Picture 4"/>
          <p:cNvPicPr/>
          <p:nvPr/>
        </p:nvPicPr>
        <p:blipFill>
          <a:blip r:embed="rId3">
            <a:duotone>
              <a:prstClr val="black"/>
              <a:schemeClr val="accent5">
                <a:tint val="45000"/>
                <a:satMod val="400000"/>
              </a:schemeClr>
            </a:duotone>
          </a:blip>
          <a:stretch>
            <a:fillRect/>
          </a:stretch>
        </p:blipFill>
        <p:spPr>
          <a:xfrm>
            <a:off x="1580727" y="2136749"/>
            <a:ext cx="6356176" cy="1533575"/>
          </a:xfrm>
          <a:prstGeom prst="rect">
            <a:avLst/>
          </a:prstGeom>
        </p:spPr>
      </p:pic>
      <p:pic>
        <p:nvPicPr>
          <p:cNvPr id="6" name="Picture 5"/>
          <p:cNvPicPr/>
          <p:nvPr/>
        </p:nvPicPr>
        <p:blipFill>
          <a:blip r:embed="rId4">
            <a:duotone>
              <a:prstClr val="black"/>
              <a:schemeClr val="accent5">
                <a:tint val="45000"/>
                <a:satMod val="400000"/>
              </a:schemeClr>
            </a:duotone>
          </a:blip>
          <a:stretch>
            <a:fillRect/>
          </a:stretch>
        </p:blipFill>
        <p:spPr>
          <a:xfrm>
            <a:off x="1871662" y="4775295"/>
            <a:ext cx="5400675" cy="1400175"/>
          </a:xfrm>
          <a:prstGeom prst="rect">
            <a:avLst/>
          </a:prstGeom>
        </p:spPr>
      </p:pic>
      <p:sp>
        <p:nvSpPr>
          <p:cNvPr id="7" name="TextBox 6"/>
          <p:cNvSpPr txBox="1"/>
          <p:nvPr/>
        </p:nvSpPr>
        <p:spPr>
          <a:xfrm>
            <a:off x="1043608" y="3790781"/>
            <a:ext cx="7056784" cy="1015663"/>
          </a:xfrm>
          <a:prstGeom prst="rect">
            <a:avLst/>
          </a:prstGeom>
          <a:noFill/>
        </p:spPr>
        <p:txBody>
          <a:bodyPr wrap="square" rtlCol="0">
            <a:spAutoFit/>
          </a:bodyPr>
          <a:lstStyle/>
          <a:p>
            <a:r>
              <a:rPr lang="en-IE" sz="2000" dirty="0" smtClean="0"/>
              <a:t>Misunderstanding the concept of an equivalent fraction and the underlying concept of creating an equal ratio; no checking strategy!</a:t>
            </a:r>
            <a:endParaRPr lang="en-IE" sz="2000" dirty="0"/>
          </a:p>
        </p:txBody>
      </p:sp>
    </p:spTree>
    <p:extLst>
      <p:ext uri="{BB962C8B-B14F-4D97-AF65-F5344CB8AC3E}">
        <p14:creationId xmlns:p14="http://schemas.microsoft.com/office/powerpoint/2010/main" val="103909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a:xfrm>
            <a:off x="557808" y="1268760"/>
            <a:ext cx="8229600" cy="4525963"/>
          </a:xfrm>
        </p:spPr>
        <p:txBody>
          <a:bodyPr rtlCol="0">
            <a:normAutofit/>
          </a:bodyPr>
          <a:lstStyle/>
          <a:p>
            <a:pPr eaLnBrk="1" fontAlgn="auto" hangingPunct="1">
              <a:spcAft>
                <a:spcPts val="0"/>
              </a:spcAft>
              <a:buFont typeface="Arial" pitchFamily="34" charset="0"/>
              <a:buChar char="•"/>
              <a:defRPr/>
            </a:pPr>
            <a:r>
              <a:rPr lang="en-IE" dirty="0" smtClean="0"/>
              <a:t>Q2(iii)</a:t>
            </a:r>
            <a:r>
              <a:rPr lang="en-IE" sz="2400" dirty="0" smtClean="0"/>
              <a:t> Not factorising the denominator and hence failing to simplify:</a:t>
            </a: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939F8864-9922-4D24-BBEA-A8FA249B09A4}" type="slidenum">
              <a:rPr lang="en-IE" smtClean="0"/>
              <a:pPr>
                <a:defRPr/>
              </a:pPr>
              <a:t>27</a:t>
            </a:fld>
            <a:endParaRPr lang="en-IE"/>
          </a:p>
        </p:txBody>
      </p:sp>
      <p:pic>
        <p:nvPicPr>
          <p:cNvPr id="5" name="Picture 4"/>
          <p:cNvPicPr/>
          <p:nvPr/>
        </p:nvPicPr>
        <p:blipFill>
          <a:blip r:embed="rId3">
            <a:duotone>
              <a:prstClr val="black"/>
              <a:schemeClr val="accent5">
                <a:tint val="45000"/>
                <a:satMod val="400000"/>
              </a:schemeClr>
            </a:duotone>
          </a:blip>
          <a:stretch>
            <a:fillRect/>
          </a:stretch>
        </p:blipFill>
        <p:spPr>
          <a:xfrm>
            <a:off x="2195736" y="2060848"/>
            <a:ext cx="5620469" cy="1492746"/>
          </a:xfrm>
          <a:prstGeom prst="rect">
            <a:avLst/>
          </a:prstGeom>
        </p:spPr>
      </p:pic>
      <p:sp>
        <p:nvSpPr>
          <p:cNvPr id="6" name="TextBox 5"/>
          <p:cNvSpPr txBox="1"/>
          <p:nvPr/>
        </p:nvSpPr>
        <p:spPr>
          <a:xfrm>
            <a:off x="611560" y="3611177"/>
            <a:ext cx="8280920" cy="892552"/>
          </a:xfrm>
          <a:prstGeom prst="rect">
            <a:avLst/>
          </a:prstGeom>
          <a:noFill/>
        </p:spPr>
        <p:txBody>
          <a:bodyPr wrap="square" rtlCol="0">
            <a:spAutoFit/>
          </a:bodyPr>
          <a:lstStyle/>
          <a:p>
            <a:pPr marL="457200" indent="-457200">
              <a:buFont typeface="Arial" panose="020B0604020202020204" pitchFamily="34" charset="0"/>
              <a:buChar char="•"/>
            </a:pPr>
            <a:r>
              <a:rPr lang="en-IE" sz="3200" dirty="0" smtClean="0"/>
              <a:t>Q2(iii)</a:t>
            </a:r>
            <a:r>
              <a:rPr lang="en-IE" dirty="0"/>
              <a:t> </a:t>
            </a:r>
            <a:r>
              <a:rPr lang="en-IE" dirty="0" smtClean="0"/>
              <a:t> </a:t>
            </a:r>
            <a:r>
              <a:rPr lang="en-IE" sz="2000" dirty="0" smtClean="0"/>
              <a:t>Failing to see the numerator and denominator as one number</a:t>
            </a:r>
            <a:endParaRPr lang="en-IE" sz="2000" dirty="0"/>
          </a:p>
        </p:txBody>
      </p:sp>
      <p:pic>
        <p:nvPicPr>
          <p:cNvPr id="7" name="Picture 6"/>
          <p:cNvPicPr/>
          <p:nvPr/>
        </p:nvPicPr>
        <p:blipFill>
          <a:blip r:embed="rId4">
            <a:duotone>
              <a:prstClr val="black"/>
              <a:schemeClr val="accent5">
                <a:tint val="45000"/>
                <a:satMod val="400000"/>
              </a:schemeClr>
            </a:duotone>
          </a:blip>
          <a:stretch>
            <a:fillRect/>
          </a:stretch>
        </p:blipFill>
        <p:spPr>
          <a:xfrm>
            <a:off x="2844619" y="4293096"/>
            <a:ext cx="3657600" cy="1476375"/>
          </a:xfrm>
          <a:prstGeom prst="rect">
            <a:avLst/>
          </a:prstGeom>
        </p:spPr>
      </p:pic>
      <p:sp>
        <p:nvSpPr>
          <p:cNvPr id="8" name="Rectangle 7"/>
          <p:cNvSpPr/>
          <p:nvPr/>
        </p:nvSpPr>
        <p:spPr>
          <a:xfrm>
            <a:off x="1187624" y="5919003"/>
            <a:ext cx="7416824" cy="369332"/>
          </a:xfrm>
          <a:prstGeom prst="rect">
            <a:avLst/>
          </a:prstGeom>
        </p:spPr>
        <p:txBody>
          <a:bodyPr wrap="square">
            <a:spAutoFit/>
          </a:bodyPr>
          <a:lstStyle/>
          <a:p>
            <a:r>
              <a:rPr lang="en-IE" dirty="0"/>
              <a:t>Is dividing by (3+2) the same as dividing by 3 and dividing by 2?</a:t>
            </a:r>
          </a:p>
        </p:txBody>
      </p:sp>
    </p:spTree>
    <p:extLst>
      <p:ext uri="{BB962C8B-B14F-4D97-AF65-F5344CB8AC3E}">
        <p14:creationId xmlns:p14="http://schemas.microsoft.com/office/powerpoint/2010/main" val="345403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a:xfrm>
            <a:off x="467544" y="1340768"/>
            <a:ext cx="8229600" cy="4525963"/>
          </a:xfrm>
        </p:spPr>
        <p:txBody>
          <a:bodyPr rtlCol="0">
            <a:normAutofit/>
          </a:bodyPr>
          <a:lstStyle/>
          <a:p>
            <a:pPr eaLnBrk="1" fontAlgn="auto" hangingPunct="1">
              <a:spcAft>
                <a:spcPts val="0"/>
              </a:spcAft>
              <a:buFont typeface="Arial" pitchFamily="34" charset="0"/>
              <a:buChar char="•"/>
              <a:defRPr/>
            </a:pPr>
            <a:r>
              <a:rPr lang="en-IE" dirty="0" smtClean="0"/>
              <a:t>Q3 (</a:t>
            </a:r>
            <a:r>
              <a:rPr lang="en-IE" dirty="0" err="1" smtClean="0"/>
              <a:t>i</a:t>
            </a:r>
            <a:r>
              <a:rPr lang="en-IE" dirty="0" smtClean="0"/>
              <a:t>): </a:t>
            </a:r>
            <a:r>
              <a:rPr lang="en-IE" sz="2000" dirty="0" smtClean="0"/>
              <a:t>One of the better answered questions but still some  misunderstandings of cancellation and the underlying concept of ratio:</a:t>
            </a:r>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52191B51-29E1-4FFF-A38D-44A831953471}" type="slidenum">
              <a:rPr lang="en-IE" smtClean="0"/>
              <a:pPr>
                <a:defRPr/>
              </a:pPr>
              <a:t>28</a:t>
            </a:fld>
            <a:endParaRPr lang="en-IE"/>
          </a:p>
        </p:txBody>
      </p:sp>
      <p:pic>
        <p:nvPicPr>
          <p:cNvPr id="5" name="Picture 4"/>
          <p:cNvPicPr/>
          <p:nvPr/>
        </p:nvPicPr>
        <p:blipFill>
          <a:blip r:embed="rId3">
            <a:duotone>
              <a:prstClr val="black"/>
              <a:schemeClr val="accent4">
                <a:tint val="45000"/>
                <a:satMod val="400000"/>
              </a:schemeClr>
            </a:duotone>
          </a:blip>
          <a:stretch>
            <a:fillRect/>
          </a:stretch>
        </p:blipFill>
        <p:spPr>
          <a:xfrm>
            <a:off x="1691680" y="2204864"/>
            <a:ext cx="6672133" cy="1440160"/>
          </a:xfrm>
          <a:prstGeom prst="rect">
            <a:avLst/>
          </a:prstGeom>
        </p:spPr>
      </p:pic>
      <p:pic>
        <p:nvPicPr>
          <p:cNvPr id="6" name="Picture 5"/>
          <p:cNvPicPr/>
          <p:nvPr/>
        </p:nvPicPr>
        <p:blipFill>
          <a:blip r:embed="rId4">
            <a:duotone>
              <a:prstClr val="black"/>
              <a:schemeClr val="accent4">
                <a:tint val="45000"/>
                <a:satMod val="400000"/>
              </a:schemeClr>
            </a:duotone>
          </a:blip>
          <a:stretch>
            <a:fillRect/>
          </a:stretch>
        </p:blipFill>
        <p:spPr>
          <a:xfrm>
            <a:off x="2483768" y="4365104"/>
            <a:ext cx="5040560" cy="1893312"/>
          </a:xfrm>
          <a:prstGeom prst="rect">
            <a:avLst/>
          </a:prstGeom>
        </p:spPr>
      </p:pic>
      <p:sp>
        <p:nvSpPr>
          <p:cNvPr id="7" name="TextBox 6"/>
          <p:cNvSpPr txBox="1"/>
          <p:nvPr/>
        </p:nvSpPr>
        <p:spPr>
          <a:xfrm>
            <a:off x="722080" y="3645024"/>
            <a:ext cx="7464221" cy="923330"/>
          </a:xfrm>
          <a:prstGeom prst="rect">
            <a:avLst/>
          </a:prstGeom>
          <a:noFill/>
        </p:spPr>
        <p:txBody>
          <a:bodyPr wrap="square" rtlCol="0">
            <a:spAutoFit/>
          </a:bodyPr>
          <a:lstStyle/>
          <a:p>
            <a:r>
              <a:rPr lang="en-IE" dirty="0" smtClean="0"/>
              <a:t>Q3(</a:t>
            </a:r>
            <a:r>
              <a:rPr lang="en-IE" dirty="0" err="1" smtClean="0"/>
              <a:t>i</a:t>
            </a:r>
            <a:r>
              <a:rPr lang="en-IE" dirty="0" smtClean="0"/>
              <a:t>) and (ii):   Part (</a:t>
            </a:r>
            <a:r>
              <a:rPr lang="en-IE" dirty="0" err="1" smtClean="0"/>
              <a:t>i</a:t>
            </a:r>
            <a:r>
              <a:rPr lang="en-IE" dirty="0" smtClean="0"/>
              <a:t>) correct ;</a:t>
            </a:r>
            <a:br>
              <a:rPr lang="en-IE" dirty="0" smtClean="0"/>
            </a:br>
            <a:r>
              <a:rPr lang="en-IE" dirty="0" smtClean="0"/>
              <a:t>Part (ii) Error in factorisation - possibly due to wanting to simplify even if it wasn’t possible.</a:t>
            </a:r>
            <a:endParaRPr lang="en-IE" dirty="0"/>
          </a:p>
        </p:txBody>
      </p:sp>
    </p:spTree>
    <p:extLst>
      <p:ext uri="{BB962C8B-B14F-4D97-AF65-F5344CB8AC3E}">
        <p14:creationId xmlns:p14="http://schemas.microsoft.com/office/powerpoint/2010/main" val="340312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sz="2000" dirty="0" smtClean="0"/>
              <a:t>Q3 Part (</a:t>
            </a:r>
            <a:r>
              <a:rPr lang="en-IE" sz="2000" dirty="0" err="1" smtClean="0"/>
              <a:t>i</a:t>
            </a:r>
            <a:r>
              <a:rPr lang="en-IE" sz="2000" dirty="0" smtClean="0"/>
              <a:t>)  correct using long division but ignored requirement to use  factorisation</a:t>
            </a:r>
          </a:p>
          <a:p>
            <a:pPr marL="0" indent="0" eaLnBrk="1" fontAlgn="auto" hangingPunct="1">
              <a:spcAft>
                <a:spcPts val="0"/>
              </a:spcAft>
              <a:buNone/>
              <a:defRPr/>
            </a:pPr>
            <a:r>
              <a:rPr lang="en-IE" sz="2000" dirty="0" smtClean="0"/>
              <a:t>      Q3 Part (ii) Denominator changed to x -1 to make it work!</a:t>
            </a:r>
          </a:p>
          <a:p>
            <a:pPr eaLnBrk="1" fontAlgn="auto" hangingPunct="1">
              <a:spcAft>
                <a:spcPts val="0"/>
              </a:spcAft>
              <a:buFont typeface="Arial" pitchFamily="34" charset="0"/>
              <a:buChar char="•"/>
              <a:defRPr/>
            </a:pPr>
            <a:endParaRPr lang="en-IE" sz="2000" dirty="0"/>
          </a:p>
        </p:txBody>
      </p:sp>
      <p:sp>
        <p:nvSpPr>
          <p:cNvPr id="4" name="Slide Number Placeholder 3"/>
          <p:cNvSpPr>
            <a:spLocks noGrp="1"/>
          </p:cNvSpPr>
          <p:nvPr>
            <p:ph type="sldNum" sz="quarter" idx="12"/>
          </p:nvPr>
        </p:nvSpPr>
        <p:spPr/>
        <p:txBody>
          <a:bodyPr/>
          <a:lstStyle/>
          <a:p>
            <a:pPr>
              <a:defRPr/>
            </a:pPr>
            <a:fld id="{4B9A529D-19C6-4A0D-8FFC-A2FA491E72A9}" type="slidenum">
              <a:rPr lang="en-IE" smtClean="0"/>
              <a:pPr>
                <a:defRPr/>
              </a:pPr>
              <a:t>29</a:t>
            </a:fld>
            <a:endParaRPr lang="en-IE"/>
          </a:p>
        </p:txBody>
      </p:sp>
      <p:pic>
        <p:nvPicPr>
          <p:cNvPr id="5" name="Picture 4"/>
          <p:cNvPicPr/>
          <p:nvPr/>
        </p:nvPicPr>
        <p:blipFill>
          <a:blip r:embed="rId3">
            <a:duotone>
              <a:prstClr val="black"/>
              <a:schemeClr val="accent4">
                <a:tint val="45000"/>
                <a:satMod val="400000"/>
              </a:schemeClr>
            </a:duotone>
          </a:blip>
          <a:stretch>
            <a:fillRect/>
          </a:stretch>
        </p:blipFill>
        <p:spPr>
          <a:xfrm>
            <a:off x="971600" y="2708920"/>
            <a:ext cx="7148264" cy="3424520"/>
          </a:xfrm>
          <a:prstGeom prst="rect">
            <a:avLst/>
          </a:prstGeom>
        </p:spPr>
      </p:pic>
    </p:spTree>
    <p:extLst>
      <p:ext uri="{BB962C8B-B14F-4D97-AF65-F5344CB8AC3E}">
        <p14:creationId xmlns:p14="http://schemas.microsoft.com/office/powerpoint/2010/main" val="219479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Lesson Study</a:t>
            </a:r>
            <a:endParaRPr lang="en-IE" dirty="0"/>
          </a:p>
        </p:txBody>
      </p:sp>
      <p:sp>
        <p:nvSpPr>
          <p:cNvPr id="2" name="Content Placeholder 1"/>
          <p:cNvSpPr>
            <a:spLocks noGrp="1"/>
          </p:cNvSpPr>
          <p:nvPr>
            <p:ph idx="1"/>
          </p:nvPr>
        </p:nvSpPr>
        <p:spPr/>
        <p:txBody>
          <a:bodyPr/>
          <a:lstStyle/>
          <a:p>
            <a:endParaRPr lang="en-IE"/>
          </a:p>
        </p:txBody>
      </p:sp>
      <p:sp>
        <p:nvSpPr>
          <p:cNvPr id="4" name="TextBox 3"/>
          <p:cNvSpPr txBox="1"/>
          <p:nvPr/>
        </p:nvSpPr>
        <p:spPr>
          <a:xfrm>
            <a:off x="539552" y="1225689"/>
            <a:ext cx="8604448" cy="5324535"/>
          </a:xfrm>
          <a:prstGeom prst="rect">
            <a:avLst/>
          </a:prstGeom>
          <a:noFill/>
        </p:spPr>
        <p:txBody>
          <a:bodyPr wrap="square" rtlCol="0">
            <a:spAutoFit/>
          </a:bodyPr>
          <a:lstStyle/>
          <a:p>
            <a:r>
              <a:rPr lang="en-IE" sz="2000" dirty="0" smtClean="0"/>
              <a:t>Lesson Observation: A team member teaches the lesson as the other teachers view (in classroom/video) and record the unfolding plan and student reaction</a:t>
            </a:r>
          </a:p>
          <a:p>
            <a:endParaRPr lang="en-IE" sz="2000" dirty="0" smtClean="0"/>
          </a:p>
          <a:p>
            <a:r>
              <a:rPr lang="en-IE" sz="2000" dirty="0" smtClean="0"/>
              <a:t>Reflection: Teachers meet for a critical analysis session</a:t>
            </a:r>
          </a:p>
          <a:p>
            <a:r>
              <a:rPr lang="en-IE" sz="2000" dirty="0" smtClean="0"/>
              <a:t>Post discussion begins with the teacher who taught the lesson self assessment</a:t>
            </a:r>
          </a:p>
          <a:p>
            <a:endParaRPr lang="en-IE" sz="2000" dirty="0" smtClean="0"/>
          </a:p>
          <a:p>
            <a:r>
              <a:rPr lang="en-IE" sz="2000" dirty="0" smtClean="0"/>
              <a:t>Revision: Another team member might teach the lesson and revise the lesson for further feedback</a:t>
            </a:r>
          </a:p>
          <a:p>
            <a:endParaRPr lang="en-IE" sz="2000" dirty="0" smtClean="0"/>
          </a:p>
          <a:p>
            <a:r>
              <a:rPr lang="en-IE" sz="2000" dirty="0" smtClean="0"/>
              <a:t>Lesson Study is not about perfecting a single lesson but about improving teaching and learning.</a:t>
            </a:r>
          </a:p>
          <a:p>
            <a:endParaRPr lang="en-IE" sz="2000" dirty="0" smtClean="0"/>
          </a:p>
          <a:p>
            <a:r>
              <a:rPr lang="en-IE" sz="2000" dirty="0" smtClean="0"/>
              <a:t>Providing insights into : </a:t>
            </a:r>
          </a:p>
          <a:p>
            <a:pPr>
              <a:buFont typeface="Arial" pitchFamily="34" charset="0"/>
              <a:buChar char="•"/>
            </a:pPr>
            <a:r>
              <a:rPr lang="en-IE" sz="2000" dirty="0" smtClean="0"/>
              <a:t>the many connections among teachers, students, mathematics and the classroom experience </a:t>
            </a:r>
            <a:endParaRPr lang="en-IE"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a:xfrm>
            <a:off x="446856" y="1238026"/>
            <a:ext cx="8229600" cy="4525963"/>
          </a:xfrm>
        </p:spPr>
        <p:txBody>
          <a:bodyPr rtlCol="0">
            <a:normAutofit/>
          </a:bodyPr>
          <a:lstStyle/>
          <a:p>
            <a:pPr eaLnBrk="1" fontAlgn="auto" hangingPunct="1">
              <a:spcAft>
                <a:spcPts val="0"/>
              </a:spcAft>
              <a:buFont typeface="Arial" pitchFamily="34" charset="0"/>
              <a:buChar char="•"/>
              <a:defRPr/>
            </a:pPr>
            <a:r>
              <a:rPr lang="en-IE" dirty="0" smtClean="0"/>
              <a:t>Q3(iii) </a:t>
            </a:r>
            <a:r>
              <a:rPr lang="en-IE" sz="2400" dirty="0" smtClean="0"/>
              <a:t>Didn’t capitalise on the fact that the numerator was partly factorised. No overall strategy</a:t>
            </a:r>
            <a:endParaRPr lang="en-IE" sz="2400" dirty="0"/>
          </a:p>
        </p:txBody>
      </p:sp>
      <p:sp>
        <p:nvSpPr>
          <p:cNvPr id="4" name="Slide Number Placeholder 3"/>
          <p:cNvSpPr>
            <a:spLocks noGrp="1"/>
          </p:cNvSpPr>
          <p:nvPr>
            <p:ph type="sldNum" sz="quarter" idx="12"/>
          </p:nvPr>
        </p:nvSpPr>
        <p:spPr/>
        <p:txBody>
          <a:bodyPr/>
          <a:lstStyle/>
          <a:p>
            <a:pPr>
              <a:defRPr/>
            </a:pPr>
            <a:fld id="{88077E5C-ACF8-42EA-BAF4-04CA0CAF04F6}" type="slidenum">
              <a:rPr lang="en-IE" smtClean="0"/>
              <a:pPr>
                <a:defRPr/>
              </a:pPr>
              <a:t>30</a:t>
            </a:fld>
            <a:endParaRPr lang="en-IE"/>
          </a:p>
        </p:txBody>
      </p:sp>
      <p:pic>
        <p:nvPicPr>
          <p:cNvPr id="5" name="Picture 4"/>
          <p:cNvPicPr/>
          <p:nvPr/>
        </p:nvPicPr>
        <p:blipFill>
          <a:blip r:embed="rId3">
            <a:duotone>
              <a:prstClr val="black"/>
              <a:schemeClr val="accent4">
                <a:tint val="45000"/>
                <a:satMod val="400000"/>
              </a:schemeClr>
            </a:duotone>
          </a:blip>
          <a:stretch>
            <a:fillRect/>
          </a:stretch>
        </p:blipFill>
        <p:spPr>
          <a:xfrm>
            <a:off x="539552" y="2996952"/>
            <a:ext cx="8136904" cy="3168351"/>
          </a:xfrm>
          <a:prstGeom prst="rect">
            <a:avLst/>
          </a:prstGeom>
        </p:spPr>
      </p:pic>
    </p:spTree>
    <p:extLst>
      <p:ext uri="{BB962C8B-B14F-4D97-AF65-F5344CB8AC3E}">
        <p14:creationId xmlns:p14="http://schemas.microsoft.com/office/powerpoint/2010/main" val="30906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3568" y="1556792"/>
                <a:ext cx="8352928" cy="4525963"/>
              </a:xfrm>
            </p:spPr>
            <p:txBody>
              <a:bodyPr rtlCol="0">
                <a:normAutofit/>
              </a:bodyPr>
              <a:lstStyle/>
              <a:p>
                <a:pPr eaLnBrk="1" fontAlgn="auto" hangingPunct="1">
                  <a:spcAft>
                    <a:spcPts val="0"/>
                  </a:spcAft>
                  <a:buFont typeface="Arial" pitchFamily="34" charset="0"/>
                  <a:buChar char="•"/>
                  <a:defRPr/>
                </a:pPr>
                <a:r>
                  <a:rPr lang="en-IE" b="1" dirty="0"/>
                  <a:t>Q3 (iii)</a:t>
                </a:r>
                <a:r>
                  <a:rPr lang="en-IE" b="1" dirty="0" smtClean="0"/>
                  <a:t> </a:t>
                </a:r>
                <a14:m>
                  <m:oMath xmlns:m="http://schemas.openxmlformats.org/officeDocument/2006/math">
                    <m:f>
                      <m:fPr>
                        <m:ctrlPr>
                          <a:rPr lang="en-IE" sz="4000" b="1" i="1">
                            <a:latin typeface="Cambria Math"/>
                          </a:rPr>
                        </m:ctrlPr>
                      </m:fPr>
                      <m:num>
                        <m:sSup>
                          <m:sSupPr>
                            <m:ctrlPr>
                              <a:rPr lang="en-IE" sz="4000" b="1" i="1">
                                <a:latin typeface="Cambria Math"/>
                              </a:rPr>
                            </m:ctrlPr>
                          </m:sSupPr>
                          <m:e>
                            <m:r>
                              <a:rPr lang="en-IE" sz="4000" b="1" i="1">
                                <a:latin typeface="Cambria Math"/>
                              </a:rPr>
                              <m:t>𝒙</m:t>
                            </m:r>
                          </m:e>
                          <m:sup>
                            <m:r>
                              <a:rPr lang="en-IE" sz="4000" b="1" i="1">
                                <a:latin typeface="Cambria Math"/>
                              </a:rPr>
                              <m:t>𝟐</m:t>
                            </m:r>
                          </m:sup>
                        </m:sSup>
                        <m:r>
                          <a:rPr lang="en-IE" sz="4000" b="1" i="1">
                            <a:latin typeface="Cambria Math"/>
                          </a:rPr>
                          <m:t>(</m:t>
                        </m:r>
                        <m:r>
                          <a:rPr lang="en-IE" sz="4000" b="1" i="1">
                            <a:latin typeface="Cambria Math"/>
                          </a:rPr>
                          <m:t>𝒙</m:t>
                        </m:r>
                        <m:r>
                          <a:rPr lang="en-IE" sz="4000" b="1" i="1">
                            <a:latin typeface="Cambria Math"/>
                          </a:rPr>
                          <m:t>−</m:t>
                        </m:r>
                        <m:r>
                          <a:rPr lang="en-IE" sz="4000" b="1" i="1">
                            <a:latin typeface="Cambria Math"/>
                          </a:rPr>
                          <m:t>𝟑</m:t>
                        </m:r>
                        <m:r>
                          <a:rPr lang="en-IE" sz="4000" b="1" i="1">
                            <a:latin typeface="Cambria Math"/>
                          </a:rPr>
                          <m:t>)+</m:t>
                        </m:r>
                        <m:r>
                          <a:rPr lang="en-IE" sz="4000" b="1" i="1">
                            <a:latin typeface="Cambria Math"/>
                          </a:rPr>
                          <m:t>𝟒</m:t>
                        </m:r>
                        <m:r>
                          <a:rPr lang="en-IE" sz="4000" b="1" i="1">
                            <a:latin typeface="Cambria Math"/>
                          </a:rPr>
                          <m:t>(</m:t>
                        </m:r>
                        <m:r>
                          <a:rPr lang="en-IE" sz="4000" b="1" i="1">
                            <a:latin typeface="Cambria Math"/>
                          </a:rPr>
                          <m:t>𝟑</m:t>
                        </m:r>
                        <m:r>
                          <a:rPr lang="en-IE" sz="4000" b="1" i="1">
                            <a:latin typeface="Cambria Math"/>
                          </a:rPr>
                          <m:t>−</m:t>
                        </m:r>
                        <m:r>
                          <a:rPr lang="en-IE" sz="4000" b="1" i="1">
                            <a:latin typeface="Cambria Math"/>
                          </a:rPr>
                          <m:t>𝒙</m:t>
                        </m:r>
                        <m:r>
                          <a:rPr lang="en-IE" sz="4000" b="1" i="1">
                            <a:latin typeface="Cambria Math"/>
                          </a:rPr>
                          <m:t>)</m:t>
                        </m:r>
                      </m:num>
                      <m:den>
                        <m:sSup>
                          <m:sSupPr>
                            <m:ctrlPr>
                              <a:rPr lang="en-IE" sz="4000" b="1" i="1">
                                <a:latin typeface="Cambria Math"/>
                              </a:rPr>
                            </m:ctrlPr>
                          </m:sSupPr>
                          <m:e>
                            <m:r>
                              <a:rPr lang="en-IE" sz="4000" b="1" i="1">
                                <a:latin typeface="Cambria Math"/>
                              </a:rPr>
                              <m:t>𝒙</m:t>
                            </m:r>
                          </m:e>
                          <m:sup>
                            <m:r>
                              <a:rPr lang="en-IE" sz="4000" b="1" i="1">
                                <a:latin typeface="Cambria Math"/>
                              </a:rPr>
                              <m:t>𝟐</m:t>
                            </m:r>
                          </m:sup>
                        </m:sSup>
                        <m:r>
                          <a:rPr lang="en-IE" sz="4000" b="1" i="1">
                            <a:latin typeface="Cambria Math"/>
                          </a:rPr>
                          <m:t>−</m:t>
                        </m:r>
                        <m:r>
                          <a:rPr lang="en-IE" sz="4000" b="1" i="1">
                            <a:latin typeface="Cambria Math"/>
                          </a:rPr>
                          <m:t>𝒙</m:t>
                        </m:r>
                        <m:r>
                          <a:rPr lang="en-IE" sz="4000" b="1" i="1">
                            <a:latin typeface="Cambria Math"/>
                          </a:rPr>
                          <m:t>−</m:t>
                        </m:r>
                        <m:r>
                          <a:rPr lang="en-IE" sz="4000" b="1" i="1">
                            <a:latin typeface="Cambria Math"/>
                          </a:rPr>
                          <m:t>𝟔</m:t>
                        </m:r>
                      </m:den>
                    </m:f>
                  </m:oMath>
                </a14:m>
                <a:endParaRPr lang="en-IE" sz="4000" b="1" dirty="0" smtClean="0"/>
              </a:p>
              <a:p>
                <a:pPr eaLnBrk="1" fontAlgn="auto" hangingPunct="1">
                  <a:spcAft>
                    <a:spcPts val="0"/>
                  </a:spcAft>
                  <a:buFont typeface="Arial" pitchFamily="34" charset="0"/>
                  <a:buChar char="•"/>
                  <a:defRPr/>
                </a:pPr>
                <a:endParaRPr lang="en-IE" sz="4000" b="1" dirty="0"/>
              </a:p>
              <a:p>
                <a:pPr marL="0" indent="0" eaLnBrk="1" fontAlgn="auto" hangingPunct="1">
                  <a:spcAft>
                    <a:spcPts val="0"/>
                  </a:spcAft>
                  <a:buNone/>
                  <a:defRPr/>
                </a:pPr>
                <a:r>
                  <a:rPr lang="en-IE" sz="2600" dirty="0" smtClean="0"/>
                  <a:t>No </a:t>
                </a:r>
                <a:r>
                  <a:rPr lang="en-IE" sz="2600" dirty="0"/>
                  <a:t>student </a:t>
                </a:r>
                <a:r>
                  <a:rPr lang="en-IE" sz="2600" dirty="0" smtClean="0"/>
                  <a:t> </a:t>
                </a:r>
                <a:r>
                  <a:rPr lang="en-IE" sz="2600" dirty="0"/>
                  <a:t>could factorise the numerator of this question as </a:t>
                </a:r>
                <a14:m>
                  <m:oMath xmlns:m="http://schemas.openxmlformats.org/officeDocument/2006/math">
                    <m:r>
                      <a:rPr lang="en-IE" sz="2600" b="0" i="1">
                        <a:latin typeface="Cambria Math"/>
                      </a:rPr>
                      <m:t>(</m:t>
                    </m:r>
                    <m:sSup>
                      <m:sSupPr>
                        <m:ctrlPr>
                          <a:rPr lang="en-IE" sz="2600" i="1">
                            <a:latin typeface="Cambria Math"/>
                          </a:rPr>
                        </m:ctrlPr>
                      </m:sSupPr>
                      <m:e>
                        <m:r>
                          <a:rPr lang="en-IE" sz="2600" b="0" i="1">
                            <a:latin typeface="Cambria Math"/>
                          </a:rPr>
                          <m:t>𝑥</m:t>
                        </m:r>
                      </m:e>
                      <m:sup>
                        <m:r>
                          <a:rPr lang="en-IE" sz="2600" b="0" i="1">
                            <a:latin typeface="Cambria Math"/>
                          </a:rPr>
                          <m:t>2</m:t>
                        </m:r>
                      </m:sup>
                    </m:sSup>
                    <m:r>
                      <a:rPr lang="en-IE" sz="2600" b="0" i="1">
                        <a:latin typeface="Cambria Math"/>
                      </a:rPr>
                      <m:t>−4)(</m:t>
                    </m:r>
                    <m:r>
                      <a:rPr lang="en-IE" sz="2600" b="0" i="1">
                        <a:latin typeface="Cambria Math"/>
                      </a:rPr>
                      <m:t>𝑥</m:t>
                    </m:r>
                    <m:r>
                      <a:rPr lang="en-IE" sz="2600" b="0" i="1">
                        <a:latin typeface="Cambria Math"/>
                      </a:rPr>
                      <m:t>−3)</m:t>
                    </m:r>
                  </m:oMath>
                </a14:m>
                <a:r>
                  <a:rPr lang="en-IE" sz="2600" dirty="0" smtClean="0"/>
                  <a:t>. </a:t>
                </a:r>
                <a:br>
                  <a:rPr lang="en-IE" sz="2600" dirty="0" smtClean="0"/>
                </a:br>
                <a:r>
                  <a:rPr lang="en-IE" sz="2600" dirty="0" smtClean="0"/>
                  <a:t/>
                </a:r>
                <a:br>
                  <a:rPr lang="en-IE" sz="2600" dirty="0" smtClean="0"/>
                </a:br>
                <a:r>
                  <a:rPr lang="en-IE" sz="2600" dirty="0" smtClean="0"/>
                  <a:t>Most students multiplied out the numerator as a first step.</a:t>
                </a:r>
                <a:endParaRPr lang="en-IE" sz="2600" dirty="0"/>
              </a:p>
              <a:p>
                <a:pPr marL="0" indent="0" eaLnBrk="1" fontAlgn="auto" hangingPunct="1">
                  <a:spcAft>
                    <a:spcPts val="0"/>
                  </a:spcAft>
                  <a:buNone/>
                  <a:defRPr/>
                </a:pPr>
                <a:endParaRPr lang="en-I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3568" y="1556792"/>
                <a:ext cx="8352928" cy="4525963"/>
              </a:xfrm>
              <a:blipFill rotWithShape="1">
                <a:blip r:embed="rId3"/>
                <a:stretch>
                  <a:fillRect l="-1606" r="-2117"/>
                </a:stretch>
              </a:blipFill>
            </p:spPr>
            <p:txBody>
              <a:bodyPr/>
              <a:lstStyle/>
              <a:p>
                <a:r>
                  <a:rPr lang="en-IE">
                    <a:noFill/>
                  </a:rPr>
                  <a:t> </a:t>
                </a:r>
              </a:p>
            </p:txBody>
          </p:sp>
        </mc:Fallback>
      </mc:AlternateContent>
      <p:sp>
        <p:nvSpPr>
          <p:cNvPr id="4" name="Slide Number Placeholder 3"/>
          <p:cNvSpPr>
            <a:spLocks noGrp="1"/>
          </p:cNvSpPr>
          <p:nvPr>
            <p:ph type="sldNum" sz="quarter" idx="12"/>
          </p:nvPr>
        </p:nvSpPr>
        <p:spPr/>
        <p:txBody>
          <a:bodyPr/>
          <a:lstStyle/>
          <a:p>
            <a:pPr>
              <a:defRPr/>
            </a:pPr>
            <a:fld id="{939F8864-9922-4D24-BBEA-A8FA249B09A4}" type="slidenum">
              <a:rPr lang="en-IE" smtClean="0"/>
              <a:pPr>
                <a:defRPr/>
              </a:pPr>
              <a:t>31</a:t>
            </a:fld>
            <a:endParaRPr lang="en-IE"/>
          </a:p>
        </p:txBody>
      </p:sp>
    </p:spTree>
    <p:extLst>
      <p:ext uri="{BB962C8B-B14F-4D97-AF65-F5344CB8AC3E}">
        <p14:creationId xmlns:p14="http://schemas.microsoft.com/office/powerpoint/2010/main" val="1213489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Q3(iii) Two students did the following “cancellation”:</a:t>
            </a:r>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52191B51-29E1-4FFF-A38D-44A831953471}" type="slidenum">
              <a:rPr lang="en-IE" smtClean="0"/>
              <a:pPr>
                <a:defRPr/>
              </a:pPr>
              <a:t>32</a:t>
            </a:fld>
            <a:endParaRPr lang="en-IE"/>
          </a:p>
        </p:txBody>
      </p:sp>
      <p:pic>
        <p:nvPicPr>
          <p:cNvPr id="6" name="Picture 5"/>
          <p:cNvPicPr/>
          <p:nvPr/>
        </p:nvPicPr>
        <p:blipFill>
          <a:blip r:embed="rId3">
            <a:duotone>
              <a:prstClr val="black"/>
              <a:schemeClr val="accent4">
                <a:tint val="45000"/>
                <a:satMod val="400000"/>
              </a:schemeClr>
            </a:duotone>
          </a:blip>
          <a:stretch>
            <a:fillRect/>
          </a:stretch>
        </p:blipFill>
        <p:spPr>
          <a:xfrm>
            <a:off x="1331640" y="2636912"/>
            <a:ext cx="6639408" cy="1944216"/>
          </a:xfrm>
          <a:prstGeom prst="rect">
            <a:avLst/>
          </a:prstGeom>
        </p:spPr>
      </p:pic>
    </p:spTree>
    <p:extLst>
      <p:ext uri="{BB962C8B-B14F-4D97-AF65-F5344CB8AC3E}">
        <p14:creationId xmlns:p14="http://schemas.microsoft.com/office/powerpoint/2010/main" val="2119584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IE" sz="2400" b="1" dirty="0"/>
              <a:t>Problems with simplifying single fractions were compounded when students had to simplify products and quotients of fractions.   (Q4 &amp;Q5</a:t>
            </a:r>
            <a:r>
              <a:rPr lang="en-IE" sz="2400" b="1" dirty="0" smtClean="0"/>
              <a:t>)</a:t>
            </a:r>
            <a:endParaRPr lang="en-IE" sz="2400" dirty="0"/>
          </a:p>
        </p:txBody>
      </p:sp>
      <p:sp>
        <p:nvSpPr>
          <p:cNvPr id="4" name="Slide Number Placeholder 3"/>
          <p:cNvSpPr>
            <a:spLocks noGrp="1"/>
          </p:cNvSpPr>
          <p:nvPr>
            <p:ph type="sldNum" sz="quarter" idx="12"/>
          </p:nvPr>
        </p:nvSpPr>
        <p:spPr/>
        <p:txBody>
          <a:bodyPr/>
          <a:lstStyle/>
          <a:p>
            <a:pPr>
              <a:defRPr/>
            </a:pPr>
            <a:fld id="{4B9A529D-19C6-4A0D-8FFC-A2FA491E72A9}" type="slidenum">
              <a:rPr lang="en-IE" smtClean="0"/>
              <a:pPr>
                <a:defRPr/>
              </a:pPr>
              <a:t>33</a:t>
            </a:fld>
            <a:endParaRPr lang="en-IE"/>
          </a:p>
        </p:txBody>
      </p:sp>
    </p:spTree>
    <p:extLst>
      <p:ext uri="{BB962C8B-B14F-4D97-AF65-F5344CB8AC3E}">
        <p14:creationId xmlns:p14="http://schemas.microsoft.com/office/powerpoint/2010/main" val="2749580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a:xfrm>
            <a:off x="457200" y="1196752"/>
            <a:ext cx="8229600" cy="5112568"/>
          </a:xfrm>
        </p:spPr>
        <p:txBody>
          <a:bodyPr rtlCol="0">
            <a:normAutofit/>
          </a:bodyPr>
          <a:lstStyle/>
          <a:p>
            <a:pPr marL="0" indent="0" eaLnBrk="1" fontAlgn="auto" hangingPunct="1">
              <a:spcAft>
                <a:spcPts val="0"/>
              </a:spcAft>
              <a:buNone/>
              <a:defRPr/>
            </a:pPr>
            <a:r>
              <a:rPr lang="en-IE" sz="2400" dirty="0" smtClean="0"/>
              <a:t>Q4(</a:t>
            </a:r>
            <a:r>
              <a:rPr lang="en-IE" sz="2400" dirty="0" err="1" smtClean="0"/>
              <a:t>i</a:t>
            </a:r>
            <a:r>
              <a:rPr lang="en-IE" sz="2400" dirty="0" smtClean="0"/>
              <a:t>) The student is multiplying out the factors and then starting to factorise all over again. </a:t>
            </a:r>
            <a:br>
              <a:rPr lang="en-IE" sz="2400" dirty="0" smtClean="0"/>
            </a:br>
            <a:r>
              <a:rPr lang="en-IE" sz="2400" dirty="0" smtClean="0"/>
              <a:t>(p has also been substituted for q also). </a:t>
            </a:r>
            <a:br>
              <a:rPr lang="en-IE" sz="2400" dirty="0" smtClean="0"/>
            </a:br>
            <a:r>
              <a:rPr lang="en-IE" sz="2400" dirty="0" smtClean="0">
                <a:solidFill>
                  <a:schemeClr val="tx2"/>
                </a:solidFill>
              </a:rPr>
              <a:t>What am I being asked to do here?  </a:t>
            </a:r>
            <a:br>
              <a:rPr lang="en-IE" sz="2400" dirty="0" smtClean="0">
                <a:solidFill>
                  <a:schemeClr val="tx2"/>
                </a:solidFill>
              </a:rPr>
            </a:br>
            <a:r>
              <a:rPr lang="en-IE" sz="2400" dirty="0" smtClean="0">
                <a:solidFill>
                  <a:schemeClr val="tx2"/>
                </a:solidFill>
              </a:rPr>
              <a:t>What is my strategy in this type of situation?  </a:t>
            </a:r>
          </a:p>
          <a:p>
            <a:pPr marL="0" indent="0" eaLnBrk="1" fontAlgn="auto" hangingPunct="1">
              <a:spcAft>
                <a:spcPts val="0"/>
              </a:spcAft>
              <a:buNone/>
              <a:defRPr/>
            </a:pPr>
            <a:endParaRPr lang="en-IE" sz="2400" dirty="0"/>
          </a:p>
        </p:txBody>
      </p:sp>
      <p:sp>
        <p:nvSpPr>
          <p:cNvPr id="4" name="Slide Number Placeholder 3"/>
          <p:cNvSpPr>
            <a:spLocks noGrp="1"/>
          </p:cNvSpPr>
          <p:nvPr>
            <p:ph type="sldNum" sz="quarter" idx="12"/>
          </p:nvPr>
        </p:nvSpPr>
        <p:spPr/>
        <p:txBody>
          <a:bodyPr/>
          <a:lstStyle/>
          <a:p>
            <a:pPr>
              <a:defRPr/>
            </a:pPr>
            <a:fld id="{88077E5C-ACF8-42EA-BAF4-04CA0CAF04F6}" type="slidenum">
              <a:rPr lang="en-IE" smtClean="0"/>
              <a:pPr>
                <a:defRPr/>
              </a:pPr>
              <a:t>34</a:t>
            </a:fld>
            <a:endParaRPr lang="en-IE"/>
          </a:p>
        </p:txBody>
      </p:sp>
      <p:pic>
        <p:nvPicPr>
          <p:cNvPr id="5" name="Picture 4"/>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403648" y="3070716"/>
            <a:ext cx="6933828" cy="3292127"/>
          </a:xfrm>
          <a:prstGeom prst="rect">
            <a:avLst/>
          </a:prstGeom>
        </p:spPr>
      </p:pic>
      <p:sp>
        <p:nvSpPr>
          <p:cNvPr id="6" name="Oval 5"/>
          <p:cNvSpPr/>
          <p:nvPr/>
        </p:nvSpPr>
        <p:spPr>
          <a:xfrm>
            <a:off x="5359762" y="3590020"/>
            <a:ext cx="432048"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7782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sz="2800" dirty="0" smtClean="0"/>
              <a:t>The student from the previous slide had answered Q1 and Q2  very well but when the question involved the multiplication of two fractions, they failed to understand  the significance of the factors in the question, even though they correctly created a single fraction.  </a:t>
            </a:r>
            <a:br>
              <a:rPr lang="en-IE" sz="2800" dirty="0" smtClean="0"/>
            </a:br>
            <a:endParaRPr lang="en-IE" sz="2800" dirty="0" smtClean="0"/>
          </a:p>
          <a:p>
            <a:pPr eaLnBrk="1" fontAlgn="auto" hangingPunct="1">
              <a:spcAft>
                <a:spcPts val="0"/>
              </a:spcAft>
              <a:buFont typeface="Arial" pitchFamily="34" charset="0"/>
              <a:buChar char="•"/>
              <a:defRPr/>
            </a:pPr>
            <a:r>
              <a:rPr lang="en-IE" sz="2800" dirty="0" smtClean="0"/>
              <a:t>They  abandoned earlier successful strategies</a:t>
            </a:r>
            <a:endParaRPr lang="en-IE" sz="2800" dirty="0"/>
          </a:p>
        </p:txBody>
      </p:sp>
      <p:sp>
        <p:nvSpPr>
          <p:cNvPr id="4" name="Slide Number Placeholder 3"/>
          <p:cNvSpPr>
            <a:spLocks noGrp="1"/>
          </p:cNvSpPr>
          <p:nvPr>
            <p:ph type="sldNum" sz="quarter" idx="12"/>
          </p:nvPr>
        </p:nvSpPr>
        <p:spPr/>
        <p:txBody>
          <a:bodyPr/>
          <a:lstStyle/>
          <a:p>
            <a:pPr>
              <a:defRPr/>
            </a:pPr>
            <a:fld id="{939F8864-9922-4D24-BBEA-A8FA249B09A4}" type="slidenum">
              <a:rPr lang="en-IE" smtClean="0"/>
              <a:pPr>
                <a:defRPr/>
              </a:pPr>
              <a:t>35</a:t>
            </a:fld>
            <a:endParaRPr lang="en-IE"/>
          </a:p>
        </p:txBody>
      </p:sp>
    </p:spTree>
    <p:extLst>
      <p:ext uri="{BB962C8B-B14F-4D97-AF65-F5344CB8AC3E}">
        <p14:creationId xmlns:p14="http://schemas.microsoft.com/office/powerpoint/2010/main" val="244734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Q4(</a:t>
            </a:r>
            <a:r>
              <a:rPr lang="en-IE" dirty="0" err="1" smtClean="0"/>
              <a:t>i</a:t>
            </a:r>
            <a:r>
              <a:rPr lang="en-IE" dirty="0" smtClean="0"/>
              <a:t>)</a:t>
            </a:r>
            <a:endParaRPr lang="en-IE" dirty="0"/>
          </a:p>
        </p:txBody>
      </p:sp>
      <p:sp>
        <p:nvSpPr>
          <p:cNvPr id="4" name="Slide Number Placeholder 3"/>
          <p:cNvSpPr>
            <a:spLocks noGrp="1"/>
          </p:cNvSpPr>
          <p:nvPr>
            <p:ph type="sldNum" sz="quarter" idx="12"/>
          </p:nvPr>
        </p:nvSpPr>
        <p:spPr/>
        <p:txBody>
          <a:bodyPr/>
          <a:lstStyle/>
          <a:p>
            <a:pPr>
              <a:defRPr/>
            </a:pPr>
            <a:fld id="{52191B51-29E1-4FFF-A38D-44A831953471}" type="slidenum">
              <a:rPr lang="en-IE" smtClean="0"/>
              <a:pPr>
                <a:defRPr/>
              </a:pPr>
              <a:t>36</a:t>
            </a:fld>
            <a:endParaRPr lang="en-IE"/>
          </a:p>
        </p:txBody>
      </p:sp>
      <p:pic>
        <p:nvPicPr>
          <p:cNvPr id="5" name="Picture 4"/>
          <p:cNvPicPr/>
          <p:nvPr/>
        </p:nvPicPr>
        <p:blipFill>
          <a:blip r:embed="rId3">
            <a:duotone>
              <a:prstClr val="black"/>
              <a:schemeClr val="accent2">
                <a:tint val="45000"/>
                <a:satMod val="400000"/>
              </a:schemeClr>
            </a:duotone>
          </a:blip>
          <a:stretch>
            <a:fillRect/>
          </a:stretch>
        </p:blipFill>
        <p:spPr>
          <a:xfrm>
            <a:off x="1259632" y="2348880"/>
            <a:ext cx="7004248" cy="2812832"/>
          </a:xfrm>
          <a:prstGeom prst="rect">
            <a:avLst/>
          </a:prstGeom>
        </p:spPr>
      </p:pic>
      <p:sp>
        <p:nvSpPr>
          <p:cNvPr id="6" name="Oval 5"/>
          <p:cNvSpPr/>
          <p:nvPr/>
        </p:nvSpPr>
        <p:spPr>
          <a:xfrm>
            <a:off x="4761756" y="3429000"/>
            <a:ext cx="1466428" cy="108012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42568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Q4(ii) </a:t>
                </a:r>
                <a14:m>
                  <m:oMath xmlns:m="http://schemas.openxmlformats.org/officeDocument/2006/math">
                    <m:r>
                      <a:rPr lang="en-IE" b="0" i="1" smtClean="0">
                        <a:latin typeface="Cambria Math"/>
                      </a:rPr>
                      <m:t>(1−</m:t>
                    </m:r>
                    <m:sSup>
                      <m:sSupPr>
                        <m:ctrlPr>
                          <a:rPr lang="en-IE" b="0" i="1" smtClean="0">
                            <a:latin typeface="Cambria Math"/>
                          </a:rPr>
                        </m:ctrlPr>
                      </m:sSupPr>
                      <m:e>
                        <m:r>
                          <a:rPr lang="en-IE" b="0" i="1" smtClean="0">
                            <a:latin typeface="Cambria Math"/>
                          </a:rPr>
                          <m:t>𝑥</m:t>
                        </m:r>
                      </m:e>
                      <m:sup>
                        <m:r>
                          <a:rPr lang="en-IE" b="0" i="1" smtClean="0">
                            <a:latin typeface="Cambria Math"/>
                          </a:rPr>
                          <m:t>2</m:t>
                        </m:r>
                      </m:sup>
                    </m:sSup>
                  </m:oMath>
                </a14:m>
                <a:r>
                  <a:rPr lang="en-IE" dirty="0" smtClean="0"/>
                  <a:t>) treated as (</a:t>
                </a:r>
                <a14:m>
                  <m:oMath xmlns:m="http://schemas.openxmlformats.org/officeDocument/2006/math">
                    <m:sSup>
                      <m:sSupPr>
                        <m:ctrlPr>
                          <a:rPr lang="en-IE" i="1" smtClean="0">
                            <a:latin typeface="Cambria Math"/>
                          </a:rPr>
                        </m:ctrlPr>
                      </m:sSupPr>
                      <m:e>
                        <m:r>
                          <a:rPr lang="en-IE" b="0" i="1" smtClean="0">
                            <a:latin typeface="Cambria Math"/>
                          </a:rPr>
                          <m:t>𝑥</m:t>
                        </m:r>
                      </m:e>
                      <m:sup>
                        <m:r>
                          <a:rPr lang="en-IE" b="0" i="1" smtClean="0">
                            <a:latin typeface="Cambria Math"/>
                          </a:rPr>
                          <m:t>2</m:t>
                        </m:r>
                      </m:sup>
                    </m:sSup>
                  </m:oMath>
                </a14:m>
                <a:r>
                  <a:rPr lang="en-IE" dirty="0" smtClean="0"/>
                  <a:t>-1)</a:t>
                </a:r>
              </a:p>
              <a:p>
                <a:pPr eaLnBrk="1" fontAlgn="auto" hangingPunct="1">
                  <a:spcAft>
                    <a:spcPts val="0"/>
                  </a:spcAft>
                  <a:buFont typeface="Arial" pitchFamily="34" charset="0"/>
                  <a:buChar char="•"/>
                  <a:defRPr/>
                </a:pPr>
                <a:r>
                  <a:rPr lang="en-IE" dirty="0" smtClean="0"/>
                  <a:t>Not seeing </a:t>
                </a:r>
                <a14:m>
                  <m:oMath xmlns:m="http://schemas.openxmlformats.org/officeDocument/2006/math">
                    <m:d>
                      <m:dPr>
                        <m:ctrlPr>
                          <a:rPr lang="en-IE" b="0" i="1" smtClean="0">
                            <a:latin typeface="Cambria Math"/>
                          </a:rPr>
                        </m:ctrlPr>
                      </m:dPr>
                      <m:e>
                        <m:r>
                          <a:rPr lang="en-IE" b="0" i="1" smtClean="0">
                            <a:latin typeface="Cambria Math"/>
                          </a:rPr>
                          <m:t>2−</m:t>
                        </m:r>
                        <m:r>
                          <a:rPr lang="en-IE" b="0" i="1" smtClean="0">
                            <a:latin typeface="Cambria Math"/>
                          </a:rPr>
                          <m:t>𝑥</m:t>
                        </m:r>
                      </m:e>
                    </m:d>
                    <m:r>
                      <a:rPr lang="en-IE" b="0" i="1" smtClean="0">
                        <a:latin typeface="Cambria Math"/>
                      </a:rPr>
                      <m:t>=−1</m:t>
                    </m:r>
                    <m:d>
                      <m:dPr>
                        <m:ctrlPr>
                          <a:rPr lang="en-IE" b="0" i="1" smtClean="0">
                            <a:latin typeface="Cambria Math"/>
                          </a:rPr>
                        </m:ctrlPr>
                      </m:dPr>
                      <m:e>
                        <m:r>
                          <a:rPr lang="en-IE" b="0" i="1" smtClean="0">
                            <a:latin typeface="Cambria Math"/>
                          </a:rPr>
                          <m:t>𝑥</m:t>
                        </m:r>
                        <m:r>
                          <a:rPr lang="en-IE" b="0" i="1" smtClean="0">
                            <a:latin typeface="Cambria Math"/>
                          </a:rPr>
                          <m:t>−2</m:t>
                        </m:r>
                      </m:e>
                    </m:d>
                  </m:oMath>
                </a14:m>
                <a:endParaRPr lang="en-IE" dirty="0" smtClean="0"/>
              </a:p>
              <a:p>
                <a:pPr marL="0" indent="0" eaLnBrk="1" fontAlgn="auto" hangingPunct="1">
                  <a:spcAft>
                    <a:spcPts val="0"/>
                  </a:spcAft>
                  <a:buNone/>
                  <a:defRPr/>
                </a:pPr>
                <a:r>
                  <a:rPr lang="en-IE" dirty="0" smtClean="0"/>
                  <a:t>   (Seen in other scripts also)</a:t>
                </a:r>
                <a:endParaRPr lang="en-I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617"/>
                </a:stretch>
              </a:blipFill>
            </p:spPr>
            <p:txBody>
              <a:bodyPr/>
              <a:lstStyle/>
              <a:p>
                <a:r>
                  <a:rPr lang="en-IE">
                    <a:noFill/>
                  </a:rPr>
                  <a:t> </a:t>
                </a:r>
              </a:p>
            </p:txBody>
          </p:sp>
        </mc:Fallback>
      </mc:AlternateContent>
      <p:sp>
        <p:nvSpPr>
          <p:cNvPr id="4" name="Slide Number Placeholder 3"/>
          <p:cNvSpPr>
            <a:spLocks noGrp="1"/>
          </p:cNvSpPr>
          <p:nvPr>
            <p:ph type="sldNum" sz="quarter" idx="12"/>
          </p:nvPr>
        </p:nvSpPr>
        <p:spPr/>
        <p:txBody>
          <a:bodyPr/>
          <a:lstStyle/>
          <a:p>
            <a:pPr>
              <a:defRPr/>
            </a:pPr>
            <a:fld id="{4B9A529D-19C6-4A0D-8FFC-A2FA491E72A9}" type="slidenum">
              <a:rPr lang="en-IE" smtClean="0"/>
              <a:pPr>
                <a:defRPr/>
              </a:pPr>
              <a:t>37</a:t>
            </a:fld>
            <a:endParaRPr lang="en-IE"/>
          </a:p>
        </p:txBody>
      </p:sp>
      <p:pic>
        <p:nvPicPr>
          <p:cNvPr id="5" name="Picture 4"/>
          <p:cNvPicPr/>
          <p:nvPr/>
        </p:nvPicPr>
        <p:blipFill>
          <a:blip r:embed="rId4">
            <a:duotone>
              <a:prstClr val="black"/>
              <a:schemeClr val="accent2">
                <a:tint val="45000"/>
                <a:satMod val="400000"/>
              </a:schemeClr>
            </a:duotone>
          </a:blip>
          <a:stretch>
            <a:fillRect/>
          </a:stretch>
        </p:blipFill>
        <p:spPr>
          <a:xfrm>
            <a:off x="1218117" y="3573489"/>
            <a:ext cx="6788224" cy="1934443"/>
          </a:xfrm>
          <a:prstGeom prst="rect">
            <a:avLst/>
          </a:prstGeom>
        </p:spPr>
      </p:pic>
    </p:spTree>
    <p:extLst>
      <p:ext uri="{BB962C8B-B14F-4D97-AF65-F5344CB8AC3E}">
        <p14:creationId xmlns:p14="http://schemas.microsoft.com/office/powerpoint/2010/main" val="335084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686800" cy="4525963"/>
              </a:xfrm>
            </p:spPr>
            <p:txBody>
              <a:bodyPr rtlCol="0">
                <a:normAutofit/>
              </a:bodyPr>
              <a:lstStyle/>
              <a:p>
                <a:pPr eaLnBrk="1" fontAlgn="auto" hangingPunct="1">
                  <a:spcAft>
                    <a:spcPts val="0"/>
                  </a:spcAft>
                  <a:buFont typeface="Arial" pitchFamily="34" charset="0"/>
                  <a:buChar char="•"/>
                  <a:defRPr/>
                </a:pPr>
                <a:r>
                  <a:rPr lang="en-IE" dirty="0" smtClean="0"/>
                  <a:t>Equating </a:t>
                </a:r>
                <a14:m>
                  <m:oMath xmlns:m="http://schemas.openxmlformats.org/officeDocument/2006/math">
                    <m:d>
                      <m:dPr>
                        <m:ctrlPr>
                          <a:rPr lang="en-IE" b="0" i="1" smtClean="0">
                            <a:latin typeface="Cambria Math"/>
                          </a:rPr>
                        </m:ctrlPr>
                      </m:dPr>
                      <m:e>
                        <m:r>
                          <a:rPr lang="en-IE" b="0" i="1" smtClean="0">
                            <a:latin typeface="Cambria Math"/>
                          </a:rPr>
                          <m:t>2−</m:t>
                        </m:r>
                        <m:r>
                          <a:rPr lang="en-IE" b="0" i="1" smtClean="0">
                            <a:latin typeface="Cambria Math"/>
                          </a:rPr>
                          <m:t>𝑥</m:t>
                        </m:r>
                      </m:e>
                    </m:d>
                    <m:r>
                      <m:rPr>
                        <m:sty m:val="p"/>
                      </m:rPr>
                      <a:rPr lang="en-IE" b="0" i="0" smtClean="0">
                        <a:latin typeface="Cambria Math"/>
                      </a:rPr>
                      <m:t>and</m:t>
                    </m:r>
                    <m:r>
                      <a:rPr lang="en-IE" b="0" i="1" smtClean="0">
                        <a:latin typeface="Cambria Math"/>
                      </a:rPr>
                      <m:t> </m:t>
                    </m:r>
                    <m:d>
                      <m:dPr>
                        <m:ctrlPr>
                          <a:rPr lang="en-IE" b="0" i="1" smtClean="0">
                            <a:latin typeface="Cambria Math"/>
                          </a:rPr>
                        </m:ctrlPr>
                      </m:dPr>
                      <m:e>
                        <m:r>
                          <a:rPr lang="en-IE" b="0" i="1" smtClean="0">
                            <a:latin typeface="Cambria Math"/>
                          </a:rPr>
                          <m:t>𝑥</m:t>
                        </m:r>
                        <m:r>
                          <a:rPr lang="en-IE" b="0" i="1" smtClean="0">
                            <a:latin typeface="Cambria Math"/>
                          </a:rPr>
                          <m:t>−2</m:t>
                        </m:r>
                      </m:e>
                    </m:d>
                  </m:oMath>
                </a14:m>
                <a:endParaRPr lang="en-IE" b="0" dirty="0" smtClean="0"/>
              </a:p>
              <a:p>
                <a:pPr eaLnBrk="1" fontAlgn="auto" hangingPunct="1">
                  <a:spcAft>
                    <a:spcPts val="0"/>
                  </a:spcAft>
                  <a:buFont typeface="Arial" pitchFamily="34" charset="0"/>
                  <a:buChar char="•"/>
                  <a:defRPr/>
                </a:pPr>
                <a:r>
                  <a:rPr lang="en-IE" dirty="0" smtClean="0"/>
                  <a:t>Cross- multiplication as it was never intended !!</a:t>
                </a:r>
              </a:p>
              <a:p>
                <a:pPr eaLnBrk="1" fontAlgn="auto" hangingPunct="1">
                  <a:spcAft>
                    <a:spcPts val="0"/>
                  </a:spcAft>
                  <a:buFont typeface="Arial" pitchFamily="34" charset="0"/>
                  <a:buChar char="•"/>
                  <a:defRPr/>
                </a:pPr>
                <a:endParaRPr lang="en-I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686800" cy="4525963"/>
              </a:xfrm>
              <a:blipFill rotWithShape="1">
                <a:blip r:embed="rId3"/>
                <a:stretch>
                  <a:fillRect l="-1544" t="-1617"/>
                </a:stretch>
              </a:blipFill>
            </p:spPr>
            <p:txBody>
              <a:bodyPr/>
              <a:lstStyle/>
              <a:p>
                <a:r>
                  <a:rPr lang="en-IE">
                    <a:noFill/>
                  </a:rPr>
                  <a:t> </a:t>
                </a:r>
              </a:p>
            </p:txBody>
          </p:sp>
        </mc:Fallback>
      </mc:AlternateContent>
      <p:sp>
        <p:nvSpPr>
          <p:cNvPr id="4" name="Slide Number Placeholder 3"/>
          <p:cNvSpPr>
            <a:spLocks noGrp="1"/>
          </p:cNvSpPr>
          <p:nvPr>
            <p:ph type="sldNum" sz="quarter" idx="12"/>
          </p:nvPr>
        </p:nvSpPr>
        <p:spPr/>
        <p:txBody>
          <a:bodyPr/>
          <a:lstStyle/>
          <a:p>
            <a:pPr>
              <a:defRPr/>
            </a:pPr>
            <a:fld id="{4B9A529D-19C6-4A0D-8FFC-A2FA491E72A9}" type="slidenum">
              <a:rPr lang="en-IE" smtClean="0"/>
              <a:pPr>
                <a:defRPr/>
              </a:pPr>
              <a:t>38</a:t>
            </a:fld>
            <a:endParaRPr lang="en-IE"/>
          </a:p>
        </p:txBody>
      </p:sp>
      <p:pic>
        <p:nvPicPr>
          <p:cNvPr id="5" name="Picture 4"/>
          <p:cNvPicPr/>
          <p:nvPr/>
        </p:nvPicPr>
        <p:blipFill>
          <a:blip r:embed="rId4">
            <a:duotone>
              <a:prstClr val="black"/>
              <a:schemeClr val="accent2">
                <a:tint val="45000"/>
                <a:satMod val="400000"/>
              </a:schemeClr>
            </a:duotone>
          </a:blip>
          <a:stretch>
            <a:fillRect/>
          </a:stretch>
        </p:blipFill>
        <p:spPr>
          <a:xfrm>
            <a:off x="947327" y="3140968"/>
            <a:ext cx="6572200" cy="3084483"/>
          </a:xfrm>
          <a:prstGeom prst="rect">
            <a:avLst/>
          </a:prstGeom>
        </p:spPr>
      </p:pic>
      <p:sp>
        <p:nvSpPr>
          <p:cNvPr id="6" name="Oval 5"/>
          <p:cNvSpPr/>
          <p:nvPr/>
        </p:nvSpPr>
        <p:spPr>
          <a:xfrm>
            <a:off x="1979712" y="4869160"/>
            <a:ext cx="2592288"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0849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a:xfrm>
            <a:off x="611560" y="1340768"/>
            <a:ext cx="8748464" cy="4525963"/>
          </a:xfrm>
        </p:spPr>
        <p:txBody>
          <a:bodyPr rtlCol="0">
            <a:normAutofit/>
          </a:bodyPr>
          <a:lstStyle/>
          <a:p>
            <a:pPr eaLnBrk="1" fontAlgn="auto" hangingPunct="1">
              <a:spcAft>
                <a:spcPts val="0"/>
              </a:spcAft>
              <a:buFont typeface="Arial" pitchFamily="34" charset="0"/>
              <a:buChar char="•"/>
              <a:defRPr/>
            </a:pPr>
            <a:r>
              <a:rPr lang="en-IE" dirty="0" smtClean="0"/>
              <a:t>Q5(</a:t>
            </a:r>
            <a:r>
              <a:rPr lang="en-IE" dirty="0" err="1" smtClean="0"/>
              <a:t>i</a:t>
            </a:r>
            <a:r>
              <a:rPr lang="en-IE" dirty="0" smtClean="0"/>
              <a:t>)</a:t>
            </a:r>
            <a:br>
              <a:rPr lang="en-IE" dirty="0" smtClean="0"/>
            </a:br>
            <a:r>
              <a:rPr lang="en-IE" sz="2800" dirty="0" smtClean="0"/>
              <a:t>Brackets inserted which were not in the question.</a:t>
            </a:r>
          </a:p>
          <a:p>
            <a:pPr eaLnBrk="1" fontAlgn="auto" hangingPunct="1">
              <a:spcAft>
                <a:spcPts val="0"/>
              </a:spcAft>
              <a:buFont typeface="Arial" pitchFamily="34" charset="0"/>
              <a:buChar char="•"/>
              <a:defRPr/>
            </a:pPr>
            <a:r>
              <a:rPr lang="en-IE" sz="2800" dirty="0" smtClean="0"/>
              <a:t>Treating division as commutative which it is not.  </a:t>
            </a:r>
            <a:endParaRPr lang="en-IE" sz="2800" dirty="0"/>
          </a:p>
          <a:p>
            <a:pPr eaLnBrk="1" fontAlgn="auto" hangingPunct="1">
              <a:spcAft>
                <a:spcPts val="0"/>
              </a:spcAft>
              <a:buFont typeface="Arial" pitchFamily="34" charset="0"/>
              <a:buChar char="•"/>
              <a:defRPr/>
            </a:pPr>
            <a:r>
              <a:rPr lang="en-IE" sz="2800" dirty="0" smtClean="0"/>
              <a:t>Not linking division for algebraic fractions to division for numeric fractions</a:t>
            </a:r>
            <a:r>
              <a:rPr lang="en-IE" sz="2800" dirty="0"/>
              <a:t> </a:t>
            </a:r>
            <a:endParaRPr lang="en-IE" sz="2400" dirty="0"/>
          </a:p>
          <a:p>
            <a:pPr eaLnBrk="1" fontAlgn="auto" hangingPunct="1">
              <a:spcAft>
                <a:spcPts val="0"/>
              </a:spcAft>
              <a:buFont typeface="Arial" pitchFamily="34" charset="0"/>
              <a:buChar char="•"/>
              <a:defRPr/>
            </a:pPr>
            <a:r>
              <a:rPr lang="en-IE" sz="2400" dirty="0" smtClean="0"/>
              <a:t>Cross multiplication used incorrectly</a:t>
            </a:r>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88077E5C-ACF8-42EA-BAF4-04CA0CAF04F6}" type="slidenum">
              <a:rPr lang="en-IE" smtClean="0"/>
              <a:pPr>
                <a:defRPr/>
              </a:pPr>
              <a:t>39</a:t>
            </a:fld>
            <a:endParaRPr lang="en-IE"/>
          </a:p>
        </p:txBody>
      </p:sp>
      <p:pic>
        <p:nvPicPr>
          <p:cNvPr id="5" name="Picture 4"/>
          <p:cNvPicPr/>
          <p:nvPr/>
        </p:nvPicPr>
        <p:blipFill rotWithShape="1">
          <a:blip r:embed="rId3">
            <a:duotone>
              <a:prstClr val="black"/>
              <a:srgbClr val="00B050">
                <a:tint val="45000"/>
                <a:satMod val="400000"/>
              </a:srgbClr>
            </a:duotone>
          </a:blip>
          <a:srcRect t="26812"/>
          <a:stretch/>
        </p:blipFill>
        <p:spPr bwMode="auto">
          <a:xfrm>
            <a:off x="1593318" y="4293096"/>
            <a:ext cx="7142232" cy="192117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78575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62880" y="274638"/>
            <a:ext cx="8229600" cy="1332000"/>
          </a:xfrm>
        </p:spPr>
        <p:txBody>
          <a:bodyPr/>
          <a:lstStyle/>
          <a:p>
            <a:r>
              <a:rPr lang="en-IE" dirty="0" smtClean="0"/>
              <a:t>Process Step 1: Identify the problem &amp; establish a focus</a:t>
            </a:r>
            <a:endParaRPr lang="en-IE" dirty="0"/>
          </a:p>
        </p:txBody>
      </p:sp>
      <p:sp>
        <p:nvSpPr>
          <p:cNvPr id="3" name="Content Placeholder 2"/>
          <p:cNvSpPr>
            <a:spLocks noGrp="1"/>
          </p:cNvSpPr>
          <p:nvPr>
            <p:ph idx="1"/>
          </p:nvPr>
        </p:nvSpPr>
        <p:spPr/>
        <p:txBody>
          <a:bodyPr/>
          <a:lstStyle/>
          <a:p>
            <a:endParaRPr lang="en-IE"/>
          </a:p>
        </p:txBody>
      </p:sp>
      <p:sp>
        <p:nvSpPr>
          <p:cNvPr id="5" name="TextBox 4"/>
          <p:cNvSpPr txBox="1"/>
          <p:nvPr/>
        </p:nvSpPr>
        <p:spPr>
          <a:xfrm>
            <a:off x="542267" y="1429142"/>
            <a:ext cx="7560840" cy="2646878"/>
          </a:xfrm>
          <a:prstGeom prst="rect">
            <a:avLst/>
          </a:prstGeom>
          <a:noFill/>
          <a:ln w="25400" cap="flat">
            <a:noFill/>
            <a:bevel/>
          </a:ln>
          <a:scene3d>
            <a:camera prst="orthographicFront"/>
            <a:lightRig rig="threePt" dir="t"/>
          </a:scene3d>
          <a:sp3d>
            <a:bevelB w="165100" prst="coolSlant"/>
          </a:sp3d>
        </p:spPr>
        <p:txBody>
          <a:bodyPr wrap="square" rtlCol="0">
            <a:spAutoFit/>
          </a:bodyPr>
          <a:lstStyle/>
          <a:p>
            <a:pPr algn="just"/>
            <a:endParaRPr lang="en-IE" b="1" i="1" dirty="0" smtClean="0"/>
          </a:p>
          <a:p>
            <a:pPr marL="571500" indent="-571500" algn="just">
              <a:buFont typeface="Arial" pitchFamily="34" charset="0"/>
              <a:buChar char="•"/>
            </a:pPr>
            <a:r>
              <a:rPr lang="en-IE" sz="2800" b="1" i="1" dirty="0" smtClean="0"/>
              <a:t>Stage 1: Develop an overarching goal for the lesson</a:t>
            </a:r>
          </a:p>
          <a:p>
            <a:pPr marL="571500" indent="-571500" algn="just">
              <a:buFont typeface="Arial" pitchFamily="34" charset="0"/>
              <a:buChar char="•"/>
            </a:pPr>
            <a:r>
              <a:rPr lang="en-IE" sz="2800" b="1" i="1" dirty="0" smtClean="0"/>
              <a:t>Stage 2: Develop the research question in the Lesson Study Group</a:t>
            </a:r>
          </a:p>
          <a:p>
            <a:pPr algn="just"/>
            <a:endParaRPr lang="en-IE" sz="3600" b="1" i="1" dirty="0" smtClean="0"/>
          </a:p>
        </p:txBody>
      </p:sp>
      <p:pic>
        <p:nvPicPr>
          <p:cNvPr id="1027" name="Picture 3" descr="C:\Users\Anne\AppData\Local\Microsoft\Windows\Temporary Internet Files\Content.IE5\1ISQF4LZ\MP9003877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5141" y="3657600"/>
            <a:ext cx="1306162" cy="19836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Q5 (ii)</a:t>
            </a:r>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939F8864-9922-4D24-BBEA-A8FA249B09A4}" type="slidenum">
              <a:rPr lang="en-IE" smtClean="0"/>
              <a:pPr>
                <a:defRPr/>
              </a:pPr>
              <a:t>40</a:t>
            </a:fld>
            <a:endParaRPr lang="en-IE"/>
          </a:p>
        </p:txBody>
      </p:sp>
      <p:pic>
        <p:nvPicPr>
          <p:cNvPr id="5" name="Picture 4"/>
          <p:cNvPicPr/>
          <p:nvPr/>
        </p:nvPicPr>
        <p:blipFill>
          <a:blip r:embed="rId3">
            <a:duotone>
              <a:prstClr val="black"/>
              <a:srgbClr val="00B050">
                <a:tint val="45000"/>
                <a:satMod val="400000"/>
              </a:srgbClr>
            </a:duotone>
          </a:blip>
          <a:stretch>
            <a:fillRect/>
          </a:stretch>
        </p:blipFill>
        <p:spPr>
          <a:xfrm>
            <a:off x="1043608" y="2176604"/>
            <a:ext cx="7272808" cy="2376264"/>
          </a:xfrm>
          <a:prstGeom prst="rect">
            <a:avLst/>
          </a:prstGeom>
        </p:spPr>
      </p:pic>
      <p:sp>
        <p:nvSpPr>
          <p:cNvPr id="6" name="Oval 5"/>
          <p:cNvSpPr/>
          <p:nvPr/>
        </p:nvSpPr>
        <p:spPr>
          <a:xfrm>
            <a:off x="6660232" y="2348880"/>
            <a:ext cx="1656184"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p:cNvSpPr txBox="1"/>
          <p:nvPr/>
        </p:nvSpPr>
        <p:spPr>
          <a:xfrm>
            <a:off x="1043608" y="4552868"/>
            <a:ext cx="7704856" cy="1754326"/>
          </a:xfrm>
          <a:prstGeom prst="rect">
            <a:avLst/>
          </a:prstGeom>
          <a:noFill/>
        </p:spPr>
        <p:txBody>
          <a:bodyPr wrap="square" rtlCol="0">
            <a:spAutoFit/>
          </a:bodyPr>
          <a:lstStyle/>
          <a:p>
            <a:r>
              <a:rPr lang="en-IE" dirty="0" smtClean="0"/>
              <a:t>(3-p) treated as being equal to (p-3).</a:t>
            </a:r>
            <a:br>
              <a:rPr lang="en-IE" dirty="0" smtClean="0"/>
            </a:br>
            <a:endParaRPr lang="en-IE" dirty="0" smtClean="0"/>
          </a:p>
          <a:p>
            <a:r>
              <a:rPr lang="en-IE" dirty="0" smtClean="0"/>
              <a:t>Final answer which in this case, given the error, would be 1, is not written.  This was the case with all students who got this far. </a:t>
            </a:r>
            <a:br>
              <a:rPr lang="en-IE" dirty="0" smtClean="0"/>
            </a:br>
            <a:r>
              <a:rPr lang="en-IE" b="1" dirty="0" smtClean="0"/>
              <a:t>They seemed to be “crossing out” pairs of equal factors but not associating the process with division.</a:t>
            </a:r>
            <a:endParaRPr lang="en-IE" b="1" dirty="0"/>
          </a:p>
        </p:txBody>
      </p:sp>
    </p:spTree>
    <p:extLst>
      <p:ext uri="{BB962C8B-B14F-4D97-AF65-F5344CB8AC3E}">
        <p14:creationId xmlns:p14="http://schemas.microsoft.com/office/powerpoint/2010/main" val="104348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Inverting the wrong fraction! </a:t>
            </a:r>
            <a:br>
              <a:rPr lang="en-IE" dirty="0" smtClean="0"/>
            </a:br>
            <a:r>
              <a:rPr lang="en-IE" dirty="0" smtClean="0"/>
              <a:t>Gap in knowledge of division of numeric fractions</a:t>
            </a:r>
          </a:p>
          <a:p>
            <a:pPr eaLnBrk="1" fontAlgn="auto" hangingPunct="1">
              <a:spcAft>
                <a:spcPts val="0"/>
              </a:spcAft>
              <a:buFont typeface="Arial" pitchFamily="34" charset="0"/>
              <a:buChar char="•"/>
              <a:defRPr/>
            </a:pPr>
            <a:r>
              <a:rPr lang="en-IE" dirty="0" smtClean="0"/>
              <a:t>Transcription error</a:t>
            </a:r>
            <a:endParaRPr lang="en-IE" dirty="0"/>
          </a:p>
        </p:txBody>
      </p:sp>
      <p:sp>
        <p:nvSpPr>
          <p:cNvPr id="4" name="Slide Number Placeholder 3"/>
          <p:cNvSpPr>
            <a:spLocks noGrp="1"/>
          </p:cNvSpPr>
          <p:nvPr>
            <p:ph type="sldNum" sz="quarter" idx="12"/>
          </p:nvPr>
        </p:nvSpPr>
        <p:spPr/>
        <p:txBody>
          <a:bodyPr/>
          <a:lstStyle/>
          <a:p>
            <a:pPr>
              <a:defRPr/>
            </a:pPr>
            <a:fld id="{88077E5C-ACF8-42EA-BAF4-04CA0CAF04F6}" type="slidenum">
              <a:rPr lang="en-IE" smtClean="0"/>
              <a:pPr>
                <a:defRPr/>
              </a:pPr>
              <a:t>41</a:t>
            </a:fld>
            <a:endParaRPr lang="en-IE"/>
          </a:p>
        </p:txBody>
      </p:sp>
      <p:pic>
        <p:nvPicPr>
          <p:cNvPr id="5" name="Picture 4"/>
          <p:cNvPicPr/>
          <p:nvPr/>
        </p:nvPicPr>
        <p:blipFill>
          <a:blip r:embed="rId3">
            <a:duotone>
              <a:prstClr val="black"/>
              <a:srgbClr val="00B050">
                <a:tint val="45000"/>
                <a:satMod val="400000"/>
              </a:srgbClr>
            </a:duotone>
          </a:blip>
          <a:stretch>
            <a:fillRect/>
          </a:stretch>
        </p:blipFill>
        <p:spPr>
          <a:xfrm>
            <a:off x="1115616" y="3681028"/>
            <a:ext cx="6984776" cy="2232248"/>
          </a:xfrm>
          <a:prstGeom prst="rect">
            <a:avLst/>
          </a:prstGeom>
        </p:spPr>
      </p:pic>
      <p:sp>
        <p:nvSpPr>
          <p:cNvPr id="6" name="Oval 5"/>
          <p:cNvSpPr/>
          <p:nvPr/>
        </p:nvSpPr>
        <p:spPr>
          <a:xfrm>
            <a:off x="6368346" y="3923996"/>
            <a:ext cx="64807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379406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sz="2800" dirty="0" smtClean="0"/>
              <a:t>Nearly there but then began multiplying out factors and a degenerative form of cross processes!</a:t>
            </a:r>
            <a:endParaRPr lang="en-IE" sz="2800" dirty="0"/>
          </a:p>
        </p:txBody>
      </p:sp>
      <p:sp>
        <p:nvSpPr>
          <p:cNvPr id="4" name="Slide Number Placeholder 3"/>
          <p:cNvSpPr>
            <a:spLocks noGrp="1"/>
          </p:cNvSpPr>
          <p:nvPr>
            <p:ph type="sldNum" sz="quarter" idx="12"/>
          </p:nvPr>
        </p:nvSpPr>
        <p:spPr/>
        <p:txBody>
          <a:bodyPr/>
          <a:lstStyle/>
          <a:p>
            <a:pPr>
              <a:defRPr/>
            </a:pPr>
            <a:fld id="{939F8864-9922-4D24-BBEA-A8FA249B09A4}" type="slidenum">
              <a:rPr lang="en-IE" smtClean="0"/>
              <a:pPr>
                <a:defRPr/>
              </a:pPr>
              <a:t>42</a:t>
            </a:fld>
            <a:endParaRPr lang="en-IE"/>
          </a:p>
        </p:txBody>
      </p:sp>
      <p:pic>
        <p:nvPicPr>
          <p:cNvPr id="5" name="Picture 4"/>
          <p:cNvPicPr/>
          <p:nvPr/>
        </p:nvPicPr>
        <p:blipFill>
          <a:blip r:embed="rId3">
            <a:duotone>
              <a:prstClr val="black"/>
              <a:srgbClr val="00B050">
                <a:tint val="45000"/>
                <a:satMod val="400000"/>
              </a:srgbClr>
            </a:duotone>
          </a:blip>
          <a:stretch>
            <a:fillRect/>
          </a:stretch>
        </p:blipFill>
        <p:spPr>
          <a:xfrm>
            <a:off x="1600200" y="2949257"/>
            <a:ext cx="7148264" cy="2063919"/>
          </a:xfrm>
          <a:prstGeom prst="rect">
            <a:avLst/>
          </a:prstGeom>
        </p:spPr>
      </p:pic>
      <p:sp>
        <p:nvSpPr>
          <p:cNvPr id="6" name="Oval 5"/>
          <p:cNvSpPr/>
          <p:nvPr/>
        </p:nvSpPr>
        <p:spPr>
          <a:xfrm>
            <a:off x="6012160" y="4077072"/>
            <a:ext cx="273630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6833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a:xfrm>
            <a:off x="446856" y="1340768"/>
            <a:ext cx="8229600" cy="4525963"/>
          </a:xfrm>
        </p:spPr>
        <p:txBody>
          <a:bodyPr rtlCol="0">
            <a:normAutofit/>
          </a:bodyPr>
          <a:lstStyle/>
          <a:p>
            <a:pPr eaLnBrk="1" fontAlgn="auto" hangingPunct="1">
              <a:spcAft>
                <a:spcPts val="0"/>
              </a:spcAft>
              <a:buFont typeface="Arial" pitchFamily="34" charset="0"/>
              <a:buChar char="•"/>
              <a:defRPr/>
            </a:pPr>
            <a:r>
              <a:rPr lang="en-IE" dirty="0" smtClean="0"/>
              <a:t>Incorrect factorisation &amp; not factorising fully</a:t>
            </a:r>
            <a:endParaRPr lang="en-IE" dirty="0"/>
          </a:p>
        </p:txBody>
      </p:sp>
      <p:sp>
        <p:nvSpPr>
          <p:cNvPr id="4" name="Slide Number Placeholder 3"/>
          <p:cNvSpPr>
            <a:spLocks noGrp="1"/>
          </p:cNvSpPr>
          <p:nvPr>
            <p:ph type="sldNum" sz="quarter" idx="12"/>
          </p:nvPr>
        </p:nvSpPr>
        <p:spPr/>
        <p:txBody>
          <a:bodyPr/>
          <a:lstStyle/>
          <a:p>
            <a:pPr>
              <a:defRPr/>
            </a:pPr>
            <a:fld id="{52191B51-29E1-4FFF-A38D-44A831953471}" type="slidenum">
              <a:rPr lang="en-IE" smtClean="0"/>
              <a:pPr>
                <a:defRPr/>
              </a:pPr>
              <a:t>43</a:t>
            </a:fld>
            <a:endParaRPr lang="en-IE"/>
          </a:p>
        </p:txBody>
      </p:sp>
      <p:pic>
        <p:nvPicPr>
          <p:cNvPr id="5" name="Picture 4"/>
          <p:cNvPicPr/>
          <p:nvPr/>
        </p:nvPicPr>
        <p:blipFill rotWithShape="1">
          <a:blip r:embed="rId3">
            <a:duotone>
              <a:prstClr val="black"/>
              <a:srgbClr val="00B050">
                <a:tint val="45000"/>
                <a:satMod val="400000"/>
              </a:srgbClr>
            </a:duotone>
          </a:blip>
          <a:srcRect t="7650"/>
          <a:stretch/>
        </p:blipFill>
        <p:spPr bwMode="auto">
          <a:xfrm>
            <a:off x="1357908" y="2132856"/>
            <a:ext cx="6788224" cy="224502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06770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Autofit/>
          </a:bodyPr>
          <a:lstStyle/>
          <a:p>
            <a:pPr eaLnBrk="1" fontAlgn="auto" hangingPunct="1">
              <a:spcAft>
                <a:spcPts val="0"/>
              </a:spcAft>
              <a:defRPr/>
            </a:pPr>
            <a:r>
              <a:rPr lang="en-IE" b="1" u="none" dirty="0" smtClean="0"/>
              <a:t>Addressing Misconceptions </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b="1" dirty="0" smtClean="0"/>
              <a:t>Recommendations</a:t>
            </a:r>
          </a:p>
          <a:p>
            <a:pPr lvl="1" eaLnBrk="1" fontAlgn="auto" hangingPunct="1">
              <a:spcAft>
                <a:spcPts val="0"/>
              </a:spcAft>
              <a:buFont typeface="Arial" pitchFamily="34" charset="0"/>
              <a:buChar char="•"/>
              <a:defRPr/>
            </a:pPr>
            <a:r>
              <a:rPr lang="en-IE" dirty="0" smtClean="0"/>
              <a:t>Students develop a  general strategy</a:t>
            </a:r>
            <a:r>
              <a:rPr lang="en-IE" dirty="0"/>
              <a:t/>
            </a:r>
            <a:br>
              <a:rPr lang="en-IE" dirty="0"/>
            </a:br>
            <a:r>
              <a:rPr lang="en-IE" dirty="0" smtClean="0"/>
              <a:t>`</a:t>
            </a:r>
          </a:p>
          <a:p>
            <a:pPr lvl="1" eaLnBrk="1" fontAlgn="auto" hangingPunct="1">
              <a:spcAft>
                <a:spcPts val="0"/>
              </a:spcAft>
              <a:buFont typeface="Arial" pitchFamily="34" charset="0"/>
              <a:buChar char="•"/>
              <a:defRPr/>
            </a:pPr>
            <a:r>
              <a:rPr lang="en-IE" dirty="0" smtClean="0"/>
              <a:t>This strategy needs to be developed for numeric fractions first and then generalised  to algebraic fractions</a:t>
            </a:r>
            <a:br>
              <a:rPr lang="en-IE" dirty="0" smtClean="0"/>
            </a:br>
            <a:endParaRPr lang="en-IE" dirty="0"/>
          </a:p>
          <a:p>
            <a:pPr lvl="1" eaLnBrk="1" fontAlgn="auto" hangingPunct="1">
              <a:spcAft>
                <a:spcPts val="0"/>
              </a:spcAft>
              <a:buFont typeface="Arial" pitchFamily="34" charset="0"/>
              <a:buChar char="•"/>
              <a:defRPr/>
            </a:pPr>
            <a:r>
              <a:rPr lang="en-IE" dirty="0" smtClean="0"/>
              <a:t>Students need to use </a:t>
            </a:r>
            <a:r>
              <a:rPr lang="en-IE" b="1" dirty="0" smtClean="0"/>
              <a:t>checking strategies</a:t>
            </a:r>
          </a:p>
        </p:txBody>
      </p:sp>
      <p:sp>
        <p:nvSpPr>
          <p:cNvPr id="4" name="Slide Number Placeholder 3"/>
          <p:cNvSpPr>
            <a:spLocks noGrp="1"/>
          </p:cNvSpPr>
          <p:nvPr>
            <p:ph type="sldNum" sz="quarter" idx="12"/>
          </p:nvPr>
        </p:nvSpPr>
        <p:spPr/>
        <p:txBody>
          <a:bodyPr/>
          <a:lstStyle/>
          <a:p>
            <a:pPr>
              <a:defRPr/>
            </a:pPr>
            <a:fld id="{6D5C8632-FC67-439E-AC35-243E60CFD9CB}" type="slidenum">
              <a:rPr lang="en-IE" smtClean="0"/>
              <a:pPr>
                <a:defRPr/>
              </a:pPr>
              <a:t>44</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How can we address the problem?</a:t>
            </a:r>
            <a:endParaRPr lang="en-I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IE" b="1" dirty="0" smtClean="0"/>
                  <a:t>How does </a:t>
                </a:r>
                <a14:m>
                  <m:oMath xmlns:m="http://schemas.openxmlformats.org/officeDocument/2006/math">
                    <m:f>
                      <m:fPr>
                        <m:ctrlPr>
                          <a:rPr lang="en-IE" b="1" i="1" smtClean="0">
                            <a:latin typeface="Cambria Math"/>
                          </a:rPr>
                        </m:ctrlPr>
                      </m:fPr>
                      <m:num>
                        <m:r>
                          <a:rPr lang="en-IE" b="1" i="1" smtClean="0">
                            <a:latin typeface="Cambria Math"/>
                          </a:rPr>
                          <m:t>𝟖</m:t>
                        </m:r>
                      </m:num>
                      <m:den>
                        <m:r>
                          <a:rPr lang="en-IE" b="1" i="1" smtClean="0">
                            <a:latin typeface="Cambria Math"/>
                          </a:rPr>
                          <m:t>𝟏𝟐</m:t>
                        </m:r>
                      </m:den>
                    </m:f>
                  </m:oMath>
                </a14:m>
                <a:r>
                  <a:rPr lang="en-IE" b="1" dirty="0" smtClean="0"/>
                  <a:t> become </a:t>
                </a:r>
                <a14:m>
                  <m:oMath xmlns:m="http://schemas.openxmlformats.org/officeDocument/2006/math">
                    <m:f>
                      <m:fPr>
                        <m:ctrlPr>
                          <a:rPr lang="en-IE" b="1" i="1" smtClean="0">
                            <a:latin typeface="Cambria Math"/>
                          </a:rPr>
                        </m:ctrlPr>
                      </m:fPr>
                      <m:num>
                        <m:r>
                          <a:rPr lang="en-IE" b="1" i="1" smtClean="0">
                            <a:latin typeface="Cambria Math"/>
                          </a:rPr>
                          <m:t>𝟐</m:t>
                        </m:r>
                      </m:num>
                      <m:den>
                        <m:r>
                          <a:rPr lang="en-IE" b="1" i="1" smtClean="0">
                            <a:latin typeface="Cambria Math"/>
                          </a:rPr>
                          <m:t>𝟑</m:t>
                        </m:r>
                      </m:den>
                    </m:f>
                  </m:oMath>
                </a14:m>
                <a:r>
                  <a:rPr lang="en-IE" b="1" dirty="0" smtClean="0"/>
                  <a:t> ?</a:t>
                </a:r>
                <a:br>
                  <a:rPr lang="en-IE" b="1" dirty="0" smtClean="0"/>
                </a:br>
                <a:endParaRPr lang="en-IE" b="1" dirty="0" smtClean="0"/>
              </a:p>
              <a:p>
                <a:r>
                  <a:rPr lang="en-IE" b="1" dirty="0" smtClean="0"/>
                  <a:t>How are these fractions related?</a:t>
                </a:r>
                <a:br>
                  <a:rPr lang="en-IE" b="1" dirty="0" smtClean="0"/>
                </a:br>
                <a:endParaRPr lang="en-IE" b="1" dirty="0" smtClean="0"/>
              </a:p>
              <a:p>
                <a:r>
                  <a:rPr lang="en-IE" b="1" dirty="0" smtClean="0"/>
                  <a:t>What operations are used in the conversion?</a:t>
                </a:r>
              </a:p>
              <a:p>
                <a:pPr marL="0" indent="0">
                  <a:buNone/>
                </a:pPr>
                <a:endParaRPr lang="en-IE"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IE">
                    <a:noFill/>
                  </a:rPr>
                  <a:t> </a:t>
                </a:r>
              </a:p>
            </p:txBody>
          </p:sp>
        </mc:Fallback>
      </mc:AlternateContent>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45</a:t>
            </a:fld>
            <a:endParaRPr lang="en-IE"/>
          </a:p>
        </p:txBody>
      </p:sp>
    </p:spTree>
    <p:extLst>
      <p:ext uri="{BB962C8B-B14F-4D97-AF65-F5344CB8AC3E}">
        <p14:creationId xmlns:p14="http://schemas.microsoft.com/office/powerpoint/2010/main" val="25671167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u="none" dirty="0" smtClean="0"/>
              <a:t>Strategy for simplifying fractions </a:t>
            </a:r>
            <a:endParaRPr lang="en-IE" dirty="0"/>
          </a:p>
        </p:txBody>
      </p:sp>
      <p:sp>
        <p:nvSpPr>
          <p:cNvPr id="3" name="Content Placeholder 2"/>
          <p:cNvSpPr>
            <a:spLocks noGrp="1"/>
          </p:cNvSpPr>
          <p:nvPr>
            <p:ph idx="1"/>
          </p:nvPr>
        </p:nvSpPr>
        <p:spPr/>
        <p:txBody>
          <a:bodyPr/>
          <a:lstStyle/>
          <a:p>
            <a:pPr marL="0" lvl="0" indent="0">
              <a:buNone/>
            </a:pPr>
            <a:r>
              <a:rPr lang="en-IE" sz="2800" dirty="0" smtClean="0"/>
              <a:t>The strategy for simplifying a single fraction:</a:t>
            </a:r>
          </a:p>
          <a:p>
            <a:pPr lvl="1" indent="-342900">
              <a:buFont typeface="Arial" panose="020B0604020202020204" pitchFamily="34" charset="0"/>
              <a:buChar char="•"/>
            </a:pPr>
            <a:r>
              <a:rPr lang="en-IE" sz="2400" b="1" dirty="0"/>
              <a:t>F</a:t>
            </a:r>
            <a:r>
              <a:rPr lang="en-IE" sz="2400" b="1" dirty="0" smtClean="0"/>
              <a:t>actorise</a:t>
            </a:r>
            <a:r>
              <a:rPr lang="en-IE" sz="2400" dirty="0" smtClean="0"/>
              <a:t> </a:t>
            </a:r>
            <a:r>
              <a:rPr lang="en-IE" sz="2400" dirty="0"/>
              <a:t>the numerator and denominator fully. </a:t>
            </a:r>
            <a:r>
              <a:rPr lang="en-IE" sz="2400" dirty="0" smtClean="0"/>
              <a:t/>
            </a:r>
            <a:br>
              <a:rPr lang="en-IE" sz="2400" dirty="0" smtClean="0"/>
            </a:br>
            <a:endParaRPr lang="en-IE" sz="2400" dirty="0" smtClean="0"/>
          </a:p>
          <a:p>
            <a:pPr lvl="1" indent="-342900">
              <a:buFont typeface="Arial" panose="020B0604020202020204" pitchFamily="34" charset="0"/>
              <a:buChar char="•"/>
            </a:pPr>
            <a:r>
              <a:rPr lang="en-IE" sz="2400" dirty="0"/>
              <a:t>Divide the numerator and denominator by the </a:t>
            </a:r>
            <a:r>
              <a:rPr lang="en-IE" sz="2400" b="1" dirty="0"/>
              <a:t>highest common factor</a:t>
            </a:r>
            <a:r>
              <a:rPr lang="en-IE" sz="2400" dirty="0"/>
              <a:t> of both numerator and denominator. </a:t>
            </a:r>
            <a:r>
              <a:rPr lang="en-IE" sz="2400" dirty="0" smtClean="0"/>
              <a:t/>
            </a:r>
            <a:br>
              <a:rPr lang="en-IE" sz="2400" dirty="0" smtClean="0"/>
            </a:br>
            <a:endParaRPr lang="en-IE" sz="2400" dirty="0" smtClean="0"/>
          </a:p>
          <a:p>
            <a:pPr lvl="1" indent="-342900">
              <a:buFont typeface="Arial" panose="020B0604020202020204" pitchFamily="34" charset="0"/>
              <a:buChar char="•"/>
            </a:pPr>
            <a:r>
              <a:rPr lang="en-IE" sz="2400" dirty="0"/>
              <a:t>When the </a:t>
            </a:r>
            <a:r>
              <a:rPr lang="en-IE" sz="2400" dirty="0" smtClean="0"/>
              <a:t>HCF  </a:t>
            </a:r>
            <a:r>
              <a:rPr lang="en-IE" sz="2400" dirty="0"/>
              <a:t>of the numerator and denominator is 1, then the fraction is simplified.</a:t>
            </a:r>
          </a:p>
          <a:p>
            <a:pPr marL="400050" lvl="1" indent="0">
              <a:buNone/>
            </a:pPr>
            <a:r>
              <a:rPr lang="en-IE" sz="2400" dirty="0" smtClean="0"/>
              <a:t/>
            </a:r>
            <a:br>
              <a:rPr lang="en-IE" sz="2400" dirty="0" smtClean="0"/>
            </a:br>
            <a:r>
              <a:rPr lang="en-IE" sz="2400" dirty="0" smtClean="0"/>
              <a:t/>
            </a:r>
            <a:br>
              <a:rPr lang="en-IE" sz="2400" dirty="0" smtClean="0"/>
            </a:b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46</a:t>
            </a:fld>
            <a:endParaRPr lang="en-IE"/>
          </a:p>
        </p:txBody>
      </p:sp>
    </p:spTree>
    <p:extLst>
      <p:ext uri="{BB962C8B-B14F-4D97-AF65-F5344CB8AC3E}">
        <p14:creationId xmlns:p14="http://schemas.microsoft.com/office/powerpoint/2010/main" val="920291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dirty="0"/>
              <a:t>Effective Student </a:t>
            </a:r>
            <a:r>
              <a:rPr lang="en-IE" b="1" dirty="0" smtClean="0"/>
              <a:t>Understanding</a:t>
            </a:r>
            <a:endParaRPr lang="en-I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What effective </a:t>
            </a:r>
            <a:r>
              <a:rPr lang="en-IE" dirty="0"/>
              <a:t>understanding of this </a:t>
            </a:r>
            <a:r>
              <a:rPr lang="en-IE" dirty="0" smtClean="0"/>
              <a:t>topic looks like:</a:t>
            </a:r>
          </a:p>
          <a:p>
            <a:pPr eaLnBrk="1" fontAlgn="auto" hangingPunct="1">
              <a:spcAft>
                <a:spcPts val="0"/>
              </a:spcAft>
              <a:buFont typeface="Arial" pitchFamily="34" charset="0"/>
              <a:buChar char="•"/>
              <a:defRPr/>
            </a:pPr>
            <a:endParaRPr lang="en-IE" dirty="0" smtClean="0"/>
          </a:p>
          <a:p>
            <a:pPr marL="450850" indent="0" eaLnBrk="1" fontAlgn="auto" hangingPunct="1">
              <a:spcAft>
                <a:spcPts val="0"/>
              </a:spcAft>
              <a:buFont typeface="Arial" pitchFamily="34" charset="0"/>
              <a:buChar char="•"/>
              <a:defRPr/>
            </a:pPr>
            <a:r>
              <a:rPr lang="en-IE" sz="2800" dirty="0"/>
              <a:t>Knowing what simplifying a fraction </a:t>
            </a:r>
            <a:r>
              <a:rPr lang="en-IE" sz="2800" dirty="0" smtClean="0"/>
              <a:t>means</a:t>
            </a:r>
            <a:br>
              <a:rPr lang="en-IE" sz="2800" dirty="0" smtClean="0"/>
            </a:br>
            <a:endParaRPr lang="en-IE" sz="2800" dirty="0"/>
          </a:p>
          <a:p>
            <a:pPr lvl="1" eaLnBrk="1" fontAlgn="auto" hangingPunct="1">
              <a:spcAft>
                <a:spcPts val="0"/>
              </a:spcAft>
              <a:buFont typeface="Arial" pitchFamily="34" charset="0"/>
              <a:buChar char="•"/>
              <a:defRPr/>
            </a:pPr>
            <a:r>
              <a:rPr lang="en-IE" dirty="0" smtClean="0"/>
              <a:t>Being able to simplify </a:t>
            </a:r>
            <a:r>
              <a:rPr lang="en-IE" b="1" u="sng" dirty="0" smtClean="0"/>
              <a:t>any</a:t>
            </a:r>
            <a:r>
              <a:rPr lang="en-IE" dirty="0" smtClean="0"/>
              <a:t> algebraic fraction </a:t>
            </a:r>
            <a:r>
              <a:rPr lang="en-IE" b="1" dirty="0" smtClean="0"/>
              <a:t>with confidence </a:t>
            </a:r>
            <a:r>
              <a:rPr lang="en-IE" dirty="0" smtClean="0"/>
              <a:t>using this </a:t>
            </a:r>
            <a:r>
              <a:rPr lang="en-IE" b="1" dirty="0" smtClean="0"/>
              <a:t>general strategy</a:t>
            </a:r>
            <a:r>
              <a:rPr lang="en-IE" dirty="0"/>
              <a:t> </a:t>
            </a:r>
            <a:r>
              <a:rPr lang="en-IE" dirty="0" smtClean="0"/>
              <a:t>including </a:t>
            </a:r>
            <a:r>
              <a:rPr lang="en-IE" b="1" dirty="0" smtClean="0"/>
              <a:t>recognising </a:t>
            </a:r>
            <a:r>
              <a:rPr lang="en-IE" b="1" dirty="0"/>
              <a:t>factors </a:t>
            </a:r>
            <a:r>
              <a:rPr lang="en-IE" dirty="0"/>
              <a:t>when given algebraic </a:t>
            </a:r>
            <a:r>
              <a:rPr lang="en-IE" dirty="0" smtClean="0"/>
              <a:t>fractions</a:t>
            </a:r>
            <a:br>
              <a:rPr lang="en-IE" dirty="0" smtClean="0"/>
            </a:br>
            <a:endParaRPr lang="en-IE" dirty="0"/>
          </a:p>
          <a:p>
            <a:pPr eaLnBrk="1" fontAlgn="auto" hangingPunct="1">
              <a:spcAft>
                <a:spcPts val="0"/>
              </a:spcAft>
              <a:buFont typeface="Arial" pitchFamily="34" charset="0"/>
              <a:buChar char="•"/>
              <a:defRPr/>
            </a:pPr>
            <a:endParaRPr lang="en-IE" dirty="0"/>
          </a:p>
        </p:txBody>
      </p:sp>
      <p:sp>
        <p:nvSpPr>
          <p:cNvPr id="2" name="Slide Number Placeholder 1"/>
          <p:cNvSpPr>
            <a:spLocks noGrp="1"/>
          </p:cNvSpPr>
          <p:nvPr>
            <p:ph type="sldNum" sz="quarter" idx="12"/>
          </p:nvPr>
        </p:nvSpPr>
        <p:spPr/>
        <p:txBody>
          <a:bodyPr/>
          <a:lstStyle/>
          <a:p>
            <a:pPr>
              <a:defRPr/>
            </a:pPr>
            <a:fld id="{B7D81743-0CDA-48CD-B13A-552296DFE382}" type="slidenum">
              <a:rPr lang="en-IE" smtClean="0"/>
              <a:pPr>
                <a:defRPr/>
              </a:pPr>
              <a:t>47</a:t>
            </a:fld>
            <a:endParaRPr lang="en-IE" dirty="0"/>
          </a:p>
        </p:txBody>
      </p:sp>
    </p:spTree>
    <p:extLst>
      <p:ext uri="{BB962C8B-B14F-4D97-AF65-F5344CB8AC3E}">
        <p14:creationId xmlns:p14="http://schemas.microsoft.com/office/powerpoint/2010/main" val="3835222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Summary</a:t>
            </a:r>
            <a:endParaRPr lang="en-IE" b="1" u="none"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IE" b="1" dirty="0" smtClean="0"/>
              <a:t>The understandings we gained regarding students’ learning </a:t>
            </a:r>
            <a:r>
              <a:rPr lang="en-IE" b="1" dirty="0"/>
              <a:t> </a:t>
            </a:r>
            <a:r>
              <a:rPr lang="en-IE" b="1" dirty="0" smtClean="0"/>
              <a:t>simplifying algebraic fractions, as a result of being involved in the research lesson:</a:t>
            </a:r>
          </a:p>
          <a:p>
            <a:pPr lvl="1" eaLnBrk="1" fontAlgn="auto" hangingPunct="1">
              <a:spcAft>
                <a:spcPts val="0"/>
              </a:spcAft>
              <a:buFont typeface="Arial" pitchFamily="34" charset="0"/>
              <a:buChar char="•"/>
              <a:defRPr/>
            </a:pPr>
            <a:r>
              <a:rPr lang="en-IE" dirty="0"/>
              <a:t>S</a:t>
            </a:r>
            <a:r>
              <a:rPr lang="en-IE" dirty="0" smtClean="0"/>
              <a:t>tudents </a:t>
            </a:r>
            <a:r>
              <a:rPr lang="en-IE" dirty="0"/>
              <a:t>lacked </a:t>
            </a:r>
            <a:r>
              <a:rPr lang="en-IE" dirty="0" smtClean="0"/>
              <a:t> </a:t>
            </a:r>
            <a:r>
              <a:rPr lang="en-IE" dirty="0"/>
              <a:t>a </a:t>
            </a:r>
            <a:r>
              <a:rPr lang="en-IE" b="1" dirty="0"/>
              <a:t>general strategy </a:t>
            </a:r>
            <a:r>
              <a:rPr lang="en-IE" dirty="0"/>
              <a:t>as they were not making </a:t>
            </a:r>
            <a:r>
              <a:rPr lang="en-IE" dirty="0" smtClean="0"/>
              <a:t>connections to number .</a:t>
            </a:r>
            <a:br>
              <a:rPr lang="en-IE" dirty="0" smtClean="0"/>
            </a:br>
            <a:r>
              <a:rPr lang="en-IE" dirty="0" smtClean="0"/>
              <a:t>They used </a:t>
            </a:r>
            <a:r>
              <a:rPr lang="en-IE" b="1" dirty="0" smtClean="0"/>
              <a:t>random techniques  </a:t>
            </a:r>
            <a:r>
              <a:rPr lang="en-IE" dirty="0"/>
              <a:t>which could be applied in particular instances but they were unable to see an overall strategy.</a:t>
            </a:r>
          </a:p>
          <a:p>
            <a:pPr lvl="1" eaLnBrk="1" fontAlgn="auto" hangingPunct="1">
              <a:spcAft>
                <a:spcPts val="0"/>
              </a:spcAft>
              <a:buFont typeface="Arial" pitchFamily="34" charset="0"/>
              <a:buChar char="•"/>
              <a:defRPr/>
            </a:pPr>
            <a:r>
              <a:rPr lang="en-IE" dirty="0" smtClean="0"/>
              <a:t>Students were not relating algebraic procedures back to procedures in number.</a:t>
            </a:r>
          </a:p>
          <a:p>
            <a:pPr lvl="1" eaLnBrk="1" fontAlgn="auto" hangingPunct="1">
              <a:spcAft>
                <a:spcPts val="0"/>
              </a:spcAft>
              <a:buFont typeface="Arial" pitchFamily="34" charset="0"/>
              <a:buChar char="•"/>
              <a:defRPr/>
            </a:pPr>
            <a:r>
              <a:rPr lang="en-IE" dirty="0" smtClean="0"/>
              <a:t>Metacognition missing!</a:t>
            </a:r>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C904AA1F-FB70-40D0-991C-28E3027B7969}" type="slidenum">
              <a:rPr lang="en-IE" smtClean="0"/>
              <a:pPr>
                <a:defRPr/>
              </a:pPr>
              <a:t>48</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49</a:t>
            </a:fld>
            <a:endParaRPr lang="en-I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48880"/>
            <a:ext cx="7358796" cy="259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530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62880" y="274638"/>
            <a:ext cx="8229600" cy="1224000"/>
          </a:xfrm>
        </p:spPr>
        <p:txBody>
          <a:bodyPr/>
          <a:lstStyle/>
          <a:p>
            <a:r>
              <a:rPr lang="en-IE" dirty="0" smtClean="0"/>
              <a:t>Step 2: Design  &amp; Plan the research lesson </a:t>
            </a:r>
            <a:endParaRPr lang="en-IE" dirty="0"/>
          </a:p>
        </p:txBody>
      </p:sp>
      <p:sp>
        <p:nvSpPr>
          <p:cNvPr id="3" name="Content Placeholder 2"/>
          <p:cNvSpPr>
            <a:spLocks noGrp="1"/>
          </p:cNvSpPr>
          <p:nvPr>
            <p:ph idx="1"/>
          </p:nvPr>
        </p:nvSpPr>
        <p:spPr/>
        <p:txBody>
          <a:bodyPr/>
          <a:lstStyle/>
          <a:p>
            <a:endParaRPr lang="en-IE"/>
          </a:p>
        </p:txBody>
      </p:sp>
      <p:sp>
        <p:nvSpPr>
          <p:cNvPr id="67585" name="Rectangle 1"/>
          <p:cNvSpPr>
            <a:spLocks noChangeArrowheads="1"/>
          </p:cNvSpPr>
          <p:nvPr/>
        </p:nvSpPr>
        <p:spPr bwMode="auto">
          <a:xfrm>
            <a:off x="803868" y="2384692"/>
            <a:ext cx="6491236"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4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Agree on a goal</a:t>
            </a:r>
            <a:endParaRPr kumimoji="0" lang="en-GB" sz="4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4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Choose a strand</a:t>
            </a:r>
            <a:endParaRPr kumimoji="0" lang="en-IE" sz="4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pPr>
            <a:r>
              <a:rPr kumimoji="0" lang="en-GB" sz="4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Choose a</a:t>
            </a:r>
            <a:r>
              <a:rPr kumimoji="0" lang="en-GB" sz="44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lang="en-GB" sz="4400" dirty="0" smtClean="0">
                <a:latin typeface="Calibri" pitchFamily="34" charset="0"/>
                <a:ea typeface="Times New Roman" pitchFamily="18" charset="0"/>
                <a:cs typeface="Arial" pitchFamily="34" charset="0"/>
              </a:rPr>
              <a:t>topic / lesson</a:t>
            </a:r>
            <a:endParaRPr kumimoji="0" lang="en-GB" sz="4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8"/>
          <p:cNvPicPr>
            <a:picLocks noChangeArrowheads="1"/>
          </p:cNvPicPr>
          <p:nvPr/>
        </p:nvPicPr>
        <p:blipFill>
          <a:blip r:embed="rId3" cstate="screen"/>
          <a:srcRect/>
          <a:stretch>
            <a:fillRect/>
          </a:stretch>
        </p:blipFill>
        <p:spPr bwMode="auto">
          <a:xfrm rot="725967">
            <a:off x="6380173" y="1929705"/>
            <a:ext cx="2068688" cy="2766704"/>
          </a:xfrm>
          <a:prstGeom prst="rect">
            <a:avLst/>
          </a:prstGeom>
          <a:ln>
            <a:noFill/>
          </a:ln>
          <a:effectLst>
            <a:outerShdw blurRad="292100" dist="139700" dir="2700000" algn="tl" rotWithShape="0">
              <a:srgbClr val="333333">
                <a:alpha val="65000"/>
              </a:srgbClr>
            </a:outerShdw>
          </a:effectLst>
        </p:spPr>
      </p:pic>
      <p:pic>
        <p:nvPicPr>
          <p:cNvPr id="2050" name="Picture 2" descr="C:\Users\Anne\AppData\Local\Microsoft\Windows\Temporary Internet Files\Content.IE5\UH2DN3CE\MP9004386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82584">
            <a:off x="6530896" y="4008638"/>
            <a:ext cx="1534340" cy="22491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Summary</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b="1" dirty="0" smtClean="0"/>
              <a:t>What did we learn about this content to ensure we had a strong conceptual understanding of this topic?</a:t>
            </a:r>
            <a:br>
              <a:rPr lang="en-IE" b="1" dirty="0" smtClean="0"/>
            </a:br>
            <a:endParaRPr lang="en-IE" b="1" dirty="0" smtClean="0"/>
          </a:p>
          <a:p>
            <a:pPr marL="400050" lvl="1" indent="0" eaLnBrk="1" fontAlgn="auto" hangingPunct="1">
              <a:spcAft>
                <a:spcPts val="0"/>
              </a:spcAft>
              <a:buNone/>
              <a:defRPr/>
            </a:pPr>
            <a:r>
              <a:rPr lang="en-IE" dirty="0" smtClean="0"/>
              <a:t>We had to figure out the student thinking behind the misconceptions and the gaps in knowledge which gave rise to them.  </a:t>
            </a:r>
            <a:endParaRPr lang="en-IE" dirty="0"/>
          </a:p>
        </p:txBody>
      </p:sp>
      <p:sp>
        <p:nvSpPr>
          <p:cNvPr id="4" name="Slide Number Placeholder 3"/>
          <p:cNvSpPr>
            <a:spLocks noGrp="1"/>
          </p:cNvSpPr>
          <p:nvPr>
            <p:ph type="sldNum" sz="quarter" idx="12"/>
          </p:nvPr>
        </p:nvSpPr>
        <p:spPr/>
        <p:txBody>
          <a:bodyPr/>
          <a:lstStyle/>
          <a:p>
            <a:pPr>
              <a:defRPr/>
            </a:pPr>
            <a:fld id="{BC8E9666-AA04-4A66-B6B3-80C10143EB0A}" type="slidenum">
              <a:rPr lang="en-IE" smtClean="0"/>
              <a:pPr>
                <a:defRPr/>
              </a:pPr>
              <a:t>50</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Autofit/>
          </a:bodyPr>
          <a:lstStyle/>
          <a:p>
            <a:pPr eaLnBrk="1" fontAlgn="auto" hangingPunct="1">
              <a:spcAft>
                <a:spcPts val="0"/>
              </a:spcAft>
              <a:defRPr/>
            </a:pPr>
            <a:r>
              <a:rPr lang="en-IE" b="1" u="none" dirty="0" smtClean="0"/>
              <a:t>Teaching Strategies</a:t>
            </a:r>
            <a:endParaRPr lang="en-IE" sz="3600" b="1"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IE" b="1" dirty="0" smtClean="0"/>
              <a:t>What was difficult?</a:t>
            </a:r>
          </a:p>
          <a:p>
            <a:pPr marL="0" indent="0" eaLnBrk="1" fontAlgn="auto" hangingPunct="1">
              <a:spcAft>
                <a:spcPts val="0"/>
              </a:spcAft>
              <a:buNone/>
              <a:defRPr/>
            </a:pPr>
            <a:r>
              <a:rPr lang="en-IE" b="1" dirty="0" smtClean="0"/>
              <a:t>    </a:t>
            </a:r>
            <a:r>
              <a:rPr lang="en-IE" dirty="0" smtClean="0"/>
              <a:t>Finding the time to do the remediation work  </a:t>
            </a:r>
            <a:br>
              <a:rPr lang="en-IE" dirty="0" smtClean="0"/>
            </a:br>
            <a:r>
              <a:rPr lang="en-IE" dirty="0" smtClean="0"/>
              <a:t> </a:t>
            </a:r>
          </a:p>
          <a:p>
            <a:pPr eaLnBrk="1" fontAlgn="auto" hangingPunct="1">
              <a:spcAft>
                <a:spcPts val="0"/>
              </a:spcAft>
              <a:defRPr/>
            </a:pPr>
            <a:r>
              <a:rPr lang="en-IE" sz="2800" b="1" dirty="0" smtClean="0"/>
              <a:t>Was it hard </a:t>
            </a:r>
            <a:r>
              <a:rPr lang="en-IE" sz="2800" b="1" dirty="0"/>
              <a:t>to work out different ideas presented by </a:t>
            </a:r>
            <a:r>
              <a:rPr lang="en-IE" sz="2800" b="1" dirty="0" smtClean="0"/>
              <a:t>students by contrasting/discussing them to help bring up their level of understanding?</a:t>
            </a:r>
          </a:p>
          <a:p>
            <a:pPr eaLnBrk="1" fontAlgn="auto" hangingPunct="1">
              <a:spcAft>
                <a:spcPts val="0"/>
              </a:spcAft>
              <a:defRPr/>
            </a:pPr>
            <a:endParaRPr lang="en-IE" sz="2800" b="1" dirty="0" smtClean="0"/>
          </a:p>
          <a:p>
            <a:pPr marL="400050" lvl="1" indent="0" eaLnBrk="1" fontAlgn="auto" hangingPunct="1">
              <a:spcAft>
                <a:spcPts val="0"/>
              </a:spcAft>
              <a:buFont typeface="Arial" pitchFamily="34" charset="0"/>
              <a:buNone/>
              <a:defRPr/>
            </a:pPr>
            <a:r>
              <a:rPr lang="en-IE" sz="2400" b="1" dirty="0" smtClean="0"/>
              <a:t> </a:t>
            </a:r>
            <a:r>
              <a:rPr lang="en-IE" sz="2400" dirty="0" smtClean="0"/>
              <a:t>It was clear that the </a:t>
            </a:r>
            <a:r>
              <a:rPr lang="en-IE" sz="2400" b="1" dirty="0" smtClean="0"/>
              <a:t>difficulties lay with basic fraction concepts </a:t>
            </a:r>
            <a:r>
              <a:rPr lang="en-IE" sz="2400" dirty="0" smtClean="0"/>
              <a:t>and with </a:t>
            </a:r>
            <a:r>
              <a:rPr lang="en-IE" sz="2400" b="1" dirty="0" smtClean="0"/>
              <a:t>making connections between number and algebra</a:t>
            </a:r>
            <a:r>
              <a:rPr lang="en-IE" sz="2400" dirty="0" smtClean="0"/>
              <a:t>.</a:t>
            </a:r>
            <a:br>
              <a:rPr lang="en-IE" sz="2400" dirty="0" smtClean="0"/>
            </a:br>
            <a:r>
              <a:rPr lang="en-IE" sz="2400" dirty="0" smtClean="0"/>
              <a:t/>
            </a:r>
            <a:br>
              <a:rPr lang="en-IE" sz="2400" dirty="0" smtClean="0"/>
            </a:br>
            <a:r>
              <a:rPr lang="en-IE" sz="2400" dirty="0" smtClean="0"/>
              <a:t> Students were not thinking about the processes they were using in number and transferring the thinking to algebra.</a:t>
            </a: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6F2E9E0E-9CA1-4F11-A2D3-11A3079E8819}" type="slidenum">
              <a:rPr lang="en-IE" smtClean="0"/>
              <a:pPr>
                <a:defRPr/>
              </a:pPr>
              <a:t>51</a:t>
            </a:fld>
            <a:endParaRPr lang="en-IE"/>
          </a:p>
        </p:txBody>
      </p:sp>
    </p:spTree>
    <p:extLst>
      <p:ext uri="{BB962C8B-B14F-4D97-AF65-F5344CB8AC3E}">
        <p14:creationId xmlns:p14="http://schemas.microsoft.com/office/powerpoint/2010/main" val="97467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p:txBody>
          <a:bodyPr rtlCol="0">
            <a:normAutofit/>
          </a:bodyPr>
          <a:lstStyle/>
          <a:p>
            <a:pPr marL="457200" lvl="1" indent="0" eaLnBrk="1" fontAlgn="auto" hangingPunct="1">
              <a:spcAft>
                <a:spcPts val="0"/>
              </a:spcAft>
              <a:buNone/>
              <a:defRPr/>
            </a:pPr>
            <a:r>
              <a:rPr lang="en-IE" b="1" dirty="0"/>
              <a:t>How did I put closure to the lesson</a:t>
            </a:r>
            <a:r>
              <a:rPr lang="en-IE" b="1" dirty="0" smtClean="0"/>
              <a:t>?</a:t>
            </a:r>
          </a:p>
          <a:p>
            <a:pPr lvl="2" eaLnBrk="1" fontAlgn="auto" hangingPunct="1">
              <a:spcAft>
                <a:spcPts val="0"/>
              </a:spcAft>
              <a:buFont typeface="Arial" panose="020B0604020202020204" pitchFamily="34" charset="0"/>
              <a:buChar char="•"/>
              <a:defRPr/>
            </a:pPr>
            <a:r>
              <a:rPr lang="en-IE" dirty="0" smtClean="0"/>
              <a:t>Following </a:t>
            </a:r>
            <a:r>
              <a:rPr lang="en-IE" dirty="0"/>
              <a:t>the lesson on “arriving at a general strategy” we asked students to </a:t>
            </a:r>
            <a:r>
              <a:rPr lang="en-IE" dirty="0" smtClean="0"/>
              <a:t>correct </a:t>
            </a:r>
            <a:r>
              <a:rPr lang="en-IE" dirty="0"/>
              <a:t>work </a:t>
            </a:r>
            <a:r>
              <a:rPr lang="en-IE" dirty="0" smtClean="0"/>
              <a:t>from </a:t>
            </a:r>
            <a:r>
              <a:rPr lang="en-IE" dirty="0"/>
              <a:t>the diagnostic test </a:t>
            </a:r>
            <a:r>
              <a:rPr lang="en-IE" dirty="0" smtClean="0"/>
              <a:t>and </a:t>
            </a:r>
            <a:r>
              <a:rPr lang="en-IE" dirty="0"/>
              <a:t>to justify their reasoning</a:t>
            </a:r>
            <a:r>
              <a:rPr lang="en-IE" dirty="0" smtClean="0"/>
              <a:t>. This was a new type of activity for students</a:t>
            </a:r>
          </a:p>
          <a:p>
            <a:pPr marL="914400" lvl="2" indent="0" eaLnBrk="1" fontAlgn="auto" hangingPunct="1">
              <a:spcAft>
                <a:spcPts val="0"/>
              </a:spcAft>
              <a:buNone/>
              <a:defRPr/>
            </a:pPr>
            <a:endParaRPr lang="en-IE" dirty="0"/>
          </a:p>
          <a:p>
            <a:pPr lvl="2" eaLnBrk="1" fontAlgn="auto" hangingPunct="1">
              <a:spcAft>
                <a:spcPts val="0"/>
              </a:spcAft>
              <a:buFont typeface="Arial" pitchFamily="34" charset="0"/>
              <a:buChar char="•"/>
              <a:defRPr/>
            </a:pPr>
            <a:r>
              <a:rPr lang="en-IE" dirty="0"/>
              <a:t>It was difficult to get students to justify their reasoning. When work was incorrect they often gave as a reason “No, because it is incorrect.”</a:t>
            </a:r>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B5137E78-7D03-4F29-A8B9-799A6B4A6866}" type="slidenum">
              <a:rPr lang="en-IE" smtClean="0"/>
              <a:pPr>
                <a:defRPr/>
              </a:pPr>
              <a:t>52</a:t>
            </a:fld>
            <a:endParaRPr lang="en-I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Assessing the learning</a:t>
            </a:r>
            <a:endParaRPr lang="en-IE" dirty="0"/>
          </a:p>
        </p:txBody>
      </p:sp>
      <p:sp>
        <p:nvSpPr>
          <p:cNvPr id="5" name="Content Placeholder 4"/>
          <p:cNvSpPr>
            <a:spLocks noGrp="1"/>
          </p:cNvSpPr>
          <p:nvPr>
            <p:ph idx="1"/>
          </p:nvPr>
        </p:nvSpPr>
        <p:spPr/>
        <p:txBody>
          <a:bodyPr/>
          <a:lstStyle/>
          <a:p>
            <a:endParaRPr lang="en-IE"/>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53</a:t>
            </a:fld>
            <a:endParaRPr lang="en-I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22" y="1628800"/>
            <a:ext cx="8333978" cy="391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4220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p:txBody>
          <a:bodyPr rtlCol="0">
            <a:normAutofit fontScale="70000" lnSpcReduction="20000"/>
          </a:bodyPr>
          <a:lstStyle/>
          <a:p>
            <a:pPr marL="0" indent="0" eaLnBrk="1" fontAlgn="auto" hangingPunct="1">
              <a:spcAft>
                <a:spcPts val="0"/>
              </a:spcAft>
              <a:buNone/>
              <a:defRPr/>
            </a:pPr>
            <a:r>
              <a:rPr lang="en-IE" b="1" dirty="0" smtClean="0"/>
              <a:t>What </a:t>
            </a:r>
            <a:r>
              <a:rPr lang="en-IE" b="1" dirty="0"/>
              <a:t>changes would I make in the </a:t>
            </a:r>
            <a:r>
              <a:rPr lang="en-IE" b="1" dirty="0" smtClean="0"/>
              <a:t>future, </a:t>
            </a:r>
            <a:r>
              <a:rPr lang="en-IE" b="1" dirty="0"/>
              <a:t>based on what I have learned in my </a:t>
            </a:r>
            <a:r>
              <a:rPr lang="en-IE" b="1" dirty="0" smtClean="0"/>
              <a:t>teaching, </a:t>
            </a:r>
            <a:r>
              <a:rPr lang="en-IE" b="1" dirty="0"/>
              <a:t>to address students’ </a:t>
            </a:r>
            <a:r>
              <a:rPr lang="en-IE" b="1" dirty="0" smtClean="0"/>
              <a:t>misconceptions?</a:t>
            </a:r>
          </a:p>
          <a:p>
            <a:pPr lvl="1" eaLnBrk="1" fontAlgn="auto" hangingPunct="1">
              <a:spcAft>
                <a:spcPts val="0"/>
              </a:spcAft>
              <a:buFont typeface="Arial" pitchFamily="34" charset="0"/>
              <a:buChar char="•"/>
              <a:defRPr/>
            </a:pPr>
            <a:r>
              <a:rPr lang="en-IE" dirty="0" smtClean="0"/>
              <a:t>The topic of the </a:t>
            </a:r>
            <a:r>
              <a:rPr lang="en-IE" b="1" dirty="0" smtClean="0"/>
              <a:t>creation of equivalent fractions  and the verbalisation of the operations used  to be emphasised in first year (and every year )</a:t>
            </a:r>
            <a:r>
              <a:rPr lang="en-IE" dirty="0" smtClean="0"/>
              <a:t>with a view to its impact on the simplification of algebraic fractions later on</a:t>
            </a:r>
            <a:br>
              <a:rPr lang="en-IE" dirty="0" smtClean="0"/>
            </a:br>
            <a:endParaRPr lang="en-IE" dirty="0" smtClean="0"/>
          </a:p>
          <a:p>
            <a:pPr lvl="1" eaLnBrk="1" fontAlgn="auto" hangingPunct="1">
              <a:spcAft>
                <a:spcPts val="0"/>
              </a:spcAft>
              <a:buFont typeface="Arial" pitchFamily="34" charset="0"/>
              <a:buChar char="•"/>
              <a:defRPr/>
            </a:pPr>
            <a:r>
              <a:rPr lang="en-IE" dirty="0"/>
              <a:t>It is also important that students identify the operations which </a:t>
            </a:r>
            <a:r>
              <a:rPr lang="en-IE" b="1" dirty="0"/>
              <a:t>do not </a:t>
            </a:r>
            <a:r>
              <a:rPr lang="en-IE" dirty="0"/>
              <a:t>create equivalent fractions. </a:t>
            </a:r>
            <a:br>
              <a:rPr lang="en-IE" dirty="0"/>
            </a:br>
            <a:endParaRPr lang="en-IE" dirty="0"/>
          </a:p>
          <a:p>
            <a:pPr marL="457200" lvl="1" indent="0" eaLnBrk="1" fontAlgn="auto" hangingPunct="1">
              <a:spcAft>
                <a:spcPts val="0"/>
              </a:spcAft>
              <a:buNone/>
              <a:defRPr/>
            </a:pPr>
            <a:endParaRPr lang="en-IE" dirty="0"/>
          </a:p>
          <a:p>
            <a:pPr lvl="1" eaLnBrk="1" fontAlgn="auto" hangingPunct="1">
              <a:spcAft>
                <a:spcPts val="0"/>
              </a:spcAft>
              <a:buFont typeface="Arial" pitchFamily="34" charset="0"/>
              <a:buChar char="•"/>
              <a:defRPr/>
            </a:pPr>
            <a:r>
              <a:rPr lang="en-IE" dirty="0" smtClean="0"/>
              <a:t>We need to disseminate the evidence from this lesson study to all of the Maths department</a:t>
            </a:r>
            <a:br>
              <a:rPr lang="en-IE" dirty="0" smtClean="0"/>
            </a:br>
            <a:endParaRPr lang="en-IE" b="1" dirty="0" smtClean="0"/>
          </a:p>
          <a:p>
            <a:pPr lvl="1" eaLnBrk="1" fontAlgn="auto" hangingPunct="1">
              <a:spcAft>
                <a:spcPts val="0"/>
              </a:spcAft>
              <a:buFont typeface="Arial" pitchFamily="34" charset="0"/>
              <a:buChar char="•"/>
              <a:defRPr/>
            </a:pPr>
            <a:r>
              <a:rPr lang="en-IE" dirty="0" smtClean="0"/>
              <a:t>Use of the word “</a:t>
            </a:r>
            <a:r>
              <a:rPr lang="en-IE" b="1" dirty="0" smtClean="0"/>
              <a:t>cancelling</a:t>
            </a:r>
            <a:r>
              <a:rPr lang="en-IE" dirty="0" smtClean="0"/>
              <a:t>” needs to be discussed at department level. The issues identified here must filter back to JC.</a:t>
            </a:r>
          </a:p>
        </p:txBody>
      </p:sp>
      <p:sp>
        <p:nvSpPr>
          <p:cNvPr id="4" name="Slide Number Placeholder 3"/>
          <p:cNvSpPr>
            <a:spLocks noGrp="1"/>
          </p:cNvSpPr>
          <p:nvPr>
            <p:ph type="sldNum" sz="quarter" idx="12"/>
          </p:nvPr>
        </p:nvSpPr>
        <p:spPr/>
        <p:txBody>
          <a:bodyPr/>
          <a:lstStyle/>
          <a:p>
            <a:pPr>
              <a:defRPr/>
            </a:pPr>
            <a:fld id="{B5137E78-7D03-4F29-A8B9-799A6B4A6866}" type="slidenum">
              <a:rPr lang="en-IE" smtClean="0"/>
              <a:pPr>
                <a:defRPr/>
              </a:pPr>
              <a:t>54</a:t>
            </a:fld>
            <a:endParaRPr lang="en-IE" dirty="0"/>
          </a:p>
        </p:txBody>
      </p:sp>
    </p:spTree>
    <p:extLst>
      <p:ext uri="{BB962C8B-B14F-4D97-AF65-F5344CB8AC3E}">
        <p14:creationId xmlns:p14="http://schemas.microsoft.com/office/powerpoint/2010/main" val="299093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Introduction </a:t>
            </a:r>
            <a:endParaRPr lang="en-IE" b="1" u="none" dirty="0"/>
          </a:p>
        </p:txBody>
      </p:sp>
      <p:sp>
        <p:nvSpPr>
          <p:cNvPr id="3" name="Content Placeholder 2"/>
          <p:cNvSpPr>
            <a:spLocks noGrp="1"/>
          </p:cNvSpPr>
          <p:nvPr>
            <p:ph idx="1"/>
          </p:nvPr>
        </p:nvSpPr>
        <p:spPr>
          <a:xfrm>
            <a:off x="457200" y="1340768"/>
            <a:ext cx="8229600" cy="4785395"/>
          </a:xfrm>
        </p:spPr>
        <p:txBody>
          <a:bodyPr rtlCol="0">
            <a:normAutofit/>
          </a:bodyPr>
          <a:lstStyle/>
          <a:p>
            <a:pPr eaLnBrk="1" fontAlgn="auto" hangingPunct="1">
              <a:spcAft>
                <a:spcPts val="0"/>
              </a:spcAft>
              <a:buFont typeface="Arial" pitchFamily="34" charset="0"/>
              <a:buChar char="•"/>
              <a:defRPr/>
            </a:pPr>
            <a:r>
              <a:rPr lang="en-IE" b="1" dirty="0" smtClean="0"/>
              <a:t>Enduring understandings:</a:t>
            </a:r>
          </a:p>
          <a:p>
            <a:pPr lvl="1" eaLnBrk="1" fontAlgn="auto" hangingPunct="1">
              <a:spcAft>
                <a:spcPts val="0"/>
              </a:spcAft>
              <a:buFont typeface="Arial" pitchFamily="34" charset="0"/>
              <a:buChar char="•"/>
              <a:defRPr/>
            </a:pPr>
            <a:r>
              <a:rPr lang="en-IE" dirty="0"/>
              <a:t>Understanding the concept of equivalent fractions and how they are </a:t>
            </a:r>
            <a:r>
              <a:rPr lang="en-IE" dirty="0" smtClean="0"/>
              <a:t>created</a:t>
            </a:r>
            <a:br>
              <a:rPr lang="en-IE" dirty="0" smtClean="0"/>
            </a:br>
            <a:endParaRPr lang="en-IE" dirty="0"/>
          </a:p>
          <a:p>
            <a:pPr lvl="1" eaLnBrk="1" fontAlgn="auto" hangingPunct="1">
              <a:spcAft>
                <a:spcPts val="0"/>
              </a:spcAft>
              <a:buFont typeface="Arial" pitchFamily="34" charset="0"/>
              <a:buChar char="•"/>
              <a:defRPr/>
            </a:pPr>
            <a:r>
              <a:rPr lang="en-IE" dirty="0" smtClean="0"/>
              <a:t>Seeing algebra as generalised arithmetic and in particular  understanding simplification of </a:t>
            </a:r>
            <a:r>
              <a:rPr lang="en-IE" dirty="0"/>
              <a:t>algebraic </a:t>
            </a:r>
            <a:r>
              <a:rPr lang="en-IE" dirty="0" smtClean="0"/>
              <a:t>fractions as a generalisation of simplification of numeric fractions</a:t>
            </a:r>
            <a:br>
              <a:rPr lang="en-IE" dirty="0" smtClean="0"/>
            </a:br>
            <a:endParaRPr lang="en-IE" dirty="0" smtClean="0"/>
          </a:p>
          <a:p>
            <a:pPr lvl="1" eaLnBrk="1" fontAlgn="auto" hangingPunct="1">
              <a:spcAft>
                <a:spcPts val="0"/>
              </a:spcAft>
              <a:buFont typeface="Arial" pitchFamily="34" charset="0"/>
              <a:buChar char="•"/>
              <a:defRPr/>
            </a:pPr>
            <a:r>
              <a:rPr lang="en-IE" dirty="0" smtClean="0"/>
              <a:t> Looking for patterns and generalising</a:t>
            </a:r>
          </a:p>
          <a:p>
            <a:pPr lvl="1" eaLnBrk="1" fontAlgn="auto" hangingPunct="1">
              <a:spcAft>
                <a:spcPts val="0"/>
              </a:spcAft>
              <a:buFont typeface="Arial" pitchFamily="34" charset="0"/>
              <a:buChar char="•"/>
              <a:defRPr/>
            </a:pPr>
            <a:endParaRPr lang="en-IE" b="1" dirty="0" smtClean="0"/>
          </a:p>
          <a:p>
            <a:pPr lvl="1" eaLnBrk="1" fontAlgn="auto" hangingPunct="1">
              <a:spcAft>
                <a:spcPts val="0"/>
              </a:spcAft>
              <a:buFont typeface="Arial" pitchFamily="34" charset="0"/>
              <a:buChar char="•"/>
              <a:defRPr/>
            </a:pPr>
            <a:endParaRPr lang="en-IE" dirty="0" smtClean="0"/>
          </a:p>
          <a:p>
            <a:pPr lvl="1" eaLnBrk="1" fontAlgn="auto" hangingPunct="1">
              <a:spcAft>
                <a:spcPts val="0"/>
              </a:spcAft>
              <a:buFont typeface="Arial" pitchFamily="34" charset="0"/>
              <a:buChar char="•"/>
              <a:defRPr/>
            </a:pPr>
            <a:endParaRPr lang="en-IE" b="1" dirty="0"/>
          </a:p>
        </p:txBody>
      </p:sp>
      <p:sp>
        <p:nvSpPr>
          <p:cNvPr id="4" name="Slide Number Placeholder 3"/>
          <p:cNvSpPr>
            <a:spLocks noGrp="1"/>
          </p:cNvSpPr>
          <p:nvPr>
            <p:ph type="sldNum" sz="quarter" idx="12"/>
          </p:nvPr>
        </p:nvSpPr>
        <p:spPr/>
        <p:txBody>
          <a:bodyPr/>
          <a:lstStyle/>
          <a:p>
            <a:pPr>
              <a:defRPr/>
            </a:pPr>
            <a:fld id="{C4979E7F-673D-4108-949D-87F0AACF44A2}" type="slidenum">
              <a:rPr lang="en-IE" smtClean="0"/>
              <a:pPr>
                <a:defRPr/>
              </a:pPr>
              <a:t>55</a:t>
            </a:fld>
            <a:endParaRPr lang="en-IE" dirty="0"/>
          </a:p>
        </p:txBody>
      </p:sp>
    </p:spTree>
    <p:extLst>
      <p:ext uri="{BB962C8B-B14F-4D97-AF65-F5344CB8AC3E}">
        <p14:creationId xmlns:p14="http://schemas.microsoft.com/office/powerpoint/2010/main" val="377193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fontScale="90000"/>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p:txBody>
          <a:bodyPr rtlCol="0">
            <a:normAutofit fontScale="92500" lnSpcReduction="10000"/>
          </a:bodyPr>
          <a:lstStyle/>
          <a:p>
            <a:pPr marL="0" indent="0" algn="ctr" eaLnBrk="1" fontAlgn="auto" hangingPunct="1">
              <a:spcAft>
                <a:spcPts val="0"/>
              </a:spcAft>
              <a:buFont typeface="Arial" charset="0"/>
              <a:buNone/>
              <a:defRPr/>
            </a:pPr>
            <a:r>
              <a:rPr lang="en-IE" b="1" dirty="0" smtClean="0"/>
              <a:t>Strengths &amp; Weaknesses</a:t>
            </a:r>
            <a:endParaRPr lang="en-IE" dirty="0"/>
          </a:p>
          <a:p>
            <a:pPr lvl="1" eaLnBrk="1" fontAlgn="auto" hangingPunct="1">
              <a:spcAft>
                <a:spcPts val="0"/>
              </a:spcAft>
              <a:defRPr/>
            </a:pPr>
            <a:r>
              <a:rPr lang="en-IE" dirty="0" smtClean="0"/>
              <a:t>This was the first time we compared and contrasted 5</a:t>
            </a:r>
            <a:r>
              <a:rPr lang="en-IE" baseline="30000" dirty="0" smtClean="0"/>
              <a:t>th</a:t>
            </a:r>
            <a:r>
              <a:rPr lang="en-IE" dirty="0" smtClean="0"/>
              <a:t> yr. HL and 6</a:t>
            </a:r>
            <a:r>
              <a:rPr lang="en-IE" baseline="30000" dirty="0" smtClean="0"/>
              <a:t>th</a:t>
            </a:r>
            <a:r>
              <a:rPr lang="en-IE" dirty="0" smtClean="0"/>
              <a:t> yr. HL and identified the same problems in both classes which had its source back in JC.</a:t>
            </a:r>
          </a:p>
          <a:p>
            <a:pPr lvl="1" eaLnBrk="1" fontAlgn="auto" hangingPunct="1">
              <a:spcAft>
                <a:spcPts val="0"/>
              </a:spcAft>
              <a:defRPr/>
            </a:pPr>
            <a:r>
              <a:rPr lang="en-IE" dirty="0" smtClean="0"/>
              <a:t>Increased sharing of ideas with colleagues</a:t>
            </a:r>
          </a:p>
          <a:p>
            <a:pPr lvl="1" eaLnBrk="1" fontAlgn="auto" hangingPunct="1">
              <a:spcAft>
                <a:spcPts val="0"/>
              </a:spcAft>
              <a:defRPr/>
            </a:pPr>
            <a:r>
              <a:rPr lang="en-IE" dirty="0" smtClean="0"/>
              <a:t>Leads to agreed approaches to teaching concepts </a:t>
            </a:r>
          </a:p>
          <a:p>
            <a:pPr lvl="1" eaLnBrk="1" fontAlgn="auto" hangingPunct="1">
              <a:spcAft>
                <a:spcPts val="0"/>
              </a:spcAft>
              <a:defRPr/>
            </a:pPr>
            <a:r>
              <a:rPr lang="en-IE" dirty="0" smtClean="0"/>
              <a:t>Its use in the future may lead to our “homing in” on similar problems and using earlier intervention.</a:t>
            </a:r>
          </a:p>
          <a:p>
            <a:pPr lvl="1" eaLnBrk="1" fontAlgn="auto" hangingPunct="1">
              <a:spcAft>
                <a:spcPts val="0"/>
              </a:spcAft>
              <a:defRPr/>
            </a:pPr>
            <a:r>
              <a:rPr lang="en-IE" dirty="0" smtClean="0"/>
              <a:t>It takes time but in the long term recognises and addresses </a:t>
            </a:r>
            <a:r>
              <a:rPr lang="en-IE" dirty="0"/>
              <a:t> </a:t>
            </a:r>
            <a:r>
              <a:rPr lang="en-IE" dirty="0" smtClean="0"/>
              <a:t>recurring misconceptions</a:t>
            </a:r>
          </a:p>
          <a:p>
            <a:pPr eaLnBrk="1" fontAlgn="auto" hangingPunct="1">
              <a:spcAft>
                <a:spcPts val="0"/>
              </a:spcAft>
              <a:defRPr/>
            </a:pPr>
            <a:endParaRPr lang="en-IE" dirty="0"/>
          </a:p>
        </p:txBody>
      </p:sp>
      <p:sp>
        <p:nvSpPr>
          <p:cNvPr id="4" name="Slide Number Placeholder 3"/>
          <p:cNvSpPr>
            <a:spLocks noGrp="1"/>
          </p:cNvSpPr>
          <p:nvPr>
            <p:ph type="sldNum" sz="quarter" idx="12"/>
          </p:nvPr>
        </p:nvSpPr>
        <p:spPr/>
        <p:txBody>
          <a:bodyPr/>
          <a:lstStyle/>
          <a:p>
            <a:pPr>
              <a:defRPr/>
            </a:pPr>
            <a:fld id="{20B32376-9FEA-4566-9820-B791352A5F6C}" type="slidenum">
              <a:rPr lang="en-IE" smtClean="0"/>
              <a:pPr>
                <a:defRPr/>
              </a:pPr>
              <a:t>56</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fontScale="90000"/>
          </a:bodyPr>
          <a:lstStyle/>
          <a:p>
            <a:pPr eaLnBrk="1" fontAlgn="auto" hangingPunct="1">
              <a:spcAft>
                <a:spcPts val="0"/>
              </a:spcAft>
              <a:defRPr/>
            </a:pPr>
            <a:r>
              <a:rPr lang="en-IE" b="1" dirty="0" smtClean="0"/>
              <a:t>’ </a:t>
            </a:r>
            <a:r>
              <a:rPr lang="en-IE" b="1" dirty="0"/>
              <a:t>What do we mean by ‘CANCELLING</a:t>
            </a:r>
            <a:r>
              <a:rPr lang="en-IE" b="1" dirty="0" smtClean="0"/>
              <a:t>’</a:t>
            </a:r>
            <a:endParaRPr lang="en-IE" b="1" u="none" dirty="0"/>
          </a:p>
        </p:txBody>
      </p:sp>
      <p:sp>
        <p:nvSpPr>
          <p:cNvPr id="6" name="Content Placeholder 5"/>
          <p:cNvSpPr>
            <a:spLocks noGrp="1"/>
          </p:cNvSpPr>
          <p:nvPr>
            <p:ph idx="1"/>
          </p:nvPr>
        </p:nvSpPr>
        <p:spPr/>
        <p:txBody>
          <a:bodyPr/>
          <a:lstStyle/>
          <a:p>
            <a:endParaRPr lang="en-IE"/>
          </a:p>
        </p:txBody>
      </p:sp>
      <p:pic>
        <p:nvPicPr>
          <p:cNvPr id="1026" name="Picture 2" descr="C:\Users\user\AppData\Local\Microsoft\Windows\Temporary Internet Files\Content.IE5\ATWPG854\MC9001047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700807"/>
            <a:ext cx="4824536" cy="410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3556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83768" y="2924944"/>
            <a:ext cx="6259449" cy="1323439"/>
          </a:xfrm>
          <a:prstGeom prst="rect">
            <a:avLst/>
          </a:prstGeom>
          <a:solidFill>
            <a:schemeClr val="bg1"/>
          </a:solidFill>
          <a:scene3d>
            <a:camera prst="perspectiveContrastingRightFacing"/>
            <a:lightRig rig="threePt" dir="t"/>
          </a:scene3d>
        </p:spPr>
        <p:txBody>
          <a:bodyPr wrap="square" lIns="91440" tIns="45720" rIns="91440" bIns="45720">
            <a:spAutoFit/>
          </a:bodyPr>
          <a:lstStyle/>
          <a:p>
            <a:pPr algn="ctr"/>
            <a:r>
              <a:rPr lang="en-IE" sz="8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990033"/>
                </a:solidFill>
                <a:effectLst>
                  <a:outerShdw blurRad="50800" dist="40000" dir="5400000" algn="tl" rotWithShape="0">
                    <a:srgbClr val="000000">
                      <a:shade val="5000"/>
                      <a:satMod val="120000"/>
                      <a:alpha val="33000"/>
                    </a:srgbClr>
                  </a:outerShdw>
                </a:effectLst>
                <a:latin typeface="Calibri"/>
              </a:rPr>
              <a:t>‘CANCELLING’</a:t>
            </a:r>
            <a:endParaRPr lang="en-IE" sz="8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990033"/>
              </a:solidFill>
              <a:effectLst>
                <a:outerShdw blurRad="50800" dist="40000" dir="5400000" algn="tl" rotWithShape="0">
                  <a:srgbClr val="000000">
                    <a:shade val="5000"/>
                    <a:satMod val="120000"/>
                    <a:alpha val="33000"/>
                  </a:srgbClr>
                </a:outerShdw>
              </a:effectLst>
            </a:endParaRPr>
          </a:p>
        </p:txBody>
      </p:sp>
      <p:sp>
        <p:nvSpPr>
          <p:cNvPr id="2" name="Title 1"/>
          <p:cNvSpPr>
            <a:spLocks noGrp="1"/>
          </p:cNvSpPr>
          <p:nvPr>
            <p:ph type="title"/>
          </p:nvPr>
        </p:nvSpPr>
        <p:spPr/>
        <p:txBody>
          <a:bodyPr/>
          <a:lstStyle/>
          <a:p>
            <a:r>
              <a:rPr lang="en-IE" sz="4000" b="1" dirty="0"/>
              <a:t>What do we mean by ‘CANCELLING</a:t>
            </a:r>
            <a:r>
              <a:rPr lang="en-IE" sz="4000" b="1" dirty="0" smtClean="0"/>
              <a:t>’</a:t>
            </a:r>
            <a:endParaRPr lang="en-IE" sz="40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2996663"/>
            <a:ext cx="2054454" cy="2503440"/>
          </a:xfrm>
        </p:spPr>
      </p:pic>
    </p:spTree>
    <p:extLst>
      <p:ext uri="{BB962C8B-B14F-4D97-AF65-F5344CB8AC3E}">
        <p14:creationId xmlns:p14="http://schemas.microsoft.com/office/powerpoint/2010/main" val="288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63" presetClass="path" presetSubtype="0" accel="50000" decel="50000" fill="hold" nodeType="afterEffect">
                                  <p:stCondLst>
                                    <p:cond delay="500"/>
                                  </p:stCondLst>
                                  <p:childTnLst>
                                    <p:animMotion origin="layout" path="M -1.66667E-6 4.21965E-6 L 0.58004 -0.11399 " pathEditMode="relative" rAng="0" ptsTypes="AA">
                                      <p:cBhvr>
                                        <p:cTn id="10" dur="3000" fill="hold"/>
                                        <p:tgtEl>
                                          <p:spTgt spid="7"/>
                                        </p:tgtEl>
                                        <p:attrNameLst>
                                          <p:attrName>ppt_x</p:attrName>
                                          <p:attrName>ppt_y</p:attrName>
                                        </p:attrNameLst>
                                      </p:cBhvr>
                                      <p:rCtr x="28993" y="-5711"/>
                                    </p:animMotion>
                                  </p:childTnLst>
                                </p:cTn>
                              </p:par>
                              <p:par>
                                <p:cTn id="11" presetID="22" presetClass="exit" presetSubtype="8" fill="hold" grpId="0" nodeType="withEffect">
                                  <p:stCondLst>
                                    <p:cond delay="400"/>
                                  </p:stCondLst>
                                  <p:childTnLst>
                                    <p:animEffect transition="out" filter="wipe(left)">
                                      <p:cBhvr>
                                        <p:cTn id="12" dur="2750"/>
                                        <p:tgtEl>
                                          <p:spTgt spid="6"/>
                                        </p:tgtEl>
                                      </p:cBhvr>
                                    </p:animEffect>
                                    <p:set>
                                      <p:cBhvr>
                                        <p:cTn id="13" dur="1" fill="hold">
                                          <p:stCondLst>
                                            <p:cond delay="2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62880" y="274638"/>
            <a:ext cx="8229600" cy="1188000"/>
          </a:xfrm>
        </p:spPr>
        <p:txBody>
          <a:bodyPr/>
          <a:lstStyle/>
          <a:p>
            <a:r>
              <a:rPr lang="en-IE" dirty="0" smtClean="0"/>
              <a:t>Step 3:Teach </a:t>
            </a:r>
            <a:r>
              <a:rPr lang="en-IE" dirty="0"/>
              <a:t>&amp; Observe/Video the lesson</a:t>
            </a:r>
          </a:p>
        </p:txBody>
      </p:sp>
      <p:sp>
        <p:nvSpPr>
          <p:cNvPr id="3" name="Content Placeholder 2"/>
          <p:cNvSpPr>
            <a:spLocks noGrp="1"/>
          </p:cNvSpPr>
          <p:nvPr>
            <p:ph idx="1"/>
          </p:nvPr>
        </p:nvSpPr>
        <p:spPr/>
        <p:txBody>
          <a:bodyPr/>
          <a:lstStyle/>
          <a:p>
            <a:endParaRPr lang="en-IE"/>
          </a:p>
        </p:txBody>
      </p:sp>
      <p:sp>
        <p:nvSpPr>
          <p:cNvPr id="4" name="Rectangle 3"/>
          <p:cNvSpPr/>
          <p:nvPr/>
        </p:nvSpPr>
        <p:spPr>
          <a:xfrm>
            <a:off x="728962" y="1139411"/>
            <a:ext cx="7852330" cy="4801314"/>
          </a:xfrm>
          <a:prstGeom prst="rect">
            <a:avLst/>
          </a:prstGeom>
        </p:spPr>
        <p:txBody>
          <a:bodyPr wrap="square">
            <a:spAutoFit/>
          </a:bodyPr>
          <a:lstStyle/>
          <a:p>
            <a:pPr lvl="0" indent="457200" fontAlgn="base">
              <a:spcBef>
                <a:spcPct val="0"/>
              </a:spcBef>
              <a:spcAft>
                <a:spcPct val="0"/>
              </a:spcAft>
            </a:pPr>
            <a:endParaRPr lang="en-GB" b="1" dirty="0" smtClean="0">
              <a:latin typeface="Calibri" pitchFamily="34" charset="0"/>
              <a:ea typeface="Times New Roman" pitchFamily="18" charset="0"/>
              <a:cs typeface="Arial-BoldMT"/>
            </a:endParaRPr>
          </a:p>
          <a:p>
            <a:pPr lvl="0" indent="457200" fontAlgn="base">
              <a:spcBef>
                <a:spcPct val="0"/>
              </a:spcBef>
              <a:spcAft>
                <a:spcPct val="0"/>
              </a:spcAft>
            </a:pPr>
            <a:r>
              <a:rPr lang="en-GB" b="1" dirty="0" smtClean="0">
                <a:latin typeface="Calibri" pitchFamily="34" charset="0"/>
                <a:ea typeface="Times New Roman" pitchFamily="18" charset="0"/>
                <a:cs typeface="Arial-BoldMT"/>
              </a:rPr>
              <a:t>During </a:t>
            </a:r>
            <a:r>
              <a:rPr lang="en-GB" b="1" dirty="0">
                <a:latin typeface="Calibri" pitchFamily="34" charset="0"/>
                <a:ea typeface="Times New Roman" pitchFamily="18" charset="0"/>
                <a:cs typeface="Arial-BoldMT"/>
              </a:rPr>
              <a:t>T &amp; L Lessons</a:t>
            </a:r>
            <a:endParaRPr lang="en-IE" dirty="0">
              <a:latin typeface="Arial" pitchFamily="34" charset="0"/>
              <a:cs typeface="Arial" pitchFamily="34" charset="0"/>
            </a:endParaRPr>
          </a:p>
          <a:p>
            <a:pPr lvl="0" indent="457200" eaLnBrk="0" fontAlgn="base" hangingPunct="0">
              <a:spcBef>
                <a:spcPct val="0"/>
              </a:spcBef>
              <a:spcAft>
                <a:spcPct val="0"/>
              </a:spcAft>
              <a:buFont typeface="Arial" pitchFamily="34" charset="0"/>
              <a:buChar char="•"/>
            </a:pPr>
            <a:r>
              <a:rPr lang="en-GB" b="1" u="sng" dirty="0">
                <a:solidFill>
                  <a:srgbClr val="C00000"/>
                </a:solidFill>
                <a:latin typeface="Calibri" pitchFamily="34" charset="0"/>
                <a:ea typeface="Times New Roman" pitchFamily="18" charset="0"/>
                <a:cs typeface="Arial-BoldMT"/>
              </a:rPr>
              <a:t>Academic Learning</a:t>
            </a:r>
            <a:endParaRPr lang="en-IE" b="1" dirty="0">
              <a:solidFill>
                <a:srgbClr val="C00000"/>
              </a:solidFill>
              <a:latin typeface="Arial" pitchFamily="34" charset="0"/>
              <a:cs typeface="Arial" pitchFamily="34" charset="0"/>
            </a:endParaRPr>
          </a:p>
          <a:p>
            <a:pPr lvl="0" indent="457200" eaLnBrk="0" fontAlgn="base" hangingPunct="0">
              <a:spcBef>
                <a:spcPct val="0"/>
              </a:spcBef>
              <a:spcAft>
                <a:spcPct val="0"/>
              </a:spcAft>
            </a:pPr>
            <a:r>
              <a:rPr lang="en-GB" dirty="0">
                <a:latin typeface="Calibri" pitchFamily="34" charset="0"/>
                <a:ea typeface="Times New Roman" pitchFamily="18" charset="0"/>
                <a:cs typeface="ArialMT"/>
              </a:rPr>
              <a:t>How did students’ images of ….. change after the ………..?</a:t>
            </a:r>
            <a:endParaRPr lang="en-IE" dirty="0">
              <a:latin typeface="Arial" pitchFamily="34" charset="0"/>
              <a:cs typeface="Arial" pitchFamily="34" charset="0"/>
            </a:endParaRPr>
          </a:p>
          <a:p>
            <a:pPr lvl="0" indent="457200" eaLnBrk="0" fontAlgn="base" hangingPunct="0">
              <a:spcBef>
                <a:spcPct val="0"/>
              </a:spcBef>
              <a:spcAft>
                <a:spcPct val="0"/>
              </a:spcAft>
            </a:pPr>
            <a:r>
              <a:rPr lang="en-GB" dirty="0">
                <a:latin typeface="Calibri" pitchFamily="34" charset="0"/>
                <a:ea typeface="Times New Roman" pitchFamily="18" charset="0"/>
                <a:cs typeface="ArialMT"/>
              </a:rPr>
              <a:t>Did students shift from …….to …………?</a:t>
            </a:r>
            <a:endParaRPr lang="en-IE" dirty="0">
              <a:latin typeface="Arial" pitchFamily="34" charset="0"/>
              <a:cs typeface="Arial" pitchFamily="34" charset="0"/>
            </a:endParaRPr>
          </a:p>
          <a:p>
            <a:pPr lvl="0" indent="457200" eaLnBrk="0" fontAlgn="base" hangingPunct="0">
              <a:spcBef>
                <a:spcPct val="0"/>
              </a:spcBef>
              <a:spcAft>
                <a:spcPct val="0"/>
              </a:spcAft>
            </a:pPr>
            <a:r>
              <a:rPr lang="en-GB" dirty="0">
                <a:latin typeface="Calibri" pitchFamily="34" charset="0"/>
                <a:ea typeface="Times New Roman" pitchFamily="18" charset="0"/>
                <a:cs typeface="ArialMT"/>
              </a:rPr>
              <a:t>What did students learn about ………….. as expressed in their copies?</a:t>
            </a:r>
            <a:endParaRPr lang="en-IE" dirty="0">
              <a:latin typeface="Arial" pitchFamily="34" charset="0"/>
              <a:cs typeface="Arial" pitchFamily="34" charset="0"/>
            </a:endParaRPr>
          </a:p>
          <a:p>
            <a:pPr lvl="0" indent="457200" eaLnBrk="0" fontAlgn="base" hangingPunct="0">
              <a:spcBef>
                <a:spcPct val="0"/>
              </a:spcBef>
              <a:spcAft>
                <a:spcPct val="0"/>
              </a:spcAft>
              <a:buFont typeface="Arial" pitchFamily="34" charset="0"/>
              <a:buChar char="•"/>
            </a:pPr>
            <a:r>
              <a:rPr lang="en-GB" b="1" u="sng" dirty="0">
                <a:solidFill>
                  <a:srgbClr val="C00000"/>
                </a:solidFill>
                <a:latin typeface="Calibri" pitchFamily="34" charset="0"/>
                <a:ea typeface="Times New Roman" pitchFamily="18" charset="0"/>
                <a:cs typeface="Arial-BoldMT"/>
              </a:rPr>
              <a:t>Motivation</a:t>
            </a:r>
            <a:endParaRPr lang="en-IE" b="1" dirty="0">
              <a:solidFill>
                <a:srgbClr val="C00000"/>
              </a:solidFill>
              <a:latin typeface="Arial" pitchFamily="34" charset="0"/>
              <a:cs typeface="Arial" pitchFamily="34" charset="0"/>
            </a:endParaRPr>
          </a:p>
          <a:p>
            <a:pPr lvl="0" indent="457200" eaLnBrk="0" fontAlgn="base" hangingPunct="0">
              <a:spcBef>
                <a:spcPct val="0"/>
              </a:spcBef>
              <a:spcAft>
                <a:spcPct val="0"/>
              </a:spcAft>
            </a:pPr>
            <a:r>
              <a:rPr lang="en-GB" dirty="0" err="1">
                <a:latin typeface="Calibri" pitchFamily="34" charset="0"/>
                <a:ea typeface="Times New Roman" pitchFamily="18" charset="0"/>
                <a:cs typeface="ArialMT"/>
              </a:rPr>
              <a:t>Percent</a:t>
            </a:r>
            <a:r>
              <a:rPr lang="en-GB" dirty="0">
                <a:latin typeface="Calibri" pitchFamily="34" charset="0"/>
                <a:ea typeface="Times New Roman" pitchFamily="18" charset="0"/>
                <a:cs typeface="ArialMT"/>
              </a:rPr>
              <a:t> of students who raised their hands</a:t>
            </a:r>
            <a:endParaRPr lang="en-IE" dirty="0">
              <a:latin typeface="Arial" pitchFamily="34" charset="0"/>
              <a:cs typeface="Arial" pitchFamily="34" charset="0"/>
            </a:endParaRPr>
          </a:p>
          <a:p>
            <a:pPr lvl="0" indent="457200" eaLnBrk="0" fontAlgn="base" hangingPunct="0">
              <a:spcBef>
                <a:spcPct val="0"/>
              </a:spcBef>
              <a:spcAft>
                <a:spcPct val="0"/>
              </a:spcAft>
            </a:pPr>
            <a:r>
              <a:rPr lang="en-GB" dirty="0">
                <a:latin typeface="Calibri" pitchFamily="34" charset="0"/>
                <a:ea typeface="Times New Roman" pitchFamily="18" charset="0"/>
                <a:cs typeface="ArialMT"/>
              </a:rPr>
              <a:t>Body language, “aha” comments, shining eyes</a:t>
            </a:r>
            <a:endParaRPr lang="en-IE" dirty="0">
              <a:latin typeface="Arial" pitchFamily="34" charset="0"/>
              <a:cs typeface="Arial" pitchFamily="34" charset="0"/>
            </a:endParaRPr>
          </a:p>
          <a:p>
            <a:pPr lvl="0" indent="457200" eaLnBrk="0" fontAlgn="base" hangingPunct="0">
              <a:spcBef>
                <a:spcPct val="0"/>
              </a:spcBef>
              <a:spcAft>
                <a:spcPct val="0"/>
              </a:spcAft>
              <a:buFont typeface="Arial" pitchFamily="34" charset="0"/>
              <a:buChar char="•"/>
            </a:pPr>
            <a:r>
              <a:rPr lang="en-GB" b="1" u="sng" dirty="0">
                <a:solidFill>
                  <a:srgbClr val="C00000"/>
                </a:solidFill>
                <a:latin typeface="Calibri" pitchFamily="34" charset="0"/>
                <a:ea typeface="Times New Roman" pitchFamily="18" charset="0"/>
                <a:cs typeface="Arial-BoldMT"/>
              </a:rPr>
              <a:t>Social Behaviour</a:t>
            </a:r>
            <a:endParaRPr lang="en-IE" b="1" dirty="0">
              <a:solidFill>
                <a:srgbClr val="C00000"/>
              </a:solidFill>
              <a:latin typeface="Arial" pitchFamily="34" charset="0"/>
              <a:cs typeface="Arial" pitchFamily="34" charset="0"/>
            </a:endParaRPr>
          </a:p>
          <a:p>
            <a:pPr lvl="0" indent="457200" eaLnBrk="0" fontAlgn="base" hangingPunct="0">
              <a:spcBef>
                <a:spcPct val="0"/>
              </a:spcBef>
              <a:spcAft>
                <a:spcPct val="0"/>
              </a:spcAft>
            </a:pPr>
            <a:r>
              <a:rPr lang="en-GB" dirty="0">
                <a:latin typeface="Calibri" pitchFamily="34" charset="0"/>
                <a:ea typeface="Times New Roman" pitchFamily="18" charset="0"/>
                <a:cs typeface="ArialMT"/>
              </a:rPr>
              <a:t>How many times do students refer to and build on classmates’ comments?</a:t>
            </a:r>
            <a:endParaRPr lang="en-IE" dirty="0">
              <a:latin typeface="Arial" pitchFamily="34" charset="0"/>
              <a:cs typeface="Arial" pitchFamily="34" charset="0"/>
            </a:endParaRPr>
          </a:p>
          <a:p>
            <a:pPr lvl="0" indent="457200" eaLnBrk="0" fontAlgn="base" hangingPunct="0">
              <a:spcBef>
                <a:spcPct val="0"/>
              </a:spcBef>
              <a:spcAft>
                <a:spcPct val="0"/>
              </a:spcAft>
            </a:pPr>
            <a:r>
              <a:rPr lang="en-GB" dirty="0">
                <a:latin typeface="Calibri" pitchFamily="34" charset="0"/>
                <a:ea typeface="Times New Roman" pitchFamily="18" charset="0"/>
                <a:cs typeface="ArialMT"/>
              </a:rPr>
              <a:t>Are students friendly and respectful?</a:t>
            </a:r>
            <a:endParaRPr lang="en-IE" dirty="0">
              <a:latin typeface="Arial" pitchFamily="34" charset="0"/>
              <a:cs typeface="Arial" pitchFamily="34" charset="0"/>
            </a:endParaRPr>
          </a:p>
          <a:p>
            <a:pPr lvl="0" indent="457200" eaLnBrk="0" fontAlgn="base" hangingPunct="0">
              <a:spcBef>
                <a:spcPct val="0"/>
              </a:spcBef>
              <a:spcAft>
                <a:spcPct val="0"/>
              </a:spcAft>
            </a:pPr>
            <a:r>
              <a:rPr lang="en-GB" dirty="0">
                <a:latin typeface="Calibri" pitchFamily="34" charset="0"/>
                <a:ea typeface="Times New Roman" pitchFamily="18" charset="0"/>
                <a:cs typeface="ArialMT"/>
              </a:rPr>
              <a:t>How often do 5 quietist students speak up?</a:t>
            </a:r>
            <a:endParaRPr lang="en-IE" dirty="0">
              <a:latin typeface="Arial" pitchFamily="34" charset="0"/>
              <a:cs typeface="Arial" pitchFamily="34" charset="0"/>
            </a:endParaRPr>
          </a:p>
          <a:p>
            <a:pPr lvl="0" indent="457200" eaLnBrk="0" fontAlgn="base" hangingPunct="0">
              <a:spcBef>
                <a:spcPct val="0"/>
              </a:spcBef>
              <a:spcAft>
                <a:spcPct val="0"/>
              </a:spcAft>
              <a:buFont typeface="Arial" pitchFamily="34" charset="0"/>
              <a:buChar char="•"/>
            </a:pPr>
            <a:r>
              <a:rPr lang="en-GB" b="1" u="sng" dirty="0">
                <a:solidFill>
                  <a:srgbClr val="C00000"/>
                </a:solidFill>
                <a:latin typeface="Calibri" pitchFamily="34" charset="0"/>
                <a:ea typeface="Times New Roman" pitchFamily="18" charset="0"/>
                <a:cs typeface="Arial-BoldMT"/>
              </a:rPr>
              <a:t>Student Attitudes towards the lesson</a:t>
            </a:r>
            <a:endParaRPr lang="en-IE" b="1" dirty="0">
              <a:solidFill>
                <a:srgbClr val="C00000"/>
              </a:solidFill>
              <a:latin typeface="Arial" pitchFamily="34" charset="0"/>
              <a:cs typeface="Arial" pitchFamily="34" charset="0"/>
            </a:endParaRPr>
          </a:p>
          <a:p>
            <a:pPr lvl="0" indent="457200" eaLnBrk="0" fontAlgn="base" hangingPunct="0">
              <a:spcBef>
                <a:spcPct val="0"/>
              </a:spcBef>
              <a:spcAft>
                <a:spcPct val="0"/>
              </a:spcAft>
            </a:pPr>
            <a:r>
              <a:rPr lang="en-GB" dirty="0">
                <a:latin typeface="Calibri" pitchFamily="34" charset="0"/>
                <a:ea typeface="Times New Roman" pitchFamily="18" charset="0"/>
                <a:cs typeface="ArialMT"/>
              </a:rPr>
              <a:t>What did you like and dislike about the lesson?</a:t>
            </a:r>
            <a:endParaRPr lang="en-IE" dirty="0">
              <a:latin typeface="Arial" pitchFamily="34" charset="0"/>
              <a:cs typeface="Arial" pitchFamily="34" charset="0"/>
            </a:endParaRPr>
          </a:p>
          <a:p>
            <a:pPr lvl="0" indent="457200" eaLnBrk="0" fontAlgn="base" hangingPunct="0">
              <a:spcBef>
                <a:spcPct val="0"/>
              </a:spcBef>
              <a:spcAft>
                <a:spcPct val="0"/>
              </a:spcAft>
            </a:pPr>
            <a:r>
              <a:rPr lang="en-GB" dirty="0">
                <a:latin typeface="Calibri" pitchFamily="34" charset="0"/>
                <a:ea typeface="Times New Roman" pitchFamily="18" charset="0"/>
                <a:cs typeface="ArialMT"/>
              </a:rPr>
              <a:t>What would you change the next time it is taught?</a:t>
            </a:r>
            <a:endParaRPr lang="en-IE" dirty="0">
              <a:latin typeface="Arial" pitchFamily="34" charset="0"/>
              <a:cs typeface="Arial" pitchFamily="34" charset="0"/>
            </a:endParaRPr>
          </a:p>
          <a:p>
            <a:pPr lvl="0" indent="457200" eaLnBrk="0" fontAlgn="base" hangingPunct="0">
              <a:spcBef>
                <a:spcPct val="0"/>
              </a:spcBef>
              <a:spcAft>
                <a:spcPct val="0"/>
              </a:spcAft>
            </a:pPr>
            <a:r>
              <a:rPr lang="en-GB" dirty="0">
                <a:latin typeface="Calibri" pitchFamily="34" charset="0"/>
                <a:ea typeface="Times New Roman" pitchFamily="18" charset="0"/>
                <a:cs typeface="ArialMT"/>
              </a:rPr>
              <a:t>How did it compare with your usual lessons in_____?</a:t>
            </a:r>
            <a:endParaRPr lang="en-GB" dirty="0">
              <a:latin typeface="Arial" pitchFamily="34" charset="0"/>
              <a:cs typeface="Arial" pitchFamily="34" charset="0"/>
            </a:endParaRPr>
          </a:p>
        </p:txBody>
      </p:sp>
      <p:pic>
        <p:nvPicPr>
          <p:cNvPr id="3074" name="Picture 2" descr="C:\Users\Anne\AppData\Local\Microsoft\Windows\Temporary Internet Files\Content.IE5\W4F6YQ49\MP9004387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346" y="4267200"/>
            <a:ext cx="2414768" cy="1964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62880" y="274638"/>
            <a:ext cx="8229600" cy="1260000"/>
          </a:xfrm>
        </p:spPr>
        <p:txBody>
          <a:bodyPr/>
          <a:lstStyle/>
          <a:p>
            <a:r>
              <a:rPr lang="en-IE" dirty="0" smtClean="0"/>
              <a:t>Step 4 &amp; 5 :Share what you have learned</a:t>
            </a:r>
            <a:endParaRPr lang="en-IE" dirty="0"/>
          </a:p>
        </p:txBody>
      </p:sp>
      <p:sp>
        <p:nvSpPr>
          <p:cNvPr id="3" name="Content Placeholder 2"/>
          <p:cNvSpPr>
            <a:spLocks noGrp="1"/>
          </p:cNvSpPr>
          <p:nvPr>
            <p:ph idx="1"/>
          </p:nvPr>
        </p:nvSpPr>
        <p:spPr/>
        <p:txBody>
          <a:bodyPr/>
          <a:lstStyle/>
          <a:p>
            <a:endParaRPr lang="en-IE"/>
          </a:p>
        </p:txBody>
      </p:sp>
      <p:sp>
        <p:nvSpPr>
          <p:cNvPr id="2" name="TextBox 1">
            <a:hlinkClick r:id="rId3"/>
          </p:cNvPr>
          <p:cNvSpPr txBox="1"/>
          <p:nvPr/>
        </p:nvSpPr>
        <p:spPr>
          <a:xfrm>
            <a:off x="882427" y="2057400"/>
            <a:ext cx="7085001" cy="1077218"/>
          </a:xfrm>
          <a:prstGeom prst="rect">
            <a:avLst/>
          </a:prstGeom>
          <a:noFill/>
        </p:spPr>
        <p:txBody>
          <a:bodyPr wrap="square" rtlCol="0">
            <a:spAutoFit/>
          </a:bodyPr>
          <a:lstStyle/>
          <a:p>
            <a:pPr marL="285750" indent="-285750">
              <a:buFont typeface="Arial" pitchFamily="34" charset="0"/>
              <a:buChar char="•"/>
            </a:pPr>
            <a:r>
              <a:rPr lang="en-IE" sz="3200" dirty="0" smtClean="0"/>
              <a:t>Write a reflection</a:t>
            </a:r>
          </a:p>
          <a:p>
            <a:pPr marL="285750" indent="-285750">
              <a:buFont typeface="Arial" pitchFamily="34" charset="0"/>
              <a:buChar char="•"/>
            </a:pPr>
            <a:r>
              <a:rPr lang="en-IE" sz="3200" dirty="0" smtClean="0"/>
              <a:t>For more information on </a:t>
            </a:r>
            <a:r>
              <a:rPr lang="en-IE" sz="3200" dirty="0" smtClean="0">
                <a:hlinkClick r:id="rId4"/>
              </a:rPr>
              <a:t>Lesson Study</a:t>
            </a:r>
            <a:endParaRPr lang="en-IE" sz="3200" dirty="0" smtClean="0"/>
          </a:p>
        </p:txBody>
      </p:sp>
      <p:pic>
        <p:nvPicPr>
          <p:cNvPr id="1026" name="Picture 2" descr="Keynote Address, Professor Tad Watanabe: What is Lesson Stu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733800"/>
            <a:ext cx="3327398"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66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IE" dirty="0" smtClean="0"/>
              <a:t>Uses of Lesson Study</a:t>
            </a:r>
            <a:endParaRPr lang="en-IE" dirty="0"/>
          </a:p>
        </p:txBody>
      </p:sp>
      <p:sp>
        <p:nvSpPr>
          <p:cNvPr id="2" name="Content Placeholder 1"/>
          <p:cNvSpPr>
            <a:spLocks noGrp="1"/>
          </p:cNvSpPr>
          <p:nvPr>
            <p:ph idx="1"/>
          </p:nvPr>
        </p:nvSpPr>
        <p:spPr/>
        <p:txBody>
          <a:bodyPr/>
          <a:lstStyle/>
          <a:p>
            <a:endParaRPr lang="en-IE"/>
          </a:p>
        </p:txBody>
      </p:sp>
      <p:sp>
        <p:nvSpPr>
          <p:cNvPr id="114689" name="Rectangle 1"/>
          <p:cNvSpPr>
            <a:spLocks noChangeArrowheads="1"/>
          </p:cNvSpPr>
          <p:nvPr/>
        </p:nvSpPr>
        <p:spPr bwMode="auto">
          <a:xfrm>
            <a:off x="561630" y="790828"/>
            <a:ext cx="8834906"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IE" sz="2400" dirty="0" smtClean="0"/>
          </a:p>
          <a:p>
            <a:pPr lvl="0">
              <a:buFont typeface="Arial" pitchFamily="34" charset="0"/>
              <a:buChar char="•"/>
            </a:pPr>
            <a:r>
              <a:rPr lang="en-US" sz="2400" dirty="0" smtClean="0"/>
              <a:t>Support the teacher, by providing a detailed outline of the lesson and its logistical details (such as time, materials).</a:t>
            </a:r>
          </a:p>
          <a:p>
            <a:pPr lvl="0">
              <a:buFont typeface="Arial" pitchFamily="34" charset="0"/>
              <a:buChar char="•"/>
            </a:pPr>
            <a:endParaRPr lang="en-IE" sz="2400" dirty="0" smtClean="0"/>
          </a:p>
          <a:p>
            <a:pPr lvl="0">
              <a:buFont typeface="Arial" pitchFamily="34" charset="0"/>
              <a:buChar char="•"/>
            </a:pPr>
            <a:r>
              <a:rPr lang="en-US" sz="2400" dirty="0" smtClean="0"/>
              <a:t>Guide observers, by specifying the "points to notice" and providing appropriate data collection forms and copies of student activities.</a:t>
            </a:r>
          </a:p>
          <a:p>
            <a:pPr lvl="0">
              <a:buFont typeface="Arial" pitchFamily="34" charset="0"/>
              <a:buChar char="•"/>
            </a:pPr>
            <a:endParaRPr lang="en-IE" sz="2400" dirty="0" smtClean="0"/>
          </a:p>
          <a:p>
            <a:pPr lvl="0">
              <a:buFont typeface="Arial" pitchFamily="34" charset="0"/>
              <a:buChar char="•"/>
            </a:pPr>
            <a:r>
              <a:rPr lang="en-US" sz="2400" dirty="0" smtClean="0"/>
              <a:t>Help observers understand the rationale for the research lesson, including the lesson's connection to goals for subject matter and students, and the reasons for particular pedagogical choices.</a:t>
            </a:r>
          </a:p>
          <a:p>
            <a:pPr lvl="0">
              <a:buFont typeface="Arial" pitchFamily="34" charset="0"/>
              <a:buChar char="•"/>
            </a:pPr>
            <a:endParaRPr lang="en-IE" sz="2400" dirty="0" smtClean="0"/>
          </a:p>
          <a:p>
            <a:pPr lvl="0">
              <a:buFont typeface="Arial" pitchFamily="34" charset="0"/>
              <a:buChar char="•"/>
            </a:pPr>
            <a:r>
              <a:rPr lang="en-US" sz="2400" dirty="0" smtClean="0"/>
              <a:t>Record your group's thinking and planning to date, so that you can later revisit them and share them with others.</a:t>
            </a:r>
            <a:endParaRPr lang="en-IE" sz="2400" dirty="0" smtClean="0"/>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8" y="9525"/>
            <a:ext cx="8315325" cy="3275013"/>
          </a:xfrm>
          <a:gradFill>
            <a:gsLst>
              <a:gs pos="61000">
                <a:schemeClr val="accent6">
                  <a:lumMod val="60000"/>
                  <a:lumOff val="40000"/>
                </a:schemeClr>
              </a:gs>
              <a:gs pos="83000">
                <a:srgbClr val="990033"/>
              </a:gs>
              <a:gs pos="100000">
                <a:schemeClr val="accent1">
                  <a:tint val="23500"/>
                  <a:satMod val="160000"/>
                </a:schemeClr>
              </a:gs>
            </a:gsLst>
            <a:path path="shape">
              <a:fillToRect l="50000" t="50000" r="50000" b="50000"/>
            </a:path>
          </a:gradFill>
        </p:spPr>
        <p:txBody>
          <a:bodyPr rtlCol="0">
            <a:normAutofit/>
          </a:bodyPr>
          <a:lstStyle/>
          <a:p>
            <a:pPr eaLnBrk="1" fontAlgn="auto" hangingPunct="1">
              <a:spcAft>
                <a:spcPts val="0"/>
              </a:spcAft>
              <a:defRPr/>
            </a:pPr>
            <a:r>
              <a:rPr lang="en-IE" sz="7200" b="1" i="1" dirty="0">
                <a:solidFill>
                  <a:schemeClr val="tx1">
                    <a:lumMod val="85000"/>
                    <a:lumOff val="15000"/>
                  </a:schemeClr>
                </a:solidFill>
                <a:latin typeface="Bradley Hand ITC" pitchFamily="66" charset="0"/>
              </a:rPr>
              <a:t>Maths Counts </a:t>
            </a:r>
            <a:r>
              <a:rPr lang="en-IE" sz="4000" dirty="0">
                <a:solidFill>
                  <a:schemeClr val="tx1">
                    <a:lumMod val="85000"/>
                    <a:lumOff val="15000"/>
                  </a:schemeClr>
                </a:solidFill>
              </a:rPr>
              <a:t/>
            </a:r>
            <a:br>
              <a:rPr lang="en-IE" sz="4000" dirty="0">
                <a:solidFill>
                  <a:schemeClr val="tx1">
                    <a:lumMod val="85000"/>
                    <a:lumOff val="15000"/>
                  </a:schemeClr>
                </a:solidFill>
              </a:rPr>
            </a:br>
            <a:r>
              <a:rPr lang="en-IE" sz="5400" b="1" dirty="0">
                <a:solidFill>
                  <a:schemeClr val="tx1">
                    <a:lumMod val="85000"/>
                    <a:lumOff val="15000"/>
                  </a:schemeClr>
                </a:solidFill>
                <a:latin typeface="Century" pitchFamily="18" charset="0"/>
              </a:rPr>
              <a:t>Insights into Lesson </a:t>
            </a:r>
            <a:r>
              <a:rPr lang="en-IE" sz="5400" b="1" dirty="0" smtClean="0">
                <a:solidFill>
                  <a:schemeClr val="tx1">
                    <a:lumMod val="85000"/>
                    <a:lumOff val="15000"/>
                  </a:schemeClr>
                </a:solidFill>
                <a:latin typeface="Century" pitchFamily="18" charset="0"/>
              </a:rPr>
              <a:t>Study</a:t>
            </a:r>
            <a:endParaRPr lang="en-IE" sz="5400" dirty="0">
              <a:solidFill>
                <a:schemeClr val="tx1">
                  <a:lumMod val="85000"/>
                  <a:lumOff val="15000"/>
                </a:schemeClr>
              </a:solidFill>
            </a:endParaRPr>
          </a:p>
        </p:txBody>
      </p:sp>
      <p:sp>
        <p:nvSpPr>
          <p:cNvPr id="5" name="Subtitle 4"/>
          <p:cNvSpPr>
            <a:spLocks noGrp="1"/>
          </p:cNvSpPr>
          <p:nvPr>
            <p:ph type="subTitle" idx="1"/>
          </p:nvPr>
        </p:nvSpPr>
        <p:spPr/>
        <p:txBody>
          <a:bodyPr rtlCol="0">
            <a:normAutofit/>
          </a:bodyPr>
          <a:lstStyle/>
          <a:p>
            <a:pPr algn="l" eaLnBrk="1" fontAlgn="auto" hangingPunct="1">
              <a:spcAft>
                <a:spcPts val="0"/>
              </a:spcAft>
              <a:buFont typeface="Arial" pitchFamily="34" charset="0"/>
              <a:buNone/>
              <a:defRPr/>
            </a:pPr>
            <a:endParaRPr lang="en-IE" dirty="0"/>
          </a:p>
        </p:txBody>
      </p:sp>
      <p:pic>
        <p:nvPicPr>
          <p:cNvPr id="1027" name="Picture 1" descr="ProjectMathsLogo"/>
          <p:cNvPicPr>
            <a:picLocks noChangeAspect="1" noChangeArrowheads="1"/>
          </p:cNvPicPr>
          <p:nvPr/>
        </p:nvPicPr>
        <p:blipFill>
          <a:blip r:embed="rId3" cstate="print">
            <a:extLst/>
          </a:blip>
          <a:srcRect/>
          <a:stretch>
            <a:fillRect/>
          </a:stretch>
        </p:blipFill>
        <p:spPr bwMode="auto">
          <a:xfrm>
            <a:off x="1547127" y="5259790"/>
            <a:ext cx="1223962" cy="900112"/>
          </a:xfrm>
          <a:prstGeom prst="rect">
            <a:avLst/>
          </a:prstGeom>
          <a:noFill/>
          <a:ln>
            <a:noFill/>
          </a:ln>
          <a:scene3d>
            <a:camera prst="perspectiveContrastingRightFacing"/>
            <a:lightRig rig="threePt" dir="t"/>
          </a:scene3d>
          <a:sp3d>
            <a:bevelT/>
          </a:sp3d>
          <a:extLst/>
        </p:spPr>
      </p:pic>
      <p:pic>
        <p:nvPicPr>
          <p:cNvPr id="1028" name="Picture 4" descr="DEC jpeg"/>
          <p:cNvPicPr>
            <a:picLocks noChangeAspect="1" noChangeArrowheads="1"/>
          </p:cNvPicPr>
          <p:nvPr/>
        </p:nvPicPr>
        <p:blipFill>
          <a:blip r:embed="rId4" cstate="print">
            <a:extLst/>
          </a:blip>
          <a:srcRect/>
          <a:stretch>
            <a:fillRect/>
          </a:stretch>
        </p:blipFill>
        <p:spPr bwMode="auto">
          <a:xfrm>
            <a:off x="3347864" y="5268948"/>
            <a:ext cx="1116012" cy="900112"/>
          </a:xfrm>
          <a:prstGeom prst="rect">
            <a:avLst/>
          </a:prstGeom>
          <a:noFill/>
          <a:ln>
            <a:noFill/>
          </a:ln>
          <a:effectLst/>
          <a:scene3d>
            <a:camera prst="perspectiveContrastingRightFacing"/>
            <a:lightRig rig="threePt" dir="t"/>
          </a:scene3d>
          <a:sp3d>
            <a:bevelT/>
          </a:sp3d>
          <a:extLst/>
        </p:spPr>
      </p:pic>
      <p:pic>
        <p:nvPicPr>
          <p:cNvPr id="1029" name="Picture 5" descr="DESlogo"/>
          <p:cNvPicPr>
            <a:picLocks noChangeAspect="1" noChangeArrowheads="1"/>
          </p:cNvPicPr>
          <p:nvPr/>
        </p:nvPicPr>
        <p:blipFill>
          <a:blip r:embed="rId5" cstate="print">
            <a:extLst/>
          </a:blip>
          <a:srcRect/>
          <a:stretch>
            <a:fillRect/>
          </a:stretch>
        </p:blipFill>
        <p:spPr bwMode="auto">
          <a:xfrm>
            <a:off x="4788024" y="5259790"/>
            <a:ext cx="1295400" cy="900112"/>
          </a:xfrm>
          <a:prstGeom prst="rect">
            <a:avLst/>
          </a:prstGeom>
          <a:noFill/>
          <a:ln>
            <a:noFill/>
          </a:ln>
          <a:effectLst/>
          <a:scene3d>
            <a:camera prst="perspectiveContrastingRightFacing"/>
            <a:lightRig rig="threePt" dir="t"/>
          </a:scene3d>
          <a:sp3d>
            <a:bevelT/>
          </a:sp3d>
          <a:extLst/>
        </p:spPr>
      </p:pic>
      <p:pic>
        <p:nvPicPr>
          <p:cNvPr id="1030" name="Picture 6"/>
          <p:cNvPicPr>
            <a:picLocks noChangeAspect="1" noChangeArrowheads="1"/>
          </p:cNvPicPr>
          <p:nvPr/>
        </p:nvPicPr>
        <p:blipFill>
          <a:blip r:embed="rId6">
            <a:extLst/>
          </a:blip>
          <a:srcRect/>
          <a:stretch>
            <a:fillRect/>
          </a:stretch>
        </p:blipFill>
        <p:spPr bwMode="auto">
          <a:xfrm>
            <a:off x="6516216" y="5229200"/>
            <a:ext cx="1223962" cy="900112"/>
          </a:xfrm>
          <a:prstGeom prst="rect">
            <a:avLst/>
          </a:prstGeom>
          <a:noFill/>
          <a:ln>
            <a:noFill/>
          </a:ln>
          <a:effectLst/>
          <a:scene3d>
            <a:camera prst="perspectiveContrastingRightFacing"/>
            <a:lightRig rig="threePt" dir="t"/>
          </a:scene3d>
          <a:sp3d>
            <a:bevelT/>
          </a:sp3d>
          <a:extLst/>
        </p:spPr>
      </p:pic>
      <p:pic>
        <p:nvPicPr>
          <p:cNvPr id="13320"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57475" y="3211513"/>
            <a:ext cx="3829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978BF21-88BD-4D4A-8097-A01E2A8ED9E6}" type="slidenum">
              <a:rPr lang="en-IE" smtClean="0"/>
              <a:pPr>
                <a:defRPr/>
              </a:pPr>
              <a:t>9</a:t>
            </a:fld>
            <a:endParaRPr lang="en-I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10546</TotalTime>
  <Words>2632</Words>
  <Application>Microsoft Office PowerPoint</Application>
  <PresentationFormat>On-screen Show (4:3)</PresentationFormat>
  <Paragraphs>449</Paragraphs>
  <Slides>58</Slides>
  <Notes>52</Notes>
  <HiddenSlides>3</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Lesson Study</vt:lpstr>
      <vt:lpstr>Lesson Study</vt:lpstr>
      <vt:lpstr>Process Step 1: Identify the problem &amp; establish a focus</vt:lpstr>
      <vt:lpstr>Step 2: Design  &amp; Plan the research lesson </vt:lpstr>
      <vt:lpstr>Step 3:Teach &amp; Observe/Video the lesson</vt:lpstr>
      <vt:lpstr>Step 4 &amp; 5 :Share what you have learned</vt:lpstr>
      <vt:lpstr>Uses of Lesson Study</vt:lpstr>
      <vt:lpstr>Maths Counts  Insights into Lesson Study</vt:lpstr>
      <vt:lpstr>Insights into Lesson Study</vt:lpstr>
      <vt:lpstr>Introduction: mathematical focus </vt:lpstr>
      <vt:lpstr>Introduction: mathematical focus </vt:lpstr>
      <vt:lpstr>Introduction</vt:lpstr>
      <vt:lpstr>Introduction </vt:lpstr>
      <vt:lpstr>PowerPoint Presentation</vt:lpstr>
      <vt:lpstr>PowerPoint Presentation</vt:lpstr>
      <vt:lpstr>Reflections on the Lesson</vt:lpstr>
      <vt:lpstr>Student Learning  </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Common Misconceptions</vt:lpstr>
      <vt:lpstr>Addressing Misconceptions </vt:lpstr>
      <vt:lpstr>How can we address the problem?</vt:lpstr>
      <vt:lpstr>Strategy for simplifying fractions </vt:lpstr>
      <vt:lpstr>Effective Student Understanding</vt:lpstr>
      <vt:lpstr>Summary</vt:lpstr>
      <vt:lpstr>PowerPoint Presentation</vt:lpstr>
      <vt:lpstr>Summary</vt:lpstr>
      <vt:lpstr>Teaching Strategies</vt:lpstr>
      <vt:lpstr>Teaching Strategies</vt:lpstr>
      <vt:lpstr>Assessing the learning</vt:lpstr>
      <vt:lpstr>Teaching Strategies</vt:lpstr>
      <vt:lpstr>Introduction </vt:lpstr>
      <vt:lpstr>Reflections on Lesson Study Process</vt:lpstr>
      <vt:lpstr>’ What do we mean by ‘CANCELLING’</vt:lpstr>
      <vt:lpstr>What do we mean by ‘CANCELLING’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dc:creator>
  <cp:lastModifiedBy>User</cp:lastModifiedBy>
  <cp:revision>187</cp:revision>
  <cp:lastPrinted>2013-11-27T18:12:24Z</cp:lastPrinted>
  <dcterms:created xsi:type="dcterms:W3CDTF">2013-08-28T18:56:52Z</dcterms:created>
  <dcterms:modified xsi:type="dcterms:W3CDTF">2014-04-10T19:17:08Z</dcterms:modified>
</cp:coreProperties>
</file>